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28"/>
  </p:notesMasterIdLst>
  <p:handoutMasterIdLst>
    <p:handoutMasterId r:id="rId29"/>
  </p:handoutMasterIdLst>
  <p:sldIdLst>
    <p:sldId id="350" r:id="rId5"/>
    <p:sldId id="352" r:id="rId6"/>
    <p:sldId id="382" r:id="rId7"/>
    <p:sldId id="361" r:id="rId8"/>
    <p:sldId id="365" r:id="rId9"/>
    <p:sldId id="387" r:id="rId10"/>
    <p:sldId id="366" r:id="rId11"/>
    <p:sldId id="384" r:id="rId12"/>
    <p:sldId id="386" r:id="rId13"/>
    <p:sldId id="385" r:id="rId14"/>
    <p:sldId id="369" r:id="rId15"/>
    <p:sldId id="383" r:id="rId16"/>
    <p:sldId id="357" r:id="rId17"/>
    <p:sldId id="367" r:id="rId18"/>
    <p:sldId id="391" r:id="rId19"/>
    <p:sldId id="368" r:id="rId20"/>
    <p:sldId id="389" r:id="rId21"/>
    <p:sldId id="392" r:id="rId22"/>
    <p:sldId id="390" r:id="rId23"/>
    <p:sldId id="388" r:id="rId24"/>
    <p:sldId id="393" r:id="rId25"/>
    <p:sldId id="362" r:id="rId26"/>
    <p:sldId id="35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61" d="100"/>
          <a:sy n="61" d="100"/>
        </p:scale>
        <p:origin x="828" y="60"/>
      </p:cViewPr>
      <p:guideLst/>
    </p:cSldViewPr>
  </p:slideViewPr>
  <p:notesTextViewPr>
    <p:cViewPr>
      <p:scale>
        <a:sx n="1" d="1"/>
        <a:sy n="1" d="1"/>
      </p:scale>
      <p:origin x="0" y="0"/>
    </p:cViewPr>
  </p:notesTextViewPr>
  <p:sorterViewPr>
    <p:cViewPr>
      <p:scale>
        <a:sx n="80" d="100"/>
        <a:sy n="80" d="100"/>
      </p:scale>
      <p:origin x="0" y="-696"/>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May 5,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May 5,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May 5,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May 5,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May 5,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May 5,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May 5,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May 5,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May 5,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May 5,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133726" y="2116182"/>
            <a:ext cx="8724900" cy="1514019"/>
          </a:xfrm>
        </p:spPr>
        <p:txBody>
          <a:bodyPr/>
          <a:lstStyle/>
          <a:p>
            <a:pPr algn="ctr"/>
            <a:r>
              <a:rPr lang="en-US" dirty="0"/>
              <a:t>Semi-Structured Text Document Search using VSM </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4" y="4549552"/>
            <a:ext cx="5491570" cy="1879822"/>
          </a:xfrm>
        </p:spPr>
        <p:txBody>
          <a:bodyPr/>
          <a:lstStyle/>
          <a:p>
            <a:r>
              <a:rPr lang="en-US" dirty="0">
                <a:latin typeface="+mj-lt"/>
              </a:rPr>
              <a:t>By</a:t>
            </a:r>
            <a:r>
              <a:rPr lang="en-US" b="1" dirty="0"/>
              <a:t> Ralph </a:t>
            </a:r>
            <a:r>
              <a:rPr lang="en-US" b="1" dirty="0" err="1"/>
              <a:t>Aouad</a:t>
            </a:r>
            <a:r>
              <a:rPr lang="en-US" b="1" dirty="0"/>
              <a:t> </a:t>
            </a:r>
            <a:r>
              <a:rPr lang="en-US" dirty="0"/>
              <a:t>(201904846)</a:t>
            </a:r>
          </a:p>
          <a:p>
            <a:r>
              <a:rPr lang="en-US" b="1" dirty="0"/>
              <a:t>Karen </a:t>
            </a:r>
            <a:r>
              <a:rPr lang="en-US" b="1" dirty="0" err="1"/>
              <a:t>Estephan</a:t>
            </a:r>
            <a:r>
              <a:rPr lang="en-US" b="1" dirty="0"/>
              <a:t> </a:t>
            </a:r>
            <a:r>
              <a:rPr lang="en-US" dirty="0"/>
              <a:t>(201900860)</a:t>
            </a:r>
          </a:p>
          <a:p>
            <a:r>
              <a:rPr lang="en-US" b="1" dirty="0"/>
              <a:t>Sara Karam </a:t>
            </a:r>
            <a:r>
              <a:rPr lang="en-US" dirty="0"/>
              <a:t>(201900868)</a:t>
            </a:r>
          </a:p>
        </p:txBody>
      </p:sp>
      <p:sp>
        <p:nvSpPr>
          <p:cNvPr id="6" name="Text Placeholder 2">
            <a:extLst>
              <a:ext uri="{FF2B5EF4-FFF2-40B4-BE49-F238E27FC236}">
                <a16:creationId xmlns:a16="http://schemas.microsoft.com/office/drawing/2014/main" id="{81F7D10D-14B4-4F54-92C8-324BC82A9149}"/>
              </a:ext>
            </a:extLst>
          </p:cNvPr>
          <p:cNvSpPr txBox="1">
            <a:spLocks/>
          </p:cNvSpPr>
          <p:nvPr/>
        </p:nvSpPr>
        <p:spPr>
          <a:xfrm>
            <a:off x="6367054" y="3850053"/>
            <a:ext cx="5491570" cy="47964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Intelligent Data Processing and Applications, Project 2</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623280" y="513913"/>
            <a:ext cx="9732552" cy="610863"/>
          </a:xfrm>
        </p:spPr>
        <p:txBody>
          <a:bodyPr>
            <a:normAutofit/>
          </a:bodyPr>
          <a:lstStyle/>
          <a:p>
            <a:r>
              <a:rPr lang="en-US" dirty="0"/>
              <a:t>2. Dimensions  of each vector - xml</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10</a:t>
            </a:fld>
            <a:endParaRPr lang="en-US" dirty="0"/>
          </a:p>
        </p:txBody>
      </p:sp>
      <p:sp>
        <p:nvSpPr>
          <p:cNvPr id="6" name="Rectangle 5">
            <a:extLst>
              <a:ext uri="{FF2B5EF4-FFF2-40B4-BE49-F238E27FC236}">
                <a16:creationId xmlns:a16="http://schemas.microsoft.com/office/drawing/2014/main" id="{3C32FFEC-223E-409A-AE7B-480516717C9C}"/>
              </a:ext>
            </a:extLst>
          </p:cNvPr>
          <p:cNvSpPr/>
          <p:nvPr/>
        </p:nvSpPr>
        <p:spPr>
          <a:xfrm>
            <a:off x="3737956" y="2361804"/>
            <a:ext cx="1219835" cy="752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TF</a:t>
            </a:r>
          </a:p>
        </p:txBody>
      </p:sp>
      <p:sp>
        <p:nvSpPr>
          <p:cNvPr id="8" name="TextBox 7">
            <a:extLst>
              <a:ext uri="{FF2B5EF4-FFF2-40B4-BE49-F238E27FC236}">
                <a16:creationId xmlns:a16="http://schemas.microsoft.com/office/drawing/2014/main" id="{5E0C7EDA-25D1-400F-AD8E-FD282FAF92EA}"/>
              </a:ext>
            </a:extLst>
          </p:cNvPr>
          <p:cNvSpPr txBox="1"/>
          <p:nvPr/>
        </p:nvSpPr>
        <p:spPr>
          <a:xfrm>
            <a:off x="623281" y="2561542"/>
            <a:ext cx="1043305" cy="338554"/>
          </a:xfrm>
          <a:prstGeom prst="rect">
            <a:avLst/>
          </a:prstGeom>
          <a:noFill/>
        </p:spPr>
        <p:txBody>
          <a:bodyPr wrap="square" rtlCol="0">
            <a:spAutoFit/>
          </a:bodyPr>
          <a:lstStyle/>
          <a:p>
            <a:pPr algn="ctr"/>
            <a:r>
              <a:rPr lang="en-US" sz="1600" dirty="0">
                <a:solidFill>
                  <a:schemeClr val="bg1"/>
                </a:solidFill>
              </a:rPr>
              <a:t>Tree A</a:t>
            </a:r>
          </a:p>
        </p:txBody>
      </p:sp>
      <p:sp>
        <p:nvSpPr>
          <p:cNvPr id="11" name="TextBox 10">
            <a:extLst>
              <a:ext uri="{FF2B5EF4-FFF2-40B4-BE49-F238E27FC236}">
                <a16:creationId xmlns:a16="http://schemas.microsoft.com/office/drawing/2014/main" id="{88DA9FCF-6560-4E9F-98D9-4181EC30E474}"/>
              </a:ext>
            </a:extLst>
          </p:cNvPr>
          <p:cNvSpPr txBox="1"/>
          <p:nvPr/>
        </p:nvSpPr>
        <p:spPr>
          <a:xfrm>
            <a:off x="5576601" y="2375615"/>
            <a:ext cx="1562099" cy="738664"/>
          </a:xfrm>
          <a:prstGeom prst="rect">
            <a:avLst/>
          </a:prstGeom>
          <a:noFill/>
        </p:spPr>
        <p:txBody>
          <a:bodyPr wrap="square" rtlCol="0">
            <a:spAutoFit/>
          </a:bodyPr>
          <a:lstStyle/>
          <a:p>
            <a:pPr algn="ctr"/>
            <a:r>
              <a:rPr lang="en-US" sz="1400" dirty="0" err="1">
                <a:solidFill>
                  <a:schemeClr val="bg1"/>
                </a:solidFill>
              </a:rPr>
              <a:t>Dict</a:t>
            </a:r>
            <a:r>
              <a:rPr lang="en-US" sz="1400" dirty="0">
                <a:solidFill>
                  <a:schemeClr val="bg1"/>
                </a:solidFill>
              </a:rPr>
              <a:t> of term/contexts1 with occurrences</a:t>
            </a:r>
          </a:p>
        </p:txBody>
      </p:sp>
      <p:sp>
        <p:nvSpPr>
          <p:cNvPr id="10" name="Rectangle: Rounded Corners 9">
            <a:extLst>
              <a:ext uri="{FF2B5EF4-FFF2-40B4-BE49-F238E27FC236}">
                <a16:creationId xmlns:a16="http://schemas.microsoft.com/office/drawing/2014/main" id="{2AD19C60-2121-4E88-B6F5-5179B4B0E540}"/>
              </a:ext>
            </a:extLst>
          </p:cNvPr>
          <p:cNvSpPr/>
          <p:nvPr/>
        </p:nvSpPr>
        <p:spPr>
          <a:xfrm>
            <a:off x="8510298" y="2533037"/>
            <a:ext cx="3114675" cy="12763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Dimensions of both vectors</a:t>
            </a:r>
          </a:p>
          <a:p>
            <a:pPr algn="ctr"/>
            <a:r>
              <a:rPr lang="en-US" dirty="0">
                <a:solidFill>
                  <a:sysClr val="windowText" lastClr="000000"/>
                </a:solidFill>
              </a:rPr>
              <a:t>=</a:t>
            </a:r>
          </a:p>
          <a:p>
            <a:pPr algn="ctr"/>
            <a:r>
              <a:rPr lang="en-US" dirty="0">
                <a:solidFill>
                  <a:sysClr val="windowText" lastClr="000000"/>
                </a:solidFill>
              </a:rPr>
              <a:t>[ term,contexts1 </a:t>
            </a:r>
            <a:r>
              <a:rPr lang="en-US" b="1" dirty="0">
                <a:solidFill>
                  <a:sysClr val="windowText" lastClr="000000"/>
                </a:solidFill>
              </a:rPr>
              <a:t>U</a:t>
            </a:r>
            <a:r>
              <a:rPr lang="en-US" dirty="0">
                <a:solidFill>
                  <a:sysClr val="windowText" lastClr="000000"/>
                </a:solidFill>
              </a:rPr>
              <a:t> term,contexts2 ]</a:t>
            </a:r>
          </a:p>
        </p:txBody>
      </p:sp>
      <p:cxnSp>
        <p:nvCxnSpPr>
          <p:cNvPr id="13" name="Straight Arrow Connector 12">
            <a:extLst>
              <a:ext uri="{FF2B5EF4-FFF2-40B4-BE49-F238E27FC236}">
                <a16:creationId xmlns:a16="http://schemas.microsoft.com/office/drawing/2014/main" id="{23DD10D2-3B51-42C6-8E36-F3E2B833B220}"/>
              </a:ext>
            </a:extLst>
          </p:cNvPr>
          <p:cNvCxnSpPr>
            <a:stCxn id="8" idx="3"/>
            <a:endCxn id="6" idx="1"/>
          </p:cNvCxnSpPr>
          <p:nvPr/>
        </p:nvCxnSpPr>
        <p:spPr>
          <a:xfrm>
            <a:off x="1666586" y="2730819"/>
            <a:ext cx="2071370" cy="72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EEA69B8-12F9-457E-AF3C-267AE4A9AFDE}"/>
              </a:ext>
            </a:extLst>
          </p:cNvPr>
          <p:cNvCxnSpPr>
            <a:cxnSpLocks/>
            <a:stCxn id="6" idx="3"/>
            <a:endCxn id="11" idx="1"/>
          </p:cNvCxnSpPr>
          <p:nvPr/>
        </p:nvCxnSpPr>
        <p:spPr>
          <a:xfrm>
            <a:off x="4957791" y="2738042"/>
            <a:ext cx="618810" cy="690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498A40B-A46B-4304-8102-3DD1B5950B1C}"/>
              </a:ext>
            </a:extLst>
          </p:cNvPr>
          <p:cNvSpPr/>
          <p:nvPr/>
        </p:nvSpPr>
        <p:spPr>
          <a:xfrm>
            <a:off x="3737956" y="3400211"/>
            <a:ext cx="1219835" cy="752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TF</a:t>
            </a:r>
          </a:p>
        </p:txBody>
      </p:sp>
      <p:sp>
        <p:nvSpPr>
          <p:cNvPr id="22" name="TextBox 21">
            <a:extLst>
              <a:ext uri="{FF2B5EF4-FFF2-40B4-BE49-F238E27FC236}">
                <a16:creationId xmlns:a16="http://schemas.microsoft.com/office/drawing/2014/main" id="{95A25972-F5B5-47A0-8378-3B36ECF384E7}"/>
              </a:ext>
            </a:extLst>
          </p:cNvPr>
          <p:cNvSpPr txBox="1"/>
          <p:nvPr/>
        </p:nvSpPr>
        <p:spPr>
          <a:xfrm>
            <a:off x="623280" y="3607172"/>
            <a:ext cx="1043305" cy="338554"/>
          </a:xfrm>
          <a:prstGeom prst="rect">
            <a:avLst/>
          </a:prstGeom>
          <a:noFill/>
        </p:spPr>
        <p:txBody>
          <a:bodyPr wrap="square" rtlCol="0">
            <a:spAutoFit/>
          </a:bodyPr>
          <a:lstStyle/>
          <a:p>
            <a:pPr algn="ctr"/>
            <a:r>
              <a:rPr lang="en-US" sz="1600" dirty="0">
                <a:solidFill>
                  <a:schemeClr val="bg1"/>
                </a:solidFill>
              </a:rPr>
              <a:t>Tree B</a:t>
            </a:r>
          </a:p>
        </p:txBody>
      </p:sp>
      <p:sp>
        <p:nvSpPr>
          <p:cNvPr id="23" name="TextBox 22">
            <a:extLst>
              <a:ext uri="{FF2B5EF4-FFF2-40B4-BE49-F238E27FC236}">
                <a16:creationId xmlns:a16="http://schemas.microsoft.com/office/drawing/2014/main" id="{F185F377-C2F2-4001-9541-783BD7F49940}"/>
              </a:ext>
            </a:extLst>
          </p:cNvPr>
          <p:cNvSpPr txBox="1"/>
          <p:nvPr/>
        </p:nvSpPr>
        <p:spPr>
          <a:xfrm>
            <a:off x="5576601" y="3414022"/>
            <a:ext cx="1562099" cy="738664"/>
          </a:xfrm>
          <a:prstGeom prst="rect">
            <a:avLst/>
          </a:prstGeom>
          <a:noFill/>
        </p:spPr>
        <p:txBody>
          <a:bodyPr wrap="square" rtlCol="0">
            <a:spAutoFit/>
          </a:bodyPr>
          <a:lstStyle/>
          <a:p>
            <a:pPr algn="ctr"/>
            <a:r>
              <a:rPr lang="en-US" sz="1400" dirty="0" err="1">
                <a:solidFill>
                  <a:schemeClr val="bg1"/>
                </a:solidFill>
              </a:rPr>
              <a:t>Dict</a:t>
            </a:r>
            <a:r>
              <a:rPr lang="en-US" sz="1400" dirty="0">
                <a:solidFill>
                  <a:schemeClr val="bg1"/>
                </a:solidFill>
              </a:rPr>
              <a:t> of term/contexts2 with occurrences</a:t>
            </a:r>
          </a:p>
        </p:txBody>
      </p:sp>
      <p:cxnSp>
        <p:nvCxnSpPr>
          <p:cNvPr id="24" name="Straight Arrow Connector 23">
            <a:extLst>
              <a:ext uri="{FF2B5EF4-FFF2-40B4-BE49-F238E27FC236}">
                <a16:creationId xmlns:a16="http://schemas.microsoft.com/office/drawing/2014/main" id="{545962E2-3ED6-408A-B405-6B3E1FA8FEB6}"/>
              </a:ext>
            </a:extLst>
          </p:cNvPr>
          <p:cNvCxnSpPr>
            <a:stCxn id="22" idx="3"/>
            <a:endCxn id="21" idx="1"/>
          </p:cNvCxnSpPr>
          <p:nvPr/>
        </p:nvCxnSpPr>
        <p:spPr>
          <a:xfrm>
            <a:off x="1666585" y="3776449"/>
            <a:ext cx="20713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7AC9269-0FD8-414B-992D-462B22C0638B}"/>
              </a:ext>
            </a:extLst>
          </p:cNvPr>
          <p:cNvCxnSpPr>
            <a:cxnSpLocks/>
            <a:stCxn id="21" idx="3"/>
            <a:endCxn id="23" idx="1"/>
          </p:cNvCxnSpPr>
          <p:nvPr/>
        </p:nvCxnSpPr>
        <p:spPr>
          <a:xfrm>
            <a:off x="4957791" y="3776449"/>
            <a:ext cx="618810" cy="690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590DA24-55E0-4913-8FD7-739600AF1403}"/>
              </a:ext>
            </a:extLst>
          </p:cNvPr>
          <p:cNvCxnSpPr>
            <a:stCxn id="11" idx="3"/>
            <a:endCxn id="10" idx="1"/>
          </p:cNvCxnSpPr>
          <p:nvPr/>
        </p:nvCxnSpPr>
        <p:spPr>
          <a:xfrm>
            <a:off x="7138700" y="2744947"/>
            <a:ext cx="1371598" cy="426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F900568-7B12-4E9E-B582-8ADFD638AA4C}"/>
              </a:ext>
            </a:extLst>
          </p:cNvPr>
          <p:cNvCxnSpPr>
            <a:stCxn id="23" idx="3"/>
            <a:endCxn id="10" idx="1"/>
          </p:cNvCxnSpPr>
          <p:nvPr/>
        </p:nvCxnSpPr>
        <p:spPr>
          <a:xfrm flipV="1">
            <a:off x="7138700" y="3171212"/>
            <a:ext cx="1371598" cy="612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9" name="Table 29">
            <a:extLst>
              <a:ext uri="{FF2B5EF4-FFF2-40B4-BE49-F238E27FC236}">
                <a16:creationId xmlns:a16="http://schemas.microsoft.com/office/drawing/2014/main" id="{3EC738EE-203A-4177-8BE8-98E1C2398441}"/>
              </a:ext>
            </a:extLst>
          </p:cNvPr>
          <p:cNvGraphicFramePr>
            <a:graphicFrameLocks noGrp="1"/>
          </p:cNvGraphicFramePr>
          <p:nvPr>
            <p:extLst>
              <p:ext uri="{D42A27DB-BD31-4B8C-83A1-F6EECF244321}">
                <p14:modId xmlns:p14="http://schemas.microsoft.com/office/powerpoint/2010/main" val="2320454683"/>
              </p:ext>
            </p:extLst>
          </p:nvPr>
        </p:nvGraphicFramePr>
        <p:xfrm>
          <a:off x="3339465" y="4929483"/>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29584819"/>
                    </a:ext>
                  </a:extLst>
                </a:gridCol>
                <a:gridCol w="1625600">
                  <a:extLst>
                    <a:ext uri="{9D8B030D-6E8A-4147-A177-3AD203B41FA5}">
                      <a16:colId xmlns:a16="http://schemas.microsoft.com/office/drawing/2014/main" val="2382074865"/>
                    </a:ext>
                  </a:extLst>
                </a:gridCol>
                <a:gridCol w="1625600">
                  <a:extLst>
                    <a:ext uri="{9D8B030D-6E8A-4147-A177-3AD203B41FA5}">
                      <a16:colId xmlns:a16="http://schemas.microsoft.com/office/drawing/2014/main" val="464500633"/>
                    </a:ext>
                  </a:extLst>
                </a:gridCol>
                <a:gridCol w="1625600">
                  <a:extLst>
                    <a:ext uri="{9D8B030D-6E8A-4147-A177-3AD203B41FA5}">
                      <a16:colId xmlns:a16="http://schemas.microsoft.com/office/drawing/2014/main" val="854120816"/>
                    </a:ext>
                  </a:extLst>
                </a:gridCol>
                <a:gridCol w="1625600">
                  <a:extLst>
                    <a:ext uri="{9D8B030D-6E8A-4147-A177-3AD203B41FA5}">
                      <a16:colId xmlns:a16="http://schemas.microsoft.com/office/drawing/2014/main" val="1894861705"/>
                    </a:ext>
                  </a:extLst>
                </a:gridCol>
              </a:tblGrid>
              <a:tr h="370840">
                <a:tc>
                  <a:txBody>
                    <a:bodyPr/>
                    <a:lstStyle/>
                    <a:p>
                      <a:r>
                        <a:rPr lang="en-US" dirty="0"/>
                        <a:t>Dimensions</a:t>
                      </a:r>
                    </a:p>
                  </a:txBody>
                  <a:tcPr/>
                </a:tc>
                <a:tc>
                  <a:txBody>
                    <a:bodyPr/>
                    <a:lstStyle/>
                    <a:p>
                      <a:r>
                        <a:rPr lang="en-US" dirty="0"/>
                        <a:t>Term, context</a:t>
                      </a:r>
                    </a:p>
                  </a:txBody>
                  <a:tcPr/>
                </a:tc>
                <a:tc>
                  <a:txBody>
                    <a:bodyPr/>
                    <a:lstStyle/>
                    <a:p>
                      <a:r>
                        <a:rPr lang="en-US" dirty="0"/>
                        <a:t>Term, context</a:t>
                      </a:r>
                    </a:p>
                  </a:txBody>
                  <a:tcPr/>
                </a:tc>
                <a:tc>
                  <a:txBody>
                    <a:bodyPr/>
                    <a:lstStyle/>
                    <a:p>
                      <a:r>
                        <a:rPr lang="en-US" dirty="0"/>
                        <a:t>Term, context</a:t>
                      </a:r>
                    </a:p>
                  </a:txBody>
                  <a:tcPr/>
                </a:tc>
                <a:tc>
                  <a:txBody>
                    <a:bodyPr/>
                    <a:lstStyle/>
                    <a:p>
                      <a:r>
                        <a:rPr lang="en-US" dirty="0"/>
                        <a:t>Term, context</a:t>
                      </a:r>
                    </a:p>
                  </a:txBody>
                  <a:tcPr/>
                </a:tc>
                <a:extLst>
                  <a:ext uri="{0D108BD9-81ED-4DB2-BD59-A6C34878D82A}">
                    <a16:rowId xmlns:a16="http://schemas.microsoft.com/office/drawing/2014/main" val="2415275209"/>
                  </a:ext>
                </a:extLst>
              </a:tr>
              <a:tr h="370840">
                <a:tc>
                  <a:txBody>
                    <a:bodyPr/>
                    <a:lstStyle/>
                    <a:p>
                      <a:r>
                        <a:rPr lang="en-US" dirty="0"/>
                        <a:t>V1</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68978875"/>
                  </a:ext>
                </a:extLst>
              </a:tr>
              <a:tr h="370840">
                <a:tc>
                  <a:txBody>
                    <a:bodyPr/>
                    <a:lstStyle/>
                    <a:p>
                      <a:r>
                        <a:rPr lang="en-US" dirty="0"/>
                        <a:t>V2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84775355"/>
                  </a:ext>
                </a:extLst>
              </a:tr>
            </a:tbl>
          </a:graphicData>
        </a:graphic>
      </p:graphicFrame>
      <p:sp>
        <p:nvSpPr>
          <p:cNvPr id="19" name="Rectangle 18">
            <a:extLst>
              <a:ext uri="{FF2B5EF4-FFF2-40B4-BE49-F238E27FC236}">
                <a16:creationId xmlns:a16="http://schemas.microsoft.com/office/drawing/2014/main" id="{9E3FA729-3BE5-47E7-9435-A376E8EA2506}"/>
              </a:ext>
            </a:extLst>
          </p:cNvPr>
          <p:cNvSpPr/>
          <p:nvPr/>
        </p:nvSpPr>
        <p:spPr>
          <a:xfrm>
            <a:off x="1996468" y="2444670"/>
            <a:ext cx="1219835" cy="655304"/>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Term Context (TC)</a:t>
            </a:r>
          </a:p>
        </p:txBody>
      </p:sp>
      <p:sp>
        <p:nvSpPr>
          <p:cNvPr id="27" name="Rectangle 26">
            <a:extLst>
              <a:ext uri="{FF2B5EF4-FFF2-40B4-BE49-F238E27FC236}">
                <a16:creationId xmlns:a16="http://schemas.microsoft.com/office/drawing/2014/main" id="{B8AF86C2-8804-41CC-A70F-451D0B8A7344}"/>
              </a:ext>
            </a:extLst>
          </p:cNvPr>
          <p:cNvSpPr/>
          <p:nvPr/>
        </p:nvSpPr>
        <p:spPr>
          <a:xfrm>
            <a:off x="2008849" y="3448796"/>
            <a:ext cx="1219835" cy="655304"/>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Term Context (TC)</a:t>
            </a:r>
          </a:p>
        </p:txBody>
      </p:sp>
    </p:spTree>
    <p:extLst>
      <p:ext uri="{BB962C8B-B14F-4D97-AF65-F5344CB8AC3E}">
        <p14:creationId xmlns:p14="http://schemas.microsoft.com/office/powerpoint/2010/main" val="165531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840724-2A2E-47C5-95E7-46DEE0ADA833}"/>
              </a:ext>
            </a:extLst>
          </p:cNvPr>
          <p:cNvSpPr>
            <a:spLocks noGrp="1"/>
          </p:cNvSpPr>
          <p:nvPr>
            <p:ph type="title"/>
          </p:nvPr>
        </p:nvSpPr>
        <p:spPr>
          <a:xfrm>
            <a:off x="860154" y="860013"/>
            <a:ext cx="10675527" cy="610863"/>
          </a:xfrm>
        </p:spPr>
        <p:txBody>
          <a:bodyPr>
            <a:normAutofit fontScale="90000"/>
          </a:bodyPr>
          <a:lstStyle/>
          <a:p>
            <a:r>
              <a:rPr lang="en-US" dirty="0"/>
              <a:t>Filling in the </a:t>
            </a:r>
            <a:r>
              <a:rPr lang="en-US" dirty="0">
                <a:solidFill>
                  <a:schemeClr val="accent5">
                    <a:lumMod val="60000"/>
                    <a:lumOff val="40000"/>
                  </a:schemeClr>
                </a:solidFill>
              </a:rPr>
              <a:t>weights </a:t>
            </a:r>
            <a:r>
              <a:rPr lang="en-US" dirty="0"/>
              <a:t>using TCF or TCF-IDF (XML)</a:t>
            </a:r>
          </a:p>
        </p:txBody>
      </p:sp>
      <p:sp>
        <p:nvSpPr>
          <p:cNvPr id="7" name="Slide Number Placeholder 6">
            <a:extLst>
              <a:ext uri="{FF2B5EF4-FFF2-40B4-BE49-F238E27FC236}">
                <a16:creationId xmlns:a16="http://schemas.microsoft.com/office/drawing/2014/main" id="{1F2E6DE6-BCF1-4940-A946-73F4A5401CD9}"/>
              </a:ext>
            </a:extLst>
          </p:cNvPr>
          <p:cNvSpPr>
            <a:spLocks noGrp="1"/>
          </p:cNvSpPr>
          <p:nvPr>
            <p:ph type="sldNum" sz="quarter" idx="16"/>
          </p:nvPr>
        </p:nvSpPr>
        <p:spPr/>
        <p:txBody>
          <a:bodyPr/>
          <a:lstStyle/>
          <a:p>
            <a:fld id="{294A09A9-5501-47C1-A89A-A340965A2BE2}" type="slidenum">
              <a:rPr lang="en-US" smtClean="0"/>
              <a:pPr/>
              <a:t>11</a:t>
            </a:fld>
            <a:endParaRPr lang="en-US" dirty="0">
              <a:latin typeface="+mn-lt"/>
            </a:endParaRPr>
          </a:p>
        </p:txBody>
      </p:sp>
      <p:pic>
        <p:nvPicPr>
          <p:cNvPr id="2" name="Picture 1">
            <a:extLst>
              <a:ext uri="{FF2B5EF4-FFF2-40B4-BE49-F238E27FC236}">
                <a16:creationId xmlns:a16="http://schemas.microsoft.com/office/drawing/2014/main" id="{40F3A987-2FF0-4BDA-8B5E-4B9D96F648AC}"/>
              </a:ext>
            </a:extLst>
          </p:cNvPr>
          <p:cNvPicPr>
            <a:picLocks noChangeAspect="1"/>
          </p:cNvPicPr>
          <p:nvPr/>
        </p:nvPicPr>
        <p:blipFill>
          <a:blip r:embed="rId2"/>
          <a:stretch>
            <a:fillRect/>
          </a:stretch>
        </p:blipFill>
        <p:spPr>
          <a:xfrm>
            <a:off x="4276178" y="1857989"/>
            <a:ext cx="6267997" cy="4598056"/>
          </a:xfrm>
          <a:prstGeom prst="rect">
            <a:avLst/>
          </a:prstGeom>
        </p:spPr>
      </p:pic>
    </p:spTree>
    <p:extLst>
      <p:ext uri="{BB962C8B-B14F-4D97-AF65-F5344CB8AC3E}">
        <p14:creationId xmlns:p14="http://schemas.microsoft.com/office/powerpoint/2010/main" val="55111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7B32D2-54B7-4493-915A-7E0C9395159A}"/>
              </a:ext>
            </a:extLst>
          </p:cNvPr>
          <p:cNvSpPr>
            <a:spLocks noGrp="1"/>
          </p:cNvSpPr>
          <p:nvPr>
            <p:ph type="body" idx="1"/>
          </p:nvPr>
        </p:nvSpPr>
        <p:spPr>
          <a:xfrm>
            <a:off x="610179" y="479625"/>
            <a:ext cx="8086145" cy="682425"/>
          </a:xfrm>
        </p:spPr>
        <p:txBody>
          <a:bodyPr>
            <a:normAutofit/>
          </a:bodyPr>
          <a:lstStyle/>
          <a:p>
            <a:r>
              <a:rPr lang="en-US" sz="3600" dirty="0"/>
              <a:t>Choosing a similarity measure</a:t>
            </a:r>
          </a:p>
        </p:txBody>
      </p:sp>
      <p:sp>
        <p:nvSpPr>
          <p:cNvPr id="4" name="Text Placeholder 3">
            <a:extLst>
              <a:ext uri="{FF2B5EF4-FFF2-40B4-BE49-F238E27FC236}">
                <a16:creationId xmlns:a16="http://schemas.microsoft.com/office/drawing/2014/main" id="{CAE6E80A-CF1E-45D8-84C8-7E7DAADFC3FB}"/>
              </a:ext>
            </a:extLst>
          </p:cNvPr>
          <p:cNvSpPr>
            <a:spLocks noGrp="1"/>
          </p:cNvSpPr>
          <p:nvPr>
            <p:ph type="body" idx="10"/>
          </p:nvPr>
        </p:nvSpPr>
        <p:spPr>
          <a:xfrm>
            <a:off x="815118" y="1509712"/>
            <a:ext cx="4311026" cy="590550"/>
          </a:xfrm>
        </p:spPr>
        <p:txBody>
          <a:bodyPr>
            <a:normAutofit/>
          </a:bodyPr>
          <a:lstStyle/>
          <a:p>
            <a:r>
              <a:rPr lang="en-US" sz="2400" dirty="0"/>
              <a:t>For text vectors:</a:t>
            </a:r>
          </a:p>
        </p:txBody>
      </p:sp>
      <p:pic>
        <p:nvPicPr>
          <p:cNvPr id="12" name="Picture 11">
            <a:extLst>
              <a:ext uri="{FF2B5EF4-FFF2-40B4-BE49-F238E27FC236}">
                <a16:creationId xmlns:a16="http://schemas.microsoft.com/office/drawing/2014/main" id="{035098FC-5D9E-4873-A768-AF63DBAFB441}"/>
              </a:ext>
            </a:extLst>
          </p:cNvPr>
          <p:cNvPicPr>
            <a:picLocks noChangeAspect="1"/>
          </p:cNvPicPr>
          <p:nvPr/>
        </p:nvPicPr>
        <p:blipFill>
          <a:blip r:embed="rId2"/>
          <a:stretch>
            <a:fillRect/>
          </a:stretch>
        </p:blipFill>
        <p:spPr>
          <a:xfrm>
            <a:off x="371062" y="2195263"/>
            <a:ext cx="5199137" cy="3153025"/>
          </a:xfrm>
          <a:prstGeom prst="rect">
            <a:avLst/>
          </a:prstGeom>
        </p:spPr>
      </p:pic>
      <p:pic>
        <p:nvPicPr>
          <p:cNvPr id="18" name="Content Placeholder 17">
            <a:extLst>
              <a:ext uri="{FF2B5EF4-FFF2-40B4-BE49-F238E27FC236}">
                <a16:creationId xmlns:a16="http://schemas.microsoft.com/office/drawing/2014/main" id="{2579BE96-DE72-4BAB-B939-48C22E8DE048}"/>
              </a:ext>
            </a:extLst>
          </p:cNvPr>
          <p:cNvPicPr>
            <a:picLocks noGrp="1" noChangeAspect="1"/>
          </p:cNvPicPr>
          <p:nvPr>
            <p:ph sz="half" idx="13"/>
          </p:nvPr>
        </p:nvPicPr>
        <p:blipFill>
          <a:blip r:embed="rId3"/>
          <a:stretch>
            <a:fillRect/>
          </a:stretch>
        </p:blipFill>
        <p:spPr>
          <a:xfrm>
            <a:off x="6096000" y="2195263"/>
            <a:ext cx="5867400" cy="2957616"/>
          </a:xfrm>
          <a:prstGeom prst="rect">
            <a:avLst/>
          </a:prstGeom>
        </p:spPr>
      </p:pic>
      <p:sp>
        <p:nvSpPr>
          <p:cNvPr id="17" name="Text Placeholder 3">
            <a:extLst>
              <a:ext uri="{FF2B5EF4-FFF2-40B4-BE49-F238E27FC236}">
                <a16:creationId xmlns:a16="http://schemas.microsoft.com/office/drawing/2014/main" id="{2C3E8031-A346-4A78-A3A1-C56461107767}"/>
              </a:ext>
            </a:extLst>
          </p:cNvPr>
          <p:cNvSpPr txBox="1">
            <a:spLocks/>
          </p:cNvSpPr>
          <p:nvPr/>
        </p:nvSpPr>
        <p:spPr>
          <a:xfrm>
            <a:off x="6263418" y="1509712"/>
            <a:ext cx="4311026" cy="590550"/>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400" dirty="0"/>
              <a:t>For tree vectors:</a:t>
            </a:r>
          </a:p>
        </p:txBody>
      </p:sp>
      <p:sp>
        <p:nvSpPr>
          <p:cNvPr id="19" name="Rectangle 18">
            <a:extLst>
              <a:ext uri="{FF2B5EF4-FFF2-40B4-BE49-F238E27FC236}">
                <a16:creationId xmlns:a16="http://schemas.microsoft.com/office/drawing/2014/main" id="{8EEA9C70-FC8F-4AF6-B907-3DC0BED24392}"/>
              </a:ext>
            </a:extLst>
          </p:cNvPr>
          <p:cNvSpPr/>
          <p:nvPr/>
        </p:nvSpPr>
        <p:spPr>
          <a:xfrm>
            <a:off x="7734300" y="2333625"/>
            <a:ext cx="4229100" cy="3619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518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71550" y="701633"/>
            <a:ext cx="5596265" cy="610863"/>
          </a:xfrm>
        </p:spPr>
        <p:txBody>
          <a:bodyPr>
            <a:normAutofit/>
          </a:bodyPr>
          <a:lstStyle/>
          <a:p>
            <a:r>
              <a:rPr lang="en-US" dirty="0"/>
              <a:t>Correlation Measures</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6420339" y="2131886"/>
            <a:ext cx="2133600" cy="205837"/>
          </a:xfrm>
        </p:spPr>
        <p:txBody>
          <a:bodyPr/>
          <a:lstStyle/>
          <a:p>
            <a:pPr algn="ctr"/>
            <a:r>
              <a:rPr lang="en-US" dirty="0"/>
              <a:t>Cosine Measure</a:t>
            </a:r>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211768"/>
            <a:ext cx="2133600" cy="205837"/>
          </a:xfrm>
        </p:spPr>
        <p:txBody>
          <a:bodyPr/>
          <a:lstStyle/>
          <a:p>
            <a:r>
              <a:rPr lang="en-US" dirty="0"/>
              <a:t>Manhattan Distance	</a:t>
            </a:r>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1388423" y="2139459"/>
            <a:ext cx="3316440" cy="324654"/>
          </a:xfrm>
        </p:spPr>
        <p:txBody>
          <a:bodyPr/>
          <a:lstStyle/>
          <a:p>
            <a:r>
              <a:rPr lang="en-US" dirty="0"/>
              <a:t>Pearson Correlation Coefficient</a:t>
            </a:r>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13</a:t>
            </a:fld>
            <a:endParaRPr lang="en-US" dirty="0"/>
          </a:p>
        </p:txBody>
      </p:sp>
      <p:sp>
        <p:nvSpPr>
          <p:cNvPr id="21" name="Text Placeholder 3">
            <a:extLst>
              <a:ext uri="{FF2B5EF4-FFF2-40B4-BE49-F238E27FC236}">
                <a16:creationId xmlns:a16="http://schemas.microsoft.com/office/drawing/2014/main" id="{D22A9EDF-7444-A3AF-6A38-28FC21FED4C8}"/>
              </a:ext>
            </a:extLst>
          </p:cNvPr>
          <p:cNvSpPr txBox="1">
            <a:spLocks/>
          </p:cNvSpPr>
          <p:nvPr/>
        </p:nvSpPr>
        <p:spPr>
          <a:xfrm>
            <a:off x="6438143" y="4174020"/>
            <a:ext cx="2133600" cy="205837"/>
          </a:xfrm>
          <a:prstGeom prst="rect">
            <a:avLst/>
          </a:prstGeom>
          <a:ln>
            <a:noFill/>
          </a:ln>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Euclidian Distance</a:t>
            </a:r>
          </a:p>
        </p:txBody>
      </p:sp>
      <p:sp>
        <p:nvSpPr>
          <p:cNvPr id="22" name="Text Placeholder 7">
            <a:extLst>
              <a:ext uri="{FF2B5EF4-FFF2-40B4-BE49-F238E27FC236}">
                <a16:creationId xmlns:a16="http://schemas.microsoft.com/office/drawing/2014/main" id="{C65ABEA4-C413-F633-83D7-F4CCF25D6C0F}"/>
              </a:ext>
            </a:extLst>
          </p:cNvPr>
          <p:cNvSpPr txBox="1">
            <a:spLocks/>
          </p:cNvSpPr>
          <p:nvPr/>
        </p:nvSpPr>
        <p:spPr>
          <a:xfrm>
            <a:off x="1176655" y="4211767"/>
            <a:ext cx="2133600" cy="205837"/>
          </a:xfrm>
          <a:prstGeom prst="rect">
            <a:avLst/>
          </a:prstGeom>
          <a:ln>
            <a:noFill/>
          </a:ln>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lang="en-US" sz="1800" b="0" i="0" kern="1200" spc="0" baseline="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Jaccard Distance </a:t>
            </a:r>
          </a:p>
        </p:txBody>
      </p:sp>
      <p:sp>
        <p:nvSpPr>
          <p:cNvPr id="23" name="Text Placeholder 3">
            <a:extLst>
              <a:ext uri="{FF2B5EF4-FFF2-40B4-BE49-F238E27FC236}">
                <a16:creationId xmlns:a16="http://schemas.microsoft.com/office/drawing/2014/main" id="{96DBD69E-9A50-CFAC-61DE-6F9FBB9BE497}"/>
              </a:ext>
            </a:extLst>
          </p:cNvPr>
          <p:cNvSpPr txBox="1">
            <a:spLocks/>
          </p:cNvSpPr>
          <p:nvPr/>
        </p:nvSpPr>
        <p:spPr>
          <a:xfrm>
            <a:off x="9083952" y="2126733"/>
            <a:ext cx="2662729" cy="181613"/>
          </a:xfrm>
          <a:prstGeom prst="rect">
            <a:avLst/>
          </a:prstGeom>
          <a:ln>
            <a:noFill/>
          </a:ln>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Extended Cosine Measure</a:t>
            </a:r>
          </a:p>
        </p:txBody>
      </p:sp>
      <p:pic>
        <p:nvPicPr>
          <p:cNvPr id="25" name="Picture 24">
            <a:extLst>
              <a:ext uri="{FF2B5EF4-FFF2-40B4-BE49-F238E27FC236}">
                <a16:creationId xmlns:a16="http://schemas.microsoft.com/office/drawing/2014/main" id="{BB36559A-1F5B-B43E-9641-5CDC2B709F07}"/>
              </a:ext>
            </a:extLst>
          </p:cNvPr>
          <p:cNvPicPr>
            <a:picLocks noChangeAspect="1"/>
          </p:cNvPicPr>
          <p:nvPr/>
        </p:nvPicPr>
        <p:blipFill>
          <a:blip r:embed="rId2"/>
          <a:stretch>
            <a:fillRect/>
          </a:stretch>
        </p:blipFill>
        <p:spPr>
          <a:xfrm>
            <a:off x="9001711" y="2524643"/>
            <a:ext cx="2827213" cy="904357"/>
          </a:xfrm>
          <a:prstGeom prst="rect">
            <a:avLst/>
          </a:prstGeom>
        </p:spPr>
      </p:pic>
      <p:pic>
        <p:nvPicPr>
          <p:cNvPr id="27" name="Picture 26">
            <a:extLst>
              <a:ext uri="{FF2B5EF4-FFF2-40B4-BE49-F238E27FC236}">
                <a16:creationId xmlns:a16="http://schemas.microsoft.com/office/drawing/2014/main" id="{C7BCD8B9-762A-3DC8-2A74-2DF187750108}"/>
              </a:ext>
            </a:extLst>
          </p:cNvPr>
          <p:cNvPicPr>
            <a:picLocks noChangeAspect="1"/>
          </p:cNvPicPr>
          <p:nvPr/>
        </p:nvPicPr>
        <p:blipFill rotWithShape="1">
          <a:blip r:embed="rId3"/>
          <a:srcRect r="18724"/>
          <a:stretch/>
        </p:blipFill>
        <p:spPr>
          <a:xfrm>
            <a:off x="6284921" y="2537357"/>
            <a:ext cx="2391246" cy="741783"/>
          </a:xfrm>
          <a:prstGeom prst="rect">
            <a:avLst/>
          </a:prstGeom>
        </p:spPr>
      </p:pic>
      <p:pic>
        <p:nvPicPr>
          <p:cNvPr id="29" name="Picture 28">
            <a:extLst>
              <a:ext uri="{FF2B5EF4-FFF2-40B4-BE49-F238E27FC236}">
                <a16:creationId xmlns:a16="http://schemas.microsoft.com/office/drawing/2014/main" id="{D6F67A34-54D5-0E8D-FE10-10A8DAEA5DF3}"/>
              </a:ext>
            </a:extLst>
          </p:cNvPr>
          <p:cNvPicPr>
            <a:picLocks noChangeAspect="1"/>
          </p:cNvPicPr>
          <p:nvPr/>
        </p:nvPicPr>
        <p:blipFill>
          <a:blip r:embed="rId4"/>
          <a:stretch>
            <a:fillRect/>
          </a:stretch>
        </p:blipFill>
        <p:spPr>
          <a:xfrm>
            <a:off x="1494790" y="2578267"/>
            <a:ext cx="3210073" cy="919040"/>
          </a:xfrm>
          <a:prstGeom prst="rect">
            <a:avLst/>
          </a:prstGeom>
        </p:spPr>
      </p:pic>
      <p:pic>
        <p:nvPicPr>
          <p:cNvPr id="31" name="Picture 30">
            <a:extLst>
              <a:ext uri="{FF2B5EF4-FFF2-40B4-BE49-F238E27FC236}">
                <a16:creationId xmlns:a16="http://schemas.microsoft.com/office/drawing/2014/main" id="{88B79FC1-5A4F-4F49-2ED4-B25714A00048}"/>
              </a:ext>
            </a:extLst>
          </p:cNvPr>
          <p:cNvPicPr>
            <a:picLocks noChangeAspect="1"/>
          </p:cNvPicPr>
          <p:nvPr/>
        </p:nvPicPr>
        <p:blipFill>
          <a:blip r:embed="rId5"/>
          <a:stretch>
            <a:fillRect/>
          </a:stretch>
        </p:blipFill>
        <p:spPr>
          <a:xfrm>
            <a:off x="6127643" y="4504001"/>
            <a:ext cx="2444100" cy="617525"/>
          </a:xfrm>
          <a:prstGeom prst="rect">
            <a:avLst/>
          </a:prstGeom>
        </p:spPr>
      </p:pic>
      <p:pic>
        <p:nvPicPr>
          <p:cNvPr id="33" name="Picture 32">
            <a:extLst>
              <a:ext uri="{FF2B5EF4-FFF2-40B4-BE49-F238E27FC236}">
                <a16:creationId xmlns:a16="http://schemas.microsoft.com/office/drawing/2014/main" id="{77ED06EC-3AD8-C349-A9D4-0B882161D5DF}"/>
              </a:ext>
            </a:extLst>
          </p:cNvPr>
          <p:cNvPicPr>
            <a:picLocks noChangeAspect="1"/>
          </p:cNvPicPr>
          <p:nvPr/>
        </p:nvPicPr>
        <p:blipFill>
          <a:blip r:embed="rId6"/>
          <a:stretch>
            <a:fillRect/>
          </a:stretch>
        </p:blipFill>
        <p:spPr>
          <a:xfrm>
            <a:off x="6284921" y="5277464"/>
            <a:ext cx="2083715" cy="432819"/>
          </a:xfrm>
          <a:prstGeom prst="rect">
            <a:avLst/>
          </a:prstGeom>
        </p:spPr>
      </p:pic>
      <p:pic>
        <p:nvPicPr>
          <p:cNvPr id="35" name="Picture 34">
            <a:extLst>
              <a:ext uri="{FF2B5EF4-FFF2-40B4-BE49-F238E27FC236}">
                <a16:creationId xmlns:a16="http://schemas.microsoft.com/office/drawing/2014/main" id="{FCAC2926-F756-2B07-E7C2-AD2726F3B865}"/>
              </a:ext>
            </a:extLst>
          </p:cNvPr>
          <p:cNvPicPr>
            <a:picLocks noChangeAspect="1"/>
          </p:cNvPicPr>
          <p:nvPr/>
        </p:nvPicPr>
        <p:blipFill>
          <a:blip r:embed="rId7"/>
          <a:stretch>
            <a:fillRect/>
          </a:stretch>
        </p:blipFill>
        <p:spPr>
          <a:xfrm>
            <a:off x="3900153" y="4507331"/>
            <a:ext cx="2227490" cy="610863"/>
          </a:xfrm>
          <a:prstGeom prst="rect">
            <a:avLst/>
          </a:prstGeom>
        </p:spPr>
      </p:pic>
      <p:pic>
        <p:nvPicPr>
          <p:cNvPr id="37" name="Picture 36">
            <a:extLst>
              <a:ext uri="{FF2B5EF4-FFF2-40B4-BE49-F238E27FC236}">
                <a16:creationId xmlns:a16="http://schemas.microsoft.com/office/drawing/2014/main" id="{AADDC335-F265-89F5-5920-90E39973AEC8}"/>
              </a:ext>
            </a:extLst>
          </p:cNvPr>
          <p:cNvPicPr>
            <a:picLocks noChangeAspect="1"/>
          </p:cNvPicPr>
          <p:nvPr/>
        </p:nvPicPr>
        <p:blipFill>
          <a:blip r:embed="rId8"/>
          <a:stretch>
            <a:fillRect/>
          </a:stretch>
        </p:blipFill>
        <p:spPr>
          <a:xfrm>
            <a:off x="3913845" y="5197311"/>
            <a:ext cx="1993235" cy="484656"/>
          </a:xfrm>
          <a:prstGeom prst="rect">
            <a:avLst/>
          </a:prstGeom>
        </p:spPr>
      </p:pic>
      <p:pic>
        <p:nvPicPr>
          <p:cNvPr id="39" name="Picture 38">
            <a:extLst>
              <a:ext uri="{FF2B5EF4-FFF2-40B4-BE49-F238E27FC236}">
                <a16:creationId xmlns:a16="http://schemas.microsoft.com/office/drawing/2014/main" id="{A6FCF143-4AE6-BCE5-0C56-305C473C8860}"/>
              </a:ext>
            </a:extLst>
          </p:cNvPr>
          <p:cNvPicPr>
            <a:picLocks noChangeAspect="1"/>
          </p:cNvPicPr>
          <p:nvPr/>
        </p:nvPicPr>
        <p:blipFill>
          <a:blip r:embed="rId9"/>
          <a:stretch>
            <a:fillRect/>
          </a:stretch>
        </p:blipFill>
        <p:spPr>
          <a:xfrm>
            <a:off x="823383" y="4504617"/>
            <a:ext cx="2679223" cy="484656"/>
          </a:xfrm>
          <a:prstGeom prst="rect">
            <a:avLst/>
          </a:prstGeom>
        </p:spPr>
      </p:pic>
      <p:pic>
        <p:nvPicPr>
          <p:cNvPr id="43" name="Picture 42">
            <a:extLst>
              <a:ext uri="{FF2B5EF4-FFF2-40B4-BE49-F238E27FC236}">
                <a16:creationId xmlns:a16="http://schemas.microsoft.com/office/drawing/2014/main" id="{812EEF0B-7CAC-E827-3AA1-2351D99920C7}"/>
              </a:ext>
            </a:extLst>
          </p:cNvPr>
          <p:cNvPicPr>
            <a:picLocks noChangeAspect="1"/>
          </p:cNvPicPr>
          <p:nvPr/>
        </p:nvPicPr>
        <p:blipFill>
          <a:blip r:embed="rId10"/>
          <a:stretch>
            <a:fillRect/>
          </a:stretch>
        </p:blipFill>
        <p:spPr>
          <a:xfrm>
            <a:off x="971550" y="5374855"/>
            <a:ext cx="1809277" cy="670856"/>
          </a:xfrm>
          <a:prstGeom prst="rect">
            <a:avLst/>
          </a:prstGeom>
        </p:spPr>
      </p:pic>
      <p:sp>
        <p:nvSpPr>
          <p:cNvPr id="44" name="Text Placeholder 7">
            <a:extLst>
              <a:ext uri="{FF2B5EF4-FFF2-40B4-BE49-F238E27FC236}">
                <a16:creationId xmlns:a16="http://schemas.microsoft.com/office/drawing/2014/main" id="{0531EAC8-7594-5810-38E4-7455052F2FF2}"/>
              </a:ext>
            </a:extLst>
          </p:cNvPr>
          <p:cNvSpPr txBox="1">
            <a:spLocks/>
          </p:cNvSpPr>
          <p:nvPr/>
        </p:nvSpPr>
        <p:spPr>
          <a:xfrm>
            <a:off x="1125961" y="5128682"/>
            <a:ext cx="2133600" cy="205837"/>
          </a:xfrm>
          <a:prstGeom prst="rect">
            <a:avLst/>
          </a:prstGeom>
          <a:ln>
            <a:noFill/>
          </a:ln>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lang="en-US" sz="1800" b="0" i="0" kern="1200" spc="0" baseline="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Dice Distance </a:t>
            </a:r>
          </a:p>
        </p:txBody>
      </p:sp>
    </p:spTree>
    <p:extLst>
      <p:ext uri="{BB962C8B-B14F-4D97-AF65-F5344CB8AC3E}">
        <p14:creationId xmlns:p14="http://schemas.microsoft.com/office/powerpoint/2010/main" val="250910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3CA973-15AC-4A5C-9177-27C4885001AA}"/>
              </a:ext>
            </a:extLst>
          </p:cNvPr>
          <p:cNvSpPr>
            <a:spLocks noGrp="1"/>
          </p:cNvSpPr>
          <p:nvPr>
            <p:ph type="title"/>
          </p:nvPr>
        </p:nvSpPr>
        <p:spPr>
          <a:xfrm>
            <a:off x="964023" y="879063"/>
            <a:ext cx="7113177" cy="610863"/>
          </a:xfrm>
        </p:spPr>
        <p:txBody>
          <a:bodyPr>
            <a:normAutofit/>
          </a:bodyPr>
          <a:lstStyle/>
          <a:p>
            <a:r>
              <a:rPr lang="en-US" dirty="0"/>
              <a:t>3. Indexing Techniques</a:t>
            </a:r>
          </a:p>
        </p:txBody>
      </p:sp>
      <p:sp>
        <p:nvSpPr>
          <p:cNvPr id="7" name="Slide Number Placeholder 6">
            <a:extLst>
              <a:ext uri="{FF2B5EF4-FFF2-40B4-BE49-F238E27FC236}">
                <a16:creationId xmlns:a16="http://schemas.microsoft.com/office/drawing/2014/main" id="{751C0AAA-A29F-43D3-AC5E-DB044ABA1229}"/>
              </a:ext>
            </a:extLst>
          </p:cNvPr>
          <p:cNvSpPr>
            <a:spLocks noGrp="1"/>
          </p:cNvSpPr>
          <p:nvPr>
            <p:ph type="sldNum" sz="quarter" idx="16"/>
          </p:nvPr>
        </p:nvSpPr>
        <p:spPr/>
        <p:txBody>
          <a:bodyPr/>
          <a:lstStyle/>
          <a:p>
            <a:fld id="{294A09A9-5501-47C1-A89A-A340965A2BE2}" type="slidenum">
              <a:rPr lang="en-US" smtClean="0"/>
              <a:pPr/>
              <a:t>14</a:t>
            </a:fld>
            <a:endParaRPr lang="en-US" dirty="0">
              <a:latin typeface="+mn-lt"/>
            </a:endParaRPr>
          </a:p>
        </p:txBody>
      </p:sp>
      <p:sp>
        <p:nvSpPr>
          <p:cNvPr id="10" name="TextBox 9">
            <a:extLst>
              <a:ext uri="{FF2B5EF4-FFF2-40B4-BE49-F238E27FC236}">
                <a16:creationId xmlns:a16="http://schemas.microsoft.com/office/drawing/2014/main" id="{DA17BE0B-5B8C-4E11-B9EC-F3191930A102}"/>
              </a:ext>
            </a:extLst>
          </p:cNvPr>
          <p:cNvSpPr txBox="1"/>
          <p:nvPr/>
        </p:nvSpPr>
        <p:spPr>
          <a:xfrm>
            <a:off x="561974" y="2341412"/>
            <a:ext cx="6201554" cy="2308324"/>
          </a:xfrm>
          <a:prstGeom prst="rect">
            <a:avLst/>
          </a:prstGeom>
          <a:noFill/>
        </p:spPr>
        <p:txBody>
          <a:bodyPr wrap="square" rtlCol="0">
            <a:spAutoFit/>
          </a:bodyPr>
          <a:lstStyle/>
          <a:p>
            <a:r>
              <a:rPr lang="en-US" dirty="0">
                <a:solidFill>
                  <a:schemeClr val="bg1"/>
                </a:solidFill>
              </a:rPr>
              <a:t>Since our querying interface will have two types of inputs, we will need 2 indexing Tables: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Key Word queries: in which we will use the </a:t>
            </a:r>
            <a:r>
              <a:rPr lang="en-US" dirty="0">
                <a:solidFill>
                  <a:schemeClr val="accent1">
                    <a:lumMod val="50000"/>
                  </a:schemeClr>
                </a:solidFill>
              </a:rPr>
              <a:t>tag-based</a:t>
            </a:r>
            <a:r>
              <a:rPr lang="en-US" dirty="0">
                <a:solidFill>
                  <a:schemeClr val="bg1"/>
                </a:solidFill>
              </a:rPr>
              <a:t> approach to represent our XML files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XML input files: in which we will use the </a:t>
            </a:r>
            <a:r>
              <a:rPr lang="en-US" dirty="0">
                <a:solidFill>
                  <a:schemeClr val="accent1">
                    <a:lumMod val="50000"/>
                  </a:schemeClr>
                </a:solidFill>
              </a:rPr>
              <a:t>term-context</a:t>
            </a:r>
            <a:r>
              <a:rPr lang="en-US" dirty="0">
                <a:solidFill>
                  <a:schemeClr val="bg1"/>
                </a:solidFill>
              </a:rPr>
              <a:t> approach to represent our XML files</a:t>
            </a:r>
          </a:p>
        </p:txBody>
      </p:sp>
      <p:pic>
        <p:nvPicPr>
          <p:cNvPr id="11" name="Picture 10">
            <a:extLst>
              <a:ext uri="{FF2B5EF4-FFF2-40B4-BE49-F238E27FC236}">
                <a16:creationId xmlns:a16="http://schemas.microsoft.com/office/drawing/2014/main" id="{BB9D3380-4846-41F1-86EC-2A8E522BB246}"/>
              </a:ext>
            </a:extLst>
          </p:cNvPr>
          <p:cNvPicPr>
            <a:picLocks noChangeAspect="1"/>
          </p:cNvPicPr>
          <p:nvPr/>
        </p:nvPicPr>
        <p:blipFill>
          <a:blip r:embed="rId2"/>
          <a:stretch>
            <a:fillRect/>
          </a:stretch>
        </p:blipFill>
        <p:spPr>
          <a:xfrm>
            <a:off x="7757610" y="3194158"/>
            <a:ext cx="3872416" cy="3468293"/>
          </a:xfrm>
          <a:prstGeom prst="rect">
            <a:avLst/>
          </a:prstGeom>
        </p:spPr>
      </p:pic>
      <p:pic>
        <p:nvPicPr>
          <p:cNvPr id="6" name="Picture 5">
            <a:extLst>
              <a:ext uri="{FF2B5EF4-FFF2-40B4-BE49-F238E27FC236}">
                <a16:creationId xmlns:a16="http://schemas.microsoft.com/office/drawing/2014/main" id="{60C53E89-B1B1-46C7-B551-0DD8D4C42055}"/>
              </a:ext>
            </a:extLst>
          </p:cNvPr>
          <p:cNvPicPr>
            <a:picLocks noChangeAspect="1"/>
          </p:cNvPicPr>
          <p:nvPr/>
        </p:nvPicPr>
        <p:blipFill rotWithShape="1">
          <a:blip r:embed="rId3"/>
          <a:srcRect b="29017"/>
          <a:stretch/>
        </p:blipFill>
        <p:spPr>
          <a:xfrm>
            <a:off x="7757610" y="265422"/>
            <a:ext cx="1629819" cy="2668278"/>
          </a:xfrm>
          <a:prstGeom prst="rect">
            <a:avLst/>
          </a:prstGeom>
        </p:spPr>
      </p:pic>
      <p:cxnSp>
        <p:nvCxnSpPr>
          <p:cNvPr id="13" name="Connector: Curved 12">
            <a:extLst>
              <a:ext uri="{FF2B5EF4-FFF2-40B4-BE49-F238E27FC236}">
                <a16:creationId xmlns:a16="http://schemas.microsoft.com/office/drawing/2014/main" id="{B96EF631-3E18-4EEB-88CE-F71359939BAB}"/>
              </a:ext>
            </a:extLst>
          </p:cNvPr>
          <p:cNvCxnSpPr>
            <a:cxnSpLocks/>
          </p:cNvCxnSpPr>
          <p:nvPr/>
        </p:nvCxnSpPr>
        <p:spPr>
          <a:xfrm rot="5400000" flipH="1" flipV="1">
            <a:off x="6083524" y="1754913"/>
            <a:ext cx="1810388" cy="153778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Curved 14">
            <a:extLst>
              <a:ext uri="{FF2B5EF4-FFF2-40B4-BE49-F238E27FC236}">
                <a16:creationId xmlns:a16="http://schemas.microsoft.com/office/drawing/2014/main" id="{A82B698A-242D-434C-A8A2-1689A4306E3D}"/>
              </a:ext>
            </a:extLst>
          </p:cNvPr>
          <p:cNvCxnSpPr>
            <a:endCxn id="11" idx="0"/>
          </p:cNvCxnSpPr>
          <p:nvPr/>
        </p:nvCxnSpPr>
        <p:spPr>
          <a:xfrm flipV="1">
            <a:off x="6219825" y="3194158"/>
            <a:ext cx="3473993" cy="1215917"/>
          </a:xfrm>
          <a:prstGeom prst="curvedConnector4">
            <a:avLst>
              <a:gd name="adj1" fmla="val 22133"/>
              <a:gd name="adj2" fmla="val 118801"/>
            </a:avLst>
          </a:prstGeom>
          <a:ln>
            <a:tailEnd type="triangle"/>
          </a:ln>
        </p:spPr>
        <p:style>
          <a:lnRef idx="1">
            <a:schemeClr val="dk1"/>
          </a:lnRef>
          <a:fillRef idx="0">
            <a:schemeClr val="dk1"/>
          </a:fillRef>
          <a:effectRef idx="0">
            <a:schemeClr val="dk1"/>
          </a:effectRef>
          <a:fontRef idx="minor">
            <a:schemeClr val="tx1"/>
          </a:fontRef>
        </p:style>
      </p:cxnSp>
      <p:pic>
        <p:nvPicPr>
          <p:cNvPr id="17" name="Picture 16">
            <a:extLst>
              <a:ext uri="{FF2B5EF4-FFF2-40B4-BE49-F238E27FC236}">
                <a16:creationId xmlns:a16="http://schemas.microsoft.com/office/drawing/2014/main" id="{DD0C53F5-ABF1-426A-B06F-63D6F1703877}"/>
              </a:ext>
            </a:extLst>
          </p:cNvPr>
          <p:cNvPicPr>
            <a:picLocks noChangeAspect="1"/>
          </p:cNvPicPr>
          <p:nvPr/>
        </p:nvPicPr>
        <p:blipFill rotWithShape="1">
          <a:blip r:embed="rId4"/>
          <a:srcRect b="50000"/>
          <a:stretch/>
        </p:blipFill>
        <p:spPr>
          <a:xfrm>
            <a:off x="9789068" y="2879576"/>
            <a:ext cx="2295845" cy="266737"/>
          </a:xfrm>
          <a:prstGeom prst="rect">
            <a:avLst/>
          </a:prstGeom>
        </p:spPr>
      </p:pic>
      <p:pic>
        <p:nvPicPr>
          <p:cNvPr id="18" name="Picture 17">
            <a:extLst>
              <a:ext uri="{FF2B5EF4-FFF2-40B4-BE49-F238E27FC236}">
                <a16:creationId xmlns:a16="http://schemas.microsoft.com/office/drawing/2014/main" id="{377FBBFB-8D75-4BC7-92D2-8C5E4AC192E5}"/>
              </a:ext>
            </a:extLst>
          </p:cNvPr>
          <p:cNvPicPr>
            <a:picLocks noChangeAspect="1"/>
          </p:cNvPicPr>
          <p:nvPr/>
        </p:nvPicPr>
        <p:blipFill rotWithShape="1">
          <a:blip r:embed="rId4"/>
          <a:srcRect t="62499"/>
          <a:stretch/>
        </p:blipFill>
        <p:spPr>
          <a:xfrm>
            <a:off x="9105581" y="1489926"/>
            <a:ext cx="2295845" cy="200062"/>
          </a:xfrm>
          <a:prstGeom prst="rect">
            <a:avLst/>
          </a:prstGeom>
        </p:spPr>
      </p:pic>
      <p:sp>
        <p:nvSpPr>
          <p:cNvPr id="19" name="Rectangle: Rounded Corners 18">
            <a:extLst>
              <a:ext uri="{FF2B5EF4-FFF2-40B4-BE49-F238E27FC236}">
                <a16:creationId xmlns:a16="http://schemas.microsoft.com/office/drawing/2014/main" id="{316A2FF3-34F7-49AC-8C23-D90849FE8565}"/>
              </a:ext>
            </a:extLst>
          </p:cNvPr>
          <p:cNvSpPr/>
          <p:nvPr/>
        </p:nvSpPr>
        <p:spPr>
          <a:xfrm>
            <a:off x="2854550" y="5173353"/>
            <a:ext cx="3543300" cy="875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Both Indexing Tables will be stored </a:t>
            </a:r>
            <a:r>
              <a:rPr lang="en-US" dirty="0">
                <a:solidFill>
                  <a:schemeClr val="accent6">
                    <a:lumMod val="50000"/>
                  </a:schemeClr>
                </a:solidFill>
              </a:rPr>
              <a:t>offline as JSON files</a:t>
            </a:r>
          </a:p>
        </p:txBody>
      </p:sp>
    </p:spTree>
    <p:extLst>
      <p:ext uri="{BB962C8B-B14F-4D97-AF65-F5344CB8AC3E}">
        <p14:creationId xmlns:p14="http://schemas.microsoft.com/office/powerpoint/2010/main" val="3720016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7DC2B-352F-4895-A2BF-ED06B4ED9E43}"/>
              </a:ext>
            </a:extLst>
          </p:cNvPr>
          <p:cNvSpPr>
            <a:spLocks noGrp="1"/>
          </p:cNvSpPr>
          <p:nvPr>
            <p:ph type="title"/>
          </p:nvPr>
        </p:nvSpPr>
        <p:spPr>
          <a:xfrm>
            <a:off x="971550" y="425295"/>
            <a:ext cx="8322852" cy="610863"/>
          </a:xfrm>
        </p:spPr>
        <p:txBody>
          <a:bodyPr>
            <a:normAutofit fontScale="90000"/>
          </a:bodyPr>
          <a:lstStyle/>
          <a:p>
            <a:r>
              <a:rPr lang="en-US" dirty="0"/>
              <a:t>3. Computing the indexing tables</a:t>
            </a:r>
          </a:p>
        </p:txBody>
      </p:sp>
      <p:sp>
        <p:nvSpPr>
          <p:cNvPr id="6" name="Slide Number Placeholder 5">
            <a:extLst>
              <a:ext uri="{FF2B5EF4-FFF2-40B4-BE49-F238E27FC236}">
                <a16:creationId xmlns:a16="http://schemas.microsoft.com/office/drawing/2014/main" id="{2436BD0F-444D-4F23-983C-3DD88A4F24B1}"/>
              </a:ext>
            </a:extLst>
          </p:cNvPr>
          <p:cNvSpPr>
            <a:spLocks noGrp="1"/>
          </p:cNvSpPr>
          <p:nvPr>
            <p:ph type="sldNum" sz="quarter" idx="13"/>
          </p:nvPr>
        </p:nvSpPr>
        <p:spPr/>
        <p:txBody>
          <a:bodyPr/>
          <a:lstStyle/>
          <a:p>
            <a:fld id="{294A09A9-5501-47C1-A89A-A340965A2BE2}" type="slidenum">
              <a:rPr lang="en-US" smtClean="0"/>
              <a:pPr/>
              <a:t>15</a:t>
            </a:fld>
            <a:endParaRPr lang="en-US" dirty="0">
              <a:latin typeface="+mn-lt"/>
            </a:endParaRPr>
          </a:p>
        </p:txBody>
      </p:sp>
      <p:pic>
        <p:nvPicPr>
          <p:cNvPr id="7" name="Picture 6">
            <a:extLst>
              <a:ext uri="{FF2B5EF4-FFF2-40B4-BE49-F238E27FC236}">
                <a16:creationId xmlns:a16="http://schemas.microsoft.com/office/drawing/2014/main" id="{1624086A-F332-459C-9669-1CE0928C13F7}"/>
              </a:ext>
            </a:extLst>
          </p:cNvPr>
          <p:cNvPicPr>
            <a:picLocks noChangeAspect="1"/>
          </p:cNvPicPr>
          <p:nvPr/>
        </p:nvPicPr>
        <p:blipFill>
          <a:blip r:embed="rId2"/>
          <a:stretch>
            <a:fillRect/>
          </a:stretch>
        </p:blipFill>
        <p:spPr>
          <a:xfrm>
            <a:off x="429272" y="1392355"/>
            <a:ext cx="5087595" cy="1852814"/>
          </a:xfrm>
          <a:prstGeom prst="rect">
            <a:avLst/>
          </a:prstGeom>
        </p:spPr>
      </p:pic>
      <p:pic>
        <p:nvPicPr>
          <p:cNvPr id="8" name="Picture 7">
            <a:extLst>
              <a:ext uri="{FF2B5EF4-FFF2-40B4-BE49-F238E27FC236}">
                <a16:creationId xmlns:a16="http://schemas.microsoft.com/office/drawing/2014/main" id="{27C834C9-AA98-44B3-A5F6-5E1025563C82}"/>
              </a:ext>
            </a:extLst>
          </p:cNvPr>
          <p:cNvPicPr>
            <a:picLocks noChangeAspect="1"/>
          </p:cNvPicPr>
          <p:nvPr/>
        </p:nvPicPr>
        <p:blipFill>
          <a:blip r:embed="rId3"/>
          <a:stretch>
            <a:fillRect/>
          </a:stretch>
        </p:blipFill>
        <p:spPr>
          <a:xfrm>
            <a:off x="6521917" y="1640998"/>
            <a:ext cx="5240811" cy="4486275"/>
          </a:xfrm>
          <a:prstGeom prst="rect">
            <a:avLst/>
          </a:prstGeom>
        </p:spPr>
      </p:pic>
      <p:sp>
        <p:nvSpPr>
          <p:cNvPr id="9" name="TextBox 8">
            <a:extLst>
              <a:ext uri="{FF2B5EF4-FFF2-40B4-BE49-F238E27FC236}">
                <a16:creationId xmlns:a16="http://schemas.microsoft.com/office/drawing/2014/main" id="{BE930784-D626-41FE-93C9-0F6D2C5C5C9D}"/>
              </a:ext>
            </a:extLst>
          </p:cNvPr>
          <p:cNvSpPr txBox="1"/>
          <p:nvPr/>
        </p:nvSpPr>
        <p:spPr>
          <a:xfrm>
            <a:off x="902113" y="3696235"/>
            <a:ext cx="3637293" cy="861774"/>
          </a:xfrm>
          <a:prstGeom prst="rect">
            <a:avLst/>
          </a:prstGeom>
          <a:noFill/>
        </p:spPr>
        <p:txBody>
          <a:bodyPr wrap="square" rtlCol="0">
            <a:spAutoFit/>
          </a:bodyPr>
          <a:lstStyle/>
          <a:p>
            <a:r>
              <a:rPr lang="en-US" sz="1600" dirty="0">
                <a:solidFill>
                  <a:schemeClr val="bg1"/>
                </a:solidFill>
              </a:rPr>
              <a:t>Processing an XML file in its term/context (1) and tag-based (2) rep.</a:t>
            </a:r>
          </a:p>
          <a:p>
            <a:r>
              <a:rPr lang="en-US" sz="1600" dirty="0">
                <a:solidFill>
                  <a:schemeClr val="bg1"/>
                </a:solidFill>
              </a:rPr>
              <a:t>Then save the tables as JSON</a:t>
            </a:r>
          </a:p>
        </p:txBody>
      </p:sp>
      <p:cxnSp>
        <p:nvCxnSpPr>
          <p:cNvPr id="11" name="Connector: Curved 10">
            <a:extLst>
              <a:ext uri="{FF2B5EF4-FFF2-40B4-BE49-F238E27FC236}">
                <a16:creationId xmlns:a16="http://schemas.microsoft.com/office/drawing/2014/main" id="{EAEABCE3-3CB5-433E-8962-5A8501B55F2E}"/>
              </a:ext>
            </a:extLst>
          </p:cNvPr>
          <p:cNvCxnSpPr>
            <a:cxnSpLocks/>
          </p:cNvCxnSpPr>
          <p:nvPr/>
        </p:nvCxnSpPr>
        <p:spPr>
          <a:xfrm flipV="1">
            <a:off x="4457704" y="2066925"/>
            <a:ext cx="2064213" cy="18134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or: Curved 12">
            <a:extLst>
              <a:ext uri="{FF2B5EF4-FFF2-40B4-BE49-F238E27FC236}">
                <a16:creationId xmlns:a16="http://schemas.microsoft.com/office/drawing/2014/main" id="{667C0D64-B2D0-4D1F-A469-8E4965803916}"/>
              </a:ext>
            </a:extLst>
          </p:cNvPr>
          <p:cNvCxnSpPr>
            <a:cxnSpLocks/>
            <a:stCxn id="9" idx="3"/>
          </p:cNvCxnSpPr>
          <p:nvPr/>
        </p:nvCxnSpPr>
        <p:spPr>
          <a:xfrm>
            <a:off x="4539406" y="4127122"/>
            <a:ext cx="1982511" cy="302003"/>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7" name="Picture 16">
            <a:extLst>
              <a:ext uri="{FF2B5EF4-FFF2-40B4-BE49-F238E27FC236}">
                <a16:creationId xmlns:a16="http://schemas.microsoft.com/office/drawing/2014/main" id="{7A82E782-5165-42F1-AA8B-CD56110B3613}"/>
              </a:ext>
            </a:extLst>
          </p:cNvPr>
          <p:cNvPicPr>
            <a:picLocks noChangeAspect="1"/>
          </p:cNvPicPr>
          <p:nvPr/>
        </p:nvPicPr>
        <p:blipFill>
          <a:blip r:embed="rId4"/>
          <a:stretch>
            <a:fillRect/>
          </a:stretch>
        </p:blipFill>
        <p:spPr>
          <a:xfrm>
            <a:off x="619776" y="5454180"/>
            <a:ext cx="3837928" cy="673093"/>
          </a:xfrm>
          <a:prstGeom prst="rect">
            <a:avLst/>
          </a:prstGeom>
        </p:spPr>
      </p:pic>
      <p:cxnSp>
        <p:nvCxnSpPr>
          <p:cNvPr id="19" name="Connector: Curved 18">
            <a:extLst>
              <a:ext uri="{FF2B5EF4-FFF2-40B4-BE49-F238E27FC236}">
                <a16:creationId xmlns:a16="http://schemas.microsoft.com/office/drawing/2014/main" id="{6AF3C9B8-B665-4338-A40E-7D8AC605B197}"/>
              </a:ext>
            </a:extLst>
          </p:cNvPr>
          <p:cNvCxnSpPr>
            <a:cxnSpLocks/>
            <a:stCxn id="9" idx="2"/>
            <a:endCxn id="17" idx="0"/>
          </p:cNvCxnSpPr>
          <p:nvPr/>
        </p:nvCxnSpPr>
        <p:spPr>
          <a:xfrm rot="5400000">
            <a:off x="2181665" y="4915084"/>
            <a:ext cx="896171" cy="182020"/>
          </a:xfrm>
          <a:prstGeom prst="curvedConnector3">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614241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59B772-B8E7-451B-9EE4-0465544DC8A7}"/>
              </a:ext>
            </a:extLst>
          </p:cNvPr>
          <p:cNvSpPr>
            <a:spLocks noGrp="1"/>
          </p:cNvSpPr>
          <p:nvPr>
            <p:ph type="title"/>
          </p:nvPr>
        </p:nvSpPr>
        <p:spPr>
          <a:xfrm>
            <a:off x="964022" y="879063"/>
            <a:ext cx="7570377" cy="610863"/>
          </a:xfrm>
        </p:spPr>
        <p:txBody>
          <a:bodyPr>
            <a:normAutofit/>
          </a:bodyPr>
          <a:lstStyle/>
          <a:p>
            <a:r>
              <a:rPr lang="en-US" dirty="0"/>
              <a:t>4. Querying – With indexing</a:t>
            </a:r>
          </a:p>
        </p:txBody>
      </p:sp>
      <p:sp>
        <p:nvSpPr>
          <p:cNvPr id="7" name="Slide Number Placeholder 6">
            <a:extLst>
              <a:ext uri="{FF2B5EF4-FFF2-40B4-BE49-F238E27FC236}">
                <a16:creationId xmlns:a16="http://schemas.microsoft.com/office/drawing/2014/main" id="{CF41DDFF-ADE3-418A-805F-544C7949E24C}"/>
              </a:ext>
            </a:extLst>
          </p:cNvPr>
          <p:cNvSpPr>
            <a:spLocks noGrp="1"/>
          </p:cNvSpPr>
          <p:nvPr>
            <p:ph type="sldNum" sz="quarter" idx="16"/>
          </p:nvPr>
        </p:nvSpPr>
        <p:spPr/>
        <p:txBody>
          <a:bodyPr/>
          <a:lstStyle/>
          <a:p>
            <a:fld id="{294A09A9-5501-47C1-A89A-A340965A2BE2}" type="slidenum">
              <a:rPr lang="en-US" smtClean="0"/>
              <a:pPr/>
              <a:t>16</a:t>
            </a:fld>
            <a:endParaRPr lang="en-US" dirty="0">
              <a:latin typeface="+mn-lt"/>
            </a:endParaRPr>
          </a:p>
        </p:txBody>
      </p:sp>
      <p:pic>
        <p:nvPicPr>
          <p:cNvPr id="4" name="Picture 3">
            <a:extLst>
              <a:ext uri="{FF2B5EF4-FFF2-40B4-BE49-F238E27FC236}">
                <a16:creationId xmlns:a16="http://schemas.microsoft.com/office/drawing/2014/main" id="{0961787D-71B4-4140-901E-4C1286FBBB7F}"/>
              </a:ext>
            </a:extLst>
          </p:cNvPr>
          <p:cNvPicPr>
            <a:picLocks noChangeAspect="1"/>
          </p:cNvPicPr>
          <p:nvPr/>
        </p:nvPicPr>
        <p:blipFill>
          <a:blip r:embed="rId2"/>
          <a:stretch>
            <a:fillRect/>
          </a:stretch>
        </p:blipFill>
        <p:spPr>
          <a:xfrm>
            <a:off x="6792084" y="2051900"/>
            <a:ext cx="5247516" cy="3757401"/>
          </a:xfrm>
          <a:prstGeom prst="rect">
            <a:avLst/>
          </a:prstGeom>
        </p:spPr>
      </p:pic>
      <p:sp>
        <p:nvSpPr>
          <p:cNvPr id="9" name="Text Placeholder 3">
            <a:extLst>
              <a:ext uri="{FF2B5EF4-FFF2-40B4-BE49-F238E27FC236}">
                <a16:creationId xmlns:a16="http://schemas.microsoft.com/office/drawing/2014/main" id="{1CBE41EE-99F8-4D4C-8D80-C046C3A7627E}"/>
              </a:ext>
            </a:extLst>
          </p:cNvPr>
          <p:cNvSpPr txBox="1">
            <a:spLocks/>
          </p:cNvSpPr>
          <p:nvPr/>
        </p:nvSpPr>
        <p:spPr>
          <a:xfrm>
            <a:off x="1494790" y="2221535"/>
            <a:ext cx="5020310" cy="37574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1">
                    <a:lumMod val="50000"/>
                  </a:schemeClr>
                </a:solidFill>
              </a:rPr>
              <a:t>Querying Key Words:</a:t>
            </a:r>
          </a:p>
          <a:p>
            <a:r>
              <a:rPr lang="en-US" sz="2000" dirty="0"/>
              <a:t>Clean the query input</a:t>
            </a:r>
          </a:p>
          <a:p>
            <a:r>
              <a:rPr lang="en-US" sz="2000" dirty="0"/>
              <a:t>Load the corresponding indexing table</a:t>
            </a:r>
          </a:p>
          <a:p>
            <a:r>
              <a:rPr lang="en-US" sz="2000" dirty="0"/>
              <a:t>Applying </a:t>
            </a:r>
            <a:r>
              <a:rPr lang="en-US" sz="2000" dirty="0">
                <a:solidFill>
                  <a:schemeClr val="tx2">
                    <a:lumMod val="75000"/>
                  </a:schemeClr>
                </a:solidFill>
              </a:rPr>
              <a:t>binary search </a:t>
            </a:r>
            <a:r>
              <a:rPr lang="en-US" sz="2000" dirty="0"/>
              <a:t>for each term to speed up the process, add the documents containing these terms to a set (no duplicates)</a:t>
            </a:r>
          </a:p>
          <a:p>
            <a:r>
              <a:rPr lang="en-US" sz="2000" dirty="0"/>
              <a:t>Compute the similarity (VSM) of the query with every document related to it using </a:t>
            </a:r>
            <a:r>
              <a:rPr lang="en-US" sz="2000" dirty="0">
                <a:solidFill>
                  <a:schemeClr val="tx2">
                    <a:lumMod val="75000"/>
                  </a:schemeClr>
                </a:solidFill>
              </a:rPr>
              <a:t>tag-based approach</a:t>
            </a:r>
          </a:p>
        </p:txBody>
      </p:sp>
    </p:spTree>
    <p:extLst>
      <p:ext uri="{BB962C8B-B14F-4D97-AF65-F5344CB8AC3E}">
        <p14:creationId xmlns:p14="http://schemas.microsoft.com/office/powerpoint/2010/main" val="215640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59B772-B8E7-451B-9EE4-0465544DC8A7}"/>
              </a:ext>
            </a:extLst>
          </p:cNvPr>
          <p:cNvSpPr>
            <a:spLocks noGrp="1"/>
          </p:cNvSpPr>
          <p:nvPr>
            <p:ph type="title"/>
          </p:nvPr>
        </p:nvSpPr>
        <p:spPr>
          <a:xfrm>
            <a:off x="964022" y="879063"/>
            <a:ext cx="7570377" cy="610863"/>
          </a:xfrm>
        </p:spPr>
        <p:txBody>
          <a:bodyPr>
            <a:normAutofit/>
          </a:bodyPr>
          <a:lstStyle/>
          <a:p>
            <a:r>
              <a:rPr lang="en-US" dirty="0"/>
              <a:t>4. Querying – With indexing</a:t>
            </a:r>
          </a:p>
        </p:txBody>
      </p:sp>
      <p:sp>
        <p:nvSpPr>
          <p:cNvPr id="7" name="Slide Number Placeholder 6">
            <a:extLst>
              <a:ext uri="{FF2B5EF4-FFF2-40B4-BE49-F238E27FC236}">
                <a16:creationId xmlns:a16="http://schemas.microsoft.com/office/drawing/2014/main" id="{CF41DDFF-ADE3-418A-805F-544C7949E24C}"/>
              </a:ext>
            </a:extLst>
          </p:cNvPr>
          <p:cNvSpPr>
            <a:spLocks noGrp="1"/>
          </p:cNvSpPr>
          <p:nvPr>
            <p:ph type="sldNum" sz="quarter" idx="16"/>
          </p:nvPr>
        </p:nvSpPr>
        <p:spPr/>
        <p:txBody>
          <a:bodyPr/>
          <a:lstStyle/>
          <a:p>
            <a:fld id="{294A09A9-5501-47C1-A89A-A340965A2BE2}" type="slidenum">
              <a:rPr lang="en-US" smtClean="0"/>
              <a:pPr/>
              <a:t>17</a:t>
            </a:fld>
            <a:endParaRPr lang="en-US" dirty="0">
              <a:latin typeface="+mn-lt"/>
            </a:endParaRPr>
          </a:p>
        </p:txBody>
      </p:sp>
      <p:sp>
        <p:nvSpPr>
          <p:cNvPr id="9" name="Text Placeholder 3">
            <a:extLst>
              <a:ext uri="{FF2B5EF4-FFF2-40B4-BE49-F238E27FC236}">
                <a16:creationId xmlns:a16="http://schemas.microsoft.com/office/drawing/2014/main" id="{1CBE41EE-99F8-4D4C-8D80-C046C3A7627E}"/>
              </a:ext>
            </a:extLst>
          </p:cNvPr>
          <p:cNvSpPr txBox="1">
            <a:spLocks/>
          </p:cNvSpPr>
          <p:nvPr/>
        </p:nvSpPr>
        <p:spPr>
          <a:xfrm>
            <a:off x="1304290" y="2221535"/>
            <a:ext cx="5020310" cy="37574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1">
                    <a:lumMod val="50000"/>
                  </a:schemeClr>
                </a:solidFill>
              </a:rPr>
              <a:t>Querying XML files:</a:t>
            </a:r>
          </a:p>
          <a:p>
            <a:r>
              <a:rPr lang="en-US" sz="2000" dirty="0"/>
              <a:t>Compute the (</a:t>
            </a:r>
            <a:r>
              <a:rPr lang="en-US" sz="2000" dirty="0" err="1"/>
              <a:t>term,contexts</a:t>
            </a:r>
            <a:r>
              <a:rPr lang="en-US" sz="2000" dirty="0"/>
              <a:t>) of the tree</a:t>
            </a:r>
          </a:p>
          <a:p>
            <a:r>
              <a:rPr lang="en-US" sz="2000" dirty="0"/>
              <a:t>Load the corresponding indexing table</a:t>
            </a:r>
          </a:p>
          <a:p>
            <a:r>
              <a:rPr lang="en-US" sz="2000" dirty="0"/>
              <a:t>Apply </a:t>
            </a:r>
            <a:r>
              <a:rPr lang="en-US" sz="2000" dirty="0">
                <a:solidFill>
                  <a:schemeClr val="tx2">
                    <a:lumMod val="75000"/>
                  </a:schemeClr>
                </a:solidFill>
              </a:rPr>
              <a:t>binary search </a:t>
            </a:r>
            <a:r>
              <a:rPr lang="en-US" sz="2000" dirty="0"/>
              <a:t>for each </a:t>
            </a:r>
            <a:r>
              <a:rPr lang="en-US" sz="2000" dirty="0" err="1"/>
              <a:t>term,context</a:t>
            </a:r>
            <a:r>
              <a:rPr lang="en-US" sz="2000" dirty="0"/>
              <a:t> to speed up the process, add the documents containing these terms to a set (no duplicates)</a:t>
            </a:r>
          </a:p>
          <a:p>
            <a:r>
              <a:rPr lang="en-US" sz="2000" dirty="0"/>
              <a:t>Compute the similarity (VSM) of the tree with every document related to it using </a:t>
            </a:r>
            <a:r>
              <a:rPr lang="en-US" sz="2000" dirty="0">
                <a:solidFill>
                  <a:schemeClr val="tx2">
                    <a:lumMod val="75000"/>
                  </a:schemeClr>
                </a:solidFill>
              </a:rPr>
              <a:t>term-context approach</a:t>
            </a:r>
          </a:p>
        </p:txBody>
      </p:sp>
      <p:pic>
        <p:nvPicPr>
          <p:cNvPr id="2" name="Picture 1">
            <a:extLst>
              <a:ext uri="{FF2B5EF4-FFF2-40B4-BE49-F238E27FC236}">
                <a16:creationId xmlns:a16="http://schemas.microsoft.com/office/drawing/2014/main" id="{6DBD85A7-77A8-4ED4-A22B-A14AC00A0B12}"/>
              </a:ext>
            </a:extLst>
          </p:cNvPr>
          <p:cNvPicPr>
            <a:picLocks noChangeAspect="1"/>
          </p:cNvPicPr>
          <p:nvPr/>
        </p:nvPicPr>
        <p:blipFill>
          <a:blip r:embed="rId2"/>
          <a:stretch>
            <a:fillRect/>
          </a:stretch>
        </p:blipFill>
        <p:spPr>
          <a:xfrm>
            <a:off x="6686003" y="2175969"/>
            <a:ext cx="4837149" cy="3848534"/>
          </a:xfrm>
          <a:prstGeom prst="rect">
            <a:avLst/>
          </a:prstGeom>
        </p:spPr>
      </p:pic>
    </p:spTree>
    <p:extLst>
      <p:ext uri="{BB962C8B-B14F-4D97-AF65-F5344CB8AC3E}">
        <p14:creationId xmlns:p14="http://schemas.microsoft.com/office/powerpoint/2010/main" val="236574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59B772-B8E7-451B-9EE4-0465544DC8A7}"/>
              </a:ext>
            </a:extLst>
          </p:cNvPr>
          <p:cNvSpPr>
            <a:spLocks noGrp="1"/>
          </p:cNvSpPr>
          <p:nvPr>
            <p:ph type="title"/>
          </p:nvPr>
        </p:nvSpPr>
        <p:spPr>
          <a:xfrm>
            <a:off x="964022" y="879063"/>
            <a:ext cx="7570377" cy="610863"/>
          </a:xfrm>
        </p:spPr>
        <p:txBody>
          <a:bodyPr>
            <a:normAutofit/>
          </a:bodyPr>
          <a:lstStyle/>
          <a:p>
            <a:r>
              <a:rPr lang="en-US" dirty="0"/>
              <a:t>4. Perks of Indexing</a:t>
            </a:r>
          </a:p>
        </p:txBody>
      </p:sp>
      <p:sp>
        <p:nvSpPr>
          <p:cNvPr id="7" name="Slide Number Placeholder 6">
            <a:extLst>
              <a:ext uri="{FF2B5EF4-FFF2-40B4-BE49-F238E27FC236}">
                <a16:creationId xmlns:a16="http://schemas.microsoft.com/office/drawing/2014/main" id="{CF41DDFF-ADE3-418A-805F-544C7949E24C}"/>
              </a:ext>
            </a:extLst>
          </p:cNvPr>
          <p:cNvSpPr>
            <a:spLocks noGrp="1"/>
          </p:cNvSpPr>
          <p:nvPr>
            <p:ph type="sldNum" sz="quarter" idx="16"/>
          </p:nvPr>
        </p:nvSpPr>
        <p:spPr/>
        <p:txBody>
          <a:bodyPr/>
          <a:lstStyle/>
          <a:p>
            <a:fld id="{294A09A9-5501-47C1-A89A-A340965A2BE2}" type="slidenum">
              <a:rPr lang="en-US" smtClean="0"/>
              <a:pPr/>
              <a:t>18</a:t>
            </a:fld>
            <a:endParaRPr lang="en-US" dirty="0">
              <a:latin typeface="+mn-lt"/>
            </a:endParaRPr>
          </a:p>
        </p:txBody>
      </p:sp>
      <p:sp>
        <p:nvSpPr>
          <p:cNvPr id="9" name="Text Placeholder 3">
            <a:extLst>
              <a:ext uri="{FF2B5EF4-FFF2-40B4-BE49-F238E27FC236}">
                <a16:creationId xmlns:a16="http://schemas.microsoft.com/office/drawing/2014/main" id="{1CBE41EE-99F8-4D4C-8D80-C046C3A7627E}"/>
              </a:ext>
            </a:extLst>
          </p:cNvPr>
          <p:cNvSpPr txBox="1">
            <a:spLocks/>
          </p:cNvSpPr>
          <p:nvPr/>
        </p:nvSpPr>
        <p:spPr>
          <a:xfrm>
            <a:off x="314007" y="2032372"/>
            <a:ext cx="11563985" cy="37574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Not only will the indexing help us compare our input with a limited number, which will make our engine faster, but we will also use it to compute the IDF faster (for each term, it is easy to get the number of docs in which it occurred)</a:t>
            </a:r>
          </a:p>
        </p:txBody>
      </p:sp>
      <p:pic>
        <p:nvPicPr>
          <p:cNvPr id="4" name="Picture 3">
            <a:extLst>
              <a:ext uri="{FF2B5EF4-FFF2-40B4-BE49-F238E27FC236}">
                <a16:creationId xmlns:a16="http://schemas.microsoft.com/office/drawing/2014/main" id="{212D0E2F-2BF3-4A8F-A45D-D898E3DE410F}"/>
              </a:ext>
            </a:extLst>
          </p:cNvPr>
          <p:cNvPicPr>
            <a:picLocks noChangeAspect="1"/>
          </p:cNvPicPr>
          <p:nvPr/>
        </p:nvPicPr>
        <p:blipFill>
          <a:blip r:embed="rId2"/>
          <a:stretch>
            <a:fillRect/>
          </a:stretch>
        </p:blipFill>
        <p:spPr>
          <a:xfrm>
            <a:off x="3889281" y="2781300"/>
            <a:ext cx="7988711" cy="3867349"/>
          </a:xfrm>
          <a:prstGeom prst="rect">
            <a:avLst/>
          </a:prstGeom>
        </p:spPr>
      </p:pic>
      <p:pic>
        <p:nvPicPr>
          <p:cNvPr id="5" name="Picture 4">
            <a:extLst>
              <a:ext uri="{FF2B5EF4-FFF2-40B4-BE49-F238E27FC236}">
                <a16:creationId xmlns:a16="http://schemas.microsoft.com/office/drawing/2014/main" id="{71E725AA-9E52-48D4-AFF3-00642459BF83}"/>
              </a:ext>
            </a:extLst>
          </p:cNvPr>
          <p:cNvPicPr>
            <a:picLocks noChangeAspect="1"/>
          </p:cNvPicPr>
          <p:nvPr/>
        </p:nvPicPr>
        <p:blipFill>
          <a:blip r:embed="rId3"/>
          <a:stretch>
            <a:fillRect/>
          </a:stretch>
        </p:blipFill>
        <p:spPr>
          <a:xfrm>
            <a:off x="314007" y="3524158"/>
            <a:ext cx="3200847" cy="1371791"/>
          </a:xfrm>
          <a:prstGeom prst="rect">
            <a:avLst/>
          </a:prstGeom>
        </p:spPr>
      </p:pic>
      <p:sp>
        <p:nvSpPr>
          <p:cNvPr id="6" name="Arrow: Right 5">
            <a:extLst>
              <a:ext uri="{FF2B5EF4-FFF2-40B4-BE49-F238E27FC236}">
                <a16:creationId xmlns:a16="http://schemas.microsoft.com/office/drawing/2014/main" id="{DD48697F-0E79-448F-B955-7344F0C910AB}"/>
              </a:ext>
            </a:extLst>
          </p:cNvPr>
          <p:cNvSpPr/>
          <p:nvPr/>
        </p:nvSpPr>
        <p:spPr>
          <a:xfrm flipH="1">
            <a:off x="2145347" y="3938590"/>
            <a:ext cx="1093378" cy="542925"/>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 = 3</a:t>
            </a:r>
          </a:p>
        </p:txBody>
      </p:sp>
    </p:spTree>
    <p:extLst>
      <p:ext uri="{BB962C8B-B14F-4D97-AF65-F5344CB8AC3E}">
        <p14:creationId xmlns:p14="http://schemas.microsoft.com/office/powerpoint/2010/main" val="3838657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59B772-B8E7-451B-9EE4-0465544DC8A7}"/>
              </a:ext>
            </a:extLst>
          </p:cNvPr>
          <p:cNvSpPr>
            <a:spLocks noGrp="1"/>
          </p:cNvSpPr>
          <p:nvPr>
            <p:ph type="title"/>
          </p:nvPr>
        </p:nvSpPr>
        <p:spPr>
          <a:xfrm>
            <a:off x="964022" y="879063"/>
            <a:ext cx="7570377" cy="610863"/>
          </a:xfrm>
        </p:spPr>
        <p:txBody>
          <a:bodyPr>
            <a:normAutofit fontScale="90000"/>
          </a:bodyPr>
          <a:lstStyle/>
          <a:p>
            <a:r>
              <a:rPr lang="en-US" dirty="0"/>
              <a:t>4. Querying – With no indexing</a:t>
            </a:r>
          </a:p>
        </p:txBody>
      </p:sp>
      <p:sp>
        <p:nvSpPr>
          <p:cNvPr id="7" name="Slide Number Placeholder 6">
            <a:extLst>
              <a:ext uri="{FF2B5EF4-FFF2-40B4-BE49-F238E27FC236}">
                <a16:creationId xmlns:a16="http://schemas.microsoft.com/office/drawing/2014/main" id="{CF41DDFF-ADE3-418A-805F-544C7949E24C}"/>
              </a:ext>
            </a:extLst>
          </p:cNvPr>
          <p:cNvSpPr>
            <a:spLocks noGrp="1"/>
          </p:cNvSpPr>
          <p:nvPr>
            <p:ph type="sldNum" sz="quarter" idx="16"/>
          </p:nvPr>
        </p:nvSpPr>
        <p:spPr/>
        <p:txBody>
          <a:bodyPr/>
          <a:lstStyle/>
          <a:p>
            <a:fld id="{294A09A9-5501-47C1-A89A-A340965A2BE2}" type="slidenum">
              <a:rPr lang="en-US" smtClean="0"/>
              <a:pPr/>
              <a:t>19</a:t>
            </a:fld>
            <a:endParaRPr lang="en-US" dirty="0">
              <a:latin typeface="+mn-lt"/>
            </a:endParaRPr>
          </a:p>
        </p:txBody>
      </p:sp>
      <p:sp>
        <p:nvSpPr>
          <p:cNvPr id="9" name="Text Placeholder 3">
            <a:extLst>
              <a:ext uri="{FF2B5EF4-FFF2-40B4-BE49-F238E27FC236}">
                <a16:creationId xmlns:a16="http://schemas.microsoft.com/office/drawing/2014/main" id="{1CBE41EE-99F8-4D4C-8D80-C046C3A7627E}"/>
              </a:ext>
            </a:extLst>
          </p:cNvPr>
          <p:cNvSpPr txBox="1">
            <a:spLocks/>
          </p:cNvSpPr>
          <p:nvPr/>
        </p:nvSpPr>
        <p:spPr>
          <a:xfrm>
            <a:off x="847089" y="2574818"/>
            <a:ext cx="10287635" cy="6922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Here, we are comparing our query/xml input with every single document in the corpus</a:t>
            </a:r>
          </a:p>
        </p:txBody>
      </p:sp>
      <p:pic>
        <p:nvPicPr>
          <p:cNvPr id="4" name="Picture 3">
            <a:extLst>
              <a:ext uri="{FF2B5EF4-FFF2-40B4-BE49-F238E27FC236}">
                <a16:creationId xmlns:a16="http://schemas.microsoft.com/office/drawing/2014/main" id="{D3B31FA7-B57C-45C4-AF86-4EDB9F6E7952}"/>
              </a:ext>
            </a:extLst>
          </p:cNvPr>
          <p:cNvPicPr>
            <a:picLocks noChangeAspect="1"/>
          </p:cNvPicPr>
          <p:nvPr/>
        </p:nvPicPr>
        <p:blipFill>
          <a:blip r:embed="rId2"/>
          <a:stretch>
            <a:fillRect/>
          </a:stretch>
        </p:blipFill>
        <p:spPr>
          <a:xfrm>
            <a:off x="971550" y="3618503"/>
            <a:ext cx="5792172" cy="1759045"/>
          </a:xfrm>
          <a:prstGeom prst="rect">
            <a:avLst/>
          </a:prstGeom>
        </p:spPr>
      </p:pic>
      <p:pic>
        <p:nvPicPr>
          <p:cNvPr id="5" name="Picture 4">
            <a:extLst>
              <a:ext uri="{FF2B5EF4-FFF2-40B4-BE49-F238E27FC236}">
                <a16:creationId xmlns:a16="http://schemas.microsoft.com/office/drawing/2014/main" id="{85D2E85E-0108-4844-BC54-D1669138D5F5}"/>
              </a:ext>
            </a:extLst>
          </p:cNvPr>
          <p:cNvPicPr>
            <a:picLocks noChangeAspect="1"/>
          </p:cNvPicPr>
          <p:nvPr/>
        </p:nvPicPr>
        <p:blipFill>
          <a:blip r:embed="rId3"/>
          <a:stretch>
            <a:fillRect/>
          </a:stretch>
        </p:blipFill>
        <p:spPr>
          <a:xfrm>
            <a:off x="6844666" y="3478761"/>
            <a:ext cx="5347334" cy="2038528"/>
          </a:xfrm>
          <a:prstGeom prst="rect">
            <a:avLst/>
          </a:prstGeom>
        </p:spPr>
      </p:pic>
    </p:spTree>
    <p:extLst>
      <p:ext uri="{BB962C8B-B14F-4D97-AF65-F5344CB8AC3E}">
        <p14:creationId xmlns:p14="http://schemas.microsoft.com/office/powerpoint/2010/main" val="282065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Table of Content</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809625"/>
          </a:xfrm>
        </p:spPr>
        <p:txBody>
          <a:bodyPr/>
          <a:lstStyle/>
          <a:p>
            <a:pPr marL="342900" indent="-342900">
              <a:buAutoNum type="arabicPeriod"/>
            </a:pPr>
            <a:r>
              <a:rPr lang="en-US" dirty="0"/>
              <a:t>Preprocessing Documents</a:t>
            </a:r>
          </a:p>
          <a:p>
            <a:r>
              <a:rPr lang="en-US" dirty="0">
                <a:latin typeface="+mn-lt"/>
              </a:rPr>
              <a:t>Cleaning text for both text docs &amp; XML files</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Document Differencing Tool</a:t>
            </a:r>
          </a:p>
          <a:p>
            <a:r>
              <a:rPr lang="en-US" dirty="0">
                <a:latin typeface="+mn-lt"/>
              </a:rPr>
              <a:t>TED &amp; VSM</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Indexing Techniques</a:t>
            </a:r>
            <a:endParaRPr lang="en-US" dirty="0">
              <a:latin typeface="+mn-lt"/>
            </a:endParaRP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Querying Interface</a:t>
            </a:r>
          </a:p>
          <a:p>
            <a:r>
              <a:rPr lang="en-US" dirty="0">
                <a:latin typeface="+mn-lt"/>
              </a:rPr>
              <a:t>For keyword &amp; XML queries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Optimization and Observations</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5A59E12-BDCB-3D92-B74E-352E5501A1FA}"/>
              </a:ext>
            </a:extLst>
          </p:cNvPr>
          <p:cNvSpPr>
            <a:spLocks noGrp="1"/>
          </p:cNvSpPr>
          <p:nvPr>
            <p:ph type="title"/>
          </p:nvPr>
        </p:nvSpPr>
        <p:spPr>
          <a:xfrm>
            <a:off x="402265" y="271265"/>
            <a:ext cx="7049386" cy="809443"/>
          </a:xfrm>
        </p:spPr>
        <p:txBody>
          <a:bodyPr>
            <a:normAutofit/>
          </a:bodyPr>
          <a:lstStyle/>
          <a:p>
            <a:r>
              <a:rPr lang="en-US" sz="4400" b="1" dirty="0"/>
              <a:t>Data Selection Operators</a:t>
            </a:r>
          </a:p>
        </p:txBody>
      </p:sp>
      <p:sp>
        <p:nvSpPr>
          <p:cNvPr id="6" name="Rectangle 5">
            <a:extLst>
              <a:ext uri="{FF2B5EF4-FFF2-40B4-BE49-F238E27FC236}">
                <a16:creationId xmlns:a16="http://schemas.microsoft.com/office/drawing/2014/main" id="{2A451E9A-24F6-23E9-68EC-07075267C959}"/>
              </a:ext>
            </a:extLst>
          </p:cNvPr>
          <p:cNvSpPr/>
          <p:nvPr/>
        </p:nvSpPr>
        <p:spPr>
          <a:xfrm>
            <a:off x="861237" y="1169581"/>
            <a:ext cx="900228" cy="8094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821410F-5F29-7B57-AE1D-DFE03CDB4A66}"/>
              </a:ext>
            </a:extLst>
          </p:cNvPr>
          <p:cNvPicPr>
            <a:picLocks noChangeAspect="1"/>
          </p:cNvPicPr>
          <p:nvPr/>
        </p:nvPicPr>
        <p:blipFill>
          <a:blip r:embed="rId2"/>
          <a:stretch>
            <a:fillRect/>
          </a:stretch>
        </p:blipFill>
        <p:spPr>
          <a:xfrm>
            <a:off x="327836" y="1766108"/>
            <a:ext cx="6687357" cy="809443"/>
          </a:xfrm>
          <a:prstGeom prst="rect">
            <a:avLst/>
          </a:prstGeom>
        </p:spPr>
      </p:pic>
      <p:sp>
        <p:nvSpPr>
          <p:cNvPr id="8" name="TextBox 7">
            <a:extLst>
              <a:ext uri="{FF2B5EF4-FFF2-40B4-BE49-F238E27FC236}">
                <a16:creationId xmlns:a16="http://schemas.microsoft.com/office/drawing/2014/main" id="{2E764698-82AB-2786-1EAD-3C05A9550658}"/>
              </a:ext>
            </a:extLst>
          </p:cNvPr>
          <p:cNvSpPr txBox="1"/>
          <p:nvPr/>
        </p:nvSpPr>
        <p:spPr>
          <a:xfrm>
            <a:off x="327836" y="1165944"/>
            <a:ext cx="4765159" cy="523220"/>
          </a:xfrm>
          <a:prstGeom prst="rect">
            <a:avLst/>
          </a:prstGeom>
          <a:noFill/>
        </p:spPr>
        <p:txBody>
          <a:bodyPr wrap="square" rtlCol="0">
            <a:spAutoFit/>
          </a:bodyPr>
          <a:lstStyle/>
          <a:p>
            <a:r>
              <a:rPr lang="en-US" sz="2800" dirty="0">
                <a:solidFill>
                  <a:schemeClr val="bg1"/>
                </a:solidFill>
              </a:rPr>
              <a:t>K-</a:t>
            </a:r>
            <a:r>
              <a:rPr lang="en-US" sz="2800" dirty="0" err="1">
                <a:solidFill>
                  <a:schemeClr val="bg1"/>
                </a:solidFill>
              </a:rPr>
              <a:t>th</a:t>
            </a:r>
            <a:r>
              <a:rPr lang="en-US" sz="2800" dirty="0">
                <a:solidFill>
                  <a:schemeClr val="bg1"/>
                </a:solidFill>
              </a:rPr>
              <a:t> Nearest Neighbor</a:t>
            </a:r>
          </a:p>
        </p:txBody>
      </p:sp>
      <p:pic>
        <p:nvPicPr>
          <p:cNvPr id="10" name="Picture 9">
            <a:extLst>
              <a:ext uri="{FF2B5EF4-FFF2-40B4-BE49-F238E27FC236}">
                <a16:creationId xmlns:a16="http://schemas.microsoft.com/office/drawing/2014/main" id="{37A6083B-4C6E-CB95-B52A-9E0C035D386B}"/>
              </a:ext>
            </a:extLst>
          </p:cNvPr>
          <p:cNvPicPr>
            <a:picLocks noChangeAspect="1"/>
          </p:cNvPicPr>
          <p:nvPr/>
        </p:nvPicPr>
        <p:blipFill>
          <a:blip r:embed="rId3"/>
          <a:stretch>
            <a:fillRect/>
          </a:stretch>
        </p:blipFill>
        <p:spPr>
          <a:xfrm>
            <a:off x="1048513" y="3129549"/>
            <a:ext cx="7170456" cy="1893635"/>
          </a:xfrm>
          <a:prstGeom prst="rect">
            <a:avLst/>
          </a:prstGeom>
        </p:spPr>
      </p:pic>
      <p:sp>
        <p:nvSpPr>
          <p:cNvPr id="11" name="TextBox 10">
            <a:extLst>
              <a:ext uri="{FF2B5EF4-FFF2-40B4-BE49-F238E27FC236}">
                <a16:creationId xmlns:a16="http://schemas.microsoft.com/office/drawing/2014/main" id="{C74EE553-A7C1-5668-6580-A92A0C67AA74}"/>
              </a:ext>
            </a:extLst>
          </p:cNvPr>
          <p:cNvSpPr txBox="1"/>
          <p:nvPr/>
        </p:nvSpPr>
        <p:spPr>
          <a:xfrm>
            <a:off x="1048513" y="2664424"/>
            <a:ext cx="3434316" cy="523220"/>
          </a:xfrm>
          <a:prstGeom prst="rect">
            <a:avLst/>
          </a:prstGeom>
          <a:noFill/>
        </p:spPr>
        <p:txBody>
          <a:bodyPr wrap="square" rtlCol="0">
            <a:spAutoFit/>
          </a:bodyPr>
          <a:lstStyle/>
          <a:p>
            <a:r>
              <a:rPr lang="en-US" sz="2800" dirty="0">
                <a:solidFill>
                  <a:schemeClr val="bg1"/>
                </a:solidFill>
              </a:rPr>
              <a:t>Range Operator</a:t>
            </a:r>
          </a:p>
        </p:txBody>
      </p:sp>
      <p:sp>
        <p:nvSpPr>
          <p:cNvPr id="12" name="TextBox 11">
            <a:extLst>
              <a:ext uri="{FF2B5EF4-FFF2-40B4-BE49-F238E27FC236}">
                <a16:creationId xmlns:a16="http://schemas.microsoft.com/office/drawing/2014/main" id="{9B8FCAEC-4F00-9ED3-184F-0A6296E97550}"/>
              </a:ext>
            </a:extLst>
          </p:cNvPr>
          <p:cNvSpPr txBox="1"/>
          <p:nvPr/>
        </p:nvSpPr>
        <p:spPr>
          <a:xfrm>
            <a:off x="4954772" y="4362782"/>
            <a:ext cx="6315739" cy="523220"/>
          </a:xfrm>
          <a:prstGeom prst="rect">
            <a:avLst/>
          </a:prstGeom>
          <a:noFill/>
        </p:spPr>
        <p:txBody>
          <a:bodyPr wrap="square" rtlCol="0">
            <a:spAutoFit/>
          </a:bodyPr>
          <a:lstStyle/>
          <a:p>
            <a:r>
              <a:rPr lang="en-US" sz="2800" dirty="0">
                <a:solidFill>
                  <a:schemeClr val="bg1"/>
                </a:solidFill>
              </a:rPr>
              <a:t>Combining KNN and Range Operator</a:t>
            </a:r>
          </a:p>
        </p:txBody>
      </p:sp>
      <p:pic>
        <p:nvPicPr>
          <p:cNvPr id="14" name="Picture 13">
            <a:extLst>
              <a:ext uri="{FF2B5EF4-FFF2-40B4-BE49-F238E27FC236}">
                <a16:creationId xmlns:a16="http://schemas.microsoft.com/office/drawing/2014/main" id="{29FF50AE-6FFB-E680-FC56-D27E5C821F6A}"/>
              </a:ext>
            </a:extLst>
          </p:cNvPr>
          <p:cNvPicPr>
            <a:picLocks noChangeAspect="1"/>
          </p:cNvPicPr>
          <p:nvPr/>
        </p:nvPicPr>
        <p:blipFill>
          <a:blip r:embed="rId4"/>
          <a:stretch>
            <a:fillRect/>
          </a:stretch>
        </p:blipFill>
        <p:spPr>
          <a:xfrm>
            <a:off x="5108174" y="5023184"/>
            <a:ext cx="2343477" cy="943107"/>
          </a:xfrm>
          <a:prstGeom prst="rect">
            <a:avLst/>
          </a:prstGeom>
        </p:spPr>
      </p:pic>
    </p:spTree>
    <p:extLst>
      <p:ext uri="{BB962C8B-B14F-4D97-AF65-F5344CB8AC3E}">
        <p14:creationId xmlns:p14="http://schemas.microsoft.com/office/powerpoint/2010/main" val="563657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hart Placeholder 6">
            <a:extLst>
              <a:ext uri="{FF2B5EF4-FFF2-40B4-BE49-F238E27FC236}">
                <a16:creationId xmlns:a16="http://schemas.microsoft.com/office/drawing/2014/main" id="{DB7B9F15-5152-4EB4-9C0A-D7A8265160C6}"/>
              </a:ext>
            </a:extLst>
          </p:cNvPr>
          <p:cNvPicPr>
            <a:picLocks noGrp="1" noChangeAspect="1"/>
          </p:cNvPicPr>
          <p:nvPr>
            <p:ph type="chart" sz="quarter" idx="10"/>
          </p:nvPr>
        </p:nvPicPr>
        <p:blipFill>
          <a:blip r:embed="rId2"/>
          <a:stretch>
            <a:fillRect/>
          </a:stretch>
        </p:blipFill>
        <p:spPr>
          <a:xfrm>
            <a:off x="1013029" y="1337465"/>
            <a:ext cx="10165941" cy="4793933"/>
          </a:xfrm>
          <a:prstGeom prst="rect">
            <a:avLst/>
          </a:prstGeom>
        </p:spPr>
      </p:pic>
      <p:sp>
        <p:nvSpPr>
          <p:cNvPr id="3" name="Title 2">
            <a:extLst>
              <a:ext uri="{FF2B5EF4-FFF2-40B4-BE49-F238E27FC236}">
                <a16:creationId xmlns:a16="http://schemas.microsoft.com/office/drawing/2014/main" id="{326D95B9-2C72-448F-A80A-CD2A92BBD643}"/>
              </a:ext>
            </a:extLst>
          </p:cNvPr>
          <p:cNvSpPr>
            <a:spLocks noGrp="1"/>
          </p:cNvSpPr>
          <p:nvPr>
            <p:ph type="title"/>
          </p:nvPr>
        </p:nvSpPr>
        <p:spPr>
          <a:xfrm>
            <a:off x="897348" y="525780"/>
            <a:ext cx="7237002" cy="610863"/>
          </a:xfrm>
        </p:spPr>
        <p:txBody>
          <a:bodyPr>
            <a:normAutofit/>
          </a:bodyPr>
          <a:lstStyle/>
          <a:p>
            <a:r>
              <a:rPr lang="en-US" dirty="0"/>
              <a:t>4. Querying Interface</a:t>
            </a:r>
          </a:p>
        </p:txBody>
      </p:sp>
      <p:sp>
        <p:nvSpPr>
          <p:cNvPr id="6" name="Slide Number Placeholder 5">
            <a:extLst>
              <a:ext uri="{FF2B5EF4-FFF2-40B4-BE49-F238E27FC236}">
                <a16:creationId xmlns:a16="http://schemas.microsoft.com/office/drawing/2014/main" id="{654CB1E0-402B-46F3-A4F2-6660B0AD1D56}"/>
              </a:ext>
            </a:extLst>
          </p:cNvPr>
          <p:cNvSpPr>
            <a:spLocks noGrp="1"/>
          </p:cNvSpPr>
          <p:nvPr>
            <p:ph type="sldNum" sz="quarter" idx="13"/>
          </p:nvPr>
        </p:nvSpPr>
        <p:spPr/>
        <p:txBody>
          <a:bodyPr/>
          <a:lstStyle/>
          <a:p>
            <a:fld id="{294A09A9-5501-47C1-A89A-A340965A2BE2}" type="slidenum">
              <a:rPr lang="en-US" smtClean="0"/>
              <a:pPr/>
              <a:t>21</a:t>
            </a:fld>
            <a:endParaRPr lang="en-US" dirty="0">
              <a:latin typeface="+mn-lt"/>
            </a:endParaRPr>
          </a:p>
        </p:txBody>
      </p:sp>
    </p:spTree>
    <p:extLst>
      <p:ext uri="{BB962C8B-B14F-4D97-AF65-F5344CB8AC3E}">
        <p14:creationId xmlns:p14="http://schemas.microsoft.com/office/powerpoint/2010/main" val="1653300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6914703" cy="610863"/>
          </a:xfrm>
        </p:spPr>
        <p:txBody>
          <a:bodyPr>
            <a:normAutofit/>
          </a:bodyPr>
          <a:lstStyle/>
          <a:p>
            <a:r>
              <a:rPr lang="en-US" dirty="0"/>
              <a:t>Speech recognition model</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22</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May 5, 2022</a:t>
            </a:fld>
            <a:endParaRPr lang="en-US" sz="1100" dirty="0"/>
          </a:p>
        </p:txBody>
      </p:sp>
      <p:pic>
        <p:nvPicPr>
          <p:cNvPr id="15" name="Picture 14">
            <a:extLst>
              <a:ext uri="{FF2B5EF4-FFF2-40B4-BE49-F238E27FC236}">
                <a16:creationId xmlns:a16="http://schemas.microsoft.com/office/drawing/2014/main" id="{649D4B37-67BD-2EBE-F394-0CDC99754E5B}"/>
              </a:ext>
            </a:extLst>
          </p:cNvPr>
          <p:cNvPicPr>
            <a:picLocks noChangeAspect="1"/>
          </p:cNvPicPr>
          <p:nvPr/>
        </p:nvPicPr>
        <p:blipFill>
          <a:blip r:embed="rId2"/>
          <a:stretch>
            <a:fillRect/>
          </a:stretch>
        </p:blipFill>
        <p:spPr>
          <a:xfrm>
            <a:off x="850605" y="2284198"/>
            <a:ext cx="5098458" cy="2411184"/>
          </a:xfrm>
          <a:prstGeom prst="rect">
            <a:avLst/>
          </a:prstGeom>
        </p:spPr>
      </p:pic>
      <p:pic>
        <p:nvPicPr>
          <p:cNvPr id="25" name="Picture 24">
            <a:extLst>
              <a:ext uri="{FF2B5EF4-FFF2-40B4-BE49-F238E27FC236}">
                <a16:creationId xmlns:a16="http://schemas.microsoft.com/office/drawing/2014/main" id="{D5ED591D-A0CE-F8AE-EF2A-B57227E1B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7068" y="3002436"/>
            <a:ext cx="6024053" cy="610863"/>
          </a:xfrm>
          <a:prstGeom prst="rect">
            <a:avLst/>
          </a:prstGeom>
        </p:spPr>
      </p:pic>
      <p:cxnSp>
        <p:nvCxnSpPr>
          <p:cNvPr id="27" name="Straight Arrow Connector 26">
            <a:extLst>
              <a:ext uri="{FF2B5EF4-FFF2-40B4-BE49-F238E27FC236}">
                <a16:creationId xmlns:a16="http://schemas.microsoft.com/office/drawing/2014/main" id="{E77929CB-2BA2-B364-D971-F8481B4EF753}"/>
              </a:ext>
            </a:extLst>
          </p:cNvPr>
          <p:cNvCxnSpPr/>
          <p:nvPr/>
        </p:nvCxnSpPr>
        <p:spPr>
          <a:xfrm>
            <a:off x="9693348" y="2518115"/>
            <a:ext cx="1648047" cy="62912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675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a:normAutofit/>
          </a:bodyPr>
          <a:lstStyle/>
          <a:p>
            <a:r>
              <a:rPr lang="en-US" sz="8000" b="1" dirty="0"/>
              <a:t>Thank you!</a:t>
            </a:r>
          </a:p>
        </p:txBody>
      </p:sp>
    </p:spTree>
    <p:extLst>
      <p:ext uri="{BB962C8B-B14F-4D97-AF65-F5344CB8AC3E}">
        <p14:creationId xmlns:p14="http://schemas.microsoft.com/office/powerpoint/2010/main" val="420603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52FAB7F-595E-4AFA-A2EF-B0E0F25CFEBA}"/>
              </a:ext>
            </a:extLst>
          </p:cNvPr>
          <p:cNvPicPr>
            <a:picLocks noChangeAspect="1"/>
          </p:cNvPicPr>
          <p:nvPr/>
        </p:nvPicPr>
        <p:blipFill>
          <a:blip r:embed="rId2"/>
          <a:stretch>
            <a:fillRect/>
          </a:stretch>
        </p:blipFill>
        <p:spPr>
          <a:xfrm>
            <a:off x="5809802" y="2162175"/>
            <a:ext cx="5759881" cy="3042311"/>
          </a:xfrm>
          <a:prstGeom prst="rect">
            <a:avLst/>
          </a:prstGeom>
        </p:spPr>
      </p:pic>
      <p:sp>
        <p:nvSpPr>
          <p:cNvPr id="4" name="Text Placeholder 3">
            <a:extLst>
              <a:ext uri="{FF2B5EF4-FFF2-40B4-BE49-F238E27FC236}">
                <a16:creationId xmlns:a16="http://schemas.microsoft.com/office/drawing/2014/main" id="{1B0EE62C-6720-4321-8FE6-2D550C36CCDC}"/>
              </a:ext>
            </a:extLst>
          </p:cNvPr>
          <p:cNvSpPr>
            <a:spLocks noGrp="1"/>
          </p:cNvSpPr>
          <p:nvPr>
            <p:ph type="body" sz="quarter" idx="11"/>
          </p:nvPr>
        </p:nvSpPr>
        <p:spPr>
          <a:xfrm>
            <a:off x="904874" y="2289363"/>
            <a:ext cx="4572001" cy="2795232"/>
          </a:xfrm>
        </p:spPr>
        <p:txBody>
          <a:bodyPr/>
          <a:lstStyle/>
          <a:p>
            <a:r>
              <a:rPr lang="en-US" sz="1800" dirty="0"/>
              <a:t>Textual values will first be:</a:t>
            </a:r>
          </a:p>
          <a:p>
            <a:pPr marL="285750" indent="-285750">
              <a:buFont typeface="Arial" panose="020B0604020202020204" pitchFamily="34" charset="0"/>
              <a:buChar char="•"/>
            </a:pPr>
            <a:r>
              <a:rPr lang="en-US" sz="1800" dirty="0"/>
              <a:t>Converted to lowercase</a:t>
            </a:r>
          </a:p>
          <a:p>
            <a:pPr marL="285750" indent="-285750">
              <a:buFont typeface="Arial" panose="020B0604020202020204" pitchFamily="34" charset="0"/>
              <a:buChar char="•"/>
            </a:pPr>
            <a:r>
              <a:rPr lang="en-US" sz="1800" dirty="0"/>
              <a:t>Tokenized (based on punctuation and case) </a:t>
            </a:r>
          </a:p>
          <a:p>
            <a:pPr marL="285750" indent="-285750">
              <a:buFont typeface="Arial" panose="020B0604020202020204" pitchFamily="34" charset="0"/>
              <a:buChar char="•"/>
            </a:pPr>
            <a:r>
              <a:rPr lang="en-US" sz="1800" dirty="0"/>
              <a:t>Non alphabetical tokens will be removed</a:t>
            </a:r>
          </a:p>
          <a:p>
            <a:pPr marL="285750" indent="-285750">
              <a:buFont typeface="Arial" panose="020B0604020202020204" pitchFamily="34" charset="0"/>
              <a:buChar char="•"/>
            </a:pPr>
            <a:r>
              <a:rPr lang="en-US" sz="1800" dirty="0"/>
              <a:t>As well as stop words</a:t>
            </a:r>
          </a:p>
          <a:p>
            <a:pPr marL="285750" indent="-285750">
              <a:buFont typeface="Arial" panose="020B0604020202020204" pitchFamily="34" charset="0"/>
              <a:buChar char="•"/>
            </a:pPr>
            <a:r>
              <a:rPr lang="en-US" sz="1800" dirty="0"/>
              <a:t>Lemmatized using the WordNet </a:t>
            </a:r>
            <a:r>
              <a:rPr lang="en-US" sz="1800" dirty="0" err="1"/>
              <a:t>Lemmatizer</a:t>
            </a:r>
            <a:endParaRPr lang="en-US" sz="1800" dirty="0"/>
          </a:p>
        </p:txBody>
      </p:sp>
      <p:sp>
        <p:nvSpPr>
          <p:cNvPr id="7" name="Slide Number Placeholder 6">
            <a:extLst>
              <a:ext uri="{FF2B5EF4-FFF2-40B4-BE49-F238E27FC236}">
                <a16:creationId xmlns:a16="http://schemas.microsoft.com/office/drawing/2014/main" id="{E4134987-4C4E-4A56-AFA0-3D7341EADBAA}"/>
              </a:ext>
            </a:extLst>
          </p:cNvPr>
          <p:cNvSpPr>
            <a:spLocks noGrp="1"/>
          </p:cNvSpPr>
          <p:nvPr>
            <p:ph type="sldNum" sz="quarter" idx="16"/>
          </p:nvPr>
        </p:nvSpPr>
        <p:spPr/>
        <p:txBody>
          <a:bodyPr/>
          <a:lstStyle/>
          <a:p>
            <a:fld id="{294A09A9-5501-47C1-A89A-A340965A2BE2}" type="slidenum">
              <a:rPr lang="en-US" smtClean="0"/>
              <a:pPr/>
              <a:t>3</a:t>
            </a:fld>
            <a:endParaRPr lang="en-US" dirty="0">
              <a:latin typeface="+mn-lt"/>
            </a:endParaRPr>
          </a:p>
        </p:txBody>
      </p:sp>
      <p:sp>
        <p:nvSpPr>
          <p:cNvPr id="8" name="Title 2">
            <a:extLst>
              <a:ext uri="{FF2B5EF4-FFF2-40B4-BE49-F238E27FC236}">
                <a16:creationId xmlns:a16="http://schemas.microsoft.com/office/drawing/2014/main" id="{98460FF0-893D-4B3E-A22B-378C47C46ACF}"/>
              </a:ext>
            </a:extLst>
          </p:cNvPr>
          <p:cNvSpPr>
            <a:spLocks noGrp="1"/>
          </p:cNvSpPr>
          <p:nvPr>
            <p:ph type="title"/>
          </p:nvPr>
        </p:nvSpPr>
        <p:spPr>
          <a:xfrm>
            <a:off x="971550" y="974725"/>
            <a:ext cx="9875837" cy="611188"/>
          </a:xfrm>
        </p:spPr>
        <p:txBody>
          <a:bodyPr>
            <a:normAutofit fontScale="90000"/>
          </a:bodyPr>
          <a:lstStyle/>
          <a:p>
            <a:r>
              <a:rPr lang="en-US" dirty="0"/>
              <a:t>1. Preprocessing files – Cleaning text for .txt documents</a:t>
            </a:r>
          </a:p>
        </p:txBody>
      </p:sp>
    </p:spTree>
    <p:extLst>
      <p:ext uri="{BB962C8B-B14F-4D97-AF65-F5344CB8AC3E}">
        <p14:creationId xmlns:p14="http://schemas.microsoft.com/office/powerpoint/2010/main" val="1231887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6960777" cy="610863"/>
          </a:xfrm>
        </p:spPr>
        <p:txBody>
          <a:bodyPr>
            <a:normAutofit fontScale="90000"/>
          </a:bodyPr>
          <a:lstStyle/>
          <a:p>
            <a:r>
              <a:rPr lang="en-US" dirty="0"/>
              <a:t>1. Preprocessing files – Cleaning XML files </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12" name="Oval 11">
            <a:extLst>
              <a:ext uri="{FF2B5EF4-FFF2-40B4-BE49-F238E27FC236}">
                <a16:creationId xmlns:a16="http://schemas.microsoft.com/office/drawing/2014/main" id="{B8058B2A-2C5F-4E2B-9161-730BA6E46144}"/>
              </a:ext>
            </a:extLst>
          </p:cNvPr>
          <p:cNvSpPr/>
          <p:nvPr/>
        </p:nvSpPr>
        <p:spPr>
          <a:xfrm>
            <a:off x="8429731" y="148219"/>
            <a:ext cx="856074" cy="8112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4" name="Oval 13">
            <a:extLst>
              <a:ext uri="{FF2B5EF4-FFF2-40B4-BE49-F238E27FC236}">
                <a16:creationId xmlns:a16="http://schemas.microsoft.com/office/drawing/2014/main" id="{89B8FFE5-B07C-4FA7-A29E-BCF3B426FF37}"/>
              </a:ext>
            </a:extLst>
          </p:cNvPr>
          <p:cNvSpPr/>
          <p:nvPr/>
        </p:nvSpPr>
        <p:spPr>
          <a:xfrm>
            <a:off x="7391378" y="2738202"/>
            <a:ext cx="856074" cy="8112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5" name="Oval 14">
            <a:extLst>
              <a:ext uri="{FF2B5EF4-FFF2-40B4-BE49-F238E27FC236}">
                <a16:creationId xmlns:a16="http://schemas.microsoft.com/office/drawing/2014/main" id="{AE99536A-A55F-49BB-BCC6-090A95916DFC}"/>
              </a:ext>
            </a:extLst>
          </p:cNvPr>
          <p:cNvSpPr/>
          <p:nvPr/>
        </p:nvSpPr>
        <p:spPr>
          <a:xfrm>
            <a:off x="6353025" y="2738204"/>
            <a:ext cx="856074" cy="811207"/>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course</a:t>
            </a:r>
          </a:p>
        </p:txBody>
      </p:sp>
      <p:sp>
        <p:nvSpPr>
          <p:cNvPr id="16" name="Oval 15">
            <a:extLst>
              <a:ext uri="{FF2B5EF4-FFF2-40B4-BE49-F238E27FC236}">
                <a16:creationId xmlns:a16="http://schemas.microsoft.com/office/drawing/2014/main" id="{D78C1491-822A-4325-A9A6-8CDD2F4556C4}"/>
              </a:ext>
            </a:extLst>
          </p:cNvPr>
          <p:cNvSpPr/>
          <p:nvPr/>
        </p:nvSpPr>
        <p:spPr>
          <a:xfrm>
            <a:off x="8429731" y="1432147"/>
            <a:ext cx="856074" cy="8112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A5956DAF-B07A-4FD0-85BC-D85BCC6250A5}"/>
              </a:ext>
            </a:extLst>
          </p:cNvPr>
          <p:cNvSpPr/>
          <p:nvPr/>
        </p:nvSpPr>
        <p:spPr>
          <a:xfrm>
            <a:off x="10506437" y="2738201"/>
            <a:ext cx="856074" cy="81120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tekli</a:t>
            </a:r>
            <a:endParaRPr lang="en-US" sz="1400" dirty="0"/>
          </a:p>
        </p:txBody>
      </p:sp>
      <p:sp>
        <p:nvSpPr>
          <p:cNvPr id="19" name="Oval 18">
            <a:extLst>
              <a:ext uri="{FF2B5EF4-FFF2-40B4-BE49-F238E27FC236}">
                <a16:creationId xmlns:a16="http://schemas.microsoft.com/office/drawing/2014/main" id="{EC89B625-8B56-4E89-AAA8-A88E4EE111A9}"/>
              </a:ext>
            </a:extLst>
          </p:cNvPr>
          <p:cNvSpPr/>
          <p:nvPr/>
        </p:nvSpPr>
        <p:spPr>
          <a:xfrm>
            <a:off x="8429731" y="2738202"/>
            <a:ext cx="856074" cy="81120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1" name="Oval 20">
            <a:extLst>
              <a:ext uri="{FF2B5EF4-FFF2-40B4-BE49-F238E27FC236}">
                <a16:creationId xmlns:a16="http://schemas.microsoft.com/office/drawing/2014/main" id="{2D9F7617-2B97-46B6-B258-7A9E3604B9EC}"/>
              </a:ext>
            </a:extLst>
          </p:cNvPr>
          <p:cNvSpPr/>
          <p:nvPr/>
        </p:nvSpPr>
        <p:spPr>
          <a:xfrm>
            <a:off x="9468084" y="2738201"/>
            <a:ext cx="856074" cy="81120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joe</a:t>
            </a:r>
          </a:p>
        </p:txBody>
      </p:sp>
      <p:cxnSp>
        <p:nvCxnSpPr>
          <p:cNvPr id="22" name="Straight Connector 21">
            <a:extLst>
              <a:ext uri="{FF2B5EF4-FFF2-40B4-BE49-F238E27FC236}">
                <a16:creationId xmlns:a16="http://schemas.microsoft.com/office/drawing/2014/main" id="{74AB21D3-3D5A-41D6-B23F-04EDF434C3E9}"/>
              </a:ext>
            </a:extLst>
          </p:cNvPr>
          <p:cNvCxnSpPr>
            <a:stCxn id="12" idx="4"/>
            <a:endCxn id="16" idx="0"/>
          </p:cNvCxnSpPr>
          <p:nvPr/>
        </p:nvCxnSpPr>
        <p:spPr>
          <a:xfrm>
            <a:off x="8857768" y="959426"/>
            <a:ext cx="0" cy="472721"/>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D6BB2E89-E708-4226-9894-9D5FA2A27769}"/>
              </a:ext>
            </a:extLst>
          </p:cNvPr>
          <p:cNvCxnSpPr>
            <a:stCxn id="16" idx="4"/>
            <a:endCxn id="15" idx="0"/>
          </p:cNvCxnSpPr>
          <p:nvPr/>
        </p:nvCxnSpPr>
        <p:spPr>
          <a:xfrm flipH="1">
            <a:off x="6781062" y="2243354"/>
            <a:ext cx="2076706" cy="49485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A38D30B3-7ADA-4EC1-A5F8-2F39516E4560}"/>
              </a:ext>
            </a:extLst>
          </p:cNvPr>
          <p:cNvCxnSpPr>
            <a:stCxn id="16" idx="4"/>
            <a:endCxn id="14" idx="0"/>
          </p:cNvCxnSpPr>
          <p:nvPr/>
        </p:nvCxnSpPr>
        <p:spPr>
          <a:xfrm flipH="1">
            <a:off x="7819415" y="2243354"/>
            <a:ext cx="1038353" cy="49484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A7D45975-FBA7-406F-8B00-C0DE55ED1C89}"/>
              </a:ext>
            </a:extLst>
          </p:cNvPr>
          <p:cNvCxnSpPr>
            <a:stCxn id="16" idx="4"/>
            <a:endCxn id="18" idx="0"/>
          </p:cNvCxnSpPr>
          <p:nvPr/>
        </p:nvCxnSpPr>
        <p:spPr>
          <a:xfrm>
            <a:off x="8857768" y="2243354"/>
            <a:ext cx="2076706" cy="49484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C970DFC2-C393-4DAF-949F-3A984576E3F9}"/>
              </a:ext>
            </a:extLst>
          </p:cNvPr>
          <p:cNvCxnSpPr>
            <a:stCxn id="16" idx="4"/>
            <a:endCxn id="21" idx="0"/>
          </p:cNvCxnSpPr>
          <p:nvPr/>
        </p:nvCxnSpPr>
        <p:spPr>
          <a:xfrm>
            <a:off x="8857768" y="2243354"/>
            <a:ext cx="1038353" cy="49484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A6A0534D-EB0B-43BE-8979-4470801BF306}"/>
              </a:ext>
            </a:extLst>
          </p:cNvPr>
          <p:cNvCxnSpPr>
            <a:stCxn id="16" idx="4"/>
            <a:endCxn id="19" idx="0"/>
          </p:cNvCxnSpPr>
          <p:nvPr/>
        </p:nvCxnSpPr>
        <p:spPr>
          <a:xfrm>
            <a:off x="8857768" y="2243354"/>
            <a:ext cx="0" cy="494848"/>
          </a:xfrm>
          <a:prstGeom prst="line">
            <a:avLst/>
          </a:prstGeom>
        </p:spPr>
        <p:style>
          <a:lnRef idx="1">
            <a:schemeClr val="dk1"/>
          </a:lnRef>
          <a:fillRef idx="0">
            <a:schemeClr val="dk1"/>
          </a:fillRef>
          <a:effectRef idx="0">
            <a:schemeClr val="dk1"/>
          </a:effectRef>
          <a:fontRef idx="minor">
            <a:schemeClr val="tx1"/>
          </a:fontRef>
        </p:style>
      </p:cxnSp>
      <p:sp>
        <p:nvSpPr>
          <p:cNvPr id="34" name="Oval 33">
            <a:extLst>
              <a:ext uri="{FF2B5EF4-FFF2-40B4-BE49-F238E27FC236}">
                <a16:creationId xmlns:a16="http://schemas.microsoft.com/office/drawing/2014/main" id="{ADCE5F74-112B-4D01-BE29-9AE5F1121432}"/>
              </a:ext>
            </a:extLst>
          </p:cNvPr>
          <p:cNvSpPr/>
          <p:nvPr/>
        </p:nvSpPr>
        <p:spPr>
          <a:xfrm>
            <a:off x="6347129" y="4308653"/>
            <a:ext cx="856074" cy="81120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idpa</a:t>
            </a:r>
            <a:endParaRPr lang="en-US" sz="1600" dirty="0"/>
          </a:p>
        </p:txBody>
      </p:sp>
      <p:pic>
        <p:nvPicPr>
          <p:cNvPr id="37" name="Picture 36">
            <a:extLst>
              <a:ext uri="{FF2B5EF4-FFF2-40B4-BE49-F238E27FC236}">
                <a16:creationId xmlns:a16="http://schemas.microsoft.com/office/drawing/2014/main" id="{B78A0888-35D8-4480-B594-E3869C51BEAA}"/>
              </a:ext>
            </a:extLst>
          </p:cNvPr>
          <p:cNvPicPr>
            <a:picLocks noChangeAspect="1"/>
          </p:cNvPicPr>
          <p:nvPr/>
        </p:nvPicPr>
        <p:blipFill>
          <a:blip r:embed="rId2"/>
          <a:stretch>
            <a:fillRect/>
          </a:stretch>
        </p:blipFill>
        <p:spPr>
          <a:xfrm>
            <a:off x="7819415" y="4714256"/>
            <a:ext cx="3943900" cy="1600423"/>
          </a:xfrm>
          <a:prstGeom prst="rect">
            <a:avLst/>
          </a:prstGeom>
        </p:spPr>
      </p:pic>
      <p:sp>
        <p:nvSpPr>
          <p:cNvPr id="38" name="TextBox 37">
            <a:extLst>
              <a:ext uri="{FF2B5EF4-FFF2-40B4-BE49-F238E27FC236}">
                <a16:creationId xmlns:a16="http://schemas.microsoft.com/office/drawing/2014/main" id="{08DE6256-39FC-4D39-B0B2-C223C28308AB}"/>
              </a:ext>
            </a:extLst>
          </p:cNvPr>
          <p:cNvSpPr txBox="1"/>
          <p:nvPr/>
        </p:nvSpPr>
        <p:spPr>
          <a:xfrm>
            <a:off x="7776988" y="337091"/>
            <a:ext cx="652743" cy="369332"/>
          </a:xfrm>
          <a:prstGeom prst="rect">
            <a:avLst/>
          </a:prstGeom>
          <a:noFill/>
        </p:spPr>
        <p:txBody>
          <a:bodyPr wrap="square" rtlCol="0">
            <a:spAutoFit/>
          </a:bodyPr>
          <a:lstStyle/>
          <a:p>
            <a:r>
              <a:rPr lang="en-US" dirty="0">
                <a:solidFill>
                  <a:schemeClr val="bg1"/>
                </a:solidFill>
              </a:rPr>
              <a:t>0.&amp;a</a:t>
            </a:r>
          </a:p>
        </p:txBody>
      </p:sp>
      <p:sp>
        <p:nvSpPr>
          <p:cNvPr id="40" name="TextBox 39">
            <a:extLst>
              <a:ext uri="{FF2B5EF4-FFF2-40B4-BE49-F238E27FC236}">
                <a16:creationId xmlns:a16="http://schemas.microsoft.com/office/drawing/2014/main" id="{6DA245F3-1640-469A-96F1-4C3A66FA80DC}"/>
              </a:ext>
            </a:extLst>
          </p:cNvPr>
          <p:cNvSpPr txBox="1"/>
          <p:nvPr/>
        </p:nvSpPr>
        <p:spPr>
          <a:xfrm>
            <a:off x="7583024" y="1640567"/>
            <a:ext cx="846707" cy="369332"/>
          </a:xfrm>
          <a:prstGeom prst="rect">
            <a:avLst/>
          </a:prstGeom>
          <a:noFill/>
        </p:spPr>
        <p:txBody>
          <a:bodyPr wrap="square" rtlCol="0">
            <a:spAutoFit/>
          </a:bodyPr>
          <a:lstStyle/>
          <a:p>
            <a:r>
              <a:rPr lang="en-US" dirty="0">
                <a:solidFill>
                  <a:schemeClr val="bg1"/>
                </a:solidFill>
              </a:rPr>
              <a:t>0.0.&amp;b</a:t>
            </a:r>
          </a:p>
        </p:txBody>
      </p:sp>
      <p:sp>
        <p:nvSpPr>
          <p:cNvPr id="41" name="TextBox 40">
            <a:extLst>
              <a:ext uri="{FF2B5EF4-FFF2-40B4-BE49-F238E27FC236}">
                <a16:creationId xmlns:a16="http://schemas.microsoft.com/office/drawing/2014/main" id="{108BF31F-BDF0-42EB-B3D3-3CF7D07C010B}"/>
              </a:ext>
            </a:extLst>
          </p:cNvPr>
          <p:cNvSpPr txBox="1"/>
          <p:nvPr/>
        </p:nvSpPr>
        <p:spPr>
          <a:xfrm>
            <a:off x="5726252" y="3525583"/>
            <a:ext cx="1436227" cy="338554"/>
          </a:xfrm>
          <a:prstGeom prst="rect">
            <a:avLst/>
          </a:prstGeom>
          <a:noFill/>
        </p:spPr>
        <p:txBody>
          <a:bodyPr wrap="square" rtlCol="0">
            <a:spAutoFit/>
          </a:bodyPr>
          <a:lstStyle/>
          <a:p>
            <a:r>
              <a:rPr lang="en-US" sz="1600" dirty="0">
                <a:solidFill>
                  <a:schemeClr val="bg1"/>
                </a:solidFill>
              </a:rPr>
              <a:t>0.0.0.@course</a:t>
            </a:r>
          </a:p>
        </p:txBody>
      </p:sp>
      <p:sp>
        <p:nvSpPr>
          <p:cNvPr id="43" name="TextBox 42">
            <a:extLst>
              <a:ext uri="{FF2B5EF4-FFF2-40B4-BE49-F238E27FC236}">
                <a16:creationId xmlns:a16="http://schemas.microsoft.com/office/drawing/2014/main" id="{C4CDC092-2933-48E8-A048-483316058C94}"/>
              </a:ext>
            </a:extLst>
          </p:cNvPr>
          <p:cNvSpPr txBox="1"/>
          <p:nvPr/>
        </p:nvSpPr>
        <p:spPr>
          <a:xfrm>
            <a:off x="7391378" y="3538787"/>
            <a:ext cx="6097656" cy="338554"/>
          </a:xfrm>
          <a:prstGeom prst="rect">
            <a:avLst/>
          </a:prstGeom>
          <a:noFill/>
        </p:spPr>
        <p:txBody>
          <a:bodyPr wrap="square">
            <a:spAutoFit/>
          </a:bodyPr>
          <a:lstStyle/>
          <a:p>
            <a:r>
              <a:rPr lang="en-US" sz="1600" dirty="0">
                <a:solidFill>
                  <a:schemeClr val="bg1"/>
                </a:solidFill>
              </a:rPr>
              <a:t>0.0.1.&amp;c</a:t>
            </a:r>
          </a:p>
        </p:txBody>
      </p:sp>
      <p:sp>
        <p:nvSpPr>
          <p:cNvPr id="44" name="TextBox 43">
            <a:extLst>
              <a:ext uri="{FF2B5EF4-FFF2-40B4-BE49-F238E27FC236}">
                <a16:creationId xmlns:a16="http://schemas.microsoft.com/office/drawing/2014/main" id="{D870A5D6-B237-4FE0-83A1-BD343DEECE58}"/>
              </a:ext>
            </a:extLst>
          </p:cNvPr>
          <p:cNvSpPr txBox="1"/>
          <p:nvPr/>
        </p:nvSpPr>
        <p:spPr>
          <a:xfrm>
            <a:off x="8404361" y="3551366"/>
            <a:ext cx="6097656" cy="338554"/>
          </a:xfrm>
          <a:prstGeom prst="rect">
            <a:avLst/>
          </a:prstGeom>
          <a:noFill/>
        </p:spPr>
        <p:txBody>
          <a:bodyPr wrap="square">
            <a:spAutoFit/>
          </a:bodyPr>
          <a:lstStyle/>
          <a:p>
            <a:r>
              <a:rPr lang="en-US" sz="1600" dirty="0">
                <a:solidFill>
                  <a:schemeClr val="bg1"/>
                </a:solidFill>
              </a:rPr>
              <a:t>0.0.2.&amp;d</a:t>
            </a:r>
          </a:p>
        </p:txBody>
      </p:sp>
      <p:cxnSp>
        <p:nvCxnSpPr>
          <p:cNvPr id="47" name="Straight Connector 46">
            <a:extLst>
              <a:ext uri="{FF2B5EF4-FFF2-40B4-BE49-F238E27FC236}">
                <a16:creationId xmlns:a16="http://schemas.microsoft.com/office/drawing/2014/main" id="{892C9A74-31A6-49F2-9AEF-2B028F90EE01}"/>
              </a:ext>
            </a:extLst>
          </p:cNvPr>
          <p:cNvCxnSpPr>
            <a:stCxn id="15" idx="4"/>
            <a:endCxn id="34" idx="0"/>
          </p:cNvCxnSpPr>
          <p:nvPr/>
        </p:nvCxnSpPr>
        <p:spPr>
          <a:xfrm flipH="1">
            <a:off x="6775166" y="3549411"/>
            <a:ext cx="5896" cy="759242"/>
          </a:xfrm>
          <a:prstGeom prst="line">
            <a:avLst/>
          </a:prstGeom>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AB277F74-9689-48F7-94C7-D7A97078BAD8}"/>
              </a:ext>
            </a:extLst>
          </p:cNvPr>
          <p:cNvSpPr txBox="1"/>
          <p:nvPr/>
        </p:nvSpPr>
        <p:spPr>
          <a:xfrm>
            <a:off x="9388537" y="3540745"/>
            <a:ext cx="1871242" cy="338554"/>
          </a:xfrm>
          <a:prstGeom prst="rect">
            <a:avLst/>
          </a:prstGeom>
          <a:noFill/>
        </p:spPr>
        <p:txBody>
          <a:bodyPr wrap="square">
            <a:spAutoFit/>
          </a:bodyPr>
          <a:lstStyle/>
          <a:p>
            <a:r>
              <a:rPr lang="en-US" sz="1600" dirty="0">
                <a:solidFill>
                  <a:schemeClr val="bg1"/>
                </a:solidFill>
              </a:rPr>
              <a:t>0.0.3.#joe</a:t>
            </a:r>
          </a:p>
        </p:txBody>
      </p:sp>
      <p:sp>
        <p:nvSpPr>
          <p:cNvPr id="50" name="TextBox 49">
            <a:extLst>
              <a:ext uri="{FF2B5EF4-FFF2-40B4-BE49-F238E27FC236}">
                <a16:creationId xmlns:a16="http://schemas.microsoft.com/office/drawing/2014/main" id="{349466D4-14FA-4F1A-80A0-49DEEFF97261}"/>
              </a:ext>
            </a:extLst>
          </p:cNvPr>
          <p:cNvSpPr txBox="1"/>
          <p:nvPr/>
        </p:nvSpPr>
        <p:spPr>
          <a:xfrm>
            <a:off x="10506437" y="3538787"/>
            <a:ext cx="1466390" cy="338554"/>
          </a:xfrm>
          <a:prstGeom prst="rect">
            <a:avLst/>
          </a:prstGeom>
          <a:noFill/>
        </p:spPr>
        <p:txBody>
          <a:bodyPr wrap="square">
            <a:spAutoFit/>
          </a:bodyPr>
          <a:lstStyle/>
          <a:p>
            <a:r>
              <a:rPr lang="en-US" sz="1600" dirty="0">
                <a:solidFill>
                  <a:schemeClr val="bg1"/>
                </a:solidFill>
              </a:rPr>
              <a:t>0.0.4.#tekli</a:t>
            </a:r>
          </a:p>
        </p:txBody>
      </p:sp>
      <p:sp>
        <p:nvSpPr>
          <p:cNvPr id="54" name="TextBox 53">
            <a:extLst>
              <a:ext uri="{FF2B5EF4-FFF2-40B4-BE49-F238E27FC236}">
                <a16:creationId xmlns:a16="http://schemas.microsoft.com/office/drawing/2014/main" id="{DB2A909E-9832-4A8E-B9B4-DBE9367EFAB1}"/>
              </a:ext>
            </a:extLst>
          </p:cNvPr>
          <p:cNvSpPr txBox="1"/>
          <p:nvPr/>
        </p:nvSpPr>
        <p:spPr>
          <a:xfrm>
            <a:off x="5029683" y="4865460"/>
            <a:ext cx="1366080" cy="338554"/>
          </a:xfrm>
          <a:prstGeom prst="rect">
            <a:avLst/>
          </a:prstGeom>
          <a:noFill/>
        </p:spPr>
        <p:txBody>
          <a:bodyPr wrap="square" rtlCol="0">
            <a:spAutoFit/>
          </a:bodyPr>
          <a:lstStyle/>
          <a:p>
            <a:r>
              <a:rPr lang="en-US" sz="1600" dirty="0">
                <a:solidFill>
                  <a:schemeClr val="bg1"/>
                </a:solidFill>
              </a:rPr>
              <a:t>0.0.0.0.#idpa</a:t>
            </a:r>
          </a:p>
        </p:txBody>
      </p:sp>
      <p:sp>
        <p:nvSpPr>
          <p:cNvPr id="29" name="Text Placeholder 3">
            <a:extLst>
              <a:ext uri="{FF2B5EF4-FFF2-40B4-BE49-F238E27FC236}">
                <a16:creationId xmlns:a16="http://schemas.microsoft.com/office/drawing/2014/main" id="{0F88719F-B2DC-44CF-B8D0-8C6CAEFAC629}"/>
              </a:ext>
            </a:extLst>
          </p:cNvPr>
          <p:cNvSpPr>
            <a:spLocks noGrp="1"/>
          </p:cNvSpPr>
          <p:nvPr>
            <p:ph type="body" sz="quarter" idx="11"/>
          </p:nvPr>
        </p:nvSpPr>
        <p:spPr>
          <a:xfrm>
            <a:off x="662163" y="2412348"/>
            <a:ext cx="4572001" cy="1282512"/>
          </a:xfrm>
        </p:spPr>
        <p:txBody>
          <a:bodyPr/>
          <a:lstStyle/>
          <a:p>
            <a:pPr marL="285750" indent="-285750">
              <a:buFont typeface="Arial" panose="020B0604020202020204" pitchFamily="34" charset="0"/>
              <a:buChar char="•"/>
            </a:pPr>
            <a:r>
              <a:rPr lang="en-US" sz="1800" dirty="0"/>
              <a:t>Tags and attributes will only be converted to lowercase</a:t>
            </a:r>
          </a:p>
          <a:p>
            <a:pPr marL="285750" indent="-285750">
              <a:buFont typeface="Arial" panose="020B0604020202020204" pitchFamily="34" charset="0"/>
              <a:buChar char="•"/>
            </a:pPr>
            <a:r>
              <a:rPr lang="en-US" sz="1800" dirty="0"/>
              <a:t>Textual content will be tokenized and cleaned following the process seen earlier</a:t>
            </a:r>
          </a:p>
          <a:p>
            <a:pPr marL="285750" indent="-285750">
              <a:buFont typeface="Arial" panose="020B0604020202020204" pitchFamily="34" charset="0"/>
              <a:buChar char="•"/>
            </a:pPr>
            <a:endParaRPr lang="en-US" sz="1800" dirty="0"/>
          </a:p>
          <a:p>
            <a:r>
              <a:rPr lang="en-US" sz="1800" dirty="0"/>
              <a:t>=&gt; The XML tree representation will adopt the 	one used in Project 1</a:t>
            </a:r>
          </a:p>
        </p:txBody>
      </p:sp>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8F9FB52A-D1BC-47AE-ADC8-F25547828748}"/>
              </a:ext>
            </a:extLst>
          </p:cNvPr>
          <p:cNvSpPr/>
          <p:nvPr/>
        </p:nvSpPr>
        <p:spPr>
          <a:xfrm>
            <a:off x="3130331" y="3772528"/>
            <a:ext cx="6795416" cy="213427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6C2E5939-DB07-4668-8873-E7D5F6CC0CDE}"/>
              </a:ext>
            </a:extLst>
          </p:cNvPr>
          <p:cNvSpPr/>
          <p:nvPr/>
        </p:nvSpPr>
        <p:spPr>
          <a:xfrm>
            <a:off x="3130331" y="1190808"/>
            <a:ext cx="5691506" cy="213427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616A9C-7B58-48A8-A66D-1B336EC1CF45}"/>
              </a:ext>
            </a:extLst>
          </p:cNvPr>
          <p:cNvSpPr>
            <a:spLocks noGrp="1"/>
          </p:cNvSpPr>
          <p:nvPr>
            <p:ph type="title"/>
          </p:nvPr>
        </p:nvSpPr>
        <p:spPr>
          <a:xfrm>
            <a:off x="831370" y="321785"/>
            <a:ext cx="9094377" cy="610863"/>
          </a:xfrm>
        </p:spPr>
        <p:txBody>
          <a:bodyPr>
            <a:normAutofit/>
          </a:bodyPr>
          <a:lstStyle/>
          <a:p>
            <a:r>
              <a:rPr lang="en-US" dirty="0"/>
              <a:t>2. Document Differencing Tool</a:t>
            </a:r>
          </a:p>
        </p:txBody>
      </p:sp>
      <p:sp>
        <p:nvSpPr>
          <p:cNvPr id="6" name="Slide Number Placeholder 5">
            <a:extLst>
              <a:ext uri="{FF2B5EF4-FFF2-40B4-BE49-F238E27FC236}">
                <a16:creationId xmlns:a16="http://schemas.microsoft.com/office/drawing/2014/main" id="{CCC884BA-075F-4211-AF98-B83EC782856F}"/>
              </a:ext>
            </a:extLst>
          </p:cNvPr>
          <p:cNvSpPr>
            <a:spLocks noGrp="1"/>
          </p:cNvSpPr>
          <p:nvPr>
            <p:ph type="sldNum" sz="quarter" idx="13"/>
          </p:nvPr>
        </p:nvSpPr>
        <p:spPr/>
        <p:txBody>
          <a:bodyPr/>
          <a:lstStyle/>
          <a:p>
            <a:fld id="{294A09A9-5501-47C1-A89A-A340965A2BE2}" type="slidenum">
              <a:rPr lang="en-US" smtClean="0"/>
              <a:pPr/>
              <a:t>5</a:t>
            </a:fld>
            <a:endParaRPr lang="en-US" dirty="0">
              <a:latin typeface="+mn-lt"/>
            </a:endParaRPr>
          </a:p>
        </p:txBody>
      </p:sp>
      <p:sp>
        <p:nvSpPr>
          <p:cNvPr id="3" name="Rectangle: Folded Corner 2">
            <a:extLst>
              <a:ext uri="{FF2B5EF4-FFF2-40B4-BE49-F238E27FC236}">
                <a16:creationId xmlns:a16="http://schemas.microsoft.com/office/drawing/2014/main" id="{F9AFE063-F9CD-4F29-9831-07A4299BBE86}"/>
              </a:ext>
            </a:extLst>
          </p:cNvPr>
          <p:cNvSpPr/>
          <p:nvPr/>
        </p:nvSpPr>
        <p:spPr>
          <a:xfrm>
            <a:off x="1233170" y="2394275"/>
            <a:ext cx="1047750" cy="108585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Doc 1</a:t>
            </a:r>
          </a:p>
        </p:txBody>
      </p:sp>
      <p:sp>
        <p:nvSpPr>
          <p:cNvPr id="12" name="Rectangle: Folded Corner 11">
            <a:extLst>
              <a:ext uri="{FF2B5EF4-FFF2-40B4-BE49-F238E27FC236}">
                <a16:creationId xmlns:a16="http://schemas.microsoft.com/office/drawing/2014/main" id="{1927D105-DD16-4FE1-80A0-22DFB71C3EF2}"/>
              </a:ext>
            </a:extLst>
          </p:cNvPr>
          <p:cNvSpPr/>
          <p:nvPr/>
        </p:nvSpPr>
        <p:spPr>
          <a:xfrm>
            <a:off x="1233170" y="3713486"/>
            <a:ext cx="1047750" cy="108585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Doc 2</a:t>
            </a:r>
          </a:p>
        </p:txBody>
      </p:sp>
      <p:sp>
        <p:nvSpPr>
          <p:cNvPr id="4" name="Rectangle 3">
            <a:extLst>
              <a:ext uri="{FF2B5EF4-FFF2-40B4-BE49-F238E27FC236}">
                <a16:creationId xmlns:a16="http://schemas.microsoft.com/office/drawing/2014/main" id="{53DEAB7D-A729-452A-835A-0668FDBE5308}"/>
              </a:ext>
            </a:extLst>
          </p:cNvPr>
          <p:cNvSpPr/>
          <p:nvPr/>
        </p:nvSpPr>
        <p:spPr>
          <a:xfrm>
            <a:off x="4622996" y="1296032"/>
            <a:ext cx="1228725" cy="7429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WF ED</a:t>
            </a:r>
          </a:p>
        </p:txBody>
      </p:sp>
      <p:sp>
        <p:nvSpPr>
          <p:cNvPr id="14" name="Rectangle 13">
            <a:extLst>
              <a:ext uri="{FF2B5EF4-FFF2-40B4-BE49-F238E27FC236}">
                <a16:creationId xmlns:a16="http://schemas.microsoft.com/office/drawing/2014/main" id="{CBE9E8B1-0545-4783-9D34-4164420DDCC2}"/>
              </a:ext>
            </a:extLst>
          </p:cNvPr>
          <p:cNvSpPr/>
          <p:nvPr/>
        </p:nvSpPr>
        <p:spPr>
          <a:xfrm>
            <a:off x="4622996" y="2269019"/>
            <a:ext cx="1228725" cy="819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VSM for text</a:t>
            </a:r>
          </a:p>
        </p:txBody>
      </p:sp>
      <p:sp>
        <p:nvSpPr>
          <p:cNvPr id="5" name="TextBox 4">
            <a:extLst>
              <a:ext uri="{FF2B5EF4-FFF2-40B4-BE49-F238E27FC236}">
                <a16:creationId xmlns:a16="http://schemas.microsoft.com/office/drawing/2014/main" id="{044CAEAF-C837-4CEE-879D-C85C58B9BA10}"/>
              </a:ext>
            </a:extLst>
          </p:cNvPr>
          <p:cNvSpPr txBox="1"/>
          <p:nvPr/>
        </p:nvSpPr>
        <p:spPr>
          <a:xfrm>
            <a:off x="5857877" y="2201540"/>
            <a:ext cx="2352675"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TF / IDF / TF-IDF</a:t>
            </a:r>
          </a:p>
          <a:p>
            <a:pPr marL="285750" indent="-285750">
              <a:buFont typeface="Arial" panose="020B0604020202020204" pitchFamily="34" charset="0"/>
              <a:buChar char="•"/>
            </a:pPr>
            <a:r>
              <a:rPr lang="en-US" sz="1400" dirty="0">
                <a:solidFill>
                  <a:schemeClr val="bg1"/>
                </a:solidFill>
              </a:rPr>
              <a:t>Cosine, PCC, Euclidian, Manhattan, Jaccard, Dice</a:t>
            </a:r>
          </a:p>
        </p:txBody>
      </p:sp>
      <p:cxnSp>
        <p:nvCxnSpPr>
          <p:cNvPr id="9" name="Straight Arrow Connector 8">
            <a:extLst>
              <a:ext uri="{FF2B5EF4-FFF2-40B4-BE49-F238E27FC236}">
                <a16:creationId xmlns:a16="http://schemas.microsoft.com/office/drawing/2014/main" id="{B343CBFD-3190-49F9-ACB9-5A586C1735EE}"/>
              </a:ext>
            </a:extLst>
          </p:cNvPr>
          <p:cNvCxnSpPr>
            <a:cxnSpLocks/>
            <a:endCxn id="4" idx="1"/>
          </p:cNvCxnSpPr>
          <p:nvPr/>
        </p:nvCxnSpPr>
        <p:spPr>
          <a:xfrm flipV="1">
            <a:off x="2280920" y="1667507"/>
            <a:ext cx="2342076" cy="100529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E8A9DF9A-5C2D-4C33-8D79-130DC7337254}"/>
              </a:ext>
            </a:extLst>
          </p:cNvPr>
          <p:cNvCxnSpPr>
            <a:cxnSpLocks/>
            <a:endCxn id="14" idx="1"/>
          </p:cNvCxnSpPr>
          <p:nvPr/>
        </p:nvCxnSpPr>
        <p:spPr>
          <a:xfrm flipV="1">
            <a:off x="2280920" y="2678594"/>
            <a:ext cx="2342076" cy="109123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8" name="TextBox 17">
            <a:extLst>
              <a:ext uri="{FF2B5EF4-FFF2-40B4-BE49-F238E27FC236}">
                <a16:creationId xmlns:a16="http://schemas.microsoft.com/office/drawing/2014/main" id="{CAAB47BF-0D3E-477B-B0AA-25A84098FE78}"/>
              </a:ext>
            </a:extLst>
          </p:cNvPr>
          <p:cNvSpPr txBox="1"/>
          <p:nvPr/>
        </p:nvSpPr>
        <p:spPr>
          <a:xfrm>
            <a:off x="3195319" y="1204234"/>
            <a:ext cx="1047751" cy="369332"/>
          </a:xfrm>
          <a:prstGeom prst="rect">
            <a:avLst/>
          </a:prstGeom>
          <a:noFill/>
        </p:spPr>
        <p:txBody>
          <a:bodyPr wrap="square" rtlCol="0">
            <a:spAutoFit/>
          </a:bodyPr>
          <a:lstStyle/>
          <a:p>
            <a:r>
              <a:rPr lang="en-US" dirty="0">
                <a:solidFill>
                  <a:schemeClr val="bg1"/>
                </a:solidFill>
              </a:rPr>
              <a:t>.txt files</a:t>
            </a:r>
          </a:p>
        </p:txBody>
      </p:sp>
      <p:sp>
        <p:nvSpPr>
          <p:cNvPr id="25" name="Rectangle 24">
            <a:extLst>
              <a:ext uri="{FF2B5EF4-FFF2-40B4-BE49-F238E27FC236}">
                <a16:creationId xmlns:a16="http://schemas.microsoft.com/office/drawing/2014/main" id="{4C0911DC-0BFC-4D74-8693-A041DC09EB4F}"/>
              </a:ext>
            </a:extLst>
          </p:cNvPr>
          <p:cNvSpPr/>
          <p:nvPr/>
        </p:nvSpPr>
        <p:spPr>
          <a:xfrm>
            <a:off x="6737546" y="3895725"/>
            <a:ext cx="1228725" cy="7429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TED</a:t>
            </a:r>
          </a:p>
        </p:txBody>
      </p:sp>
      <p:sp>
        <p:nvSpPr>
          <p:cNvPr id="26" name="Rectangle 25">
            <a:extLst>
              <a:ext uri="{FF2B5EF4-FFF2-40B4-BE49-F238E27FC236}">
                <a16:creationId xmlns:a16="http://schemas.microsoft.com/office/drawing/2014/main" id="{D9DBF413-8575-4B47-BF35-690B32B996A1}"/>
              </a:ext>
            </a:extLst>
          </p:cNvPr>
          <p:cNvSpPr/>
          <p:nvPr/>
        </p:nvSpPr>
        <p:spPr>
          <a:xfrm>
            <a:off x="6737546" y="4868712"/>
            <a:ext cx="1228725" cy="819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VSM for trees</a:t>
            </a:r>
          </a:p>
        </p:txBody>
      </p:sp>
      <p:sp>
        <p:nvSpPr>
          <p:cNvPr id="27" name="TextBox 26">
            <a:extLst>
              <a:ext uri="{FF2B5EF4-FFF2-40B4-BE49-F238E27FC236}">
                <a16:creationId xmlns:a16="http://schemas.microsoft.com/office/drawing/2014/main" id="{99D9C2A7-4623-4847-BAFC-E34E65436908}"/>
              </a:ext>
            </a:extLst>
          </p:cNvPr>
          <p:cNvSpPr txBox="1"/>
          <p:nvPr/>
        </p:nvSpPr>
        <p:spPr>
          <a:xfrm>
            <a:off x="7984435" y="4796808"/>
            <a:ext cx="1923147"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Term-Context Representation</a:t>
            </a:r>
          </a:p>
          <a:p>
            <a:pPr marL="285750" indent="-285750">
              <a:buFont typeface="Arial" panose="020B0604020202020204" pitchFamily="34" charset="0"/>
              <a:buChar char="•"/>
            </a:pPr>
            <a:r>
              <a:rPr lang="en-US" sz="1400" dirty="0">
                <a:solidFill>
                  <a:schemeClr val="bg1"/>
                </a:solidFill>
              </a:rPr>
              <a:t>TF / IDF / TF-IDF</a:t>
            </a:r>
          </a:p>
          <a:p>
            <a:pPr marL="285750" indent="-285750">
              <a:buFont typeface="Arial" panose="020B0604020202020204" pitchFamily="34" charset="0"/>
              <a:buChar char="•"/>
            </a:pPr>
            <a:r>
              <a:rPr lang="en-US" sz="1400" dirty="0">
                <a:solidFill>
                  <a:schemeClr val="bg1"/>
                </a:solidFill>
              </a:rPr>
              <a:t>Extended-Cosine</a:t>
            </a:r>
          </a:p>
        </p:txBody>
      </p:sp>
      <p:sp>
        <p:nvSpPr>
          <p:cNvPr id="28" name="Rectangle 27">
            <a:extLst>
              <a:ext uri="{FF2B5EF4-FFF2-40B4-BE49-F238E27FC236}">
                <a16:creationId xmlns:a16="http://schemas.microsoft.com/office/drawing/2014/main" id="{7586345A-043F-43F2-9B47-052A7E842EAB}"/>
              </a:ext>
            </a:extLst>
          </p:cNvPr>
          <p:cNvSpPr/>
          <p:nvPr/>
        </p:nvSpPr>
        <p:spPr>
          <a:xfrm>
            <a:off x="3950409" y="4427229"/>
            <a:ext cx="1629849" cy="7429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ROLT Preprocessing</a:t>
            </a:r>
          </a:p>
        </p:txBody>
      </p:sp>
      <p:cxnSp>
        <p:nvCxnSpPr>
          <p:cNvPr id="30" name="Straight Arrow Connector 29">
            <a:extLst>
              <a:ext uri="{FF2B5EF4-FFF2-40B4-BE49-F238E27FC236}">
                <a16:creationId xmlns:a16="http://schemas.microsoft.com/office/drawing/2014/main" id="{AB1A8C25-29B3-4B29-8449-578E72DA950F}"/>
              </a:ext>
            </a:extLst>
          </p:cNvPr>
          <p:cNvCxnSpPr>
            <a:cxnSpLocks/>
            <a:stCxn id="3" idx="3"/>
          </p:cNvCxnSpPr>
          <p:nvPr/>
        </p:nvCxnSpPr>
        <p:spPr>
          <a:xfrm>
            <a:off x="2280920" y="2937200"/>
            <a:ext cx="1669489" cy="17014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E3E6352-058F-4732-84B2-7BEAAE7AA2D1}"/>
              </a:ext>
            </a:extLst>
          </p:cNvPr>
          <p:cNvCxnSpPr>
            <a:cxnSpLocks/>
            <a:stCxn id="12" idx="3"/>
            <a:endCxn id="28" idx="1"/>
          </p:cNvCxnSpPr>
          <p:nvPr/>
        </p:nvCxnSpPr>
        <p:spPr>
          <a:xfrm>
            <a:off x="2280920" y="4256411"/>
            <a:ext cx="1669489" cy="5422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8F88B1E-72D7-46B1-B1CD-B9A7876EDAB4}"/>
              </a:ext>
            </a:extLst>
          </p:cNvPr>
          <p:cNvCxnSpPr>
            <a:stCxn id="28" idx="3"/>
            <a:endCxn id="25" idx="1"/>
          </p:cNvCxnSpPr>
          <p:nvPr/>
        </p:nvCxnSpPr>
        <p:spPr>
          <a:xfrm flipV="1">
            <a:off x="5580258" y="4267200"/>
            <a:ext cx="1157288" cy="531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954333B-2BE5-4BC0-BAB6-9B3358B0BD94}"/>
              </a:ext>
            </a:extLst>
          </p:cNvPr>
          <p:cNvCxnSpPr>
            <a:stCxn id="28" idx="3"/>
            <a:endCxn id="26" idx="1"/>
          </p:cNvCxnSpPr>
          <p:nvPr/>
        </p:nvCxnSpPr>
        <p:spPr>
          <a:xfrm>
            <a:off x="5580258" y="4798704"/>
            <a:ext cx="1157288" cy="479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42EDE3CD-DFF8-4053-A3DC-64F1E4E981DF}"/>
              </a:ext>
            </a:extLst>
          </p:cNvPr>
          <p:cNvSpPr txBox="1"/>
          <p:nvPr/>
        </p:nvSpPr>
        <p:spPr>
          <a:xfrm>
            <a:off x="3438208" y="3795121"/>
            <a:ext cx="1047751" cy="369332"/>
          </a:xfrm>
          <a:prstGeom prst="rect">
            <a:avLst/>
          </a:prstGeom>
          <a:noFill/>
        </p:spPr>
        <p:txBody>
          <a:bodyPr wrap="square" rtlCol="0">
            <a:spAutoFit/>
          </a:bodyPr>
          <a:lstStyle/>
          <a:p>
            <a:r>
              <a:rPr lang="en-US" dirty="0">
                <a:solidFill>
                  <a:schemeClr val="bg1"/>
                </a:solidFill>
              </a:rPr>
              <a:t>.xml files</a:t>
            </a:r>
          </a:p>
        </p:txBody>
      </p:sp>
      <p:sp>
        <p:nvSpPr>
          <p:cNvPr id="42" name="TextBox 41">
            <a:extLst>
              <a:ext uri="{FF2B5EF4-FFF2-40B4-BE49-F238E27FC236}">
                <a16:creationId xmlns:a16="http://schemas.microsoft.com/office/drawing/2014/main" id="{E12C0464-FA51-40A3-BED1-AB178B21E08F}"/>
              </a:ext>
            </a:extLst>
          </p:cNvPr>
          <p:cNvSpPr txBox="1"/>
          <p:nvPr/>
        </p:nvSpPr>
        <p:spPr>
          <a:xfrm>
            <a:off x="5518738" y="3903965"/>
            <a:ext cx="1463087" cy="307777"/>
          </a:xfrm>
          <a:prstGeom prst="rect">
            <a:avLst/>
          </a:prstGeom>
          <a:noFill/>
        </p:spPr>
        <p:txBody>
          <a:bodyPr wrap="square" rtlCol="0">
            <a:spAutoFit/>
          </a:bodyPr>
          <a:lstStyle/>
          <a:p>
            <a:r>
              <a:rPr lang="en-US" sz="1400" dirty="0">
                <a:solidFill>
                  <a:schemeClr val="bg1"/>
                </a:solidFill>
              </a:rPr>
              <a:t>Tree 1, Tree 2</a:t>
            </a:r>
          </a:p>
        </p:txBody>
      </p:sp>
      <p:cxnSp>
        <p:nvCxnSpPr>
          <p:cNvPr id="44" name="Straight Arrow Connector 43">
            <a:extLst>
              <a:ext uri="{FF2B5EF4-FFF2-40B4-BE49-F238E27FC236}">
                <a16:creationId xmlns:a16="http://schemas.microsoft.com/office/drawing/2014/main" id="{C1EA1D6A-E908-4543-AAB4-CC14D498AB01}"/>
              </a:ext>
            </a:extLst>
          </p:cNvPr>
          <p:cNvCxnSpPr>
            <a:cxnSpLocks/>
          </p:cNvCxnSpPr>
          <p:nvPr/>
        </p:nvCxnSpPr>
        <p:spPr>
          <a:xfrm>
            <a:off x="5857370" y="1667507"/>
            <a:ext cx="445713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5" name="TextBox 44">
            <a:extLst>
              <a:ext uri="{FF2B5EF4-FFF2-40B4-BE49-F238E27FC236}">
                <a16:creationId xmlns:a16="http://schemas.microsoft.com/office/drawing/2014/main" id="{A400F7E7-0ABE-4012-BE1D-AEF5DDEF9713}"/>
              </a:ext>
            </a:extLst>
          </p:cNvPr>
          <p:cNvSpPr txBox="1"/>
          <p:nvPr/>
        </p:nvSpPr>
        <p:spPr>
          <a:xfrm>
            <a:off x="10369202" y="1246823"/>
            <a:ext cx="1502690" cy="923330"/>
          </a:xfrm>
          <a:prstGeom prst="rect">
            <a:avLst/>
          </a:prstGeom>
          <a:noFill/>
        </p:spPr>
        <p:txBody>
          <a:bodyPr wrap="square" rtlCol="0">
            <a:spAutoFit/>
          </a:bodyPr>
          <a:lstStyle/>
          <a:p>
            <a:r>
              <a:rPr lang="en-US" dirty="0">
                <a:solidFill>
                  <a:schemeClr val="bg1"/>
                </a:solidFill>
              </a:rPr>
              <a:t>Sim1(WF)*,</a:t>
            </a:r>
          </a:p>
          <a:p>
            <a:r>
              <a:rPr lang="en-US" dirty="0">
                <a:solidFill>
                  <a:schemeClr val="bg1"/>
                </a:solidFill>
              </a:rPr>
              <a:t>Sim2(WF)*, t1</a:t>
            </a:r>
          </a:p>
        </p:txBody>
      </p:sp>
      <p:cxnSp>
        <p:nvCxnSpPr>
          <p:cNvPr id="46" name="Straight Arrow Connector 45">
            <a:extLst>
              <a:ext uri="{FF2B5EF4-FFF2-40B4-BE49-F238E27FC236}">
                <a16:creationId xmlns:a16="http://schemas.microsoft.com/office/drawing/2014/main" id="{21BF48A4-A311-4A0A-B6FF-3E0BB13DAF36}"/>
              </a:ext>
            </a:extLst>
          </p:cNvPr>
          <p:cNvCxnSpPr>
            <a:cxnSpLocks/>
          </p:cNvCxnSpPr>
          <p:nvPr/>
        </p:nvCxnSpPr>
        <p:spPr>
          <a:xfrm>
            <a:off x="7984435" y="4250809"/>
            <a:ext cx="2330067" cy="163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40325E79-04AE-4F15-902D-92335B715487}"/>
              </a:ext>
            </a:extLst>
          </p:cNvPr>
          <p:cNvSpPr txBox="1"/>
          <p:nvPr/>
        </p:nvSpPr>
        <p:spPr>
          <a:xfrm>
            <a:off x="10398597" y="3895725"/>
            <a:ext cx="1812772" cy="923330"/>
          </a:xfrm>
          <a:prstGeom prst="rect">
            <a:avLst/>
          </a:prstGeom>
          <a:noFill/>
        </p:spPr>
        <p:txBody>
          <a:bodyPr wrap="square" rtlCol="0">
            <a:spAutoFit/>
          </a:bodyPr>
          <a:lstStyle/>
          <a:p>
            <a:r>
              <a:rPr lang="en-US" dirty="0">
                <a:solidFill>
                  <a:schemeClr val="bg1"/>
                </a:solidFill>
              </a:rPr>
              <a:t>Sim(TED)*,</a:t>
            </a:r>
          </a:p>
          <a:p>
            <a:r>
              <a:rPr lang="en-US" dirty="0">
                <a:solidFill>
                  <a:schemeClr val="bg1"/>
                </a:solidFill>
              </a:rPr>
              <a:t>Sim2(TED)*,</a:t>
            </a:r>
          </a:p>
          <a:p>
            <a:r>
              <a:rPr lang="en-US" dirty="0">
                <a:solidFill>
                  <a:schemeClr val="bg1"/>
                </a:solidFill>
              </a:rPr>
              <a:t>t1</a:t>
            </a:r>
          </a:p>
        </p:txBody>
      </p:sp>
      <p:cxnSp>
        <p:nvCxnSpPr>
          <p:cNvPr id="50" name="Straight Arrow Connector 49">
            <a:extLst>
              <a:ext uri="{FF2B5EF4-FFF2-40B4-BE49-F238E27FC236}">
                <a16:creationId xmlns:a16="http://schemas.microsoft.com/office/drawing/2014/main" id="{D880ED25-5DBC-4E76-AEE5-8A32FC0C0CEC}"/>
              </a:ext>
            </a:extLst>
          </p:cNvPr>
          <p:cNvCxnSpPr>
            <a:cxnSpLocks/>
          </p:cNvCxnSpPr>
          <p:nvPr/>
        </p:nvCxnSpPr>
        <p:spPr>
          <a:xfrm>
            <a:off x="8085936" y="2572382"/>
            <a:ext cx="222856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52" name="TextBox 51">
            <a:extLst>
              <a:ext uri="{FF2B5EF4-FFF2-40B4-BE49-F238E27FC236}">
                <a16:creationId xmlns:a16="http://schemas.microsoft.com/office/drawing/2014/main" id="{8184589C-09B2-4BC9-B1BC-43830886DFE8}"/>
              </a:ext>
            </a:extLst>
          </p:cNvPr>
          <p:cNvSpPr txBox="1"/>
          <p:nvPr/>
        </p:nvSpPr>
        <p:spPr>
          <a:xfrm>
            <a:off x="10379227" y="2349633"/>
            <a:ext cx="1464078" cy="369332"/>
          </a:xfrm>
          <a:prstGeom prst="rect">
            <a:avLst/>
          </a:prstGeom>
          <a:noFill/>
        </p:spPr>
        <p:txBody>
          <a:bodyPr wrap="square" rtlCol="0">
            <a:spAutoFit/>
          </a:bodyPr>
          <a:lstStyle/>
          <a:p>
            <a:r>
              <a:rPr lang="en-US" dirty="0">
                <a:solidFill>
                  <a:schemeClr val="bg1"/>
                </a:solidFill>
              </a:rPr>
              <a:t>Sim(VSM), t2</a:t>
            </a:r>
          </a:p>
        </p:txBody>
      </p:sp>
      <p:cxnSp>
        <p:nvCxnSpPr>
          <p:cNvPr id="54" name="Straight Arrow Connector 53">
            <a:extLst>
              <a:ext uri="{FF2B5EF4-FFF2-40B4-BE49-F238E27FC236}">
                <a16:creationId xmlns:a16="http://schemas.microsoft.com/office/drawing/2014/main" id="{8ED2BC1E-0EAC-43EA-8E09-C98FB27AD7A4}"/>
              </a:ext>
            </a:extLst>
          </p:cNvPr>
          <p:cNvCxnSpPr>
            <a:cxnSpLocks/>
          </p:cNvCxnSpPr>
          <p:nvPr/>
        </p:nvCxnSpPr>
        <p:spPr>
          <a:xfrm>
            <a:off x="9725640" y="5209772"/>
            <a:ext cx="5888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6459171E-9D81-461B-A273-8E4D935EE740}"/>
              </a:ext>
            </a:extLst>
          </p:cNvPr>
          <p:cNvSpPr txBox="1"/>
          <p:nvPr/>
        </p:nvSpPr>
        <p:spPr>
          <a:xfrm>
            <a:off x="10379228" y="5007211"/>
            <a:ext cx="1812772" cy="369332"/>
          </a:xfrm>
          <a:prstGeom prst="rect">
            <a:avLst/>
          </a:prstGeom>
          <a:noFill/>
        </p:spPr>
        <p:txBody>
          <a:bodyPr wrap="square" rtlCol="0">
            <a:spAutoFit/>
          </a:bodyPr>
          <a:lstStyle/>
          <a:p>
            <a:r>
              <a:rPr lang="en-US" dirty="0">
                <a:solidFill>
                  <a:schemeClr val="bg1"/>
                </a:solidFill>
              </a:rPr>
              <a:t>Sim(TED), t2</a:t>
            </a:r>
          </a:p>
        </p:txBody>
      </p:sp>
      <p:pic>
        <p:nvPicPr>
          <p:cNvPr id="58" name="Picture 57">
            <a:extLst>
              <a:ext uri="{FF2B5EF4-FFF2-40B4-BE49-F238E27FC236}">
                <a16:creationId xmlns:a16="http://schemas.microsoft.com/office/drawing/2014/main" id="{CC44CB04-C47E-4F09-8C56-61883DD5FD34}"/>
              </a:ext>
            </a:extLst>
          </p:cNvPr>
          <p:cNvPicPr>
            <a:picLocks noChangeAspect="1"/>
          </p:cNvPicPr>
          <p:nvPr/>
        </p:nvPicPr>
        <p:blipFill>
          <a:blip r:embed="rId2"/>
          <a:stretch>
            <a:fillRect/>
          </a:stretch>
        </p:blipFill>
        <p:spPr>
          <a:xfrm>
            <a:off x="10358594" y="6022925"/>
            <a:ext cx="1570120" cy="370100"/>
          </a:xfrm>
          <a:prstGeom prst="rect">
            <a:avLst/>
          </a:prstGeom>
        </p:spPr>
      </p:pic>
      <p:pic>
        <p:nvPicPr>
          <p:cNvPr id="59" name="Picture 58">
            <a:extLst>
              <a:ext uri="{FF2B5EF4-FFF2-40B4-BE49-F238E27FC236}">
                <a16:creationId xmlns:a16="http://schemas.microsoft.com/office/drawing/2014/main" id="{144F19C1-430C-4091-828B-2F645DC8D6DE}"/>
              </a:ext>
            </a:extLst>
          </p:cNvPr>
          <p:cNvPicPr>
            <a:picLocks noChangeAspect="1"/>
          </p:cNvPicPr>
          <p:nvPr/>
        </p:nvPicPr>
        <p:blipFill>
          <a:blip r:embed="rId3"/>
          <a:stretch>
            <a:fillRect/>
          </a:stretch>
        </p:blipFill>
        <p:spPr>
          <a:xfrm>
            <a:off x="10321948" y="6354248"/>
            <a:ext cx="1597197" cy="371180"/>
          </a:xfrm>
          <a:prstGeom prst="rect">
            <a:avLst/>
          </a:prstGeom>
        </p:spPr>
      </p:pic>
      <p:sp>
        <p:nvSpPr>
          <p:cNvPr id="60" name="TextBox 59">
            <a:extLst>
              <a:ext uri="{FF2B5EF4-FFF2-40B4-BE49-F238E27FC236}">
                <a16:creationId xmlns:a16="http://schemas.microsoft.com/office/drawing/2014/main" id="{6E8CEE76-83E7-4D28-B1BA-59D9DE8689FC}"/>
              </a:ext>
            </a:extLst>
          </p:cNvPr>
          <p:cNvSpPr txBox="1"/>
          <p:nvPr/>
        </p:nvSpPr>
        <p:spPr>
          <a:xfrm>
            <a:off x="9336082" y="6031083"/>
            <a:ext cx="1143000" cy="646331"/>
          </a:xfrm>
          <a:prstGeom prst="rect">
            <a:avLst/>
          </a:prstGeom>
          <a:noFill/>
        </p:spPr>
        <p:txBody>
          <a:bodyPr wrap="square" rtlCol="0">
            <a:spAutoFit/>
          </a:bodyPr>
          <a:lstStyle/>
          <a:p>
            <a:r>
              <a:rPr lang="en-US" sz="1200" b="1" dirty="0">
                <a:solidFill>
                  <a:schemeClr val="bg1"/>
                </a:solidFill>
                <a:latin typeface="Abadi" panose="020B0604020202020204" pitchFamily="34" charset="0"/>
              </a:rPr>
              <a:t>* Formula 1:</a:t>
            </a:r>
          </a:p>
          <a:p>
            <a:endParaRPr lang="en-US" sz="1200" b="1" dirty="0">
              <a:solidFill>
                <a:schemeClr val="bg1"/>
              </a:solidFill>
              <a:latin typeface="Abadi" panose="020B0604020202020204" pitchFamily="34" charset="0"/>
            </a:endParaRPr>
          </a:p>
          <a:p>
            <a:r>
              <a:rPr lang="en-US" sz="1200" b="1" dirty="0">
                <a:solidFill>
                  <a:schemeClr val="bg1"/>
                </a:solidFill>
                <a:latin typeface="Abadi" panose="020B0604020202020204" pitchFamily="34" charset="0"/>
              </a:rPr>
              <a:t>* Formula 2:</a:t>
            </a:r>
          </a:p>
        </p:txBody>
      </p:sp>
    </p:spTree>
    <p:extLst>
      <p:ext uri="{BB962C8B-B14F-4D97-AF65-F5344CB8AC3E}">
        <p14:creationId xmlns:p14="http://schemas.microsoft.com/office/powerpoint/2010/main" val="3950233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6A9C-7B58-48A8-A66D-1B336EC1CF45}"/>
              </a:ext>
            </a:extLst>
          </p:cNvPr>
          <p:cNvSpPr>
            <a:spLocks noGrp="1"/>
          </p:cNvSpPr>
          <p:nvPr>
            <p:ph type="title"/>
          </p:nvPr>
        </p:nvSpPr>
        <p:spPr>
          <a:xfrm>
            <a:off x="833437" y="532344"/>
            <a:ext cx="9094377" cy="610863"/>
          </a:xfrm>
        </p:spPr>
        <p:txBody>
          <a:bodyPr>
            <a:normAutofit/>
          </a:bodyPr>
          <a:lstStyle/>
          <a:p>
            <a:r>
              <a:rPr lang="en-US" dirty="0"/>
              <a:t>2. Document Differencing Tool</a:t>
            </a:r>
          </a:p>
        </p:txBody>
      </p:sp>
      <p:pic>
        <p:nvPicPr>
          <p:cNvPr id="7" name="Picture 6">
            <a:extLst>
              <a:ext uri="{FF2B5EF4-FFF2-40B4-BE49-F238E27FC236}">
                <a16:creationId xmlns:a16="http://schemas.microsoft.com/office/drawing/2014/main" id="{046357FF-998D-4186-8D24-0EAEEE346DD2}"/>
              </a:ext>
            </a:extLst>
          </p:cNvPr>
          <p:cNvPicPr>
            <a:picLocks noChangeAspect="1"/>
          </p:cNvPicPr>
          <p:nvPr/>
        </p:nvPicPr>
        <p:blipFill>
          <a:blip r:embed="rId2"/>
          <a:stretch>
            <a:fillRect/>
          </a:stretch>
        </p:blipFill>
        <p:spPr>
          <a:xfrm>
            <a:off x="833437" y="1390650"/>
            <a:ext cx="10525125" cy="2795736"/>
          </a:xfrm>
          <a:prstGeom prst="rect">
            <a:avLst/>
          </a:prstGeom>
        </p:spPr>
      </p:pic>
      <p:pic>
        <p:nvPicPr>
          <p:cNvPr id="8" name="Picture 7">
            <a:extLst>
              <a:ext uri="{FF2B5EF4-FFF2-40B4-BE49-F238E27FC236}">
                <a16:creationId xmlns:a16="http://schemas.microsoft.com/office/drawing/2014/main" id="{54B038BC-8461-4700-8542-DF69C9D2783F}"/>
              </a:ext>
            </a:extLst>
          </p:cNvPr>
          <p:cNvPicPr>
            <a:picLocks noChangeAspect="1"/>
          </p:cNvPicPr>
          <p:nvPr/>
        </p:nvPicPr>
        <p:blipFill>
          <a:blip r:embed="rId3"/>
          <a:stretch>
            <a:fillRect/>
          </a:stretch>
        </p:blipFill>
        <p:spPr>
          <a:xfrm>
            <a:off x="0" y="4433829"/>
            <a:ext cx="12192000" cy="1534345"/>
          </a:xfrm>
          <a:prstGeom prst="rect">
            <a:avLst/>
          </a:prstGeom>
        </p:spPr>
      </p:pic>
      <p:sp>
        <p:nvSpPr>
          <p:cNvPr id="10" name="Rectangle 9">
            <a:extLst>
              <a:ext uri="{FF2B5EF4-FFF2-40B4-BE49-F238E27FC236}">
                <a16:creationId xmlns:a16="http://schemas.microsoft.com/office/drawing/2014/main" id="{EEDDE611-817F-455E-BC23-5C4DB4A7E154}"/>
              </a:ext>
            </a:extLst>
          </p:cNvPr>
          <p:cNvSpPr/>
          <p:nvPr/>
        </p:nvSpPr>
        <p:spPr>
          <a:xfrm>
            <a:off x="3671887" y="5815567"/>
            <a:ext cx="4848225" cy="8001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VSM Similarity serves as an upper bound for the TED similarity</a:t>
            </a:r>
          </a:p>
        </p:txBody>
      </p:sp>
    </p:spTree>
    <p:extLst>
      <p:ext uri="{BB962C8B-B14F-4D97-AF65-F5344CB8AC3E}">
        <p14:creationId xmlns:p14="http://schemas.microsoft.com/office/powerpoint/2010/main" val="130943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623280" y="513913"/>
            <a:ext cx="9732552" cy="610863"/>
          </a:xfrm>
        </p:spPr>
        <p:txBody>
          <a:bodyPr>
            <a:normAutofit/>
          </a:bodyPr>
          <a:lstStyle/>
          <a:p>
            <a:r>
              <a:rPr lang="en-US" dirty="0"/>
              <a:t>2. Document Differencing Tool - VSM</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7</a:t>
            </a:fld>
            <a:endParaRPr lang="en-US" dirty="0"/>
          </a:p>
        </p:txBody>
      </p:sp>
      <p:sp>
        <p:nvSpPr>
          <p:cNvPr id="31" name="Text Placeholder 3">
            <a:extLst>
              <a:ext uri="{FF2B5EF4-FFF2-40B4-BE49-F238E27FC236}">
                <a16:creationId xmlns:a16="http://schemas.microsoft.com/office/drawing/2014/main" id="{210E69CF-2712-4F7F-939E-26FD2AB37A87}"/>
              </a:ext>
            </a:extLst>
          </p:cNvPr>
          <p:cNvSpPr txBox="1">
            <a:spLocks/>
          </p:cNvSpPr>
          <p:nvPr/>
        </p:nvSpPr>
        <p:spPr>
          <a:xfrm>
            <a:off x="2690205" y="2620117"/>
            <a:ext cx="5020310" cy="2685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accent1">
                    <a:lumMod val="50000"/>
                  </a:schemeClr>
                </a:solidFill>
              </a:rPr>
              <a:t>Steps of our VSM:</a:t>
            </a:r>
          </a:p>
          <a:p>
            <a:pPr marL="342900" indent="-342900">
              <a:buAutoNum type="arabicPeriod"/>
            </a:pPr>
            <a:r>
              <a:rPr lang="en-US" sz="2400" dirty="0"/>
              <a:t>Vectorize our input texts/trees</a:t>
            </a:r>
          </a:p>
          <a:p>
            <a:pPr marL="342900" indent="-342900">
              <a:buAutoNum type="arabicPeriod"/>
            </a:pPr>
            <a:r>
              <a:rPr lang="en-US" sz="2400" dirty="0"/>
              <a:t>Vectors should have the same dimension</a:t>
            </a:r>
          </a:p>
          <a:p>
            <a:pPr marL="342900" indent="-342900">
              <a:buAutoNum type="arabicPeriod"/>
            </a:pPr>
            <a:r>
              <a:rPr lang="en-US" sz="2400" dirty="0"/>
              <a:t>Fill the weights (using TF or TF-IDF)</a:t>
            </a:r>
          </a:p>
          <a:p>
            <a:pPr marL="342900" indent="-342900">
              <a:buAutoNum type="arabicPeriod"/>
            </a:pPr>
            <a:r>
              <a:rPr lang="en-US" sz="2400" dirty="0"/>
              <a:t>Use a similarity measure to compute the similarity between both vectors </a:t>
            </a:r>
          </a:p>
        </p:txBody>
      </p:sp>
    </p:spTree>
    <p:extLst>
      <p:ext uri="{BB962C8B-B14F-4D97-AF65-F5344CB8AC3E}">
        <p14:creationId xmlns:p14="http://schemas.microsoft.com/office/powerpoint/2010/main" val="192660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623280" y="513913"/>
            <a:ext cx="9732552" cy="610863"/>
          </a:xfrm>
        </p:spPr>
        <p:txBody>
          <a:bodyPr>
            <a:normAutofit/>
          </a:bodyPr>
          <a:lstStyle/>
          <a:p>
            <a:r>
              <a:rPr lang="en-US" dirty="0"/>
              <a:t>2. Dimensions  of each vector - text</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8</a:t>
            </a:fld>
            <a:endParaRPr lang="en-US" dirty="0"/>
          </a:p>
        </p:txBody>
      </p:sp>
      <p:sp>
        <p:nvSpPr>
          <p:cNvPr id="6" name="Rectangle 5">
            <a:extLst>
              <a:ext uri="{FF2B5EF4-FFF2-40B4-BE49-F238E27FC236}">
                <a16:creationId xmlns:a16="http://schemas.microsoft.com/office/drawing/2014/main" id="{3C32FFEC-223E-409A-AE7B-480516717C9C}"/>
              </a:ext>
            </a:extLst>
          </p:cNvPr>
          <p:cNvSpPr/>
          <p:nvPr/>
        </p:nvSpPr>
        <p:spPr>
          <a:xfrm>
            <a:off x="3350260" y="2361804"/>
            <a:ext cx="1219835" cy="752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TF</a:t>
            </a:r>
          </a:p>
        </p:txBody>
      </p:sp>
      <p:sp>
        <p:nvSpPr>
          <p:cNvPr id="8" name="TextBox 7">
            <a:extLst>
              <a:ext uri="{FF2B5EF4-FFF2-40B4-BE49-F238E27FC236}">
                <a16:creationId xmlns:a16="http://schemas.microsoft.com/office/drawing/2014/main" id="{5E0C7EDA-25D1-400F-AD8E-FD282FAF92EA}"/>
              </a:ext>
            </a:extLst>
          </p:cNvPr>
          <p:cNvSpPr txBox="1"/>
          <p:nvPr/>
        </p:nvSpPr>
        <p:spPr>
          <a:xfrm>
            <a:off x="1494790" y="2445653"/>
            <a:ext cx="1043305" cy="584775"/>
          </a:xfrm>
          <a:prstGeom prst="rect">
            <a:avLst/>
          </a:prstGeom>
          <a:noFill/>
        </p:spPr>
        <p:txBody>
          <a:bodyPr wrap="square" rtlCol="0">
            <a:spAutoFit/>
          </a:bodyPr>
          <a:lstStyle/>
          <a:p>
            <a:pPr algn="ctr"/>
            <a:r>
              <a:rPr lang="en-US" sz="1600" dirty="0">
                <a:solidFill>
                  <a:schemeClr val="bg1"/>
                </a:solidFill>
              </a:rPr>
              <a:t>String of terms (1)</a:t>
            </a:r>
          </a:p>
        </p:txBody>
      </p:sp>
      <p:sp>
        <p:nvSpPr>
          <p:cNvPr id="11" name="TextBox 10">
            <a:extLst>
              <a:ext uri="{FF2B5EF4-FFF2-40B4-BE49-F238E27FC236}">
                <a16:creationId xmlns:a16="http://schemas.microsoft.com/office/drawing/2014/main" id="{88DA9FCF-6560-4E9F-98D9-4181EC30E474}"/>
              </a:ext>
            </a:extLst>
          </p:cNvPr>
          <p:cNvSpPr txBox="1"/>
          <p:nvPr/>
        </p:nvSpPr>
        <p:spPr>
          <a:xfrm>
            <a:off x="5122230" y="2476430"/>
            <a:ext cx="1562099" cy="523220"/>
          </a:xfrm>
          <a:prstGeom prst="rect">
            <a:avLst/>
          </a:prstGeom>
          <a:noFill/>
        </p:spPr>
        <p:txBody>
          <a:bodyPr wrap="square" rtlCol="0">
            <a:spAutoFit/>
          </a:bodyPr>
          <a:lstStyle/>
          <a:p>
            <a:pPr algn="ctr"/>
            <a:r>
              <a:rPr lang="en-US" sz="1400" dirty="0" err="1">
                <a:solidFill>
                  <a:schemeClr val="bg1"/>
                </a:solidFill>
              </a:rPr>
              <a:t>Dict</a:t>
            </a:r>
            <a:r>
              <a:rPr lang="en-US" sz="1400" dirty="0">
                <a:solidFill>
                  <a:schemeClr val="bg1"/>
                </a:solidFill>
              </a:rPr>
              <a:t> of terms1 with occurrences</a:t>
            </a:r>
          </a:p>
        </p:txBody>
      </p:sp>
      <p:sp>
        <p:nvSpPr>
          <p:cNvPr id="10" name="Rectangle: Rounded Corners 9">
            <a:extLst>
              <a:ext uri="{FF2B5EF4-FFF2-40B4-BE49-F238E27FC236}">
                <a16:creationId xmlns:a16="http://schemas.microsoft.com/office/drawing/2014/main" id="{2AD19C60-2121-4E88-B6F5-5179B4B0E540}"/>
              </a:ext>
            </a:extLst>
          </p:cNvPr>
          <p:cNvSpPr/>
          <p:nvPr/>
        </p:nvSpPr>
        <p:spPr>
          <a:xfrm>
            <a:off x="8122602" y="2533037"/>
            <a:ext cx="3114675" cy="12763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Dimensions of both vectors</a:t>
            </a:r>
          </a:p>
          <a:p>
            <a:pPr algn="ctr"/>
            <a:r>
              <a:rPr lang="en-US" dirty="0">
                <a:solidFill>
                  <a:sysClr val="windowText" lastClr="000000"/>
                </a:solidFill>
              </a:rPr>
              <a:t>=</a:t>
            </a:r>
          </a:p>
          <a:p>
            <a:pPr algn="ctr"/>
            <a:r>
              <a:rPr lang="en-US" dirty="0">
                <a:solidFill>
                  <a:sysClr val="windowText" lastClr="000000"/>
                </a:solidFill>
              </a:rPr>
              <a:t>[ terms 1 U terms 2]</a:t>
            </a:r>
          </a:p>
        </p:txBody>
      </p:sp>
      <p:cxnSp>
        <p:nvCxnSpPr>
          <p:cNvPr id="13" name="Straight Arrow Connector 12">
            <a:extLst>
              <a:ext uri="{FF2B5EF4-FFF2-40B4-BE49-F238E27FC236}">
                <a16:creationId xmlns:a16="http://schemas.microsoft.com/office/drawing/2014/main" id="{23DD10D2-3B51-42C6-8E36-F3E2B833B220}"/>
              </a:ext>
            </a:extLst>
          </p:cNvPr>
          <p:cNvCxnSpPr>
            <a:stCxn id="8" idx="3"/>
            <a:endCxn id="6" idx="1"/>
          </p:cNvCxnSpPr>
          <p:nvPr/>
        </p:nvCxnSpPr>
        <p:spPr>
          <a:xfrm>
            <a:off x="2538095" y="2738041"/>
            <a:ext cx="812165"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EEA69B8-12F9-457E-AF3C-267AE4A9AFDE}"/>
              </a:ext>
            </a:extLst>
          </p:cNvPr>
          <p:cNvCxnSpPr>
            <a:cxnSpLocks/>
            <a:stCxn id="6" idx="3"/>
            <a:endCxn id="11" idx="1"/>
          </p:cNvCxnSpPr>
          <p:nvPr/>
        </p:nvCxnSpPr>
        <p:spPr>
          <a:xfrm flipV="1">
            <a:off x="4570095" y="2738040"/>
            <a:ext cx="552135" cy="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498A40B-A46B-4304-8102-3DD1B5950B1C}"/>
              </a:ext>
            </a:extLst>
          </p:cNvPr>
          <p:cNvSpPr/>
          <p:nvPr/>
        </p:nvSpPr>
        <p:spPr>
          <a:xfrm>
            <a:off x="3350260" y="3400211"/>
            <a:ext cx="1219835" cy="752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TF</a:t>
            </a:r>
          </a:p>
        </p:txBody>
      </p:sp>
      <p:sp>
        <p:nvSpPr>
          <p:cNvPr id="22" name="TextBox 21">
            <a:extLst>
              <a:ext uri="{FF2B5EF4-FFF2-40B4-BE49-F238E27FC236}">
                <a16:creationId xmlns:a16="http://schemas.microsoft.com/office/drawing/2014/main" id="{95A25972-F5B5-47A0-8378-3B36ECF384E7}"/>
              </a:ext>
            </a:extLst>
          </p:cNvPr>
          <p:cNvSpPr txBox="1"/>
          <p:nvPr/>
        </p:nvSpPr>
        <p:spPr>
          <a:xfrm>
            <a:off x="1494790" y="3484060"/>
            <a:ext cx="1043305" cy="584775"/>
          </a:xfrm>
          <a:prstGeom prst="rect">
            <a:avLst/>
          </a:prstGeom>
          <a:noFill/>
        </p:spPr>
        <p:txBody>
          <a:bodyPr wrap="square" rtlCol="0">
            <a:spAutoFit/>
          </a:bodyPr>
          <a:lstStyle/>
          <a:p>
            <a:pPr algn="ctr"/>
            <a:r>
              <a:rPr lang="en-US" sz="1600" dirty="0">
                <a:solidFill>
                  <a:schemeClr val="bg1"/>
                </a:solidFill>
              </a:rPr>
              <a:t>String of terms (2)</a:t>
            </a:r>
          </a:p>
        </p:txBody>
      </p:sp>
      <p:sp>
        <p:nvSpPr>
          <p:cNvPr id="23" name="TextBox 22">
            <a:extLst>
              <a:ext uri="{FF2B5EF4-FFF2-40B4-BE49-F238E27FC236}">
                <a16:creationId xmlns:a16="http://schemas.microsoft.com/office/drawing/2014/main" id="{F185F377-C2F2-4001-9541-783BD7F49940}"/>
              </a:ext>
            </a:extLst>
          </p:cNvPr>
          <p:cNvSpPr txBox="1"/>
          <p:nvPr/>
        </p:nvSpPr>
        <p:spPr>
          <a:xfrm>
            <a:off x="5122230" y="3514837"/>
            <a:ext cx="1562099" cy="523220"/>
          </a:xfrm>
          <a:prstGeom prst="rect">
            <a:avLst/>
          </a:prstGeom>
          <a:noFill/>
        </p:spPr>
        <p:txBody>
          <a:bodyPr wrap="square" rtlCol="0">
            <a:spAutoFit/>
          </a:bodyPr>
          <a:lstStyle/>
          <a:p>
            <a:pPr algn="ctr"/>
            <a:r>
              <a:rPr lang="en-US" sz="1400" dirty="0" err="1">
                <a:solidFill>
                  <a:schemeClr val="bg1"/>
                </a:solidFill>
              </a:rPr>
              <a:t>Dict</a:t>
            </a:r>
            <a:r>
              <a:rPr lang="en-US" sz="1400" dirty="0">
                <a:solidFill>
                  <a:schemeClr val="bg1"/>
                </a:solidFill>
              </a:rPr>
              <a:t> of terms2 with occurrences</a:t>
            </a:r>
          </a:p>
        </p:txBody>
      </p:sp>
      <p:cxnSp>
        <p:nvCxnSpPr>
          <p:cNvPr id="24" name="Straight Arrow Connector 23">
            <a:extLst>
              <a:ext uri="{FF2B5EF4-FFF2-40B4-BE49-F238E27FC236}">
                <a16:creationId xmlns:a16="http://schemas.microsoft.com/office/drawing/2014/main" id="{545962E2-3ED6-408A-B405-6B3E1FA8FEB6}"/>
              </a:ext>
            </a:extLst>
          </p:cNvPr>
          <p:cNvCxnSpPr>
            <a:stCxn id="22" idx="3"/>
            <a:endCxn id="21" idx="1"/>
          </p:cNvCxnSpPr>
          <p:nvPr/>
        </p:nvCxnSpPr>
        <p:spPr>
          <a:xfrm>
            <a:off x="2538095" y="3776448"/>
            <a:ext cx="812165"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7AC9269-0FD8-414B-992D-462B22C0638B}"/>
              </a:ext>
            </a:extLst>
          </p:cNvPr>
          <p:cNvCxnSpPr>
            <a:cxnSpLocks/>
            <a:stCxn id="21" idx="3"/>
            <a:endCxn id="23" idx="1"/>
          </p:cNvCxnSpPr>
          <p:nvPr/>
        </p:nvCxnSpPr>
        <p:spPr>
          <a:xfrm flipV="1">
            <a:off x="4570095" y="3776447"/>
            <a:ext cx="552135" cy="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590DA24-55E0-4913-8FD7-739600AF1403}"/>
              </a:ext>
            </a:extLst>
          </p:cNvPr>
          <p:cNvCxnSpPr>
            <a:stCxn id="11" idx="3"/>
            <a:endCxn id="10" idx="1"/>
          </p:cNvCxnSpPr>
          <p:nvPr/>
        </p:nvCxnSpPr>
        <p:spPr>
          <a:xfrm>
            <a:off x="6684329" y="2738040"/>
            <a:ext cx="1438273" cy="433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F900568-7B12-4E9E-B582-8ADFD638AA4C}"/>
              </a:ext>
            </a:extLst>
          </p:cNvPr>
          <p:cNvCxnSpPr>
            <a:stCxn id="23" idx="3"/>
            <a:endCxn id="10" idx="1"/>
          </p:cNvCxnSpPr>
          <p:nvPr/>
        </p:nvCxnSpPr>
        <p:spPr>
          <a:xfrm flipV="1">
            <a:off x="6684329" y="3171212"/>
            <a:ext cx="1438273" cy="605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9" name="Table 29">
            <a:extLst>
              <a:ext uri="{FF2B5EF4-FFF2-40B4-BE49-F238E27FC236}">
                <a16:creationId xmlns:a16="http://schemas.microsoft.com/office/drawing/2014/main" id="{3EC738EE-203A-4177-8BE8-98E1C2398441}"/>
              </a:ext>
            </a:extLst>
          </p:cNvPr>
          <p:cNvGraphicFramePr>
            <a:graphicFrameLocks noGrp="1"/>
          </p:cNvGraphicFramePr>
          <p:nvPr>
            <p:extLst>
              <p:ext uri="{D42A27DB-BD31-4B8C-83A1-F6EECF244321}">
                <p14:modId xmlns:p14="http://schemas.microsoft.com/office/powerpoint/2010/main" val="62106502"/>
              </p:ext>
            </p:extLst>
          </p:nvPr>
        </p:nvGraphicFramePr>
        <p:xfrm>
          <a:off x="3339465" y="4929483"/>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29584819"/>
                    </a:ext>
                  </a:extLst>
                </a:gridCol>
                <a:gridCol w="1625600">
                  <a:extLst>
                    <a:ext uri="{9D8B030D-6E8A-4147-A177-3AD203B41FA5}">
                      <a16:colId xmlns:a16="http://schemas.microsoft.com/office/drawing/2014/main" val="2382074865"/>
                    </a:ext>
                  </a:extLst>
                </a:gridCol>
                <a:gridCol w="1625600">
                  <a:extLst>
                    <a:ext uri="{9D8B030D-6E8A-4147-A177-3AD203B41FA5}">
                      <a16:colId xmlns:a16="http://schemas.microsoft.com/office/drawing/2014/main" val="464500633"/>
                    </a:ext>
                  </a:extLst>
                </a:gridCol>
                <a:gridCol w="1625600">
                  <a:extLst>
                    <a:ext uri="{9D8B030D-6E8A-4147-A177-3AD203B41FA5}">
                      <a16:colId xmlns:a16="http://schemas.microsoft.com/office/drawing/2014/main" val="854120816"/>
                    </a:ext>
                  </a:extLst>
                </a:gridCol>
                <a:gridCol w="1625600">
                  <a:extLst>
                    <a:ext uri="{9D8B030D-6E8A-4147-A177-3AD203B41FA5}">
                      <a16:colId xmlns:a16="http://schemas.microsoft.com/office/drawing/2014/main" val="1894861705"/>
                    </a:ext>
                  </a:extLst>
                </a:gridCol>
              </a:tblGrid>
              <a:tr h="370840">
                <a:tc>
                  <a:txBody>
                    <a:bodyPr/>
                    <a:lstStyle/>
                    <a:p>
                      <a:r>
                        <a:rPr lang="en-US" dirty="0"/>
                        <a:t>Dimensions</a:t>
                      </a:r>
                    </a:p>
                  </a:txBody>
                  <a:tcPr/>
                </a:tc>
                <a:tc>
                  <a:txBody>
                    <a:bodyPr/>
                    <a:lstStyle/>
                    <a:p>
                      <a:r>
                        <a:rPr lang="en-US" dirty="0"/>
                        <a:t>Term1</a:t>
                      </a:r>
                    </a:p>
                  </a:txBody>
                  <a:tcPr/>
                </a:tc>
                <a:tc>
                  <a:txBody>
                    <a:bodyPr/>
                    <a:lstStyle/>
                    <a:p>
                      <a:r>
                        <a:rPr lang="en-US" dirty="0"/>
                        <a:t>term2</a:t>
                      </a:r>
                    </a:p>
                  </a:txBody>
                  <a:tcPr/>
                </a:tc>
                <a:tc>
                  <a:txBody>
                    <a:bodyPr/>
                    <a:lstStyle/>
                    <a:p>
                      <a:r>
                        <a:rPr lang="en-US" dirty="0"/>
                        <a:t>term3</a:t>
                      </a:r>
                    </a:p>
                  </a:txBody>
                  <a:tcPr/>
                </a:tc>
                <a:tc>
                  <a:txBody>
                    <a:bodyPr/>
                    <a:lstStyle/>
                    <a:p>
                      <a:r>
                        <a:rPr lang="en-US" dirty="0"/>
                        <a:t>term4</a:t>
                      </a:r>
                    </a:p>
                  </a:txBody>
                  <a:tcPr/>
                </a:tc>
                <a:extLst>
                  <a:ext uri="{0D108BD9-81ED-4DB2-BD59-A6C34878D82A}">
                    <a16:rowId xmlns:a16="http://schemas.microsoft.com/office/drawing/2014/main" val="2415275209"/>
                  </a:ext>
                </a:extLst>
              </a:tr>
              <a:tr h="370840">
                <a:tc>
                  <a:txBody>
                    <a:bodyPr/>
                    <a:lstStyle/>
                    <a:p>
                      <a:r>
                        <a:rPr lang="en-US" dirty="0"/>
                        <a:t>V1</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68978875"/>
                  </a:ext>
                </a:extLst>
              </a:tr>
              <a:tr h="370840">
                <a:tc>
                  <a:txBody>
                    <a:bodyPr/>
                    <a:lstStyle/>
                    <a:p>
                      <a:r>
                        <a:rPr lang="en-US" dirty="0"/>
                        <a:t>V2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84775355"/>
                  </a:ext>
                </a:extLst>
              </a:tr>
            </a:tbl>
          </a:graphicData>
        </a:graphic>
      </p:graphicFrame>
    </p:spTree>
    <p:extLst>
      <p:ext uri="{BB962C8B-B14F-4D97-AF65-F5344CB8AC3E}">
        <p14:creationId xmlns:p14="http://schemas.microsoft.com/office/powerpoint/2010/main" val="50791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840724-2A2E-47C5-95E7-46DEE0ADA833}"/>
              </a:ext>
            </a:extLst>
          </p:cNvPr>
          <p:cNvSpPr>
            <a:spLocks noGrp="1"/>
          </p:cNvSpPr>
          <p:nvPr>
            <p:ph type="title"/>
          </p:nvPr>
        </p:nvSpPr>
        <p:spPr>
          <a:xfrm>
            <a:off x="758236" y="621888"/>
            <a:ext cx="10805114" cy="610863"/>
          </a:xfrm>
        </p:spPr>
        <p:txBody>
          <a:bodyPr>
            <a:normAutofit fontScale="90000"/>
          </a:bodyPr>
          <a:lstStyle/>
          <a:p>
            <a:r>
              <a:rPr lang="en-US" dirty="0"/>
              <a:t>Filling in the </a:t>
            </a:r>
            <a:r>
              <a:rPr lang="en-US" dirty="0">
                <a:solidFill>
                  <a:schemeClr val="accent5">
                    <a:lumMod val="60000"/>
                    <a:lumOff val="40000"/>
                  </a:schemeClr>
                </a:solidFill>
              </a:rPr>
              <a:t>weights </a:t>
            </a:r>
            <a:r>
              <a:rPr lang="en-US" dirty="0"/>
              <a:t>using TF or TF-IDF (text)</a:t>
            </a:r>
          </a:p>
        </p:txBody>
      </p:sp>
      <p:sp>
        <p:nvSpPr>
          <p:cNvPr id="7" name="Slide Number Placeholder 6">
            <a:extLst>
              <a:ext uri="{FF2B5EF4-FFF2-40B4-BE49-F238E27FC236}">
                <a16:creationId xmlns:a16="http://schemas.microsoft.com/office/drawing/2014/main" id="{1F2E6DE6-BCF1-4940-A946-73F4A5401CD9}"/>
              </a:ext>
            </a:extLst>
          </p:cNvPr>
          <p:cNvSpPr>
            <a:spLocks noGrp="1"/>
          </p:cNvSpPr>
          <p:nvPr>
            <p:ph type="sldNum" sz="quarter" idx="16"/>
          </p:nvPr>
        </p:nvSpPr>
        <p:spPr/>
        <p:txBody>
          <a:bodyPr/>
          <a:lstStyle/>
          <a:p>
            <a:fld id="{294A09A9-5501-47C1-A89A-A340965A2BE2}" type="slidenum">
              <a:rPr lang="en-US" smtClean="0"/>
              <a:pPr/>
              <a:t>9</a:t>
            </a:fld>
            <a:endParaRPr lang="en-US" dirty="0">
              <a:latin typeface="+mn-lt"/>
            </a:endParaRPr>
          </a:p>
        </p:txBody>
      </p:sp>
      <p:pic>
        <p:nvPicPr>
          <p:cNvPr id="4" name="Picture 3">
            <a:extLst>
              <a:ext uri="{FF2B5EF4-FFF2-40B4-BE49-F238E27FC236}">
                <a16:creationId xmlns:a16="http://schemas.microsoft.com/office/drawing/2014/main" id="{C44295C1-C6A7-4945-A879-83A2B44BB355}"/>
              </a:ext>
            </a:extLst>
          </p:cNvPr>
          <p:cNvPicPr>
            <a:picLocks noChangeAspect="1"/>
          </p:cNvPicPr>
          <p:nvPr/>
        </p:nvPicPr>
        <p:blipFill>
          <a:blip r:embed="rId2"/>
          <a:stretch>
            <a:fillRect/>
          </a:stretch>
        </p:blipFill>
        <p:spPr>
          <a:xfrm>
            <a:off x="3874836" y="1512571"/>
            <a:ext cx="6702814" cy="5067300"/>
          </a:xfrm>
          <a:prstGeom prst="rect">
            <a:avLst/>
          </a:prstGeom>
        </p:spPr>
      </p:pic>
    </p:spTree>
    <p:extLst>
      <p:ext uri="{BB962C8B-B14F-4D97-AF65-F5344CB8AC3E}">
        <p14:creationId xmlns:p14="http://schemas.microsoft.com/office/powerpoint/2010/main" val="256493028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0</TotalTime>
  <Words>868</Words>
  <Application>Microsoft Office PowerPoint</Application>
  <PresentationFormat>Widescreen</PresentationFormat>
  <Paragraphs>179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Abadi</vt:lpstr>
      <vt:lpstr>Arial</vt:lpstr>
      <vt:lpstr>Calibri</vt:lpstr>
      <vt:lpstr>Franklin Gothic Book</vt:lpstr>
      <vt:lpstr>Franklin Gothic Demi</vt:lpstr>
      <vt:lpstr>Wingdings</vt:lpstr>
      <vt:lpstr>Theme1</vt:lpstr>
      <vt:lpstr>Semi-Structured Text Document Search using VSM </vt:lpstr>
      <vt:lpstr>Table of Content</vt:lpstr>
      <vt:lpstr>1. Preprocessing files – Cleaning text for .txt documents</vt:lpstr>
      <vt:lpstr>1. Preprocessing files – Cleaning XML files </vt:lpstr>
      <vt:lpstr>2. Document Differencing Tool</vt:lpstr>
      <vt:lpstr>2. Document Differencing Tool</vt:lpstr>
      <vt:lpstr>2. Document Differencing Tool - VSM</vt:lpstr>
      <vt:lpstr>2. Dimensions  of each vector - text</vt:lpstr>
      <vt:lpstr>Filling in the weights using TF or TF-IDF (text)</vt:lpstr>
      <vt:lpstr>2. Dimensions  of each vector - xml</vt:lpstr>
      <vt:lpstr>Filling in the weights using TCF or TCF-IDF (XML)</vt:lpstr>
      <vt:lpstr>PowerPoint Presentation</vt:lpstr>
      <vt:lpstr>Correlation Measures</vt:lpstr>
      <vt:lpstr>3. Indexing Techniques</vt:lpstr>
      <vt:lpstr>3. Computing the indexing tables</vt:lpstr>
      <vt:lpstr>4. Querying – With indexing</vt:lpstr>
      <vt:lpstr>4. Querying – With indexing</vt:lpstr>
      <vt:lpstr>4. Perks of Indexing</vt:lpstr>
      <vt:lpstr>4. Querying – With no indexing</vt:lpstr>
      <vt:lpstr>Data Selection Operators</vt:lpstr>
      <vt:lpstr>4. Querying Interface</vt:lpstr>
      <vt:lpstr>Speech recognition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2022-03-22T18:23:06Z</dcterms:created>
  <dcterms:modified xsi:type="dcterms:W3CDTF">2022-05-04T22:59:43Z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