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Nunito Medium"/>
      <p:regular r:id="rId26"/>
      <p:bold r:id="rId27"/>
      <p:italic r:id="rId28"/>
      <p:boldItalic r:id="rId29"/>
    </p:embeddedFont>
    <p:embeddedFont>
      <p:font typeface="Nunito ExtraBold"/>
      <p:bold r:id="rId30"/>
      <p:boldItalic r:id="rId31"/>
    </p:embeddedFont>
    <p:embeddedFont>
      <p:font typeface="Nunito Black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Medium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NunitoMedium-italic.fntdata"/><Relationship Id="rId27" Type="http://schemas.openxmlformats.org/officeDocument/2006/relationships/font" Target="fonts/Nuni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ExtraBold-boldItalic.fntdata"/><Relationship Id="rId30" Type="http://schemas.openxmlformats.org/officeDocument/2006/relationships/font" Target="fonts/NunitoExtraBold-bold.fntdata"/><Relationship Id="rId11" Type="http://schemas.openxmlformats.org/officeDocument/2006/relationships/slide" Target="slides/slide6.xml"/><Relationship Id="rId33" Type="http://schemas.openxmlformats.org/officeDocument/2006/relationships/font" Target="fonts/Nunito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Blac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13f66b5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13f66b5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13f66b5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13f66b5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ec3a03ed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ec3a03e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ec3a03e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ec3a03e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ec3a03ed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ec3a03ed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ec3a03ed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ec3a03ed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ec3a03ed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ec3a03ed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e9768c3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e9768c3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9768c3b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e9768c3b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0d0a003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0d0a003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e9768c3b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e9768c3b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0d0a003a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0d0a003a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0d0a003a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0d0a003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0d0a003a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0d0a003a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13f66b5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13f66b5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geeksforgeeks.org/arraylist-in-java/" TargetMode="External"/><Relationship Id="rId10" Type="http://schemas.openxmlformats.org/officeDocument/2006/relationships/hyperlink" Target="https://www.javatpoint.com/dynamic-array-in-java" TargetMode="External"/><Relationship Id="rId13" Type="http://schemas.openxmlformats.org/officeDocument/2006/relationships/hyperlink" Target="https://medium.com/javarevisited/7-different-ways-to-loop-through-an-array-in-java-e0d04245c6aa" TargetMode="External"/><Relationship Id="rId12" Type="http://schemas.openxmlformats.org/officeDocument/2006/relationships/hyperlink" Target="https://www.iconfinder.com/icons/4373217/java_logo_logos_ic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javatutoring.com/java-one-dimensional-array/" TargetMode="External"/><Relationship Id="rId4" Type="http://schemas.openxmlformats.org/officeDocument/2006/relationships/hyperlink" Target="https://www.dremendo.com/java-programming-tutorial/java-one-dimensional-array" TargetMode="External"/><Relationship Id="rId9" Type="http://schemas.openxmlformats.org/officeDocument/2006/relationships/hyperlink" Target="https://www.javatpoint.com/static-array-in-java" TargetMode="External"/><Relationship Id="rId5" Type="http://schemas.openxmlformats.org/officeDocument/2006/relationships/hyperlink" Target="https://www.javatpoint.com/array-in-java" TargetMode="External"/><Relationship Id="rId6" Type="http://schemas.openxmlformats.org/officeDocument/2006/relationships/hyperlink" Target="https://www.scaler.com/topics/java/one-dimensional-array-in-java/" TargetMode="External"/><Relationship Id="rId7" Type="http://schemas.openxmlformats.org/officeDocument/2006/relationships/hyperlink" Target="https://www.geeksforgeeks.org/java-program-for-program-to-find-largest-element-in-an-array/" TargetMode="External"/><Relationship Id="rId8" Type="http://schemas.openxmlformats.org/officeDocument/2006/relationships/hyperlink" Target="https://www.geeksforgeeks.org/how-to-create-array-of-objects-in-java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visual-paradigm.com/guide/uml-unified-modeling-language/what-is-use-case-diagram/" TargetMode="External"/><Relationship Id="rId4" Type="http://schemas.openxmlformats.org/officeDocument/2006/relationships/hyperlink" Target="https://www.visual-paradigm.com/guide/uml-unified-modeling-language/what-is-class-diagram/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programiz.com/java-programming/enhanced-for-loop" TargetMode="External"/><Relationship Id="rId10" Type="http://schemas.openxmlformats.org/officeDocument/2006/relationships/hyperlink" Target="https://www.javatpoint.com/java-jpanel" TargetMode="External"/><Relationship Id="rId12" Type="http://schemas.openxmlformats.org/officeDocument/2006/relationships/hyperlink" Target="https://www.javatpoint.com/java-jcheckbox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tutorialspoint.com/How-to-set-Text-alignment-in-HTML" TargetMode="External"/><Relationship Id="rId4" Type="http://schemas.openxmlformats.org/officeDocument/2006/relationships/hyperlink" Target="https://stackoverflow.com/questions/30655246/html-text-in-jlabel-ignores-alignment-with-text-align-center" TargetMode="External"/><Relationship Id="rId9" Type="http://schemas.openxmlformats.org/officeDocument/2006/relationships/hyperlink" Target="https://www.javatpoint.com/java-jlabel" TargetMode="External"/><Relationship Id="rId5" Type="http://schemas.openxmlformats.org/officeDocument/2006/relationships/hyperlink" Target="https://www.section.io/engineering-education/storing-unicode-characters-using-character-literals-in-java/" TargetMode="External"/><Relationship Id="rId6" Type="http://schemas.openxmlformats.org/officeDocument/2006/relationships/hyperlink" Target="https://docs.oracle.com/javase/tutorial/java/data/numberformat.html" TargetMode="External"/><Relationship Id="rId7" Type="http://schemas.openxmlformats.org/officeDocument/2006/relationships/hyperlink" Target="https://www.javatpoint.com/StringBuilder-class" TargetMode="External"/><Relationship Id="rId8" Type="http://schemas.openxmlformats.org/officeDocument/2006/relationships/hyperlink" Target="https://www.javatpoint.com/GridLayou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91575"/>
            <a:ext cx="8520600" cy="23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Viendimensiju</a:t>
            </a:r>
            <a:r>
              <a:rPr b="1" lang="en" sz="4800"/>
              <a:t> masīvi        programmēšanas valodā</a:t>
            </a:r>
            <a:endParaRPr b="1" sz="4800"/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9900"/>
                </a:solidFill>
              </a:rPr>
              <a:t>  Java</a:t>
            </a:r>
            <a:endParaRPr b="1" sz="4800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91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Ralfs Šenfelds 2PT-2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150" y="272510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30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1D Masīva izmēra mainīšana</a:t>
            </a:r>
            <a:endParaRPr b="1" sz="30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0025"/>
            <a:ext cx="8372726" cy="153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527350" y="920025"/>
            <a:ext cx="8447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Masīva izmēru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nevar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mainīt pēc tam, kad tas ir deklarēts. </a:t>
            </a:r>
            <a:endParaRPr sz="2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Lai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palielinātu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vai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samazinātu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masīva izmēru, ir jāizveido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jauns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masīvs ar vēlamo izmēru un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jākopē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esošie elementi uz jauno masīvu.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</a:t>
            </a:r>
            <a:r>
              <a:rPr b="1"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Piemērs: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11727"/>
            <a:ext cx="8732897" cy="237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0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1D </a:t>
            </a:r>
            <a:r>
              <a:rPr b="1" lang="en" sz="3000"/>
              <a:t>Masīva indekss ārpus robežām </a:t>
            </a:r>
            <a:endParaRPr b="1" sz="30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072425"/>
            <a:ext cx="8662748" cy="187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451150" y="1072425"/>
            <a:ext cx="8447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Ja mēģinā piekļūt masīva elementam ar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indeksu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, kas ir ārpus robežām (piemēram,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lielāks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vai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mazāks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par masīva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garumu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), tad tas izraisīs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ArrayIndexOutOfBoundsException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kļūdu, kas norāda uz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nederīgu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piekļuvi masīva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elementam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. </a:t>
            </a:r>
            <a:endParaRPr sz="2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Piemērs: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3155325"/>
            <a:ext cx="8662748" cy="153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451150" y="3155325"/>
            <a:ext cx="8447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Ja ir masīvs ar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garumu 5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(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indeksi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no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0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līdz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4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) un mēģina piekļūt elementam ar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indeksu 5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, tas izraisīs ArrayIndexOutOfBoundsException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kļūdu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, jo indekss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5 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ir ārpus masīva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robežām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20850" y="308275"/>
            <a:ext cx="890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Use Case Diagramma</a:t>
            </a:r>
            <a:endParaRPr b="1" sz="30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463" y="970000"/>
            <a:ext cx="5621679" cy="395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20850" y="308275"/>
            <a:ext cx="890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Class</a:t>
            </a:r>
            <a:r>
              <a:rPr b="1" lang="en" sz="3000"/>
              <a:t> Diagramma</a:t>
            </a:r>
            <a:endParaRPr b="1" sz="3000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113" y="1049225"/>
            <a:ext cx="4814376" cy="39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20850" y="308275"/>
            <a:ext cx="890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Izmantotie avoti (1)</a:t>
            </a:r>
            <a:endParaRPr b="1" sz="3000"/>
          </a:p>
        </p:txBody>
      </p:sp>
      <p:sp>
        <p:nvSpPr>
          <p:cNvPr id="166" name="Google Shape;166;p26"/>
          <p:cNvSpPr txBox="1"/>
          <p:nvPr/>
        </p:nvSpPr>
        <p:spPr>
          <a:xfrm>
            <a:off x="0" y="1465825"/>
            <a:ext cx="9249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https://javatutoring.com/java-one-dimensional-array/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https://www.dremendo.com/java-programming-tutorial/java-one-dimensional-array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https://www.javatpoint.com/array-in-java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https://www.scaler.com/topics/java/one-dimensional-array-in-java/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https://www.geeksforgeeks.org/java-program-for-program-to-find-largest-element-in-an-array/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https://www.geeksforgeeks.org/how-to-create-array-of-objects-in-java/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https://www.javatpoint.com/static-array-in-java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https://www.javatpoint.com/dynamic-array-in-java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https://www.geeksforgeeks.org/arraylist-in-java/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https://www.iconfinder.com/icons/4373217/java_logo_logos_icon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https://medium.com/javarevisited/7-different-ways-to-loop-through-an-array-in-java-e0d04245c6aa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0" y="1056625"/>
            <a:ext cx="631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Mācību materiāla </a:t>
            </a:r>
            <a:r>
              <a:rPr b="1" lang="en" sz="2000">
                <a:solidFill>
                  <a:schemeClr val="dk1"/>
                </a:solidFill>
              </a:rPr>
              <a:t>sagatavošanai </a:t>
            </a:r>
            <a:r>
              <a:rPr b="1" lang="en" sz="2000">
                <a:solidFill>
                  <a:schemeClr val="dk1"/>
                </a:solidFill>
              </a:rPr>
              <a:t> izmantotie avoti: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120850" y="308275"/>
            <a:ext cx="890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Izmantotie avoti (2)</a:t>
            </a:r>
            <a:endParaRPr b="1" sz="3000"/>
          </a:p>
        </p:txBody>
      </p:sp>
      <p:sp>
        <p:nvSpPr>
          <p:cNvPr id="173" name="Google Shape;173;p27"/>
          <p:cNvSpPr txBox="1"/>
          <p:nvPr/>
        </p:nvSpPr>
        <p:spPr>
          <a:xfrm>
            <a:off x="0" y="1549225"/>
            <a:ext cx="924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https://www.visual-paradigm.com/guide/uml-unified-modeling-language/what-is-use-case-diagram/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https://www.visual-paradigm.com/guide/uml-unified-modeling-language/what-is-class-diagram/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0" y="1056625"/>
            <a:ext cx="628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UML Diagrammu </a:t>
            </a:r>
            <a:r>
              <a:rPr b="1" lang="en" sz="2000">
                <a:solidFill>
                  <a:schemeClr val="dk1"/>
                </a:solidFill>
              </a:rPr>
              <a:t>sagatavošanai </a:t>
            </a:r>
            <a:r>
              <a:rPr b="1" lang="en" sz="2000">
                <a:solidFill>
                  <a:schemeClr val="dk1"/>
                </a:solidFill>
              </a:rPr>
              <a:t>izmantotie avoti: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120850" y="308275"/>
            <a:ext cx="890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Izmantotie avoti (3)</a:t>
            </a:r>
            <a:endParaRPr b="1" sz="3000"/>
          </a:p>
        </p:txBody>
      </p:sp>
      <p:sp>
        <p:nvSpPr>
          <p:cNvPr id="180" name="Google Shape;180;p28"/>
          <p:cNvSpPr txBox="1"/>
          <p:nvPr/>
        </p:nvSpPr>
        <p:spPr>
          <a:xfrm>
            <a:off x="0" y="1549225"/>
            <a:ext cx="9144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https://www.tutorialspoint.com/How-to-set-Text-alignment-in-HTML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https://stackoverflow.com/questions/30655246/html-text-in-jlabel-ignores-alignment-with-text-align-center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https://www.section.io/engineering-education/storing-unicode-characters-using-character-literals-in-java/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https://docs.oracle.com/javase/tutorial/java/data/numberformat.html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https://www.javatpoint.com/StringBuilder-class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https://www.javatpoint.com/GridLayout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https://www.javatpoint.com/java-jlabel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https://www.javatpoint.com/java-jpanel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https://www.programiz.com/java-programming/enhanced-for-loop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https://www.javatpoint.com/java-jcheckbox</a:t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0" y="1056625"/>
            <a:ext cx="722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Java testa programma</a:t>
            </a:r>
            <a:r>
              <a:rPr b="1" lang="en" sz="2000">
                <a:solidFill>
                  <a:schemeClr val="dk1"/>
                </a:solidFill>
              </a:rPr>
              <a:t>s sagatavošanai</a:t>
            </a:r>
            <a:r>
              <a:rPr b="1" lang="en" sz="2000">
                <a:solidFill>
                  <a:schemeClr val="dk1"/>
                </a:solidFill>
              </a:rPr>
              <a:t> izmantotie avoti: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0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Kas ir 1D masīvs?</a:t>
            </a:r>
            <a:endParaRPr b="1" sz="3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00" y="1266274"/>
            <a:ext cx="5122801" cy="32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701" y="1033375"/>
            <a:ext cx="3579899" cy="35798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507550" y="1251875"/>
            <a:ext cx="3388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Masīvs ir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datu struktūra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, kas ļauj uzglabāt un organizēt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vienāda tipa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elementus.</a:t>
            </a:r>
            <a:endParaRPr sz="2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Tas ir kā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elementu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kolekcija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, kur katram elementam ir savs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indekss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2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854100" y="4681800"/>
            <a:ext cx="228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Nunito ExtraBold"/>
                <a:ea typeface="Nunito ExtraBold"/>
                <a:cs typeface="Nunito ExtraBold"/>
                <a:sym typeface="Nunito ExtraBold"/>
              </a:rPr>
              <a:t>1D = viendimensiju</a:t>
            </a:r>
            <a:endParaRPr sz="1800" u="sng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52525"/>
            <a:ext cx="8357125" cy="7855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0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1D </a:t>
            </a:r>
            <a:r>
              <a:rPr b="1" lang="en" sz="3000"/>
              <a:t>masīva deklerācija</a:t>
            </a:r>
            <a:endParaRPr b="1" sz="30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6225"/>
            <a:ext cx="7923676" cy="116275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27350" y="996225"/>
            <a:ext cx="8257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Masīva deklarācija Java valodā ietver norādi uz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tipu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, masīva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nosaukumu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un masīva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izmēru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(elementu skaitu).</a:t>
            </a:r>
            <a:endParaRPr sz="2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Piemērs: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rPr>
              <a:t>Vai</a:t>
            </a:r>
            <a:r>
              <a:rPr lang="en" sz="2200">
                <a:solidFill>
                  <a:schemeClr val="dk1"/>
                </a:solidFill>
              </a:rPr>
              <a:t>	</a:t>
            </a:r>
            <a:r>
              <a:rPr lang="en" sz="2200">
                <a:solidFill>
                  <a:schemeClr val="lt1"/>
                </a:solidFill>
              </a:rPr>
              <a:t>		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- piemēri izveidos jaunu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veselo skaitļu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masīvu ar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5 elementiem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2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08338"/>
            <a:ext cx="3553073" cy="6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5727" y="2508352"/>
            <a:ext cx="3553103" cy="6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0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1D </a:t>
            </a:r>
            <a:r>
              <a:rPr b="1" lang="en" sz="3000"/>
              <a:t>masīva inicializācija ar vērtībām</a:t>
            </a:r>
            <a:endParaRPr b="1" sz="30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6225"/>
            <a:ext cx="7699727" cy="116275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27350" y="996225"/>
            <a:ext cx="8257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Masīvu var inicializēt ar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vērtībām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, norādot tos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atsevišķi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vai izmantojot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ciklu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2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Piemērs: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99225"/>
            <a:ext cx="4766776" cy="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83950"/>
            <a:ext cx="5804140" cy="18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0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Piekļuve 1D </a:t>
            </a:r>
            <a:r>
              <a:rPr b="1" lang="en" sz="3000"/>
              <a:t>masīva elementam</a:t>
            </a:r>
            <a:endParaRPr b="1" sz="30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6225"/>
            <a:ext cx="7728625" cy="11627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527350" y="996225"/>
            <a:ext cx="8257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Lai piekļūtu masīva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elementam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, jums jāizmanto masīva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nosaukums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un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indekss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, kas norāda uz konkrētu elementu.</a:t>
            </a:r>
            <a:endParaRPr sz="2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Piemērs: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10416"/>
            <a:ext cx="5337723" cy="6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52525"/>
            <a:ext cx="8257198" cy="7855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27350" y="3683688"/>
            <a:ext cx="825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- 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piemērs iegūs pirmaisElements elementa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vērtību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no masīva.</a:t>
            </a:r>
            <a:endParaRPr sz="2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0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1D </a:t>
            </a:r>
            <a:r>
              <a:rPr b="1" lang="en" sz="3000"/>
              <a:t>masīva garum</a:t>
            </a:r>
            <a:r>
              <a:rPr b="1" lang="en" sz="3000"/>
              <a:t>s</a:t>
            </a:r>
            <a:endParaRPr b="1" sz="30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6225"/>
            <a:ext cx="7699727" cy="1162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27350" y="996225"/>
            <a:ext cx="8257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Masīva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garums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ir elementu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skaits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, kas masīvā ir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uzglabāti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2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To var iegūt, izmantojot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length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īpašību. </a:t>
            </a:r>
            <a:endParaRPr sz="2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Piemērs: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52525"/>
            <a:ext cx="5677148" cy="785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527350" y="3683700"/>
            <a:ext cx="54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- piemērs 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iegūs masīva ‘’masivs’’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garumu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2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07700"/>
            <a:ext cx="5359452" cy="6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425" y="1274813"/>
            <a:ext cx="3579899" cy="301197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0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1D masīva vērtību uzglabāšana</a:t>
            </a:r>
            <a:endParaRPr b="1" sz="3000"/>
          </a:p>
        </p:txBody>
      </p:sp>
      <p:sp>
        <p:nvSpPr>
          <p:cNvPr id="111" name="Google Shape;111;p19"/>
          <p:cNvSpPr txBox="1"/>
          <p:nvPr/>
        </p:nvSpPr>
        <p:spPr>
          <a:xfrm>
            <a:off x="5584975" y="1349588"/>
            <a:ext cx="3214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Masīvā var uzglabāt tikai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viena tipa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elementus, bet ir iespējams izveidot masīvu, kas uzglabā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objekta tipa 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elementus, kam var definēt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vairākus elementus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2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50" y="1212200"/>
            <a:ext cx="5097626" cy="316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0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Maksimālā un minimālā vērtība </a:t>
            </a:r>
            <a:r>
              <a:rPr b="1" lang="en" sz="3000"/>
              <a:t>1D masīvā</a:t>
            </a:r>
            <a:endParaRPr b="1" sz="30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2425"/>
            <a:ext cx="8409073" cy="86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527350" y="1072425"/>
            <a:ext cx="825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Lai atrastu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maksimālo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vai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minimālo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vērtību veselo skaitļu masīvā, jāizmanto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cikls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un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salīdzināšana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. </a:t>
            </a:r>
            <a:r>
              <a:rPr b="1"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Piemērs: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88" y="2029875"/>
            <a:ext cx="4426977" cy="20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963" y="2029874"/>
            <a:ext cx="4426977" cy="204919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1165887" y="4174625"/>
            <a:ext cx="2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 Black"/>
                <a:ea typeface="Nunito Black"/>
                <a:cs typeface="Nunito Black"/>
                <a:sym typeface="Nunito Black"/>
              </a:rPr>
              <a:t>Max vērtība ir: 9</a:t>
            </a:r>
            <a:endParaRPr sz="1800"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778513" y="4174625"/>
            <a:ext cx="21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 Black"/>
                <a:ea typeface="Nunito Black"/>
                <a:cs typeface="Nunito Black"/>
                <a:sym typeface="Nunito Black"/>
              </a:rPr>
              <a:t>Min vērtība ir: -7</a:t>
            </a:r>
            <a:endParaRPr sz="1800"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30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Izvadīt </a:t>
            </a:r>
            <a:r>
              <a:rPr b="1" lang="en" sz="3000"/>
              <a:t>1D masīva vērtības ar ciklu</a:t>
            </a:r>
            <a:endParaRPr b="1" sz="30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75" y="1072425"/>
            <a:ext cx="8409073" cy="86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551225" y="1072425"/>
            <a:ext cx="825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Lai 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izvadītu vērtības no masīva var izmantot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For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,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Foreach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,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While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un </a:t>
            </a:r>
            <a:r>
              <a:rPr lang="en" sz="2200">
                <a:solidFill>
                  <a:schemeClr val="accent6"/>
                </a:solidFill>
                <a:latin typeface="Nunito Medium"/>
                <a:ea typeface="Nunito Medium"/>
                <a:cs typeface="Nunito Medium"/>
                <a:sym typeface="Nunito Medium"/>
              </a:rPr>
              <a:t>Do-While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ciklus</a:t>
            </a:r>
            <a:r>
              <a:rPr lang="en" sz="2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. </a:t>
            </a:r>
            <a:r>
              <a:rPr b="1"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Piemēri: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25776"/>
            <a:ext cx="8839204" cy="2416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