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B579-8080-49A8-A8E8-82B78A7A2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57C6E-8C60-4B12-801E-C975BB4B5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898E2-C492-49A7-ABAF-98F3FC71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DD-BA88-4FBD-99FD-484AAAFDC26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FDE20-4E54-49B3-80F4-28D00C97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A06F2-7D8C-4FF7-98C6-9F54C866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56B2-FEC3-439D-8758-3F392A6B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E1201-D116-4C5B-9B7C-8998E3DAB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5038-AAEC-4DD1-B36F-959B7ED2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DD-BA88-4FBD-99FD-484AAAFDC26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48234-EF5D-444A-A526-FF69D953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FF939-CD1E-45A3-9E6F-5B16F488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547FB-8197-4C41-A007-7130408F7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3379E-0656-4667-83B2-1233B7B74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7D5C-C67F-42A0-9929-7A6C76A2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DD-BA88-4FBD-99FD-484AAAFDC26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14A16-EB8A-4E76-937E-5453B22D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1F17-C50E-4CBC-AAA7-24E965A2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6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4F2F-371D-4B3F-8882-EC6810AB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F600-BA6A-4F2C-AE69-8391F857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5BE7-51A8-42DE-9A5B-AF754A0D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DD-BA88-4FBD-99FD-484AAAFDC26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9AD6F-351D-4D40-AEB6-A75E88E0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9A94E-B0AB-4714-913B-EF596F26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8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195F-0595-44DA-8F7E-9EEF056E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B27E3-1055-4CE7-9576-C45E3C7B2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D46EF-D90B-4D86-8430-646491F0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DD-BA88-4FBD-99FD-484AAAFDC26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B181-6AED-420C-AE14-227A25C9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773B4-0F7C-424C-9089-41A87A8E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1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0FCE-3B01-40D6-910A-F9B97EAB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3E33-F09E-46B2-B2B7-64168E54A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3E18-F462-4256-B308-1A944D3D4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1479-763D-4FAA-8AC8-BEF8B8B0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DD-BA88-4FBD-99FD-484AAAFDC26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E8138-EC4A-4A5D-9DB3-F1CF769D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A5C61-5419-451F-9784-AEA11F24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643B-29E5-402B-857F-97270E48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65C18-45A7-4684-B107-A5A0A1AC3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C62C4-2558-4A01-A48F-BBD13EE3D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2A9B9-BC16-41D3-9AF9-B48143F56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1A735-B663-4896-BEC0-612F652B3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41344-5F1C-45FC-8D26-FF64DA44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DD-BA88-4FBD-99FD-484AAAFDC26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493AF-2027-437C-9CA3-A4750A8E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952CF-AA95-4402-9B81-D91E73A3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8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C40F-FAF6-4AF2-9721-C6B5F21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A03A0-B006-4AC6-93C2-7EC2CB37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DD-BA88-4FBD-99FD-484AAAFDC26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E8EFE-C4EF-4C49-A5C4-BE47B644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1045F-0AFE-4EAB-A3E1-16EDFA5A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67AF0-B1D1-4DF0-88C3-D5769C60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DD-BA88-4FBD-99FD-484AAAFDC26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E3A56-07FA-47EE-8F33-413BE722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300D6-3F55-457D-B233-C73DB1B1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2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37B7-7A3E-48FD-A8B7-4478BE1E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4F3C-A0B6-49AE-A29A-57084CF49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F1DA3-CECB-464C-95C4-40E2067EC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8C720-1E0F-445D-854D-7C225BCD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DD-BA88-4FBD-99FD-484AAAFDC26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DAA05-BDCE-4BD0-ADC0-86E9F05E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0F751-6751-40E4-A26F-58656C81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826C-3A7C-49DB-9EDB-A3BF5A4A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38242-0916-4D51-939C-F2FD200E8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30CBF-F1C0-44F2-93DA-275263E66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FB9C3-173B-4249-90DD-AD3E684F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DD-BA88-4FBD-99FD-484AAAFDC26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735CC-6B81-4784-85CD-51430123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E69B-F9D3-4CFD-9BD3-C810F788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1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680BB-C138-47F0-BEBB-043D62BB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D4EDB-832C-47B2-8655-4A600ADCD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F77E5-55C8-4936-816D-A1DD906A4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F51DD-BA88-4FBD-99FD-484AAAFDC26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1BDBC-9CE2-4BA8-9CA8-C30584D13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C933F-9843-4205-A025-ADAD20B94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A72E3-44CA-4CAE-9AAA-46B2660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FFFA-4C61-4974-AF7B-137DB7C4F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Classification of tumors into 2 categories (benign or malignant) based on features of tumor cell nuclei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A3D26-6729-49BB-BA74-93729105E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Rehan Ali</a:t>
            </a:r>
          </a:p>
        </p:txBody>
      </p:sp>
    </p:spTree>
    <p:extLst>
      <p:ext uri="{BB962C8B-B14F-4D97-AF65-F5344CB8AC3E}">
        <p14:creationId xmlns:p14="http://schemas.microsoft.com/office/powerpoint/2010/main" val="3061223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Visual model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97F195-A311-4519-933B-F2778C8BD1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1290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9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74" y="564967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/>
              <a:t>Machine learning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E0AE3-FB69-4322-AE77-1C929E05AAB6}"/>
              </a:ext>
            </a:extLst>
          </p:cNvPr>
          <p:cNvSpPr txBox="1"/>
          <p:nvPr/>
        </p:nvSpPr>
        <p:spPr>
          <a:xfrm>
            <a:off x="0" y="2483371"/>
            <a:ext cx="3651466" cy="3887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1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 Because of high correlation between features PCA needed to be performed. </a:t>
            </a:r>
          </a:p>
          <a:p>
            <a:pPr marL="228600" lvl="1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PCA shows that 10 components explain more than 95% of the variance in the data.</a:t>
            </a:r>
          </a:p>
          <a:p>
            <a:pPr marL="2286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97A0A-1CC3-4782-B991-B0B40105EF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3" r="9127"/>
          <a:stretch/>
        </p:blipFill>
        <p:spPr>
          <a:xfrm>
            <a:off x="4426857" y="10"/>
            <a:ext cx="776514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17204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74" y="564967"/>
            <a:ext cx="11731112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/>
              <a:t>Machine learning models</a:t>
            </a:r>
            <a:br>
              <a:rPr lang="en-US" sz="4100" dirty="0"/>
            </a:br>
            <a:r>
              <a:rPr lang="en-US" sz="3200" i="1" dirty="0"/>
              <a:t>k-nearest neighbors on PCA transformed data</a:t>
            </a:r>
            <a:endParaRPr lang="en-US" sz="4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E0AE3-FB69-4322-AE77-1C929E05AAB6}"/>
              </a:ext>
            </a:extLst>
          </p:cNvPr>
          <p:cNvSpPr txBox="1"/>
          <p:nvPr/>
        </p:nvSpPr>
        <p:spPr>
          <a:xfrm>
            <a:off x="0" y="2483371"/>
            <a:ext cx="12075886" cy="3887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0" lvl="4" indent="-34290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f-1 score for test data is 0.96. </a:t>
            </a:r>
          </a:p>
          <a:p>
            <a:pPr marL="1714500" lvl="4" indent="-34290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K-NN models are slow to predict especially If the test data is large. </a:t>
            </a:r>
          </a:p>
          <a:p>
            <a:pPr marL="1714500" lvl="4" indent="-34290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One cannot know the weight, different features in the data, have on predicting the class of tumors.</a:t>
            </a:r>
            <a:endParaRPr lang="en-US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0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74" y="564967"/>
            <a:ext cx="11731112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/>
              <a:t>Machine learning models</a:t>
            </a:r>
            <a:br>
              <a:rPr lang="en-US" sz="4100" dirty="0"/>
            </a:br>
            <a:r>
              <a:rPr lang="en-US" sz="3200" i="1" dirty="0"/>
              <a:t>logistic regression on PCA transformed data</a:t>
            </a:r>
            <a:endParaRPr lang="en-US" sz="4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E0AE3-FB69-4322-AE77-1C929E05AAB6}"/>
              </a:ext>
            </a:extLst>
          </p:cNvPr>
          <p:cNvSpPr txBox="1"/>
          <p:nvPr/>
        </p:nvSpPr>
        <p:spPr>
          <a:xfrm>
            <a:off x="0" y="2483371"/>
            <a:ext cx="12075886" cy="3887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0" lvl="4" indent="-34290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f-1 score for test data is 0.97. </a:t>
            </a:r>
          </a:p>
          <a:p>
            <a:pPr marL="1714500" lvl="4" indent="-34290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Logistic regression models are also fast to predict even If the test data is large. </a:t>
            </a:r>
          </a:p>
          <a:p>
            <a:pPr marL="1714500" lvl="4" indent="-34290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One cannot know the weight, different features in the data, have on predicting the class of tumors.</a:t>
            </a:r>
            <a:endParaRPr lang="en-US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24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74" y="564967"/>
            <a:ext cx="11731112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/>
              <a:t>Machine learning models</a:t>
            </a:r>
            <a:br>
              <a:rPr lang="en-US" sz="4100" dirty="0"/>
            </a:br>
            <a:r>
              <a:rPr lang="en-US" sz="3200" i="1" dirty="0"/>
              <a:t>logistic regression on non-PCA transformed data</a:t>
            </a:r>
            <a:endParaRPr lang="en-US" sz="4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E0AE3-FB69-4322-AE77-1C929E05AAB6}"/>
              </a:ext>
            </a:extLst>
          </p:cNvPr>
          <p:cNvSpPr txBox="1"/>
          <p:nvPr/>
        </p:nvSpPr>
        <p:spPr>
          <a:xfrm>
            <a:off x="0" y="2483371"/>
            <a:ext cx="12075886" cy="3887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0" lvl="4" indent="-34290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f-1 score for test data is 0.95. </a:t>
            </a:r>
          </a:p>
          <a:p>
            <a:pPr marL="1714500" lvl="4" indent="-34290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Logistic regression models are also fast to predict even If the test data is large. </a:t>
            </a:r>
          </a:p>
          <a:p>
            <a:pPr marL="1714500" lvl="4" indent="-34290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One knows the weight, different features in the data, have on predicting the class of tumors.</a:t>
            </a:r>
            <a:endParaRPr lang="en-US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2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44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8ADADE-845F-4D90-BCC3-D35556FDC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380091"/>
              </p:ext>
            </p:extLst>
          </p:nvPr>
        </p:nvGraphicFramePr>
        <p:xfrm>
          <a:off x="333829" y="1941740"/>
          <a:ext cx="11509828" cy="4351336"/>
        </p:xfrm>
        <a:graphic>
          <a:graphicData uri="http://schemas.openxmlformats.org/drawingml/2006/table">
            <a:tbl>
              <a:tblPr/>
              <a:tblGrid>
                <a:gridCol w="523174">
                  <a:extLst>
                    <a:ext uri="{9D8B030D-6E8A-4147-A177-3AD203B41FA5}">
                      <a16:colId xmlns:a16="http://schemas.microsoft.com/office/drawing/2014/main" val="1206919162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308412495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2980041488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623040894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1886513952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32106256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3382964845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1648554248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994059930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1152189687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3866729311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3972214168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74930233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185904310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2965280636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1846383759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3238051350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3545105626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1681940420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2033422048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3293817275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3045926204"/>
                    </a:ext>
                  </a:extLst>
                </a:gridCol>
              </a:tblGrid>
              <a:tr h="1269544"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diagnosis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radius_mean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texture_mean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perimeter_mean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area_mean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smoothness_mean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compactness_mean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concavity_mean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concave points_mean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symmetry_mean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...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texture_worst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perimeter_worst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area_worst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smoothness_worst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compactness_worst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concavity_worst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concave points_worst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symmetry_worst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fractal_dimension_worst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Unnamed: 32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994489"/>
                  </a:ext>
                </a:extLst>
              </a:tr>
              <a:tr h="222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id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34946"/>
                  </a:ext>
                </a:extLst>
              </a:tr>
              <a:tr h="5717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842302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M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17.99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dirty="0">
                          <a:effectLst/>
                        </a:rPr>
                        <a:t>10.38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122.80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1001.0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0.11840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0.27760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0.3001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0.14710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0.2419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...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17.33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184.60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2019.0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0.1622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0.6656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0.7119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0.2654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0.4601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0.11890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NaN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36271"/>
                  </a:ext>
                </a:extLst>
              </a:tr>
              <a:tr h="5717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842517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M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20.57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17.77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132.90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dirty="0">
                          <a:effectLst/>
                        </a:rPr>
                        <a:t>1326.0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0.08474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0.07864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0.0869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0.07017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0.1812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...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23.41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158.80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1956.0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dirty="0">
                          <a:effectLst/>
                        </a:rPr>
                        <a:t>0.1238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0.1866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0.2416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0.1860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0.2750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0.08902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NaN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87693"/>
                  </a:ext>
                </a:extLst>
              </a:tr>
              <a:tr h="5717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84300903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M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19.69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21.25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130.00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1203.0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0.10960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0.15990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0.1974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0.12790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0.2069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...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25.53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152.50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1709.0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0.1444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0.4245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0.4504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0.2430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0.3613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0.08758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NaN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165526"/>
                  </a:ext>
                </a:extLst>
              </a:tr>
              <a:tr h="5717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84348301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M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11.42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20.38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77.58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386.1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0.14250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0.28390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0.2414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0.10520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0.2597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...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26.50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98.87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567.7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0.2098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0.8663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0.6869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0.2575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0.6638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0.17300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NaN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309585"/>
                  </a:ext>
                </a:extLst>
              </a:tr>
              <a:tr h="5717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84358402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M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20.29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14.34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135.10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1297.0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0.10030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0.13280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0.1980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0.10430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0.1809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...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dirty="0">
                          <a:effectLst/>
                        </a:rPr>
                        <a:t>16.67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152.20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1575.0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0.1374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0.2050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0.4000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0.1625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0.2364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0.07678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dirty="0" err="1">
                          <a:effectLst/>
                        </a:rPr>
                        <a:t>NaN</a:t>
                      </a:r>
                      <a:endParaRPr lang="en-US" sz="1100" dirty="0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5029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9E8EE-A5A1-4DA4-9D9A-1326A61EB21A}"/>
              </a:ext>
            </a:extLst>
          </p:cNvPr>
          <p:cNvSpPr txBox="1"/>
          <p:nvPr/>
        </p:nvSpPr>
        <p:spPr>
          <a:xfrm>
            <a:off x="304774" y="1339656"/>
            <a:ext cx="4168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a tumor malignant or benign?</a:t>
            </a:r>
          </a:p>
        </p:txBody>
      </p:sp>
    </p:spTree>
    <p:extLst>
      <p:ext uri="{BB962C8B-B14F-4D97-AF65-F5344CB8AC3E}">
        <p14:creationId xmlns:p14="http://schemas.microsoft.com/office/powerpoint/2010/main" val="403735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44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8ADADE-845F-4D90-BCC3-D35556FDC5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3829" y="1941740"/>
          <a:ext cx="11509828" cy="4351336"/>
        </p:xfrm>
        <a:graphic>
          <a:graphicData uri="http://schemas.openxmlformats.org/drawingml/2006/table">
            <a:tbl>
              <a:tblPr/>
              <a:tblGrid>
                <a:gridCol w="523174">
                  <a:extLst>
                    <a:ext uri="{9D8B030D-6E8A-4147-A177-3AD203B41FA5}">
                      <a16:colId xmlns:a16="http://schemas.microsoft.com/office/drawing/2014/main" val="1206919162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308412495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2980041488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623040894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1886513952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32106256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3382964845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1648554248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994059930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1152189687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3866729311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3972214168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74930233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185904310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2965280636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1846383759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3238051350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3545105626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1681940420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2033422048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3293817275"/>
                    </a:ext>
                  </a:extLst>
                </a:gridCol>
                <a:gridCol w="523174">
                  <a:extLst>
                    <a:ext uri="{9D8B030D-6E8A-4147-A177-3AD203B41FA5}">
                      <a16:colId xmlns:a16="http://schemas.microsoft.com/office/drawing/2014/main" val="3045926204"/>
                    </a:ext>
                  </a:extLst>
                </a:gridCol>
              </a:tblGrid>
              <a:tr h="1269544"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diagnosis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radius_mean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texture_mean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perimeter_mean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area_mean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smoothness_mean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compactness_mean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concavity_mean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concave points_mean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symmetry_mean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...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texture_worst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perimeter_worst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area_worst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smoothness_worst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compactness_worst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concavity_worst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concave points_worst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symmetry_worst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fractal_dimension_worst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Unnamed: 32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994489"/>
                  </a:ext>
                </a:extLst>
              </a:tr>
              <a:tr h="222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id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34946"/>
                  </a:ext>
                </a:extLst>
              </a:tr>
              <a:tr h="5717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842302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M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17.99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dirty="0">
                          <a:effectLst/>
                        </a:rPr>
                        <a:t>10.38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122.80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1001.0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0.11840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0.27760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0.3001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0.14710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0.2419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...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17.33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184.60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2019.0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0.1622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0.6656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0.7119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0.2654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0.4601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0.11890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NaN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36271"/>
                  </a:ext>
                </a:extLst>
              </a:tr>
              <a:tr h="5717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842517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M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20.57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17.77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132.90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dirty="0">
                          <a:effectLst/>
                        </a:rPr>
                        <a:t>1326.0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0.08474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0.07864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0.0869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0.07017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0.1812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...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23.41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158.80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1956.0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dirty="0">
                          <a:effectLst/>
                        </a:rPr>
                        <a:t>0.1238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0.1866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0.2416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0.1860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0.2750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0.08902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NaN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87693"/>
                  </a:ext>
                </a:extLst>
              </a:tr>
              <a:tr h="5717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84300903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M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19.69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21.25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130.00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1203.0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0.10960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0.15990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0.1974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0.12790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0.2069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...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25.53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152.50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1709.0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0.1444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0.4245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0.4504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0.2430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0.3613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0.08758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NaN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165526"/>
                  </a:ext>
                </a:extLst>
              </a:tr>
              <a:tr h="5717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84348301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M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11.42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20.38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77.58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386.1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0.14250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0.28390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0.2414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0.10520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0.2597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...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26.50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98.87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567.7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0.2098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0.8663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0.6869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0.2575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0.6638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0.17300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NaN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309585"/>
                  </a:ext>
                </a:extLst>
              </a:tr>
              <a:tr h="5717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84358402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M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20.29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14.34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135.10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1297.0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0.10030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0.13280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0.1980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0.10430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0.1809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...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dirty="0">
                          <a:effectLst/>
                        </a:rPr>
                        <a:t>16.67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152.20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1575.0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0.1374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0.2050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0.4000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0.1625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0.2364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0.07678</a:t>
                      </a: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dirty="0" err="1">
                          <a:effectLst/>
                        </a:rPr>
                        <a:t>NaN</a:t>
                      </a:r>
                      <a:endParaRPr lang="en-US" sz="1100" dirty="0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5029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9E8EE-A5A1-4DA4-9D9A-1326A61EB21A}"/>
              </a:ext>
            </a:extLst>
          </p:cNvPr>
          <p:cNvSpPr txBox="1"/>
          <p:nvPr/>
        </p:nvSpPr>
        <p:spPr>
          <a:xfrm>
            <a:off x="333829" y="856413"/>
            <a:ext cx="2021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Target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92886D-0402-410C-A578-00F40674BAD9}"/>
              </a:ext>
            </a:extLst>
          </p:cNvPr>
          <p:cNvCxnSpPr/>
          <p:nvPr/>
        </p:nvCxnSpPr>
        <p:spPr>
          <a:xfrm>
            <a:off x="1146629" y="1306287"/>
            <a:ext cx="0" cy="577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84540A13-48FB-47A4-BB28-6D3BCA9998B6}"/>
              </a:ext>
            </a:extLst>
          </p:cNvPr>
          <p:cNvSpPr/>
          <p:nvPr/>
        </p:nvSpPr>
        <p:spPr>
          <a:xfrm rot="5400000">
            <a:off x="6401031" y="-3657833"/>
            <a:ext cx="434965" cy="104502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4C1A1-AAF7-48F7-88C3-584B37A05C82}"/>
              </a:ext>
            </a:extLst>
          </p:cNvPr>
          <p:cNvSpPr txBox="1"/>
          <p:nvPr/>
        </p:nvSpPr>
        <p:spPr>
          <a:xfrm>
            <a:off x="5987667" y="706663"/>
            <a:ext cx="1261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31878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44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9E8EE-A5A1-4DA4-9D9A-1326A61EB21A}"/>
              </a:ext>
            </a:extLst>
          </p:cNvPr>
          <p:cNvSpPr txBox="1"/>
          <p:nvPr/>
        </p:nvSpPr>
        <p:spPr>
          <a:xfrm>
            <a:off x="8897258" y="2185723"/>
            <a:ext cx="1619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Tumor type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92886D-0402-410C-A578-00F40674BAD9}"/>
              </a:ext>
            </a:extLst>
          </p:cNvPr>
          <p:cNvCxnSpPr>
            <a:cxnSpLocks/>
          </p:cNvCxnSpPr>
          <p:nvPr/>
        </p:nvCxnSpPr>
        <p:spPr>
          <a:xfrm>
            <a:off x="4473223" y="2416555"/>
            <a:ext cx="36721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A4C1A1-AAF7-48F7-88C3-584B37A05C82}"/>
              </a:ext>
            </a:extLst>
          </p:cNvPr>
          <p:cNvSpPr txBox="1"/>
          <p:nvPr/>
        </p:nvSpPr>
        <p:spPr>
          <a:xfrm>
            <a:off x="1910513" y="2185722"/>
            <a:ext cx="20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Nuclei 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8B17F-9454-4D26-A9CA-38D5D8CD9576}"/>
              </a:ext>
            </a:extLst>
          </p:cNvPr>
          <p:cNvSpPr txBox="1"/>
          <p:nvPr/>
        </p:nvSpPr>
        <p:spPr>
          <a:xfrm>
            <a:off x="5776538" y="1724057"/>
            <a:ext cx="1065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CD611-0071-4118-8E2B-F4BDD396D4ED}"/>
              </a:ext>
            </a:extLst>
          </p:cNvPr>
          <p:cNvSpPr txBox="1"/>
          <p:nvPr/>
        </p:nvSpPr>
        <p:spPr>
          <a:xfrm>
            <a:off x="961733" y="3215362"/>
            <a:ext cx="106950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 we care?</a:t>
            </a:r>
          </a:p>
          <a:p>
            <a:endParaRPr lang="en-US" sz="2400" dirty="0"/>
          </a:p>
          <a:p>
            <a:r>
              <a:rPr lang="en-US" sz="2400" dirty="0"/>
              <a:t>Pathologists make a subjective judgement based on nuclei features.</a:t>
            </a:r>
          </a:p>
          <a:p>
            <a:r>
              <a:rPr lang="en-US" sz="2400" dirty="0"/>
              <a:t>Based on this judgement Oncologists recommend a treatment regime.</a:t>
            </a:r>
          </a:p>
          <a:p>
            <a:endParaRPr lang="en-US" sz="2400" dirty="0"/>
          </a:p>
          <a:p>
            <a:pPr algn="ctr"/>
            <a:r>
              <a:rPr lang="en-US" sz="2400" dirty="0"/>
              <a:t>THEREFORE</a:t>
            </a:r>
          </a:p>
          <a:p>
            <a:pPr algn="ctr"/>
            <a:endParaRPr lang="en-US" sz="2400" dirty="0"/>
          </a:p>
          <a:p>
            <a:r>
              <a:rPr lang="en-US" sz="2400" dirty="0"/>
              <a:t>Increasing accuracy of prediction by making it objective and automated, will improve prognosis and will accelerate decision making by pathologists. </a:t>
            </a:r>
          </a:p>
        </p:txBody>
      </p:sp>
    </p:spTree>
    <p:extLst>
      <p:ext uri="{BB962C8B-B14F-4D97-AF65-F5344CB8AC3E}">
        <p14:creationId xmlns:p14="http://schemas.microsoft.com/office/powerpoint/2010/main" val="257280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44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wrangling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CD611-0071-4118-8E2B-F4BDD396D4ED}"/>
              </a:ext>
            </a:extLst>
          </p:cNvPr>
          <p:cNvSpPr txBox="1"/>
          <p:nvPr/>
        </p:nvSpPr>
        <p:spPr>
          <a:xfrm>
            <a:off x="748453" y="1296622"/>
            <a:ext cx="106950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 </a:t>
            </a:r>
            <a:r>
              <a:rPr lang="en-US" sz="2400" dirty="0"/>
              <a:t>Remove </a:t>
            </a:r>
            <a:r>
              <a:rPr lang="en-US" sz="2400" dirty="0" err="1"/>
              <a:t>NaN</a:t>
            </a:r>
            <a:r>
              <a:rPr lang="en-US" sz="2400" dirty="0"/>
              <a:t> column</a:t>
            </a:r>
          </a:p>
          <a:p>
            <a:endParaRPr lang="en-US" sz="2400" dirty="0"/>
          </a:p>
          <a:p>
            <a:r>
              <a:rPr lang="en-US" altLang="en-US" sz="1600" dirty="0" err="1">
                <a:latin typeface="Arial" panose="020B0604020202020204" pitchFamily="34" charset="0"/>
              </a:rPr>
              <a:t>df</a:t>
            </a:r>
            <a:r>
              <a:rPr lang="en-US" altLang="en-US" sz="1600" dirty="0" err="1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600" dirty="0" err="1">
                <a:latin typeface="Arial" panose="020B0604020202020204" pitchFamily="34" charset="0"/>
              </a:rPr>
              <a:t>drop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'Unnamed: 32'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latin typeface="Arial" panose="020B0604020202020204" pitchFamily="34" charset="0"/>
              </a:rPr>
              <a:t>axis</a:t>
            </a:r>
            <a:r>
              <a:rPr lang="en-US" alt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</a:rPr>
              <a:t>inplace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en-US" sz="2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b="1" dirty="0"/>
              <a:t>- </a:t>
            </a:r>
            <a:r>
              <a:rPr lang="en-US" altLang="en-US" sz="2400" dirty="0"/>
              <a:t>Check that no observations are repeated</a:t>
            </a:r>
          </a:p>
          <a:p>
            <a:endParaRPr lang="en-US" altLang="en-US" sz="2400" dirty="0">
              <a:latin typeface="Arial" panose="020B0604020202020204" pitchFamily="34" charset="0"/>
            </a:endParaRPr>
          </a:p>
          <a:p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en-US" sz="16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16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value_counts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endParaRPr lang="en-US" altLang="en-US" sz="2400" dirty="0">
              <a:latin typeface="Arial" panose="020B0604020202020204" pitchFamily="34" charset="0"/>
            </a:endParaRPr>
          </a:p>
          <a:p>
            <a:r>
              <a:rPr lang="en-US" altLang="en-US" sz="2400" b="1" dirty="0"/>
              <a:t>- </a:t>
            </a:r>
            <a:r>
              <a:rPr lang="en-US" altLang="en-US" sz="2400" dirty="0"/>
              <a:t>See the notebook for the code for the following steps:</a:t>
            </a:r>
          </a:p>
          <a:p>
            <a:pPr marL="342900" indent="-342900">
              <a:buFontTx/>
              <a:buChar char="-"/>
            </a:pPr>
            <a:endParaRPr lang="en-US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Remove unwanted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Normalize the data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300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69" y="221070"/>
            <a:ext cx="3889828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E0AE3-FB69-4322-AE77-1C929E05AAB6}"/>
              </a:ext>
            </a:extLst>
          </p:cNvPr>
          <p:cNvSpPr txBox="1"/>
          <p:nvPr/>
        </p:nvSpPr>
        <p:spPr>
          <a:xfrm>
            <a:off x="648931" y="2438400"/>
            <a:ext cx="365146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High correlation between radius, area and perimeter.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High correlation between compactness, concavity and number of concave points.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352C8-27EC-48F0-B112-3C3D671FEC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9" r="-2" b="710"/>
          <a:stretch/>
        </p:blipFill>
        <p:spPr>
          <a:xfrm>
            <a:off x="4751498" y="221070"/>
            <a:ext cx="7440502" cy="6755894"/>
          </a:xfrm>
          <a:prstGeom prst="rect">
            <a:avLst/>
          </a:prstGeom>
          <a:effectLst/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2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41" y="192041"/>
            <a:ext cx="3918856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E0AE3-FB69-4322-AE77-1C929E05AAB6}"/>
              </a:ext>
            </a:extLst>
          </p:cNvPr>
          <p:cNvSpPr txBox="1"/>
          <p:nvPr/>
        </p:nvSpPr>
        <p:spPr>
          <a:xfrm>
            <a:off x="648931" y="2438401"/>
            <a:ext cx="3651466" cy="250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1">
              <a:lnSpc>
                <a:spcPct val="200000"/>
              </a:lnSpc>
              <a:spcAft>
                <a:spcPts val="600"/>
              </a:spcAft>
            </a:pPr>
            <a:r>
              <a:rPr lang="en-US" altLang="en-US" dirty="0"/>
              <a:t>All features show an increase in malignant nuclei compared to benign nuclei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E8CC35-E6CC-4DBD-8947-23504FAD6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9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41" y="192041"/>
            <a:ext cx="3918856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E0AE3-FB69-4322-AE77-1C929E05AAB6}"/>
              </a:ext>
            </a:extLst>
          </p:cNvPr>
          <p:cNvSpPr txBox="1"/>
          <p:nvPr/>
        </p:nvSpPr>
        <p:spPr>
          <a:xfrm>
            <a:off x="132129" y="2656114"/>
            <a:ext cx="4685069" cy="345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1">
              <a:lnSpc>
                <a:spcPct val="200000"/>
              </a:lnSpc>
              <a:spcAft>
                <a:spcPts val="600"/>
              </a:spcAft>
            </a:pPr>
            <a:r>
              <a:rPr lang="en-US" dirty="0"/>
              <a:t> Largest changes are observed in the concavity, number of concave points and area of malignant nuclei compared to benign nuclei.</a:t>
            </a:r>
            <a:endParaRPr lang="en-US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6B6D9-AE4E-4F62-A4B4-5DDCD6AAC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9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7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597-438C-4A4B-9E75-3F835AE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41" y="192041"/>
            <a:ext cx="3918856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E0AE3-FB69-4322-AE77-1C929E05AAB6}"/>
              </a:ext>
            </a:extLst>
          </p:cNvPr>
          <p:cNvSpPr txBox="1"/>
          <p:nvPr/>
        </p:nvSpPr>
        <p:spPr>
          <a:xfrm>
            <a:off x="250912" y="1951705"/>
            <a:ext cx="4049486" cy="4710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1">
              <a:lnSpc>
                <a:spcPct val="200000"/>
              </a:lnSpc>
              <a:spcAft>
                <a:spcPts val="600"/>
              </a:spcAft>
            </a:pPr>
            <a:r>
              <a:rPr lang="en-US" dirty="0"/>
              <a:t> Normalcy test showed that none of the features follow a normal distribution Therefore, we need to use a non-parametric statistical test. </a:t>
            </a:r>
          </a:p>
          <a:p>
            <a:pPr marL="228600" lvl="1">
              <a:lnSpc>
                <a:spcPct val="200000"/>
              </a:lnSpc>
              <a:spcAft>
                <a:spcPts val="600"/>
              </a:spcAft>
            </a:pPr>
            <a:r>
              <a:rPr lang="en-US" dirty="0"/>
              <a:t>Low p-values from </a:t>
            </a:r>
            <a:r>
              <a:rPr lang="en-US" dirty="0" err="1"/>
              <a:t>mann-whitney</a:t>
            </a:r>
            <a:r>
              <a:rPr lang="en-US" dirty="0"/>
              <a:t> u-test for all the features suggest that there is a statistically significant difference in all the features.</a:t>
            </a:r>
          </a:p>
          <a:p>
            <a:pPr marL="228600" lvl="1">
              <a:lnSpc>
                <a:spcPct val="200000"/>
              </a:lnSpc>
              <a:spcAft>
                <a:spcPts val="600"/>
              </a:spcAft>
            </a:pPr>
            <a:endParaRPr lang="en-US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4EB65D-919B-42DD-A46D-1FACAB5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553" y="-323165"/>
            <a:ext cx="15437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6622B4-E8C0-4941-8181-AEBF7913A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033355"/>
              </p:ext>
            </p:extLst>
          </p:nvPr>
        </p:nvGraphicFramePr>
        <p:xfrm>
          <a:off x="4473223" y="323166"/>
          <a:ext cx="7568151" cy="6163941"/>
        </p:xfrm>
        <a:graphic>
          <a:graphicData uri="http://schemas.openxmlformats.org/drawingml/2006/table">
            <a:tbl>
              <a:tblPr/>
              <a:tblGrid>
                <a:gridCol w="2522717">
                  <a:extLst>
                    <a:ext uri="{9D8B030D-6E8A-4147-A177-3AD203B41FA5}">
                      <a16:colId xmlns:a16="http://schemas.microsoft.com/office/drawing/2014/main" val="2399882575"/>
                    </a:ext>
                  </a:extLst>
                </a:gridCol>
                <a:gridCol w="2522717">
                  <a:extLst>
                    <a:ext uri="{9D8B030D-6E8A-4147-A177-3AD203B41FA5}">
                      <a16:colId xmlns:a16="http://schemas.microsoft.com/office/drawing/2014/main" val="4170139440"/>
                    </a:ext>
                  </a:extLst>
                </a:gridCol>
                <a:gridCol w="2522717">
                  <a:extLst>
                    <a:ext uri="{9D8B030D-6E8A-4147-A177-3AD203B41FA5}">
                      <a16:colId xmlns:a16="http://schemas.microsoft.com/office/drawing/2014/main" val="2048143361"/>
                    </a:ext>
                  </a:extLst>
                </a:gridCol>
              </a:tblGrid>
              <a:tr h="293521">
                <a:tc>
                  <a:txBody>
                    <a:bodyPr/>
                    <a:lstStyle/>
                    <a:p>
                      <a:pPr algn="l" fontAlgn="ctr"/>
                      <a:endParaRPr lang="en-US" sz="1100" b="1" dirty="0">
                        <a:effectLst/>
                      </a:endParaRP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U_statistic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P_value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19890"/>
                  </a:ext>
                </a:extLst>
              </a:tr>
              <a:tr h="293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dirty="0" err="1">
                          <a:effectLst/>
                        </a:rPr>
                        <a:t>radius_mean</a:t>
                      </a:r>
                      <a:endParaRPr lang="en-US" sz="1100" b="1" dirty="0">
                        <a:effectLst/>
                      </a:endParaRP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70955.0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1.346471e-68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09058"/>
                  </a:ext>
                </a:extLst>
              </a:tr>
              <a:tr h="293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texture_mean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58717.5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1.714313e-28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29623"/>
                  </a:ext>
                </a:extLst>
              </a:tr>
              <a:tr h="293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perimeter_mean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71665.0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1.776935e-71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78598"/>
                  </a:ext>
                </a:extLst>
              </a:tr>
              <a:tr h="293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area_mean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71015.5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7.698902e-69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029624"/>
                  </a:ext>
                </a:extLst>
              </a:tr>
              <a:tr h="293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smoothness_mean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54647.0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3.896503e-19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684178"/>
                  </a:ext>
                </a:extLst>
              </a:tr>
              <a:tr h="293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dirty="0" err="1">
                          <a:effectLst/>
                        </a:rPr>
                        <a:t>compactness_mean</a:t>
                      </a:r>
                      <a:endParaRPr lang="en-US" sz="1100" b="1" dirty="0">
                        <a:effectLst/>
                      </a:endParaRP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65374.5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4.475996e-48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094714"/>
                  </a:ext>
                </a:extLst>
              </a:tr>
              <a:tr h="293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concavity_mean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70978.5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1.082274e-68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775938"/>
                  </a:ext>
                </a:extLst>
              </a:tr>
              <a:tr h="293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concave points_mean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72992.5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5.031619e-77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713033"/>
                  </a:ext>
                </a:extLst>
              </a:tr>
              <a:tr h="293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symmetry_mean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52870.0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1.134025e-15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326390"/>
                  </a:ext>
                </a:extLst>
              </a:tr>
              <a:tr h="293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fractal_dimension_mean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36671.5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7.315811e-01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982"/>
                  </a:ext>
                </a:extLst>
              </a:tr>
              <a:tr h="293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radius_se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65719.0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3.108570e-49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246517"/>
                  </a:ext>
                </a:extLst>
              </a:tr>
              <a:tr h="293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texture_se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38719.5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3.218464e-01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86599"/>
                  </a:ext>
                </a:extLst>
              </a:tr>
              <a:tr h="293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perimeter_se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66329.0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2.549719e-51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940855"/>
                  </a:ext>
                </a:extLst>
              </a:tr>
              <a:tr h="293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area_se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70114.5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2.883912e-65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036292"/>
                  </a:ext>
                </a:extLst>
              </a:tr>
              <a:tr h="293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smoothness_se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35483.5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8.932812e-01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888129"/>
                  </a:ext>
                </a:extLst>
              </a:tr>
              <a:tr h="293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compactness_se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55043.5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5.840307e-20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362019"/>
                  </a:ext>
                </a:extLst>
              </a:tr>
              <a:tr h="293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concavity_se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59095.5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1.837754e-29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734712"/>
                  </a:ext>
                </a:extLst>
              </a:tr>
              <a:tr h="293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concave points_se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59926.0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1.185426e-31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33787"/>
                  </a:ext>
                </a:extLst>
              </a:tr>
              <a:tr h="293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symmetry_se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33671.0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9.861004e-01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1883"/>
                  </a:ext>
                </a:extLst>
              </a:tr>
              <a:tr h="293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fractal_dimension_se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46947.0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dirty="0">
                          <a:effectLst/>
                        </a:rPr>
                        <a:t>7.860827e-07</a:t>
                      </a:r>
                    </a:p>
                  </a:txBody>
                  <a:tcPr marL="22522" marR="22522" marT="22522" marB="2252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4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6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798</Words>
  <Application>Microsoft Office PowerPoint</Application>
  <PresentationFormat>Widescreen</PresentationFormat>
  <Paragraphs>398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Office Theme</vt:lpstr>
      <vt:lpstr>Classification of tumors into 2 categories (benign or malignant) based on features of tumor cell nuclei </vt:lpstr>
      <vt:lpstr>Problem</vt:lpstr>
      <vt:lpstr>Data</vt:lpstr>
      <vt:lpstr>Problem</vt:lpstr>
      <vt:lpstr>Data wrangling</vt:lpstr>
      <vt:lpstr>Exploratory data analysis</vt:lpstr>
      <vt:lpstr>Exploratory data analysis</vt:lpstr>
      <vt:lpstr>Exploratory data analysis</vt:lpstr>
      <vt:lpstr>Exploratory data analysis</vt:lpstr>
      <vt:lpstr>Visual model</vt:lpstr>
      <vt:lpstr>Machine learning models</vt:lpstr>
      <vt:lpstr>Machine learning models k-nearest neighbors on PCA transformed data</vt:lpstr>
      <vt:lpstr>Machine learning models logistic regression on PCA transformed data</vt:lpstr>
      <vt:lpstr>Machine learning models logistic regression on non-PCA transformed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Rehan Ali</dc:creator>
  <cp:lastModifiedBy>Rehan Ali</cp:lastModifiedBy>
  <cp:revision>10</cp:revision>
  <dcterms:created xsi:type="dcterms:W3CDTF">2018-07-10T09:22:45Z</dcterms:created>
  <dcterms:modified xsi:type="dcterms:W3CDTF">2018-07-10T11:10:46Z</dcterms:modified>
</cp:coreProperties>
</file>