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1" r:id="rId5"/>
    <p:sldId id="26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B579-8080-49A8-A8E8-82B78A7A2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7C6E-8C60-4B12-801E-C975BB4B5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98E2-C492-49A7-ABAF-98F3FC71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DE20-4E54-49B3-80F4-28D00C97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06F2-7D8C-4FF7-98C6-9F54C866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56B2-FEC3-439D-8758-3F392A6B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E1201-D116-4C5B-9B7C-8998E3DA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5038-AAEC-4DD1-B36F-959B7ED2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8234-EF5D-444A-A526-FF69D953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F939-CD1E-45A3-9E6F-5B16F488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547FB-8197-4C41-A007-7130408F7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3379E-0656-4667-83B2-1233B7B7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D5C-C67F-42A0-9929-7A6C76A2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4A16-EB8A-4E76-937E-5453B22D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1F17-C50E-4CBC-AAA7-24E965A2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4F2F-371D-4B3F-8882-EC6810AB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F600-BA6A-4F2C-AE69-8391F857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5BE7-51A8-42DE-9A5B-AF754A0D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AD6F-351D-4D40-AEB6-A75E88E0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9A94E-B0AB-4714-913B-EF596F26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8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195F-0595-44DA-8F7E-9EEF056E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27E3-1055-4CE7-9576-C45E3C7B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46EF-D90B-4D86-8430-646491F0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B181-6AED-420C-AE14-227A25C9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73B4-0F7C-424C-9089-41A87A8E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1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0FCE-3B01-40D6-910A-F9B97EAB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3E33-F09E-46B2-B2B7-64168E54A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3E18-F462-4256-B308-1A944D3D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1479-763D-4FAA-8AC8-BEF8B8B0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E8138-EC4A-4A5D-9DB3-F1CF769D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A5C61-5419-451F-9784-AEA11F24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643B-29E5-402B-857F-97270E48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65C18-45A7-4684-B107-A5A0A1AC3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C62C4-2558-4A01-A48F-BBD13EE3D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2A9B9-BC16-41D3-9AF9-B48143F56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1A735-B663-4896-BEC0-612F652B3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41344-5F1C-45FC-8D26-FF64DA44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493AF-2027-437C-9CA3-A4750A8E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952CF-AA95-4402-9B81-D91E73A3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C40F-FAF6-4AF2-9721-C6B5F21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A03A0-B006-4AC6-93C2-7EC2CB37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E8EFE-C4EF-4C49-A5C4-BE47B644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1045F-0AFE-4EAB-A3E1-16EDFA5A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67AF0-B1D1-4DF0-88C3-D5769C60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E3A56-07FA-47EE-8F33-413BE722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300D6-3F55-457D-B233-C73DB1B1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37B7-7A3E-48FD-A8B7-4478BE1E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4F3C-A0B6-49AE-A29A-57084CF4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F1DA3-CECB-464C-95C4-40E2067EC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8C720-1E0F-445D-854D-7C225BCD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DAA05-BDCE-4BD0-ADC0-86E9F05E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0F751-6751-40E4-A26F-58656C81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826C-3A7C-49DB-9EDB-A3BF5A4A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38242-0916-4D51-939C-F2FD200E8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30CBF-F1C0-44F2-93DA-275263E66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FB9C3-173B-4249-90DD-AD3E684F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735CC-6B81-4784-85CD-51430123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69B-F9D3-4CFD-9BD3-C810F788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680BB-C138-47F0-BEBB-043D62BB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D4EDB-832C-47B2-8655-4A600ADC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77E5-55C8-4936-816D-A1DD906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51DD-BA88-4FBD-99FD-484AAAFDC2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BDBC-9CE2-4BA8-9CA8-C30584D13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933F-9843-4205-A025-ADAD20B94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ehanali88/kaggle-for-deep-learning-p-2-visualization-eda/outpu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FFFA-4C61-4974-AF7B-137DB7C4F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Classification of fruit images into 75 categories using Convolution Neural Network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A3D26-6729-49BB-BA74-93729105E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Rehan Ali</a:t>
            </a:r>
          </a:p>
        </p:txBody>
      </p:sp>
    </p:spTree>
    <p:extLst>
      <p:ext uri="{BB962C8B-B14F-4D97-AF65-F5344CB8AC3E}">
        <p14:creationId xmlns:p14="http://schemas.microsoft.com/office/powerpoint/2010/main" val="306122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015" y="444231"/>
            <a:ext cx="6274590" cy="17810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Interactive widget for 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AE988-C0DB-422D-B69C-7C85A5FBF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" r="-5" b="-5"/>
          <a:stretch/>
        </p:blipFill>
        <p:spPr>
          <a:xfrm>
            <a:off x="633999" y="640082"/>
            <a:ext cx="4004634" cy="557837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58FEF-43F4-4BF6-B980-47374A0F4AA9}"/>
              </a:ext>
            </a:extLst>
          </p:cNvPr>
          <p:cNvSpPr txBox="1"/>
          <p:nvPr/>
        </p:nvSpPr>
        <p:spPr>
          <a:xfrm>
            <a:off x="6052457" y="3889829"/>
            <a:ext cx="596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hlinkClick r:id="rId3"/>
              </a:rPr>
              <a:t>https://www.kaggle.com/rehanali88/kaggle-for-deep-learning-p-2-visualization-eda/output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3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69" y="221070"/>
            <a:ext cx="3889828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Model1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648930" y="2441908"/>
            <a:ext cx="3651466" cy="3785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Input shape = 100 x 100 x 3.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Output shape = 75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4 pairs of Convolution layer + maximum pooling layer.</a:t>
            </a:r>
            <a:endParaRPr lang="en-US" alt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C5E03-9EBC-4A41-8E9F-95009701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20" y="0"/>
            <a:ext cx="4544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69" y="221070"/>
            <a:ext cx="3889828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Model 1 evaluation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D935D-844E-486E-BE3F-08CD9CD88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18" y="0"/>
            <a:ext cx="714756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40035F-ABBD-4CFC-BEA6-6F8882DA05A4}"/>
              </a:ext>
            </a:extLst>
          </p:cNvPr>
          <p:cNvSpPr txBox="1"/>
          <p:nvPr/>
        </p:nvSpPr>
        <p:spPr>
          <a:xfrm>
            <a:off x="529750" y="1897673"/>
            <a:ext cx="3651466" cy="4851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 loss shows a slight but steady increase as epoch number increases along with high variability.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 loss and accuracy never reach the values close to training loss and accuracy.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Might be overfitting the data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7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69" y="221070"/>
            <a:ext cx="11229888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Modifications for model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648931" y="2438400"/>
            <a:ext cx="11383412" cy="423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/>
              <a:t>Modification in model architecture:</a:t>
            </a:r>
            <a:r>
              <a:rPr lang="en-US" altLang="en-US" sz="2400" dirty="0"/>
              <a:t> </a:t>
            </a:r>
            <a:r>
              <a:rPr lang="en-US" altLang="en-US" sz="2800" dirty="0"/>
              <a:t>A</a:t>
            </a:r>
            <a:r>
              <a:rPr lang="en-US" sz="2800" dirty="0"/>
              <a:t>ddition of a drop out layer.</a:t>
            </a:r>
            <a:r>
              <a:rPr lang="en-US" sz="2400" dirty="0"/>
              <a:t> This layer randomly removed half the values from the previous layer. The aim is to make sure that the model does not learn non-specific patterns.</a:t>
            </a:r>
            <a:r>
              <a:rPr lang="en-US" dirty="0"/>
              <a:t> 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Modification of the training data:</a:t>
            </a:r>
            <a:r>
              <a:rPr lang="en-US" sz="2800" dirty="0"/>
              <a:t> Data augmentation.</a:t>
            </a:r>
            <a:r>
              <a:rPr lang="en-US" dirty="0"/>
              <a:t> </a:t>
            </a:r>
            <a:r>
              <a:rPr lang="en-US" sz="2400" dirty="0"/>
              <a:t>Transformations , such as image rotation, image shear, image shift etc., of training images. The aim is to reduce the probability of the network to encounter the same image twice.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5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augmentation in action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96F7263-B26D-46C7-8C2C-9E4D0FB79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48" y="492573"/>
            <a:ext cx="1426093" cy="588079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5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231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1 vs. Model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0035F-ABBD-4CFC-BEA6-6F8882DA05A4}"/>
              </a:ext>
            </a:extLst>
          </p:cNvPr>
          <p:cNvSpPr txBox="1"/>
          <p:nvPr/>
        </p:nvSpPr>
        <p:spPr>
          <a:xfrm>
            <a:off x="648930" y="2053771"/>
            <a:ext cx="3651466" cy="4804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Validation loss DOESNOT show an increase as epoch number increases. Also, it has low variability.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Validation loss and accuracy reach values close to training loss and accuracy.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No overfitting of the data</a:t>
            </a:r>
            <a:r>
              <a:rPr lang="en-US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913CE-2271-40FD-B217-0888094B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" r="-2" b="457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7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69" y="53403"/>
            <a:ext cx="11229888" cy="11432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Accuracy of models on test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648931" y="2003523"/>
            <a:ext cx="11383412" cy="1712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/>
              <a:t>Model 1:</a:t>
            </a:r>
            <a:r>
              <a:rPr lang="en-US" altLang="en-US" sz="2400" dirty="0"/>
              <a:t> </a:t>
            </a:r>
            <a:r>
              <a:rPr lang="en-US" altLang="en-US" sz="2800" dirty="0"/>
              <a:t>Provides an accuracy of 96.7 % on the test data</a:t>
            </a:r>
            <a:r>
              <a:rPr lang="en-US" sz="2400" dirty="0"/>
              <a:t>.</a:t>
            </a:r>
            <a:r>
              <a:rPr lang="en-US" dirty="0"/>
              <a:t> 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Model 2:</a:t>
            </a:r>
            <a:r>
              <a:rPr lang="en-US" sz="2800" dirty="0"/>
              <a:t> Provides an accuracy of 98.6 % on the test data</a:t>
            </a:r>
            <a:r>
              <a:rPr lang="en-US" sz="2400" dirty="0"/>
              <a:t>.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F0BCB3-FC29-4188-9320-3E5A0602091A}"/>
              </a:ext>
            </a:extLst>
          </p:cNvPr>
          <p:cNvSpPr txBox="1">
            <a:spLocks/>
          </p:cNvSpPr>
          <p:nvPr/>
        </p:nvSpPr>
        <p:spPr>
          <a:xfrm>
            <a:off x="410569" y="3716209"/>
            <a:ext cx="11229888" cy="681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D2A27-78FB-488C-98EA-00D7C0F0D738}"/>
              </a:ext>
            </a:extLst>
          </p:cNvPr>
          <p:cNvSpPr txBox="1"/>
          <p:nvPr/>
        </p:nvSpPr>
        <p:spPr>
          <a:xfrm>
            <a:off x="648931" y="4783008"/>
            <a:ext cx="11383412" cy="1712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/>
              <a:t>Convolution neural network predicts the class of a fruit with 98.6 % accuracy</a:t>
            </a:r>
            <a:r>
              <a:rPr lang="en-US" sz="2600" dirty="0"/>
              <a:t>. 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Useful template for other image classification tasks.</a:t>
            </a:r>
          </a:p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Demonstration of usage of Kaggle’s kernel with GPU.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45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4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9E8EE-A5A1-4DA4-9D9A-1326A61EB21A}"/>
              </a:ext>
            </a:extLst>
          </p:cNvPr>
          <p:cNvSpPr txBox="1"/>
          <p:nvPr/>
        </p:nvSpPr>
        <p:spPr>
          <a:xfrm>
            <a:off x="4371034" y="1469405"/>
            <a:ext cx="343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Identify the class of a fruit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58A76B-2D19-4873-8130-4ABB34A7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0239"/>
            <a:ext cx="3115934" cy="273478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5B831E-6920-4139-9B8C-14D558AC4BF8}"/>
              </a:ext>
            </a:extLst>
          </p:cNvPr>
          <p:cNvSpPr/>
          <p:nvPr/>
        </p:nvSpPr>
        <p:spPr>
          <a:xfrm>
            <a:off x="3276934" y="3755089"/>
            <a:ext cx="1570104" cy="493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F32F9-869D-4697-A410-1F03023EB281}"/>
              </a:ext>
            </a:extLst>
          </p:cNvPr>
          <p:cNvSpPr/>
          <p:nvPr/>
        </p:nvSpPr>
        <p:spPr>
          <a:xfrm>
            <a:off x="5091559" y="3471706"/>
            <a:ext cx="2008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B91670-CDF3-4CE2-89EB-949868DF6496}"/>
              </a:ext>
            </a:extLst>
          </p:cNvPr>
          <p:cNvSpPr/>
          <p:nvPr/>
        </p:nvSpPr>
        <p:spPr>
          <a:xfrm>
            <a:off x="7474887" y="3755088"/>
            <a:ext cx="1570104" cy="493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2ED8E-1DAE-4F86-827E-CF7341F1C110}"/>
              </a:ext>
            </a:extLst>
          </p:cNvPr>
          <p:cNvSpPr/>
          <p:nvPr/>
        </p:nvSpPr>
        <p:spPr>
          <a:xfrm>
            <a:off x="9210093" y="3441725"/>
            <a:ext cx="2981907" cy="9233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Fruit class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55092-8AC2-4947-A679-F687D2E3B009}"/>
              </a:ext>
            </a:extLst>
          </p:cNvPr>
          <p:cNvSpPr txBox="1"/>
          <p:nvPr/>
        </p:nvSpPr>
        <p:spPr>
          <a:xfrm>
            <a:off x="3166439" y="3302466"/>
            <a:ext cx="1677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5A921-0678-4B8D-BC1A-4EFECAEDE4BE}"/>
              </a:ext>
            </a:extLst>
          </p:cNvPr>
          <p:cNvSpPr txBox="1"/>
          <p:nvPr/>
        </p:nvSpPr>
        <p:spPr>
          <a:xfrm>
            <a:off x="7287081" y="3315376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class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D1316B-1ED2-45C6-81FC-AB1826659534}"/>
              </a:ext>
            </a:extLst>
          </p:cNvPr>
          <p:cNvCxnSpPr>
            <a:cxnSpLocks/>
          </p:cNvCxnSpPr>
          <p:nvPr/>
        </p:nvCxnSpPr>
        <p:spPr>
          <a:xfrm>
            <a:off x="6089710" y="1931070"/>
            <a:ext cx="0" cy="1615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5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496" y="1851333"/>
            <a:ext cx="1693727" cy="115950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Data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BFC831-08E9-49F7-8FD2-6BDE27F67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8" y="0"/>
            <a:ext cx="6301781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77CADB-BD8B-43D3-852B-7C28DF64A560}"/>
              </a:ext>
            </a:extLst>
          </p:cNvPr>
          <p:cNvSpPr txBox="1"/>
          <p:nvPr/>
        </p:nvSpPr>
        <p:spPr>
          <a:xfrm>
            <a:off x="6857846" y="3196801"/>
            <a:ext cx="53341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Images of 75 different classes of fruits.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Around 50,000 images in total.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 size = 100 x 100</a:t>
            </a:r>
          </a:p>
        </p:txBody>
      </p:sp>
    </p:spTree>
    <p:extLst>
      <p:ext uri="{BB962C8B-B14F-4D97-AF65-F5344CB8AC3E}">
        <p14:creationId xmlns:p14="http://schemas.microsoft.com/office/powerpoint/2010/main" val="131878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675" y="5577"/>
            <a:ext cx="2510971" cy="694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58A76B-2D19-4873-8130-4ABB34A7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1" y="232708"/>
            <a:ext cx="1668169" cy="146411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5B831E-6920-4139-9B8C-14D558AC4BF8}"/>
              </a:ext>
            </a:extLst>
          </p:cNvPr>
          <p:cNvSpPr/>
          <p:nvPr/>
        </p:nvSpPr>
        <p:spPr>
          <a:xfrm rot="5400000">
            <a:off x="1257958" y="2223882"/>
            <a:ext cx="1082192" cy="493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F32F9-869D-4697-A410-1F03023EB281}"/>
              </a:ext>
            </a:extLst>
          </p:cNvPr>
          <p:cNvSpPr/>
          <p:nvPr/>
        </p:nvSpPr>
        <p:spPr>
          <a:xfrm>
            <a:off x="781538" y="3070413"/>
            <a:ext cx="2008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2ED8E-1DAE-4F86-827E-CF7341F1C110}"/>
              </a:ext>
            </a:extLst>
          </p:cNvPr>
          <p:cNvSpPr/>
          <p:nvPr/>
        </p:nvSpPr>
        <p:spPr>
          <a:xfrm>
            <a:off x="295027" y="5543009"/>
            <a:ext cx="2981907" cy="9233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Fruit class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55092-8AC2-4947-A679-F687D2E3B009}"/>
              </a:ext>
            </a:extLst>
          </p:cNvPr>
          <p:cNvSpPr txBox="1"/>
          <p:nvPr/>
        </p:nvSpPr>
        <p:spPr>
          <a:xfrm>
            <a:off x="-20119" y="2152784"/>
            <a:ext cx="1677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5A921-0678-4B8D-BC1A-4EFECAEDE4BE}"/>
              </a:ext>
            </a:extLst>
          </p:cNvPr>
          <p:cNvSpPr txBox="1"/>
          <p:nvPr/>
        </p:nvSpPr>
        <p:spPr>
          <a:xfrm>
            <a:off x="-20119" y="4394547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class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698C84-FF1A-4DF2-95F2-0A4C8468FC4C}"/>
              </a:ext>
            </a:extLst>
          </p:cNvPr>
          <p:cNvSpPr/>
          <p:nvPr/>
        </p:nvSpPr>
        <p:spPr>
          <a:xfrm rot="5400000">
            <a:off x="1257958" y="4409929"/>
            <a:ext cx="1082192" cy="493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E40A4-7028-488F-991E-CE9FCB19CAB2}"/>
              </a:ext>
            </a:extLst>
          </p:cNvPr>
          <p:cNvSpPr txBox="1"/>
          <p:nvPr/>
        </p:nvSpPr>
        <p:spPr>
          <a:xfrm>
            <a:off x="5254246" y="13279"/>
            <a:ext cx="645024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 we care?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 mobile application where users take pictures of food and calorie’s for that specific fruit are calculated.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Mobile application where users want to find the name of an unknow fruit.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for automated fruit sorting by grocery stores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potential template for other image classification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No GPU:</a:t>
            </a:r>
          </a:p>
          <a:p>
            <a:r>
              <a:rPr lang="en-US" sz="2400" dirty="0"/>
              <a:t>Kaggle’s kernel with GPU support is used for this analysis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65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4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CD611-0071-4118-8E2B-F4BDD396D4ED}"/>
              </a:ext>
            </a:extLst>
          </p:cNvPr>
          <p:cNvSpPr txBox="1"/>
          <p:nvPr/>
        </p:nvSpPr>
        <p:spPr>
          <a:xfrm>
            <a:off x="748453" y="1659285"/>
            <a:ext cx="10695094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3"/>
            <a:r>
              <a:rPr lang="en-US" sz="2800" dirty="0"/>
              <a:t>Original data</a:t>
            </a:r>
          </a:p>
          <a:p>
            <a:endParaRPr lang="en-US" sz="2800" dirty="0"/>
          </a:p>
          <a:p>
            <a:pPr lvl="5"/>
            <a:r>
              <a:rPr lang="en-US" sz="2800" dirty="0"/>
              <a:t>     2 folders : Training and validation</a:t>
            </a:r>
          </a:p>
          <a:p>
            <a:pPr lvl="5"/>
            <a:endParaRPr lang="en-US" altLang="en-US" sz="2800" dirty="0"/>
          </a:p>
          <a:p>
            <a:pPr lvl="3"/>
            <a:r>
              <a:rPr lang="en-US" altLang="en-US" sz="2800" dirty="0"/>
              <a:t>Split data</a:t>
            </a:r>
          </a:p>
          <a:p>
            <a:pPr marL="342900" indent="-342900">
              <a:buFontTx/>
              <a:buChar char="-"/>
            </a:pPr>
            <a:endParaRPr lang="en-US" altLang="en-US" sz="2800" dirty="0"/>
          </a:p>
          <a:p>
            <a:pPr lvl="4"/>
            <a:r>
              <a:rPr lang="en-US" altLang="en-US" sz="2800" dirty="0"/>
              <a:t> 3 folders: Training, validation and test folders</a:t>
            </a:r>
          </a:p>
          <a:p>
            <a:endParaRPr lang="en-US" altLang="en-US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1B06D3-1029-4189-AC83-0BAD3BAAF9DE}"/>
              </a:ext>
            </a:extLst>
          </p:cNvPr>
          <p:cNvCxnSpPr/>
          <p:nvPr/>
        </p:nvCxnSpPr>
        <p:spPr>
          <a:xfrm flipH="1">
            <a:off x="6415790" y="3072984"/>
            <a:ext cx="854440" cy="1139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DB4984-77CF-4B04-B3E1-C5F56125F801}"/>
              </a:ext>
            </a:extLst>
          </p:cNvPr>
          <p:cNvCxnSpPr>
            <a:cxnSpLocks/>
          </p:cNvCxnSpPr>
          <p:nvPr/>
        </p:nvCxnSpPr>
        <p:spPr>
          <a:xfrm>
            <a:off x="7270230" y="3097781"/>
            <a:ext cx="779488" cy="1114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196D28-8200-4ADC-8A84-EF026E0BAD29}"/>
              </a:ext>
            </a:extLst>
          </p:cNvPr>
          <p:cNvSpPr txBox="1"/>
          <p:nvPr/>
        </p:nvSpPr>
        <p:spPr>
          <a:xfrm>
            <a:off x="6046033" y="341177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75%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FE6E1-5080-4366-8AC2-82053911DACC}"/>
              </a:ext>
            </a:extLst>
          </p:cNvPr>
          <p:cNvSpPr txBox="1"/>
          <p:nvPr/>
        </p:nvSpPr>
        <p:spPr>
          <a:xfrm>
            <a:off x="7779167" y="341177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45300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4C232-AB66-4F94-A835-B705D34D8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027"/>
            <a:ext cx="12192000" cy="6061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441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2500" dirty="0"/>
              <a:t>In the training set there are approximately 500 images for each class with a few exceptions.</a:t>
            </a:r>
          </a:p>
        </p:txBody>
      </p:sp>
    </p:spTree>
    <p:extLst>
      <p:ext uri="{BB962C8B-B14F-4D97-AF65-F5344CB8AC3E}">
        <p14:creationId xmlns:p14="http://schemas.microsoft.com/office/powerpoint/2010/main" val="65872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F68EC3-C747-4538-8D33-783D167F8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027"/>
            <a:ext cx="12192000" cy="606194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441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2500" dirty="0"/>
              <a:t>In validation set there are approximately 125 images for each class with a few exceptions.</a:t>
            </a:r>
          </a:p>
        </p:txBody>
      </p:sp>
    </p:spTree>
    <p:extLst>
      <p:ext uri="{BB962C8B-B14F-4D97-AF65-F5344CB8AC3E}">
        <p14:creationId xmlns:p14="http://schemas.microsoft.com/office/powerpoint/2010/main" val="329404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C2FB8D-5F40-4508-9EA0-6150CA39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027"/>
            <a:ext cx="12192000" cy="606194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441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2500" dirty="0"/>
              <a:t>In the test set there are approximately 40 images for each class with a few exceptions.</a:t>
            </a:r>
          </a:p>
        </p:txBody>
      </p:sp>
    </p:spTree>
    <p:extLst>
      <p:ext uri="{BB962C8B-B14F-4D97-AF65-F5344CB8AC3E}">
        <p14:creationId xmlns:p14="http://schemas.microsoft.com/office/powerpoint/2010/main" val="9519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69" y="221070"/>
            <a:ext cx="11229888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Summary of data and parameter 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648931" y="2438400"/>
            <a:ext cx="11383412" cy="423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Number of training images = 37836 , </a:t>
            </a:r>
            <a:r>
              <a:rPr lang="en-US" sz="2400" dirty="0">
                <a:solidFill>
                  <a:schemeClr val="accent1"/>
                </a:solidFill>
              </a:rPr>
              <a:t>Batch size = 18</a:t>
            </a:r>
          </a:p>
          <a:p>
            <a:endParaRPr lang="en-US" sz="2400" dirty="0"/>
          </a:p>
          <a:p>
            <a:r>
              <a:rPr lang="en-US" sz="2400" dirty="0"/>
              <a:t>Number of validation images = 9554, </a:t>
            </a:r>
            <a:r>
              <a:rPr lang="en-US" sz="2400" dirty="0">
                <a:solidFill>
                  <a:schemeClr val="accent1"/>
                </a:solidFill>
              </a:rPr>
              <a:t>Batch size = 17</a:t>
            </a:r>
          </a:p>
          <a:p>
            <a:endParaRPr lang="en-US" sz="2400" dirty="0"/>
          </a:p>
          <a:p>
            <a:r>
              <a:rPr lang="en-US" sz="2400" dirty="0"/>
              <a:t>Number of test images = 3155</a:t>
            </a:r>
          </a:p>
          <a:p>
            <a:endParaRPr lang="en-US" sz="2400" dirty="0"/>
          </a:p>
          <a:p>
            <a:r>
              <a:rPr lang="en-US" sz="2400" dirty="0"/>
              <a:t>Number of classes = </a:t>
            </a:r>
            <a:r>
              <a:rPr lang="en-US" sz="2400" dirty="0">
                <a:solidFill>
                  <a:schemeClr val="accent1"/>
                </a:solidFill>
              </a:rPr>
              <a:t>75 (Output size of the last layer of CNN)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FB9A1A-BDF6-410D-BAB9-525851EF6219}"/>
                  </a:ext>
                </a:extLst>
              </p:cNvPr>
              <p:cNvSpPr/>
              <p:nvPr/>
            </p:nvSpPr>
            <p:spPr>
              <a:xfrm>
                <a:off x="648931" y="5604867"/>
                <a:ext cx="4715522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𝑆𝑡𝑒𝑝𝑠</m:t>
                      </m:r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𝑒𝑝𝑜𝑐h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𝑖𝑚𝑎𝑔𝑒𝑠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𝐵𝑎𝑡𝑐h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FB9A1A-BDF6-410D-BAB9-525851EF6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1" y="5604867"/>
                <a:ext cx="4715522" cy="618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9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540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Classification of fruit images into 75 categories using Convolution Neural Network </vt:lpstr>
      <vt:lpstr>Problem</vt:lpstr>
      <vt:lpstr>Data</vt:lpstr>
      <vt:lpstr>Problem</vt:lpstr>
      <vt:lpstr>Data preparation</vt:lpstr>
      <vt:lpstr>In the training set there are approximately 500 images for each class with a few exceptions.</vt:lpstr>
      <vt:lpstr>In validation set there are approximately 125 images for each class with a few exceptions.</vt:lpstr>
      <vt:lpstr>In the test set there are approximately 40 images for each class with a few exceptions.</vt:lpstr>
      <vt:lpstr>Summary of data and parameter calculation</vt:lpstr>
      <vt:lpstr>Interactive widget for data exploration</vt:lpstr>
      <vt:lpstr>Model1 architecture</vt:lpstr>
      <vt:lpstr>Model 1 evaluation</vt:lpstr>
      <vt:lpstr>Modifications for model 2</vt:lpstr>
      <vt:lpstr>Data augmentation in action</vt:lpstr>
      <vt:lpstr>Model 1 vs. Model 2</vt:lpstr>
      <vt:lpstr>Accuracy of models on 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Ali</dc:creator>
  <cp:lastModifiedBy>Rehan Ali</cp:lastModifiedBy>
  <cp:revision>20</cp:revision>
  <dcterms:created xsi:type="dcterms:W3CDTF">2018-07-10T09:22:45Z</dcterms:created>
  <dcterms:modified xsi:type="dcterms:W3CDTF">2018-07-18T19:27:17Z</dcterms:modified>
</cp:coreProperties>
</file>