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9" r:id="rId2"/>
    <p:sldId id="270" r:id="rId3"/>
    <p:sldId id="271" r:id="rId4"/>
    <p:sldId id="258" r:id="rId5"/>
    <p:sldId id="259" r:id="rId6"/>
    <p:sldId id="260" r:id="rId7"/>
    <p:sldId id="261" r:id="rId8"/>
    <p:sldId id="262" r:id="rId9"/>
    <p:sldId id="272" r:id="rId10"/>
    <p:sldId id="263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1DE48E-B01F-4D5E-951D-ABE1279D5630}" type="doc">
      <dgm:prSet loTypeId="urn:microsoft.com/office/officeart/2018/2/layout/IconVerticalSolidList" loCatId="icon" qsTypeId="urn:microsoft.com/office/officeart/2005/8/quickstyle/3d3" qsCatId="3D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F747948-EBDC-496D-968D-BCC4F4A7C8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</a:t>
          </a:r>
          <a:r>
            <a:rPr lang="en-US" b="1" dirty="0"/>
            <a:t>Python</a:t>
          </a:r>
          <a:r>
            <a:rPr lang="en-US" dirty="0"/>
            <a:t>: Data cleaning and transformation</a:t>
          </a:r>
        </a:p>
      </dgm:t>
    </dgm:pt>
    <dgm:pt modelId="{6A4DE7A5-E719-49AE-9365-92ED6C57C771}" type="parTrans" cxnId="{EB02AF3F-D8AF-425E-A72C-D8E5B82A8A2F}">
      <dgm:prSet/>
      <dgm:spPr/>
      <dgm:t>
        <a:bodyPr/>
        <a:lstStyle/>
        <a:p>
          <a:endParaRPr lang="en-US"/>
        </a:p>
      </dgm:t>
    </dgm:pt>
    <dgm:pt modelId="{8C89EB16-ABE1-49D8-9007-2B1D1EDD5606}" type="sibTrans" cxnId="{EB02AF3F-D8AF-425E-A72C-D8E5B82A8A2F}">
      <dgm:prSet/>
      <dgm:spPr/>
      <dgm:t>
        <a:bodyPr/>
        <a:lstStyle/>
        <a:p>
          <a:endParaRPr lang="en-US"/>
        </a:p>
      </dgm:t>
    </dgm:pt>
    <dgm:pt modelId="{6AB3D773-E3CB-41AB-9CD7-F699E2BA83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</a:t>
          </a:r>
          <a:r>
            <a:rPr lang="en-US" b="1" dirty="0"/>
            <a:t>MySQL</a:t>
          </a:r>
          <a:r>
            <a:rPr lang="en-US" dirty="0"/>
            <a:t>: Structured data storage</a:t>
          </a:r>
        </a:p>
      </dgm:t>
    </dgm:pt>
    <dgm:pt modelId="{3BA769E5-9DD7-4F69-9A63-2DE080F0128F}" type="parTrans" cxnId="{EC4A80F0-07C0-4B09-8810-6047DDFF4B79}">
      <dgm:prSet/>
      <dgm:spPr/>
      <dgm:t>
        <a:bodyPr/>
        <a:lstStyle/>
        <a:p>
          <a:endParaRPr lang="en-US"/>
        </a:p>
      </dgm:t>
    </dgm:pt>
    <dgm:pt modelId="{A39C0E03-0454-4288-A6A3-F502CDDA8C5A}" type="sibTrans" cxnId="{EC4A80F0-07C0-4B09-8810-6047DDFF4B79}">
      <dgm:prSet/>
      <dgm:spPr/>
      <dgm:t>
        <a:bodyPr/>
        <a:lstStyle/>
        <a:p>
          <a:endParaRPr lang="en-US"/>
        </a:p>
      </dgm:t>
    </dgm:pt>
    <dgm:pt modelId="{74C3C779-D08F-43F1-B3AB-8FCBA07AD6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</a:t>
          </a:r>
          <a:r>
            <a:rPr lang="en-US" b="1" dirty="0"/>
            <a:t>Power BI</a:t>
          </a:r>
          <a:r>
            <a:rPr lang="en-US" dirty="0"/>
            <a:t>: Interactive data visualizations</a:t>
          </a:r>
        </a:p>
      </dgm:t>
    </dgm:pt>
    <dgm:pt modelId="{B05587A0-476B-4AE3-B58D-7BCBD7B437A0}" type="parTrans" cxnId="{1DDDB648-C551-4C74-96D2-6F739E805A44}">
      <dgm:prSet/>
      <dgm:spPr/>
      <dgm:t>
        <a:bodyPr/>
        <a:lstStyle/>
        <a:p>
          <a:endParaRPr lang="en-US"/>
        </a:p>
      </dgm:t>
    </dgm:pt>
    <dgm:pt modelId="{36805C8F-A744-4A7B-A466-CA0BFE49E2FA}" type="sibTrans" cxnId="{1DDDB648-C551-4C74-96D2-6F739E805A44}">
      <dgm:prSet/>
      <dgm:spPr/>
      <dgm:t>
        <a:bodyPr/>
        <a:lstStyle/>
        <a:p>
          <a:endParaRPr lang="en-US"/>
        </a:p>
      </dgm:t>
    </dgm:pt>
    <dgm:pt modelId="{DB395B5D-EB32-4373-ABAB-0C60CEFDF93E}" type="pres">
      <dgm:prSet presAssocID="{BB1DE48E-B01F-4D5E-951D-ABE1279D5630}" presName="root" presStyleCnt="0">
        <dgm:presLayoutVars>
          <dgm:dir/>
          <dgm:resizeHandles val="exact"/>
        </dgm:presLayoutVars>
      </dgm:prSet>
      <dgm:spPr/>
    </dgm:pt>
    <dgm:pt modelId="{569E58BB-84C9-4D91-88E5-5AC6FAB3B520}" type="pres">
      <dgm:prSet presAssocID="{AF747948-EBDC-496D-968D-BCC4F4A7C8C2}" presName="compNode" presStyleCnt="0"/>
      <dgm:spPr/>
    </dgm:pt>
    <dgm:pt modelId="{DB19E1DD-DF61-495E-8F8A-5809B7A0CEB9}" type="pres">
      <dgm:prSet presAssocID="{AF747948-EBDC-496D-968D-BCC4F4A7C8C2}" presName="bgRect" presStyleLbl="bgShp" presStyleIdx="0" presStyleCnt="3"/>
      <dgm:spPr/>
    </dgm:pt>
    <dgm:pt modelId="{A3DF22B4-A57B-43F8-B466-55550B48EBA5}" type="pres">
      <dgm:prSet presAssocID="{AF747948-EBDC-496D-968D-BCC4F4A7C8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F1D69B9-CCF6-4AD0-BA14-C5B66C7B684D}" type="pres">
      <dgm:prSet presAssocID="{AF747948-EBDC-496D-968D-BCC4F4A7C8C2}" presName="spaceRect" presStyleCnt="0"/>
      <dgm:spPr/>
    </dgm:pt>
    <dgm:pt modelId="{BB6FA70D-B044-4417-8A37-A5021FE915A3}" type="pres">
      <dgm:prSet presAssocID="{AF747948-EBDC-496D-968D-BCC4F4A7C8C2}" presName="parTx" presStyleLbl="revTx" presStyleIdx="0" presStyleCnt="3">
        <dgm:presLayoutVars>
          <dgm:chMax val="0"/>
          <dgm:chPref val="0"/>
        </dgm:presLayoutVars>
      </dgm:prSet>
      <dgm:spPr/>
    </dgm:pt>
    <dgm:pt modelId="{6453C588-CE0D-4E83-A449-7C07513B8A2B}" type="pres">
      <dgm:prSet presAssocID="{8C89EB16-ABE1-49D8-9007-2B1D1EDD5606}" presName="sibTrans" presStyleCnt="0"/>
      <dgm:spPr/>
    </dgm:pt>
    <dgm:pt modelId="{396AC637-DC03-4E01-A94F-F7E623D75FBC}" type="pres">
      <dgm:prSet presAssocID="{6AB3D773-E3CB-41AB-9CD7-F699E2BA8304}" presName="compNode" presStyleCnt="0"/>
      <dgm:spPr/>
    </dgm:pt>
    <dgm:pt modelId="{14F70015-AF5C-4BBA-A8E8-3DD7FFCCFF8E}" type="pres">
      <dgm:prSet presAssocID="{6AB3D773-E3CB-41AB-9CD7-F699E2BA8304}" presName="bgRect" presStyleLbl="bgShp" presStyleIdx="1" presStyleCnt="3"/>
      <dgm:spPr/>
    </dgm:pt>
    <dgm:pt modelId="{06CB9468-8B3E-493C-8CAF-AEC25017FF10}" type="pres">
      <dgm:prSet presAssocID="{6AB3D773-E3CB-41AB-9CD7-F699E2BA83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9D1A05F-5A13-4BB5-98C0-45AF85E3CA94}" type="pres">
      <dgm:prSet presAssocID="{6AB3D773-E3CB-41AB-9CD7-F699E2BA8304}" presName="spaceRect" presStyleCnt="0"/>
      <dgm:spPr/>
    </dgm:pt>
    <dgm:pt modelId="{D0C5F671-FE17-4213-80B4-472A08F92BEA}" type="pres">
      <dgm:prSet presAssocID="{6AB3D773-E3CB-41AB-9CD7-F699E2BA8304}" presName="parTx" presStyleLbl="revTx" presStyleIdx="1" presStyleCnt="3">
        <dgm:presLayoutVars>
          <dgm:chMax val="0"/>
          <dgm:chPref val="0"/>
        </dgm:presLayoutVars>
      </dgm:prSet>
      <dgm:spPr/>
    </dgm:pt>
    <dgm:pt modelId="{A54C16E2-B6B1-47D7-8175-9CC60ABBAFB9}" type="pres">
      <dgm:prSet presAssocID="{A39C0E03-0454-4288-A6A3-F502CDDA8C5A}" presName="sibTrans" presStyleCnt="0"/>
      <dgm:spPr/>
    </dgm:pt>
    <dgm:pt modelId="{AB509512-45FC-4F2B-97D4-6096219DE751}" type="pres">
      <dgm:prSet presAssocID="{74C3C779-D08F-43F1-B3AB-8FCBA07AD6EC}" presName="compNode" presStyleCnt="0"/>
      <dgm:spPr/>
    </dgm:pt>
    <dgm:pt modelId="{C0559B42-8839-415B-896B-B0060566948A}" type="pres">
      <dgm:prSet presAssocID="{74C3C779-D08F-43F1-B3AB-8FCBA07AD6EC}" presName="bgRect" presStyleLbl="bgShp" presStyleIdx="2" presStyleCnt="3"/>
      <dgm:spPr/>
    </dgm:pt>
    <dgm:pt modelId="{5FF7F635-E2CA-4D0D-AA4E-C4F18CCB6E3A}" type="pres">
      <dgm:prSet presAssocID="{74C3C779-D08F-43F1-B3AB-8FCBA07AD6E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A8C0AA1-DDD2-4B34-B8E5-8EEA784223B5}" type="pres">
      <dgm:prSet presAssocID="{74C3C779-D08F-43F1-B3AB-8FCBA07AD6EC}" presName="spaceRect" presStyleCnt="0"/>
      <dgm:spPr/>
    </dgm:pt>
    <dgm:pt modelId="{78B3F6A1-179A-43F4-BD30-F267D1C786ED}" type="pres">
      <dgm:prSet presAssocID="{74C3C779-D08F-43F1-B3AB-8FCBA07AD6E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B02AF3F-D8AF-425E-A72C-D8E5B82A8A2F}" srcId="{BB1DE48E-B01F-4D5E-951D-ABE1279D5630}" destId="{AF747948-EBDC-496D-968D-BCC4F4A7C8C2}" srcOrd="0" destOrd="0" parTransId="{6A4DE7A5-E719-49AE-9365-92ED6C57C771}" sibTransId="{8C89EB16-ABE1-49D8-9007-2B1D1EDD5606}"/>
    <dgm:cxn modelId="{1DDDB648-C551-4C74-96D2-6F739E805A44}" srcId="{BB1DE48E-B01F-4D5E-951D-ABE1279D5630}" destId="{74C3C779-D08F-43F1-B3AB-8FCBA07AD6EC}" srcOrd="2" destOrd="0" parTransId="{B05587A0-476B-4AE3-B58D-7BCBD7B437A0}" sibTransId="{36805C8F-A744-4A7B-A466-CA0BFE49E2FA}"/>
    <dgm:cxn modelId="{F1894A9F-C206-4659-8B89-262AD623A8AB}" type="presOf" srcId="{6AB3D773-E3CB-41AB-9CD7-F699E2BA8304}" destId="{D0C5F671-FE17-4213-80B4-472A08F92BEA}" srcOrd="0" destOrd="0" presId="urn:microsoft.com/office/officeart/2018/2/layout/IconVerticalSolidList"/>
    <dgm:cxn modelId="{BE30E7E8-E493-49F5-8B40-30575BACE81F}" type="presOf" srcId="{BB1DE48E-B01F-4D5E-951D-ABE1279D5630}" destId="{DB395B5D-EB32-4373-ABAB-0C60CEFDF93E}" srcOrd="0" destOrd="0" presId="urn:microsoft.com/office/officeart/2018/2/layout/IconVerticalSolidList"/>
    <dgm:cxn modelId="{EC4A80F0-07C0-4B09-8810-6047DDFF4B79}" srcId="{BB1DE48E-B01F-4D5E-951D-ABE1279D5630}" destId="{6AB3D773-E3CB-41AB-9CD7-F699E2BA8304}" srcOrd="1" destOrd="0" parTransId="{3BA769E5-9DD7-4F69-9A63-2DE080F0128F}" sibTransId="{A39C0E03-0454-4288-A6A3-F502CDDA8C5A}"/>
    <dgm:cxn modelId="{95A448F3-0405-497C-BB86-9FC0EFCFDDBA}" type="presOf" srcId="{74C3C779-D08F-43F1-B3AB-8FCBA07AD6EC}" destId="{78B3F6A1-179A-43F4-BD30-F267D1C786ED}" srcOrd="0" destOrd="0" presId="urn:microsoft.com/office/officeart/2018/2/layout/IconVerticalSolidList"/>
    <dgm:cxn modelId="{555389F6-17F1-4C38-95DF-4603AD3A3AB3}" type="presOf" srcId="{AF747948-EBDC-496D-968D-BCC4F4A7C8C2}" destId="{BB6FA70D-B044-4417-8A37-A5021FE915A3}" srcOrd="0" destOrd="0" presId="urn:microsoft.com/office/officeart/2018/2/layout/IconVerticalSolidList"/>
    <dgm:cxn modelId="{4FB43D8F-7CD1-4C6E-AE6B-0A9C16851E39}" type="presParOf" srcId="{DB395B5D-EB32-4373-ABAB-0C60CEFDF93E}" destId="{569E58BB-84C9-4D91-88E5-5AC6FAB3B520}" srcOrd="0" destOrd="0" presId="urn:microsoft.com/office/officeart/2018/2/layout/IconVerticalSolidList"/>
    <dgm:cxn modelId="{9D03E786-74D3-41F7-A2A0-356ED3A01E1C}" type="presParOf" srcId="{569E58BB-84C9-4D91-88E5-5AC6FAB3B520}" destId="{DB19E1DD-DF61-495E-8F8A-5809B7A0CEB9}" srcOrd="0" destOrd="0" presId="urn:microsoft.com/office/officeart/2018/2/layout/IconVerticalSolidList"/>
    <dgm:cxn modelId="{DE8109FB-3624-4AD4-884F-50134FC5C6A9}" type="presParOf" srcId="{569E58BB-84C9-4D91-88E5-5AC6FAB3B520}" destId="{A3DF22B4-A57B-43F8-B466-55550B48EBA5}" srcOrd="1" destOrd="0" presId="urn:microsoft.com/office/officeart/2018/2/layout/IconVerticalSolidList"/>
    <dgm:cxn modelId="{34E85681-A254-4620-B195-1262978AC49C}" type="presParOf" srcId="{569E58BB-84C9-4D91-88E5-5AC6FAB3B520}" destId="{EF1D69B9-CCF6-4AD0-BA14-C5B66C7B684D}" srcOrd="2" destOrd="0" presId="urn:microsoft.com/office/officeart/2018/2/layout/IconVerticalSolidList"/>
    <dgm:cxn modelId="{8D4C6B0F-329B-4A59-A2BA-57C56DD3AF49}" type="presParOf" srcId="{569E58BB-84C9-4D91-88E5-5AC6FAB3B520}" destId="{BB6FA70D-B044-4417-8A37-A5021FE915A3}" srcOrd="3" destOrd="0" presId="urn:microsoft.com/office/officeart/2018/2/layout/IconVerticalSolidList"/>
    <dgm:cxn modelId="{E428B029-3714-4994-8641-4A769C6A7836}" type="presParOf" srcId="{DB395B5D-EB32-4373-ABAB-0C60CEFDF93E}" destId="{6453C588-CE0D-4E83-A449-7C07513B8A2B}" srcOrd="1" destOrd="0" presId="urn:microsoft.com/office/officeart/2018/2/layout/IconVerticalSolidList"/>
    <dgm:cxn modelId="{486F85F6-DF60-43C2-81EB-BB193FF0A385}" type="presParOf" srcId="{DB395B5D-EB32-4373-ABAB-0C60CEFDF93E}" destId="{396AC637-DC03-4E01-A94F-F7E623D75FBC}" srcOrd="2" destOrd="0" presId="urn:microsoft.com/office/officeart/2018/2/layout/IconVerticalSolidList"/>
    <dgm:cxn modelId="{96C536C0-C1D9-4010-9724-95430558209D}" type="presParOf" srcId="{396AC637-DC03-4E01-A94F-F7E623D75FBC}" destId="{14F70015-AF5C-4BBA-A8E8-3DD7FFCCFF8E}" srcOrd="0" destOrd="0" presId="urn:microsoft.com/office/officeart/2018/2/layout/IconVerticalSolidList"/>
    <dgm:cxn modelId="{604FE434-84A7-410E-9501-31418AEE869B}" type="presParOf" srcId="{396AC637-DC03-4E01-A94F-F7E623D75FBC}" destId="{06CB9468-8B3E-493C-8CAF-AEC25017FF10}" srcOrd="1" destOrd="0" presId="urn:microsoft.com/office/officeart/2018/2/layout/IconVerticalSolidList"/>
    <dgm:cxn modelId="{925071FF-4677-4699-967E-FA046B9B5FDB}" type="presParOf" srcId="{396AC637-DC03-4E01-A94F-F7E623D75FBC}" destId="{B9D1A05F-5A13-4BB5-98C0-45AF85E3CA94}" srcOrd="2" destOrd="0" presId="urn:microsoft.com/office/officeart/2018/2/layout/IconVerticalSolidList"/>
    <dgm:cxn modelId="{3CBAE942-C5B3-4BBC-861D-A75CB1EDD987}" type="presParOf" srcId="{396AC637-DC03-4E01-A94F-F7E623D75FBC}" destId="{D0C5F671-FE17-4213-80B4-472A08F92BEA}" srcOrd="3" destOrd="0" presId="urn:microsoft.com/office/officeart/2018/2/layout/IconVerticalSolidList"/>
    <dgm:cxn modelId="{8CF8886E-1238-45D9-BB48-E10E3EFD477F}" type="presParOf" srcId="{DB395B5D-EB32-4373-ABAB-0C60CEFDF93E}" destId="{A54C16E2-B6B1-47D7-8175-9CC60ABBAFB9}" srcOrd="3" destOrd="0" presId="urn:microsoft.com/office/officeart/2018/2/layout/IconVerticalSolidList"/>
    <dgm:cxn modelId="{376D17AE-2ED6-4453-842D-BF2149FA296D}" type="presParOf" srcId="{DB395B5D-EB32-4373-ABAB-0C60CEFDF93E}" destId="{AB509512-45FC-4F2B-97D4-6096219DE751}" srcOrd="4" destOrd="0" presId="urn:microsoft.com/office/officeart/2018/2/layout/IconVerticalSolidList"/>
    <dgm:cxn modelId="{134C5786-FDF3-46F3-A969-1A222E010423}" type="presParOf" srcId="{AB509512-45FC-4F2B-97D4-6096219DE751}" destId="{C0559B42-8839-415B-896B-B0060566948A}" srcOrd="0" destOrd="0" presId="urn:microsoft.com/office/officeart/2018/2/layout/IconVerticalSolidList"/>
    <dgm:cxn modelId="{0834A45A-7F75-4C4C-A58C-001960C7A18F}" type="presParOf" srcId="{AB509512-45FC-4F2B-97D4-6096219DE751}" destId="{5FF7F635-E2CA-4D0D-AA4E-C4F18CCB6E3A}" srcOrd="1" destOrd="0" presId="urn:microsoft.com/office/officeart/2018/2/layout/IconVerticalSolidList"/>
    <dgm:cxn modelId="{169E69A9-C497-4433-9C10-61C72B4E4B69}" type="presParOf" srcId="{AB509512-45FC-4F2B-97D4-6096219DE751}" destId="{0A8C0AA1-DDD2-4B34-B8E5-8EEA784223B5}" srcOrd="2" destOrd="0" presId="urn:microsoft.com/office/officeart/2018/2/layout/IconVerticalSolidList"/>
    <dgm:cxn modelId="{A888BD9C-A525-458D-833D-2EEAE9C0FCE9}" type="presParOf" srcId="{AB509512-45FC-4F2B-97D4-6096219DE751}" destId="{78B3F6A1-179A-43F4-BD30-F267D1C786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91CAF2-70E2-45C9-A0FD-EB022CCE40ED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1B57F56-B56C-4A62-B1FC-8EC0A8BA1774}">
      <dgm:prSet/>
      <dgm:spPr/>
      <dgm:t>
        <a:bodyPr/>
        <a:lstStyle/>
        <a:p>
          <a:r>
            <a:rPr lang="en-US" b="1" i="0" dirty="0"/>
            <a:t>Dataset:</a:t>
          </a:r>
        </a:p>
        <a:p>
          <a:r>
            <a:rPr lang="en-US" b="0" i="0" dirty="0"/>
            <a:t>Motor Vehicle Collisions – Crashes</a:t>
          </a:r>
        </a:p>
      </dgm:t>
    </dgm:pt>
    <dgm:pt modelId="{61B8F6FA-98CB-417E-8CE3-4928F1BADD1C}" type="parTrans" cxnId="{DEAD2DF2-DE0C-4B6E-B799-D7F9284E6202}">
      <dgm:prSet/>
      <dgm:spPr/>
      <dgm:t>
        <a:bodyPr/>
        <a:lstStyle/>
        <a:p>
          <a:endParaRPr lang="en-US"/>
        </a:p>
      </dgm:t>
    </dgm:pt>
    <dgm:pt modelId="{9CE86C8F-1B1F-493C-A24C-B3C5BC9F4F72}" type="sibTrans" cxnId="{DEAD2DF2-DE0C-4B6E-B799-D7F9284E6202}">
      <dgm:prSet/>
      <dgm:spPr/>
      <dgm:t>
        <a:bodyPr/>
        <a:lstStyle/>
        <a:p>
          <a:endParaRPr lang="en-US"/>
        </a:p>
      </dgm:t>
    </dgm:pt>
    <dgm:pt modelId="{B458D1A1-1060-460D-9A63-5958F6DBA320}">
      <dgm:prSet/>
      <dgm:spPr/>
      <dgm:t>
        <a:bodyPr/>
        <a:lstStyle/>
        <a:p>
          <a:r>
            <a:rPr lang="en-US" b="1" i="0" dirty="0"/>
            <a:t>Provider:</a:t>
          </a:r>
        </a:p>
        <a:p>
          <a:r>
            <a:rPr lang="en-US" b="0" i="0" dirty="0"/>
            <a:t>NYC Open Data</a:t>
          </a:r>
        </a:p>
      </dgm:t>
    </dgm:pt>
    <dgm:pt modelId="{9DB4FEDE-87E6-4FE7-8E46-A21FC16DEE8D}" type="parTrans" cxnId="{046A58F8-506F-4A6B-B5B1-30C3BA8DCA15}">
      <dgm:prSet/>
      <dgm:spPr/>
      <dgm:t>
        <a:bodyPr/>
        <a:lstStyle/>
        <a:p>
          <a:endParaRPr lang="en-US"/>
        </a:p>
      </dgm:t>
    </dgm:pt>
    <dgm:pt modelId="{8D87AC3D-DAC0-4D5A-B089-7A78CEF883AB}" type="sibTrans" cxnId="{046A58F8-506F-4A6B-B5B1-30C3BA8DCA15}">
      <dgm:prSet/>
      <dgm:spPr/>
      <dgm:t>
        <a:bodyPr/>
        <a:lstStyle/>
        <a:p>
          <a:endParaRPr lang="en-US"/>
        </a:p>
      </dgm:t>
    </dgm:pt>
    <dgm:pt modelId="{E333C384-4F60-4251-B63D-8D3158B0931E}">
      <dgm:prSet/>
      <dgm:spPr/>
      <dgm:t>
        <a:bodyPr/>
        <a:lstStyle/>
        <a:p>
          <a:r>
            <a:rPr lang="en-US" b="1" i="0" dirty="0"/>
            <a:t>Source Agency:</a:t>
          </a:r>
        </a:p>
        <a:p>
          <a:r>
            <a:rPr lang="en-US" b="0" i="0" dirty="0"/>
            <a:t>NYPD (MV-104AN reports)</a:t>
          </a:r>
        </a:p>
      </dgm:t>
    </dgm:pt>
    <dgm:pt modelId="{375DA49A-19DE-4061-BAB1-0A76BD2728F3}" type="parTrans" cxnId="{7B2CD29B-15A0-486D-9A75-29F94036F215}">
      <dgm:prSet/>
      <dgm:spPr/>
      <dgm:t>
        <a:bodyPr/>
        <a:lstStyle/>
        <a:p>
          <a:endParaRPr lang="en-US"/>
        </a:p>
      </dgm:t>
    </dgm:pt>
    <dgm:pt modelId="{4DFA80D1-88B5-4C57-98CF-B3D3504F74B0}" type="sibTrans" cxnId="{7B2CD29B-15A0-486D-9A75-29F94036F215}">
      <dgm:prSet/>
      <dgm:spPr/>
      <dgm:t>
        <a:bodyPr/>
        <a:lstStyle/>
        <a:p>
          <a:endParaRPr lang="en-US"/>
        </a:p>
      </dgm:t>
    </dgm:pt>
    <dgm:pt modelId="{B1CF4C54-08FC-48B8-9D86-0328D9BBAF45}">
      <dgm:prSet/>
      <dgm:spPr/>
      <dgm:t>
        <a:bodyPr/>
        <a:lstStyle/>
        <a:p>
          <a:r>
            <a:rPr lang="en-US" b="1" i="0" dirty="0"/>
            <a:t>Records Analyzed:</a:t>
          </a:r>
        </a:p>
        <a:p>
          <a:r>
            <a:rPr lang="en-US" b="0" i="0" dirty="0"/>
            <a:t>From 2.19M records, </a:t>
          </a:r>
          <a:r>
            <a:rPr lang="en-US" b="1" i="0" dirty="0"/>
            <a:t>414K</a:t>
          </a:r>
          <a:r>
            <a:rPr lang="en-US" b="0" i="0" dirty="0"/>
            <a:t> relevant collisions from 2021–Present were analyzed.</a:t>
          </a:r>
        </a:p>
      </dgm:t>
    </dgm:pt>
    <dgm:pt modelId="{23BF099E-5EBC-4DB9-B140-541EBE0DB3D0}" type="parTrans" cxnId="{B57884D3-53CB-49BB-AFDA-14D260EDF2B6}">
      <dgm:prSet/>
      <dgm:spPr/>
      <dgm:t>
        <a:bodyPr/>
        <a:lstStyle/>
        <a:p>
          <a:endParaRPr lang="en-US"/>
        </a:p>
      </dgm:t>
    </dgm:pt>
    <dgm:pt modelId="{71148D57-A781-4D2D-A05D-3C3B70DB208E}" type="sibTrans" cxnId="{B57884D3-53CB-49BB-AFDA-14D260EDF2B6}">
      <dgm:prSet/>
      <dgm:spPr/>
      <dgm:t>
        <a:bodyPr/>
        <a:lstStyle/>
        <a:p>
          <a:endParaRPr lang="en-US"/>
        </a:p>
      </dgm:t>
    </dgm:pt>
    <dgm:pt modelId="{F761C192-EF24-4F31-A4EC-43B704E2BFC5}" type="pres">
      <dgm:prSet presAssocID="{A891CAF2-70E2-45C9-A0FD-EB022CCE40ED}" presName="outerComposite" presStyleCnt="0">
        <dgm:presLayoutVars>
          <dgm:chMax val="5"/>
          <dgm:dir/>
          <dgm:resizeHandles val="exact"/>
        </dgm:presLayoutVars>
      </dgm:prSet>
      <dgm:spPr/>
    </dgm:pt>
    <dgm:pt modelId="{CFDFBE7E-A257-458E-9A02-6BD6CB3EA019}" type="pres">
      <dgm:prSet presAssocID="{A891CAF2-70E2-45C9-A0FD-EB022CCE40ED}" presName="dummyMaxCanvas" presStyleCnt="0">
        <dgm:presLayoutVars/>
      </dgm:prSet>
      <dgm:spPr/>
    </dgm:pt>
    <dgm:pt modelId="{C2279A25-C7ED-4B3C-BD0E-312BD80C5FE4}" type="pres">
      <dgm:prSet presAssocID="{A891CAF2-70E2-45C9-A0FD-EB022CCE40ED}" presName="FourNodes_1" presStyleLbl="node1" presStyleIdx="0" presStyleCnt="4">
        <dgm:presLayoutVars>
          <dgm:bulletEnabled val="1"/>
        </dgm:presLayoutVars>
      </dgm:prSet>
      <dgm:spPr/>
    </dgm:pt>
    <dgm:pt modelId="{366F7600-5BBD-450A-B7A7-48CC4AF914BC}" type="pres">
      <dgm:prSet presAssocID="{A891CAF2-70E2-45C9-A0FD-EB022CCE40ED}" presName="FourNodes_2" presStyleLbl="node1" presStyleIdx="1" presStyleCnt="4">
        <dgm:presLayoutVars>
          <dgm:bulletEnabled val="1"/>
        </dgm:presLayoutVars>
      </dgm:prSet>
      <dgm:spPr/>
    </dgm:pt>
    <dgm:pt modelId="{131345BF-CD63-48B3-9F43-B132DCD8B191}" type="pres">
      <dgm:prSet presAssocID="{A891CAF2-70E2-45C9-A0FD-EB022CCE40ED}" presName="FourNodes_3" presStyleLbl="node1" presStyleIdx="2" presStyleCnt="4">
        <dgm:presLayoutVars>
          <dgm:bulletEnabled val="1"/>
        </dgm:presLayoutVars>
      </dgm:prSet>
      <dgm:spPr/>
    </dgm:pt>
    <dgm:pt modelId="{682E2597-516A-44E7-916D-AE4A345A64C9}" type="pres">
      <dgm:prSet presAssocID="{A891CAF2-70E2-45C9-A0FD-EB022CCE40ED}" presName="FourNodes_4" presStyleLbl="node1" presStyleIdx="3" presStyleCnt="4">
        <dgm:presLayoutVars>
          <dgm:bulletEnabled val="1"/>
        </dgm:presLayoutVars>
      </dgm:prSet>
      <dgm:spPr/>
    </dgm:pt>
    <dgm:pt modelId="{110B782E-4E59-40D4-BC6E-9DEF99809A20}" type="pres">
      <dgm:prSet presAssocID="{A891CAF2-70E2-45C9-A0FD-EB022CCE40ED}" presName="FourConn_1-2" presStyleLbl="fgAccFollowNode1" presStyleIdx="0" presStyleCnt="3">
        <dgm:presLayoutVars>
          <dgm:bulletEnabled val="1"/>
        </dgm:presLayoutVars>
      </dgm:prSet>
      <dgm:spPr/>
    </dgm:pt>
    <dgm:pt modelId="{077A3764-568C-48DF-98BA-F3238EC466EC}" type="pres">
      <dgm:prSet presAssocID="{A891CAF2-70E2-45C9-A0FD-EB022CCE40ED}" presName="FourConn_2-3" presStyleLbl="fgAccFollowNode1" presStyleIdx="1" presStyleCnt="3">
        <dgm:presLayoutVars>
          <dgm:bulletEnabled val="1"/>
        </dgm:presLayoutVars>
      </dgm:prSet>
      <dgm:spPr/>
    </dgm:pt>
    <dgm:pt modelId="{0CE1B591-4C55-438E-9EC0-C50FC6EEA310}" type="pres">
      <dgm:prSet presAssocID="{A891CAF2-70E2-45C9-A0FD-EB022CCE40ED}" presName="FourConn_3-4" presStyleLbl="fgAccFollowNode1" presStyleIdx="2" presStyleCnt="3">
        <dgm:presLayoutVars>
          <dgm:bulletEnabled val="1"/>
        </dgm:presLayoutVars>
      </dgm:prSet>
      <dgm:spPr/>
    </dgm:pt>
    <dgm:pt modelId="{507C2297-157A-459A-9D2D-DF4F0A18460F}" type="pres">
      <dgm:prSet presAssocID="{A891CAF2-70E2-45C9-A0FD-EB022CCE40ED}" presName="FourNodes_1_text" presStyleLbl="node1" presStyleIdx="3" presStyleCnt="4">
        <dgm:presLayoutVars>
          <dgm:bulletEnabled val="1"/>
        </dgm:presLayoutVars>
      </dgm:prSet>
      <dgm:spPr/>
    </dgm:pt>
    <dgm:pt modelId="{24D5E841-E4F7-47A2-8572-8B1548367A9D}" type="pres">
      <dgm:prSet presAssocID="{A891CAF2-70E2-45C9-A0FD-EB022CCE40ED}" presName="FourNodes_2_text" presStyleLbl="node1" presStyleIdx="3" presStyleCnt="4">
        <dgm:presLayoutVars>
          <dgm:bulletEnabled val="1"/>
        </dgm:presLayoutVars>
      </dgm:prSet>
      <dgm:spPr/>
    </dgm:pt>
    <dgm:pt modelId="{BED8AE2D-CE08-47FE-9365-DDE14674AD50}" type="pres">
      <dgm:prSet presAssocID="{A891CAF2-70E2-45C9-A0FD-EB022CCE40ED}" presName="FourNodes_3_text" presStyleLbl="node1" presStyleIdx="3" presStyleCnt="4">
        <dgm:presLayoutVars>
          <dgm:bulletEnabled val="1"/>
        </dgm:presLayoutVars>
      </dgm:prSet>
      <dgm:spPr/>
    </dgm:pt>
    <dgm:pt modelId="{8D5B4B16-7A12-4297-9FD6-C4311929186E}" type="pres">
      <dgm:prSet presAssocID="{A891CAF2-70E2-45C9-A0FD-EB022CCE40E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1F2E411-4AE8-4E69-8AD7-EEB7B9BCB41D}" type="presOf" srcId="{B1CF4C54-08FC-48B8-9D86-0328D9BBAF45}" destId="{8D5B4B16-7A12-4297-9FD6-C4311929186E}" srcOrd="1" destOrd="0" presId="urn:microsoft.com/office/officeart/2005/8/layout/vProcess5"/>
    <dgm:cxn modelId="{1A733317-9A44-4A98-BA88-4A63CAF489DD}" type="presOf" srcId="{E1B57F56-B56C-4A62-B1FC-8EC0A8BA1774}" destId="{507C2297-157A-459A-9D2D-DF4F0A18460F}" srcOrd="1" destOrd="0" presId="urn:microsoft.com/office/officeart/2005/8/layout/vProcess5"/>
    <dgm:cxn modelId="{E8E6143C-391E-4511-B4BA-EB2BD4FE126C}" type="presOf" srcId="{A891CAF2-70E2-45C9-A0FD-EB022CCE40ED}" destId="{F761C192-EF24-4F31-A4EC-43B704E2BFC5}" srcOrd="0" destOrd="0" presId="urn:microsoft.com/office/officeart/2005/8/layout/vProcess5"/>
    <dgm:cxn modelId="{A5AABF46-85C1-4EAC-B4C3-6CADA04F2C3D}" type="presOf" srcId="{E333C384-4F60-4251-B63D-8D3158B0931E}" destId="{BED8AE2D-CE08-47FE-9365-DDE14674AD50}" srcOrd="1" destOrd="0" presId="urn:microsoft.com/office/officeart/2005/8/layout/vProcess5"/>
    <dgm:cxn modelId="{EF345D8D-7816-4D46-A185-9DF192DCD4B8}" type="presOf" srcId="{4DFA80D1-88B5-4C57-98CF-B3D3504F74B0}" destId="{0CE1B591-4C55-438E-9EC0-C50FC6EEA310}" srcOrd="0" destOrd="0" presId="urn:microsoft.com/office/officeart/2005/8/layout/vProcess5"/>
    <dgm:cxn modelId="{3BE6FD91-1EE6-48CC-A449-9FB9DAC39AFB}" type="presOf" srcId="{B458D1A1-1060-460D-9A63-5958F6DBA320}" destId="{366F7600-5BBD-450A-B7A7-48CC4AF914BC}" srcOrd="0" destOrd="0" presId="urn:microsoft.com/office/officeart/2005/8/layout/vProcess5"/>
    <dgm:cxn modelId="{70308097-F660-47B5-A2A3-571677D0853B}" type="presOf" srcId="{E333C384-4F60-4251-B63D-8D3158B0931E}" destId="{131345BF-CD63-48B3-9F43-B132DCD8B191}" srcOrd="0" destOrd="0" presId="urn:microsoft.com/office/officeart/2005/8/layout/vProcess5"/>
    <dgm:cxn modelId="{7B2CD29B-15A0-486D-9A75-29F94036F215}" srcId="{A891CAF2-70E2-45C9-A0FD-EB022CCE40ED}" destId="{E333C384-4F60-4251-B63D-8D3158B0931E}" srcOrd="2" destOrd="0" parTransId="{375DA49A-19DE-4061-BAB1-0A76BD2728F3}" sibTransId="{4DFA80D1-88B5-4C57-98CF-B3D3504F74B0}"/>
    <dgm:cxn modelId="{3A2402A0-9C0A-4319-BEAA-777125700797}" type="presOf" srcId="{B458D1A1-1060-460D-9A63-5958F6DBA320}" destId="{24D5E841-E4F7-47A2-8572-8B1548367A9D}" srcOrd="1" destOrd="0" presId="urn:microsoft.com/office/officeart/2005/8/layout/vProcess5"/>
    <dgm:cxn modelId="{269065AE-E100-434C-9109-E9A010704655}" type="presOf" srcId="{B1CF4C54-08FC-48B8-9D86-0328D9BBAF45}" destId="{682E2597-516A-44E7-916D-AE4A345A64C9}" srcOrd="0" destOrd="0" presId="urn:microsoft.com/office/officeart/2005/8/layout/vProcess5"/>
    <dgm:cxn modelId="{4B843BB3-893A-4D40-88D7-FC55C4CBCB87}" type="presOf" srcId="{E1B57F56-B56C-4A62-B1FC-8EC0A8BA1774}" destId="{C2279A25-C7ED-4B3C-BD0E-312BD80C5FE4}" srcOrd="0" destOrd="0" presId="urn:microsoft.com/office/officeart/2005/8/layout/vProcess5"/>
    <dgm:cxn modelId="{93552CC3-E113-4796-AE6D-8E4CD9B17127}" type="presOf" srcId="{9CE86C8F-1B1F-493C-A24C-B3C5BC9F4F72}" destId="{110B782E-4E59-40D4-BC6E-9DEF99809A20}" srcOrd="0" destOrd="0" presId="urn:microsoft.com/office/officeart/2005/8/layout/vProcess5"/>
    <dgm:cxn modelId="{B57884D3-53CB-49BB-AFDA-14D260EDF2B6}" srcId="{A891CAF2-70E2-45C9-A0FD-EB022CCE40ED}" destId="{B1CF4C54-08FC-48B8-9D86-0328D9BBAF45}" srcOrd="3" destOrd="0" parTransId="{23BF099E-5EBC-4DB9-B140-541EBE0DB3D0}" sibTransId="{71148D57-A781-4D2D-A05D-3C3B70DB208E}"/>
    <dgm:cxn modelId="{5924B9D4-2190-4BC2-AAE6-8C19D097BD7C}" type="presOf" srcId="{8D87AC3D-DAC0-4D5A-B089-7A78CEF883AB}" destId="{077A3764-568C-48DF-98BA-F3238EC466EC}" srcOrd="0" destOrd="0" presId="urn:microsoft.com/office/officeart/2005/8/layout/vProcess5"/>
    <dgm:cxn modelId="{DEAD2DF2-DE0C-4B6E-B799-D7F9284E6202}" srcId="{A891CAF2-70E2-45C9-A0FD-EB022CCE40ED}" destId="{E1B57F56-B56C-4A62-B1FC-8EC0A8BA1774}" srcOrd="0" destOrd="0" parTransId="{61B8F6FA-98CB-417E-8CE3-4928F1BADD1C}" sibTransId="{9CE86C8F-1B1F-493C-A24C-B3C5BC9F4F72}"/>
    <dgm:cxn modelId="{046A58F8-506F-4A6B-B5B1-30C3BA8DCA15}" srcId="{A891CAF2-70E2-45C9-A0FD-EB022CCE40ED}" destId="{B458D1A1-1060-460D-9A63-5958F6DBA320}" srcOrd="1" destOrd="0" parTransId="{9DB4FEDE-87E6-4FE7-8E46-A21FC16DEE8D}" sibTransId="{8D87AC3D-DAC0-4D5A-B089-7A78CEF883AB}"/>
    <dgm:cxn modelId="{5F7E337A-EC36-49E8-88FD-988908C0CEF4}" type="presParOf" srcId="{F761C192-EF24-4F31-A4EC-43B704E2BFC5}" destId="{CFDFBE7E-A257-458E-9A02-6BD6CB3EA019}" srcOrd="0" destOrd="0" presId="urn:microsoft.com/office/officeart/2005/8/layout/vProcess5"/>
    <dgm:cxn modelId="{BD901727-6771-4B62-A560-AAEF465481E6}" type="presParOf" srcId="{F761C192-EF24-4F31-A4EC-43B704E2BFC5}" destId="{C2279A25-C7ED-4B3C-BD0E-312BD80C5FE4}" srcOrd="1" destOrd="0" presId="urn:microsoft.com/office/officeart/2005/8/layout/vProcess5"/>
    <dgm:cxn modelId="{229F0BFE-36D8-4D7D-8706-A86BF3F9D58E}" type="presParOf" srcId="{F761C192-EF24-4F31-A4EC-43B704E2BFC5}" destId="{366F7600-5BBD-450A-B7A7-48CC4AF914BC}" srcOrd="2" destOrd="0" presId="urn:microsoft.com/office/officeart/2005/8/layout/vProcess5"/>
    <dgm:cxn modelId="{0B711BC2-2313-4AFF-91EA-17AB1036E7B6}" type="presParOf" srcId="{F761C192-EF24-4F31-A4EC-43B704E2BFC5}" destId="{131345BF-CD63-48B3-9F43-B132DCD8B191}" srcOrd="3" destOrd="0" presId="urn:microsoft.com/office/officeart/2005/8/layout/vProcess5"/>
    <dgm:cxn modelId="{AF145FAF-90A5-4BC7-BD40-134CA3BC81E2}" type="presParOf" srcId="{F761C192-EF24-4F31-A4EC-43B704E2BFC5}" destId="{682E2597-516A-44E7-916D-AE4A345A64C9}" srcOrd="4" destOrd="0" presId="urn:microsoft.com/office/officeart/2005/8/layout/vProcess5"/>
    <dgm:cxn modelId="{4CEC5695-FDA0-426A-89F9-364A8249ADF2}" type="presParOf" srcId="{F761C192-EF24-4F31-A4EC-43B704E2BFC5}" destId="{110B782E-4E59-40D4-BC6E-9DEF99809A20}" srcOrd="5" destOrd="0" presId="urn:microsoft.com/office/officeart/2005/8/layout/vProcess5"/>
    <dgm:cxn modelId="{86559145-121A-48EB-B71C-CF60A04326E9}" type="presParOf" srcId="{F761C192-EF24-4F31-A4EC-43B704E2BFC5}" destId="{077A3764-568C-48DF-98BA-F3238EC466EC}" srcOrd="6" destOrd="0" presId="urn:microsoft.com/office/officeart/2005/8/layout/vProcess5"/>
    <dgm:cxn modelId="{40DA9B1F-CA78-428D-90A1-E0C7E51465E6}" type="presParOf" srcId="{F761C192-EF24-4F31-A4EC-43B704E2BFC5}" destId="{0CE1B591-4C55-438E-9EC0-C50FC6EEA310}" srcOrd="7" destOrd="0" presId="urn:microsoft.com/office/officeart/2005/8/layout/vProcess5"/>
    <dgm:cxn modelId="{4540E74F-6517-4CC4-8249-F4386A823451}" type="presParOf" srcId="{F761C192-EF24-4F31-A4EC-43B704E2BFC5}" destId="{507C2297-157A-459A-9D2D-DF4F0A18460F}" srcOrd="8" destOrd="0" presId="urn:microsoft.com/office/officeart/2005/8/layout/vProcess5"/>
    <dgm:cxn modelId="{A40F11A8-B6C7-44DB-9BBF-1CE53041088B}" type="presParOf" srcId="{F761C192-EF24-4F31-A4EC-43B704E2BFC5}" destId="{24D5E841-E4F7-47A2-8572-8B1548367A9D}" srcOrd="9" destOrd="0" presId="urn:microsoft.com/office/officeart/2005/8/layout/vProcess5"/>
    <dgm:cxn modelId="{67E73106-30C9-47E3-9DFC-68B209F7671C}" type="presParOf" srcId="{F761C192-EF24-4F31-A4EC-43B704E2BFC5}" destId="{BED8AE2D-CE08-47FE-9365-DDE14674AD50}" srcOrd="10" destOrd="0" presId="urn:microsoft.com/office/officeart/2005/8/layout/vProcess5"/>
    <dgm:cxn modelId="{3986C5FE-4A60-464B-B4F1-91F885EDE20B}" type="presParOf" srcId="{F761C192-EF24-4F31-A4EC-43B704E2BFC5}" destId="{8D5B4B16-7A12-4297-9FD6-C4311929186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9EEB9D-552C-4594-8FC4-07AC408A221C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E7885CC-098B-42DC-84FC-45B28CDCD17B}">
      <dgm:prSet/>
      <dgm:spPr/>
      <dgm:t>
        <a:bodyPr/>
        <a:lstStyle/>
        <a:p>
          <a:r>
            <a:rPr lang="en-US"/>
            <a:t>• Selected relevant columns</a:t>
          </a:r>
        </a:p>
      </dgm:t>
    </dgm:pt>
    <dgm:pt modelId="{8C7E1B52-0576-4D03-B7B2-A99C94FB0FB9}" type="parTrans" cxnId="{A766E2D5-4DB1-4F99-84DA-E82DD04EFA03}">
      <dgm:prSet/>
      <dgm:spPr/>
      <dgm:t>
        <a:bodyPr/>
        <a:lstStyle/>
        <a:p>
          <a:endParaRPr lang="en-US"/>
        </a:p>
      </dgm:t>
    </dgm:pt>
    <dgm:pt modelId="{148779DE-1300-416F-8126-C41DAF1C46BC}" type="sibTrans" cxnId="{A766E2D5-4DB1-4F99-84DA-E82DD04EFA03}">
      <dgm:prSet/>
      <dgm:spPr/>
      <dgm:t>
        <a:bodyPr/>
        <a:lstStyle/>
        <a:p>
          <a:endParaRPr lang="en-US"/>
        </a:p>
      </dgm:t>
    </dgm:pt>
    <dgm:pt modelId="{95859175-2C01-47E9-81D9-541FB16E04D6}">
      <dgm:prSet/>
      <dgm:spPr/>
      <dgm:t>
        <a:bodyPr/>
        <a:lstStyle/>
        <a:p>
          <a:r>
            <a:rPr lang="en-US"/>
            <a:t>• Removed rows with missing latitude/longitude</a:t>
          </a:r>
        </a:p>
      </dgm:t>
    </dgm:pt>
    <dgm:pt modelId="{26213D4A-89C0-4AD1-8E37-9BB944F5E1F9}" type="parTrans" cxnId="{547E07C0-F868-4363-B41B-D4ADE8768DD0}">
      <dgm:prSet/>
      <dgm:spPr/>
      <dgm:t>
        <a:bodyPr/>
        <a:lstStyle/>
        <a:p>
          <a:endParaRPr lang="en-US"/>
        </a:p>
      </dgm:t>
    </dgm:pt>
    <dgm:pt modelId="{91D7F657-C9E2-4886-8FD3-A65B9D4D248D}" type="sibTrans" cxnId="{547E07C0-F868-4363-B41B-D4ADE8768DD0}">
      <dgm:prSet/>
      <dgm:spPr/>
      <dgm:t>
        <a:bodyPr/>
        <a:lstStyle/>
        <a:p>
          <a:endParaRPr lang="en-US"/>
        </a:p>
      </dgm:t>
    </dgm:pt>
    <dgm:pt modelId="{5462B145-574C-4AD3-838E-7C6B8C8BCB91}">
      <dgm:prSet/>
      <dgm:spPr/>
      <dgm:t>
        <a:bodyPr/>
        <a:lstStyle/>
        <a:p>
          <a:r>
            <a:rPr lang="en-US"/>
            <a:t>• Converted crash date/time formats</a:t>
          </a:r>
        </a:p>
      </dgm:t>
    </dgm:pt>
    <dgm:pt modelId="{9E69E025-E067-488C-A1DA-0DA95FB19E23}" type="parTrans" cxnId="{C9C04FD8-CA0C-4D62-AE6A-C863B6734B3B}">
      <dgm:prSet/>
      <dgm:spPr/>
      <dgm:t>
        <a:bodyPr/>
        <a:lstStyle/>
        <a:p>
          <a:endParaRPr lang="en-US"/>
        </a:p>
      </dgm:t>
    </dgm:pt>
    <dgm:pt modelId="{DF37EF93-C659-4E2C-9110-D93BB9DEC5B4}" type="sibTrans" cxnId="{C9C04FD8-CA0C-4D62-AE6A-C863B6734B3B}">
      <dgm:prSet/>
      <dgm:spPr/>
      <dgm:t>
        <a:bodyPr/>
        <a:lstStyle/>
        <a:p>
          <a:endParaRPr lang="en-US"/>
        </a:p>
      </dgm:t>
    </dgm:pt>
    <dgm:pt modelId="{664F6E40-AB34-4E53-A0AB-6D02E1C530A6}">
      <dgm:prSet/>
      <dgm:spPr/>
      <dgm:t>
        <a:bodyPr/>
        <a:lstStyle/>
        <a:p>
          <a:r>
            <a:rPr lang="en-US"/>
            <a:t>• Extracted Hour, Year, Month</a:t>
          </a:r>
        </a:p>
      </dgm:t>
    </dgm:pt>
    <dgm:pt modelId="{4BA792C8-0625-4CFC-91A9-E36D5565AA85}" type="parTrans" cxnId="{C57A20AE-E0CD-4337-B85A-E2370AD19CF5}">
      <dgm:prSet/>
      <dgm:spPr/>
      <dgm:t>
        <a:bodyPr/>
        <a:lstStyle/>
        <a:p>
          <a:endParaRPr lang="en-US"/>
        </a:p>
      </dgm:t>
    </dgm:pt>
    <dgm:pt modelId="{7FBD5AF3-C232-4F56-96EB-680571C0AFF6}" type="sibTrans" cxnId="{C57A20AE-E0CD-4337-B85A-E2370AD19CF5}">
      <dgm:prSet/>
      <dgm:spPr/>
      <dgm:t>
        <a:bodyPr/>
        <a:lstStyle/>
        <a:p>
          <a:endParaRPr lang="en-US"/>
        </a:p>
      </dgm:t>
    </dgm:pt>
    <dgm:pt modelId="{66CF7033-50DE-47E0-8329-5E32CEC9AF87}">
      <dgm:prSet/>
      <dgm:spPr/>
      <dgm:t>
        <a:bodyPr/>
        <a:lstStyle/>
        <a:p>
          <a:r>
            <a:rPr lang="en-US"/>
            <a:t>• Final cleaned rows: ~414K (2021–2025)</a:t>
          </a:r>
        </a:p>
      </dgm:t>
    </dgm:pt>
    <dgm:pt modelId="{CA476DFC-845E-46F4-88DA-697E87172AA5}" type="parTrans" cxnId="{4739B147-2F1F-428B-AE6C-B07407F9FA52}">
      <dgm:prSet/>
      <dgm:spPr/>
      <dgm:t>
        <a:bodyPr/>
        <a:lstStyle/>
        <a:p>
          <a:endParaRPr lang="en-US"/>
        </a:p>
      </dgm:t>
    </dgm:pt>
    <dgm:pt modelId="{0248E8B3-779C-4A28-BD1B-F78BE896129A}" type="sibTrans" cxnId="{4739B147-2F1F-428B-AE6C-B07407F9FA52}">
      <dgm:prSet/>
      <dgm:spPr/>
      <dgm:t>
        <a:bodyPr/>
        <a:lstStyle/>
        <a:p>
          <a:endParaRPr lang="en-US"/>
        </a:p>
      </dgm:t>
    </dgm:pt>
    <dgm:pt modelId="{18157456-AE5A-4A90-B05D-B28DC9839385}" type="pres">
      <dgm:prSet presAssocID="{1D9EEB9D-552C-4594-8FC4-07AC408A221C}" presName="linear" presStyleCnt="0">
        <dgm:presLayoutVars>
          <dgm:animLvl val="lvl"/>
          <dgm:resizeHandles val="exact"/>
        </dgm:presLayoutVars>
      </dgm:prSet>
      <dgm:spPr/>
    </dgm:pt>
    <dgm:pt modelId="{EBAB1911-1903-4431-A9A2-B053F3BCE393}" type="pres">
      <dgm:prSet presAssocID="{AE7885CC-098B-42DC-84FC-45B28CDCD17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4749099-3987-455A-AFD2-3B44C1AE01C6}" type="pres">
      <dgm:prSet presAssocID="{148779DE-1300-416F-8126-C41DAF1C46BC}" presName="spacer" presStyleCnt="0"/>
      <dgm:spPr/>
    </dgm:pt>
    <dgm:pt modelId="{05984F29-1416-4C4F-A048-469D61E963D5}" type="pres">
      <dgm:prSet presAssocID="{95859175-2C01-47E9-81D9-541FB16E04D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9496B6E-F6EB-4B89-A2BB-CF3281D68906}" type="pres">
      <dgm:prSet presAssocID="{91D7F657-C9E2-4886-8FD3-A65B9D4D248D}" presName="spacer" presStyleCnt="0"/>
      <dgm:spPr/>
    </dgm:pt>
    <dgm:pt modelId="{A3336B77-8FDF-4CBE-82D1-5A58209AD3E4}" type="pres">
      <dgm:prSet presAssocID="{5462B145-574C-4AD3-838E-7C6B8C8BCB9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C7BC426-D2CE-4714-88C0-223750042E41}" type="pres">
      <dgm:prSet presAssocID="{DF37EF93-C659-4E2C-9110-D93BB9DEC5B4}" presName="spacer" presStyleCnt="0"/>
      <dgm:spPr/>
    </dgm:pt>
    <dgm:pt modelId="{B98673B3-85C8-48C1-BDB2-14BE8E7A7D7A}" type="pres">
      <dgm:prSet presAssocID="{664F6E40-AB34-4E53-A0AB-6D02E1C530A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8AE5322-B621-42FD-89BE-18CC99B42958}" type="pres">
      <dgm:prSet presAssocID="{7FBD5AF3-C232-4F56-96EB-680571C0AFF6}" presName="spacer" presStyleCnt="0"/>
      <dgm:spPr/>
    </dgm:pt>
    <dgm:pt modelId="{76DCC738-7519-4388-BC62-8CC43762D783}" type="pres">
      <dgm:prSet presAssocID="{66CF7033-50DE-47E0-8329-5E32CEC9AF8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739B147-2F1F-428B-AE6C-B07407F9FA52}" srcId="{1D9EEB9D-552C-4594-8FC4-07AC408A221C}" destId="{66CF7033-50DE-47E0-8329-5E32CEC9AF87}" srcOrd="4" destOrd="0" parTransId="{CA476DFC-845E-46F4-88DA-697E87172AA5}" sibTransId="{0248E8B3-779C-4A28-BD1B-F78BE896129A}"/>
    <dgm:cxn modelId="{AE05E184-106E-43ED-A0FC-34A7E64AACB6}" type="presOf" srcId="{66CF7033-50DE-47E0-8329-5E32CEC9AF87}" destId="{76DCC738-7519-4388-BC62-8CC43762D783}" srcOrd="0" destOrd="0" presId="urn:microsoft.com/office/officeart/2005/8/layout/vList2"/>
    <dgm:cxn modelId="{93293D9C-9C64-4514-8F11-2BC54E47D83C}" type="presOf" srcId="{AE7885CC-098B-42DC-84FC-45B28CDCD17B}" destId="{EBAB1911-1903-4431-A9A2-B053F3BCE393}" srcOrd="0" destOrd="0" presId="urn:microsoft.com/office/officeart/2005/8/layout/vList2"/>
    <dgm:cxn modelId="{0C724DA7-306F-48E9-A741-1B1CFC8E6A15}" type="presOf" srcId="{95859175-2C01-47E9-81D9-541FB16E04D6}" destId="{05984F29-1416-4C4F-A048-469D61E963D5}" srcOrd="0" destOrd="0" presId="urn:microsoft.com/office/officeart/2005/8/layout/vList2"/>
    <dgm:cxn modelId="{C57A20AE-E0CD-4337-B85A-E2370AD19CF5}" srcId="{1D9EEB9D-552C-4594-8FC4-07AC408A221C}" destId="{664F6E40-AB34-4E53-A0AB-6D02E1C530A6}" srcOrd="3" destOrd="0" parTransId="{4BA792C8-0625-4CFC-91A9-E36D5565AA85}" sibTransId="{7FBD5AF3-C232-4F56-96EB-680571C0AFF6}"/>
    <dgm:cxn modelId="{547E07C0-F868-4363-B41B-D4ADE8768DD0}" srcId="{1D9EEB9D-552C-4594-8FC4-07AC408A221C}" destId="{95859175-2C01-47E9-81D9-541FB16E04D6}" srcOrd="1" destOrd="0" parTransId="{26213D4A-89C0-4AD1-8E37-9BB944F5E1F9}" sibTransId="{91D7F657-C9E2-4886-8FD3-A65B9D4D248D}"/>
    <dgm:cxn modelId="{A766E2D5-4DB1-4F99-84DA-E82DD04EFA03}" srcId="{1D9EEB9D-552C-4594-8FC4-07AC408A221C}" destId="{AE7885CC-098B-42DC-84FC-45B28CDCD17B}" srcOrd="0" destOrd="0" parTransId="{8C7E1B52-0576-4D03-B7B2-A99C94FB0FB9}" sibTransId="{148779DE-1300-416F-8126-C41DAF1C46BC}"/>
    <dgm:cxn modelId="{C9C04FD8-CA0C-4D62-AE6A-C863B6734B3B}" srcId="{1D9EEB9D-552C-4594-8FC4-07AC408A221C}" destId="{5462B145-574C-4AD3-838E-7C6B8C8BCB91}" srcOrd="2" destOrd="0" parTransId="{9E69E025-E067-488C-A1DA-0DA95FB19E23}" sibTransId="{DF37EF93-C659-4E2C-9110-D93BB9DEC5B4}"/>
    <dgm:cxn modelId="{F901D9EE-81E6-4EE3-8DAA-50E964221592}" type="presOf" srcId="{5462B145-574C-4AD3-838E-7C6B8C8BCB91}" destId="{A3336B77-8FDF-4CBE-82D1-5A58209AD3E4}" srcOrd="0" destOrd="0" presId="urn:microsoft.com/office/officeart/2005/8/layout/vList2"/>
    <dgm:cxn modelId="{7F7834F4-55C6-4E26-841B-A5162B6F6706}" type="presOf" srcId="{664F6E40-AB34-4E53-A0AB-6D02E1C530A6}" destId="{B98673B3-85C8-48C1-BDB2-14BE8E7A7D7A}" srcOrd="0" destOrd="0" presId="urn:microsoft.com/office/officeart/2005/8/layout/vList2"/>
    <dgm:cxn modelId="{D07BA3F6-DA83-412C-B74B-64A5BE7AEBAB}" type="presOf" srcId="{1D9EEB9D-552C-4594-8FC4-07AC408A221C}" destId="{18157456-AE5A-4A90-B05D-B28DC9839385}" srcOrd="0" destOrd="0" presId="urn:microsoft.com/office/officeart/2005/8/layout/vList2"/>
    <dgm:cxn modelId="{66A64530-93A7-429E-965B-47DC8AC04098}" type="presParOf" srcId="{18157456-AE5A-4A90-B05D-B28DC9839385}" destId="{EBAB1911-1903-4431-A9A2-B053F3BCE393}" srcOrd="0" destOrd="0" presId="urn:microsoft.com/office/officeart/2005/8/layout/vList2"/>
    <dgm:cxn modelId="{CA9BA7C7-E8B9-4599-9BB2-C2D1C25E8C6C}" type="presParOf" srcId="{18157456-AE5A-4A90-B05D-B28DC9839385}" destId="{E4749099-3987-455A-AFD2-3B44C1AE01C6}" srcOrd="1" destOrd="0" presId="urn:microsoft.com/office/officeart/2005/8/layout/vList2"/>
    <dgm:cxn modelId="{829D086A-5990-4180-9CAE-2E32091D8E5D}" type="presParOf" srcId="{18157456-AE5A-4A90-B05D-B28DC9839385}" destId="{05984F29-1416-4C4F-A048-469D61E963D5}" srcOrd="2" destOrd="0" presId="urn:microsoft.com/office/officeart/2005/8/layout/vList2"/>
    <dgm:cxn modelId="{ECBA8B66-9C0E-4887-9FB6-65E850DC9FAF}" type="presParOf" srcId="{18157456-AE5A-4A90-B05D-B28DC9839385}" destId="{B9496B6E-F6EB-4B89-A2BB-CF3281D68906}" srcOrd="3" destOrd="0" presId="urn:microsoft.com/office/officeart/2005/8/layout/vList2"/>
    <dgm:cxn modelId="{5A06CBED-742F-4689-B61E-CAE7E781A982}" type="presParOf" srcId="{18157456-AE5A-4A90-B05D-B28DC9839385}" destId="{A3336B77-8FDF-4CBE-82D1-5A58209AD3E4}" srcOrd="4" destOrd="0" presId="urn:microsoft.com/office/officeart/2005/8/layout/vList2"/>
    <dgm:cxn modelId="{6CF11AEB-A204-46FD-A3F0-60CFE38615A5}" type="presParOf" srcId="{18157456-AE5A-4A90-B05D-B28DC9839385}" destId="{7C7BC426-D2CE-4714-88C0-223750042E41}" srcOrd="5" destOrd="0" presId="urn:microsoft.com/office/officeart/2005/8/layout/vList2"/>
    <dgm:cxn modelId="{93C1012A-7060-4A91-8A65-88ED3D809C02}" type="presParOf" srcId="{18157456-AE5A-4A90-B05D-B28DC9839385}" destId="{B98673B3-85C8-48C1-BDB2-14BE8E7A7D7A}" srcOrd="6" destOrd="0" presId="urn:microsoft.com/office/officeart/2005/8/layout/vList2"/>
    <dgm:cxn modelId="{F210D9E1-8FC6-4F1F-9322-A742AA464D53}" type="presParOf" srcId="{18157456-AE5A-4A90-B05D-B28DC9839385}" destId="{D8AE5322-B621-42FD-89BE-18CC99B42958}" srcOrd="7" destOrd="0" presId="urn:microsoft.com/office/officeart/2005/8/layout/vList2"/>
    <dgm:cxn modelId="{F43F801E-E617-4B7D-86D3-649646BAA445}" type="presParOf" srcId="{18157456-AE5A-4A90-B05D-B28DC9839385}" destId="{76DCC738-7519-4388-BC62-8CC43762D78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CD2687-3BB9-451F-AC6F-6179B2BBC53D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5095BFF-CE91-4831-A0D8-0573A6B3DD66}">
      <dgm:prSet/>
      <dgm:spPr>
        <a:solidFill>
          <a:schemeClr val="bg2"/>
        </a:solidFill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r>
            <a:rPr lang="en-US" dirty="0"/>
            <a:t>• Created collisions table in MySQL (cleaned_nyc_collisions.sql)</a:t>
          </a:r>
        </a:p>
      </dgm:t>
    </dgm:pt>
    <dgm:pt modelId="{8398B7D8-A9F2-442A-9E7A-360C10855031}" type="parTrans" cxnId="{DE9D54C9-1C6E-4085-877B-258C4E9C9585}">
      <dgm:prSet/>
      <dgm:spPr/>
      <dgm:t>
        <a:bodyPr/>
        <a:lstStyle/>
        <a:p>
          <a:endParaRPr lang="en-US"/>
        </a:p>
      </dgm:t>
    </dgm:pt>
    <dgm:pt modelId="{F7C0DEED-EB57-40A6-A586-E419132CCA71}" type="sibTrans" cxnId="{DE9D54C9-1C6E-4085-877B-258C4E9C9585}">
      <dgm:prSet/>
      <dgm:spPr/>
      <dgm:t>
        <a:bodyPr/>
        <a:lstStyle/>
        <a:p>
          <a:endParaRPr lang="en-US"/>
        </a:p>
      </dgm:t>
    </dgm:pt>
    <dgm:pt modelId="{21A9DA4A-80BE-400A-82FF-C36B51D09C64}">
      <dgm:prSet/>
      <dgm:spPr>
        <a:solidFill>
          <a:schemeClr val="bg2"/>
        </a:solidFill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r>
            <a:rPr lang="en-US" dirty="0"/>
            <a:t>• Used mysql.connector to load data from Python</a:t>
          </a:r>
        </a:p>
      </dgm:t>
    </dgm:pt>
    <dgm:pt modelId="{B91245EF-451C-4D24-B229-7D322FFE0F77}" type="parTrans" cxnId="{DDD2AC2A-A902-4B96-BD7C-0B9794135CBD}">
      <dgm:prSet/>
      <dgm:spPr/>
      <dgm:t>
        <a:bodyPr/>
        <a:lstStyle/>
        <a:p>
          <a:endParaRPr lang="en-US"/>
        </a:p>
      </dgm:t>
    </dgm:pt>
    <dgm:pt modelId="{7EAFBEAD-C23C-404B-9D26-99EAF7A63E63}" type="sibTrans" cxnId="{DDD2AC2A-A902-4B96-BD7C-0B9794135CBD}">
      <dgm:prSet/>
      <dgm:spPr/>
      <dgm:t>
        <a:bodyPr/>
        <a:lstStyle/>
        <a:p>
          <a:endParaRPr lang="en-US"/>
        </a:p>
      </dgm:t>
    </dgm:pt>
    <dgm:pt modelId="{452E6AC6-4227-49AB-BAAA-7EEC98C20A68}">
      <dgm:prSet/>
      <dgm:spPr>
        <a:solidFill>
          <a:schemeClr val="bg2"/>
        </a:solidFill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r>
            <a:rPr lang="en-US" dirty="0"/>
            <a:t>• Used INSERT IGNORE for deduplication</a:t>
          </a:r>
        </a:p>
      </dgm:t>
    </dgm:pt>
    <dgm:pt modelId="{4FDBAA57-B7AB-4568-AC12-2B1703C10D1C}" type="parTrans" cxnId="{8FE8072F-D120-4E46-BEFF-6AAC5B609E56}">
      <dgm:prSet/>
      <dgm:spPr/>
      <dgm:t>
        <a:bodyPr/>
        <a:lstStyle/>
        <a:p>
          <a:endParaRPr lang="en-US"/>
        </a:p>
      </dgm:t>
    </dgm:pt>
    <dgm:pt modelId="{7EBEB9E3-23B9-4EB2-9695-8010D3D49BAC}" type="sibTrans" cxnId="{8FE8072F-D120-4E46-BEFF-6AAC5B609E56}">
      <dgm:prSet/>
      <dgm:spPr/>
      <dgm:t>
        <a:bodyPr/>
        <a:lstStyle/>
        <a:p>
          <a:endParaRPr lang="en-US"/>
        </a:p>
      </dgm:t>
    </dgm:pt>
    <dgm:pt modelId="{6F10EB4B-1BEE-499C-97B7-52ECF198951F}">
      <dgm:prSet/>
      <dgm:spPr>
        <a:solidFill>
          <a:schemeClr val="bg2"/>
        </a:solidFill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r>
            <a:rPr lang="en-US" dirty="0"/>
            <a:t>• Table: nyc_crashes.collisions</a:t>
          </a:r>
        </a:p>
      </dgm:t>
    </dgm:pt>
    <dgm:pt modelId="{34828470-CA7A-48DE-A5CF-E09E78E1DEBA}" type="parTrans" cxnId="{0E10B938-923A-4C10-AE00-F713141BD3F3}">
      <dgm:prSet/>
      <dgm:spPr/>
      <dgm:t>
        <a:bodyPr/>
        <a:lstStyle/>
        <a:p>
          <a:endParaRPr lang="en-US"/>
        </a:p>
      </dgm:t>
    </dgm:pt>
    <dgm:pt modelId="{4F44FF95-9F16-4C82-84DF-94CF313A0DA2}" type="sibTrans" cxnId="{0E10B938-923A-4C10-AE00-F713141BD3F3}">
      <dgm:prSet/>
      <dgm:spPr/>
      <dgm:t>
        <a:bodyPr/>
        <a:lstStyle/>
        <a:p>
          <a:endParaRPr lang="en-US"/>
        </a:p>
      </dgm:t>
    </dgm:pt>
    <dgm:pt modelId="{81708CBF-42A9-47A1-9FFB-23E83091DCCB}" type="pres">
      <dgm:prSet presAssocID="{F7CD2687-3BB9-451F-AC6F-6179B2BBC53D}" presName="linear" presStyleCnt="0">
        <dgm:presLayoutVars>
          <dgm:animLvl val="lvl"/>
          <dgm:resizeHandles val="exact"/>
        </dgm:presLayoutVars>
      </dgm:prSet>
      <dgm:spPr/>
    </dgm:pt>
    <dgm:pt modelId="{E4BE9BBC-382F-424E-9F64-D8E7E8EE5087}" type="pres">
      <dgm:prSet presAssocID="{B5095BFF-CE91-4831-A0D8-0573A6B3DD6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6AECA62-A8F6-467D-8559-1070341DB761}" type="pres">
      <dgm:prSet presAssocID="{F7C0DEED-EB57-40A6-A586-E419132CCA71}" presName="spacer" presStyleCnt="0"/>
      <dgm:spPr/>
    </dgm:pt>
    <dgm:pt modelId="{2CC84067-9500-4B47-8D2C-39622E4501FE}" type="pres">
      <dgm:prSet presAssocID="{21A9DA4A-80BE-400A-82FF-C36B51D09C6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E045737-0B9D-4141-B059-EF6F0B1AF0ED}" type="pres">
      <dgm:prSet presAssocID="{7EAFBEAD-C23C-404B-9D26-99EAF7A63E63}" presName="spacer" presStyleCnt="0"/>
      <dgm:spPr/>
    </dgm:pt>
    <dgm:pt modelId="{936076D5-D91B-4E4A-AD06-ED300BF17546}" type="pres">
      <dgm:prSet presAssocID="{452E6AC6-4227-49AB-BAAA-7EEC98C20A6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42F627D-9BB4-408E-9FF6-1142434ECF97}" type="pres">
      <dgm:prSet presAssocID="{7EBEB9E3-23B9-4EB2-9695-8010D3D49BAC}" presName="spacer" presStyleCnt="0"/>
      <dgm:spPr/>
    </dgm:pt>
    <dgm:pt modelId="{1C44F69D-E710-484B-8046-F405ECDEAE7E}" type="pres">
      <dgm:prSet presAssocID="{6F10EB4B-1BEE-499C-97B7-52ECF198951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DD2AC2A-A902-4B96-BD7C-0B9794135CBD}" srcId="{F7CD2687-3BB9-451F-AC6F-6179B2BBC53D}" destId="{21A9DA4A-80BE-400A-82FF-C36B51D09C64}" srcOrd="1" destOrd="0" parTransId="{B91245EF-451C-4D24-B229-7D322FFE0F77}" sibTransId="{7EAFBEAD-C23C-404B-9D26-99EAF7A63E63}"/>
    <dgm:cxn modelId="{8FE8072F-D120-4E46-BEFF-6AAC5B609E56}" srcId="{F7CD2687-3BB9-451F-AC6F-6179B2BBC53D}" destId="{452E6AC6-4227-49AB-BAAA-7EEC98C20A68}" srcOrd="2" destOrd="0" parTransId="{4FDBAA57-B7AB-4568-AC12-2B1703C10D1C}" sibTransId="{7EBEB9E3-23B9-4EB2-9695-8010D3D49BAC}"/>
    <dgm:cxn modelId="{0E10B938-923A-4C10-AE00-F713141BD3F3}" srcId="{F7CD2687-3BB9-451F-AC6F-6179B2BBC53D}" destId="{6F10EB4B-1BEE-499C-97B7-52ECF198951F}" srcOrd="3" destOrd="0" parTransId="{34828470-CA7A-48DE-A5CF-E09E78E1DEBA}" sibTransId="{4F44FF95-9F16-4C82-84DF-94CF313A0DA2}"/>
    <dgm:cxn modelId="{FD1A3362-E068-45F7-B61D-1380FA9D178C}" type="presOf" srcId="{B5095BFF-CE91-4831-A0D8-0573A6B3DD66}" destId="{E4BE9BBC-382F-424E-9F64-D8E7E8EE5087}" srcOrd="0" destOrd="0" presId="urn:microsoft.com/office/officeart/2005/8/layout/vList2"/>
    <dgm:cxn modelId="{A1E44877-7EA0-4E50-9207-84868009B4D0}" type="presOf" srcId="{452E6AC6-4227-49AB-BAAA-7EEC98C20A68}" destId="{936076D5-D91B-4E4A-AD06-ED300BF17546}" srcOrd="0" destOrd="0" presId="urn:microsoft.com/office/officeart/2005/8/layout/vList2"/>
    <dgm:cxn modelId="{5085F08E-6E9D-4E4F-BA5F-1667F8C0CA3B}" type="presOf" srcId="{6F10EB4B-1BEE-499C-97B7-52ECF198951F}" destId="{1C44F69D-E710-484B-8046-F405ECDEAE7E}" srcOrd="0" destOrd="0" presId="urn:microsoft.com/office/officeart/2005/8/layout/vList2"/>
    <dgm:cxn modelId="{DE9D54C9-1C6E-4085-877B-258C4E9C9585}" srcId="{F7CD2687-3BB9-451F-AC6F-6179B2BBC53D}" destId="{B5095BFF-CE91-4831-A0D8-0573A6B3DD66}" srcOrd="0" destOrd="0" parTransId="{8398B7D8-A9F2-442A-9E7A-360C10855031}" sibTransId="{F7C0DEED-EB57-40A6-A586-E419132CCA71}"/>
    <dgm:cxn modelId="{492AE4F4-F41B-4F2F-9790-7499C076962B}" type="presOf" srcId="{21A9DA4A-80BE-400A-82FF-C36B51D09C64}" destId="{2CC84067-9500-4B47-8D2C-39622E4501FE}" srcOrd="0" destOrd="0" presId="urn:microsoft.com/office/officeart/2005/8/layout/vList2"/>
    <dgm:cxn modelId="{9077DFF6-7FFF-45BA-86EE-173981639184}" type="presOf" srcId="{F7CD2687-3BB9-451F-AC6F-6179B2BBC53D}" destId="{81708CBF-42A9-47A1-9FFB-23E83091DCCB}" srcOrd="0" destOrd="0" presId="urn:microsoft.com/office/officeart/2005/8/layout/vList2"/>
    <dgm:cxn modelId="{3DAE35E1-D562-471A-AEF5-590DBFA5B88F}" type="presParOf" srcId="{81708CBF-42A9-47A1-9FFB-23E83091DCCB}" destId="{E4BE9BBC-382F-424E-9F64-D8E7E8EE5087}" srcOrd="0" destOrd="0" presId="urn:microsoft.com/office/officeart/2005/8/layout/vList2"/>
    <dgm:cxn modelId="{C514374C-75A8-49E4-BF89-9E456C8FB0DD}" type="presParOf" srcId="{81708CBF-42A9-47A1-9FFB-23E83091DCCB}" destId="{86AECA62-A8F6-467D-8559-1070341DB761}" srcOrd="1" destOrd="0" presId="urn:microsoft.com/office/officeart/2005/8/layout/vList2"/>
    <dgm:cxn modelId="{303AF3EB-8EB1-4920-937A-966EB7700D3E}" type="presParOf" srcId="{81708CBF-42A9-47A1-9FFB-23E83091DCCB}" destId="{2CC84067-9500-4B47-8D2C-39622E4501FE}" srcOrd="2" destOrd="0" presId="urn:microsoft.com/office/officeart/2005/8/layout/vList2"/>
    <dgm:cxn modelId="{417271A8-F7E7-4A2D-A2B3-849E288A519A}" type="presParOf" srcId="{81708CBF-42A9-47A1-9FFB-23E83091DCCB}" destId="{EE045737-0B9D-4141-B059-EF6F0B1AF0ED}" srcOrd="3" destOrd="0" presId="urn:microsoft.com/office/officeart/2005/8/layout/vList2"/>
    <dgm:cxn modelId="{7D4D1889-5DDC-47EA-977A-63C807B3CA44}" type="presParOf" srcId="{81708CBF-42A9-47A1-9FFB-23E83091DCCB}" destId="{936076D5-D91B-4E4A-AD06-ED300BF17546}" srcOrd="4" destOrd="0" presId="urn:microsoft.com/office/officeart/2005/8/layout/vList2"/>
    <dgm:cxn modelId="{5C8316AD-2BBC-4B5A-82EA-BC88EF3CF1B3}" type="presParOf" srcId="{81708CBF-42A9-47A1-9FFB-23E83091DCCB}" destId="{442F627D-9BB4-408E-9FF6-1142434ECF97}" srcOrd="5" destOrd="0" presId="urn:microsoft.com/office/officeart/2005/8/layout/vList2"/>
    <dgm:cxn modelId="{94343981-CC8C-4AAA-A459-AA061B5C0719}" type="presParOf" srcId="{81708CBF-42A9-47A1-9FFB-23E83091DCCB}" destId="{1C44F69D-E710-484B-8046-F405ECDEAE7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FF0C83-0AF1-4A83-B55A-644D40442A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0F83528-F03A-48E9-976F-A5EF011C8E98}">
      <dgm:prSet/>
      <dgm:spPr/>
      <dgm:t>
        <a:bodyPr/>
        <a:lstStyle/>
        <a:p>
          <a:r>
            <a:rPr lang="en-US" dirty="0"/>
            <a:t>Connected Power BI to MySQL</a:t>
          </a:r>
        </a:p>
      </dgm:t>
    </dgm:pt>
    <dgm:pt modelId="{A8FF17FB-D2D0-4A63-829B-F85E56904C0C}" type="parTrans" cxnId="{285E97DE-7036-4F5C-A501-89A801660020}">
      <dgm:prSet/>
      <dgm:spPr/>
      <dgm:t>
        <a:bodyPr/>
        <a:lstStyle/>
        <a:p>
          <a:endParaRPr lang="en-US"/>
        </a:p>
      </dgm:t>
    </dgm:pt>
    <dgm:pt modelId="{E84FF24A-2A26-406A-9BAE-F280CEDB3600}" type="sibTrans" cxnId="{285E97DE-7036-4F5C-A501-89A801660020}">
      <dgm:prSet/>
      <dgm:spPr/>
      <dgm:t>
        <a:bodyPr/>
        <a:lstStyle/>
        <a:p>
          <a:endParaRPr lang="en-US"/>
        </a:p>
      </dgm:t>
    </dgm:pt>
    <dgm:pt modelId="{24F26722-F42E-4ADC-A946-CB9C9359F1AA}">
      <dgm:prSet/>
      <dgm:spPr/>
      <dgm:t>
        <a:bodyPr/>
        <a:lstStyle/>
        <a:p>
          <a:r>
            <a:rPr lang="en-US" dirty="0"/>
            <a:t>Built KPIs: Total Collisions, Injuries, Fatalities</a:t>
          </a:r>
        </a:p>
      </dgm:t>
    </dgm:pt>
    <dgm:pt modelId="{466601C9-18AA-481B-91E2-4AAEC4E2AE4E}" type="parTrans" cxnId="{BAA95ADB-6F7A-4D5F-9FBA-417A01797989}">
      <dgm:prSet/>
      <dgm:spPr/>
      <dgm:t>
        <a:bodyPr/>
        <a:lstStyle/>
        <a:p>
          <a:endParaRPr lang="en-US"/>
        </a:p>
      </dgm:t>
    </dgm:pt>
    <dgm:pt modelId="{FAB8CD0A-2FE9-4854-AA5A-7BB5091A9B67}" type="sibTrans" cxnId="{BAA95ADB-6F7A-4D5F-9FBA-417A01797989}">
      <dgm:prSet/>
      <dgm:spPr/>
      <dgm:t>
        <a:bodyPr/>
        <a:lstStyle/>
        <a:p>
          <a:endParaRPr lang="en-US"/>
        </a:p>
      </dgm:t>
    </dgm:pt>
    <dgm:pt modelId="{03140579-77C1-4626-BD27-0C138F7F02EF}">
      <dgm:prSet/>
      <dgm:spPr>
        <a:solidFill>
          <a:schemeClr val="bg2"/>
        </a:solidFill>
      </dgm:spPr>
      <dgm:t>
        <a:bodyPr/>
        <a:lstStyle/>
        <a:p>
          <a:r>
            <a:rPr lang="en-US" dirty="0"/>
            <a:t>Filters: Borough, Year, Month, Hour</a:t>
          </a:r>
        </a:p>
      </dgm:t>
    </dgm:pt>
    <dgm:pt modelId="{9E4B720B-9558-410C-AB11-4A36B9EC4315}" type="parTrans" cxnId="{A6DD52D8-BF8E-497E-8D8A-CC0D1A23D881}">
      <dgm:prSet/>
      <dgm:spPr/>
      <dgm:t>
        <a:bodyPr/>
        <a:lstStyle/>
        <a:p>
          <a:endParaRPr lang="en-US"/>
        </a:p>
      </dgm:t>
    </dgm:pt>
    <dgm:pt modelId="{48655012-280D-4627-866F-A6447174EDB8}" type="sibTrans" cxnId="{A6DD52D8-BF8E-497E-8D8A-CC0D1A23D881}">
      <dgm:prSet/>
      <dgm:spPr/>
      <dgm:t>
        <a:bodyPr/>
        <a:lstStyle/>
        <a:p>
          <a:endParaRPr lang="en-US"/>
        </a:p>
      </dgm:t>
    </dgm:pt>
    <dgm:pt modelId="{51EDEAF6-62F5-447F-ABA3-F752501A20E0}">
      <dgm:prSet/>
      <dgm:spPr/>
      <dgm:t>
        <a:bodyPr/>
        <a:lstStyle/>
        <a:p>
          <a:r>
            <a:rPr lang="en-US" dirty="0"/>
            <a:t>Tools: DAX, Slicers, Drilldowns</a:t>
          </a:r>
        </a:p>
      </dgm:t>
    </dgm:pt>
    <dgm:pt modelId="{7BC9726F-73CA-4E9B-83A5-4A1FEB44BCDC}" type="parTrans" cxnId="{0E5A9136-BEB8-4084-8FF8-8237055D1D19}">
      <dgm:prSet/>
      <dgm:spPr/>
      <dgm:t>
        <a:bodyPr/>
        <a:lstStyle/>
        <a:p>
          <a:endParaRPr lang="en-US"/>
        </a:p>
      </dgm:t>
    </dgm:pt>
    <dgm:pt modelId="{D7527297-52E9-4CE5-8608-87821308F801}" type="sibTrans" cxnId="{0E5A9136-BEB8-4084-8FF8-8237055D1D19}">
      <dgm:prSet/>
      <dgm:spPr/>
      <dgm:t>
        <a:bodyPr/>
        <a:lstStyle/>
        <a:p>
          <a:endParaRPr lang="en-US"/>
        </a:p>
      </dgm:t>
    </dgm:pt>
    <dgm:pt modelId="{A1926077-5AEE-4353-B46B-4147250BDA1D}" type="pres">
      <dgm:prSet presAssocID="{63FF0C83-0AF1-4A83-B55A-644D40442AA9}" presName="root" presStyleCnt="0">
        <dgm:presLayoutVars>
          <dgm:dir/>
          <dgm:resizeHandles val="exact"/>
        </dgm:presLayoutVars>
      </dgm:prSet>
      <dgm:spPr/>
    </dgm:pt>
    <dgm:pt modelId="{33BF1B40-4333-4C74-A490-E4A658229367}" type="pres">
      <dgm:prSet presAssocID="{70F83528-F03A-48E9-976F-A5EF011C8E98}" presName="compNode" presStyleCnt="0"/>
      <dgm:spPr/>
    </dgm:pt>
    <dgm:pt modelId="{26847489-F798-4BF0-9E5F-F3DE10B310E3}" type="pres">
      <dgm:prSet presAssocID="{70F83528-F03A-48E9-976F-A5EF011C8E98}" presName="bgRect" presStyleLbl="bgShp" presStyleIdx="0" presStyleCnt="4"/>
      <dgm:spPr>
        <a:solidFill>
          <a:schemeClr val="bg2"/>
        </a:solidFill>
      </dgm:spPr>
    </dgm:pt>
    <dgm:pt modelId="{13FB28EB-7ABD-4E4D-8C8A-2418F366FC19}" type="pres">
      <dgm:prSet presAssocID="{70F83528-F03A-48E9-976F-A5EF011C8E9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FA33CA4-E502-44DB-8F78-DCC90E9D9527}" type="pres">
      <dgm:prSet presAssocID="{70F83528-F03A-48E9-976F-A5EF011C8E98}" presName="spaceRect" presStyleCnt="0"/>
      <dgm:spPr/>
    </dgm:pt>
    <dgm:pt modelId="{BAFFAE19-3282-4E6F-9B5A-B9399912D89A}" type="pres">
      <dgm:prSet presAssocID="{70F83528-F03A-48E9-976F-A5EF011C8E98}" presName="parTx" presStyleLbl="revTx" presStyleIdx="0" presStyleCnt="4">
        <dgm:presLayoutVars>
          <dgm:chMax val="0"/>
          <dgm:chPref val="0"/>
        </dgm:presLayoutVars>
      </dgm:prSet>
      <dgm:spPr/>
    </dgm:pt>
    <dgm:pt modelId="{004E4C36-47E4-4D00-94A1-C389298D330F}" type="pres">
      <dgm:prSet presAssocID="{E84FF24A-2A26-406A-9BAE-F280CEDB3600}" presName="sibTrans" presStyleCnt="0"/>
      <dgm:spPr/>
    </dgm:pt>
    <dgm:pt modelId="{EFDDA694-E09A-4677-9973-E047BEA13560}" type="pres">
      <dgm:prSet presAssocID="{24F26722-F42E-4ADC-A946-CB9C9359F1AA}" presName="compNode" presStyleCnt="0"/>
      <dgm:spPr/>
    </dgm:pt>
    <dgm:pt modelId="{74824B79-8DF7-48A3-AA99-22E9A55148E5}" type="pres">
      <dgm:prSet presAssocID="{24F26722-F42E-4ADC-A946-CB9C9359F1AA}" presName="bgRect" presStyleLbl="bgShp" presStyleIdx="1" presStyleCnt="4"/>
      <dgm:spPr>
        <a:solidFill>
          <a:schemeClr val="bg2"/>
        </a:solidFill>
      </dgm:spPr>
    </dgm:pt>
    <dgm:pt modelId="{8BAA1B1B-B45E-4CB7-9B00-80FA3D97FD87}" type="pres">
      <dgm:prSet presAssocID="{24F26722-F42E-4ADC-A946-CB9C9359F1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cone"/>
        </a:ext>
      </dgm:extLst>
    </dgm:pt>
    <dgm:pt modelId="{5FEDBF8F-E450-43D2-8487-C7BDE3F3DBE1}" type="pres">
      <dgm:prSet presAssocID="{24F26722-F42E-4ADC-A946-CB9C9359F1AA}" presName="spaceRect" presStyleCnt="0"/>
      <dgm:spPr/>
    </dgm:pt>
    <dgm:pt modelId="{2C9A7164-2490-4ACF-A3CA-AE30B41189CD}" type="pres">
      <dgm:prSet presAssocID="{24F26722-F42E-4ADC-A946-CB9C9359F1AA}" presName="parTx" presStyleLbl="revTx" presStyleIdx="1" presStyleCnt="4">
        <dgm:presLayoutVars>
          <dgm:chMax val="0"/>
          <dgm:chPref val="0"/>
        </dgm:presLayoutVars>
      </dgm:prSet>
      <dgm:spPr/>
    </dgm:pt>
    <dgm:pt modelId="{8BFB890A-7880-4C34-95C6-A67244BD7CD8}" type="pres">
      <dgm:prSet presAssocID="{FAB8CD0A-2FE9-4854-AA5A-7BB5091A9B67}" presName="sibTrans" presStyleCnt="0"/>
      <dgm:spPr/>
    </dgm:pt>
    <dgm:pt modelId="{CCE22966-3A84-4958-8871-B0E0CB866C0A}" type="pres">
      <dgm:prSet presAssocID="{03140579-77C1-4626-BD27-0C138F7F02EF}" presName="compNode" presStyleCnt="0"/>
      <dgm:spPr/>
    </dgm:pt>
    <dgm:pt modelId="{BD35A51B-174A-40AC-9E95-B6A4308C645A}" type="pres">
      <dgm:prSet presAssocID="{03140579-77C1-4626-BD27-0C138F7F02EF}" presName="bgRect" presStyleLbl="bgShp" presStyleIdx="2" presStyleCnt="4"/>
      <dgm:spPr>
        <a:solidFill>
          <a:schemeClr val="bg2"/>
        </a:solidFill>
      </dgm:spPr>
    </dgm:pt>
    <dgm:pt modelId="{02E23D4E-E362-4E9B-9967-D7A4AA6B7017}" type="pres">
      <dgm:prSet presAssocID="{03140579-77C1-4626-BD27-0C138F7F02E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0E02A187-E611-4FD1-9FBC-B974651C3732}" type="pres">
      <dgm:prSet presAssocID="{03140579-77C1-4626-BD27-0C138F7F02EF}" presName="spaceRect" presStyleCnt="0"/>
      <dgm:spPr/>
    </dgm:pt>
    <dgm:pt modelId="{90DF6E2B-2C74-42A4-909B-94A9775055B9}" type="pres">
      <dgm:prSet presAssocID="{03140579-77C1-4626-BD27-0C138F7F02EF}" presName="parTx" presStyleLbl="revTx" presStyleIdx="2" presStyleCnt="4">
        <dgm:presLayoutVars>
          <dgm:chMax val="0"/>
          <dgm:chPref val="0"/>
        </dgm:presLayoutVars>
      </dgm:prSet>
      <dgm:spPr/>
    </dgm:pt>
    <dgm:pt modelId="{11605AA7-7499-4E08-8CBE-023EFCC18EB2}" type="pres">
      <dgm:prSet presAssocID="{48655012-280D-4627-866F-A6447174EDB8}" presName="sibTrans" presStyleCnt="0"/>
      <dgm:spPr/>
    </dgm:pt>
    <dgm:pt modelId="{B41AC0F9-8601-4D7A-AFB9-94AF96F315B1}" type="pres">
      <dgm:prSet presAssocID="{51EDEAF6-62F5-447F-ABA3-F752501A20E0}" presName="compNode" presStyleCnt="0"/>
      <dgm:spPr/>
    </dgm:pt>
    <dgm:pt modelId="{56253811-B641-4043-A1F1-D228719D63D1}" type="pres">
      <dgm:prSet presAssocID="{51EDEAF6-62F5-447F-ABA3-F752501A20E0}" presName="bgRect" presStyleLbl="bgShp" presStyleIdx="3" presStyleCnt="4"/>
      <dgm:spPr>
        <a:solidFill>
          <a:schemeClr val="bg2"/>
        </a:solidFill>
      </dgm:spPr>
    </dgm:pt>
    <dgm:pt modelId="{2EA0181E-48A8-4FE5-9408-0467A70AB104}" type="pres">
      <dgm:prSet presAssocID="{51EDEAF6-62F5-447F-ABA3-F752501A20E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1A8F658C-E816-448E-AFD0-0B65A06C7CF4}" type="pres">
      <dgm:prSet presAssocID="{51EDEAF6-62F5-447F-ABA3-F752501A20E0}" presName="spaceRect" presStyleCnt="0"/>
      <dgm:spPr/>
    </dgm:pt>
    <dgm:pt modelId="{1B2541F8-F77B-4A0C-BAC1-CB58FF0A3E27}" type="pres">
      <dgm:prSet presAssocID="{51EDEAF6-62F5-447F-ABA3-F752501A20E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005F608-95C8-4BF8-9656-E9A98235A4C4}" type="presOf" srcId="{24F26722-F42E-4ADC-A946-CB9C9359F1AA}" destId="{2C9A7164-2490-4ACF-A3CA-AE30B41189CD}" srcOrd="0" destOrd="0" presId="urn:microsoft.com/office/officeart/2018/2/layout/IconVerticalSolidList"/>
    <dgm:cxn modelId="{0E5A9136-BEB8-4084-8FF8-8237055D1D19}" srcId="{63FF0C83-0AF1-4A83-B55A-644D40442AA9}" destId="{51EDEAF6-62F5-447F-ABA3-F752501A20E0}" srcOrd="3" destOrd="0" parTransId="{7BC9726F-73CA-4E9B-83A5-4A1FEB44BCDC}" sibTransId="{D7527297-52E9-4CE5-8608-87821308F801}"/>
    <dgm:cxn modelId="{3BD26B67-EA88-4592-B10F-359887CAAD14}" type="presOf" srcId="{51EDEAF6-62F5-447F-ABA3-F752501A20E0}" destId="{1B2541F8-F77B-4A0C-BAC1-CB58FF0A3E27}" srcOrd="0" destOrd="0" presId="urn:microsoft.com/office/officeart/2018/2/layout/IconVerticalSolidList"/>
    <dgm:cxn modelId="{90725080-9328-4FEC-9D0C-48DFC7935C51}" type="presOf" srcId="{63FF0C83-0AF1-4A83-B55A-644D40442AA9}" destId="{A1926077-5AEE-4353-B46B-4147250BDA1D}" srcOrd="0" destOrd="0" presId="urn:microsoft.com/office/officeart/2018/2/layout/IconVerticalSolidList"/>
    <dgm:cxn modelId="{B24DC69B-C723-4331-B862-44B306D64995}" type="presOf" srcId="{70F83528-F03A-48E9-976F-A5EF011C8E98}" destId="{BAFFAE19-3282-4E6F-9B5A-B9399912D89A}" srcOrd="0" destOrd="0" presId="urn:microsoft.com/office/officeart/2018/2/layout/IconVerticalSolidList"/>
    <dgm:cxn modelId="{25ADB4B0-8398-48D1-B4A7-DB9341B3DFA3}" type="presOf" srcId="{03140579-77C1-4626-BD27-0C138F7F02EF}" destId="{90DF6E2B-2C74-42A4-909B-94A9775055B9}" srcOrd="0" destOrd="0" presId="urn:microsoft.com/office/officeart/2018/2/layout/IconVerticalSolidList"/>
    <dgm:cxn modelId="{A6DD52D8-BF8E-497E-8D8A-CC0D1A23D881}" srcId="{63FF0C83-0AF1-4A83-B55A-644D40442AA9}" destId="{03140579-77C1-4626-BD27-0C138F7F02EF}" srcOrd="2" destOrd="0" parTransId="{9E4B720B-9558-410C-AB11-4A36B9EC4315}" sibTransId="{48655012-280D-4627-866F-A6447174EDB8}"/>
    <dgm:cxn modelId="{BAA95ADB-6F7A-4D5F-9FBA-417A01797989}" srcId="{63FF0C83-0AF1-4A83-B55A-644D40442AA9}" destId="{24F26722-F42E-4ADC-A946-CB9C9359F1AA}" srcOrd="1" destOrd="0" parTransId="{466601C9-18AA-481B-91E2-4AAEC4E2AE4E}" sibTransId="{FAB8CD0A-2FE9-4854-AA5A-7BB5091A9B67}"/>
    <dgm:cxn modelId="{285E97DE-7036-4F5C-A501-89A801660020}" srcId="{63FF0C83-0AF1-4A83-B55A-644D40442AA9}" destId="{70F83528-F03A-48E9-976F-A5EF011C8E98}" srcOrd="0" destOrd="0" parTransId="{A8FF17FB-D2D0-4A63-829B-F85E56904C0C}" sibTransId="{E84FF24A-2A26-406A-9BAE-F280CEDB3600}"/>
    <dgm:cxn modelId="{837C68A1-F1D8-4549-8C4F-4D1847C6B4A7}" type="presParOf" srcId="{A1926077-5AEE-4353-B46B-4147250BDA1D}" destId="{33BF1B40-4333-4C74-A490-E4A658229367}" srcOrd="0" destOrd="0" presId="urn:microsoft.com/office/officeart/2018/2/layout/IconVerticalSolidList"/>
    <dgm:cxn modelId="{E904D791-F8D8-4790-9F18-C73035E15AFB}" type="presParOf" srcId="{33BF1B40-4333-4C74-A490-E4A658229367}" destId="{26847489-F798-4BF0-9E5F-F3DE10B310E3}" srcOrd="0" destOrd="0" presId="urn:microsoft.com/office/officeart/2018/2/layout/IconVerticalSolidList"/>
    <dgm:cxn modelId="{6DE2AEF0-F0BE-44D1-B962-D5B8C1D15102}" type="presParOf" srcId="{33BF1B40-4333-4C74-A490-E4A658229367}" destId="{13FB28EB-7ABD-4E4D-8C8A-2418F366FC19}" srcOrd="1" destOrd="0" presId="urn:microsoft.com/office/officeart/2018/2/layout/IconVerticalSolidList"/>
    <dgm:cxn modelId="{87D979EC-6816-4840-81BE-C449580B8857}" type="presParOf" srcId="{33BF1B40-4333-4C74-A490-E4A658229367}" destId="{FFA33CA4-E502-44DB-8F78-DCC90E9D9527}" srcOrd="2" destOrd="0" presId="urn:microsoft.com/office/officeart/2018/2/layout/IconVerticalSolidList"/>
    <dgm:cxn modelId="{EC5C5194-A6B8-4220-987B-08537EE3F83E}" type="presParOf" srcId="{33BF1B40-4333-4C74-A490-E4A658229367}" destId="{BAFFAE19-3282-4E6F-9B5A-B9399912D89A}" srcOrd="3" destOrd="0" presId="urn:microsoft.com/office/officeart/2018/2/layout/IconVerticalSolidList"/>
    <dgm:cxn modelId="{76607617-C72A-42F8-A813-1175D32DEBDF}" type="presParOf" srcId="{A1926077-5AEE-4353-B46B-4147250BDA1D}" destId="{004E4C36-47E4-4D00-94A1-C389298D330F}" srcOrd="1" destOrd="0" presId="urn:microsoft.com/office/officeart/2018/2/layout/IconVerticalSolidList"/>
    <dgm:cxn modelId="{CE804D7F-6E68-4AA2-A6F8-1C37FD425368}" type="presParOf" srcId="{A1926077-5AEE-4353-B46B-4147250BDA1D}" destId="{EFDDA694-E09A-4677-9973-E047BEA13560}" srcOrd="2" destOrd="0" presId="urn:microsoft.com/office/officeart/2018/2/layout/IconVerticalSolidList"/>
    <dgm:cxn modelId="{182C0D8A-CFD8-4101-9F34-5603D3D7D5D8}" type="presParOf" srcId="{EFDDA694-E09A-4677-9973-E047BEA13560}" destId="{74824B79-8DF7-48A3-AA99-22E9A55148E5}" srcOrd="0" destOrd="0" presId="urn:microsoft.com/office/officeart/2018/2/layout/IconVerticalSolidList"/>
    <dgm:cxn modelId="{98CEB5C8-D296-40F0-8A84-D09DE79B72A1}" type="presParOf" srcId="{EFDDA694-E09A-4677-9973-E047BEA13560}" destId="{8BAA1B1B-B45E-4CB7-9B00-80FA3D97FD87}" srcOrd="1" destOrd="0" presId="urn:microsoft.com/office/officeart/2018/2/layout/IconVerticalSolidList"/>
    <dgm:cxn modelId="{F0453514-FBCE-42E6-8FCC-0A4C04F534DB}" type="presParOf" srcId="{EFDDA694-E09A-4677-9973-E047BEA13560}" destId="{5FEDBF8F-E450-43D2-8487-C7BDE3F3DBE1}" srcOrd="2" destOrd="0" presId="urn:microsoft.com/office/officeart/2018/2/layout/IconVerticalSolidList"/>
    <dgm:cxn modelId="{E81AD6E4-FDD5-436B-AA23-9FB55C510D69}" type="presParOf" srcId="{EFDDA694-E09A-4677-9973-E047BEA13560}" destId="{2C9A7164-2490-4ACF-A3CA-AE30B41189CD}" srcOrd="3" destOrd="0" presId="urn:microsoft.com/office/officeart/2018/2/layout/IconVerticalSolidList"/>
    <dgm:cxn modelId="{CA29CEFA-B3A3-47B9-A6DC-8C15CB533BAD}" type="presParOf" srcId="{A1926077-5AEE-4353-B46B-4147250BDA1D}" destId="{8BFB890A-7880-4C34-95C6-A67244BD7CD8}" srcOrd="3" destOrd="0" presId="urn:microsoft.com/office/officeart/2018/2/layout/IconVerticalSolidList"/>
    <dgm:cxn modelId="{9E2B983A-394A-4817-8AF6-810274AFCBD9}" type="presParOf" srcId="{A1926077-5AEE-4353-B46B-4147250BDA1D}" destId="{CCE22966-3A84-4958-8871-B0E0CB866C0A}" srcOrd="4" destOrd="0" presId="urn:microsoft.com/office/officeart/2018/2/layout/IconVerticalSolidList"/>
    <dgm:cxn modelId="{F64AB264-CD47-43DB-A340-1BCF0987C8B8}" type="presParOf" srcId="{CCE22966-3A84-4958-8871-B0E0CB866C0A}" destId="{BD35A51B-174A-40AC-9E95-B6A4308C645A}" srcOrd="0" destOrd="0" presId="urn:microsoft.com/office/officeart/2018/2/layout/IconVerticalSolidList"/>
    <dgm:cxn modelId="{C4D02FBC-4965-48CC-A105-6C70D0A1FF7B}" type="presParOf" srcId="{CCE22966-3A84-4958-8871-B0E0CB866C0A}" destId="{02E23D4E-E362-4E9B-9967-D7A4AA6B7017}" srcOrd="1" destOrd="0" presId="urn:microsoft.com/office/officeart/2018/2/layout/IconVerticalSolidList"/>
    <dgm:cxn modelId="{7E2AD822-843E-455B-B154-0EA48A637589}" type="presParOf" srcId="{CCE22966-3A84-4958-8871-B0E0CB866C0A}" destId="{0E02A187-E611-4FD1-9FBC-B974651C3732}" srcOrd="2" destOrd="0" presId="urn:microsoft.com/office/officeart/2018/2/layout/IconVerticalSolidList"/>
    <dgm:cxn modelId="{E1BCBD8F-96F9-4B6C-80F6-43378386877E}" type="presParOf" srcId="{CCE22966-3A84-4958-8871-B0E0CB866C0A}" destId="{90DF6E2B-2C74-42A4-909B-94A9775055B9}" srcOrd="3" destOrd="0" presId="urn:microsoft.com/office/officeart/2018/2/layout/IconVerticalSolidList"/>
    <dgm:cxn modelId="{324E094C-E1CE-4E5F-9EEB-698D4EE5F56D}" type="presParOf" srcId="{A1926077-5AEE-4353-B46B-4147250BDA1D}" destId="{11605AA7-7499-4E08-8CBE-023EFCC18EB2}" srcOrd="5" destOrd="0" presId="urn:microsoft.com/office/officeart/2018/2/layout/IconVerticalSolidList"/>
    <dgm:cxn modelId="{BB3EEC97-8584-4CB6-A57C-4E9E69D46B63}" type="presParOf" srcId="{A1926077-5AEE-4353-B46B-4147250BDA1D}" destId="{B41AC0F9-8601-4D7A-AFB9-94AF96F315B1}" srcOrd="6" destOrd="0" presId="urn:microsoft.com/office/officeart/2018/2/layout/IconVerticalSolidList"/>
    <dgm:cxn modelId="{99768FE9-97C6-428C-9326-E5FC21FC3003}" type="presParOf" srcId="{B41AC0F9-8601-4D7A-AFB9-94AF96F315B1}" destId="{56253811-B641-4043-A1F1-D228719D63D1}" srcOrd="0" destOrd="0" presId="urn:microsoft.com/office/officeart/2018/2/layout/IconVerticalSolidList"/>
    <dgm:cxn modelId="{BBB5476E-C82B-4441-A67B-EF0CD5971EE2}" type="presParOf" srcId="{B41AC0F9-8601-4D7A-AFB9-94AF96F315B1}" destId="{2EA0181E-48A8-4FE5-9408-0467A70AB104}" srcOrd="1" destOrd="0" presId="urn:microsoft.com/office/officeart/2018/2/layout/IconVerticalSolidList"/>
    <dgm:cxn modelId="{7DC75B34-C17E-4774-8EC2-EEFF916FF366}" type="presParOf" srcId="{B41AC0F9-8601-4D7A-AFB9-94AF96F315B1}" destId="{1A8F658C-E816-448E-AFD0-0B65A06C7CF4}" srcOrd="2" destOrd="0" presId="urn:microsoft.com/office/officeart/2018/2/layout/IconVerticalSolidList"/>
    <dgm:cxn modelId="{932B1A9E-2DCC-4F63-9EB5-4383090BCCE2}" type="presParOf" srcId="{B41AC0F9-8601-4D7A-AFB9-94AF96F315B1}" destId="{1B2541F8-F77B-4A0C-BAC1-CB58FF0A3E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EAE98B-D069-4251-B41B-C87AD254353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B83DAA6-79B3-4CF9-979C-B95D5D379209}">
      <dgm:prSet custT="1"/>
      <dgm:spPr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solidFill>
                <a:schemeClr val="accent3"/>
              </a:solidFill>
            </a:rPr>
            <a:t>KPI Cards</a:t>
          </a:r>
        </a:p>
        <a:p>
          <a:pPr>
            <a:lnSpc>
              <a:spcPct val="100000"/>
            </a:lnSpc>
          </a:pPr>
          <a:r>
            <a:rPr lang="en-US" sz="1600" dirty="0"/>
            <a:t>414K collisions, 218K injuries, 1K fatalities</a:t>
          </a:r>
        </a:p>
      </dgm:t>
    </dgm:pt>
    <dgm:pt modelId="{527ACEA2-0665-41B3-AB32-71A41A28BDBD}" type="parTrans" cxnId="{66C0E477-68C9-418A-9A26-A87EEFBBC3F2}">
      <dgm:prSet/>
      <dgm:spPr/>
      <dgm:t>
        <a:bodyPr/>
        <a:lstStyle/>
        <a:p>
          <a:endParaRPr lang="en-US"/>
        </a:p>
      </dgm:t>
    </dgm:pt>
    <dgm:pt modelId="{F23815CB-0CCD-407D-BFF2-E709ED04F228}" type="sibTrans" cxnId="{66C0E477-68C9-418A-9A26-A87EEFBBC3F2}">
      <dgm:prSet/>
      <dgm:spPr/>
      <dgm:t>
        <a:bodyPr/>
        <a:lstStyle/>
        <a:p>
          <a:endParaRPr lang="en-US"/>
        </a:p>
      </dgm:t>
    </dgm:pt>
    <dgm:pt modelId="{BD5CE3B9-AD33-4AFC-84BA-E80F00CD3638}">
      <dgm:prSet custT="1"/>
      <dgm:spPr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solidFill>
                <a:schemeClr val="accent3"/>
              </a:solidFill>
            </a:rPr>
            <a:t>Bar Chart</a:t>
          </a:r>
        </a:p>
        <a:p>
          <a:pPr>
            <a:lnSpc>
              <a:spcPct val="100000"/>
            </a:lnSpc>
          </a:pPr>
          <a:r>
            <a:rPr lang="en-US" sz="1600" dirty="0"/>
            <a:t>Collisions by Borough</a:t>
          </a:r>
        </a:p>
      </dgm:t>
    </dgm:pt>
    <dgm:pt modelId="{1CCB46C1-BF8F-453A-B00E-C06F8B39AD37}" type="parTrans" cxnId="{2AE2AD93-3914-4329-AEFF-2B387C9BC6E2}">
      <dgm:prSet/>
      <dgm:spPr/>
      <dgm:t>
        <a:bodyPr/>
        <a:lstStyle/>
        <a:p>
          <a:endParaRPr lang="en-US"/>
        </a:p>
      </dgm:t>
    </dgm:pt>
    <dgm:pt modelId="{78D9F530-C21E-4CC5-9063-5C1A397F4153}" type="sibTrans" cxnId="{2AE2AD93-3914-4329-AEFF-2B387C9BC6E2}">
      <dgm:prSet/>
      <dgm:spPr/>
      <dgm:t>
        <a:bodyPr/>
        <a:lstStyle/>
        <a:p>
          <a:endParaRPr lang="en-US"/>
        </a:p>
      </dgm:t>
    </dgm:pt>
    <dgm:pt modelId="{35F59805-9EB0-48A8-92B1-08203072AB42}">
      <dgm:prSet custT="1"/>
      <dgm:spPr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solidFill>
                <a:schemeClr val="accent3"/>
              </a:solidFill>
            </a:rPr>
            <a:t>Line Chart</a:t>
          </a:r>
        </a:p>
        <a:p>
          <a:pPr>
            <a:lnSpc>
              <a:spcPct val="100000"/>
            </a:lnSpc>
          </a:pPr>
          <a:r>
            <a:rPr lang="en-US" sz="1600" dirty="0"/>
            <a:t>Monthly Trends</a:t>
          </a:r>
        </a:p>
      </dgm:t>
    </dgm:pt>
    <dgm:pt modelId="{EADCEB4D-0B69-47C1-8B70-3A2ECA72AC63}" type="parTrans" cxnId="{195B796C-C153-4B79-8F71-20AAC8404274}">
      <dgm:prSet/>
      <dgm:spPr/>
      <dgm:t>
        <a:bodyPr/>
        <a:lstStyle/>
        <a:p>
          <a:endParaRPr lang="en-US"/>
        </a:p>
      </dgm:t>
    </dgm:pt>
    <dgm:pt modelId="{60A087D9-9CA3-4DF2-934E-447824784EAE}" type="sibTrans" cxnId="{195B796C-C153-4B79-8F71-20AAC8404274}">
      <dgm:prSet/>
      <dgm:spPr/>
      <dgm:t>
        <a:bodyPr/>
        <a:lstStyle/>
        <a:p>
          <a:endParaRPr lang="en-US"/>
        </a:p>
      </dgm:t>
    </dgm:pt>
    <dgm:pt modelId="{22967180-2A67-4C39-8890-2B74C9CBA5A7}">
      <dgm:prSet custT="1"/>
      <dgm:spPr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solidFill>
                <a:schemeClr val="accent3"/>
              </a:solidFill>
            </a:rPr>
            <a:t>Heatmap Table</a:t>
          </a:r>
        </a:p>
        <a:p>
          <a:pPr>
            <a:lnSpc>
              <a:spcPct val="100000"/>
            </a:lnSpc>
          </a:pPr>
          <a:r>
            <a:rPr lang="en-US" sz="1600" dirty="0"/>
            <a:t>Hour vs Borough</a:t>
          </a:r>
        </a:p>
      </dgm:t>
    </dgm:pt>
    <dgm:pt modelId="{04558CD4-2989-490D-95B1-BB990CFE3EA7}" type="parTrans" cxnId="{2A1F9402-6D2F-45AA-95AA-D4553593098C}">
      <dgm:prSet/>
      <dgm:spPr/>
      <dgm:t>
        <a:bodyPr/>
        <a:lstStyle/>
        <a:p>
          <a:endParaRPr lang="en-US"/>
        </a:p>
      </dgm:t>
    </dgm:pt>
    <dgm:pt modelId="{7C8D66F0-33DA-481C-A220-2B72ACE5A579}" type="sibTrans" cxnId="{2A1F9402-6D2F-45AA-95AA-D4553593098C}">
      <dgm:prSet/>
      <dgm:spPr/>
      <dgm:t>
        <a:bodyPr/>
        <a:lstStyle/>
        <a:p>
          <a:endParaRPr lang="en-US"/>
        </a:p>
      </dgm:t>
    </dgm:pt>
    <dgm:pt modelId="{F1C98AD8-F8D9-48B6-8DEF-6315BFF33EC4}">
      <dgm:prSet custT="1"/>
      <dgm:spPr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solidFill>
                <a:schemeClr val="accent3"/>
              </a:solidFill>
            </a:rPr>
            <a:t>Donut Chart</a:t>
          </a:r>
        </a:p>
        <a:p>
          <a:pPr>
            <a:lnSpc>
              <a:spcPct val="100000"/>
            </a:lnSpc>
          </a:pPr>
          <a:r>
            <a:rPr lang="en-US" sz="1600" dirty="0"/>
            <a:t>Borough Distribution</a:t>
          </a:r>
        </a:p>
      </dgm:t>
    </dgm:pt>
    <dgm:pt modelId="{D13B067F-3A8D-4B77-94E0-9D9A8529D86C}" type="parTrans" cxnId="{026ACF89-CC4F-4AE1-8908-CC606E0F6250}">
      <dgm:prSet/>
      <dgm:spPr/>
      <dgm:t>
        <a:bodyPr/>
        <a:lstStyle/>
        <a:p>
          <a:endParaRPr lang="en-US"/>
        </a:p>
      </dgm:t>
    </dgm:pt>
    <dgm:pt modelId="{1267E2CA-18BA-423D-A42F-4CD0CFE08441}" type="sibTrans" cxnId="{026ACF89-CC4F-4AE1-8908-CC606E0F6250}">
      <dgm:prSet/>
      <dgm:spPr/>
      <dgm:t>
        <a:bodyPr/>
        <a:lstStyle/>
        <a:p>
          <a:endParaRPr lang="en-US"/>
        </a:p>
      </dgm:t>
    </dgm:pt>
    <dgm:pt modelId="{97873388-E2AA-4DE1-B3BD-2ECD061EB9FA}">
      <dgm:prSet custT="1"/>
      <dgm:spPr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solidFill>
                <a:schemeClr val="accent3"/>
              </a:solidFill>
            </a:rPr>
            <a:t>Stacked Column Chart</a:t>
          </a:r>
        </a:p>
        <a:p>
          <a:pPr>
            <a:lnSpc>
              <a:spcPct val="100000"/>
            </a:lnSpc>
          </a:pPr>
          <a:r>
            <a:rPr lang="en-US" sz="1600" dirty="0"/>
            <a:t>Accidents by Year</a:t>
          </a:r>
        </a:p>
      </dgm:t>
    </dgm:pt>
    <dgm:pt modelId="{36BB4093-F9C1-4852-96DA-49C0F32679F8}" type="parTrans" cxnId="{C33F3148-CFBE-423C-A030-EDF7110379CE}">
      <dgm:prSet/>
      <dgm:spPr/>
      <dgm:t>
        <a:bodyPr/>
        <a:lstStyle/>
        <a:p>
          <a:endParaRPr lang="en-US"/>
        </a:p>
      </dgm:t>
    </dgm:pt>
    <dgm:pt modelId="{A457E1DD-B4B7-485B-B918-EAB0BC073950}" type="sibTrans" cxnId="{C33F3148-CFBE-423C-A030-EDF7110379CE}">
      <dgm:prSet/>
      <dgm:spPr/>
      <dgm:t>
        <a:bodyPr/>
        <a:lstStyle/>
        <a:p>
          <a:endParaRPr lang="en-US"/>
        </a:p>
      </dgm:t>
    </dgm:pt>
    <dgm:pt modelId="{8A517C78-1DA2-497C-BC5E-471D4EB2DC7B}" type="pres">
      <dgm:prSet presAssocID="{A2EAE98B-D069-4251-B41B-C87AD2543539}" presName="root" presStyleCnt="0">
        <dgm:presLayoutVars>
          <dgm:dir/>
          <dgm:resizeHandles val="exact"/>
        </dgm:presLayoutVars>
      </dgm:prSet>
      <dgm:spPr/>
    </dgm:pt>
    <dgm:pt modelId="{442C172E-85B0-45ED-A3FB-5DF24B1213DD}" type="pres">
      <dgm:prSet presAssocID="{DB83DAA6-79B3-4CF9-979C-B95D5D379209}" presName="compNode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</dgm:pt>
    <dgm:pt modelId="{651A3F44-2E3B-41B2-95CF-907981B6DA11}" type="pres">
      <dgm:prSet presAssocID="{DB83DAA6-79B3-4CF9-979C-B95D5D37920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scene3d>
          <a:camera prst="orthographicFront"/>
          <a:lightRig rig="threePt" dir="t"/>
        </a:scene3d>
        <a:sp3d>
          <a:bevelT w="152400" h="50800" prst="softRound"/>
        </a:sp3d>
      </dgm:spPr>
      <dgm:extLst>
        <a:ext uri="{E40237B7-FDA0-4F09-8148-C483321AD2D9}">
          <dgm14:cNvPr xmlns:dgm14="http://schemas.microsoft.com/office/drawing/2010/diagram" id="0" name="" descr="Baseball Hat"/>
        </a:ext>
      </dgm:extLst>
    </dgm:pt>
    <dgm:pt modelId="{629879D7-CD66-4E7F-9C46-5E788A8F735F}" type="pres">
      <dgm:prSet presAssocID="{DB83DAA6-79B3-4CF9-979C-B95D5D379209}" presName="spaceRect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</dgm:pt>
    <dgm:pt modelId="{B5714D7A-E6FA-49B3-9A5E-976ADD9C48E2}" type="pres">
      <dgm:prSet presAssocID="{DB83DAA6-79B3-4CF9-979C-B95D5D379209}" presName="textRect" presStyleLbl="revTx" presStyleIdx="0" presStyleCnt="6">
        <dgm:presLayoutVars>
          <dgm:chMax val="1"/>
          <dgm:chPref val="1"/>
        </dgm:presLayoutVars>
      </dgm:prSet>
      <dgm:spPr/>
    </dgm:pt>
    <dgm:pt modelId="{DDE623AF-D70A-47BC-897D-45617EF700E8}" type="pres">
      <dgm:prSet presAssocID="{F23815CB-0CCD-407D-BFF2-E709ED04F228}" presName="sibTrans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</dgm:pt>
    <dgm:pt modelId="{B236695F-DA65-47CE-A52C-2EE44BB81EB2}" type="pres">
      <dgm:prSet presAssocID="{BD5CE3B9-AD33-4AFC-84BA-E80F00CD3638}" presName="compNode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</dgm:pt>
    <dgm:pt modelId="{27F92FD6-CD67-464B-8329-480D561491FB}" type="pres">
      <dgm:prSet presAssocID="{BD5CE3B9-AD33-4AFC-84BA-E80F00CD363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scene3d>
          <a:camera prst="orthographicFront"/>
          <a:lightRig rig="threePt" dir="t"/>
        </a:scene3d>
        <a:sp3d>
          <a:bevelT w="152400" h="50800" prst="softRound"/>
        </a:sp3d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7955AFE9-C867-45D3-9210-F5BA15D14EF1}" type="pres">
      <dgm:prSet presAssocID="{BD5CE3B9-AD33-4AFC-84BA-E80F00CD3638}" presName="spaceRect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</dgm:pt>
    <dgm:pt modelId="{8F84C9DF-4626-4338-9F9C-B8C59C7C678F}" type="pres">
      <dgm:prSet presAssocID="{BD5CE3B9-AD33-4AFC-84BA-E80F00CD3638}" presName="textRect" presStyleLbl="revTx" presStyleIdx="1" presStyleCnt="6">
        <dgm:presLayoutVars>
          <dgm:chMax val="1"/>
          <dgm:chPref val="1"/>
        </dgm:presLayoutVars>
      </dgm:prSet>
      <dgm:spPr/>
    </dgm:pt>
    <dgm:pt modelId="{75BFE442-D498-4D8A-9C9A-548293F6777D}" type="pres">
      <dgm:prSet presAssocID="{78D9F530-C21E-4CC5-9063-5C1A397F4153}" presName="sibTrans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</dgm:pt>
    <dgm:pt modelId="{B0710A68-1E2F-4327-8907-82D539BC9A14}" type="pres">
      <dgm:prSet presAssocID="{35F59805-9EB0-48A8-92B1-08203072AB42}" presName="compNode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</dgm:pt>
    <dgm:pt modelId="{DEDB5EE1-6BAA-405B-AAE6-0D1C8672218B}" type="pres">
      <dgm:prSet presAssocID="{35F59805-9EB0-48A8-92B1-08203072AB4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scene3d>
          <a:camera prst="orthographicFront"/>
          <a:lightRig rig="threePt" dir="t"/>
        </a:scene3d>
        <a:sp3d>
          <a:bevelT w="152400" h="50800" prst="softRound"/>
        </a:sp3d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A05B56A7-55F1-478B-A2C5-62E7C6ECAE03}" type="pres">
      <dgm:prSet presAssocID="{35F59805-9EB0-48A8-92B1-08203072AB42}" presName="spaceRect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</dgm:pt>
    <dgm:pt modelId="{030055B0-69FC-42F5-8345-893142D550F9}" type="pres">
      <dgm:prSet presAssocID="{35F59805-9EB0-48A8-92B1-08203072AB42}" presName="textRect" presStyleLbl="revTx" presStyleIdx="2" presStyleCnt="6">
        <dgm:presLayoutVars>
          <dgm:chMax val="1"/>
          <dgm:chPref val="1"/>
        </dgm:presLayoutVars>
      </dgm:prSet>
      <dgm:spPr/>
    </dgm:pt>
    <dgm:pt modelId="{DA64B82F-3DA8-418B-B70E-9CFBDA0315DD}" type="pres">
      <dgm:prSet presAssocID="{60A087D9-9CA3-4DF2-934E-447824784EAE}" presName="sibTrans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</dgm:pt>
    <dgm:pt modelId="{3178A5CB-1173-44AC-B0A7-B62E3FB3A0B8}" type="pres">
      <dgm:prSet presAssocID="{22967180-2A67-4C39-8890-2B74C9CBA5A7}" presName="compNode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</dgm:pt>
    <dgm:pt modelId="{952E987F-F555-425F-97CF-50F431A05341}" type="pres">
      <dgm:prSet presAssocID="{22967180-2A67-4C39-8890-2B74C9CBA5A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scene3d>
          <a:camera prst="orthographicFront"/>
          <a:lightRig rig="threePt" dir="t"/>
        </a:scene3d>
        <a:sp3d>
          <a:bevelT w="152400" h="50800" prst="softRound"/>
        </a:sp3d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B3826407-A5CD-40E1-83F1-0C528FA0DE3B}" type="pres">
      <dgm:prSet presAssocID="{22967180-2A67-4C39-8890-2B74C9CBA5A7}" presName="spaceRect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</dgm:pt>
    <dgm:pt modelId="{CADD0F83-CAFB-4E55-9917-72855117B5B4}" type="pres">
      <dgm:prSet presAssocID="{22967180-2A67-4C39-8890-2B74C9CBA5A7}" presName="textRect" presStyleLbl="revTx" presStyleIdx="3" presStyleCnt="6">
        <dgm:presLayoutVars>
          <dgm:chMax val="1"/>
          <dgm:chPref val="1"/>
        </dgm:presLayoutVars>
      </dgm:prSet>
      <dgm:spPr/>
    </dgm:pt>
    <dgm:pt modelId="{35422918-36B8-4A61-8DE3-7BB7D6C8F9B1}" type="pres">
      <dgm:prSet presAssocID="{7C8D66F0-33DA-481C-A220-2B72ACE5A579}" presName="sibTrans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</dgm:pt>
    <dgm:pt modelId="{5222322B-95B7-4D64-A372-8E59540AA09C}" type="pres">
      <dgm:prSet presAssocID="{F1C98AD8-F8D9-48B6-8DEF-6315BFF33EC4}" presName="compNode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</dgm:pt>
    <dgm:pt modelId="{192183DE-E91B-44AB-B082-6A97766BAACD}" type="pres">
      <dgm:prSet presAssocID="{F1C98AD8-F8D9-48B6-8DEF-6315BFF33EC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scene3d>
          <a:camera prst="orthographicFront"/>
          <a:lightRig rig="threePt" dir="t"/>
        </a:scene3d>
        <a:sp3d>
          <a:bevelT w="152400" h="50800" prst="softRound"/>
        </a:sp3d>
      </dgm:spPr>
      <dgm:extLst>
        <a:ext uri="{E40237B7-FDA0-4F09-8148-C483321AD2D9}">
          <dgm14:cNvPr xmlns:dgm14="http://schemas.microsoft.com/office/drawing/2010/diagram" id="0" name="" descr="Donut"/>
        </a:ext>
      </dgm:extLst>
    </dgm:pt>
    <dgm:pt modelId="{4F689EB1-F73B-4627-B5B2-23A97B2DD93A}" type="pres">
      <dgm:prSet presAssocID="{F1C98AD8-F8D9-48B6-8DEF-6315BFF33EC4}" presName="spaceRect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</dgm:pt>
    <dgm:pt modelId="{BE4A4487-2052-4053-9F4C-BFC6BC8EA77D}" type="pres">
      <dgm:prSet presAssocID="{F1C98AD8-F8D9-48B6-8DEF-6315BFF33EC4}" presName="textRect" presStyleLbl="revTx" presStyleIdx="4" presStyleCnt="6">
        <dgm:presLayoutVars>
          <dgm:chMax val="1"/>
          <dgm:chPref val="1"/>
        </dgm:presLayoutVars>
      </dgm:prSet>
      <dgm:spPr/>
    </dgm:pt>
    <dgm:pt modelId="{AADD42E4-E9CE-44A4-A33B-5B6C949F093B}" type="pres">
      <dgm:prSet presAssocID="{1267E2CA-18BA-423D-A42F-4CD0CFE08441}" presName="sibTrans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</dgm:pt>
    <dgm:pt modelId="{E092506F-6DA2-4A8B-8452-796F267E7A7E}" type="pres">
      <dgm:prSet presAssocID="{97873388-E2AA-4DE1-B3BD-2ECD061EB9FA}" presName="compNode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</dgm:pt>
    <dgm:pt modelId="{529B2B2B-C451-4213-81C4-F138BB881932}" type="pres">
      <dgm:prSet presAssocID="{97873388-E2AA-4DE1-B3BD-2ECD061EB9F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scene3d>
          <a:camera prst="orthographicFront"/>
          <a:lightRig rig="threePt" dir="t"/>
        </a:scene3d>
        <a:sp3d>
          <a:bevelT w="152400" h="50800" prst="softRound"/>
        </a:sp3d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C85E171-5B33-422F-8014-44D3E5557924}" type="pres">
      <dgm:prSet presAssocID="{97873388-E2AA-4DE1-B3BD-2ECD061EB9FA}" presName="spaceRect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</dgm:pt>
    <dgm:pt modelId="{6D000991-F80B-4DAF-950F-F1B0674A094D}" type="pres">
      <dgm:prSet presAssocID="{97873388-E2AA-4DE1-B3BD-2ECD061EB9F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2A1F9402-6D2F-45AA-95AA-D4553593098C}" srcId="{A2EAE98B-D069-4251-B41B-C87AD2543539}" destId="{22967180-2A67-4C39-8890-2B74C9CBA5A7}" srcOrd="3" destOrd="0" parTransId="{04558CD4-2989-490D-95B1-BB990CFE3EA7}" sibTransId="{7C8D66F0-33DA-481C-A220-2B72ACE5A579}"/>
    <dgm:cxn modelId="{6B0A2D21-A04A-46DD-8878-36DB8F65E173}" type="presOf" srcId="{97873388-E2AA-4DE1-B3BD-2ECD061EB9FA}" destId="{6D000991-F80B-4DAF-950F-F1B0674A094D}" srcOrd="0" destOrd="0" presId="urn:microsoft.com/office/officeart/2018/2/layout/IconLabelList"/>
    <dgm:cxn modelId="{769A6934-93F2-4C24-8E7D-03F1DC446896}" type="presOf" srcId="{BD5CE3B9-AD33-4AFC-84BA-E80F00CD3638}" destId="{8F84C9DF-4626-4338-9F9C-B8C59C7C678F}" srcOrd="0" destOrd="0" presId="urn:microsoft.com/office/officeart/2018/2/layout/IconLabelList"/>
    <dgm:cxn modelId="{C33F3148-CFBE-423C-A030-EDF7110379CE}" srcId="{A2EAE98B-D069-4251-B41B-C87AD2543539}" destId="{97873388-E2AA-4DE1-B3BD-2ECD061EB9FA}" srcOrd="5" destOrd="0" parTransId="{36BB4093-F9C1-4852-96DA-49C0F32679F8}" sibTransId="{A457E1DD-B4B7-485B-B918-EAB0BC073950}"/>
    <dgm:cxn modelId="{195B796C-C153-4B79-8F71-20AAC8404274}" srcId="{A2EAE98B-D069-4251-B41B-C87AD2543539}" destId="{35F59805-9EB0-48A8-92B1-08203072AB42}" srcOrd="2" destOrd="0" parTransId="{EADCEB4D-0B69-47C1-8B70-3A2ECA72AC63}" sibTransId="{60A087D9-9CA3-4DF2-934E-447824784EAE}"/>
    <dgm:cxn modelId="{66C0E477-68C9-418A-9A26-A87EEFBBC3F2}" srcId="{A2EAE98B-D069-4251-B41B-C87AD2543539}" destId="{DB83DAA6-79B3-4CF9-979C-B95D5D379209}" srcOrd="0" destOrd="0" parTransId="{527ACEA2-0665-41B3-AB32-71A41A28BDBD}" sibTransId="{F23815CB-0CCD-407D-BFF2-E709ED04F228}"/>
    <dgm:cxn modelId="{BCB1B480-773B-46F2-9752-6850C40291A8}" type="presOf" srcId="{F1C98AD8-F8D9-48B6-8DEF-6315BFF33EC4}" destId="{BE4A4487-2052-4053-9F4C-BFC6BC8EA77D}" srcOrd="0" destOrd="0" presId="urn:microsoft.com/office/officeart/2018/2/layout/IconLabelList"/>
    <dgm:cxn modelId="{C70A4488-B789-4DFB-89AD-1A9374BF45FE}" type="presOf" srcId="{A2EAE98B-D069-4251-B41B-C87AD2543539}" destId="{8A517C78-1DA2-497C-BC5E-471D4EB2DC7B}" srcOrd="0" destOrd="0" presId="urn:microsoft.com/office/officeart/2018/2/layout/IconLabelList"/>
    <dgm:cxn modelId="{026ACF89-CC4F-4AE1-8908-CC606E0F6250}" srcId="{A2EAE98B-D069-4251-B41B-C87AD2543539}" destId="{F1C98AD8-F8D9-48B6-8DEF-6315BFF33EC4}" srcOrd="4" destOrd="0" parTransId="{D13B067F-3A8D-4B77-94E0-9D9A8529D86C}" sibTransId="{1267E2CA-18BA-423D-A42F-4CD0CFE08441}"/>
    <dgm:cxn modelId="{2AE2AD93-3914-4329-AEFF-2B387C9BC6E2}" srcId="{A2EAE98B-D069-4251-B41B-C87AD2543539}" destId="{BD5CE3B9-AD33-4AFC-84BA-E80F00CD3638}" srcOrd="1" destOrd="0" parTransId="{1CCB46C1-BF8F-453A-B00E-C06F8B39AD37}" sibTransId="{78D9F530-C21E-4CC5-9063-5C1A397F4153}"/>
    <dgm:cxn modelId="{2F476595-671F-44CD-A433-792559D95A0E}" type="presOf" srcId="{22967180-2A67-4C39-8890-2B74C9CBA5A7}" destId="{CADD0F83-CAFB-4E55-9917-72855117B5B4}" srcOrd="0" destOrd="0" presId="urn:microsoft.com/office/officeart/2018/2/layout/IconLabelList"/>
    <dgm:cxn modelId="{40D10DA8-5A7A-4E4E-A5AF-C5676F10CB18}" type="presOf" srcId="{35F59805-9EB0-48A8-92B1-08203072AB42}" destId="{030055B0-69FC-42F5-8345-893142D550F9}" srcOrd="0" destOrd="0" presId="urn:microsoft.com/office/officeart/2018/2/layout/IconLabelList"/>
    <dgm:cxn modelId="{60BB1AC8-F4DD-4E64-94FC-D7C1F64EA901}" type="presOf" srcId="{DB83DAA6-79B3-4CF9-979C-B95D5D379209}" destId="{B5714D7A-E6FA-49B3-9A5E-976ADD9C48E2}" srcOrd="0" destOrd="0" presId="urn:microsoft.com/office/officeart/2018/2/layout/IconLabelList"/>
    <dgm:cxn modelId="{65E59A59-E6DA-415F-98B4-4216B84D85A5}" type="presParOf" srcId="{8A517C78-1DA2-497C-BC5E-471D4EB2DC7B}" destId="{442C172E-85B0-45ED-A3FB-5DF24B1213DD}" srcOrd="0" destOrd="0" presId="urn:microsoft.com/office/officeart/2018/2/layout/IconLabelList"/>
    <dgm:cxn modelId="{E7053A06-09F2-4321-87BB-5863A0E29D4C}" type="presParOf" srcId="{442C172E-85B0-45ED-A3FB-5DF24B1213DD}" destId="{651A3F44-2E3B-41B2-95CF-907981B6DA11}" srcOrd="0" destOrd="0" presId="urn:microsoft.com/office/officeart/2018/2/layout/IconLabelList"/>
    <dgm:cxn modelId="{9632ACAC-DA49-4531-9001-FB4D8A2C1C82}" type="presParOf" srcId="{442C172E-85B0-45ED-A3FB-5DF24B1213DD}" destId="{629879D7-CD66-4E7F-9C46-5E788A8F735F}" srcOrd="1" destOrd="0" presId="urn:microsoft.com/office/officeart/2018/2/layout/IconLabelList"/>
    <dgm:cxn modelId="{19E3C2E6-E950-42EF-9211-9093FB59BB37}" type="presParOf" srcId="{442C172E-85B0-45ED-A3FB-5DF24B1213DD}" destId="{B5714D7A-E6FA-49B3-9A5E-976ADD9C48E2}" srcOrd="2" destOrd="0" presId="urn:microsoft.com/office/officeart/2018/2/layout/IconLabelList"/>
    <dgm:cxn modelId="{7910C88D-BA8B-4F78-A318-A692E8EFC130}" type="presParOf" srcId="{8A517C78-1DA2-497C-BC5E-471D4EB2DC7B}" destId="{DDE623AF-D70A-47BC-897D-45617EF700E8}" srcOrd="1" destOrd="0" presId="urn:microsoft.com/office/officeart/2018/2/layout/IconLabelList"/>
    <dgm:cxn modelId="{BE908BE5-A3C0-41D5-B882-AC18E55F2785}" type="presParOf" srcId="{8A517C78-1DA2-497C-BC5E-471D4EB2DC7B}" destId="{B236695F-DA65-47CE-A52C-2EE44BB81EB2}" srcOrd="2" destOrd="0" presId="urn:microsoft.com/office/officeart/2018/2/layout/IconLabelList"/>
    <dgm:cxn modelId="{5EDCB850-06E5-4C0C-927D-32766435D1A7}" type="presParOf" srcId="{B236695F-DA65-47CE-A52C-2EE44BB81EB2}" destId="{27F92FD6-CD67-464B-8329-480D561491FB}" srcOrd="0" destOrd="0" presId="urn:microsoft.com/office/officeart/2018/2/layout/IconLabelList"/>
    <dgm:cxn modelId="{3AE2B845-7943-41D1-8B82-E1A3BA14FDB1}" type="presParOf" srcId="{B236695F-DA65-47CE-A52C-2EE44BB81EB2}" destId="{7955AFE9-C867-45D3-9210-F5BA15D14EF1}" srcOrd="1" destOrd="0" presId="urn:microsoft.com/office/officeart/2018/2/layout/IconLabelList"/>
    <dgm:cxn modelId="{6755FB4F-E2E7-4705-8551-AB0264496346}" type="presParOf" srcId="{B236695F-DA65-47CE-A52C-2EE44BB81EB2}" destId="{8F84C9DF-4626-4338-9F9C-B8C59C7C678F}" srcOrd="2" destOrd="0" presId="urn:microsoft.com/office/officeart/2018/2/layout/IconLabelList"/>
    <dgm:cxn modelId="{022012B9-9D9E-4CE2-9A53-ACFD768502A2}" type="presParOf" srcId="{8A517C78-1DA2-497C-BC5E-471D4EB2DC7B}" destId="{75BFE442-D498-4D8A-9C9A-548293F6777D}" srcOrd="3" destOrd="0" presId="urn:microsoft.com/office/officeart/2018/2/layout/IconLabelList"/>
    <dgm:cxn modelId="{ADE0BE39-DFA6-4EB3-B376-4DA7060356D6}" type="presParOf" srcId="{8A517C78-1DA2-497C-BC5E-471D4EB2DC7B}" destId="{B0710A68-1E2F-4327-8907-82D539BC9A14}" srcOrd="4" destOrd="0" presId="urn:microsoft.com/office/officeart/2018/2/layout/IconLabelList"/>
    <dgm:cxn modelId="{15B30F42-B236-4599-B2F7-A2ACC8429525}" type="presParOf" srcId="{B0710A68-1E2F-4327-8907-82D539BC9A14}" destId="{DEDB5EE1-6BAA-405B-AAE6-0D1C8672218B}" srcOrd="0" destOrd="0" presId="urn:microsoft.com/office/officeart/2018/2/layout/IconLabelList"/>
    <dgm:cxn modelId="{BE8E9779-335B-4866-AC23-B45FD2EEFAED}" type="presParOf" srcId="{B0710A68-1E2F-4327-8907-82D539BC9A14}" destId="{A05B56A7-55F1-478B-A2C5-62E7C6ECAE03}" srcOrd="1" destOrd="0" presId="urn:microsoft.com/office/officeart/2018/2/layout/IconLabelList"/>
    <dgm:cxn modelId="{35D49032-4568-4B20-BA54-53178D31CBB0}" type="presParOf" srcId="{B0710A68-1E2F-4327-8907-82D539BC9A14}" destId="{030055B0-69FC-42F5-8345-893142D550F9}" srcOrd="2" destOrd="0" presId="urn:microsoft.com/office/officeart/2018/2/layout/IconLabelList"/>
    <dgm:cxn modelId="{4E71BD52-4A7B-4A19-804D-51D9C7A150FB}" type="presParOf" srcId="{8A517C78-1DA2-497C-BC5E-471D4EB2DC7B}" destId="{DA64B82F-3DA8-418B-B70E-9CFBDA0315DD}" srcOrd="5" destOrd="0" presId="urn:microsoft.com/office/officeart/2018/2/layout/IconLabelList"/>
    <dgm:cxn modelId="{3C2549B9-D894-4070-80B8-070FB64D59E8}" type="presParOf" srcId="{8A517C78-1DA2-497C-BC5E-471D4EB2DC7B}" destId="{3178A5CB-1173-44AC-B0A7-B62E3FB3A0B8}" srcOrd="6" destOrd="0" presId="urn:microsoft.com/office/officeart/2018/2/layout/IconLabelList"/>
    <dgm:cxn modelId="{B1AC86C5-DFBE-416F-BF7F-0B01E76234DF}" type="presParOf" srcId="{3178A5CB-1173-44AC-B0A7-B62E3FB3A0B8}" destId="{952E987F-F555-425F-97CF-50F431A05341}" srcOrd="0" destOrd="0" presId="urn:microsoft.com/office/officeart/2018/2/layout/IconLabelList"/>
    <dgm:cxn modelId="{F91BB0C8-EFA2-4AD7-9633-A4435DEAE548}" type="presParOf" srcId="{3178A5CB-1173-44AC-B0A7-B62E3FB3A0B8}" destId="{B3826407-A5CD-40E1-83F1-0C528FA0DE3B}" srcOrd="1" destOrd="0" presId="urn:microsoft.com/office/officeart/2018/2/layout/IconLabelList"/>
    <dgm:cxn modelId="{7163210C-1EC8-4257-B801-76B45B783578}" type="presParOf" srcId="{3178A5CB-1173-44AC-B0A7-B62E3FB3A0B8}" destId="{CADD0F83-CAFB-4E55-9917-72855117B5B4}" srcOrd="2" destOrd="0" presId="urn:microsoft.com/office/officeart/2018/2/layout/IconLabelList"/>
    <dgm:cxn modelId="{1154825E-AC70-4BBF-A1B6-FFA8C4CE065E}" type="presParOf" srcId="{8A517C78-1DA2-497C-BC5E-471D4EB2DC7B}" destId="{35422918-36B8-4A61-8DE3-7BB7D6C8F9B1}" srcOrd="7" destOrd="0" presId="urn:microsoft.com/office/officeart/2018/2/layout/IconLabelList"/>
    <dgm:cxn modelId="{66BE643C-1A26-42A2-847F-A6FDA8228872}" type="presParOf" srcId="{8A517C78-1DA2-497C-BC5E-471D4EB2DC7B}" destId="{5222322B-95B7-4D64-A372-8E59540AA09C}" srcOrd="8" destOrd="0" presId="urn:microsoft.com/office/officeart/2018/2/layout/IconLabelList"/>
    <dgm:cxn modelId="{700B658C-DF11-4A59-8CFD-A464C9D69A71}" type="presParOf" srcId="{5222322B-95B7-4D64-A372-8E59540AA09C}" destId="{192183DE-E91B-44AB-B082-6A97766BAACD}" srcOrd="0" destOrd="0" presId="urn:microsoft.com/office/officeart/2018/2/layout/IconLabelList"/>
    <dgm:cxn modelId="{A5B189C4-AE8D-48C0-894D-8F9BD86422F5}" type="presParOf" srcId="{5222322B-95B7-4D64-A372-8E59540AA09C}" destId="{4F689EB1-F73B-4627-B5B2-23A97B2DD93A}" srcOrd="1" destOrd="0" presId="urn:microsoft.com/office/officeart/2018/2/layout/IconLabelList"/>
    <dgm:cxn modelId="{5A84FB22-E4A4-45FA-9694-ED927E68027B}" type="presParOf" srcId="{5222322B-95B7-4D64-A372-8E59540AA09C}" destId="{BE4A4487-2052-4053-9F4C-BFC6BC8EA77D}" srcOrd="2" destOrd="0" presId="urn:microsoft.com/office/officeart/2018/2/layout/IconLabelList"/>
    <dgm:cxn modelId="{B111B0EA-6C6B-4FED-A950-F746E32045FF}" type="presParOf" srcId="{8A517C78-1DA2-497C-BC5E-471D4EB2DC7B}" destId="{AADD42E4-E9CE-44A4-A33B-5B6C949F093B}" srcOrd="9" destOrd="0" presId="urn:microsoft.com/office/officeart/2018/2/layout/IconLabelList"/>
    <dgm:cxn modelId="{CF113329-166C-430A-8D3A-5606C5C50B89}" type="presParOf" srcId="{8A517C78-1DA2-497C-BC5E-471D4EB2DC7B}" destId="{E092506F-6DA2-4A8B-8452-796F267E7A7E}" srcOrd="10" destOrd="0" presId="urn:microsoft.com/office/officeart/2018/2/layout/IconLabelList"/>
    <dgm:cxn modelId="{A65FAC8E-6DA3-44A0-9E09-5C7E26137E52}" type="presParOf" srcId="{E092506F-6DA2-4A8B-8452-796F267E7A7E}" destId="{529B2B2B-C451-4213-81C4-F138BB881932}" srcOrd="0" destOrd="0" presId="urn:microsoft.com/office/officeart/2018/2/layout/IconLabelList"/>
    <dgm:cxn modelId="{D08EB8E7-409C-4200-923F-5C373227CBA2}" type="presParOf" srcId="{E092506F-6DA2-4A8B-8452-796F267E7A7E}" destId="{3C85E171-5B33-422F-8014-44D3E5557924}" srcOrd="1" destOrd="0" presId="urn:microsoft.com/office/officeart/2018/2/layout/IconLabelList"/>
    <dgm:cxn modelId="{4CF2CF44-3F47-4113-B2DF-C4A17E4D54E8}" type="presParOf" srcId="{E092506F-6DA2-4A8B-8452-796F267E7A7E}" destId="{6D000991-F80B-4DAF-950F-F1B0674A094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19E1DD-DF61-495E-8F8A-5809B7A0CEB9}">
      <dsp:nvSpPr>
        <dsp:cNvPr id="0" name=""/>
        <dsp:cNvSpPr/>
      </dsp:nvSpPr>
      <dsp:spPr>
        <a:xfrm>
          <a:off x="0" y="488"/>
          <a:ext cx="4722223" cy="114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DF22B4-A57B-43F8-B466-55550B48EBA5}">
      <dsp:nvSpPr>
        <dsp:cNvPr id="0" name=""/>
        <dsp:cNvSpPr/>
      </dsp:nvSpPr>
      <dsp:spPr>
        <a:xfrm>
          <a:off x="345821" y="257711"/>
          <a:ext cx="628767" cy="6287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6FA70D-B044-4417-8A37-A5021FE915A3}">
      <dsp:nvSpPr>
        <dsp:cNvPr id="0" name=""/>
        <dsp:cNvSpPr/>
      </dsp:nvSpPr>
      <dsp:spPr>
        <a:xfrm>
          <a:off x="1320410" y="488"/>
          <a:ext cx="3401812" cy="1143212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90" tIns="120990" rIns="120990" bIns="12099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• </a:t>
          </a:r>
          <a:r>
            <a:rPr lang="en-US" sz="2500" b="1" kern="1200" dirty="0"/>
            <a:t>Python</a:t>
          </a:r>
          <a:r>
            <a:rPr lang="en-US" sz="2500" kern="1200" dirty="0"/>
            <a:t>: Data cleaning and transformation</a:t>
          </a:r>
        </a:p>
      </dsp:txBody>
      <dsp:txXfrm>
        <a:off x="1320410" y="488"/>
        <a:ext cx="3401812" cy="1143212"/>
      </dsp:txXfrm>
    </dsp:sp>
    <dsp:sp modelId="{14F70015-AF5C-4BBA-A8E8-3DD7FFCCFF8E}">
      <dsp:nvSpPr>
        <dsp:cNvPr id="0" name=""/>
        <dsp:cNvSpPr/>
      </dsp:nvSpPr>
      <dsp:spPr>
        <a:xfrm>
          <a:off x="0" y="1429504"/>
          <a:ext cx="4722223" cy="114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CB9468-8B3E-493C-8CAF-AEC25017FF10}">
      <dsp:nvSpPr>
        <dsp:cNvPr id="0" name=""/>
        <dsp:cNvSpPr/>
      </dsp:nvSpPr>
      <dsp:spPr>
        <a:xfrm>
          <a:off x="345821" y="1686727"/>
          <a:ext cx="628767" cy="6287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C5F671-FE17-4213-80B4-472A08F92BEA}">
      <dsp:nvSpPr>
        <dsp:cNvPr id="0" name=""/>
        <dsp:cNvSpPr/>
      </dsp:nvSpPr>
      <dsp:spPr>
        <a:xfrm>
          <a:off x="1320410" y="1429504"/>
          <a:ext cx="3401812" cy="1143212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90" tIns="120990" rIns="120990" bIns="12099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• </a:t>
          </a:r>
          <a:r>
            <a:rPr lang="en-US" sz="2500" b="1" kern="1200" dirty="0"/>
            <a:t>MySQL</a:t>
          </a:r>
          <a:r>
            <a:rPr lang="en-US" sz="2500" kern="1200" dirty="0"/>
            <a:t>: Structured data storage</a:t>
          </a:r>
        </a:p>
      </dsp:txBody>
      <dsp:txXfrm>
        <a:off x="1320410" y="1429504"/>
        <a:ext cx="3401812" cy="1143212"/>
      </dsp:txXfrm>
    </dsp:sp>
    <dsp:sp modelId="{C0559B42-8839-415B-896B-B0060566948A}">
      <dsp:nvSpPr>
        <dsp:cNvPr id="0" name=""/>
        <dsp:cNvSpPr/>
      </dsp:nvSpPr>
      <dsp:spPr>
        <a:xfrm>
          <a:off x="0" y="2858520"/>
          <a:ext cx="4722223" cy="114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7F635-E2CA-4D0D-AA4E-C4F18CCB6E3A}">
      <dsp:nvSpPr>
        <dsp:cNvPr id="0" name=""/>
        <dsp:cNvSpPr/>
      </dsp:nvSpPr>
      <dsp:spPr>
        <a:xfrm>
          <a:off x="345821" y="3115743"/>
          <a:ext cx="628767" cy="6287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B3F6A1-179A-43F4-BD30-F267D1C786ED}">
      <dsp:nvSpPr>
        <dsp:cNvPr id="0" name=""/>
        <dsp:cNvSpPr/>
      </dsp:nvSpPr>
      <dsp:spPr>
        <a:xfrm>
          <a:off x="1320410" y="2858520"/>
          <a:ext cx="3401812" cy="1143212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90" tIns="120990" rIns="120990" bIns="12099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• </a:t>
          </a:r>
          <a:r>
            <a:rPr lang="en-US" sz="2500" b="1" kern="1200" dirty="0"/>
            <a:t>Power BI</a:t>
          </a:r>
          <a:r>
            <a:rPr lang="en-US" sz="2500" kern="1200" dirty="0"/>
            <a:t>: Interactive data visualizations</a:t>
          </a:r>
        </a:p>
      </dsp:txBody>
      <dsp:txXfrm>
        <a:off x="1320410" y="2858520"/>
        <a:ext cx="3401812" cy="11432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79A25-C7ED-4B3C-BD0E-312BD80C5FE4}">
      <dsp:nvSpPr>
        <dsp:cNvPr id="0" name=""/>
        <dsp:cNvSpPr/>
      </dsp:nvSpPr>
      <dsp:spPr>
        <a:xfrm>
          <a:off x="0" y="0"/>
          <a:ext cx="5943599" cy="916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Dataset: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Motor Vehicle Collisions – Crashes</a:t>
          </a:r>
        </a:p>
      </dsp:txBody>
      <dsp:txXfrm>
        <a:off x="26852" y="26852"/>
        <a:ext cx="4876818" cy="863107"/>
      </dsp:txXfrm>
    </dsp:sp>
    <dsp:sp modelId="{366F7600-5BBD-450A-B7A7-48CC4AF914BC}">
      <dsp:nvSpPr>
        <dsp:cNvPr id="0" name=""/>
        <dsp:cNvSpPr/>
      </dsp:nvSpPr>
      <dsp:spPr>
        <a:xfrm>
          <a:off x="497776" y="1083504"/>
          <a:ext cx="5943599" cy="916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489677"/>
                <a:satOff val="-10832"/>
                <a:lumOff val="-215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489677"/>
                <a:satOff val="-10832"/>
                <a:lumOff val="-215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Provider: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NYC Open Data</a:t>
          </a:r>
        </a:p>
      </dsp:txBody>
      <dsp:txXfrm>
        <a:off x="524628" y="1110356"/>
        <a:ext cx="4796191" cy="863107"/>
      </dsp:txXfrm>
    </dsp:sp>
    <dsp:sp modelId="{131345BF-CD63-48B3-9F43-B132DCD8B191}">
      <dsp:nvSpPr>
        <dsp:cNvPr id="0" name=""/>
        <dsp:cNvSpPr/>
      </dsp:nvSpPr>
      <dsp:spPr>
        <a:xfrm>
          <a:off x="988123" y="2167008"/>
          <a:ext cx="5943599" cy="916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979354"/>
                <a:satOff val="-21663"/>
                <a:lumOff val="-431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979354"/>
                <a:satOff val="-21663"/>
                <a:lumOff val="-431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Source Agency: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NYPD (MV-104AN reports)</a:t>
          </a:r>
        </a:p>
      </dsp:txBody>
      <dsp:txXfrm>
        <a:off x="1014975" y="2193860"/>
        <a:ext cx="4803620" cy="863107"/>
      </dsp:txXfrm>
    </dsp:sp>
    <dsp:sp modelId="{682E2597-516A-44E7-916D-AE4A345A64C9}">
      <dsp:nvSpPr>
        <dsp:cNvPr id="0" name=""/>
        <dsp:cNvSpPr/>
      </dsp:nvSpPr>
      <dsp:spPr>
        <a:xfrm>
          <a:off x="1485899" y="3250512"/>
          <a:ext cx="5943599" cy="916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Records Analyzed: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From 2.19M records, </a:t>
          </a:r>
          <a:r>
            <a:rPr lang="en-US" sz="1700" b="1" i="0" kern="1200" dirty="0"/>
            <a:t>414K</a:t>
          </a:r>
          <a:r>
            <a:rPr lang="en-US" sz="1700" b="0" i="0" kern="1200" dirty="0"/>
            <a:t> relevant collisions from 2021–Present were analyzed.</a:t>
          </a:r>
        </a:p>
      </dsp:txBody>
      <dsp:txXfrm>
        <a:off x="1512751" y="3277364"/>
        <a:ext cx="4796191" cy="863107"/>
      </dsp:txXfrm>
    </dsp:sp>
    <dsp:sp modelId="{110B782E-4E59-40D4-BC6E-9DEF99809A20}">
      <dsp:nvSpPr>
        <dsp:cNvPr id="0" name=""/>
        <dsp:cNvSpPr/>
      </dsp:nvSpPr>
      <dsp:spPr>
        <a:xfrm>
          <a:off x="5347671" y="702194"/>
          <a:ext cx="595927" cy="59592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481755" y="702194"/>
        <a:ext cx="327759" cy="448435"/>
      </dsp:txXfrm>
    </dsp:sp>
    <dsp:sp modelId="{077A3764-568C-48DF-98BA-F3238EC466EC}">
      <dsp:nvSpPr>
        <dsp:cNvPr id="0" name=""/>
        <dsp:cNvSpPr/>
      </dsp:nvSpPr>
      <dsp:spPr>
        <a:xfrm>
          <a:off x="5845448" y="1785698"/>
          <a:ext cx="595927" cy="59592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97868"/>
            <a:satOff val="-21282"/>
            <a:lumOff val="-135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597868"/>
              <a:satOff val="-21282"/>
              <a:lumOff val="-13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979532" y="1785698"/>
        <a:ext cx="327759" cy="448435"/>
      </dsp:txXfrm>
    </dsp:sp>
    <dsp:sp modelId="{0CE1B591-4C55-438E-9EC0-C50FC6EEA310}">
      <dsp:nvSpPr>
        <dsp:cNvPr id="0" name=""/>
        <dsp:cNvSpPr/>
      </dsp:nvSpPr>
      <dsp:spPr>
        <a:xfrm>
          <a:off x="6335795" y="2869202"/>
          <a:ext cx="595927" cy="59592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195736"/>
            <a:satOff val="-42564"/>
            <a:lumOff val="-270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195736"/>
              <a:satOff val="-42564"/>
              <a:lumOff val="-27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469879" y="2869202"/>
        <a:ext cx="327759" cy="4484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B1911-1903-4431-A9A2-B053F3BCE393}">
      <dsp:nvSpPr>
        <dsp:cNvPr id="0" name=""/>
        <dsp:cNvSpPr/>
      </dsp:nvSpPr>
      <dsp:spPr>
        <a:xfrm>
          <a:off x="0" y="997"/>
          <a:ext cx="7429500" cy="66163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Selected relevant columns</a:t>
          </a:r>
        </a:p>
      </dsp:txBody>
      <dsp:txXfrm>
        <a:off x="32298" y="33295"/>
        <a:ext cx="7364904" cy="597039"/>
      </dsp:txXfrm>
    </dsp:sp>
    <dsp:sp modelId="{05984F29-1416-4C4F-A048-469D61E963D5}">
      <dsp:nvSpPr>
        <dsp:cNvPr id="0" name=""/>
        <dsp:cNvSpPr/>
      </dsp:nvSpPr>
      <dsp:spPr>
        <a:xfrm>
          <a:off x="0" y="746152"/>
          <a:ext cx="7429500" cy="66163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Removed rows with missing latitude/longitude</a:t>
          </a:r>
        </a:p>
      </dsp:txBody>
      <dsp:txXfrm>
        <a:off x="32298" y="778450"/>
        <a:ext cx="7364904" cy="597039"/>
      </dsp:txXfrm>
    </dsp:sp>
    <dsp:sp modelId="{A3336B77-8FDF-4CBE-82D1-5A58209AD3E4}">
      <dsp:nvSpPr>
        <dsp:cNvPr id="0" name=""/>
        <dsp:cNvSpPr/>
      </dsp:nvSpPr>
      <dsp:spPr>
        <a:xfrm>
          <a:off x="0" y="1491307"/>
          <a:ext cx="7429500" cy="66163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Converted crash date/time formats</a:t>
          </a:r>
        </a:p>
      </dsp:txBody>
      <dsp:txXfrm>
        <a:off x="32298" y="1523605"/>
        <a:ext cx="7364904" cy="597039"/>
      </dsp:txXfrm>
    </dsp:sp>
    <dsp:sp modelId="{B98673B3-85C8-48C1-BDB2-14BE8E7A7D7A}">
      <dsp:nvSpPr>
        <dsp:cNvPr id="0" name=""/>
        <dsp:cNvSpPr/>
      </dsp:nvSpPr>
      <dsp:spPr>
        <a:xfrm>
          <a:off x="0" y="2236463"/>
          <a:ext cx="7429500" cy="66163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Extracted Hour, Year, Month</a:t>
          </a:r>
        </a:p>
      </dsp:txBody>
      <dsp:txXfrm>
        <a:off x="32298" y="2268761"/>
        <a:ext cx="7364904" cy="597039"/>
      </dsp:txXfrm>
    </dsp:sp>
    <dsp:sp modelId="{76DCC738-7519-4388-BC62-8CC43762D783}">
      <dsp:nvSpPr>
        <dsp:cNvPr id="0" name=""/>
        <dsp:cNvSpPr/>
      </dsp:nvSpPr>
      <dsp:spPr>
        <a:xfrm>
          <a:off x="0" y="2981618"/>
          <a:ext cx="7429500" cy="66163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Final cleaned rows: ~414K (2021–2025)</a:t>
          </a:r>
        </a:p>
      </dsp:txBody>
      <dsp:txXfrm>
        <a:off x="32298" y="3013916"/>
        <a:ext cx="7364904" cy="5970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E9BBC-382F-424E-9F64-D8E7E8EE5087}">
      <dsp:nvSpPr>
        <dsp:cNvPr id="0" name=""/>
        <dsp:cNvSpPr/>
      </dsp:nvSpPr>
      <dsp:spPr>
        <a:xfrm>
          <a:off x="0" y="54345"/>
          <a:ext cx="7429500" cy="834210"/>
        </a:xfrm>
        <a:prstGeom prst="roundRect">
          <a:avLst/>
        </a:prstGeom>
        <a:solidFill>
          <a:schemeClr val="bg2"/>
        </a:solidFill>
        <a:ln>
          <a:noFill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• Created collisions table in MySQL (cleaned_nyc_collisions.sql)</a:t>
          </a:r>
        </a:p>
      </dsp:txBody>
      <dsp:txXfrm>
        <a:off x="40723" y="95068"/>
        <a:ext cx="7348054" cy="752764"/>
      </dsp:txXfrm>
    </dsp:sp>
    <dsp:sp modelId="{2CC84067-9500-4B47-8D2C-39622E4501FE}">
      <dsp:nvSpPr>
        <dsp:cNvPr id="0" name=""/>
        <dsp:cNvSpPr/>
      </dsp:nvSpPr>
      <dsp:spPr>
        <a:xfrm>
          <a:off x="0" y="954795"/>
          <a:ext cx="7429500" cy="834210"/>
        </a:xfrm>
        <a:prstGeom prst="roundRect">
          <a:avLst/>
        </a:prstGeom>
        <a:solidFill>
          <a:schemeClr val="bg2"/>
        </a:solidFill>
        <a:ln>
          <a:noFill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• Used mysql.connector to load data from Python</a:t>
          </a:r>
        </a:p>
      </dsp:txBody>
      <dsp:txXfrm>
        <a:off x="40723" y="995518"/>
        <a:ext cx="7348054" cy="752764"/>
      </dsp:txXfrm>
    </dsp:sp>
    <dsp:sp modelId="{936076D5-D91B-4E4A-AD06-ED300BF17546}">
      <dsp:nvSpPr>
        <dsp:cNvPr id="0" name=""/>
        <dsp:cNvSpPr/>
      </dsp:nvSpPr>
      <dsp:spPr>
        <a:xfrm>
          <a:off x="0" y="1855245"/>
          <a:ext cx="7429500" cy="834210"/>
        </a:xfrm>
        <a:prstGeom prst="roundRect">
          <a:avLst/>
        </a:prstGeom>
        <a:solidFill>
          <a:schemeClr val="bg2"/>
        </a:solidFill>
        <a:ln>
          <a:noFill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• Used INSERT IGNORE for deduplication</a:t>
          </a:r>
        </a:p>
      </dsp:txBody>
      <dsp:txXfrm>
        <a:off x="40723" y="1895968"/>
        <a:ext cx="7348054" cy="752764"/>
      </dsp:txXfrm>
    </dsp:sp>
    <dsp:sp modelId="{1C44F69D-E710-484B-8046-F405ECDEAE7E}">
      <dsp:nvSpPr>
        <dsp:cNvPr id="0" name=""/>
        <dsp:cNvSpPr/>
      </dsp:nvSpPr>
      <dsp:spPr>
        <a:xfrm>
          <a:off x="0" y="2755695"/>
          <a:ext cx="7429500" cy="834210"/>
        </a:xfrm>
        <a:prstGeom prst="roundRect">
          <a:avLst/>
        </a:prstGeom>
        <a:solidFill>
          <a:schemeClr val="bg2"/>
        </a:solidFill>
        <a:ln>
          <a:noFill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• Table: nyc_crashes.collisions</a:t>
          </a:r>
        </a:p>
      </dsp:txBody>
      <dsp:txXfrm>
        <a:off x="40723" y="2796418"/>
        <a:ext cx="7348054" cy="7527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47489-F798-4BF0-9E5F-F3DE10B310E3}">
      <dsp:nvSpPr>
        <dsp:cNvPr id="0" name=""/>
        <dsp:cNvSpPr/>
      </dsp:nvSpPr>
      <dsp:spPr>
        <a:xfrm>
          <a:off x="0" y="1487"/>
          <a:ext cx="7429499" cy="754078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FB28EB-7ABD-4E4D-8C8A-2418F366FC19}">
      <dsp:nvSpPr>
        <dsp:cNvPr id="0" name=""/>
        <dsp:cNvSpPr/>
      </dsp:nvSpPr>
      <dsp:spPr>
        <a:xfrm>
          <a:off x="228108" y="171155"/>
          <a:ext cx="414743" cy="414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FAE19-3282-4E6F-9B5A-B9399912D89A}">
      <dsp:nvSpPr>
        <dsp:cNvPr id="0" name=""/>
        <dsp:cNvSpPr/>
      </dsp:nvSpPr>
      <dsp:spPr>
        <a:xfrm>
          <a:off x="870961" y="1487"/>
          <a:ext cx="65585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Connected Power BI to MySQL</a:t>
          </a:r>
        </a:p>
      </dsp:txBody>
      <dsp:txXfrm>
        <a:off x="870961" y="1487"/>
        <a:ext cx="6558537" cy="754078"/>
      </dsp:txXfrm>
    </dsp:sp>
    <dsp:sp modelId="{74824B79-8DF7-48A3-AA99-22E9A55148E5}">
      <dsp:nvSpPr>
        <dsp:cNvPr id="0" name=""/>
        <dsp:cNvSpPr/>
      </dsp:nvSpPr>
      <dsp:spPr>
        <a:xfrm>
          <a:off x="0" y="944086"/>
          <a:ext cx="7429499" cy="754078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A1B1B-B45E-4CB7-9B00-80FA3D97FD87}">
      <dsp:nvSpPr>
        <dsp:cNvPr id="0" name=""/>
        <dsp:cNvSpPr/>
      </dsp:nvSpPr>
      <dsp:spPr>
        <a:xfrm>
          <a:off x="228108" y="1113754"/>
          <a:ext cx="414743" cy="414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A7164-2490-4ACF-A3CA-AE30B41189CD}">
      <dsp:nvSpPr>
        <dsp:cNvPr id="0" name=""/>
        <dsp:cNvSpPr/>
      </dsp:nvSpPr>
      <dsp:spPr>
        <a:xfrm>
          <a:off x="870961" y="944086"/>
          <a:ext cx="65585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Built KPIs: Total Collisions, Injuries, Fatalities</a:t>
          </a:r>
        </a:p>
      </dsp:txBody>
      <dsp:txXfrm>
        <a:off x="870961" y="944086"/>
        <a:ext cx="6558537" cy="754078"/>
      </dsp:txXfrm>
    </dsp:sp>
    <dsp:sp modelId="{BD35A51B-174A-40AC-9E95-B6A4308C645A}">
      <dsp:nvSpPr>
        <dsp:cNvPr id="0" name=""/>
        <dsp:cNvSpPr/>
      </dsp:nvSpPr>
      <dsp:spPr>
        <a:xfrm>
          <a:off x="0" y="1886684"/>
          <a:ext cx="7429499" cy="754078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E23D4E-E362-4E9B-9967-D7A4AA6B7017}">
      <dsp:nvSpPr>
        <dsp:cNvPr id="0" name=""/>
        <dsp:cNvSpPr/>
      </dsp:nvSpPr>
      <dsp:spPr>
        <a:xfrm>
          <a:off x="228108" y="2056352"/>
          <a:ext cx="414743" cy="414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DF6E2B-2C74-42A4-909B-94A9775055B9}">
      <dsp:nvSpPr>
        <dsp:cNvPr id="0" name=""/>
        <dsp:cNvSpPr/>
      </dsp:nvSpPr>
      <dsp:spPr>
        <a:xfrm>
          <a:off x="870961" y="1886684"/>
          <a:ext cx="6558537" cy="754078"/>
        </a:xfrm>
        <a:prstGeom prst="rect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Filters: Borough, Year, Month, Hour</a:t>
          </a:r>
        </a:p>
      </dsp:txBody>
      <dsp:txXfrm>
        <a:off x="870961" y="1886684"/>
        <a:ext cx="6558537" cy="754078"/>
      </dsp:txXfrm>
    </dsp:sp>
    <dsp:sp modelId="{56253811-B641-4043-A1F1-D228719D63D1}">
      <dsp:nvSpPr>
        <dsp:cNvPr id="0" name=""/>
        <dsp:cNvSpPr/>
      </dsp:nvSpPr>
      <dsp:spPr>
        <a:xfrm>
          <a:off x="0" y="2829283"/>
          <a:ext cx="7429499" cy="754078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0181E-48A8-4FE5-9408-0467A70AB104}">
      <dsp:nvSpPr>
        <dsp:cNvPr id="0" name=""/>
        <dsp:cNvSpPr/>
      </dsp:nvSpPr>
      <dsp:spPr>
        <a:xfrm>
          <a:off x="228108" y="2998951"/>
          <a:ext cx="414743" cy="4147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541F8-F77B-4A0C-BAC1-CB58FF0A3E27}">
      <dsp:nvSpPr>
        <dsp:cNvPr id="0" name=""/>
        <dsp:cNvSpPr/>
      </dsp:nvSpPr>
      <dsp:spPr>
        <a:xfrm>
          <a:off x="870961" y="2829283"/>
          <a:ext cx="65585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Tools: DAX, Slicers, Drilldowns</a:t>
          </a:r>
        </a:p>
      </dsp:txBody>
      <dsp:txXfrm>
        <a:off x="870961" y="2829283"/>
        <a:ext cx="6558537" cy="7540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A3F44-2E3B-41B2-95CF-907981B6DA11}">
      <dsp:nvSpPr>
        <dsp:cNvPr id="0" name=""/>
        <dsp:cNvSpPr/>
      </dsp:nvSpPr>
      <dsp:spPr>
        <a:xfrm>
          <a:off x="510082" y="290960"/>
          <a:ext cx="560039" cy="5600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714D7A-E6FA-49B3-9A5E-976ADD9C48E2}">
      <dsp:nvSpPr>
        <dsp:cNvPr id="0" name=""/>
        <dsp:cNvSpPr/>
      </dsp:nvSpPr>
      <dsp:spPr>
        <a:xfrm>
          <a:off x="167835" y="1058263"/>
          <a:ext cx="1244531" cy="513369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3"/>
              </a:solidFill>
            </a:rPr>
            <a:t>KPI Cards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414K collisions, 218K injuries, 1K fatalities</a:t>
          </a:r>
        </a:p>
      </dsp:txBody>
      <dsp:txXfrm>
        <a:off x="167835" y="1058263"/>
        <a:ext cx="1244531" cy="513369"/>
      </dsp:txXfrm>
    </dsp:sp>
    <dsp:sp modelId="{27F92FD6-CD67-464B-8329-480D561491FB}">
      <dsp:nvSpPr>
        <dsp:cNvPr id="0" name=""/>
        <dsp:cNvSpPr/>
      </dsp:nvSpPr>
      <dsp:spPr>
        <a:xfrm>
          <a:off x="1972406" y="290960"/>
          <a:ext cx="560039" cy="5600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4C9DF-4626-4338-9F9C-B8C59C7C678F}">
      <dsp:nvSpPr>
        <dsp:cNvPr id="0" name=""/>
        <dsp:cNvSpPr/>
      </dsp:nvSpPr>
      <dsp:spPr>
        <a:xfrm>
          <a:off x="1630160" y="1058263"/>
          <a:ext cx="1244531" cy="513369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3"/>
              </a:solidFill>
            </a:rPr>
            <a:t>Bar Chart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Collisions by Borough</a:t>
          </a:r>
        </a:p>
      </dsp:txBody>
      <dsp:txXfrm>
        <a:off x="1630160" y="1058263"/>
        <a:ext cx="1244531" cy="513369"/>
      </dsp:txXfrm>
    </dsp:sp>
    <dsp:sp modelId="{DEDB5EE1-6BAA-405B-AAE6-0D1C8672218B}">
      <dsp:nvSpPr>
        <dsp:cNvPr id="0" name=""/>
        <dsp:cNvSpPr/>
      </dsp:nvSpPr>
      <dsp:spPr>
        <a:xfrm>
          <a:off x="3434730" y="290960"/>
          <a:ext cx="560039" cy="5600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055B0-69FC-42F5-8345-893142D550F9}">
      <dsp:nvSpPr>
        <dsp:cNvPr id="0" name=""/>
        <dsp:cNvSpPr/>
      </dsp:nvSpPr>
      <dsp:spPr>
        <a:xfrm>
          <a:off x="3092484" y="1058263"/>
          <a:ext cx="1244531" cy="513369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3"/>
              </a:solidFill>
            </a:rPr>
            <a:t>Line Chart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Monthly Trends</a:t>
          </a:r>
        </a:p>
      </dsp:txBody>
      <dsp:txXfrm>
        <a:off x="3092484" y="1058263"/>
        <a:ext cx="1244531" cy="513369"/>
      </dsp:txXfrm>
    </dsp:sp>
    <dsp:sp modelId="{952E987F-F555-425F-97CF-50F431A05341}">
      <dsp:nvSpPr>
        <dsp:cNvPr id="0" name=""/>
        <dsp:cNvSpPr/>
      </dsp:nvSpPr>
      <dsp:spPr>
        <a:xfrm>
          <a:off x="4897054" y="290960"/>
          <a:ext cx="560039" cy="5600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D0F83-CAFB-4E55-9917-72855117B5B4}">
      <dsp:nvSpPr>
        <dsp:cNvPr id="0" name=""/>
        <dsp:cNvSpPr/>
      </dsp:nvSpPr>
      <dsp:spPr>
        <a:xfrm>
          <a:off x="4554808" y="1058263"/>
          <a:ext cx="1244531" cy="513369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3"/>
              </a:solidFill>
            </a:rPr>
            <a:t>Heatmap Table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Hour vs Borough</a:t>
          </a:r>
        </a:p>
      </dsp:txBody>
      <dsp:txXfrm>
        <a:off x="4554808" y="1058263"/>
        <a:ext cx="1244531" cy="513369"/>
      </dsp:txXfrm>
    </dsp:sp>
    <dsp:sp modelId="{192183DE-E91B-44AB-B082-6A97766BAACD}">
      <dsp:nvSpPr>
        <dsp:cNvPr id="0" name=""/>
        <dsp:cNvSpPr/>
      </dsp:nvSpPr>
      <dsp:spPr>
        <a:xfrm>
          <a:off x="6359378" y="290960"/>
          <a:ext cx="560039" cy="5600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A4487-2052-4053-9F4C-BFC6BC8EA77D}">
      <dsp:nvSpPr>
        <dsp:cNvPr id="0" name=""/>
        <dsp:cNvSpPr/>
      </dsp:nvSpPr>
      <dsp:spPr>
        <a:xfrm>
          <a:off x="6017132" y="1058263"/>
          <a:ext cx="1244531" cy="513369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3"/>
              </a:solidFill>
            </a:rPr>
            <a:t>Donut Chart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Borough Distribution</a:t>
          </a:r>
        </a:p>
      </dsp:txBody>
      <dsp:txXfrm>
        <a:off x="6017132" y="1058263"/>
        <a:ext cx="1244531" cy="513369"/>
      </dsp:txXfrm>
    </dsp:sp>
    <dsp:sp modelId="{529B2B2B-C451-4213-81C4-F138BB881932}">
      <dsp:nvSpPr>
        <dsp:cNvPr id="0" name=""/>
        <dsp:cNvSpPr/>
      </dsp:nvSpPr>
      <dsp:spPr>
        <a:xfrm>
          <a:off x="3434730" y="1882765"/>
          <a:ext cx="560039" cy="56003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00991-F80B-4DAF-950F-F1B0674A094D}">
      <dsp:nvSpPr>
        <dsp:cNvPr id="0" name=""/>
        <dsp:cNvSpPr/>
      </dsp:nvSpPr>
      <dsp:spPr>
        <a:xfrm>
          <a:off x="3092484" y="2650068"/>
          <a:ext cx="1244531" cy="513369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3"/>
              </a:solidFill>
            </a:rPr>
            <a:t>Stacked Column Chart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Accidents by Year</a:t>
          </a:r>
        </a:p>
      </dsp:txBody>
      <dsp:txXfrm>
        <a:off x="3092484" y="2650068"/>
        <a:ext cx="1244531" cy="513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6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05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227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43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31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00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15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1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0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2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5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4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9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6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4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8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61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Traffic Light">
            <a:extLst>
              <a:ext uri="{FF2B5EF4-FFF2-40B4-BE49-F238E27FC236}">
                <a16:creationId xmlns:a16="http://schemas.microsoft.com/office/drawing/2014/main" id="{26B4A6F5-40D1-3880-C877-ED2FE4D89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0703" y="2522894"/>
            <a:ext cx="2602590" cy="2602590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DF6EA4-2F1C-456F-9D86-FA62A023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069" y="1400733"/>
            <a:ext cx="7393859" cy="129718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2000" b="1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Inter"/>
              </a:rPr>
              <a:t>Actionable Insights</a:t>
            </a: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Inter"/>
              </a:rPr>
              <a:t> </a:t>
            </a:r>
            <a:r>
              <a:rPr lang="en-US" sz="2000" b="1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Inter"/>
              </a:rPr>
              <a:t>for Enhanced Public Safety</a:t>
            </a:r>
            <a:br>
              <a:rPr lang="en-US" sz="2000" b="1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Inter"/>
              </a:rPr>
            </a:br>
            <a:br>
              <a:rPr lang="en-US" sz="2000" b="1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Inter"/>
              </a:rPr>
            </a:br>
            <a:r>
              <a:rPr lang="en-US" sz="2000" b="1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Inter"/>
              </a:rPr>
              <a:t>(2021–Present)</a:t>
            </a:r>
            <a:endParaRPr lang="en-US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03FC4-1EB4-93E5-6AFC-CB0D52EDF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353" y="5196563"/>
            <a:ext cx="3461292" cy="1091941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Prepared by: Ralish Routray</a:t>
            </a:r>
          </a:p>
          <a:p>
            <a:pPr marL="0" indent="0" algn="ctr"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July 2025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E56AE28-A135-3C04-307E-1ECCE6854F0B}"/>
              </a:ext>
            </a:extLst>
          </p:cNvPr>
          <p:cNvSpPr txBox="1">
            <a:spLocks/>
          </p:cNvSpPr>
          <p:nvPr/>
        </p:nvSpPr>
        <p:spPr>
          <a:xfrm>
            <a:off x="1032386" y="641898"/>
            <a:ext cx="7393859" cy="10919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NYC Motor Vehicle Collision Analysis</a:t>
            </a:r>
            <a:endParaRPr lang="en-US" sz="3200" dirty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6709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70A29ECD-D68F-4AC9-9FA0-BEF7663BC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4002" cy="6858001"/>
            <a:chOff x="0" y="-1"/>
            <a:chExt cx="12192003" cy="6858001"/>
          </a:xfrm>
        </p:grpSpPr>
        <p:sp useBgFill="1">
          <p:nvSpPr>
            <p:cNvPr id="49" name="Rectangle 48">
              <a:extLst>
                <a:ext uri="{FF2B5EF4-FFF2-40B4-BE49-F238E27FC236}">
                  <a16:creationId xmlns:a16="http://schemas.microsoft.com/office/drawing/2014/main" id="{0569ADE5-A097-4089-9B9C-A0B54CA84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CF4B08C5-FA5E-4D68-801D-E99E9ECF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B1032AD-1AE2-4F16-A732-9C0A6A744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9400" y="0"/>
            <a:ext cx="8591552" cy="6848476"/>
            <a:chOff x="372533" y="0"/>
            <a:chExt cx="11455400" cy="6848476"/>
          </a:xfrm>
        </p:grpSpPr>
        <p:sp>
          <p:nvSpPr>
            <p:cNvPr id="51" name="Round Diagonal Corner Rectangle 7">
              <a:extLst>
                <a:ext uri="{FF2B5EF4-FFF2-40B4-BE49-F238E27FC236}">
                  <a16:creationId xmlns:a16="http://schemas.microsoft.com/office/drawing/2014/main" id="{D5BF75F8-4EA2-44F2-B6EA-3102419BE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20CA03C-559B-4B3D-94FA-4FAAB3C70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52" name="Freeform 32">
                <a:extLst>
                  <a:ext uri="{FF2B5EF4-FFF2-40B4-BE49-F238E27FC236}">
                    <a16:creationId xmlns:a16="http://schemas.microsoft.com/office/drawing/2014/main" id="{0D9400F9-20AC-487F-8333-B1D60C326B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33">
                <a:extLst>
                  <a:ext uri="{FF2B5EF4-FFF2-40B4-BE49-F238E27FC236}">
                    <a16:creationId xmlns:a16="http://schemas.microsoft.com/office/drawing/2014/main" id="{A3C314B8-9D5B-430A-93F5-13AA6EA5D0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34">
                <a:extLst>
                  <a:ext uri="{FF2B5EF4-FFF2-40B4-BE49-F238E27FC236}">
                    <a16:creationId xmlns:a16="http://schemas.microsoft.com/office/drawing/2014/main" id="{0AE01D6D-B764-4C22-B93C-1EB06BEAC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37">
                <a:extLst>
                  <a:ext uri="{FF2B5EF4-FFF2-40B4-BE49-F238E27FC236}">
                    <a16:creationId xmlns:a16="http://schemas.microsoft.com/office/drawing/2014/main" id="{83F0D1C3-E2D7-4810-B68A-4A9CD7ED9A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04DCDB6-51D7-4CA8-8C00-D2C7CC7BD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56" name="Freeform 35">
                <a:extLst>
                  <a:ext uri="{FF2B5EF4-FFF2-40B4-BE49-F238E27FC236}">
                    <a16:creationId xmlns:a16="http://schemas.microsoft.com/office/drawing/2014/main" id="{398FAFF7-9785-43B0-9808-4152480B4A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36">
                <a:extLst>
                  <a:ext uri="{FF2B5EF4-FFF2-40B4-BE49-F238E27FC236}">
                    <a16:creationId xmlns:a16="http://schemas.microsoft.com/office/drawing/2014/main" id="{74FF4F16-1B2B-45C7-8B72-A6E1BDCA8F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38">
                <a:extLst>
                  <a:ext uri="{FF2B5EF4-FFF2-40B4-BE49-F238E27FC236}">
                    <a16:creationId xmlns:a16="http://schemas.microsoft.com/office/drawing/2014/main" id="{024C58FF-B88A-4C98-84F5-5250D7ECBE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39">
                <a:extLst>
                  <a:ext uri="{FF2B5EF4-FFF2-40B4-BE49-F238E27FC236}">
                    <a16:creationId xmlns:a16="http://schemas.microsoft.com/office/drawing/2014/main" id="{CF66BE12-1011-4281-9B5B-9EB78748C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40">
                <a:extLst>
                  <a:ext uri="{FF2B5EF4-FFF2-40B4-BE49-F238E27FC236}">
                    <a16:creationId xmlns:a16="http://schemas.microsoft.com/office/drawing/2014/main" id="{2B990641-2D85-4B84-B550-76A15FEA3C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F8C6C46-BE99-434C-B6A1-24CC16A7A6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0203417-ECB2-441C-9E31-E1311E693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C99E031B-FF68-4278-A520-932C94F876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C06A442B-E101-4380-BD3C-E29B08A8D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22720611-CCB1-48C9-ACCB-05985597F6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37">
                <a:extLst>
                  <a:ext uri="{FF2B5EF4-FFF2-40B4-BE49-F238E27FC236}">
                    <a16:creationId xmlns:a16="http://schemas.microsoft.com/office/drawing/2014/main" id="{1FA4B526-A1D1-4B3C-B36D-2F286F537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BE11AF3-15F8-4578-9B8B-2F066B550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66" name="Freeform 35">
                <a:extLst>
                  <a:ext uri="{FF2B5EF4-FFF2-40B4-BE49-F238E27FC236}">
                    <a16:creationId xmlns:a16="http://schemas.microsoft.com/office/drawing/2014/main" id="{0CF1BE1B-D6DD-411E-96AB-2BEDA39C86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36">
                <a:extLst>
                  <a:ext uri="{FF2B5EF4-FFF2-40B4-BE49-F238E27FC236}">
                    <a16:creationId xmlns:a16="http://schemas.microsoft.com/office/drawing/2014/main" id="{785B83A2-9629-402A-BDFF-564D2AAE8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38">
                <a:extLst>
                  <a:ext uri="{FF2B5EF4-FFF2-40B4-BE49-F238E27FC236}">
                    <a16:creationId xmlns:a16="http://schemas.microsoft.com/office/drawing/2014/main" id="{66C9EABC-41F6-4014-90E5-D4213FE9D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39">
                <a:extLst>
                  <a:ext uri="{FF2B5EF4-FFF2-40B4-BE49-F238E27FC236}">
                    <a16:creationId xmlns:a16="http://schemas.microsoft.com/office/drawing/2014/main" id="{A0FA8F7F-2926-4F25-9088-A3E86D0B7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40">
                <a:extLst>
                  <a:ext uri="{FF2B5EF4-FFF2-40B4-BE49-F238E27FC236}">
                    <a16:creationId xmlns:a16="http://schemas.microsoft.com/office/drawing/2014/main" id="{527A5DDC-207D-4303-9F79-5D19A87E1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41">
                <a:extLst>
                  <a:ext uri="{FF2B5EF4-FFF2-40B4-BE49-F238E27FC236}">
                    <a16:creationId xmlns:a16="http://schemas.microsoft.com/office/drawing/2014/main" id="{B21A0178-E0A0-4E63-BB90-0919529662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07533"/>
            <a:ext cx="7429499" cy="10922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Inter"/>
              </a:rPr>
              <a:t>Key Visuals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4DF5FED-1FAA-5F0D-0221-E20411FA86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492854"/>
              </p:ext>
            </p:extLst>
          </p:nvPr>
        </p:nvGraphicFramePr>
        <p:xfrm>
          <a:off x="857250" y="2252134"/>
          <a:ext cx="7429500" cy="345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A746A-5629-79D5-B44B-DCC892322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04" y="618518"/>
            <a:ext cx="8032954" cy="97430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Inter"/>
              </a:rPr>
              <a:t>Collision Hotspots: A Borough Breakdown</a:t>
            </a:r>
            <a:endParaRPr lang="en-US" sz="2800" dirty="0">
              <a:solidFill>
                <a:schemeClr val="bg2">
                  <a:lumMod val="75000"/>
                </a:schemeClr>
              </a:solidFill>
              <a:latin typeface="Inte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0372-B84C-8784-BF60-927733C1B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465006"/>
            <a:ext cx="7429499" cy="20647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Inter"/>
              </a:rPr>
              <a:t>While collisions occur city-wide, the distribution is not even. Brooklyn and Manhattan account for over half of all incidents, highlighting them as areas requiring significant attention for traffic safety initiatives.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E8BBC9-547E-F204-1906-70C28AE74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548" y="3427561"/>
            <a:ext cx="5456903" cy="23764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35658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89AC8-896D-3B72-8FD2-836A75261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5065-5F8F-BCF0-1719-12DFAA4D8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04" y="618518"/>
            <a:ext cx="8032954" cy="97430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Inter"/>
              </a:rPr>
              <a:t>Year-Over-Year Collision Totals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6AA07-17A1-FF50-D965-4082033A8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465007"/>
            <a:ext cx="7429499" cy="15928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Inter"/>
              </a:rPr>
              <a:t>There has been a consistent downward trend in the total number of collisions from 2021 through 2024. The data for 2025 represents a partial year and is expected to rise. This decline may reflect the impact of city-wide safety programs like Vision Zero.</a:t>
            </a:r>
          </a:p>
          <a:p>
            <a:pPr marL="0" indent="0" algn="just">
              <a:buNone/>
            </a:pPr>
            <a:endParaRPr lang="en-US" sz="2000" dirty="0">
              <a:latin typeface="In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727A1A-F6DB-20B2-35CC-DA0C35952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907" y="3429000"/>
            <a:ext cx="4622186" cy="24506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11038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69309-DEAC-20BE-CC21-BC472A00B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25B9-96FA-C048-29C6-586817E2F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04" y="618518"/>
            <a:ext cx="8032954" cy="97430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Inter"/>
              </a:rPr>
              <a:t>MONTHLY COLLISION TRENDS</a:t>
            </a:r>
            <a:endParaRPr lang="en-US" sz="2800" dirty="0">
              <a:solidFill>
                <a:schemeClr val="bg2">
                  <a:lumMod val="75000"/>
                </a:schemeClr>
              </a:solidFill>
              <a:latin typeface="Inte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C716C-DBCF-6552-9B1E-621096D8F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465007"/>
            <a:ext cx="7429499" cy="15240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000" dirty="0">
                <a:latin typeface="Inter"/>
              </a:rPr>
              <a:t>This chart illustrates the collision count over the months from 2021 to the present. A clear and sharp decline is visible, showing a significant reduction in incidents over time, though seasonal patterns may still be present within each year.</a:t>
            </a:r>
          </a:p>
        </p:txBody>
      </p:sp>
      <p:pic>
        <p:nvPicPr>
          <p:cNvPr id="5" name="Picture 4" descr="A graph with orange lines&#10;&#10;AI-generated content may be incorrect.">
            <a:extLst>
              <a:ext uri="{FF2B5EF4-FFF2-40B4-BE49-F238E27FC236}">
                <a16:creationId xmlns:a16="http://schemas.microsoft.com/office/drawing/2014/main" id="{A1A8DFB8-1C58-8822-CE11-5506E51E3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244" y="3064085"/>
            <a:ext cx="4965512" cy="31753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80618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95B6E-1495-AFF0-CA16-848B23DC4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08C7-E693-B193-4347-871268A77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04" y="618518"/>
            <a:ext cx="8032954" cy="97430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Inter"/>
              </a:rPr>
              <a:t>Accidents by Hour and Borough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9FEB0-5AE6-1BAD-E749-490EED872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465006"/>
            <a:ext cx="7429499" cy="156332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Inter"/>
              </a:rPr>
              <a:t>Peak collision times vary by borough. Across the city, the afternoon and evening rush hours (3 PM to 6 PM) consistently show the highest number of incidents. Brooklyn sees a significant surge during these hours.</a:t>
            </a:r>
          </a:p>
        </p:txBody>
      </p:sp>
      <p:pic>
        <p:nvPicPr>
          <p:cNvPr id="5" name="Picture 4" descr="A table with different colors&#10;&#10;AI-generated content may be incorrect.">
            <a:extLst>
              <a:ext uri="{FF2B5EF4-FFF2-40B4-BE49-F238E27FC236}">
                <a16:creationId xmlns:a16="http://schemas.microsoft.com/office/drawing/2014/main" id="{25ADACF5-C712-C91D-3555-C9698525E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5161"/>
            <a:ext cx="9144000" cy="3064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69032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5043E-1B10-BDD3-6391-34F028B4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003B73"/>
                </a:solidFill>
                <a:effectLst/>
                <a:latin typeface="Inter"/>
              </a:rPr>
              <a:t>Key Insights &amp; Recommendations for NYPD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48CDF-0B06-2FD7-3FC7-401C4274C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None/>
            </a:pP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Inter"/>
              </a:rPr>
              <a:t>Insight 1: Consistent Decline in Collisions</a:t>
            </a:r>
          </a:p>
          <a:p>
            <a:pPr algn="l">
              <a:buNone/>
            </a:pPr>
            <a:r>
              <a:rPr lang="en-US" b="0" i="0" dirty="0">
                <a:effectLst/>
                <a:latin typeface="Inter"/>
              </a:rPr>
              <a:t>	The overall number of collisions has shown a consistent downward trend from 2021 to 2024. This suggests that existing traffic safety initiatives, such as Vision Zero, may be having a positive impact.</a:t>
            </a:r>
          </a:p>
          <a:p>
            <a:pPr algn="l">
              <a:buNone/>
            </a:pP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Inter"/>
              </a:rPr>
              <a:t>Recommendation: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Sustain &amp; Evaluate: Continue current safety programs and conduct in-depth evaluations to identify the most effective components for replication and enhancement.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Public Awareness: Leverage this positive trend in public awareness campaigns to reinforce safe driving behaviors and encourage community participation.</a:t>
            </a:r>
          </a:p>
        </p:txBody>
      </p:sp>
    </p:spTree>
    <p:extLst>
      <p:ext uri="{BB962C8B-B14F-4D97-AF65-F5344CB8AC3E}">
        <p14:creationId xmlns:p14="http://schemas.microsoft.com/office/powerpoint/2010/main" val="3623868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1D2A5-8EB3-FCA3-CF45-81A4DFAE4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ADCB-072E-C8B2-5BA4-73AE5552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003B73"/>
                </a:solidFill>
                <a:effectLst/>
                <a:latin typeface="Inter"/>
              </a:rPr>
              <a:t>Key Insights &amp; Recommendations for NYPD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D2AC1-6E7A-A982-FE54-1646E8724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None/>
            </a:pP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Inter"/>
              </a:rPr>
              <a:t>Insight 2: Borough-Specific Hotspots</a:t>
            </a:r>
          </a:p>
          <a:p>
            <a:pPr algn="l">
              <a:buNone/>
            </a:pPr>
            <a:r>
              <a:rPr lang="en-US" b="0" i="0" dirty="0">
                <a:effectLst/>
                <a:latin typeface="Inter"/>
              </a:rPr>
              <a:t>	Manhattan and Brooklyn consistently account for the largest share of collisions. This indicates that these boroughs are critical areas for focused intervention.</a:t>
            </a:r>
          </a:p>
          <a:p>
            <a:pPr algn="l">
              <a:buNone/>
            </a:pP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Inter"/>
              </a:rPr>
              <a:t>Recommendation: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Targeted Enforcement: Increase police presence and enforcement of traffic laws in high-collision areas within Manhattan and Brooklyn, particularly during peak hours.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Infrastructure Review: Collaborate with DOT to review and improve road infrastructure, signage, and pedestrian crossings in these high-risk zones.</a:t>
            </a:r>
          </a:p>
        </p:txBody>
      </p:sp>
    </p:spTree>
    <p:extLst>
      <p:ext uri="{BB962C8B-B14F-4D97-AF65-F5344CB8AC3E}">
        <p14:creationId xmlns:p14="http://schemas.microsoft.com/office/powerpoint/2010/main" val="2860709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4AD69-B7D1-AFEC-099C-A35FC6E50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5C53-E621-481F-700B-C48DD80C1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003B73"/>
                </a:solidFill>
                <a:effectLst/>
                <a:latin typeface="Inter"/>
              </a:rPr>
              <a:t>Key Insights &amp; Recommendations for NYPD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242BD-185E-226C-3B72-404B1246A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None/>
            </a:pP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Inter"/>
              </a:rPr>
              <a:t>Insight 3: Peak Collision Hours</a:t>
            </a:r>
          </a:p>
          <a:p>
            <a:pPr>
              <a:buNone/>
            </a:pPr>
            <a:r>
              <a:rPr lang="en-US" b="0" i="0" dirty="0">
                <a:effectLst/>
                <a:latin typeface="Inter"/>
              </a:rPr>
              <a:t>	The heatmap reveals that afternoon and evening rush hours (3 PM to 6 PM) are consistently the busiest for collisions across most boroughs, with Brooklyn showing a particularly significant surge during these times.</a:t>
            </a:r>
          </a:p>
          <a:p>
            <a:pPr algn="l">
              <a:buNone/>
            </a:pP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Inter"/>
              </a:rPr>
              <a:t>Recommendation: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Shift Patrols: Optimize patrol schedules to increase visibility and response times during peak collision hours.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Dynamic Messaging: Utilize dynamic message signs and public service announcements to warn drivers and pedestrians about increased risks during these specific hours.</a:t>
            </a:r>
          </a:p>
        </p:txBody>
      </p:sp>
    </p:spTree>
    <p:extLst>
      <p:ext uri="{BB962C8B-B14F-4D97-AF65-F5344CB8AC3E}">
        <p14:creationId xmlns:p14="http://schemas.microsoft.com/office/powerpoint/2010/main" val="221268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C2E23-FC2C-C03C-FAD1-8580BD323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8311-5571-945C-5245-E09AB14C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003B73"/>
                </a:solidFill>
                <a:effectLst/>
                <a:latin typeface="Inter"/>
              </a:rPr>
              <a:t>Key Insights &amp; Recommendations for NYPD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7E0CF-E4A4-E368-96C8-2ADD3C7DD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None/>
            </a:pP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Inter"/>
              </a:rPr>
              <a:t>Insight 4: Data-Driven Resource Allocation</a:t>
            </a:r>
          </a:p>
          <a:p>
            <a:pPr algn="l">
              <a:buNone/>
            </a:pPr>
            <a:r>
              <a:rPr lang="en-US" b="0" i="0" dirty="0">
                <a:effectLst/>
                <a:latin typeface="Inter"/>
              </a:rPr>
              <a:t>	The detailed breakdown by hour, month, and borough provides granular data that can be used to allocate resources more effectively.</a:t>
            </a:r>
          </a:p>
          <a:p>
            <a:pPr algn="l">
              <a:buNone/>
            </a:pP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Inter"/>
              </a:rPr>
              <a:t>Recommendation: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Strategic Deployment: Deploy traffic enforcement units and emergency services based on historical patterns of collisions, focusing on times and locations with the highest incident rates.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Proactive Planning: Use these insights for proactive planning of traffic management strategies, especially during events or periods known to increase traffic volume.</a:t>
            </a:r>
          </a:p>
        </p:txBody>
      </p:sp>
    </p:spTree>
    <p:extLst>
      <p:ext uri="{BB962C8B-B14F-4D97-AF65-F5344CB8AC3E}">
        <p14:creationId xmlns:p14="http://schemas.microsoft.com/office/powerpoint/2010/main" val="533038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728807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351B104-9B78-4A2B-B970-FA8ABE1CE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4002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3A130E84-D02F-40FB-9BEB-520239271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5E142BFD-7D75-4518-BBDF-27C00AB4B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9276" y="2156619"/>
            <a:ext cx="3039665" cy="8016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chemeClr val="bg2">
                    <a:lumMod val="50000"/>
                  </a:schemeClr>
                </a:solidFill>
                <a:latin typeface="Inter"/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9276" y="3155157"/>
            <a:ext cx="3061723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cap="all" dirty="0"/>
              <a:t>ContacT:</a:t>
            </a:r>
            <a:r>
              <a:rPr lang="en-US" sz="1600" cap="all" dirty="0">
                <a:solidFill>
                  <a:schemeClr val="tx2"/>
                </a:solidFill>
              </a:rPr>
              <a:t> ralishroutray@gmail.com</a:t>
            </a:r>
          </a:p>
        </p:txBody>
      </p:sp>
      <p:pic>
        <p:nvPicPr>
          <p:cNvPr id="5" name="Picture 4" descr="Colorful envelopes">
            <a:extLst>
              <a:ext uri="{FF2B5EF4-FFF2-40B4-BE49-F238E27FC236}">
                <a16:creationId xmlns:a16="http://schemas.microsoft.com/office/drawing/2014/main" id="{866206C4-1F29-FAAB-9695-95D9D2672B4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564" r="26895" b="-1"/>
          <a:stretch>
            <a:fillRect/>
          </a:stretch>
        </p:blipFill>
        <p:spPr>
          <a:xfrm>
            <a:off x="-4197" y="10"/>
            <a:ext cx="4576197" cy="685799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D4116A08-770E-4DC3-AAB6-E3E8E6CEC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728807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6ADECFB2-F615-49A9-A242-A3D04CA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8E1F3AC6-5FF1-401B-91E4-180D1D356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72BC7A9D-387B-4877-B8E6-E8ABA6B26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Rectangle 8">
              <a:extLst>
                <a:ext uri="{FF2B5EF4-FFF2-40B4-BE49-F238E27FC236}">
                  <a16:creationId xmlns:a16="http://schemas.microsoft.com/office/drawing/2014/main" id="{9114560A-27D6-469D-992E-33A55B40B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CBF136EF-7DC2-47D2-974C-70044B5E9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6B03084D-F566-41C4-BE37-870FB5A0D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049DC21B-8236-4901-9ADD-E3167ABDE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304F4FEB-8B5B-45BA-988C-5FBF41059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E88E24C8-3D76-4C2F-84D1-BC3C2AACA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91C91468-4F8A-42F1-9505-02D92417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C22581B1-C426-4189-85D6-C499D698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29DFD4C4-0517-4A6B-B423-E55582618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7ACD84D3-D09D-4C94-99D5-51713A1D6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37C2AEAB-1CC9-4A9A-8303-E1E0C1216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20ABD348-58FE-4371-AE12-C66FF8CA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408E0FAA-F0C5-4CB1-95FE-D3D96830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F83C789F-2881-4822-A724-567720953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6B039120-5C84-4A03-9ADD-32EA6E5D44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440E956F-26EB-40C6-B500-1A4BB4ABF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D2449A75-05DC-4791-90F1-335CC6732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2A0F57CD-8F34-4F1D-BFF3-129352250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DB0DDCCE-FA18-4790-8F10-67FC66172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750A8178-D049-42D4-BA77-A262FE55F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B33B9383-8846-404B-85BE-E43F07737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79468103-A660-495B-BFDF-8E7D98A0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06F4CC44-94E1-47AF-893C-19C4A4AB4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E87F601E-2166-4FAE-AF96-2A1B17E46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DCDE2745-7AA5-416B-AC78-93C6EAE5D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Rectangle 33">
              <a:extLst>
                <a:ext uri="{FF2B5EF4-FFF2-40B4-BE49-F238E27FC236}">
                  <a16:creationId xmlns:a16="http://schemas.microsoft.com/office/drawing/2014/main" id="{7D5F7E44-496F-4025-AFD8-7EEC67AC1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FA8ED221-FD77-4CD0-A9B9-3F97E40DC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94922F75-95BC-435D-B4BB-BCE65BAC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CFB94884-EF28-419D-9147-20B2C9B1A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94C72871-F5AC-46D1-97EF-94E4070A7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03ED1B15-6247-43B3-BEAE-DB699DE29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FA3EA466-B483-4B4A-9FCB-9FFA8E538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CCE5E17C-696E-46EB-B70D-586274216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AB6022EC-6D09-4098-9A97-5A911C08C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7E18073E-1315-4400-ABD9-C34AEAFB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5510509E-411D-4F1B-BDC6-3E5666896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4">
              <a:extLst>
                <a:ext uri="{FF2B5EF4-FFF2-40B4-BE49-F238E27FC236}">
                  <a16:creationId xmlns:a16="http://schemas.microsoft.com/office/drawing/2014/main" id="{46F1A7E1-EC01-4288-87AE-C3B6434B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F7BBA432-5463-415B-BA54-3AA2B92D2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66E19F01-137B-4A95-9313-CE6F77806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38C0AACC-51F2-424F-9988-F3B621941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7364A775-01A6-4012-88CF-58FDDBE4CB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C8C770C5-535A-4F1B-81CA-FD6F32C09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55F9C3EF-BEB8-4836-8DE0-319E54496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1">
              <a:extLst>
                <a:ext uri="{FF2B5EF4-FFF2-40B4-BE49-F238E27FC236}">
                  <a16:creationId xmlns:a16="http://schemas.microsoft.com/office/drawing/2014/main" id="{0976D9A1-85FC-406B-8AEA-AE3C056A4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2">
              <a:extLst>
                <a:ext uri="{FF2B5EF4-FFF2-40B4-BE49-F238E27FC236}">
                  <a16:creationId xmlns:a16="http://schemas.microsoft.com/office/drawing/2014/main" id="{68BC6126-2A3A-4F1D-A565-BEF62066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3">
              <a:extLst>
                <a:ext uri="{FF2B5EF4-FFF2-40B4-BE49-F238E27FC236}">
                  <a16:creationId xmlns:a16="http://schemas.microsoft.com/office/drawing/2014/main" id="{D8C7B98D-F83E-485D-B01D-270242E8F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4">
              <a:extLst>
                <a:ext uri="{FF2B5EF4-FFF2-40B4-BE49-F238E27FC236}">
                  <a16:creationId xmlns:a16="http://schemas.microsoft.com/office/drawing/2014/main" id="{93D5E722-D236-478A-A13F-8FA4141D9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5">
              <a:extLst>
                <a:ext uri="{FF2B5EF4-FFF2-40B4-BE49-F238E27FC236}">
                  <a16:creationId xmlns:a16="http://schemas.microsoft.com/office/drawing/2014/main" id="{ABE1456F-F283-4BD5-A1B9-EF2423B68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56">
              <a:extLst>
                <a:ext uri="{FF2B5EF4-FFF2-40B4-BE49-F238E27FC236}">
                  <a16:creationId xmlns:a16="http://schemas.microsoft.com/office/drawing/2014/main" id="{E4D1AC66-8164-4BBC-89D5-69FE7A4FC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57">
              <a:extLst>
                <a:ext uri="{FF2B5EF4-FFF2-40B4-BE49-F238E27FC236}">
                  <a16:creationId xmlns:a16="http://schemas.microsoft.com/office/drawing/2014/main" id="{845A8868-488C-447D-979F-7E01B82AC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58">
              <a:extLst>
                <a:ext uri="{FF2B5EF4-FFF2-40B4-BE49-F238E27FC236}">
                  <a16:creationId xmlns:a16="http://schemas.microsoft.com/office/drawing/2014/main" id="{948639B9-9B88-432B-914E-6B70BAEB1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7EB1C59-16D1-4C5E-9775-50CB40E02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08680D14-7FE7-4522-B5EE-76447F833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33">
              <a:extLst>
                <a:ext uri="{FF2B5EF4-FFF2-40B4-BE49-F238E27FC236}">
                  <a16:creationId xmlns:a16="http://schemas.microsoft.com/office/drawing/2014/main" id="{D82C01B5-EC9C-4883-B130-115321E8B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34">
              <a:extLst>
                <a:ext uri="{FF2B5EF4-FFF2-40B4-BE49-F238E27FC236}">
                  <a16:creationId xmlns:a16="http://schemas.microsoft.com/office/drawing/2014/main" id="{DBBE5E83-362F-4EA7-A96D-0BC830A2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35">
              <a:extLst>
                <a:ext uri="{FF2B5EF4-FFF2-40B4-BE49-F238E27FC236}">
                  <a16:creationId xmlns:a16="http://schemas.microsoft.com/office/drawing/2014/main" id="{3971FE03-8B37-43AF-8842-8D4411C3C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36">
              <a:extLst>
                <a:ext uri="{FF2B5EF4-FFF2-40B4-BE49-F238E27FC236}">
                  <a16:creationId xmlns:a16="http://schemas.microsoft.com/office/drawing/2014/main" id="{8E4E3D41-4CF7-4D15-854A-C4330D390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37">
              <a:extLst>
                <a:ext uri="{FF2B5EF4-FFF2-40B4-BE49-F238E27FC236}">
                  <a16:creationId xmlns:a16="http://schemas.microsoft.com/office/drawing/2014/main" id="{78B649D7-3C5D-462D-B06A-D065135FE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38">
              <a:extLst>
                <a:ext uri="{FF2B5EF4-FFF2-40B4-BE49-F238E27FC236}">
                  <a16:creationId xmlns:a16="http://schemas.microsoft.com/office/drawing/2014/main" id="{7A3DDEF1-D28A-48D9-8E48-B2003DF2E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39">
              <a:extLst>
                <a:ext uri="{FF2B5EF4-FFF2-40B4-BE49-F238E27FC236}">
                  <a16:creationId xmlns:a16="http://schemas.microsoft.com/office/drawing/2014/main" id="{4A56A02B-D000-45AB-B7DB-E47CA8E77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40">
              <a:extLst>
                <a:ext uri="{FF2B5EF4-FFF2-40B4-BE49-F238E27FC236}">
                  <a16:creationId xmlns:a16="http://schemas.microsoft.com/office/drawing/2014/main" id="{343CE08B-7325-4244-99EA-5E58C982D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Rectangle 41">
              <a:extLst>
                <a:ext uri="{FF2B5EF4-FFF2-40B4-BE49-F238E27FC236}">
                  <a16:creationId xmlns:a16="http://schemas.microsoft.com/office/drawing/2014/main" id="{7F08E29E-A67F-410A-A810-7000201BF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B3FFA-1789-FB1C-12B9-F3DFB1C1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b="1" i="0" u="sng" dirty="0">
                <a:solidFill>
                  <a:srgbClr val="1E3A8A"/>
                </a:solidFill>
                <a:effectLst/>
                <a:latin typeface="Inter"/>
              </a:rPr>
              <a:t>The Big Picture: City-Wide Collision Data</a:t>
            </a:r>
            <a:br>
              <a:rPr lang="en-US" sz="2800" b="1" i="0" u="sng" dirty="0">
                <a:solidFill>
                  <a:srgbClr val="1E3A8A"/>
                </a:solidFill>
                <a:effectLst/>
                <a:latin typeface="Inter"/>
              </a:rPr>
            </a:br>
            <a:r>
              <a:rPr lang="en-US" sz="1600" b="0" i="0" dirty="0">
                <a:solidFill>
                  <a:srgbClr val="475569"/>
                </a:solidFill>
                <a:effectLst/>
                <a:latin typeface="Inter"/>
              </a:rPr>
              <a:t>Key Performance Indicators from ~414K records (2021–Present)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4175A-4BDA-488E-62C4-2D15A5344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446" y="5252191"/>
            <a:ext cx="7429499" cy="87717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400" i="1" dirty="0">
                <a:effectLst/>
              </a:rPr>
              <a:t>This infographic visualizes police-reported motor vehicle collisions in NYC where someone was injured, killed, or at least $1000 worth of damage occurred. The data is filtered for incidents from January 1, 2021, to the present day.</a:t>
            </a:r>
          </a:p>
        </p:txBody>
      </p:sp>
      <p:pic>
        <p:nvPicPr>
          <p:cNvPr id="16" name="Picture 15" descr="A close up of numbers&#10;&#10;AI-generated content may be incorrect.">
            <a:extLst>
              <a:ext uri="{FF2B5EF4-FFF2-40B4-BE49-F238E27FC236}">
                <a16:creationId xmlns:a16="http://schemas.microsoft.com/office/drawing/2014/main" id="{09B8EF94-8120-57C3-6139-4F4B30F30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666" y="2054842"/>
            <a:ext cx="2659060" cy="7719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8" name="Picture 17" descr="A number with text on it&#10;&#10;AI-generated content may be incorrect.">
            <a:extLst>
              <a:ext uri="{FF2B5EF4-FFF2-40B4-BE49-F238E27FC236}">
                <a16:creationId xmlns:a16="http://schemas.microsoft.com/office/drawing/2014/main" id="{8A595F50-AC6B-FD95-7185-0C6CD659E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747" y="3034578"/>
            <a:ext cx="2504898" cy="7719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" name="Picture 19" descr="A purple and grey logo&#10;&#10;AI-generated content may be incorrect.">
            <a:extLst>
              <a:ext uri="{FF2B5EF4-FFF2-40B4-BE49-F238E27FC236}">
                <a16:creationId xmlns:a16="http://schemas.microsoft.com/office/drawing/2014/main" id="{B7B00014-B4CB-886C-48BA-7ED3FBB42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012" y="4014313"/>
            <a:ext cx="2504898" cy="746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3726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0FD3-3D64-A677-3E1E-28CB0D08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i="0" dirty="0">
                <a:solidFill>
                  <a:srgbClr val="003B73"/>
                </a:solidFill>
                <a:effectLst/>
                <a:latin typeface="Inter"/>
              </a:rPr>
              <a:t>Project Workflow: From Raw Data to Insight</a:t>
            </a:r>
            <a:endParaRPr lang="en-US" sz="2400" dirty="0"/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96BD1D8-CA22-A65A-769A-015ACF1D7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077" y="2444605"/>
            <a:ext cx="2454348" cy="23175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E4088FB4-8DB5-1354-B02F-F3831422F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420" y="2444605"/>
            <a:ext cx="2453926" cy="23175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 descr="A screenshot of a phone&#10;&#10;AI-generated content may be incorrect.">
            <a:extLst>
              <a:ext uri="{FF2B5EF4-FFF2-40B4-BE49-F238E27FC236}">
                <a16:creationId xmlns:a16="http://schemas.microsoft.com/office/drawing/2014/main" id="{71D3C171-4862-541A-FFEC-C8174889F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341" y="2444605"/>
            <a:ext cx="2453926" cy="23531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9060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79AA19A-D2E5-47F2-AF0A-1AF60D42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2">
            <a:extLst>
              <a:ext uri="{FF2B5EF4-FFF2-40B4-BE49-F238E27FC236}">
                <a16:creationId xmlns:a16="http://schemas.microsoft.com/office/drawing/2014/main" id="{91A1E618-D29E-4367-8C34-500E34D05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7" y="0"/>
            <a:ext cx="9141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81F2BFD0-D896-4BA3-BA8F-0C866BD02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8" name="Rectangle 5">
              <a:extLst>
                <a:ext uri="{FF2B5EF4-FFF2-40B4-BE49-F238E27FC236}">
                  <a16:creationId xmlns:a16="http://schemas.microsoft.com/office/drawing/2014/main" id="{E768552D-D282-4F68-A829-290A4E831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B24AFF31-9CD5-4E66-92F8-23BBAA24F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2267C9D4-1770-45DD-AAFC-481CD7F9A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10DD6E0B-EC58-4D78-8125-AD2172CD2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23D6129D-742B-422D-A589-6692C167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9EA94B27-F456-4ED8-8882-77632BDA0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5B7F96AD-560C-44A0-A513-B06758743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86701218-3235-4E29-9935-1315B5CCA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046B7BE0-D335-42EA-9893-4FA7654F1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1CE912BA-808B-403C-B26F-8083A682E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D974F65A-298C-4395-B461-99B9B49A0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16">
              <a:extLst>
                <a:ext uri="{FF2B5EF4-FFF2-40B4-BE49-F238E27FC236}">
                  <a16:creationId xmlns:a16="http://schemas.microsoft.com/office/drawing/2014/main" id="{700B2930-989F-49DC-B909-8150145AD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795CB5A4-5145-4F55-95D0-6FB820C84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54BB8F48-D800-442A-A603-979FE924B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6E863078-201C-4DC0-8D49-077300CE5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6A07EBB6-75B0-4867-9AAF-7A645F414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Rectangle 21">
              <a:extLst>
                <a:ext uri="{FF2B5EF4-FFF2-40B4-BE49-F238E27FC236}">
                  <a16:creationId xmlns:a16="http://schemas.microsoft.com/office/drawing/2014/main" id="{FA40A456-C685-468E-802E-FC9DF586A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F101202F-1B2A-414C-83B7-9327E599C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4CC9B21F-B169-47E9-9B97-3BB645B29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BC5FF733-2B71-4734-AD6A-5B35D99A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0BCEB342-9AFC-4DCB-B92F-E08DC9594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3B9B4933-5C48-49CF-9C6A-A29413150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404FC76C-600A-482C-8386-F77ACBCC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E8C5D50B-A590-4AAE-A748-113B62DAD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6C045F21-7031-4278-BFEE-A9E856ADA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20EE11A6-3412-4362-8A81-592A15F2A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1">
              <a:extLst>
                <a:ext uri="{FF2B5EF4-FFF2-40B4-BE49-F238E27FC236}">
                  <a16:creationId xmlns:a16="http://schemas.microsoft.com/office/drawing/2014/main" id="{A376EBB9-93F5-4B6F-95B3-C36B6C851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97" y="1254035"/>
            <a:ext cx="2194643" cy="400222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Inter"/>
              </a:rPr>
              <a:t>Tools &amp; Technologies</a:t>
            </a:r>
          </a:p>
        </p:txBody>
      </p:sp>
      <p:sp useBgFill="1">
        <p:nvSpPr>
          <p:cNvPr id="104" name="Round Diagonal Corner Rectangle 6">
            <a:extLst>
              <a:ext uri="{FF2B5EF4-FFF2-40B4-BE49-F238E27FC236}">
                <a16:creationId xmlns:a16="http://schemas.microsoft.com/office/drawing/2014/main" id="{092ADBCF-B973-4C52-B740-4963E95B3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853439"/>
            <a:ext cx="5240607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FDD94EF-2C73-4E4C-8332-A75D8AC6B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34400" y="0"/>
            <a:ext cx="506016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16EF4FCE-B4BF-485E-B545-95827107A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33">
              <a:extLst>
                <a:ext uri="{FF2B5EF4-FFF2-40B4-BE49-F238E27FC236}">
                  <a16:creationId xmlns:a16="http://schemas.microsoft.com/office/drawing/2014/main" id="{C2DD2F29-32E6-486A-A295-CB29680AD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34">
              <a:extLst>
                <a:ext uri="{FF2B5EF4-FFF2-40B4-BE49-F238E27FC236}">
                  <a16:creationId xmlns:a16="http://schemas.microsoft.com/office/drawing/2014/main" id="{B1A76276-E7B7-4550-9AFF-0A2E9EAEA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35">
              <a:extLst>
                <a:ext uri="{FF2B5EF4-FFF2-40B4-BE49-F238E27FC236}">
                  <a16:creationId xmlns:a16="http://schemas.microsoft.com/office/drawing/2014/main" id="{EAFC4E0E-3390-457C-BCC9-A2479C10F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36">
              <a:extLst>
                <a:ext uri="{FF2B5EF4-FFF2-40B4-BE49-F238E27FC236}">
                  <a16:creationId xmlns:a16="http://schemas.microsoft.com/office/drawing/2014/main" id="{D0E59BF7-C450-4448-B71A-80ECD878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37">
              <a:extLst>
                <a:ext uri="{FF2B5EF4-FFF2-40B4-BE49-F238E27FC236}">
                  <a16:creationId xmlns:a16="http://schemas.microsoft.com/office/drawing/2014/main" id="{BAB182A0-0A27-42D3-A9D0-56E8B7F4A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38">
              <a:extLst>
                <a:ext uri="{FF2B5EF4-FFF2-40B4-BE49-F238E27FC236}">
                  <a16:creationId xmlns:a16="http://schemas.microsoft.com/office/drawing/2014/main" id="{4C9A08D9-525C-448E-A071-78226848F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39">
              <a:extLst>
                <a:ext uri="{FF2B5EF4-FFF2-40B4-BE49-F238E27FC236}">
                  <a16:creationId xmlns:a16="http://schemas.microsoft.com/office/drawing/2014/main" id="{E7818D96-423C-499F-A080-00EF0B9D4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40">
              <a:extLst>
                <a:ext uri="{FF2B5EF4-FFF2-40B4-BE49-F238E27FC236}">
                  <a16:creationId xmlns:a16="http://schemas.microsoft.com/office/drawing/2014/main" id="{059B8971-2367-46BA-8FCC-D001A6C36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Rectangle 41">
              <a:extLst>
                <a:ext uri="{FF2B5EF4-FFF2-40B4-BE49-F238E27FC236}">
                  <a16:creationId xmlns:a16="http://schemas.microsoft.com/office/drawing/2014/main" id="{E4DF0A08-11EF-495A-980F-2ED66FBB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6" name="Content Placeholder 2">
            <a:extLst>
              <a:ext uri="{FF2B5EF4-FFF2-40B4-BE49-F238E27FC236}">
                <a16:creationId xmlns:a16="http://schemas.microsoft.com/office/drawing/2014/main" id="{E98E869D-E5CE-B5D6-BF09-F4EAD3FEE2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6918345"/>
              </p:ext>
            </p:extLst>
          </p:nvPr>
        </p:nvGraphicFramePr>
        <p:xfrm>
          <a:off x="3317965" y="1254035"/>
          <a:ext cx="4722223" cy="4002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90548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Inter"/>
              </a:rPr>
              <a:t>ABOUT THE DATA</a:t>
            </a:r>
            <a:endParaRPr b="1" dirty="0">
              <a:solidFill>
                <a:srgbClr val="002060"/>
              </a:solidFill>
              <a:latin typeface="Inter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538B98-29A4-7AFE-A9DB-EA126925EF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1766677"/>
              </p:ext>
            </p:extLst>
          </p:nvPr>
        </p:nvGraphicFramePr>
        <p:xfrm>
          <a:off x="856058" y="1858297"/>
          <a:ext cx="7429499" cy="416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875985"/>
          </a:xfrm>
        </p:spPr>
        <p:txBody>
          <a:bodyPr>
            <a:normAutofit/>
          </a:bodyPr>
          <a:lstStyle/>
          <a:p>
            <a:pPr algn="ctr"/>
            <a:r>
              <a:rPr b="1" dirty="0">
                <a:solidFill>
                  <a:srgbClr val="002060"/>
                </a:solidFill>
                <a:latin typeface="Inter"/>
              </a:rPr>
              <a:t>Data Cleaning (Python)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FFFD06-7621-1818-4BD2-6C899C8DC6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174508"/>
              </p:ext>
            </p:extLst>
          </p:nvPr>
        </p:nvGraphicFramePr>
        <p:xfrm>
          <a:off x="856059" y="1917290"/>
          <a:ext cx="7429500" cy="3644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826824"/>
          </a:xfrm>
        </p:spPr>
        <p:txBody>
          <a:bodyPr>
            <a:normAutofit/>
          </a:bodyPr>
          <a:lstStyle/>
          <a:p>
            <a:pPr algn="ctr"/>
            <a:r>
              <a:rPr b="1" dirty="0">
                <a:solidFill>
                  <a:srgbClr val="002060"/>
                </a:solidFill>
                <a:latin typeface="Inter"/>
              </a:rPr>
              <a:t>Data Loading (MySQL)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3EE795-695D-B57F-F9F4-62A0FCAB3E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017302"/>
              </p:ext>
            </p:extLst>
          </p:nvPr>
        </p:nvGraphicFramePr>
        <p:xfrm>
          <a:off x="856059" y="1917290"/>
          <a:ext cx="7429500" cy="3644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b="1" dirty="0">
                <a:solidFill>
                  <a:srgbClr val="002060"/>
                </a:solidFill>
                <a:latin typeface="Inter"/>
              </a:rPr>
              <a:t>Power BI Dashboard Overview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BEE210D-C22E-41B3-43FD-AE4C6F1723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162771"/>
              </p:ext>
            </p:extLst>
          </p:nvPr>
        </p:nvGraphicFramePr>
        <p:xfrm>
          <a:off x="856058" y="2440771"/>
          <a:ext cx="74294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32F12141-8FAD-6036-6FBB-00A50D02A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06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132</TotalTime>
  <Words>869</Words>
  <Application>Microsoft Office PowerPoint</Application>
  <PresentationFormat>On-screen Show (4:3)</PresentationFormat>
  <Paragraphs>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Inter</vt:lpstr>
      <vt:lpstr>Tw Cen MT</vt:lpstr>
      <vt:lpstr>Circuit</vt:lpstr>
      <vt:lpstr>Actionable Insights for Enhanced Public Safety  (2021–Present)</vt:lpstr>
      <vt:lpstr>The Big Picture: City-Wide Collision Data Key Performance Indicators from ~414K records (2021–Present)</vt:lpstr>
      <vt:lpstr>Project Workflow: From Raw Data to Insight</vt:lpstr>
      <vt:lpstr>Tools &amp; Technologies</vt:lpstr>
      <vt:lpstr>ABOUT THE DATA</vt:lpstr>
      <vt:lpstr>Data Cleaning (Python)</vt:lpstr>
      <vt:lpstr>Data Loading (MySQL)</vt:lpstr>
      <vt:lpstr>Power BI Dashboard Overview</vt:lpstr>
      <vt:lpstr>PowerPoint Presentation</vt:lpstr>
      <vt:lpstr>Key Visuals</vt:lpstr>
      <vt:lpstr>Collision Hotspots: A Borough Breakdown</vt:lpstr>
      <vt:lpstr>Year-Over-Year Collision Totals</vt:lpstr>
      <vt:lpstr>MONTHLY COLLISION TRENDS</vt:lpstr>
      <vt:lpstr>Accidents by Hour and Borough</vt:lpstr>
      <vt:lpstr>Key Insights &amp; Recommendations for NYPD</vt:lpstr>
      <vt:lpstr>Key Insights &amp; Recommendations for NYPD</vt:lpstr>
      <vt:lpstr>Key Insights &amp; Recommendations for NYPD</vt:lpstr>
      <vt:lpstr>Key Insights &amp; Recommendations for NYPD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Ralish Routray</cp:lastModifiedBy>
  <cp:revision>70</cp:revision>
  <dcterms:created xsi:type="dcterms:W3CDTF">2013-01-27T09:14:16Z</dcterms:created>
  <dcterms:modified xsi:type="dcterms:W3CDTF">2025-07-31T18:06:50Z</dcterms:modified>
  <cp:category/>
</cp:coreProperties>
</file>