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18410560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1841056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18410560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18410560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18410560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18410560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18410560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18410560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18410560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18410560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18410560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18410560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Stolen Diamonds in Banks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</a:t>
            </a:r>
            <a:r>
              <a:rPr lang="es-419"/>
              <a:t>úl Lizardo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91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Insights: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697875"/>
            <a:ext cx="76887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The stolen diamonds have a total value of $ 212.1 that represents a total weight of 43.0 K carats.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Diamonds with clarities grades S and VS represent the 84.0% ($ 178.2M) of the total solen value ($ 212.1M).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The best-cut diamonds that have been stolen are the smallest 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85.95% of the stolen diamonds (53.9 K) were robbed from USA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60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Clarity Grades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48650" y="4523725"/>
            <a:ext cx="7688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Diamonds with clarities grades S, VS and VVS represent the 84.0% ($ 178.2M) of the total solen value($ 212.1M)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738" y="1292525"/>
            <a:ext cx="4988513" cy="30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59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Cut Grades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73775" y="4628350"/>
            <a:ext cx="76887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The distribution of the Colors are similar between the Cut Grades.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950" y="1332900"/>
            <a:ext cx="7131601" cy="31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564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Depth Distribution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4193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The best diamonds are considered with the highest clarity and cut grades. These ones </a:t>
            </a:r>
            <a:r>
              <a:rPr lang="es-419"/>
              <a:t> are 2.7% smaller than the worst diamonds, which have a median (63.5)</a:t>
            </a:r>
            <a:r>
              <a:rPr lang="es-419"/>
              <a:t> . 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013" y="1252100"/>
            <a:ext cx="4003569" cy="27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73788" y="63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Stolen Diamonds distribute in the World.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73800" y="4059850"/>
            <a:ext cx="76887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85.95% of the stolen diamonds (53.9 K) were robbed from USA (46.4 K).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27472" l="6844" r="8867" t="27231"/>
          <a:stretch/>
        </p:blipFill>
        <p:spPr>
          <a:xfrm>
            <a:off x="2208575" y="1406862"/>
            <a:ext cx="4484476" cy="232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2868450" y="1818025"/>
            <a:ext cx="996600" cy="4041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976175" y="1871875"/>
            <a:ext cx="9966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85.95%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7650" y="60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Focus Efforts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2103075" y="1441200"/>
            <a:ext cx="53844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-419"/>
              <a:t>Urgencelly improve the security in the banks at USA.</a:t>
            </a:r>
            <a:endParaRPr b="1"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3743800" y="1912200"/>
            <a:ext cx="1454426" cy="1825199"/>
            <a:chOff x="2652975" y="1406850"/>
            <a:chExt cx="1454426" cy="1825199"/>
          </a:xfrm>
        </p:grpSpPr>
        <p:pic>
          <p:nvPicPr>
            <p:cNvPr id="131" name="Google Shape;131;p19"/>
            <p:cNvPicPr preferRelativeResize="0"/>
            <p:nvPr/>
          </p:nvPicPr>
          <p:blipFill rotWithShape="1">
            <a:blip r:embed="rId3">
              <a:alphaModFix/>
            </a:blip>
            <a:srcRect b="37281" l="15199" r="57463" t="27232"/>
            <a:stretch/>
          </p:blipFill>
          <p:spPr>
            <a:xfrm>
              <a:off x="2652975" y="1406850"/>
              <a:ext cx="1454426" cy="1825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9"/>
            <p:cNvSpPr/>
            <p:nvPr/>
          </p:nvSpPr>
          <p:spPr>
            <a:xfrm>
              <a:off x="2868450" y="1818025"/>
              <a:ext cx="996600" cy="404100"/>
            </a:xfrm>
            <a:prstGeom prst="ellipse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2976175" y="1871875"/>
              <a:ext cx="9966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85.95%</a:t>
              </a:r>
              <a:endParaRPr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2103075" y="3856025"/>
            <a:ext cx="56943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-419"/>
              <a:t>Increase the vigilance on the diamonds with  clarity grades SI and VS, and cut grades </a:t>
            </a:r>
            <a:r>
              <a:rPr b="1" lang="es-419"/>
              <a:t>Very Good</a:t>
            </a:r>
            <a:r>
              <a:rPr b="1" lang="es-419"/>
              <a:t>, Premium and Ideal because they represent 73.1% of the total stolen value.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