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Roboto"/>
      <p:regular r:id="rId30"/>
      <p:bold r:id="rId31"/>
      <p:italic r:id="rId32"/>
      <p:boldItalic r:id="rId33"/>
    </p:embeddedFont>
    <p:embeddedFont>
      <p:font typeface="Merriweather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D7B5E69-D060-4763-A733-EB1DF5A9D88B}">
  <a:tblStyle styleId="{FD7B5E69-D060-4763-A733-EB1DF5A9D88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5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4.xml"/><Relationship Id="rId32" Type="http://schemas.openxmlformats.org/officeDocument/2006/relationships/font" Target="fonts/Roboto-italic.fntdata"/><Relationship Id="rId13" Type="http://schemas.openxmlformats.org/officeDocument/2006/relationships/slide" Target="slides/slide7.xml"/><Relationship Id="rId35" Type="http://schemas.openxmlformats.org/officeDocument/2006/relationships/font" Target="fonts/Merriweather-bold.fntdata"/><Relationship Id="rId12" Type="http://schemas.openxmlformats.org/officeDocument/2006/relationships/slide" Target="slides/slide6.xml"/><Relationship Id="rId34" Type="http://schemas.openxmlformats.org/officeDocument/2006/relationships/font" Target="fonts/Merriweather-regular.fntdata"/><Relationship Id="rId15" Type="http://schemas.openxmlformats.org/officeDocument/2006/relationships/slide" Target="slides/slide9.xml"/><Relationship Id="rId37" Type="http://schemas.openxmlformats.org/officeDocument/2006/relationships/font" Target="fonts/Merriweather-boldItalic.fntdata"/><Relationship Id="rId14" Type="http://schemas.openxmlformats.org/officeDocument/2006/relationships/slide" Target="slides/slide8.xml"/><Relationship Id="rId36" Type="http://schemas.openxmlformats.org/officeDocument/2006/relationships/font" Target="fonts/Merriweather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ec62022245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ec62022245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ec62022245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ec62022245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edac5f376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edac5f376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edac5f376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edac5f376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edac5f376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edac5f376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edac5f376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edac5f376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edac5f376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edac5f376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edac5f376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edac5f376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edac5f376a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edac5f376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edac5f376a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edac5f376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ec6202224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ec6202224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f061b6939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f061b6939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edac5f376a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edac5f376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edac5f376a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edac5f376a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f061b6939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f061b6939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ec6202224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ec6202224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7841c08fd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7841c08fd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7841c08f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7841c08f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7841c08fd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7841c08fd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7841c08fd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7841c08fd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7841c08fd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7841c08fd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7841c08fd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7841c08fd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Predict Survival of patients with heart failure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Raúl Lizardo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/>
              <a:t>Data Scientist</a:t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ctrTitle"/>
          </p:nvPr>
        </p:nvSpPr>
        <p:spPr>
          <a:xfrm>
            <a:off x="2064300" y="13779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Preprocessing Pipeline</a:t>
            </a:r>
            <a:endParaRPr/>
          </a:p>
        </p:txBody>
      </p:sp>
      <p:sp>
        <p:nvSpPr>
          <p:cNvPr id="137" name="Google Shape;137;p22"/>
          <p:cNvSpPr txBox="1"/>
          <p:nvPr>
            <p:ph idx="4294967295" type="body"/>
          </p:nvPr>
        </p:nvSpPr>
        <p:spPr>
          <a:xfrm>
            <a:off x="4434300" y="2803800"/>
            <a:ext cx="4709700" cy="2339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lt1"/>
                </a:solidFill>
              </a:rPr>
              <a:t>I use three different pipelines to construct different models.</a:t>
            </a:r>
            <a:endParaRPr sz="1100">
              <a:solidFill>
                <a:schemeClr val="lt1"/>
              </a:solidFill>
            </a:endParaRPr>
          </a:p>
          <a:p>
            <a:pPr indent="-293211" lvl="0" marL="457200" rtl="0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AutoNum type="arabicPeriod"/>
            </a:pPr>
            <a:r>
              <a:rPr lang="es-419" sz="1100">
                <a:solidFill>
                  <a:schemeClr val="lt1"/>
                </a:solidFill>
              </a:rPr>
              <a:t>Dummy Classifier: It is the simplest pipeline. I only use </a:t>
            </a:r>
            <a:r>
              <a:rPr i="1" lang="es-419" sz="1100">
                <a:solidFill>
                  <a:schemeClr val="lt1"/>
                </a:solidFill>
              </a:rPr>
              <a:t>DummyClassifier</a:t>
            </a:r>
            <a:r>
              <a:rPr lang="es-419" sz="1100">
                <a:solidFill>
                  <a:schemeClr val="lt1"/>
                </a:solidFill>
              </a:rPr>
              <a:t> from Scikit with the stratified strategy.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-293211" lvl="0" marL="457200" rtl="0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AutoNum type="arabicPeriod"/>
            </a:pPr>
            <a:r>
              <a:rPr lang="es-419" sz="1100">
                <a:solidFill>
                  <a:schemeClr val="lt1"/>
                </a:solidFill>
              </a:rPr>
              <a:t>Simple Logistic Regression (</a:t>
            </a:r>
            <a:r>
              <a:rPr b="1" lang="es-419" sz="1100">
                <a:solidFill>
                  <a:schemeClr val="lt1"/>
                </a:solidFill>
              </a:rPr>
              <a:t>Simple Model</a:t>
            </a:r>
            <a:r>
              <a:rPr lang="es-419" sz="1100">
                <a:solidFill>
                  <a:schemeClr val="lt1"/>
                </a:solidFill>
              </a:rPr>
              <a:t>). Here I apply log transformation, standardization and cluster similar in the seen most importance features in the correlation matrix. </a:t>
            </a:r>
            <a:endParaRPr sz="1100">
              <a:solidFill>
                <a:schemeClr val="lt1"/>
              </a:solidFill>
            </a:endParaRPr>
          </a:p>
          <a:p>
            <a:pPr indent="0" lvl="0" marL="457200" rtl="0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-293211" lvl="0" marL="457200" rtl="0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AutoNum type="arabicPeriod"/>
            </a:pPr>
            <a:r>
              <a:rPr lang="es-419" sz="1100">
                <a:solidFill>
                  <a:schemeClr val="lt1"/>
                </a:solidFill>
              </a:rPr>
              <a:t>Logistic Regression with Interaction Term (</a:t>
            </a:r>
            <a:r>
              <a:rPr b="1" lang="es-419" sz="1100">
                <a:solidFill>
                  <a:schemeClr val="lt1"/>
                </a:solidFill>
              </a:rPr>
              <a:t>Interaction Model</a:t>
            </a:r>
            <a:r>
              <a:rPr lang="es-419" sz="1100">
                <a:solidFill>
                  <a:schemeClr val="lt1"/>
                </a:solidFill>
              </a:rPr>
              <a:t>): In the Simple Model pipeline, I add the interaction term between Age and Time.    </a:t>
            </a:r>
            <a:endParaRPr sz="1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838200" y="146600"/>
            <a:ext cx="3635100" cy="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150"/>
              <a:t>Pipeline - Simple</a:t>
            </a:r>
            <a:endParaRPr sz="2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150"/>
              <a:t>Logistic Regression </a:t>
            </a:r>
            <a:endParaRPr sz="2150"/>
          </a:p>
        </p:txBody>
      </p:sp>
      <p:pic>
        <p:nvPicPr>
          <p:cNvPr id="143" name="Google Shape;143;p23"/>
          <p:cNvPicPr preferRelativeResize="0"/>
          <p:nvPr/>
        </p:nvPicPr>
        <p:blipFill rotWithShape="1">
          <a:blip r:embed="rId3">
            <a:alphaModFix/>
          </a:blip>
          <a:srcRect b="8003" l="0" r="0" t="0"/>
          <a:stretch/>
        </p:blipFill>
        <p:spPr>
          <a:xfrm>
            <a:off x="2885900" y="1174725"/>
            <a:ext cx="6144375" cy="118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3"/>
          <p:cNvSpPr txBox="1"/>
          <p:nvPr/>
        </p:nvSpPr>
        <p:spPr>
          <a:xfrm>
            <a:off x="58025" y="1073150"/>
            <a:ext cx="30000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 most important predictor variables are: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</a:pPr>
            <a:r>
              <a:rPr lang="es-419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Age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</a:pPr>
            <a:r>
              <a:rPr lang="es-419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Ejection Fraction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</a:pPr>
            <a:r>
              <a:rPr lang="es-419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Serum Creatinine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</a:pPr>
            <a:r>
              <a:rPr lang="es-419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Serum sodium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</a:pPr>
            <a:r>
              <a:rPr lang="es-419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Time </a:t>
            </a:r>
            <a:endParaRPr/>
          </a:p>
        </p:txBody>
      </p:sp>
      <p:sp>
        <p:nvSpPr>
          <p:cNvPr id="145" name="Google Shape;145;p23"/>
          <p:cNvSpPr txBox="1"/>
          <p:nvPr/>
        </p:nvSpPr>
        <p:spPr>
          <a:xfrm>
            <a:off x="4088700" y="3081850"/>
            <a:ext cx="50553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31394D"/>
              </a:buClr>
              <a:buSzPts val="1000"/>
              <a:buFont typeface="Roboto"/>
              <a:buChar char="●"/>
            </a:pPr>
            <a:r>
              <a:rPr b="1" lang="es-419" sz="1000">
                <a:solidFill>
                  <a:srgbClr val="31394D"/>
                </a:solidFill>
                <a:latin typeface="Roboto"/>
                <a:ea typeface="Roboto"/>
                <a:cs typeface="Roboto"/>
                <a:sym typeface="Roboto"/>
              </a:rPr>
              <a:t>Serum Sodium</a:t>
            </a:r>
            <a:r>
              <a:rPr lang="es-419" sz="1000">
                <a:solidFill>
                  <a:srgbClr val="31394D"/>
                </a:solidFill>
                <a:latin typeface="Roboto"/>
                <a:ea typeface="Roboto"/>
                <a:cs typeface="Roboto"/>
                <a:sym typeface="Roboto"/>
              </a:rPr>
              <a:t>: I apply a straightforward Standardization because the Logistic Regression is sensitive to the magnitude of the predictor variables. </a:t>
            </a:r>
            <a:endParaRPr sz="1000">
              <a:solidFill>
                <a:srgbClr val="3139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139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Clr>
                <a:srgbClr val="31394D"/>
              </a:buClr>
              <a:buSzPts val="1000"/>
              <a:buFont typeface="Roboto"/>
              <a:buChar char="●"/>
            </a:pPr>
            <a:r>
              <a:rPr b="1" lang="es-419" sz="1000">
                <a:solidFill>
                  <a:srgbClr val="31394D"/>
                </a:solidFill>
                <a:latin typeface="Roboto"/>
                <a:ea typeface="Roboto"/>
                <a:cs typeface="Roboto"/>
                <a:sym typeface="Roboto"/>
              </a:rPr>
              <a:t>Serum Creatinine: </a:t>
            </a:r>
            <a:r>
              <a:rPr lang="es-419" sz="1000">
                <a:solidFill>
                  <a:srgbClr val="31394D"/>
                </a:solidFill>
                <a:latin typeface="Roboto"/>
                <a:ea typeface="Roboto"/>
                <a:cs typeface="Roboto"/>
                <a:sym typeface="Roboto"/>
              </a:rPr>
              <a:t> Before standardization, I  log transform the variable due to this variable presents a left-skewed distribution. </a:t>
            </a:r>
            <a:endParaRPr sz="1000">
              <a:solidFill>
                <a:srgbClr val="3139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139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Clr>
                <a:srgbClr val="31394D"/>
              </a:buClr>
              <a:buSzPts val="1000"/>
              <a:buFont typeface="Roboto"/>
              <a:buChar char="●"/>
            </a:pPr>
            <a:r>
              <a:rPr b="1" lang="es-419" sz="1000">
                <a:solidFill>
                  <a:srgbClr val="31394D"/>
                </a:solidFill>
                <a:latin typeface="Roboto"/>
                <a:ea typeface="Roboto"/>
                <a:cs typeface="Roboto"/>
                <a:sym typeface="Roboto"/>
              </a:rPr>
              <a:t>Age, Time &amp; Ejection Fraction</a:t>
            </a:r>
            <a:r>
              <a:rPr lang="es-419" sz="1000">
                <a:solidFill>
                  <a:srgbClr val="31394D"/>
                </a:solidFill>
                <a:latin typeface="Roboto"/>
                <a:ea typeface="Roboto"/>
                <a:cs typeface="Roboto"/>
                <a:sym typeface="Roboto"/>
              </a:rPr>
              <a:t>: These variables have a multimodal distribution, then I use a Class, which is defined in [2], that compares the similarity of the values across  different modes where each mode have a normal distribution  with a width γ.</a:t>
            </a:r>
            <a:endParaRPr sz="1000">
              <a:solidFill>
                <a:srgbClr val="3139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31394D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76200" y="146600"/>
            <a:ext cx="4473300" cy="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150"/>
              <a:t>Pipeline - Logistic Regression  with Interaction</a:t>
            </a:r>
            <a:endParaRPr sz="2150"/>
          </a:p>
        </p:txBody>
      </p:sp>
      <p:sp>
        <p:nvSpPr>
          <p:cNvPr id="151" name="Google Shape;151;p24"/>
          <p:cNvSpPr txBox="1"/>
          <p:nvPr/>
        </p:nvSpPr>
        <p:spPr>
          <a:xfrm>
            <a:off x="241725" y="767600"/>
            <a:ext cx="30000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Added Term: Interaction Between </a:t>
            </a:r>
            <a:r>
              <a:rPr b="1" lang="es-419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Age and Time</a:t>
            </a:r>
            <a:endParaRPr b="1"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24"/>
          <p:cNvSpPr txBox="1"/>
          <p:nvPr/>
        </p:nvSpPr>
        <p:spPr>
          <a:xfrm>
            <a:off x="4241100" y="3532350"/>
            <a:ext cx="5055300" cy="10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31394D"/>
              </a:buClr>
              <a:buSzPts val="1000"/>
              <a:buFont typeface="Roboto"/>
              <a:buChar char="●"/>
            </a:pPr>
            <a:r>
              <a:rPr b="1" lang="es-419" sz="1000">
                <a:solidFill>
                  <a:srgbClr val="FF9A00"/>
                </a:solidFill>
                <a:latin typeface="Roboto"/>
                <a:ea typeface="Roboto"/>
                <a:cs typeface="Roboto"/>
                <a:sym typeface="Roboto"/>
              </a:rPr>
              <a:t>Interaction between </a:t>
            </a:r>
            <a:r>
              <a:rPr b="1" lang="es-419" sz="1000">
                <a:solidFill>
                  <a:srgbClr val="FF9A00"/>
                </a:solidFill>
                <a:latin typeface="Roboto"/>
                <a:ea typeface="Roboto"/>
                <a:cs typeface="Roboto"/>
                <a:sym typeface="Roboto"/>
              </a:rPr>
              <a:t>Age &amp; Time</a:t>
            </a:r>
            <a:r>
              <a:rPr lang="es-419" sz="1000">
                <a:solidFill>
                  <a:srgbClr val="31394D"/>
                </a:solidFill>
                <a:latin typeface="Roboto"/>
                <a:ea typeface="Roboto"/>
                <a:cs typeface="Roboto"/>
                <a:sym typeface="Roboto"/>
              </a:rPr>
              <a:t>:  </a:t>
            </a:r>
            <a:r>
              <a:rPr lang="es-419" sz="1000">
                <a:solidFill>
                  <a:srgbClr val="31394D"/>
                </a:solidFill>
                <a:latin typeface="Roboto"/>
                <a:ea typeface="Roboto"/>
                <a:cs typeface="Roboto"/>
                <a:sym typeface="Roboto"/>
              </a:rPr>
              <a:t>After creating the interaction term by multiplying the Age and Time features</a:t>
            </a:r>
            <a:r>
              <a:rPr lang="es-419" sz="1000">
                <a:solidFill>
                  <a:srgbClr val="31394D"/>
                </a:solidFill>
                <a:latin typeface="Roboto"/>
                <a:ea typeface="Roboto"/>
                <a:cs typeface="Roboto"/>
                <a:sym typeface="Roboto"/>
              </a:rPr>
              <a:t>,  I log-transform the variable and then standardize it. </a:t>
            </a:r>
            <a:endParaRPr sz="1000">
              <a:solidFill>
                <a:srgbClr val="31394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31394D"/>
              </a:solidFill>
            </a:endParaRPr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04775"/>
            <a:ext cx="8836774" cy="162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4"/>
          <p:cNvSpPr/>
          <p:nvPr/>
        </p:nvSpPr>
        <p:spPr>
          <a:xfrm>
            <a:off x="222375" y="2147500"/>
            <a:ext cx="1866000" cy="12870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ctrTitle"/>
          </p:nvPr>
        </p:nvSpPr>
        <p:spPr>
          <a:xfrm>
            <a:off x="311700" y="13779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Hyperparameter Tuning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-48325" y="88600"/>
            <a:ext cx="4534500" cy="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150"/>
              <a:t>Hyperparameter Tuning - </a:t>
            </a:r>
            <a:r>
              <a:rPr lang="es-419" sz="2150"/>
              <a:t>Simple Logistic Regression </a:t>
            </a:r>
            <a:endParaRPr sz="2150"/>
          </a:p>
        </p:txBody>
      </p:sp>
      <p:sp>
        <p:nvSpPr>
          <p:cNvPr id="165" name="Google Shape;165;p26"/>
          <p:cNvSpPr txBox="1"/>
          <p:nvPr/>
        </p:nvSpPr>
        <p:spPr>
          <a:xfrm>
            <a:off x="58025" y="1073150"/>
            <a:ext cx="41961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 search the best hyperparameters for the Simple Model. The adjusted hyperparameters are: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</a:pPr>
            <a:r>
              <a:rPr lang="es-419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Number of clusters and the width of each normal distribution for the modes of the variables </a:t>
            </a:r>
            <a:r>
              <a:rPr b="1" lang="es-419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Age,</a:t>
            </a:r>
            <a:r>
              <a:rPr lang="es-419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s-419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Time</a:t>
            </a:r>
            <a:r>
              <a:rPr lang="es-419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b="1" lang="es-419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Ejection Fraction.</a:t>
            </a:r>
            <a:endParaRPr b="1"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</a:pPr>
            <a:r>
              <a:rPr lang="es-419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Also I use a </a:t>
            </a:r>
            <a:r>
              <a:rPr b="1" lang="es-419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Ridge Regularization </a:t>
            </a:r>
            <a:r>
              <a:rPr lang="es-419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 avoid a plane Logistic Regression. 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66" name="Google Shape;166;p26"/>
          <p:cNvGraphicFramePr/>
          <p:nvPr/>
        </p:nvGraphicFramePr>
        <p:xfrm>
          <a:off x="5373250" y="709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{FD7B5E69-D060-4763-A733-EB1DF5A9D88B}</a:tableStyleId>
              </a:tblPr>
              <a:tblGrid>
                <a:gridCol w="952500"/>
                <a:gridCol w="95250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>
                          <a:solidFill>
                            <a:srgbClr val="FFFFFF"/>
                          </a:solidFill>
                        </a:rPr>
                        <a:t>Cluster Similarity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394D"/>
                    </a:solidFill>
                  </a:tcPr>
                </a:tc>
                <a:tc hMerge="1"/>
              </a:tr>
              <a:tr h="342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>
                          <a:solidFill>
                            <a:srgbClr val="FFFFFF"/>
                          </a:solidFill>
                        </a:rPr>
                        <a:t>Variable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39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>
                          <a:solidFill>
                            <a:srgbClr val="FFFFFF"/>
                          </a:solidFill>
                        </a:rPr>
                        <a:t>Number of Clusters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39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>
                          <a:solidFill>
                            <a:srgbClr val="FFFFFF"/>
                          </a:solidFill>
                        </a:rPr>
                        <a:t>Width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394D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/>
                        <a:t>Age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/>
                        <a:t>1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/>
                        <a:t>0.53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/>
                        <a:t>Time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/>
                        <a:t>10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/>
                        <a:t>0.21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/>
                        <a:t>Ejection Fraction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/>
                        <a:t>12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/>
                        <a:t>0.21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p26"/>
          <p:cNvGraphicFramePr/>
          <p:nvPr/>
        </p:nvGraphicFramePr>
        <p:xfrm>
          <a:off x="5508575" y="264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{FD7B5E69-D060-4763-A733-EB1DF5A9D88B}</a:tableStyleId>
              </a:tblPr>
              <a:tblGrid>
                <a:gridCol w="1736400"/>
                <a:gridCol w="740550"/>
              </a:tblGrid>
              <a:tr h="485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>
                          <a:solidFill>
                            <a:srgbClr val="FFFFFF"/>
                          </a:solidFill>
                        </a:rPr>
                        <a:t>C (Ridge Regularization)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39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/>
                        <a:t>0.77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-48325" y="88600"/>
            <a:ext cx="4534500" cy="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1950"/>
              <a:t>Hyperparameter Tuning - Logistic Regression with Interaction</a:t>
            </a:r>
            <a:endParaRPr sz="1950"/>
          </a:p>
        </p:txBody>
      </p:sp>
      <p:sp>
        <p:nvSpPr>
          <p:cNvPr id="173" name="Google Shape;173;p27"/>
          <p:cNvSpPr txBox="1"/>
          <p:nvPr/>
        </p:nvSpPr>
        <p:spPr>
          <a:xfrm>
            <a:off x="58025" y="1073150"/>
            <a:ext cx="4196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 same hyperparameters are tuned in the Interaction Model.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74" name="Google Shape;174;p27"/>
          <p:cNvGraphicFramePr/>
          <p:nvPr/>
        </p:nvGraphicFramePr>
        <p:xfrm>
          <a:off x="5218575" y="51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{FD7B5E69-D060-4763-A733-EB1DF5A9D88B}</a:tableStyleId>
              </a:tblPr>
              <a:tblGrid>
                <a:gridCol w="952500"/>
                <a:gridCol w="95250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>
                          <a:solidFill>
                            <a:srgbClr val="FFFFFF"/>
                          </a:solidFill>
                        </a:rPr>
                        <a:t>Cluster Similarity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394D"/>
                    </a:solidFill>
                  </a:tcPr>
                </a:tc>
                <a:tc hMerge="1"/>
              </a:tr>
              <a:tr h="342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>
                          <a:solidFill>
                            <a:srgbClr val="FFFFFF"/>
                          </a:solidFill>
                        </a:rPr>
                        <a:t>Variable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39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>
                          <a:solidFill>
                            <a:srgbClr val="FFFFFF"/>
                          </a:solidFill>
                        </a:rPr>
                        <a:t>Number of Clusters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39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>
                          <a:solidFill>
                            <a:srgbClr val="FFFFFF"/>
                          </a:solidFill>
                        </a:rPr>
                        <a:t>Width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394D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/>
                        <a:t>Age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/>
                        <a:t>9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/>
                        <a:t>0.72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/>
                        <a:t>Time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/>
                        <a:t>9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/>
                        <a:t>0.24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/>
                        <a:t>Ejection Fraction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/>
                        <a:t>9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/>
                        <a:t>0.78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5" name="Google Shape;175;p27"/>
          <p:cNvGraphicFramePr/>
          <p:nvPr/>
        </p:nvGraphicFramePr>
        <p:xfrm>
          <a:off x="5375750" y="2443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{FD7B5E69-D060-4763-A733-EB1DF5A9D88B}</a:tableStyleId>
              </a:tblPr>
              <a:tblGrid>
                <a:gridCol w="1271575"/>
                <a:gridCol w="1271575"/>
              </a:tblGrid>
              <a:tr h="342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>
                          <a:solidFill>
                            <a:srgbClr val="FFFFFF"/>
                          </a:solidFill>
                        </a:rPr>
                        <a:t>C (Ridge Regularization)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39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000"/>
                        <a:t>0.78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ctrTitle"/>
          </p:nvPr>
        </p:nvSpPr>
        <p:spPr>
          <a:xfrm>
            <a:off x="311700" y="13779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Model Selection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-48325" y="88600"/>
            <a:ext cx="4534500" cy="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150"/>
              <a:t>Model Selection - Cross Validation</a:t>
            </a:r>
            <a:r>
              <a:rPr lang="es-419" sz="2150"/>
              <a:t> </a:t>
            </a:r>
            <a:endParaRPr sz="2150"/>
          </a:p>
        </p:txBody>
      </p:sp>
      <p:sp>
        <p:nvSpPr>
          <p:cNvPr id="186" name="Google Shape;186;p29"/>
          <p:cNvSpPr txBox="1"/>
          <p:nvPr/>
        </p:nvSpPr>
        <p:spPr>
          <a:xfrm>
            <a:off x="67675" y="2223675"/>
            <a:ext cx="4196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After hyperparameter tuning the Simple and Interaction models (using 15-fold cross-validation with 500 iterations), I computed the recall using 10-fold cross-validation.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29"/>
          <p:cNvSpPr txBox="1"/>
          <p:nvPr/>
        </p:nvSpPr>
        <p:spPr>
          <a:xfrm>
            <a:off x="4643100" y="3852900"/>
            <a:ext cx="4196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000">
                <a:solidFill>
                  <a:srgbClr val="31394D"/>
                </a:solidFill>
                <a:latin typeface="Roboto"/>
                <a:ea typeface="Roboto"/>
                <a:cs typeface="Roboto"/>
                <a:sym typeface="Roboto"/>
              </a:rPr>
              <a:t>I conclude that Interaction Model is better 9.5% than Simple Model by its Recall median. However, I observe that </a:t>
            </a:r>
            <a:r>
              <a:rPr lang="es-419" sz="1000">
                <a:solidFill>
                  <a:srgbClr val="31394D"/>
                </a:solidFill>
                <a:latin typeface="Roboto"/>
                <a:ea typeface="Roboto"/>
                <a:cs typeface="Roboto"/>
                <a:sym typeface="Roboto"/>
              </a:rPr>
              <a:t>Interquartile</a:t>
            </a:r>
            <a:r>
              <a:rPr lang="es-419" sz="1000">
                <a:solidFill>
                  <a:srgbClr val="31394D"/>
                </a:solidFill>
                <a:latin typeface="Roboto"/>
                <a:ea typeface="Roboto"/>
                <a:cs typeface="Roboto"/>
                <a:sym typeface="Roboto"/>
              </a:rPr>
              <a:t> range is </a:t>
            </a:r>
            <a:r>
              <a:rPr b="1" lang="es-419" sz="1000">
                <a:solidFill>
                  <a:srgbClr val="31394D"/>
                </a:solidFill>
                <a:latin typeface="Roboto"/>
                <a:ea typeface="Roboto"/>
                <a:cs typeface="Roboto"/>
                <a:sym typeface="Roboto"/>
              </a:rPr>
              <a:t>40.4%</a:t>
            </a:r>
            <a:r>
              <a:rPr lang="es-419" sz="1000">
                <a:solidFill>
                  <a:srgbClr val="31394D"/>
                </a:solidFill>
                <a:latin typeface="Roboto"/>
                <a:ea typeface="Roboto"/>
                <a:cs typeface="Roboto"/>
                <a:sym typeface="Roboto"/>
              </a:rPr>
              <a:t> larger in the Interaction Model (</a:t>
            </a:r>
            <a:r>
              <a:rPr b="1" lang="es-419" sz="1000">
                <a:solidFill>
                  <a:srgbClr val="31394D"/>
                </a:solidFill>
                <a:latin typeface="Roboto"/>
                <a:ea typeface="Roboto"/>
                <a:cs typeface="Roboto"/>
                <a:sym typeface="Roboto"/>
              </a:rPr>
              <a:t>0.3</a:t>
            </a:r>
            <a:r>
              <a:rPr lang="es-419" sz="1000">
                <a:solidFill>
                  <a:srgbClr val="31394D"/>
                </a:solidFill>
                <a:latin typeface="Roboto"/>
                <a:ea typeface="Roboto"/>
                <a:cs typeface="Roboto"/>
                <a:sym typeface="Roboto"/>
              </a:rPr>
              <a:t>) than Simple Model (</a:t>
            </a:r>
            <a:r>
              <a:rPr b="1" lang="es-419" sz="1000">
                <a:solidFill>
                  <a:srgbClr val="31394D"/>
                </a:solidFill>
                <a:latin typeface="Roboto"/>
                <a:ea typeface="Roboto"/>
                <a:cs typeface="Roboto"/>
                <a:sym typeface="Roboto"/>
              </a:rPr>
              <a:t>0.18</a:t>
            </a:r>
            <a:r>
              <a:rPr lang="es-419" sz="1000">
                <a:solidFill>
                  <a:srgbClr val="31394D"/>
                </a:solidFill>
                <a:latin typeface="Roboto"/>
                <a:ea typeface="Roboto"/>
                <a:cs typeface="Roboto"/>
                <a:sym typeface="Roboto"/>
              </a:rPr>
              <a:t>). This suggests that while the Interaction Model tends to perform better than the Simple Model in half the cases but its performance is more variable.</a:t>
            </a:r>
            <a:endParaRPr sz="1000">
              <a:solidFill>
                <a:srgbClr val="31394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29"/>
          <p:cNvSpPr txBox="1"/>
          <p:nvPr/>
        </p:nvSpPr>
        <p:spPr>
          <a:xfrm>
            <a:off x="120875" y="1074088"/>
            <a:ext cx="41961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 chose recall as the metric because minimizing false negatives is crucial. It would be catastrophic if the model incorrectly classifies a positive case as negative, leading to a patient's death shortly after.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9" name="Google Shape;189;p29" title="box_plo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6175" y="268400"/>
            <a:ext cx="4353025" cy="3493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-48325" y="88600"/>
            <a:ext cx="4534500" cy="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150"/>
              <a:t>Model Selection - Confusion </a:t>
            </a:r>
            <a:r>
              <a:rPr lang="es-419" sz="2150"/>
              <a:t>Matrix</a:t>
            </a:r>
            <a:endParaRPr sz="2150"/>
          </a:p>
        </p:txBody>
      </p:sp>
      <p:pic>
        <p:nvPicPr>
          <p:cNvPr id="195" name="Google Shape;195;p30" title="Confusion_Matrix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25" y="1053075"/>
            <a:ext cx="8839200" cy="2703337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0"/>
          <p:cNvSpPr txBox="1"/>
          <p:nvPr/>
        </p:nvSpPr>
        <p:spPr>
          <a:xfrm>
            <a:off x="4408725" y="4087350"/>
            <a:ext cx="4474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000">
                <a:solidFill>
                  <a:srgbClr val="31394D"/>
                </a:solidFill>
                <a:latin typeface="Roboto"/>
                <a:ea typeface="Roboto"/>
                <a:cs typeface="Roboto"/>
                <a:sym typeface="Roboto"/>
              </a:rPr>
              <a:t>It is evident that the Interaction Model identifies more true cases than all other models, achieving a precision of 73% and a recall of 84%. The F1-score for the Interaction Model is 78.5%.</a:t>
            </a:r>
            <a:endParaRPr sz="1000">
              <a:solidFill>
                <a:srgbClr val="31394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30"/>
          <p:cNvSpPr/>
          <p:nvPr/>
        </p:nvSpPr>
        <p:spPr>
          <a:xfrm rot="-2851318">
            <a:off x="6959124" y="1317041"/>
            <a:ext cx="731803" cy="1967592"/>
          </a:xfrm>
          <a:prstGeom prst="flowChartProcess">
            <a:avLst/>
          </a:prstGeom>
          <a:noFill/>
          <a:ln cap="flat" cmpd="sng" w="38100">
            <a:solidFill>
              <a:srgbClr val="C27B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104075" y="88600"/>
            <a:ext cx="4534500" cy="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150"/>
              <a:t>Model Selection - ROC Curve</a:t>
            </a:r>
            <a:endParaRPr sz="2150"/>
          </a:p>
        </p:txBody>
      </p:sp>
      <p:pic>
        <p:nvPicPr>
          <p:cNvPr id="203" name="Google Shape;203;p31" title="ROC Curv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7850" y="671700"/>
            <a:ext cx="4312600" cy="3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1"/>
          <p:cNvSpPr txBox="1"/>
          <p:nvPr/>
        </p:nvSpPr>
        <p:spPr>
          <a:xfrm>
            <a:off x="149875" y="1681388"/>
            <a:ext cx="41961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Finally, the AUC score confirms that the Interaction Model is indeed better than the Simple Model. I justify this selection because the Interaction Model's AUC (0.92) is 5.7% higher than that of the Simple Model (0.87).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6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Simple approach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28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 explore the dataset </a:t>
            </a:r>
            <a:r>
              <a:rPr lang="es-419"/>
              <a:t>provided</a:t>
            </a:r>
            <a:r>
              <a:rPr lang="es-419"/>
              <a:t> by </a:t>
            </a:r>
            <a:r>
              <a:rPr b="1" lang="es-419"/>
              <a:t>[1] </a:t>
            </a:r>
            <a:r>
              <a:rPr lang="es-419"/>
              <a:t>and implement a straightforward  Logistic Regression Classifier to predict heart failure. Next, I compare three different models: Dummy Classifier, Simple Logistic Regression and Logistic Regression with interaction terms to confirm if the interaction term improves the model.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I chose to improve a simple model instead of using more complex ones because real-world applications require building simple models first, which serves as a foundation for creating a robust and functional model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644675" y="4697025"/>
            <a:ext cx="4166400" cy="3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100"/>
              <a:t>[1] BMC Medical Informatics and Decision Making 20, 16 (2020)</a:t>
            </a:r>
            <a:endParaRPr sz="11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type="title"/>
          </p:nvPr>
        </p:nvSpPr>
        <p:spPr>
          <a:xfrm>
            <a:off x="104075" y="88600"/>
            <a:ext cx="4534500" cy="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150"/>
              <a:t>Model Selection - Coefficients</a:t>
            </a:r>
            <a:endParaRPr sz="2150"/>
          </a:p>
        </p:txBody>
      </p:sp>
      <p:graphicFrame>
        <p:nvGraphicFramePr>
          <p:cNvPr id="210" name="Google Shape;210;p32"/>
          <p:cNvGraphicFramePr/>
          <p:nvPr/>
        </p:nvGraphicFramePr>
        <p:xfrm>
          <a:off x="5003575" y="263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{FD7B5E69-D060-4763-A733-EB1DF5A9D88B}</a:tableStyleId>
              </a:tblPr>
              <a:tblGrid>
                <a:gridCol w="1607675"/>
                <a:gridCol w="783100"/>
              </a:tblGrid>
              <a:tr h="156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700">
                          <a:solidFill>
                            <a:srgbClr val="FFFFFF"/>
                          </a:solidFill>
                        </a:rPr>
                        <a:t>Predictor Variable</a:t>
                      </a:r>
                      <a:endParaRPr b="1" sz="700">
                        <a:solidFill>
                          <a:srgbClr val="FFFFFF"/>
                        </a:solidFill>
                      </a:endParaRPr>
                    </a:p>
                  </a:txBody>
                  <a:tcPr marT="0" marB="0" marR="18000" marL="180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39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600">
                          <a:solidFill>
                            <a:srgbClr val="FFFFFF"/>
                          </a:solidFill>
                        </a:rPr>
                        <a:t>Coefficient in Logistic Regression</a:t>
                      </a:r>
                      <a:endParaRPr b="1" sz="600">
                        <a:solidFill>
                          <a:srgbClr val="FFFFFF"/>
                        </a:solidFill>
                      </a:endParaRPr>
                    </a:p>
                  </a:txBody>
                  <a:tcPr marT="0" marB="0" marR="18000" marL="180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394D"/>
                    </a:solidFill>
                  </a:tcPr>
                </a:tc>
              </a:tr>
              <a:tr h="136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600"/>
                        <a:t>interaction__age time</a:t>
                      </a:r>
                      <a:endParaRPr b="1" sz="600"/>
                    </a:p>
                  </a:txBody>
                  <a:tcPr marT="0" marB="0" marR="18000" marL="1800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600"/>
                        <a:t>-1.39</a:t>
                      </a:r>
                      <a:endParaRPr b="1" sz="600"/>
                    </a:p>
                  </a:txBody>
                  <a:tcPr marT="0" marB="0" marR="18000" marL="1800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136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600"/>
                        <a:t>time_cluster__Cluster 7 similarity</a:t>
                      </a:r>
                      <a:endParaRPr b="1" sz="600"/>
                    </a:p>
                  </a:txBody>
                  <a:tcPr marT="0" marB="0" marR="18000" marL="1800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600"/>
                        <a:t>-1.05</a:t>
                      </a:r>
                      <a:endParaRPr b="1" sz="600"/>
                    </a:p>
                  </a:txBody>
                  <a:tcPr marT="0" marB="0" marR="18000" marL="1800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36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600"/>
                        <a:t>ejection_cluster__Cluster 2 similarity</a:t>
                      </a:r>
                      <a:endParaRPr b="1" sz="600"/>
                    </a:p>
                  </a:txBody>
                  <a:tcPr marT="0" marB="0" marR="18000" marL="1800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600"/>
                        <a:t>-0.78</a:t>
                      </a:r>
                      <a:endParaRPr b="1" sz="600"/>
                    </a:p>
                  </a:txBody>
                  <a:tcPr marT="0" marB="0" marR="18000" marL="1800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36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600"/>
                        <a:t>ejection_cluster__Cluster 6 similarity</a:t>
                      </a:r>
                      <a:endParaRPr b="1" sz="600"/>
                    </a:p>
                  </a:txBody>
                  <a:tcPr marT="0" marB="0" marR="18000" marL="1800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600"/>
                        <a:t>-0.77</a:t>
                      </a:r>
                      <a:endParaRPr b="1" sz="600"/>
                    </a:p>
                  </a:txBody>
                  <a:tcPr marT="0" marB="0" marR="18000" marL="1800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36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600"/>
                        <a:t>time_cluster__Cluster 1 similarity</a:t>
                      </a:r>
                      <a:endParaRPr b="1" sz="600"/>
                    </a:p>
                  </a:txBody>
                  <a:tcPr marT="0" marB="0" marR="18000" marL="1800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600"/>
                        <a:t>-0.60</a:t>
                      </a:r>
                      <a:endParaRPr b="1" sz="600"/>
                    </a:p>
                  </a:txBody>
                  <a:tcPr marT="0" marB="0" marR="18000" marL="1800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36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600"/>
                        <a:t>age_cluster__Cluster 6 similarity</a:t>
                      </a:r>
                      <a:endParaRPr b="1" sz="600"/>
                    </a:p>
                  </a:txBody>
                  <a:tcPr marT="0" marB="0" marR="18000" marL="1800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600"/>
                        <a:t>-0.58</a:t>
                      </a:r>
                      <a:endParaRPr b="1" sz="600"/>
                    </a:p>
                  </a:txBody>
                  <a:tcPr marT="0" marB="0" marR="18000" marL="1800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36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600"/>
                        <a:t>time_cluster__Cluster 5 similarity</a:t>
                      </a:r>
                      <a:endParaRPr b="1" sz="600"/>
                    </a:p>
                  </a:txBody>
                  <a:tcPr marT="0" marB="0" marR="18000" marL="1800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600"/>
                        <a:t>-0.53</a:t>
                      </a:r>
                      <a:endParaRPr b="1" sz="600"/>
                    </a:p>
                  </a:txBody>
                  <a:tcPr marT="0" marB="0" marR="18000" marL="1800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36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600"/>
                        <a:t>time_cluster__Cluster 6 similarity</a:t>
                      </a:r>
                      <a:endParaRPr b="1" sz="600"/>
                    </a:p>
                  </a:txBody>
                  <a:tcPr marT="0" marB="0" marR="18000" marL="1800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600"/>
                        <a:t>-0.48</a:t>
                      </a:r>
                      <a:endParaRPr b="1" sz="600"/>
                    </a:p>
                  </a:txBody>
                  <a:tcPr marT="0" marB="0" marR="18000" marL="1800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36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600"/>
                        <a:t>age_cluster__Cluster 4 similarity</a:t>
                      </a:r>
                      <a:endParaRPr b="1" sz="600"/>
                    </a:p>
                  </a:txBody>
                  <a:tcPr marT="0" marB="0" marR="18000" marL="1800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600"/>
                        <a:t>-0.41</a:t>
                      </a:r>
                      <a:endParaRPr b="1" sz="600"/>
                    </a:p>
                  </a:txBody>
                  <a:tcPr marT="0" marB="0" marR="18000" marL="1800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36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600"/>
                        <a:t>age_cluster__Cluster 2 similarity</a:t>
                      </a:r>
                      <a:endParaRPr b="1" sz="600"/>
                    </a:p>
                  </a:txBody>
                  <a:tcPr marT="0" marB="0" marR="18000" marL="1800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600"/>
                        <a:t>-0.41</a:t>
                      </a:r>
                      <a:endParaRPr b="1" sz="600"/>
                    </a:p>
                  </a:txBody>
                  <a:tcPr marT="0" marB="0" marR="18000" marL="1800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36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600"/>
                        <a:t>ejection_cluster__Cluster 7 similarity</a:t>
                      </a:r>
                      <a:endParaRPr b="1" sz="600"/>
                    </a:p>
                  </a:txBody>
                  <a:tcPr marT="0" marB="0" marR="18000" marL="1800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600"/>
                        <a:t>-0.36</a:t>
                      </a:r>
                      <a:endParaRPr b="1" sz="600"/>
                    </a:p>
                  </a:txBody>
                  <a:tcPr marT="0" marB="0" marR="18000" marL="1800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36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600"/>
                        <a:t>age_cluster__Cluster 5 similarity</a:t>
                      </a:r>
                      <a:endParaRPr b="1" sz="600"/>
                    </a:p>
                  </a:txBody>
                  <a:tcPr marT="0" marB="0" marR="18000" marL="1800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600"/>
                        <a:t>-0.34</a:t>
                      </a:r>
                      <a:endParaRPr b="1" sz="600"/>
                    </a:p>
                  </a:txBody>
                  <a:tcPr marT="0" marB="0" marR="18000" marL="1800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36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600"/>
                        <a:t>time_cluster__Cluster 3 similarity</a:t>
                      </a:r>
                      <a:endParaRPr b="1" sz="600"/>
                    </a:p>
                  </a:txBody>
                  <a:tcPr marT="0" marB="0" marR="18000" marL="1800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600"/>
                        <a:t>-0.33</a:t>
                      </a:r>
                      <a:endParaRPr b="1" sz="600"/>
                    </a:p>
                  </a:txBody>
                  <a:tcPr marT="0" marB="0" marR="18000" marL="1800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36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600"/>
                        <a:t>time_cluster__Cluster 4 similarity</a:t>
                      </a:r>
                      <a:endParaRPr b="1" sz="600"/>
                    </a:p>
                  </a:txBody>
                  <a:tcPr marT="0" marB="0" marR="18000" marL="1800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600"/>
                        <a:t>-0.33</a:t>
                      </a:r>
                      <a:endParaRPr b="1" sz="600"/>
                    </a:p>
                  </a:txBody>
                  <a:tcPr marT="0" marB="0" marR="18000" marL="1800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36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600"/>
                        <a:t>ejection_cluster__Cluster 3 similarity</a:t>
                      </a:r>
                      <a:endParaRPr b="1" sz="600"/>
                    </a:p>
                  </a:txBody>
                  <a:tcPr marT="0" marB="0" marR="18000" marL="1800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600"/>
                        <a:t>-0.25</a:t>
                      </a:r>
                      <a:endParaRPr b="1" sz="600"/>
                    </a:p>
                  </a:txBody>
                  <a:tcPr marT="0" marB="0" marR="18000" marL="1800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36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600"/>
                        <a:t>default__serum_sodium</a:t>
                      </a:r>
                      <a:endParaRPr b="1" sz="600"/>
                    </a:p>
                  </a:txBody>
                  <a:tcPr marT="0" marB="0" marR="18000" marL="1800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600"/>
                        <a:t>-0.22</a:t>
                      </a:r>
                      <a:endParaRPr b="1" sz="600"/>
                    </a:p>
                  </a:txBody>
                  <a:tcPr marT="0" marB="0" marR="18000" marL="1800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36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600"/>
                        <a:t>age_cluster__Cluster 1 similarity</a:t>
                      </a:r>
                      <a:endParaRPr b="1" sz="600"/>
                    </a:p>
                  </a:txBody>
                  <a:tcPr marT="0" marB="0" marR="18000" marL="1800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600"/>
                        <a:t>-0.15</a:t>
                      </a:r>
                      <a:endParaRPr b="1" sz="600"/>
                    </a:p>
                  </a:txBody>
                  <a:tcPr marT="0" marB="0" marR="18000" marL="1800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36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600"/>
                        <a:t>ejection_cluster__Cluster 1 similarity</a:t>
                      </a:r>
                      <a:endParaRPr b="1" sz="600"/>
                    </a:p>
                  </a:txBody>
                  <a:tcPr marT="0" marB="0" marR="18000" marL="1800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600"/>
                        <a:t>-0.07</a:t>
                      </a:r>
                      <a:endParaRPr b="1" sz="600"/>
                    </a:p>
                  </a:txBody>
                  <a:tcPr marT="0" marB="0" marR="18000" marL="1800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36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600"/>
                        <a:t>time_cluster__Cluster 8 similarity</a:t>
                      </a:r>
                      <a:endParaRPr b="1" sz="600"/>
                    </a:p>
                  </a:txBody>
                  <a:tcPr marT="0" marB="0" marR="18000" marL="1800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600"/>
                        <a:t>-0.03</a:t>
                      </a:r>
                      <a:endParaRPr b="1" sz="600"/>
                    </a:p>
                  </a:txBody>
                  <a:tcPr marT="0" marB="0" marR="18000" marL="1800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36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600"/>
                        <a:t>ejection_cluster__Cluster 4 similarity</a:t>
                      </a:r>
                      <a:endParaRPr b="1" sz="600"/>
                    </a:p>
                  </a:txBody>
                  <a:tcPr marT="0" marB="0" marR="18000" marL="1800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600"/>
                        <a:t>0.00</a:t>
                      </a:r>
                      <a:endParaRPr b="1" sz="600"/>
                    </a:p>
                  </a:txBody>
                  <a:tcPr marT="0" marB="0" marR="18000" marL="1800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36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600"/>
                        <a:t>age_cluster__Cluster 8 similarity</a:t>
                      </a:r>
                      <a:endParaRPr b="1" sz="600"/>
                    </a:p>
                  </a:txBody>
                  <a:tcPr marT="0" marB="0" marR="18000" marL="1800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600"/>
                        <a:t>0.07</a:t>
                      </a:r>
                      <a:endParaRPr b="1" sz="600"/>
                    </a:p>
                  </a:txBody>
                  <a:tcPr marT="0" marB="0" marR="18000" marL="1800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36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600"/>
                        <a:t>age_cluster__Cluster 0 similarity</a:t>
                      </a:r>
                      <a:endParaRPr b="1" sz="600"/>
                    </a:p>
                  </a:txBody>
                  <a:tcPr marT="0" marB="0" marR="18000" marL="1800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600"/>
                        <a:t>0.09</a:t>
                      </a:r>
                      <a:endParaRPr b="1" sz="600"/>
                    </a:p>
                  </a:txBody>
                  <a:tcPr marT="0" marB="0" marR="18000" marL="1800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36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600"/>
                        <a:t>age_cluster__Cluster 3 similarity</a:t>
                      </a:r>
                      <a:endParaRPr b="1" sz="600"/>
                    </a:p>
                  </a:txBody>
                  <a:tcPr marT="0" marB="0" marR="18000" marL="1800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600"/>
                        <a:t>0.13</a:t>
                      </a:r>
                      <a:endParaRPr b="1" sz="600"/>
                    </a:p>
                  </a:txBody>
                  <a:tcPr marT="0" marB="0" marR="18000" marL="1800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36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600"/>
                        <a:t>time_cluster__Cluster 2 similarity</a:t>
                      </a:r>
                      <a:endParaRPr b="1" sz="600"/>
                    </a:p>
                  </a:txBody>
                  <a:tcPr marT="0" marB="0" marR="18000" marL="1800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600"/>
                        <a:t>0.21</a:t>
                      </a:r>
                      <a:endParaRPr b="1" sz="600"/>
                    </a:p>
                  </a:txBody>
                  <a:tcPr marT="0" marB="0" marR="18000" marL="1800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36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600"/>
                        <a:t>time_cluster__Cluster 0 similarity</a:t>
                      </a:r>
                      <a:endParaRPr b="1" sz="600"/>
                    </a:p>
                  </a:txBody>
                  <a:tcPr marT="0" marB="0" marR="18000" marL="1800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600"/>
                        <a:t>0.2</a:t>
                      </a:r>
                      <a:endParaRPr b="1" sz="600"/>
                    </a:p>
                  </a:txBody>
                  <a:tcPr marT="0" marB="0" marR="18000" marL="1800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36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600"/>
                        <a:t>ejection_cluster__Cluster 5 similarity</a:t>
                      </a:r>
                      <a:endParaRPr b="1" sz="600"/>
                    </a:p>
                  </a:txBody>
                  <a:tcPr marT="0" marB="0" marR="18000" marL="1800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600"/>
                        <a:t>0.3</a:t>
                      </a:r>
                      <a:endParaRPr b="1" sz="600"/>
                    </a:p>
                  </a:txBody>
                  <a:tcPr marT="0" marB="0" marR="18000" marL="1800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36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600"/>
                        <a:t>age_cluster__Cluster 7 similarity</a:t>
                      </a:r>
                      <a:endParaRPr b="1" sz="600"/>
                    </a:p>
                  </a:txBody>
                  <a:tcPr marT="0" marB="0" marR="18000" marL="1800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600"/>
                        <a:t>0.4</a:t>
                      </a:r>
                      <a:endParaRPr b="1" sz="600"/>
                    </a:p>
                  </a:txBody>
                  <a:tcPr marT="0" marB="0" marR="18000" marL="1800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36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600"/>
                        <a:t>log__serum_creatinine</a:t>
                      </a:r>
                      <a:endParaRPr b="1" sz="600"/>
                    </a:p>
                  </a:txBody>
                  <a:tcPr marT="0" marB="0" marR="18000" marL="1800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600"/>
                        <a:t>0.8</a:t>
                      </a:r>
                      <a:endParaRPr b="1" sz="600"/>
                    </a:p>
                  </a:txBody>
                  <a:tcPr marT="0" marB="0" marR="18000" marL="1800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36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600"/>
                        <a:t>ejection_cluster__Cluster 0 similarity</a:t>
                      </a:r>
                      <a:endParaRPr b="1" sz="600"/>
                    </a:p>
                  </a:txBody>
                  <a:tcPr marT="0" marB="0" marR="18000" marL="1800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600"/>
                        <a:t>1.1</a:t>
                      </a:r>
                      <a:endParaRPr b="1" sz="600"/>
                    </a:p>
                  </a:txBody>
                  <a:tcPr marT="0" marB="0" marR="18000" marL="1800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136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600"/>
                        <a:t>ejection_cluster__Cluster 8 similarity</a:t>
                      </a:r>
                      <a:endParaRPr b="1" sz="600"/>
                    </a:p>
                  </a:txBody>
                  <a:tcPr marT="0" marB="0" marR="18000" marL="1800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600"/>
                        <a:t>1.2</a:t>
                      </a:r>
                      <a:endParaRPr b="1" sz="600"/>
                    </a:p>
                  </a:txBody>
                  <a:tcPr marT="0" marB="0" marR="18000" marL="1800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  <p:sp>
        <p:nvSpPr>
          <p:cNvPr id="211" name="Google Shape;211;p32"/>
          <p:cNvSpPr txBox="1"/>
          <p:nvPr/>
        </p:nvSpPr>
        <p:spPr>
          <a:xfrm>
            <a:off x="38150" y="563250"/>
            <a:ext cx="42537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 most significant variable is the interaction term between Age and Time. This suggests that as both Age and Time (the follow-up period) increase, the probability of heart failure decreases. It is advisable for patients to visit the doctor frequently for monitoring.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Additionally, certain clusters of Age, Time, and Ejection Fraction are relevant in the regression. Specifically, clusters 0 (minimum value) and 8 (maximum value) of the Ejection Fraction variable have positive coefficients, indicating that either an excess or lack of blood pressure leaving the heart increases the probability of heart failure."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/>
          <p:nvPr>
            <p:ph type="ctrTitle"/>
          </p:nvPr>
        </p:nvSpPr>
        <p:spPr>
          <a:xfrm>
            <a:off x="311700" y="1530325"/>
            <a:ext cx="8520600" cy="7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100"/>
              <a:t>Interaction Model in Test Data Set</a:t>
            </a:r>
            <a:endParaRPr sz="31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title"/>
          </p:nvPr>
        </p:nvSpPr>
        <p:spPr>
          <a:xfrm>
            <a:off x="-48325" y="88600"/>
            <a:ext cx="4534500" cy="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150"/>
              <a:t>Model Selection - Confusion Matrix</a:t>
            </a:r>
            <a:endParaRPr sz="2150"/>
          </a:p>
        </p:txBody>
      </p:sp>
      <p:sp>
        <p:nvSpPr>
          <p:cNvPr id="222" name="Google Shape;222;p34"/>
          <p:cNvSpPr txBox="1"/>
          <p:nvPr/>
        </p:nvSpPr>
        <p:spPr>
          <a:xfrm>
            <a:off x="4408725" y="4087350"/>
            <a:ext cx="4474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rgbClr val="31394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Google Shape;223;p34"/>
          <p:cNvSpPr txBox="1"/>
          <p:nvPr/>
        </p:nvSpPr>
        <p:spPr>
          <a:xfrm>
            <a:off x="65325" y="1877550"/>
            <a:ext cx="4474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 Interaction Model on has a precision of 65.2% and a recall of 88.2%. The F1-score is 75.1% that is less score than train set. 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4" name="Google Shape;224;p34" title="test_confusion_matrix.png"/>
          <p:cNvPicPr preferRelativeResize="0"/>
          <p:nvPr/>
        </p:nvPicPr>
        <p:blipFill rotWithShape="1">
          <a:blip r:embed="rId3">
            <a:alphaModFix/>
          </a:blip>
          <a:srcRect b="6120" l="1770" r="-1770" t="-6120"/>
          <a:stretch/>
        </p:blipFill>
        <p:spPr>
          <a:xfrm>
            <a:off x="4495800" y="466300"/>
            <a:ext cx="4299675" cy="3729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>
            <p:ph type="ctrTitle"/>
          </p:nvPr>
        </p:nvSpPr>
        <p:spPr>
          <a:xfrm>
            <a:off x="311700" y="1530325"/>
            <a:ext cx="8520600" cy="7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100"/>
              <a:t>Conclusions:</a:t>
            </a:r>
            <a:endParaRPr sz="3100"/>
          </a:p>
        </p:txBody>
      </p:sp>
      <p:sp>
        <p:nvSpPr>
          <p:cNvPr id="230" name="Google Shape;230;p35"/>
          <p:cNvSpPr txBox="1"/>
          <p:nvPr>
            <p:ph idx="4294967295" type="body"/>
          </p:nvPr>
        </p:nvSpPr>
        <p:spPr>
          <a:xfrm>
            <a:off x="4308225" y="2859500"/>
            <a:ext cx="4835700" cy="2339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287972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s-419" sz="1100">
                <a:solidFill>
                  <a:schemeClr val="lt1"/>
                </a:solidFill>
              </a:rPr>
              <a:t>I applied a Dummy Classifier and a Simple Logistic Classifier (Simple Model) with appropriate feature selection and preprocessing, including log transformation, standardization, and handling of multimodal distributions. The Simple Model achieves a recall of 73% via cross-validation.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-287972" lvl="0" marL="457200" rtl="0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s-419" sz="1100">
                <a:solidFill>
                  <a:schemeClr val="lt1"/>
                </a:solidFill>
              </a:rPr>
              <a:t>I added a interaction term between Age and Time in the Logistic Regression This new model (</a:t>
            </a:r>
            <a:r>
              <a:rPr b="1" lang="es-419" sz="1100">
                <a:solidFill>
                  <a:schemeClr val="lt1"/>
                </a:solidFill>
              </a:rPr>
              <a:t>Interaction Model</a:t>
            </a:r>
            <a:r>
              <a:rPr lang="es-419" sz="1100">
                <a:solidFill>
                  <a:schemeClr val="lt1"/>
                </a:solidFill>
              </a:rPr>
              <a:t>) obtain a</a:t>
            </a:r>
            <a:r>
              <a:rPr b="1" lang="es-419" sz="1100">
                <a:solidFill>
                  <a:schemeClr val="lt1"/>
                </a:solidFill>
              </a:rPr>
              <a:t> 80%</a:t>
            </a:r>
            <a:r>
              <a:rPr lang="es-419" sz="1100">
                <a:solidFill>
                  <a:schemeClr val="lt1"/>
                </a:solidFill>
              </a:rPr>
              <a:t> of </a:t>
            </a:r>
            <a:r>
              <a:rPr b="1" lang="es-419" sz="1100">
                <a:solidFill>
                  <a:schemeClr val="lt1"/>
                </a:solidFill>
              </a:rPr>
              <a:t>Recall</a:t>
            </a:r>
            <a:r>
              <a:rPr lang="es-419" sz="1100">
                <a:solidFill>
                  <a:schemeClr val="lt1"/>
                </a:solidFill>
              </a:rPr>
              <a:t>. In the entire training dataset, it represents 4 more correct diagnoses of individuals who could survive.</a:t>
            </a:r>
            <a:r>
              <a:rPr lang="es-419" sz="1100">
                <a:solidFill>
                  <a:schemeClr val="lt1"/>
                </a:solidFill>
              </a:rPr>
              <a:t>   </a:t>
            </a:r>
            <a:r>
              <a:rPr lang="es-419" sz="1100">
                <a:solidFill>
                  <a:schemeClr val="lt1"/>
                </a:solidFill>
              </a:rPr>
              <a:t>   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-287972" lvl="0" marL="457200" rtl="0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s-419" sz="1100">
                <a:solidFill>
                  <a:schemeClr val="lt1"/>
                </a:solidFill>
              </a:rPr>
              <a:t>In the test dataset, the final recall is 88%. This demonstrates that adding a term can enhance model performance without the need for more complex models.   </a:t>
            </a:r>
            <a:endParaRPr sz="1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1680300" cy="7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Dataset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4644675" y="269425"/>
            <a:ext cx="4166400" cy="8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This dataset contains the information on 299 patients with heart failure, collected in 2015, including those who died during the follow-up period. The dataset has the following features:</a:t>
            </a:r>
            <a:endParaRPr/>
          </a:p>
        </p:txBody>
      </p:sp>
      <p:graphicFrame>
        <p:nvGraphicFramePr>
          <p:cNvPr id="79" name="Google Shape;79;p15"/>
          <p:cNvGraphicFramePr/>
          <p:nvPr/>
        </p:nvGraphicFramePr>
        <p:xfrm>
          <a:off x="4666325" y="1222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{FD7B5E69-D060-4763-A733-EB1DF5A9D88B}</a:tableStyleId>
              </a:tblPr>
              <a:tblGrid>
                <a:gridCol w="850500"/>
                <a:gridCol w="1265700"/>
                <a:gridCol w="1146850"/>
                <a:gridCol w="860050"/>
              </a:tblGrid>
              <a:tr h="160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100">
                          <a:solidFill>
                            <a:srgbClr val="FFFFFF"/>
                          </a:solidFill>
                        </a:rPr>
                        <a:t>Feature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18000" marL="1800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39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100">
                          <a:solidFill>
                            <a:srgbClr val="FFFFFF"/>
                          </a:solidFill>
                        </a:rPr>
                        <a:t>Explanation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18000" marL="1800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39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100">
                          <a:solidFill>
                            <a:srgbClr val="FFFFFF"/>
                          </a:solidFill>
                        </a:rPr>
                        <a:t>Measurement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18000" marL="1800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39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100">
                          <a:solidFill>
                            <a:srgbClr val="FFFFFF"/>
                          </a:solidFill>
                        </a:rPr>
                        <a:t>Range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18000" marL="1800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394D"/>
                    </a:solidFill>
                  </a:tcPr>
                </a:tc>
              </a:tr>
              <a:tr h="155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rgbClr val="202124"/>
                          </a:solidFill>
                        </a:rPr>
                        <a:t>Age</a:t>
                      </a:r>
                      <a:endParaRPr b="1" sz="800">
                        <a:solidFill>
                          <a:srgbClr val="202124"/>
                        </a:solidFill>
                      </a:endParaRPr>
                    </a:p>
                  </a:txBody>
                  <a:tcPr marT="0" marB="0" marR="18000" marL="1800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rgbClr val="202124"/>
                          </a:solidFill>
                        </a:rPr>
                        <a:t>Age of the patient</a:t>
                      </a:r>
                      <a:endParaRPr b="1" sz="800">
                        <a:solidFill>
                          <a:srgbClr val="202124"/>
                        </a:solidFill>
                      </a:endParaRPr>
                    </a:p>
                  </a:txBody>
                  <a:tcPr marT="0" marB="0" marR="18000" marL="1800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rgbClr val="202124"/>
                          </a:solidFill>
                        </a:rPr>
                        <a:t>Years</a:t>
                      </a:r>
                      <a:endParaRPr b="1" sz="800">
                        <a:solidFill>
                          <a:srgbClr val="202124"/>
                        </a:solidFill>
                      </a:endParaRPr>
                    </a:p>
                  </a:txBody>
                  <a:tcPr marT="0" marB="0" marR="18000" marL="1800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rgbClr val="202124"/>
                          </a:solidFill>
                        </a:rPr>
                        <a:t>[40, 95]</a:t>
                      </a:r>
                      <a:endParaRPr b="1" sz="800">
                        <a:solidFill>
                          <a:srgbClr val="202124"/>
                        </a:solidFill>
                      </a:endParaRPr>
                    </a:p>
                  </a:txBody>
                  <a:tcPr marT="0" marB="0" marR="18000" marL="1800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11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rgbClr val="202124"/>
                          </a:solidFill>
                        </a:rPr>
                        <a:t>Anaemia</a:t>
                      </a:r>
                      <a:endParaRPr b="1" sz="800">
                        <a:solidFill>
                          <a:srgbClr val="202124"/>
                        </a:solidFill>
                      </a:endParaRPr>
                    </a:p>
                  </a:txBody>
                  <a:tcPr marT="0" marB="0" marR="18000" marL="1800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rgbClr val="202124"/>
                          </a:solidFill>
                        </a:rPr>
                        <a:t>Decrease of red blood cells or hemoglobin</a:t>
                      </a:r>
                      <a:endParaRPr b="1" sz="800">
                        <a:solidFill>
                          <a:srgbClr val="202124"/>
                        </a:solidFill>
                      </a:endParaRPr>
                    </a:p>
                  </a:txBody>
                  <a:tcPr marT="0" marB="0" marR="18000" marL="1800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rgbClr val="202124"/>
                          </a:solidFill>
                        </a:rPr>
                        <a:t>Boolean</a:t>
                      </a:r>
                      <a:endParaRPr b="1" sz="800">
                        <a:solidFill>
                          <a:srgbClr val="202124"/>
                        </a:solidFill>
                      </a:endParaRPr>
                    </a:p>
                  </a:txBody>
                  <a:tcPr marT="0" marB="0" marR="18000" marL="1800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rgbClr val="202124"/>
                          </a:solidFill>
                        </a:rPr>
                        <a:t>0, 1</a:t>
                      </a:r>
                      <a:endParaRPr b="1" sz="800">
                        <a:solidFill>
                          <a:srgbClr val="202124"/>
                        </a:solidFill>
                      </a:endParaRPr>
                    </a:p>
                  </a:txBody>
                  <a:tcPr marT="0" marB="0" marR="18000" marL="1800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33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rgbClr val="202124"/>
                          </a:solidFill>
                        </a:rPr>
                        <a:t>High blood pressure</a:t>
                      </a:r>
                      <a:endParaRPr b="1" sz="800">
                        <a:solidFill>
                          <a:srgbClr val="202124"/>
                        </a:solidFill>
                      </a:endParaRPr>
                    </a:p>
                  </a:txBody>
                  <a:tcPr marT="0" marB="0" marR="18000" marL="1800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rgbClr val="202124"/>
                          </a:solidFill>
                        </a:rPr>
                        <a:t>If a patient has hypertension</a:t>
                      </a:r>
                      <a:endParaRPr b="1" sz="800">
                        <a:solidFill>
                          <a:srgbClr val="202124"/>
                        </a:solidFill>
                      </a:endParaRPr>
                    </a:p>
                  </a:txBody>
                  <a:tcPr marT="0" marB="0" marR="18000" marL="1800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rgbClr val="202124"/>
                          </a:solidFill>
                        </a:rPr>
                        <a:t>Boolean</a:t>
                      </a:r>
                      <a:endParaRPr b="1" sz="800">
                        <a:solidFill>
                          <a:srgbClr val="202124"/>
                        </a:solidFill>
                      </a:endParaRPr>
                    </a:p>
                  </a:txBody>
                  <a:tcPr marT="0" marB="0" marR="18000" marL="1800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rgbClr val="202124"/>
                          </a:solidFill>
                        </a:rPr>
                        <a:t>0, 1</a:t>
                      </a:r>
                      <a:endParaRPr b="1" sz="800">
                        <a:solidFill>
                          <a:srgbClr val="202124"/>
                        </a:solidFill>
                      </a:endParaRPr>
                    </a:p>
                  </a:txBody>
                  <a:tcPr marT="0" marB="0" marR="18000" marL="1800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33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rgbClr val="202124"/>
                          </a:solidFill>
                        </a:rPr>
                        <a:t>Creatinine phosphokinase</a:t>
                      </a:r>
                      <a:endParaRPr b="1" sz="800">
                        <a:solidFill>
                          <a:srgbClr val="202124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rgbClr val="202124"/>
                          </a:solidFill>
                        </a:rPr>
                        <a:t>(CPK)</a:t>
                      </a:r>
                      <a:endParaRPr b="1" sz="800">
                        <a:solidFill>
                          <a:srgbClr val="202124"/>
                        </a:solidFill>
                      </a:endParaRPr>
                    </a:p>
                  </a:txBody>
                  <a:tcPr marT="0" marB="0" marR="18000" marL="1800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rgbClr val="202124"/>
                          </a:solidFill>
                        </a:rPr>
                        <a:t>Level of the CPK enzyme in the blood</a:t>
                      </a:r>
                      <a:endParaRPr b="1" sz="800">
                        <a:solidFill>
                          <a:srgbClr val="202124"/>
                        </a:solidFill>
                      </a:endParaRPr>
                    </a:p>
                  </a:txBody>
                  <a:tcPr marT="0" marB="0" marR="18000" marL="1800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rgbClr val="202124"/>
                          </a:solidFill>
                        </a:rPr>
                        <a:t>mcg/L</a:t>
                      </a:r>
                      <a:endParaRPr b="1" sz="800">
                        <a:solidFill>
                          <a:srgbClr val="202124"/>
                        </a:solidFill>
                      </a:endParaRPr>
                    </a:p>
                  </a:txBody>
                  <a:tcPr marT="0" marB="0" marR="18000" marL="1800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rgbClr val="202124"/>
                          </a:solidFill>
                        </a:rPr>
                        <a:t>[23, 7861]</a:t>
                      </a:r>
                      <a:endParaRPr b="1" sz="800">
                        <a:solidFill>
                          <a:srgbClr val="202124"/>
                        </a:solidFill>
                      </a:endParaRPr>
                    </a:p>
                  </a:txBody>
                  <a:tcPr marT="0" marB="0" marR="18000" marL="1800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317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rgbClr val="202124"/>
                          </a:solidFill>
                        </a:rPr>
                        <a:t>Diabetes</a:t>
                      </a:r>
                      <a:endParaRPr b="1" sz="800">
                        <a:solidFill>
                          <a:srgbClr val="202124"/>
                        </a:solidFill>
                      </a:endParaRPr>
                    </a:p>
                  </a:txBody>
                  <a:tcPr marT="0" marB="0" marR="18000" marL="1800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rgbClr val="202124"/>
                          </a:solidFill>
                        </a:rPr>
                        <a:t>If the patient has diabetes</a:t>
                      </a:r>
                      <a:endParaRPr b="1" sz="800">
                        <a:solidFill>
                          <a:srgbClr val="202124"/>
                        </a:solidFill>
                      </a:endParaRPr>
                    </a:p>
                  </a:txBody>
                  <a:tcPr marT="0" marB="0" marR="18000" marL="1800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rgbClr val="202124"/>
                          </a:solidFill>
                        </a:rPr>
                        <a:t>Boolean</a:t>
                      </a:r>
                      <a:endParaRPr b="1" sz="800">
                        <a:solidFill>
                          <a:srgbClr val="202124"/>
                        </a:solidFill>
                      </a:endParaRPr>
                    </a:p>
                  </a:txBody>
                  <a:tcPr marT="0" marB="0" marR="18000" marL="1800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rgbClr val="202124"/>
                          </a:solidFill>
                        </a:rPr>
                        <a:t>0, 1</a:t>
                      </a:r>
                      <a:endParaRPr b="1" sz="800">
                        <a:solidFill>
                          <a:srgbClr val="202124"/>
                        </a:solidFill>
                      </a:endParaRPr>
                    </a:p>
                  </a:txBody>
                  <a:tcPr marT="0" marB="0" marR="18000" marL="1800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11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rgbClr val="202124"/>
                          </a:solidFill>
                        </a:rPr>
                        <a:t>Ejection fraction</a:t>
                      </a:r>
                      <a:endParaRPr b="1" sz="800">
                        <a:solidFill>
                          <a:srgbClr val="202124"/>
                        </a:solidFill>
                      </a:endParaRPr>
                    </a:p>
                  </a:txBody>
                  <a:tcPr marT="0" marB="0" marR="18000" marL="1800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rgbClr val="202124"/>
                          </a:solidFill>
                        </a:rPr>
                        <a:t>Percentage of blood leaving the heart at each contraction</a:t>
                      </a:r>
                      <a:endParaRPr b="1" sz="800">
                        <a:solidFill>
                          <a:srgbClr val="202124"/>
                        </a:solidFill>
                      </a:endParaRPr>
                    </a:p>
                  </a:txBody>
                  <a:tcPr marT="0" marB="0" marR="18000" marL="1800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rgbClr val="202124"/>
                          </a:solidFill>
                        </a:rPr>
                        <a:t>Percentage</a:t>
                      </a:r>
                      <a:endParaRPr b="1" sz="800">
                        <a:solidFill>
                          <a:srgbClr val="202124"/>
                        </a:solidFill>
                      </a:endParaRPr>
                    </a:p>
                  </a:txBody>
                  <a:tcPr marT="0" marB="0" marR="18000" marL="1800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rgbClr val="202124"/>
                          </a:solidFill>
                        </a:rPr>
                        <a:t>[14, 80]</a:t>
                      </a:r>
                      <a:endParaRPr b="1" sz="800">
                        <a:solidFill>
                          <a:srgbClr val="202124"/>
                        </a:solidFill>
                      </a:endParaRPr>
                    </a:p>
                  </a:txBody>
                  <a:tcPr marT="0" marB="0" marR="18000" marL="1800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69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rgbClr val="202124"/>
                          </a:solidFill>
                        </a:rPr>
                        <a:t>Sex</a:t>
                      </a:r>
                      <a:endParaRPr b="1" sz="800">
                        <a:solidFill>
                          <a:srgbClr val="202124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rgbClr val="202124"/>
                          </a:solidFill>
                        </a:rPr>
                        <a:t>Woman or man</a:t>
                      </a:r>
                      <a:endParaRPr b="1" sz="800">
                        <a:solidFill>
                          <a:srgbClr val="202124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rgbClr val="202124"/>
                          </a:solidFill>
                        </a:rPr>
                        <a:t>Binary</a:t>
                      </a:r>
                      <a:endParaRPr b="1" sz="800">
                        <a:solidFill>
                          <a:srgbClr val="202124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rgbClr val="202124"/>
                          </a:solidFill>
                        </a:rPr>
                        <a:t>0, 1</a:t>
                      </a:r>
                      <a:endParaRPr b="1" sz="800">
                        <a:solidFill>
                          <a:srgbClr val="202124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55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rgbClr val="202124"/>
                          </a:solidFill>
                        </a:rPr>
                        <a:t>Platelets</a:t>
                      </a:r>
                      <a:endParaRPr b="1" sz="800">
                        <a:solidFill>
                          <a:srgbClr val="202124"/>
                        </a:solidFill>
                      </a:endParaRPr>
                    </a:p>
                  </a:txBody>
                  <a:tcPr marT="0" marB="0" marR="18000" marL="1800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rgbClr val="202124"/>
                          </a:solidFill>
                        </a:rPr>
                        <a:t>Platelets in the blood</a:t>
                      </a:r>
                      <a:endParaRPr b="1" sz="800">
                        <a:solidFill>
                          <a:srgbClr val="202124"/>
                        </a:solidFill>
                      </a:endParaRPr>
                    </a:p>
                  </a:txBody>
                  <a:tcPr marT="0" marB="0" marR="18000" marL="1800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rgbClr val="202124"/>
                          </a:solidFill>
                        </a:rPr>
                        <a:t>kiloplatelets/mL</a:t>
                      </a:r>
                      <a:endParaRPr b="1" sz="800">
                        <a:solidFill>
                          <a:srgbClr val="202124"/>
                        </a:solidFill>
                      </a:endParaRPr>
                    </a:p>
                  </a:txBody>
                  <a:tcPr marT="0" marB="0" marR="18000" marL="1800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rgbClr val="202124"/>
                          </a:solidFill>
                        </a:rPr>
                        <a:t>[25.01, 850.00]</a:t>
                      </a:r>
                      <a:endParaRPr b="1" sz="800">
                        <a:solidFill>
                          <a:srgbClr val="202124"/>
                        </a:solidFill>
                      </a:endParaRPr>
                    </a:p>
                  </a:txBody>
                  <a:tcPr marT="0" marB="0" marR="18000" marL="1800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33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rgbClr val="202124"/>
                          </a:solidFill>
                        </a:rPr>
                        <a:t>Serum creatinine</a:t>
                      </a:r>
                      <a:endParaRPr b="1" sz="800">
                        <a:solidFill>
                          <a:srgbClr val="202124"/>
                        </a:solidFill>
                      </a:endParaRPr>
                    </a:p>
                  </a:txBody>
                  <a:tcPr marT="0" marB="0" marR="18000" marL="1800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rgbClr val="202124"/>
                          </a:solidFill>
                        </a:rPr>
                        <a:t>Level of creatinine in the blood</a:t>
                      </a:r>
                      <a:endParaRPr b="1" sz="800">
                        <a:solidFill>
                          <a:srgbClr val="202124"/>
                        </a:solidFill>
                      </a:endParaRPr>
                    </a:p>
                  </a:txBody>
                  <a:tcPr marT="0" marB="0" marR="18000" marL="1800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rgbClr val="202124"/>
                          </a:solidFill>
                        </a:rPr>
                        <a:t>mg/dL</a:t>
                      </a:r>
                      <a:endParaRPr b="1" sz="800">
                        <a:solidFill>
                          <a:srgbClr val="202124"/>
                        </a:solidFill>
                      </a:endParaRPr>
                    </a:p>
                  </a:txBody>
                  <a:tcPr marT="0" marB="0" marR="18000" marL="1800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rgbClr val="202124"/>
                          </a:solidFill>
                        </a:rPr>
                        <a:t>[0.50, 9.40]</a:t>
                      </a:r>
                      <a:endParaRPr b="1" sz="800">
                        <a:solidFill>
                          <a:srgbClr val="202124"/>
                        </a:solidFill>
                      </a:endParaRPr>
                    </a:p>
                  </a:txBody>
                  <a:tcPr marT="0" marB="0" marR="18000" marL="1800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33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rgbClr val="202124"/>
                          </a:solidFill>
                        </a:rPr>
                        <a:t>Serum sodium</a:t>
                      </a:r>
                      <a:endParaRPr b="1" sz="800">
                        <a:solidFill>
                          <a:srgbClr val="202124"/>
                        </a:solidFill>
                      </a:endParaRPr>
                    </a:p>
                  </a:txBody>
                  <a:tcPr marT="0" marB="0" marR="18000" marL="1800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rgbClr val="202124"/>
                          </a:solidFill>
                        </a:rPr>
                        <a:t>Level of sodium in the blood</a:t>
                      </a:r>
                      <a:endParaRPr b="1" sz="800">
                        <a:solidFill>
                          <a:srgbClr val="202124"/>
                        </a:solidFill>
                      </a:endParaRPr>
                    </a:p>
                  </a:txBody>
                  <a:tcPr marT="0" marB="0" marR="18000" marL="1800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rgbClr val="202124"/>
                          </a:solidFill>
                        </a:rPr>
                        <a:t>mEq/L</a:t>
                      </a:r>
                      <a:endParaRPr b="1" sz="800">
                        <a:solidFill>
                          <a:srgbClr val="202124"/>
                        </a:solidFill>
                      </a:endParaRPr>
                    </a:p>
                  </a:txBody>
                  <a:tcPr marT="0" marB="0" marR="18000" marL="1800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rgbClr val="202124"/>
                          </a:solidFill>
                        </a:rPr>
                        <a:t>[114, 148]</a:t>
                      </a:r>
                      <a:endParaRPr b="1" sz="800">
                        <a:solidFill>
                          <a:srgbClr val="202124"/>
                        </a:solidFill>
                      </a:endParaRPr>
                    </a:p>
                  </a:txBody>
                  <a:tcPr marT="0" marB="0" marR="18000" marL="1800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317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rgbClr val="202124"/>
                          </a:solidFill>
                        </a:rPr>
                        <a:t>Smoking</a:t>
                      </a:r>
                      <a:endParaRPr b="1" sz="800">
                        <a:solidFill>
                          <a:srgbClr val="202124"/>
                        </a:solidFill>
                      </a:endParaRPr>
                    </a:p>
                  </a:txBody>
                  <a:tcPr marT="0" marB="0" marR="18000" marL="1800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rgbClr val="202124"/>
                          </a:solidFill>
                        </a:rPr>
                        <a:t>If the patient smokes</a:t>
                      </a:r>
                      <a:endParaRPr b="1" sz="800">
                        <a:solidFill>
                          <a:srgbClr val="202124"/>
                        </a:solidFill>
                      </a:endParaRPr>
                    </a:p>
                  </a:txBody>
                  <a:tcPr marT="0" marB="0" marR="18000" marL="1800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rgbClr val="202124"/>
                          </a:solidFill>
                        </a:rPr>
                        <a:t>Boolean</a:t>
                      </a:r>
                      <a:endParaRPr b="1" sz="800">
                        <a:solidFill>
                          <a:srgbClr val="202124"/>
                        </a:solidFill>
                      </a:endParaRPr>
                    </a:p>
                  </a:txBody>
                  <a:tcPr marT="0" marB="0" marR="18000" marL="1800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rgbClr val="202124"/>
                          </a:solidFill>
                        </a:rPr>
                        <a:t>0, 1</a:t>
                      </a:r>
                      <a:endParaRPr b="1" sz="800">
                        <a:solidFill>
                          <a:srgbClr val="202124"/>
                        </a:solidFill>
                      </a:endParaRPr>
                    </a:p>
                  </a:txBody>
                  <a:tcPr marT="0" marB="0" marR="18000" marL="1800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55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rgbClr val="202124"/>
                          </a:solidFill>
                        </a:rPr>
                        <a:t>Time</a:t>
                      </a:r>
                      <a:endParaRPr b="1" sz="800">
                        <a:solidFill>
                          <a:srgbClr val="202124"/>
                        </a:solidFill>
                      </a:endParaRPr>
                    </a:p>
                  </a:txBody>
                  <a:tcPr marT="0" marB="0" marR="18000" marL="1800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rgbClr val="202124"/>
                          </a:solidFill>
                        </a:rPr>
                        <a:t>Follow-up period</a:t>
                      </a:r>
                      <a:endParaRPr b="1" sz="800">
                        <a:solidFill>
                          <a:srgbClr val="202124"/>
                        </a:solidFill>
                      </a:endParaRPr>
                    </a:p>
                  </a:txBody>
                  <a:tcPr marT="0" marB="0" marR="18000" marL="1800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rgbClr val="202124"/>
                          </a:solidFill>
                        </a:rPr>
                        <a:t>Days</a:t>
                      </a:r>
                      <a:endParaRPr b="1" sz="800">
                        <a:solidFill>
                          <a:srgbClr val="202124"/>
                        </a:solidFill>
                      </a:endParaRPr>
                    </a:p>
                  </a:txBody>
                  <a:tcPr marT="0" marB="0" marR="18000" marL="1800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rgbClr val="202124"/>
                          </a:solidFill>
                        </a:rPr>
                        <a:t>[4,285]</a:t>
                      </a:r>
                      <a:endParaRPr b="1" sz="800">
                        <a:solidFill>
                          <a:srgbClr val="202124"/>
                        </a:solidFill>
                      </a:endParaRPr>
                    </a:p>
                  </a:txBody>
                  <a:tcPr marT="0" marB="0" marR="18000" marL="1800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11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rgbClr val="202124"/>
                          </a:solidFill>
                        </a:rPr>
                        <a:t>(target) death event</a:t>
                      </a:r>
                      <a:endParaRPr b="1" sz="800">
                        <a:solidFill>
                          <a:srgbClr val="202124"/>
                        </a:solidFill>
                      </a:endParaRPr>
                    </a:p>
                  </a:txBody>
                  <a:tcPr marT="0" marB="0" marR="18000" marL="1800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rgbClr val="202124"/>
                          </a:solidFill>
                        </a:rPr>
                        <a:t>If the patient died during the follow-up period</a:t>
                      </a:r>
                      <a:endParaRPr b="1" sz="800">
                        <a:solidFill>
                          <a:srgbClr val="202124"/>
                        </a:solidFill>
                      </a:endParaRPr>
                    </a:p>
                  </a:txBody>
                  <a:tcPr marT="0" marB="0" marR="18000" marL="1800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rgbClr val="202124"/>
                          </a:solidFill>
                        </a:rPr>
                        <a:t>Boolean</a:t>
                      </a:r>
                      <a:endParaRPr b="1" sz="800">
                        <a:solidFill>
                          <a:srgbClr val="202124"/>
                        </a:solidFill>
                      </a:endParaRPr>
                    </a:p>
                  </a:txBody>
                  <a:tcPr marT="0" marB="0" marR="18000" marL="1800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rgbClr val="202124"/>
                          </a:solidFill>
                        </a:rPr>
                        <a:t>0, 1</a:t>
                      </a:r>
                      <a:endParaRPr b="1" sz="800">
                        <a:solidFill>
                          <a:srgbClr val="202124"/>
                        </a:solidFill>
                      </a:endParaRPr>
                    </a:p>
                  </a:txBody>
                  <a:tcPr marT="0" marB="0" marR="18000" marL="18000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rgbClr val="202124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rgbClr val="202124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rgbClr val="202124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rgbClr val="202124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159325" y="196125"/>
            <a:ext cx="3706500" cy="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00"/>
              <a:t>Stratifying the dataset</a:t>
            </a:r>
            <a:endParaRPr sz="2500"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Before of construct the model, I stratified the data to stay away of a skew vision.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There are many ways to stratified the data (e.g. by age, time, boolean features, etc. ).  I decide to </a:t>
            </a:r>
            <a:r>
              <a:rPr lang="es-419"/>
              <a:t>stratified</a:t>
            </a:r>
            <a:r>
              <a:rPr lang="es-419"/>
              <a:t> by each possible combination of boolean features.  However, when I split the dataset, into training (80%) and testing (20%) data,  some combinations  do not have the enough size to be split. I treat these combination as outliers and remove it.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 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72675" y="1491525"/>
            <a:ext cx="4166400" cy="2004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Boolean Features: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s-419">
                <a:solidFill>
                  <a:schemeClr val="lt1"/>
                </a:solidFill>
              </a:rPr>
              <a:t>Anaemia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s-419">
                <a:solidFill>
                  <a:schemeClr val="lt1"/>
                </a:solidFill>
              </a:rPr>
              <a:t>High blood pressure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s-419">
                <a:solidFill>
                  <a:schemeClr val="lt1"/>
                </a:solidFill>
              </a:rPr>
              <a:t>Diabetes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s-419">
                <a:solidFill>
                  <a:schemeClr val="lt1"/>
                </a:solidFill>
              </a:rPr>
              <a:t>Sex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s-419">
                <a:solidFill>
                  <a:schemeClr val="lt1"/>
                </a:solidFill>
              </a:rPr>
              <a:t>Time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83125" y="119925"/>
            <a:ext cx="43296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040"/>
              <a:t>Numerical </a:t>
            </a:r>
            <a:r>
              <a:rPr lang="es-419" sz="2040"/>
              <a:t>Features Histograms</a:t>
            </a:r>
            <a:endParaRPr sz="2040"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-69275" y="1215550"/>
            <a:ext cx="3716700" cy="24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293211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s-419" sz="1100">
                <a:solidFill>
                  <a:schemeClr val="lt1"/>
                </a:solidFill>
              </a:rPr>
              <a:t>Platelets and Serum Sodium  are normally distributed.</a:t>
            </a:r>
            <a:endParaRPr sz="11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-293211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s-419" sz="1100">
                <a:solidFill>
                  <a:schemeClr val="lt1"/>
                </a:solidFill>
              </a:rPr>
              <a:t>Creatinine Phosphokinase and Serum Creatinine have log-normal distribution. A log transformation is needed in the preprocessing step.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-293211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s-419" sz="1100">
                <a:solidFill>
                  <a:schemeClr val="lt1"/>
                </a:solidFill>
              </a:rPr>
              <a:t>Age, Ejection Fraction and Time follow a multimodal distribution. I employ a cluster similarity approach, based on k-means, for a normal similarity function of each mode in the original distribution. </a:t>
            </a:r>
            <a:endParaRPr sz="1100">
              <a:solidFill>
                <a:schemeClr val="lt1"/>
              </a:solidFill>
            </a:endParaRPr>
          </a:p>
        </p:txBody>
      </p:sp>
      <p:pic>
        <p:nvPicPr>
          <p:cNvPr id="93" name="Google Shape;93;p17" title="histogram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9675" y="717575"/>
            <a:ext cx="5234001" cy="4325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ctrTitle"/>
          </p:nvPr>
        </p:nvSpPr>
        <p:spPr>
          <a:xfrm>
            <a:off x="2064300" y="13779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Feature Selection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9" title="Correlation_TargetVariabl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1" y="345000"/>
            <a:ext cx="3767400" cy="399557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>
            <p:ph type="title"/>
          </p:nvPr>
        </p:nvSpPr>
        <p:spPr>
          <a:xfrm>
            <a:off x="159325" y="196125"/>
            <a:ext cx="3706500" cy="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00"/>
              <a:t>Correlation with the target variable.</a:t>
            </a:r>
            <a:endParaRPr sz="2500"/>
          </a:p>
        </p:txBody>
      </p:sp>
      <p:sp>
        <p:nvSpPr>
          <p:cNvPr id="105" name="Google Shape;105;p19"/>
          <p:cNvSpPr/>
          <p:nvPr/>
        </p:nvSpPr>
        <p:spPr>
          <a:xfrm>
            <a:off x="5628425" y="628025"/>
            <a:ext cx="2011200" cy="265800"/>
          </a:xfrm>
          <a:prstGeom prst="rect">
            <a:avLst/>
          </a:prstGeom>
          <a:noFill/>
          <a:ln cap="flat" cmpd="sng" w="1905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9"/>
          <p:cNvSpPr/>
          <p:nvPr/>
        </p:nvSpPr>
        <p:spPr>
          <a:xfrm>
            <a:off x="5040150" y="1714550"/>
            <a:ext cx="2631300" cy="265800"/>
          </a:xfrm>
          <a:prstGeom prst="rect">
            <a:avLst/>
          </a:prstGeom>
          <a:noFill/>
          <a:ln cap="flat" cmpd="sng" w="1905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9"/>
          <p:cNvSpPr/>
          <p:nvPr/>
        </p:nvSpPr>
        <p:spPr>
          <a:xfrm>
            <a:off x="5008325" y="2512125"/>
            <a:ext cx="2663100" cy="230100"/>
          </a:xfrm>
          <a:prstGeom prst="rect">
            <a:avLst/>
          </a:prstGeom>
          <a:noFill/>
          <a:ln cap="flat" cmpd="sng" w="1905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9"/>
          <p:cNvSpPr/>
          <p:nvPr/>
        </p:nvSpPr>
        <p:spPr>
          <a:xfrm>
            <a:off x="5143500" y="2764775"/>
            <a:ext cx="2528100" cy="230100"/>
          </a:xfrm>
          <a:prstGeom prst="rect">
            <a:avLst/>
          </a:prstGeom>
          <a:noFill/>
          <a:ln cap="flat" cmpd="sng" w="1905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9"/>
          <p:cNvSpPr/>
          <p:nvPr/>
        </p:nvSpPr>
        <p:spPr>
          <a:xfrm>
            <a:off x="5628425" y="3545625"/>
            <a:ext cx="2011200" cy="265800"/>
          </a:xfrm>
          <a:prstGeom prst="rect">
            <a:avLst/>
          </a:prstGeom>
          <a:noFill/>
          <a:ln cap="flat" cmpd="sng" w="1905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72675" y="1491525"/>
            <a:ext cx="4166400" cy="205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I select the predictor variables with correlation </a:t>
            </a:r>
            <a:r>
              <a:rPr i="1" lang="es-419">
                <a:solidFill>
                  <a:schemeClr val="lt1"/>
                </a:solidFill>
              </a:rPr>
              <a:t>c </a:t>
            </a:r>
            <a:r>
              <a:rPr lang="es-419">
                <a:solidFill>
                  <a:schemeClr val="lt1"/>
                </a:solidFill>
              </a:rPr>
              <a:t> between the target variable,  which have more than 0.1 or less than -0.1.  The </a:t>
            </a:r>
            <a:r>
              <a:rPr lang="es-419">
                <a:solidFill>
                  <a:schemeClr val="lt1"/>
                </a:solidFill>
              </a:rPr>
              <a:t>chosen</a:t>
            </a:r>
            <a:r>
              <a:rPr lang="es-419">
                <a:solidFill>
                  <a:schemeClr val="lt1"/>
                </a:solidFill>
              </a:rPr>
              <a:t> variables are: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s-419">
                <a:solidFill>
                  <a:schemeClr val="lt1"/>
                </a:solidFill>
              </a:rPr>
              <a:t>Age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s-419">
                <a:solidFill>
                  <a:schemeClr val="lt1"/>
                </a:solidFill>
              </a:rPr>
              <a:t>Ejection Fraction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s-419">
                <a:solidFill>
                  <a:schemeClr val="lt1"/>
                </a:solidFill>
              </a:rPr>
              <a:t>Serum Creatinine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s-419">
                <a:solidFill>
                  <a:schemeClr val="lt1"/>
                </a:solidFill>
              </a:rPr>
              <a:t>Serum sodium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s-419">
                <a:solidFill>
                  <a:schemeClr val="lt1"/>
                </a:solidFill>
              </a:rPr>
              <a:t>Time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6925" y="43725"/>
            <a:ext cx="5102100" cy="9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00"/>
              <a:t>Correlation </a:t>
            </a:r>
            <a:r>
              <a:rPr lang="es-419" sz="2200"/>
              <a:t>between</a:t>
            </a:r>
            <a:r>
              <a:rPr lang="es-419" sz="2200"/>
              <a:t> Predictor Variables</a:t>
            </a:r>
            <a:endParaRPr sz="2200"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80650" y="4320475"/>
            <a:ext cx="4166400" cy="205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s-419" sz="1000">
                <a:solidFill>
                  <a:schemeClr val="lt1"/>
                </a:solidFill>
              </a:rPr>
              <a:t>Age and Time have important correlation with the Target Variable,  their interaction term should be equally important.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 </a:t>
            </a:r>
            <a:endParaRPr/>
          </a:p>
        </p:txBody>
      </p:sp>
      <p:pic>
        <p:nvPicPr>
          <p:cNvPr id="117" name="Google Shape;117;p20" title="Correlation_PredictorVariable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1600" y="561850"/>
            <a:ext cx="7030724" cy="369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/>
          <p:nvPr/>
        </p:nvSpPr>
        <p:spPr>
          <a:xfrm>
            <a:off x="2574000" y="3012950"/>
            <a:ext cx="429000" cy="190800"/>
          </a:xfrm>
          <a:prstGeom prst="rect">
            <a:avLst/>
          </a:prstGeom>
          <a:noFill/>
          <a:ln cap="flat" cmpd="sng" w="38100">
            <a:solidFill>
              <a:srgbClr val="3C78D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20"/>
          <p:cNvSpPr/>
          <p:nvPr/>
        </p:nvSpPr>
        <p:spPr>
          <a:xfrm rot="5400000">
            <a:off x="4867625" y="2889050"/>
            <a:ext cx="181200" cy="429000"/>
          </a:xfrm>
          <a:prstGeom prst="rect">
            <a:avLst/>
          </a:prstGeom>
          <a:noFill/>
          <a:ln cap="flat" cmpd="sng" w="38100">
            <a:solidFill>
              <a:srgbClr val="3C78D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20"/>
          <p:cNvSpPr/>
          <p:nvPr/>
        </p:nvSpPr>
        <p:spPr>
          <a:xfrm rot="5400000">
            <a:off x="7031850" y="2479350"/>
            <a:ext cx="203700" cy="429000"/>
          </a:xfrm>
          <a:prstGeom prst="rect">
            <a:avLst/>
          </a:prstGeom>
          <a:noFill/>
          <a:ln cap="flat" cmpd="sng" w="38100">
            <a:solidFill>
              <a:srgbClr val="3C78D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4271650" y="4244275"/>
            <a:ext cx="4166400" cy="205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s-419" sz="1000">
                <a:solidFill>
                  <a:schemeClr val="dk1"/>
                </a:solidFill>
              </a:rPr>
              <a:t>In otherwise, High Blood Pressure, sex and smoking have been showed low correlation with Death Event. However, their interaction terms </a:t>
            </a:r>
            <a:r>
              <a:rPr lang="es-419" sz="1000">
                <a:solidFill>
                  <a:schemeClr val="dk1"/>
                </a:solidFill>
              </a:rPr>
              <a:t>should</a:t>
            </a:r>
            <a:r>
              <a:rPr lang="es-419" sz="1000">
                <a:solidFill>
                  <a:schemeClr val="dk1"/>
                </a:solidFill>
              </a:rPr>
              <a:t> be analyzed if they are worthy of be adding to the model.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87925" y="119925"/>
            <a:ext cx="3706500" cy="6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Interactions Terms</a:t>
            </a:r>
            <a:endParaRPr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208075" y="1090325"/>
            <a:ext cx="4166400" cy="15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s-419" sz="1100">
                <a:solidFill>
                  <a:schemeClr val="lt1"/>
                </a:solidFill>
              </a:rPr>
              <a:t>As I mentioned before, it is necessary to add a interaction term between Age and Time. However, the remaining interaction terms do not have a enough correlation to justify its adding in the model.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s-419" sz="1100">
                <a:solidFill>
                  <a:schemeClr val="lt1"/>
                </a:solidFill>
              </a:rPr>
              <a:t>Also, this new added feature follow a multimodal distribution. </a:t>
            </a:r>
            <a:endParaRPr sz="1100">
              <a:solidFill>
                <a:schemeClr val="lt1"/>
              </a:solidFill>
            </a:endParaRPr>
          </a:p>
        </p:txBody>
      </p:sp>
      <p:pic>
        <p:nvPicPr>
          <p:cNvPr id="128" name="Google Shape;128;p21" title="Correlation_Interactions_Term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2538" y="440925"/>
            <a:ext cx="4339875" cy="2474134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1"/>
          <p:cNvSpPr/>
          <p:nvPr/>
        </p:nvSpPr>
        <p:spPr>
          <a:xfrm>
            <a:off x="5513125" y="780850"/>
            <a:ext cx="1735200" cy="475800"/>
          </a:xfrm>
          <a:prstGeom prst="rect">
            <a:avLst/>
          </a:prstGeom>
          <a:noFill/>
          <a:ln cap="flat" cmpd="sng" w="38100">
            <a:solidFill>
              <a:srgbClr val="3C78D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0" name="Google Shape;130;p21" title="Histogram_interaction_ter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3125" y="3086815"/>
            <a:ext cx="2675601" cy="205668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1"/>
          <p:cNvSpPr txBox="1"/>
          <p:nvPr/>
        </p:nvSpPr>
        <p:spPr>
          <a:xfrm>
            <a:off x="734600" y="4280450"/>
            <a:ext cx="3587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 use these interaction in the improved model.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