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57" r:id="rId5"/>
    <p:sldId id="258" r:id="rId6"/>
    <p:sldId id="262" r:id="rId7"/>
    <p:sldId id="263" r:id="rId8"/>
    <p:sldId id="259" r:id="rId9"/>
    <p:sldId id="264" r:id="rId10"/>
    <p:sldId id="265" r:id="rId11"/>
    <p:sldId id="266" r:id="rId12"/>
    <p:sldId id="267" r:id="rId13"/>
    <p:sldId id="269" r:id="rId14"/>
    <p:sldId id="268" r:id="rId15"/>
    <p:sldId id="272" r:id="rId16"/>
    <p:sldId id="270" r:id="rId17"/>
    <p:sldId id="271"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ert Alkire" initials="RA" lastIdx="1" clrIdx="0">
    <p:extLst>
      <p:ext uri="{19B8F6BF-5375-455C-9EA6-DF929625EA0E}">
        <p15:presenceInfo xmlns:p15="http://schemas.microsoft.com/office/powerpoint/2012/main" userId="749584755f176d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52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2/12/2018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2/12/2018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2/12/2018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2/12/2018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ocs.oracle.com/javase/tutorial/collection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oracle.com/javase/8/docs/technotes/guides/language/foreach.html" TargetMode="External"/><Relationship Id="rId2" Type="http://schemas.openxmlformats.org/officeDocument/2006/relationships/hyperlink" Target="https://docs.oracle.com/javase/tutorial/collections/interfaces/collection.html"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oracle.com/javase/tutorial/collections/interfaces/list.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oracle.com/javase/tutorial/collections/interfaces/se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oracle.com/javase/tutorial/collections/interfaces/map.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tutorialspoint.com/java/java_treeset_class.ht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tutorialspoint.com/java/java_treemap_class.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ntu.edu.sg/home/ehchua/programming/java/J5c_Collection.html" TargetMode="External"/><Relationship Id="rId2" Type="http://schemas.openxmlformats.org/officeDocument/2006/relationships/hyperlink" Target="https://docs.oracle.com/javase/tutorial/collections/" TargetMode="External"/><Relationship Id="rId1" Type="http://schemas.openxmlformats.org/officeDocument/2006/relationships/slideLayout" Target="../slideLayouts/slideLayout2.xml"/><Relationship Id="rId5" Type="http://schemas.openxmlformats.org/officeDocument/2006/relationships/hyperlink" Target="https://beginnersbook.com/java-collections-tutorials/#6" TargetMode="External"/><Relationship Id="rId4" Type="http://schemas.openxmlformats.org/officeDocument/2006/relationships/hyperlink" Target="http://tutorialspoint.com/java/java_collections.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24AFE-4B0D-4277-8D03-88AC0B858328}"/>
              </a:ext>
            </a:extLst>
          </p:cNvPr>
          <p:cNvSpPr>
            <a:spLocks noGrp="1"/>
          </p:cNvSpPr>
          <p:nvPr>
            <p:ph type="ctrTitle"/>
          </p:nvPr>
        </p:nvSpPr>
        <p:spPr>
          <a:xfrm>
            <a:off x="1154955" y="1447800"/>
            <a:ext cx="8825658" cy="1560095"/>
          </a:xfrm>
        </p:spPr>
        <p:txBody>
          <a:bodyPr anchor="t"/>
          <a:lstStyle/>
          <a:p>
            <a:r>
              <a:rPr lang="en-US" dirty="0"/>
              <a:t>Java: Collections</a:t>
            </a:r>
          </a:p>
        </p:txBody>
      </p:sp>
      <p:sp>
        <p:nvSpPr>
          <p:cNvPr id="3" name="Subtitle 2">
            <a:extLst>
              <a:ext uri="{FF2B5EF4-FFF2-40B4-BE49-F238E27FC236}">
                <a16:creationId xmlns:a16="http://schemas.microsoft.com/office/drawing/2014/main" id="{4B6AEC16-8D62-4D85-99A9-38E8D2A5F745}"/>
              </a:ext>
            </a:extLst>
          </p:cNvPr>
          <p:cNvSpPr>
            <a:spLocks noGrp="1"/>
          </p:cNvSpPr>
          <p:nvPr>
            <p:ph type="subTitle" idx="1"/>
          </p:nvPr>
        </p:nvSpPr>
        <p:spPr>
          <a:xfrm>
            <a:off x="1291314" y="3503674"/>
            <a:ext cx="8825658" cy="1246431"/>
          </a:xfrm>
        </p:spPr>
        <p:txBody>
          <a:bodyPr>
            <a:normAutofit fontScale="70000" lnSpcReduction="20000"/>
          </a:bodyPr>
          <a:lstStyle/>
          <a:p>
            <a:r>
              <a:rPr lang="en-US" dirty="0"/>
              <a:t>Jeremy J. Alkire</a:t>
            </a:r>
          </a:p>
          <a:p>
            <a:r>
              <a:rPr lang="en-US" dirty="0"/>
              <a:t>Brigham Young University – Idaho</a:t>
            </a:r>
          </a:p>
          <a:p>
            <a:r>
              <a:rPr lang="en-US" dirty="0"/>
              <a:t>CIT360: Object-Oriented Software Development II</a:t>
            </a:r>
          </a:p>
          <a:p>
            <a:r>
              <a:rPr lang="en-US" dirty="0"/>
              <a:t>Brother Tuckett</a:t>
            </a:r>
          </a:p>
        </p:txBody>
      </p:sp>
      <p:sp>
        <p:nvSpPr>
          <p:cNvPr id="4" name="TextBox 3">
            <a:extLst>
              <a:ext uri="{FF2B5EF4-FFF2-40B4-BE49-F238E27FC236}">
                <a16:creationId xmlns:a16="http://schemas.microsoft.com/office/drawing/2014/main" id="{141AB1B9-02F6-4E4E-B622-2CD526E19040}"/>
              </a:ext>
            </a:extLst>
          </p:cNvPr>
          <p:cNvSpPr txBox="1"/>
          <p:nvPr/>
        </p:nvSpPr>
        <p:spPr>
          <a:xfrm>
            <a:off x="2071855" y="6115326"/>
            <a:ext cx="8317832" cy="600164"/>
          </a:xfrm>
          <a:prstGeom prst="rect">
            <a:avLst/>
          </a:prstGeom>
          <a:noFill/>
        </p:spPr>
        <p:txBody>
          <a:bodyPr wrap="square" rtlCol="0">
            <a:spAutoFit/>
          </a:bodyPr>
          <a:lstStyle/>
          <a:p>
            <a:pPr algn="ctr"/>
            <a:r>
              <a:rPr lang="en-US" sz="1100" dirty="0"/>
              <a:t>This presentation is modeled off of the information contained in the Java™ Tutorials on the Oracle website. Further information can be found at: </a:t>
            </a:r>
            <a:r>
              <a:rPr lang="en-US" sz="1100" dirty="0">
                <a:hlinkClick r:id="rId2"/>
              </a:rPr>
              <a:t>https://docs.oracle.com/javase/tutorial/collections/</a:t>
            </a:r>
            <a:endParaRPr lang="en-US" sz="1100" dirty="0"/>
          </a:p>
          <a:p>
            <a:pPr algn="ctr"/>
            <a:endParaRPr lang="en-US" sz="1100" dirty="0"/>
          </a:p>
        </p:txBody>
      </p:sp>
    </p:spTree>
    <p:extLst>
      <p:ext uri="{BB962C8B-B14F-4D97-AF65-F5344CB8AC3E}">
        <p14:creationId xmlns:p14="http://schemas.microsoft.com/office/powerpoint/2010/main" val="3642949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FC7B-25C9-43AD-B99C-9435611B3175}"/>
              </a:ext>
            </a:extLst>
          </p:cNvPr>
          <p:cNvSpPr>
            <a:spLocks noGrp="1"/>
          </p:cNvSpPr>
          <p:nvPr>
            <p:ph type="title"/>
          </p:nvPr>
        </p:nvSpPr>
        <p:spPr>
          <a:xfrm>
            <a:off x="875199" y="452717"/>
            <a:ext cx="9404723" cy="1400530"/>
          </a:xfrm>
        </p:spPr>
        <p:txBody>
          <a:bodyPr/>
          <a:lstStyle/>
          <a:p>
            <a:pPr algn="ctr"/>
            <a:r>
              <a:rPr lang="en-US" dirty="0"/>
              <a:t>Traversing a Collection</a:t>
            </a:r>
          </a:p>
        </p:txBody>
      </p:sp>
      <p:sp>
        <p:nvSpPr>
          <p:cNvPr id="3" name="Content Placeholder 2">
            <a:extLst>
              <a:ext uri="{FF2B5EF4-FFF2-40B4-BE49-F238E27FC236}">
                <a16:creationId xmlns:a16="http://schemas.microsoft.com/office/drawing/2014/main" id="{7000B37F-D30B-4805-BCBB-0500FA379D7C}"/>
              </a:ext>
            </a:extLst>
          </p:cNvPr>
          <p:cNvSpPr>
            <a:spLocks noGrp="1"/>
          </p:cNvSpPr>
          <p:nvPr>
            <p:ph idx="1"/>
          </p:nvPr>
        </p:nvSpPr>
        <p:spPr>
          <a:xfrm>
            <a:off x="1104291" y="1517534"/>
            <a:ext cx="8946541" cy="1974992"/>
          </a:xfrm>
        </p:spPr>
        <p:txBody>
          <a:bodyPr>
            <a:noAutofit/>
          </a:bodyPr>
          <a:lstStyle/>
          <a:p>
            <a:pPr marL="0" indent="0">
              <a:buNone/>
            </a:pPr>
            <a:r>
              <a:rPr lang="en-US" sz="1200" dirty="0"/>
              <a:t>There are three ways to traverse collections: (1) using aggregate operations (2) with the for-each construct and (3) by using Iterators.</a:t>
            </a:r>
          </a:p>
          <a:p>
            <a:pPr marL="0" indent="0">
              <a:buNone/>
            </a:pPr>
            <a:endParaRPr lang="en-US" sz="1200" dirty="0"/>
          </a:p>
          <a:p>
            <a:pPr marL="0" indent="0">
              <a:buNone/>
            </a:pPr>
            <a:r>
              <a:rPr lang="en-US" sz="1200" dirty="0"/>
              <a:t>Examples of aggregate operations, for each statements, and Iterators can be seen at: </a:t>
            </a:r>
          </a:p>
          <a:p>
            <a:pPr marL="0" indent="0">
              <a:buNone/>
            </a:pPr>
            <a:r>
              <a:rPr lang="en-US" sz="1200" dirty="0">
                <a:hlinkClick r:id="rId2"/>
              </a:rPr>
              <a:t>https://docs.oracle.com/javase/tutorial/collections/interfaces/collection.html</a:t>
            </a:r>
            <a:endParaRPr lang="en-US" sz="1200" dirty="0"/>
          </a:p>
          <a:p>
            <a:pPr marL="0" indent="0">
              <a:buNone/>
            </a:pPr>
            <a:r>
              <a:rPr lang="en-US" sz="1200" dirty="0">
                <a:hlinkClick r:id="rId3"/>
              </a:rPr>
              <a:t>https://docs.oracle.com/javase/8/docs/technotes/guides/language/foreach.html</a:t>
            </a:r>
            <a:endParaRPr lang="en-US" sz="1200" dirty="0"/>
          </a:p>
          <a:p>
            <a:pPr marL="0" indent="0">
              <a:buNone/>
            </a:pPr>
            <a:endParaRPr lang="en-US" sz="1200" dirty="0"/>
          </a:p>
          <a:p>
            <a:pPr marL="0" indent="0">
              <a:buNone/>
            </a:pPr>
            <a:r>
              <a:rPr lang="en-US" sz="1200" dirty="0"/>
              <a:t>A for-each construct allows you to traverse a collection or array using a for loop, such as in the image below:</a:t>
            </a:r>
          </a:p>
        </p:txBody>
      </p:sp>
      <p:pic>
        <p:nvPicPr>
          <p:cNvPr id="8" name="Picture 7">
            <a:extLst>
              <a:ext uri="{FF2B5EF4-FFF2-40B4-BE49-F238E27FC236}">
                <a16:creationId xmlns:a16="http://schemas.microsoft.com/office/drawing/2014/main" id="{AC148762-09B0-4890-BFBD-EE375B22746D}"/>
              </a:ext>
            </a:extLst>
          </p:cNvPr>
          <p:cNvPicPr>
            <a:picLocks noChangeAspect="1"/>
          </p:cNvPicPr>
          <p:nvPr/>
        </p:nvPicPr>
        <p:blipFill>
          <a:blip r:embed="rId4"/>
          <a:stretch>
            <a:fillRect/>
          </a:stretch>
        </p:blipFill>
        <p:spPr>
          <a:xfrm>
            <a:off x="4045050" y="4080782"/>
            <a:ext cx="3065024" cy="729498"/>
          </a:xfrm>
          <a:prstGeom prst="rect">
            <a:avLst/>
          </a:prstGeom>
        </p:spPr>
      </p:pic>
      <p:sp>
        <p:nvSpPr>
          <p:cNvPr id="9" name="TextBox 8">
            <a:extLst>
              <a:ext uri="{FF2B5EF4-FFF2-40B4-BE49-F238E27FC236}">
                <a16:creationId xmlns:a16="http://schemas.microsoft.com/office/drawing/2014/main" id="{75D1E558-C6D6-4D71-B1A8-DA7F9090C383}"/>
              </a:ext>
            </a:extLst>
          </p:cNvPr>
          <p:cNvSpPr txBox="1"/>
          <p:nvPr/>
        </p:nvSpPr>
        <p:spPr>
          <a:xfrm>
            <a:off x="1104291" y="5004753"/>
            <a:ext cx="9404723" cy="461665"/>
          </a:xfrm>
          <a:prstGeom prst="rect">
            <a:avLst/>
          </a:prstGeom>
          <a:noFill/>
        </p:spPr>
        <p:txBody>
          <a:bodyPr wrap="square" rtlCol="0">
            <a:spAutoFit/>
          </a:bodyPr>
          <a:lstStyle/>
          <a:p>
            <a:r>
              <a:rPr lang="en-US" sz="1200" dirty="0"/>
              <a:t>The : symbol (colon) is read as “in”. Meaning the above example would be read as “for each object in collection, print the object o.” An example of a nested for-each statement (iterating through two collections) is below:</a:t>
            </a:r>
          </a:p>
        </p:txBody>
      </p:sp>
      <p:pic>
        <p:nvPicPr>
          <p:cNvPr id="11" name="Picture 10">
            <a:extLst>
              <a:ext uri="{FF2B5EF4-FFF2-40B4-BE49-F238E27FC236}">
                <a16:creationId xmlns:a16="http://schemas.microsoft.com/office/drawing/2014/main" id="{DEC490AF-731D-458A-BF86-CCA6CFB43250}"/>
              </a:ext>
            </a:extLst>
          </p:cNvPr>
          <p:cNvPicPr>
            <a:picLocks noChangeAspect="1"/>
          </p:cNvPicPr>
          <p:nvPr/>
        </p:nvPicPr>
        <p:blipFill>
          <a:blip r:embed="rId5"/>
          <a:stretch>
            <a:fillRect/>
          </a:stretch>
        </p:blipFill>
        <p:spPr>
          <a:xfrm>
            <a:off x="3258716" y="5660891"/>
            <a:ext cx="5095875" cy="885825"/>
          </a:xfrm>
          <a:prstGeom prst="rect">
            <a:avLst/>
          </a:prstGeom>
        </p:spPr>
      </p:pic>
    </p:spTree>
    <p:extLst>
      <p:ext uri="{BB962C8B-B14F-4D97-AF65-F5344CB8AC3E}">
        <p14:creationId xmlns:p14="http://schemas.microsoft.com/office/powerpoint/2010/main" val="8572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5CE4-F712-4DA7-977D-02A94F20D6B6}"/>
              </a:ext>
            </a:extLst>
          </p:cNvPr>
          <p:cNvSpPr>
            <a:spLocks noGrp="1"/>
          </p:cNvSpPr>
          <p:nvPr>
            <p:ph type="title"/>
          </p:nvPr>
        </p:nvSpPr>
        <p:spPr>
          <a:xfrm>
            <a:off x="645130" y="163961"/>
            <a:ext cx="9404723" cy="1400530"/>
          </a:xfrm>
        </p:spPr>
        <p:txBody>
          <a:bodyPr/>
          <a:lstStyle/>
          <a:p>
            <a:pPr algn="ctr"/>
            <a:r>
              <a:rPr lang="en-US" dirty="0"/>
              <a:t>Collection Interface</a:t>
            </a:r>
            <a:br>
              <a:rPr lang="en-US" dirty="0"/>
            </a:br>
            <a:r>
              <a:rPr lang="en-US" dirty="0"/>
              <a:t>(Bulk Operations)</a:t>
            </a:r>
          </a:p>
        </p:txBody>
      </p:sp>
      <p:sp>
        <p:nvSpPr>
          <p:cNvPr id="3" name="Content Placeholder 2">
            <a:extLst>
              <a:ext uri="{FF2B5EF4-FFF2-40B4-BE49-F238E27FC236}">
                <a16:creationId xmlns:a16="http://schemas.microsoft.com/office/drawing/2014/main" id="{2AF4E7C1-AC56-48C8-BF60-FD722B692C93}"/>
              </a:ext>
            </a:extLst>
          </p:cNvPr>
          <p:cNvSpPr>
            <a:spLocks noGrp="1"/>
          </p:cNvSpPr>
          <p:nvPr>
            <p:ph idx="1"/>
          </p:nvPr>
        </p:nvSpPr>
        <p:spPr>
          <a:xfrm>
            <a:off x="1103312" y="1892497"/>
            <a:ext cx="8946541" cy="4740914"/>
          </a:xfrm>
        </p:spPr>
        <p:txBody>
          <a:bodyPr>
            <a:normAutofit fontScale="55000" lnSpcReduction="20000"/>
          </a:bodyPr>
          <a:lstStyle/>
          <a:p>
            <a:pPr marL="0" indent="0">
              <a:buNone/>
            </a:pPr>
            <a:r>
              <a:rPr lang="en-US" dirty="0"/>
              <a:t>Bulk operations perform an operation on an entire Collection. You could implement these shorthand operations using the basic operations, though in most cases such implementations would be less efficient. The following are the bulk operations:</a:t>
            </a:r>
          </a:p>
          <a:p>
            <a:pPr marL="0" indent="0">
              <a:buNone/>
            </a:pPr>
            <a:endParaRPr lang="en-US" dirty="0"/>
          </a:p>
          <a:p>
            <a:r>
              <a:rPr lang="en-US" dirty="0">
                <a:latin typeface="Courier New" panose="02070309020205020404" pitchFamily="49" charset="0"/>
                <a:cs typeface="Courier New" panose="02070309020205020404" pitchFamily="49" charset="0"/>
              </a:rPr>
              <a:t>containsAll</a:t>
            </a:r>
            <a:r>
              <a:rPr lang="en-US" dirty="0"/>
              <a:t>: returns true if the target Collection contains all of the elements in the specified Collection.</a:t>
            </a:r>
          </a:p>
          <a:p>
            <a:r>
              <a:rPr lang="en-US" dirty="0">
                <a:latin typeface="Courier New" panose="02070309020205020404" pitchFamily="49" charset="0"/>
                <a:cs typeface="Courier New" panose="02070309020205020404" pitchFamily="49" charset="0"/>
              </a:rPr>
              <a:t>addAll</a:t>
            </a:r>
            <a:r>
              <a:rPr lang="en-US" dirty="0"/>
              <a:t>: adds all of the elements in the specified Collection to the target Collection.</a:t>
            </a:r>
          </a:p>
          <a:p>
            <a:r>
              <a:rPr lang="en-US" dirty="0">
                <a:latin typeface="Courier New" panose="02070309020205020404" pitchFamily="49" charset="0"/>
                <a:cs typeface="Courier New" panose="02070309020205020404" pitchFamily="49" charset="0"/>
              </a:rPr>
              <a:t>removeAll</a:t>
            </a:r>
            <a:r>
              <a:rPr lang="en-US" dirty="0"/>
              <a:t>: removes from the target Collection all of its elements that are also contained in the specified Collection.</a:t>
            </a:r>
          </a:p>
          <a:p>
            <a:r>
              <a:rPr lang="en-US" dirty="0">
                <a:latin typeface="Courier New" panose="02070309020205020404" pitchFamily="49" charset="0"/>
                <a:cs typeface="Courier New" panose="02070309020205020404" pitchFamily="49" charset="0"/>
              </a:rPr>
              <a:t>retainAll</a:t>
            </a:r>
            <a:r>
              <a:rPr lang="en-US" dirty="0"/>
              <a:t>: removes from the target Collection all of its elements that are also contained in the specified Collection.</a:t>
            </a:r>
          </a:p>
          <a:p>
            <a:r>
              <a:rPr lang="en-US" dirty="0">
                <a:latin typeface="Courier New" panose="02070309020205020404" pitchFamily="49" charset="0"/>
                <a:cs typeface="Courier New" panose="02070309020205020404" pitchFamily="49" charset="0"/>
              </a:rPr>
              <a:t>clear</a:t>
            </a:r>
            <a:r>
              <a:rPr lang="en-US" dirty="0"/>
              <a:t>: removes all elements from the Collection.</a:t>
            </a:r>
          </a:p>
          <a:p>
            <a:endParaRPr lang="en-US" dirty="0"/>
          </a:p>
          <a:p>
            <a:pPr marL="0" indent="0">
              <a:buNone/>
            </a:pPr>
            <a:r>
              <a:rPr lang="en-US" dirty="0"/>
              <a:t>The </a:t>
            </a:r>
            <a:r>
              <a:rPr lang="en-US" dirty="0">
                <a:latin typeface="Courier New" panose="02070309020205020404" pitchFamily="49" charset="0"/>
                <a:cs typeface="Courier New" panose="02070309020205020404" pitchFamily="49" charset="0"/>
              </a:rPr>
              <a:t>addAll</a:t>
            </a:r>
            <a:r>
              <a:rPr lang="en-US" dirty="0"/>
              <a:t>, </a:t>
            </a:r>
            <a:r>
              <a:rPr lang="en-US" dirty="0">
                <a:latin typeface="Courier New" panose="02070309020205020404" pitchFamily="49" charset="0"/>
                <a:cs typeface="Courier New" panose="02070309020205020404" pitchFamily="49" charset="0"/>
              </a:rPr>
              <a:t>removeAll</a:t>
            </a:r>
            <a:r>
              <a:rPr lang="en-US" dirty="0"/>
              <a:t>, and </a:t>
            </a:r>
            <a:r>
              <a:rPr lang="en-US" dirty="0">
                <a:latin typeface="Courier New" panose="02070309020205020404" pitchFamily="49" charset="0"/>
                <a:cs typeface="Courier New" panose="02070309020205020404" pitchFamily="49" charset="0"/>
              </a:rPr>
              <a:t>retainAll</a:t>
            </a:r>
            <a:r>
              <a:rPr lang="en-US" dirty="0"/>
              <a:t> methods all return true if the target Collection was modified in the process of executing the operation.</a:t>
            </a:r>
          </a:p>
          <a:p>
            <a:pPr marL="0" indent="0">
              <a:buNone/>
            </a:pPr>
            <a:endParaRPr lang="en-US" dirty="0"/>
          </a:p>
          <a:p>
            <a:pPr marL="0" indent="0">
              <a:buNone/>
            </a:pPr>
            <a:r>
              <a:rPr lang="en-US" dirty="0"/>
              <a:t>Below is an example of the power of bulk operations, in which the statement removes all instances of a specified element, </a:t>
            </a:r>
            <a:r>
              <a:rPr lang="en-US" dirty="0">
                <a:latin typeface="Courier New" panose="02070309020205020404" pitchFamily="49" charset="0"/>
                <a:cs typeface="Courier New" panose="02070309020205020404" pitchFamily="49" charset="0"/>
              </a:rPr>
              <a:t>e</a:t>
            </a:r>
            <a:r>
              <a:rPr lang="en-US" dirty="0"/>
              <a:t>, from a Collection, </a:t>
            </a:r>
            <a:r>
              <a:rPr lang="en-US" dirty="0">
                <a:latin typeface="Courier New" panose="02070309020205020404" pitchFamily="49" charset="0"/>
                <a:cs typeface="Courier New" panose="02070309020205020404" pitchFamily="49" charset="0"/>
              </a:rPr>
              <a:t>c</a:t>
            </a:r>
            <a:r>
              <a:rPr lang="en-US" dirty="0"/>
              <a:t>: </a:t>
            </a:r>
            <a:br>
              <a:rPr lang="en-US" dirty="0"/>
            </a:br>
            <a:br>
              <a:rPr lang="en-US" dirty="0"/>
            </a:br>
            <a:br>
              <a:rPr lang="en-US" dirty="0"/>
            </a:br>
            <a:r>
              <a:rPr lang="en-US" dirty="0">
                <a:latin typeface="Courier New" panose="02070309020205020404" pitchFamily="49" charset="0"/>
                <a:cs typeface="Courier New" panose="02070309020205020404" pitchFamily="49" charset="0"/>
              </a:rPr>
              <a:t>c.removeAll(Collections.singleton(e));</a:t>
            </a:r>
          </a:p>
          <a:p>
            <a:pPr marL="0" indent="0">
              <a:buNone/>
            </a:pPr>
            <a:r>
              <a:rPr lang="en-US" dirty="0">
                <a:latin typeface="Courier New" panose="02070309020205020404" pitchFamily="49" charset="0"/>
                <a:cs typeface="Courier New" panose="02070309020205020404" pitchFamily="49" charset="0"/>
              </a:rPr>
              <a:t>c.removeAll(Collections.singleton(null));</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The above statements use </a:t>
            </a:r>
            <a:r>
              <a:rPr lang="en-US" dirty="0">
                <a:latin typeface="Courier New" panose="02070309020205020404" pitchFamily="49" charset="0"/>
                <a:cs typeface="Courier New" panose="02070309020205020404" pitchFamily="49" charset="0"/>
              </a:rPr>
              <a:t>Collections.singleton</a:t>
            </a:r>
            <a:r>
              <a:rPr lang="en-US" dirty="0">
                <a:cs typeface="Courier New" panose="02070309020205020404" pitchFamily="49" charset="0"/>
              </a:rPr>
              <a:t>, which is a static factory method that returns an immutable </a:t>
            </a:r>
            <a:r>
              <a:rPr lang="en-US" dirty="0">
                <a:latin typeface="Courier New" panose="02070309020205020404" pitchFamily="49" charset="0"/>
                <a:cs typeface="Courier New" panose="02070309020205020404" pitchFamily="49" charset="0"/>
              </a:rPr>
              <a:t>Set</a:t>
            </a:r>
            <a:r>
              <a:rPr lang="en-US" dirty="0">
                <a:cs typeface="Courier New" panose="02070309020205020404" pitchFamily="49" charset="0"/>
              </a:rPr>
              <a:t> containing only the specified element. In this instance, </a:t>
            </a:r>
            <a:r>
              <a:rPr lang="en-US" dirty="0">
                <a:latin typeface="Courier New" panose="02070309020205020404" pitchFamily="49" charset="0"/>
                <a:cs typeface="Courier New" panose="02070309020205020404" pitchFamily="49" charset="0"/>
              </a:rPr>
              <a:t>e</a:t>
            </a:r>
            <a:r>
              <a:rPr lang="en-US" dirty="0">
                <a:cs typeface="Courier New" panose="02070309020205020404" pitchFamily="49" charset="0"/>
              </a:rPr>
              <a:t> and </a:t>
            </a:r>
            <a:r>
              <a:rPr lang="en-US" dirty="0">
                <a:latin typeface="Courier New" panose="02070309020205020404" pitchFamily="49" charset="0"/>
                <a:cs typeface="Courier New" panose="02070309020205020404" pitchFamily="49" charset="0"/>
              </a:rPr>
              <a:t>null</a:t>
            </a:r>
            <a:r>
              <a:rPr lang="en-US" dirty="0">
                <a:cs typeface="Courier New" panose="02070309020205020404" pitchFamily="49" charset="0"/>
              </a:rPr>
              <a:t>.</a:t>
            </a:r>
          </a:p>
        </p:txBody>
      </p:sp>
    </p:spTree>
    <p:extLst>
      <p:ext uri="{BB962C8B-B14F-4D97-AF65-F5344CB8AC3E}">
        <p14:creationId xmlns:p14="http://schemas.microsoft.com/office/powerpoint/2010/main" val="3702252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CA488-C0D4-44D8-8D83-AFA84774C5F3}"/>
              </a:ext>
            </a:extLst>
          </p:cNvPr>
          <p:cNvSpPr>
            <a:spLocks noGrp="1"/>
          </p:cNvSpPr>
          <p:nvPr>
            <p:ph type="title"/>
          </p:nvPr>
        </p:nvSpPr>
        <p:spPr/>
        <p:txBody>
          <a:bodyPr/>
          <a:lstStyle/>
          <a:p>
            <a:pPr algn="ctr"/>
            <a:r>
              <a:rPr lang="en-US" dirty="0"/>
              <a:t>Collection Interface</a:t>
            </a:r>
            <a:br>
              <a:rPr lang="en-US" dirty="0"/>
            </a:br>
            <a:r>
              <a:rPr lang="en-US" dirty="0"/>
              <a:t>(Array Operations)</a:t>
            </a:r>
          </a:p>
        </p:txBody>
      </p:sp>
      <p:sp>
        <p:nvSpPr>
          <p:cNvPr id="3" name="Content Placeholder 2">
            <a:extLst>
              <a:ext uri="{FF2B5EF4-FFF2-40B4-BE49-F238E27FC236}">
                <a16:creationId xmlns:a16="http://schemas.microsoft.com/office/drawing/2014/main" id="{AB30DD83-18A3-44CA-81C3-129EBC672A51}"/>
              </a:ext>
            </a:extLst>
          </p:cNvPr>
          <p:cNvSpPr>
            <a:spLocks noGrp="1"/>
          </p:cNvSpPr>
          <p:nvPr>
            <p:ph idx="1"/>
          </p:nvPr>
        </p:nvSpPr>
        <p:spPr>
          <a:xfrm>
            <a:off x="1104293" y="2209801"/>
            <a:ext cx="8946541" cy="4195481"/>
          </a:xfrm>
        </p:spPr>
        <p:txBody>
          <a:bodyPr>
            <a:normAutofit fontScale="70000" lnSpcReduction="20000"/>
          </a:bodyPr>
          <a:lstStyle/>
          <a:p>
            <a:pPr marL="0" indent="0">
              <a:buNone/>
            </a:pPr>
            <a:r>
              <a:rPr lang="en-US" dirty="0"/>
              <a:t>The toArray methods are provided as a bridge between collections and older APIs that expect arrays on input. The array operations allow the contents of a Collection to be translated into an array. The simple form with no arguments creates a new array of Object. The more complex form allows the caller to provide an array or to choose the runtime type of the output array.</a:t>
            </a:r>
          </a:p>
          <a:p>
            <a:pPr marL="0" indent="0">
              <a:buNone/>
            </a:pPr>
            <a:endParaRPr lang="en-US" dirty="0"/>
          </a:p>
          <a:p>
            <a:pPr marL="0" indent="0">
              <a:buNone/>
            </a:pPr>
            <a:r>
              <a:rPr lang="en-US" dirty="0"/>
              <a:t>For example, suppose that </a:t>
            </a:r>
            <a:r>
              <a:rPr lang="en-US" dirty="0">
                <a:latin typeface="Courier New" panose="02070309020205020404" pitchFamily="49" charset="0"/>
                <a:cs typeface="Courier New" panose="02070309020205020404" pitchFamily="49" charset="0"/>
              </a:rPr>
              <a:t>c</a:t>
            </a:r>
            <a:r>
              <a:rPr lang="en-US" dirty="0"/>
              <a:t> is a </a:t>
            </a:r>
            <a:r>
              <a:rPr lang="en-US" dirty="0">
                <a:latin typeface="Courier New" panose="02070309020205020404" pitchFamily="49" charset="0"/>
                <a:cs typeface="Courier New" panose="02070309020205020404" pitchFamily="49" charset="0"/>
              </a:rPr>
              <a:t>Collection</a:t>
            </a:r>
            <a:r>
              <a:rPr lang="en-US" dirty="0"/>
              <a:t>. The following snippet dumps the contents of </a:t>
            </a:r>
            <a:r>
              <a:rPr lang="en-US" dirty="0">
                <a:latin typeface="Courier New" panose="02070309020205020404" pitchFamily="49" charset="0"/>
                <a:cs typeface="Courier New" panose="02070309020205020404" pitchFamily="49" charset="0"/>
              </a:rPr>
              <a:t>c</a:t>
            </a:r>
            <a:r>
              <a:rPr lang="en-US" dirty="0"/>
              <a:t> into </a:t>
            </a:r>
            <a:r>
              <a:rPr lang="en-US" dirty="0">
                <a:latin typeface="Courier New" panose="02070309020205020404" pitchFamily="49" charset="0"/>
                <a:cs typeface="Courier New" panose="02070309020205020404" pitchFamily="49" charset="0"/>
              </a:rPr>
              <a:t>a</a:t>
            </a:r>
            <a:r>
              <a:rPr lang="en-US" dirty="0"/>
              <a:t> newly allocated array of </a:t>
            </a:r>
            <a:r>
              <a:rPr lang="en-US" dirty="0">
                <a:latin typeface="Courier New" panose="02070309020205020404" pitchFamily="49" charset="0"/>
                <a:cs typeface="Courier New" panose="02070309020205020404" pitchFamily="49" charset="0"/>
              </a:rPr>
              <a:t>Object</a:t>
            </a:r>
            <a:r>
              <a:rPr lang="en-US" dirty="0"/>
              <a:t> whose length is identical to the number of elements in </a:t>
            </a:r>
            <a:r>
              <a:rPr lang="en-US" dirty="0">
                <a:latin typeface="Courier New" panose="02070309020205020404" pitchFamily="49" charset="0"/>
                <a:cs typeface="Courier New" panose="02070309020205020404" pitchFamily="49" charset="0"/>
              </a:rPr>
              <a:t>c</a:t>
            </a:r>
            <a:r>
              <a:rPr lang="en-US" dirty="0"/>
              <a: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Object[] a = c.toArray();</a:t>
            </a:r>
          </a:p>
          <a:p>
            <a:pPr marL="0" indent="0">
              <a:buNone/>
            </a:pPr>
            <a:endParaRPr lang="en-US" dirty="0"/>
          </a:p>
          <a:p>
            <a:pPr marL="0" indent="0">
              <a:buNone/>
            </a:pPr>
            <a:r>
              <a:rPr lang="en-US" dirty="0"/>
              <a:t>Suppose that </a:t>
            </a:r>
            <a:r>
              <a:rPr lang="en-US" dirty="0">
                <a:latin typeface="Courier New" panose="02070309020205020404" pitchFamily="49" charset="0"/>
                <a:cs typeface="Courier New" panose="02070309020205020404" pitchFamily="49" charset="0"/>
              </a:rPr>
              <a:t>c</a:t>
            </a:r>
            <a:r>
              <a:rPr lang="en-US" dirty="0"/>
              <a:t> is known to contain only strings (perhaps because </a:t>
            </a:r>
            <a:r>
              <a:rPr lang="en-US" dirty="0">
                <a:latin typeface="Courier New" panose="02070309020205020404" pitchFamily="49" charset="0"/>
                <a:cs typeface="Courier New" panose="02070309020205020404" pitchFamily="49" charset="0"/>
              </a:rPr>
              <a:t>c</a:t>
            </a:r>
            <a:r>
              <a:rPr lang="en-US" dirty="0"/>
              <a:t> is of type </a:t>
            </a:r>
            <a:r>
              <a:rPr lang="en-US" dirty="0">
                <a:latin typeface="Courier New" panose="02070309020205020404" pitchFamily="49" charset="0"/>
                <a:cs typeface="Courier New" panose="02070309020205020404" pitchFamily="49" charset="0"/>
              </a:rPr>
              <a:t>Collection&lt;String&gt;</a:t>
            </a:r>
            <a:r>
              <a:rPr lang="en-US" dirty="0"/>
              <a:t>). The following snippet dumps the contents of </a:t>
            </a:r>
            <a:r>
              <a:rPr lang="en-US" dirty="0">
                <a:latin typeface="Courier New" panose="02070309020205020404" pitchFamily="49" charset="0"/>
                <a:cs typeface="Courier New" panose="02070309020205020404" pitchFamily="49" charset="0"/>
              </a:rPr>
              <a:t>c</a:t>
            </a:r>
            <a:r>
              <a:rPr lang="en-US" dirty="0"/>
              <a:t> into a newly allocated array of </a:t>
            </a:r>
            <a:r>
              <a:rPr lang="en-US" dirty="0">
                <a:latin typeface="Courier New" panose="02070309020205020404" pitchFamily="49" charset="0"/>
                <a:cs typeface="Courier New" panose="02070309020205020404" pitchFamily="49" charset="0"/>
              </a:rPr>
              <a:t>String</a:t>
            </a:r>
            <a:r>
              <a:rPr lang="en-US" dirty="0"/>
              <a:t> whose length is identical to the number of elements in </a:t>
            </a:r>
            <a:r>
              <a:rPr lang="en-US" dirty="0">
                <a:latin typeface="Courier New" panose="02070309020205020404" pitchFamily="49" charset="0"/>
                <a:cs typeface="Courier New" panose="02070309020205020404" pitchFamily="49" charset="0"/>
              </a:rPr>
              <a:t>c</a:t>
            </a:r>
            <a:r>
              <a:rPr lang="en-US" dirty="0"/>
              <a: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String[] a = c.toArray(new String[0]);</a:t>
            </a:r>
          </a:p>
          <a:p>
            <a:pPr marL="0" indent="0">
              <a:buNone/>
            </a:pPr>
            <a:endParaRPr lang="en-US" dirty="0"/>
          </a:p>
        </p:txBody>
      </p:sp>
    </p:spTree>
    <p:extLst>
      <p:ext uri="{BB962C8B-B14F-4D97-AF65-F5344CB8AC3E}">
        <p14:creationId xmlns:p14="http://schemas.microsoft.com/office/powerpoint/2010/main" val="423527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0A51-CA3C-49B7-969B-D8DA5E5BCBCA}"/>
              </a:ext>
            </a:extLst>
          </p:cNvPr>
          <p:cNvSpPr>
            <a:spLocks noGrp="1"/>
          </p:cNvSpPr>
          <p:nvPr>
            <p:ph type="title"/>
          </p:nvPr>
        </p:nvSpPr>
        <p:spPr/>
        <p:txBody>
          <a:bodyPr/>
          <a:lstStyle/>
          <a:p>
            <a:pPr algn="ctr"/>
            <a:r>
              <a:rPr lang="en-US" dirty="0"/>
              <a:t>Interfaces (List)</a:t>
            </a:r>
          </a:p>
        </p:txBody>
      </p:sp>
      <p:sp>
        <p:nvSpPr>
          <p:cNvPr id="3" name="Content Placeholder 2">
            <a:extLst>
              <a:ext uri="{FF2B5EF4-FFF2-40B4-BE49-F238E27FC236}">
                <a16:creationId xmlns:a16="http://schemas.microsoft.com/office/drawing/2014/main" id="{96E7184B-E6C8-40A4-825D-3FB8FBCF5764}"/>
              </a:ext>
            </a:extLst>
          </p:cNvPr>
          <p:cNvSpPr>
            <a:spLocks noGrp="1"/>
          </p:cNvSpPr>
          <p:nvPr>
            <p:ph idx="1"/>
          </p:nvPr>
        </p:nvSpPr>
        <p:spPr>
          <a:xfrm>
            <a:off x="1104293" y="1667907"/>
            <a:ext cx="8946541" cy="4737375"/>
          </a:xfrm>
        </p:spPr>
        <p:txBody>
          <a:bodyPr>
            <a:normAutofit fontScale="62500" lnSpcReduction="20000"/>
          </a:bodyPr>
          <a:lstStyle/>
          <a:p>
            <a:pPr marL="0" indent="0">
              <a:buNone/>
            </a:pPr>
            <a:r>
              <a:rPr lang="en-US" dirty="0"/>
              <a:t>A </a:t>
            </a:r>
            <a:r>
              <a:rPr lang="en-US" dirty="0">
                <a:latin typeface="Courier New" panose="02070309020205020404" pitchFamily="49" charset="0"/>
                <a:cs typeface="Courier New" panose="02070309020205020404" pitchFamily="49" charset="0"/>
              </a:rPr>
              <a:t>List</a:t>
            </a:r>
            <a:r>
              <a:rPr lang="en-US" dirty="0"/>
              <a:t> is an ordered </a:t>
            </a:r>
            <a:r>
              <a:rPr lang="en-US" dirty="0">
                <a:latin typeface="Courier New" panose="02070309020205020404" pitchFamily="49" charset="0"/>
                <a:cs typeface="Courier New" panose="02070309020205020404" pitchFamily="49" charset="0"/>
              </a:rPr>
              <a:t>Collection</a:t>
            </a:r>
            <a:r>
              <a:rPr lang="en-US" dirty="0"/>
              <a:t> (sometimes called a sequence). Lists may contain duplicate elements. In addition to the operations inherited from </a:t>
            </a:r>
            <a:r>
              <a:rPr lang="en-US" dirty="0">
                <a:latin typeface="Courier New" panose="02070309020205020404" pitchFamily="49" charset="0"/>
                <a:cs typeface="Courier New" panose="02070309020205020404" pitchFamily="49" charset="0"/>
              </a:rPr>
              <a:t>Collection</a:t>
            </a:r>
            <a:r>
              <a:rPr lang="en-US" dirty="0"/>
              <a:t>, the </a:t>
            </a:r>
            <a:r>
              <a:rPr lang="en-US" dirty="0">
                <a:latin typeface="Courier New" panose="02070309020205020404" pitchFamily="49" charset="0"/>
                <a:cs typeface="Courier New" panose="02070309020205020404" pitchFamily="49" charset="0"/>
              </a:rPr>
              <a:t>List</a:t>
            </a:r>
            <a:r>
              <a:rPr lang="en-US" dirty="0"/>
              <a:t> interface includes operations for the following:</a:t>
            </a:r>
          </a:p>
          <a:p>
            <a:pPr marL="0" indent="0">
              <a:buNone/>
            </a:pPr>
            <a:endParaRPr lang="en-US" dirty="0"/>
          </a:p>
          <a:p>
            <a:r>
              <a:rPr lang="en-US" dirty="0">
                <a:latin typeface="Courier New" panose="02070309020205020404" pitchFamily="49" charset="0"/>
                <a:cs typeface="Courier New" panose="02070309020205020404" pitchFamily="49" charset="0"/>
              </a:rPr>
              <a:t>Positional access </a:t>
            </a:r>
            <a:r>
              <a:rPr lang="en-US" dirty="0"/>
              <a:t>— manipulates elements based on their numerical position in the list. This includes methods such as </a:t>
            </a:r>
            <a:r>
              <a:rPr lang="en-US" dirty="0">
                <a:latin typeface="Courier New" panose="02070309020205020404" pitchFamily="49" charset="0"/>
                <a:cs typeface="Courier New" panose="02070309020205020404" pitchFamily="49" charset="0"/>
              </a:rPr>
              <a:t>get</a:t>
            </a:r>
            <a:r>
              <a:rPr lang="en-US" dirty="0"/>
              <a:t>, </a:t>
            </a:r>
            <a:r>
              <a:rPr lang="en-US" dirty="0">
                <a:latin typeface="Courier New" panose="02070309020205020404" pitchFamily="49" charset="0"/>
                <a:cs typeface="Courier New" panose="02070309020205020404" pitchFamily="49" charset="0"/>
              </a:rPr>
              <a:t>set</a:t>
            </a:r>
            <a:r>
              <a:rPr lang="en-US" dirty="0"/>
              <a:t>, </a:t>
            </a:r>
            <a:r>
              <a:rPr lang="en-US" dirty="0">
                <a:latin typeface="Courier New" panose="02070309020205020404" pitchFamily="49" charset="0"/>
                <a:cs typeface="Courier New" panose="02070309020205020404" pitchFamily="49" charset="0"/>
              </a:rPr>
              <a:t>add</a:t>
            </a:r>
            <a:r>
              <a:rPr lang="en-US" dirty="0"/>
              <a:t>, </a:t>
            </a:r>
            <a:r>
              <a:rPr lang="en-US" dirty="0">
                <a:latin typeface="Courier New" panose="02070309020205020404" pitchFamily="49" charset="0"/>
                <a:cs typeface="Courier New" panose="02070309020205020404" pitchFamily="49" charset="0"/>
              </a:rPr>
              <a:t>addAll</a:t>
            </a:r>
            <a:r>
              <a:rPr lang="en-US" dirty="0"/>
              <a:t>, and </a:t>
            </a:r>
            <a:r>
              <a:rPr lang="en-US" dirty="0">
                <a:latin typeface="Courier New" panose="02070309020205020404" pitchFamily="49" charset="0"/>
                <a:cs typeface="Courier New" panose="02070309020205020404" pitchFamily="49" charset="0"/>
              </a:rPr>
              <a:t>remove</a:t>
            </a:r>
            <a:r>
              <a:rPr lang="en-US" dirty="0"/>
              <a:t>.</a:t>
            </a:r>
          </a:p>
          <a:p>
            <a:r>
              <a:rPr lang="en-US" dirty="0">
                <a:latin typeface="Courier New" panose="02070309020205020404" pitchFamily="49" charset="0"/>
                <a:cs typeface="Courier New" panose="02070309020205020404" pitchFamily="49" charset="0"/>
              </a:rPr>
              <a:t>Search</a:t>
            </a:r>
            <a:r>
              <a:rPr lang="en-US" dirty="0"/>
              <a:t> — searches for a specified object in the list and returns its numerical position. Search methods include </a:t>
            </a:r>
            <a:r>
              <a:rPr lang="en-US" dirty="0">
                <a:latin typeface="Courier New" panose="02070309020205020404" pitchFamily="49" charset="0"/>
                <a:cs typeface="Courier New" panose="02070309020205020404" pitchFamily="49" charset="0"/>
              </a:rPr>
              <a:t>indexOf</a:t>
            </a:r>
            <a:r>
              <a:rPr lang="en-US" dirty="0"/>
              <a:t> and </a:t>
            </a:r>
            <a:r>
              <a:rPr lang="en-US" dirty="0">
                <a:latin typeface="Courier New" panose="02070309020205020404" pitchFamily="49" charset="0"/>
                <a:cs typeface="Courier New" panose="02070309020205020404" pitchFamily="49" charset="0"/>
              </a:rPr>
              <a:t>lastIndexOf</a:t>
            </a:r>
            <a:r>
              <a:rPr lang="en-US" dirty="0"/>
              <a:t>.</a:t>
            </a:r>
          </a:p>
          <a:p>
            <a:r>
              <a:rPr lang="en-US" dirty="0">
                <a:latin typeface="Courier New" panose="02070309020205020404" pitchFamily="49" charset="0"/>
                <a:cs typeface="Courier New" panose="02070309020205020404" pitchFamily="49" charset="0"/>
              </a:rPr>
              <a:t>Iteration</a:t>
            </a:r>
            <a:r>
              <a:rPr lang="en-US" dirty="0"/>
              <a:t> — extends </a:t>
            </a:r>
            <a:r>
              <a:rPr lang="en-US" dirty="0">
                <a:latin typeface="Courier New" panose="02070309020205020404" pitchFamily="49" charset="0"/>
                <a:cs typeface="Courier New" panose="02070309020205020404" pitchFamily="49" charset="0"/>
              </a:rPr>
              <a:t>Iterator</a:t>
            </a:r>
            <a:r>
              <a:rPr lang="en-US" dirty="0"/>
              <a:t> semantics to take advantage of the list's sequential nature. The </a:t>
            </a:r>
            <a:r>
              <a:rPr lang="en-US" dirty="0">
                <a:latin typeface="Courier New" panose="02070309020205020404" pitchFamily="49" charset="0"/>
                <a:cs typeface="Courier New" panose="02070309020205020404" pitchFamily="49" charset="0"/>
              </a:rPr>
              <a:t>listIterator</a:t>
            </a:r>
            <a:r>
              <a:rPr lang="en-US" dirty="0"/>
              <a:t> methods provide this behavior.</a:t>
            </a:r>
          </a:p>
          <a:p>
            <a:r>
              <a:rPr lang="en-US" dirty="0">
                <a:latin typeface="Courier New" panose="02070309020205020404" pitchFamily="49" charset="0"/>
                <a:cs typeface="Courier New" panose="02070309020205020404" pitchFamily="49" charset="0"/>
              </a:rPr>
              <a:t>Range-view</a:t>
            </a:r>
            <a:r>
              <a:rPr lang="en-US" dirty="0"/>
              <a:t> — The </a:t>
            </a:r>
            <a:r>
              <a:rPr lang="en-US" dirty="0">
                <a:latin typeface="Courier New" panose="02070309020205020404" pitchFamily="49" charset="0"/>
                <a:cs typeface="Courier New" panose="02070309020205020404" pitchFamily="49" charset="0"/>
              </a:rPr>
              <a:t>sublist</a:t>
            </a:r>
            <a:r>
              <a:rPr lang="en-US" dirty="0"/>
              <a:t> method performs arbitrary range operations on the list.</a:t>
            </a:r>
          </a:p>
          <a:p>
            <a:pPr marL="0" indent="0">
              <a:buNone/>
            </a:pPr>
            <a:endParaRPr lang="en-US" dirty="0"/>
          </a:p>
          <a:p>
            <a:pPr marL="0" indent="0">
              <a:buNone/>
            </a:pPr>
            <a:r>
              <a:rPr lang="en-US" dirty="0"/>
              <a:t>The Java platform contains two general-purpose </a:t>
            </a:r>
            <a:r>
              <a:rPr lang="en-US" dirty="0">
                <a:latin typeface="Courier New" panose="02070309020205020404" pitchFamily="49" charset="0"/>
                <a:cs typeface="Courier New" panose="02070309020205020404" pitchFamily="49" charset="0"/>
              </a:rPr>
              <a:t>List</a:t>
            </a:r>
            <a:r>
              <a:rPr lang="en-US" dirty="0"/>
              <a:t> implementations. </a:t>
            </a:r>
            <a:r>
              <a:rPr lang="en-US" dirty="0">
                <a:latin typeface="Courier New" panose="02070309020205020404" pitchFamily="49" charset="0"/>
                <a:cs typeface="Courier New" panose="02070309020205020404" pitchFamily="49" charset="0"/>
              </a:rPr>
              <a:t>ArrayList</a:t>
            </a:r>
            <a:r>
              <a:rPr lang="en-US" dirty="0"/>
              <a:t>, which is usually the better-performing implementation, and </a:t>
            </a:r>
            <a:r>
              <a:rPr lang="en-US" dirty="0">
                <a:latin typeface="Courier New" panose="02070309020205020404" pitchFamily="49" charset="0"/>
                <a:cs typeface="Courier New" panose="02070309020205020404" pitchFamily="49" charset="0"/>
              </a:rPr>
              <a:t>LinkedList</a:t>
            </a:r>
            <a:r>
              <a:rPr lang="en-US" dirty="0"/>
              <a:t> which offers better performance under certain circumstances.</a:t>
            </a:r>
          </a:p>
          <a:p>
            <a:pPr marL="0" indent="0">
              <a:buNone/>
            </a:pPr>
            <a:endParaRPr lang="en-US" dirty="0"/>
          </a:p>
          <a:p>
            <a:pPr marL="0" indent="0">
              <a:buNone/>
            </a:pPr>
            <a:r>
              <a:rPr lang="en-US" dirty="0"/>
              <a:t>Further information (including examples of </a:t>
            </a:r>
            <a:r>
              <a:rPr lang="en-US" dirty="0">
                <a:latin typeface="Courier New" panose="02070309020205020404" pitchFamily="49" charset="0"/>
                <a:cs typeface="Courier New" panose="02070309020205020404" pitchFamily="49" charset="0"/>
              </a:rPr>
              <a:t>Collection</a:t>
            </a:r>
            <a:r>
              <a:rPr lang="en-US" dirty="0"/>
              <a:t> operations, </a:t>
            </a:r>
            <a:r>
              <a:rPr lang="en-US" dirty="0">
                <a:latin typeface="Courier New" panose="02070309020205020404" pitchFamily="49" charset="0"/>
                <a:cs typeface="Courier New" panose="02070309020205020404" pitchFamily="49" charset="0"/>
              </a:rPr>
              <a:t>positional access</a:t>
            </a:r>
            <a:r>
              <a:rPr lang="en-US" dirty="0"/>
              <a:t> and </a:t>
            </a:r>
            <a:r>
              <a:rPr lang="en-US" dirty="0">
                <a:latin typeface="Courier New" panose="02070309020205020404" pitchFamily="49" charset="0"/>
                <a:cs typeface="Courier New" panose="02070309020205020404" pitchFamily="49" charset="0"/>
              </a:rPr>
              <a:t>search</a:t>
            </a:r>
            <a:r>
              <a:rPr lang="en-US" dirty="0"/>
              <a:t> operations, and </a:t>
            </a:r>
            <a:r>
              <a:rPr lang="en-US" dirty="0">
                <a:latin typeface="Courier New" panose="02070309020205020404" pitchFamily="49" charset="0"/>
                <a:cs typeface="Courier New" panose="02070309020205020404" pitchFamily="49" charset="0"/>
              </a:rPr>
              <a:t>Iterators</a:t>
            </a:r>
            <a:r>
              <a:rPr lang="en-US" dirty="0"/>
              <a:t>) can be found at:</a:t>
            </a:r>
          </a:p>
          <a:p>
            <a:pPr marL="0" indent="0">
              <a:buNone/>
            </a:pPr>
            <a:endParaRPr lang="en-US" dirty="0"/>
          </a:p>
          <a:p>
            <a:pPr marL="0" indent="0">
              <a:buNone/>
            </a:pPr>
            <a:r>
              <a:rPr lang="en-US" dirty="0">
                <a:hlinkClick r:id="rId2"/>
              </a:rPr>
              <a:t>https://docs.oracle.com/javase/tutorial/collections/interfaces/list.html</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11761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E71E2-1069-4F0C-ADF3-B5ED9DB1928E}"/>
              </a:ext>
            </a:extLst>
          </p:cNvPr>
          <p:cNvSpPr>
            <a:spLocks noGrp="1"/>
          </p:cNvSpPr>
          <p:nvPr>
            <p:ph type="title"/>
          </p:nvPr>
        </p:nvSpPr>
        <p:spPr/>
        <p:txBody>
          <a:bodyPr/>
          <a:lstStyle/>
          <a:p>
            <a:pPr algn="ctr"/>
            <a:r>
              <a:rPr lang="en-US" dirty="0"/>
              <a:t>Interfaces (Set)</a:t>
            </a:r>
          </a:p>
        </p:txBody>
      </p:sp>
      <p:sp>
        <p:nvSpPr>
          <p:cNvPr id="3" name="Content Placeholder 2">
            <a:extLst>
              <a:ext uri="{FF2B5EF4-FFF2-40B4-BE49-F238E27FC236}">
                <a16:creationId xmlns:a16="http://schemas.microsoft.com/office/drawing/2014/main" id="{A2DC48E9-4CF4-4D70-B37B-6B4315C1268A}"/>
              </a:ext>
            </a:extLst>
          </p:cNvPr>
          <p:cNvSpPr>
            <a:spLocks noGrp="1"/>
          </p:cNvSpPr>
          <p:nvPr>
            <p:ph idx="1"/>
          </p:nvPr>
        </p:nvSpPr>
        <p:spPr>
          <a:xfrm>
            <a:off x="1104293" y="1756610"/>
            <a:ext cx="8946541" cy="4283242"/>
          </a:xfrm>
        </p:spPr>
        <p:txBody>
          <a:bodyPr>
            <a:normAutofit fontScale="70000" lnSpcReduction="20000"/>
          </a:bodyPr>
          <a:lstStyle/>
          <a:p>
            <a:pPr marL="0" indent="0">
              <a:buNone/>
            </a:pPr>
            <a:r>
              <a:rPr lang="en-US" dirty="0"/>
              <a:t>A </a:t>
            </a:r>
            <a:r>
              <a:rPr lang="en-US" dirty="0">
                <a:latin typeface="Courier New" panose="02070309020205020404" pitchFamily="49" charset="0"/>
                <a:cs typeface="Courier New" panose="02070309020205020404" pitchFamily="49" charset="0"/>
              </a:rPr>
              <a:t>Set</a:t>
            </a:r>
            <a:r>
              <a:rPr lang="en-US" dirty="0"/>
              <a:t> is a </a:t>
            </a:r>
            <a:r>
              <a:rPr lang="en-US" dirty="0">
                <a:latin typeface="Courier New" panose="02070309020205020404" pitchFamily="49" charset="0"/>
                <a:cs typeface="Courier New" panose="02070309020205020404" pitchFamily="49" charset="0"/>
              </a:rPr>
              <a:t>Collection</a:t>
            </a:r>
            <a:r>
              <a:rPr lang="en-US" dirty="0"/>
              <a:t> that cannot contain duplicate elements. It models the mathematical set abstraction. The </a:t>
            </a:r>
            <a:r>
              <a:rPr lang="en-US" dirty="0">
                <a:latin typeface="Courier New" panose="02070309020205020404" pitchFamily="49" charset="0"/>
                <a:cs typeface="Courier New" panose="02070309020205020404" pitchFamily="49" charset="0"/>
              </a:rPr>
              <a:t>Set</a:t>
            </a:r>
            <a:r>
              <a:rPr lang="en-US" dirty="0"/>
              <a:t> interface contains only methods inherited from </a:t>
            </a:r>
            <a:r>
              <a:rPr lang="en-US" dirty="0">
                <a:latin typeface="Courier New" panose="02070309020205020404" pitchFamily="49" charset="0"/>
                <a:cs typeface="Courier New" panose="02070309020205020404" pitchFamily="49" charset="0"/>
              </a:rPr>
              <a:t>Collection</a:t>
            </a:r>
            <a:r>
              <a:rPr lang="en-US" dirty="0"/>
              <a:t> and adds the restriction that duplicate elements are prohibited. Set also adds a stronger contract on the behavior of the </a:t>
            </a:r>
            <a:r>
              <a:rPr lang="en-US" dirty="0">
                <a:latin typeface="Courier New" panose="02070309020205020404" pitchFamily="49" charset="0"/>
                <a:cs typeface="Courier New" panose="02070309020205020404" pitchFamily="49" charset="0"/>
              </a:rPr>
              <a:t>equals</a:t>
            </a:r>
            <a:r>
              <a:rPr lang="en-US" dirty="0"/>
              <a:t> and </a:t>
            </a:r>
            <a:r>
              <a:rPr lang="en-US" dirty="0">
                <a:latin typeface="Courier New" panose="02070309020205020404" pitchFamily="49" charset="0"/>
                <a:cs typeface="Courier New" panose="02070309020205020404" pitchFamily="49" charset="0"/>
              </a:rPr>
              <a:t>hashCode</a:t>
            </a:r>
            <a:r>
              <a:rPr lang="en-US" dirty="0"/>
              <a:t> operations, allowing </a:t>
            </a:r>
            <a:r>
              <a:rPr lang="en-US" dirty="0">
                <a:latin typeface="Courier New" panose="02070309020205020404" pitchFamily="49" charset="0"/>
                <a:cs typeface="Courier New" panose="02070309020205020404" pitchFamily="49" charset="0"/>
              </a:rPr>
              <a:t>Set</a:t>
            </a:r>
            <a:r>
              <a:rPr lang="en-US" dirty="0"/>
              <a:t> instances to be compared meaningfully even if their implementation types differ. Two </a:t>
            </a:r>
            <a:r>
              <a:rPr lang="en-US" dirty="0">
                <a:latin typeface="Courier New" panose="02070309020205020404" pitchFamily="49" charset="0"/>
                <a:cs typeface="Courier New" panose="02070309020205020404" pitchFamily="49" charset="0"/>
              </a:rPr>
              <a:t>Set</a:t>
            </a:r>
            <a:r>
              <a:rPr lang="en-US" dirty="0"/>
              <a:t> instances are equal if they contain the same elements.</a:t>
            </a:r>
          </a:p>
          <a:p>
            <a:pPr marL="0" indent="0">
              <a:buNone/>
            </a:pPr>
            <a:endParaRPr lang="en-US" dirty="0"/>
          </a:p>
          <a:p>
            <a:pPr marL="0" indent="0">
              <a:buNone/>
            </a:pPr>
            <a:r>
              <a:rPr lang="en-US" dirty="0"/>
              <a:t>The Java platform contains three general-purpose </a:t>
            </a:r>
            <a:r>
              <a:rPr lang="en-US" dirty="0">
                <a:latin typeface="Courier New" panose="02070309020205020404" pitchFamily="49" charset="0"/>
                <a:cs typeface="Courier New" panose="02070309020205020404" pitchFamily="49" charset="0"/>
              </a:rPr>
              <a:t>Set</a:t>
            </a:r>
            <a:r>
              <a:rPr lang="en-US" dirty="0"/>
              <a:t> implementations: </a:t>
            </a:r>
            <a:r>
              <a:rPr lang="en-US" dirty="0">
                <a:latin typeface="Courier New" panose="02070309020205020404" pitchFamily="49" charset="0"/>
                <a:cs typeface="Courier New" panose="02070309020205020404" pitchFamily="49" charset="0"/>
              </a:rPr>
              <a:t>HashSet</a:t>
            </a:r>
            <a:r>
              <a:rPr lang="en-US" dirty="0"/>
              <a:t>, </a:t>
            </a:r>
            <a:r>
              <a:rPr lang="en-US" dirty="0">
                <a:latin typeface="Courier New" panose="02070309020205020404" pitchFamily="49" charset="0"/>
                <a:cs typeface="Courier New" panose="02070309020205020404" pitchFamily="49" charset="0"/>
              </a:rPr>
              <a:t>TreeSet</a:t>
            </a:r>
            <a:r>
              <a:rPr lang="en-US" dirty="0"/>
              <a:t>, and </a:t>
            </a:r>
            <a:r>
              <a:rPr lang="en-US" dirty="0">
                <a:latin typeface="Courier New" panose="02070309020205020404" pitchFamily="49" charset="0"/>
                <a:cs typeface="Courier New" panose="02070309020205020404" pitchFamily="49" charset="0"/>
              </a:rPr>
              <a:t>LinkedHashSet</a:t>
            </a:r>
            <a:r>
              <a:rPr lang="en-US" dirty="0"/>
              <a:t>. </a:t>
            </a:r>
            <a:r>
              <a:rPr lang="en-US" dirty="0">
                <a:latin typeface="Courier New" panose="02070309020205020404" pitchFamily="49" charset="0"/>
                <a:cs typeface="Courier New" panose="02070309020205020404" pitchFamily="49" charset="0"/>
              </a:rPr>
              <a:t>HashSet</a:t>
            </a:r>
            <a:r>
              <a:rPr lang="en-US" dirty="0"/>
              <a:t>, which stores its elements in a hash table, is the best-performing implementation; however it makes no guarantees concerning the order of iteration. </a:t>
            </a:r>
            <a:r>
              <a:rPr lang="en-US" dirty="0">
                <a:latin typeface="Courier New" panose="02070309020205020404" pitchFamily="49" charset="0"/>
                <a:cs typeface="Courier New" panose="02070309020205020404" pitchFamily="49" charset="0"/>
              </a:rPr>
              <a:t>TreeSet</a:t>
            </a:r>
            <a:r>
              <a:rPr lang="en-US" dirty="0"/>
              <a:t>, which stores its elements in a red-black tree, orders its elements based on their values; it is substantially slower than </a:t>
            </a:r>
            <a:r>
              <a:rPr lang="en-US" dirty="0">
                <a:latin typeface="Courier New" panose="02070309020205020404" pitchFamily="49" charset="0"/>
                <a:cs typeface="Courier New" panose="02070309020205020404" pitchFamily="49" charset="0"/>
              </a:rPr>
              <a:t>HashSet</a:t>
            </a:r>
            <a:r>
              <a:rPr lang="en-US" dirty="0"/>
              <a:t>. </a:t>
            </a:r>
            <a:r>
              <a:rPr lang="en-US" dirty="0">
                <a:latin typeface="Courier New" panose="02070309020205020404" pitchFamily="49" charset="0"/>
                <a:cs typeface="Courier New" panose="02070309020205020404" pitchFamily="49" charset="0"/>
              </a:rPr>
              <a:t>LinkedHashSet</a:t>
            </a:r>
            <a:r>
              <a:rPr lang="en-US" dirty="0"/>
              <a:t>, which is implemented as a hash table with a linked list running through it, orders its elements based on the order in which they were inserted into the set (insertion-order). </a:t>
            </a:r>
            <a:r>
              <a:rPr lang="en-US" dirty="0">
                <a:latin typeface="Courier New" panose="02070309020205020404" pitchFamily="49" charset="0"/>
                <a:cs typeface="Courier New" panose="02070309020205020404" pitchFamily="49" charset="0"/>
              </a:rPr>
              <a:t>LinkedHashSet</a:t>
            </a:r>
            <a:r>
              <a:rPr lang="en-US" dirty="0"/>
              <a:t> spares its clients from the unspecified, generally chaotic ordering provided by </a:t>
            </a:r>
            <a:r>
              <a:rPr lang="en-US" dirty="0">
                <a:latin typeface="Courier New" panose="02070309020205020404" pitchFamily="49" charset="0"/>
                <a:cs typeface="Courier New" panose="02070309020205020404" pitchFamily="49" charset="0"/>
              </a:rPr>
              <a:t>HashSet</a:t>
            </a:r>
            <a:r>
              <a:rPr lang="en-US" dirty="0"/>
              <a:t> at a cost that is only slightly higher.</a:t>
            </a:r>
          </a:p>
          <a:p>
            <a:pPr marL="0" indent="0">
              <a:buNone/>
            </a:pPr>
            <a:endParaRPr lang="en-US" dirty="0"/>
          </a:p>
          <a:p>
            <a:pPr marL="0" indent="0">
              <a:buNone/>
            </a:pPr>
            <a:r>
              <a:rPr lang="en-US" dirty="0"/>
              <a:t>Further information (including examples and a list of basic </a:t>
            </a:r>
            <a:r>
              <a:rPr lang="en-US" dirty="0">
                <a:latin typeface="Courier New" panose="02070309020205020404" pitchFamily="49" charset="0"/>
                <a:cs typeface="Courier New" panose="02070309020205020404" pitchFamily="49" charset="0"/>
              </a:rPr>
              <a:t>Set</a:t>
            </a:r>
            <a:r>
              <a:rPr lang="en-US" dirty="0"/>
              <a:t> operations) can be found at:</a:t>
            </a:r>
          </a:p>
          <a:p>
            <a:pPr marL="0" indent="0">
              <a:buNone/>
            </a:pPr>
            <a:endParaRPr lang="en-US" dirty="0"/>
          </a:p>
          <a:p>
            <a:pPr marL="0" indent="0">
              <a:buNone/>
            </a:pPr>
            <a:r>
              <a:rPr lang="en-US" dirty="0">
                <a:hlinkClick r:id="rId2"/>
              </a:rPr>
              <a:t>https://docs.oracle.com/javase/tutorial/collections/interfaces/set.html</a:t>
            </a:r>
            <a:endParaRPr lang="en-US" dirty="0"/>
          </a:p>
          <a:p>
            <a:pPr marL="0" indent="0">
              <a:buNone/>
            </a:pPr>
            <a:endParaRPr lang="en-US" dirty="0"/>
          </a:p>
        </p:txBody>
      </p:sp>
    </p:spTree>
    <p:extLst>
      <p:ext uri="{BB962C8B-B14F-4D97-AF65-F5344CB8AC3E}">
        <p14:creationId xmlns:p14="http://schemas.microsoft.com/office/powerpoint/2010/main" val="161519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F36B-ED34-480F-8E45-7EE7CE67CACC}"/>
              </a:ext>
            </a:extLst>
          </p:cNvPr>
          <p:cNvSpPr>
            <a:spLocks noGrp="1"/>
          </p:cNvSpPr>
          <p:nvPr>
            <p:ph type="title"/>
          </p:nvPr>
        </p:nvSpPr>
        <p:spPr/>
        <p:txBody>
          <a:bodyPr/>
          <a:lstStyle/>
          <a:p>
            <a:pPr algn="ctr"/>
            <a:r>
              <a:rPr lang="en-US" dirty="0"/>
              <a:t>Interfaces (Map)</a:t>
            </a:r>
          </a:p>
        </p:txBody>
      </p:sp>
      <p:sp>
        <p:nvSpPr>
          <p:cNvPr id="3" name="Content Placeholder 2">
            <a:extLst>
              <a:ext uri="{FF2B5EF4-FFF2-40B4-BE49-F238E27FC236}">
                <a16:creationId xmlns:a16="http://schemas.microsoft.com/office/drawing/2014/main" id="{76E2789C-B752-41B3-B5A0-E6453F2F0C69}"/>
              </a:ext>
            </a:extLst>
          </p:cNvPr>
          <p:cNvSpPr>
            <a:spLocks noGrp="1"/>
          </p:cNvSpPr>
          <p:nvPr>
            <p:ph idx="1"/>
          </p:nvPr>
        </p:nvSpPr>
        <p:spPr>
          <a:xfrm>
            <a:off x="1104293" y="1853248"/>
            <a:ext cx="8946541" cy="4195481"/>
          </a:xfrm>
        </p:spPr>
        <p:txBody>
          <a:bodyPr>
            <a:normAutofit fontScale="85000" lnSpcReduction="20000"/>
          </a:bodyPr>
          <a:lstStyle/>
          <a:p>
            <a:pPr marL="0" indent="0">
              <a:buNone/>
            </a:pPr>
            <a:r>
              <a:rPr lang="en-US" dirty="0"/>
              <a:t>A Map is an object that maps keys to values. A map cannot contain duplicate keys: Each key can map to at most one value. It models the mathematical function abstraction. The Map interface includes methods for basic operations (such as </a:t>
            </a:r>
            <a:r>
              <a:rPr lang="en-US" dirty="0">
                <a:latin typeface="Courier New" panose="02070309020205020404" pitchFamily="49" charset="0"/>
                <a:cs typeface="Courier New" panose="02070309020205020404" pitchFamily="49" charset="0"/>
              </a:rPr>
              <a:t>put</a:t>
            </a:r>
            <a:r>
              <a:rPr lang="en-US" dirty="0"/>
              <a:t>, get, remove, containsKey, containsValue, size, and empty), bulk operations (such as </a:t>
            </a:r>
            <a:r>
              <a:rPr lang="en-US" dirty="0">
                <a:latin typeface="Courier New" panose="02070309020205020404" pitchFamily="49" charset="0"/>
                <a:cs typeface="Courier New" panose="02070309020205020404" pitchFamily="49" charset="0"/>
              </a:rPr>
              <a:t>putAll</a:t>
            </a:r>
            <a:r>
              <a:rPr lang="en-US" dirty="0"/>
              <a:t> and </a:t>
            </a:r>
            <a:r>
              <a:rPr lang="en-US" dirty="0">
                <a:latin typeface="Courier New" panose="02070309020205020404" pitchFamily="49" charset="0"/>
                <a:cs typeface="Courier New" panose="02070309020205020404" pitchFamily="49" charset="0"/>
              </a:rPr>
              <a:t>clear</a:t>
            </a:r>
            <a:r>
              <a:rPr lang="en-US" dirty="0"/>
              <a:t>), and collection views (such as </a:t>
            </a:r>
            <a:r>
              <a:rPr lang="en-US" dirty="0">
                <a:latin typeface="Courier New" panose="02070309020205020404" pitchFamily="49" charset="0"/>
                <a:cs typeface="Courier New" panose="02070309020205020404" pitchFamily="49" charset="0"/>
              </a:rPr>
              <a:t>keySet</a:t>
            </a:r>
            <a:r>
              <a:rPr lang="en-US" dirty="0"/>
              <a:t>, </a:t>
            </a:r>
            <a:r>
              <a:rPr lang="en-US" dirty="0">
                <a:latin typeface="Courier New" panose="02070309020205020404" pitchFamily="49" charset="0"/>
                <a:cs typeface="Courier New" panose="02070309020205020404" pitchFamily="49" charset="0"/>
              </a:rPr>
              <a:t>entrySet</a:t>
            </a:r>
            <a:r>
              <a:rPr lang="en-US" dirty="0"/>
              <a:t>, and </a:t>
            </a:r>
            <a:r>
              <a:rPr lang="en-US" dirty="0">
                <a:latin typeface="Courier New" panose="02070309020205020404" pitchFamily="49" charset="0"/>
                <a:cs typeface="Courier New" panose="02070309020205020404" pitchFamily="49" charset="0"/>
              </a:rPr>
              <a:t>values</a:t>
            </a:r>
            <a:r>
              <a:rPr lang="en-US" dirty="0"/>
              <a:t>).</a:t>
            </a:r>
          </a:p>
          <a:p>
            <a:pPr marL="0" indent="0">
              <a:buNone/>
            </a:pPr>
            <a:endParaRPr lang="en-US" dirty="0"/>
          </a:p>
          <a:p>
            <a:pPr marL="0" indent="0">
              <a:buNone/>
            </a:pPr>
            <a:r>
              <a:rPr lang="en-US" dirty="0"/>
              <a:t>The Java platform contains three general-purpose </a:t>
            </a:r>
            <a:r>
              <a:rPr lang="en-US" dirty="0">
                <a:latin typeface="Courier New" panose="02070309020205020404" pitchFamily="49" charset="0"/>
                <a:cs typeface="Courier New" panose="02070309020205020404" pitchFamily="49" charset="0"/>
              </a:rPr>
              <a:t>Map</a:t>
            </a:r>
            <a:r>
              <a:rPr lang="en-US" dirty="0"/>
              <a:t> implementations: </a:t>
            </a:r>
            <a:r>
              <a:rPr lang="en-US" dirty="0">
                <a:latin typeface="Courier New" panose="02070309020205020404" pitchFamily="49" charset="0"/>
                <a:cs typeface="Courier New" panose="02070309020205020404" pitchFamily="49" charset="0"/>
              </a:rPr>
              <a:t>HashMap</a:t>
            </a:r>
            <a:r>
              <a:rPr lang="en-US" dirty="0"/>
              <a:t>, </a:t>
            </a:r>
            <a:r>
              <a:rPr lang="en-US" dirty="0">
                <a:latin typeface="Courier New" panose="02070309020205020404" pitchFamily="49" charset="0"/>
                <a:cs typeface="Courier New" panose="02070309020205020404" pitchFamily="49" charset="0"/>
              </a:rPr>
              <a:t>TreeMap</a:t>
            </a:r>
            <a:r>
              <a:rPr lang="en-US" dirty="0"/>
              <a:t>, and </a:t>
            </a:r>
            <a:r>
              <a:rPr lang="en-US" dirty="0">
                <a:latin typeface="Courier New" panose="02070309020205020404" pitchFamily="49" charset="0"/>
                <a:cs typeface="Courier New" panose="02070309020205020404" pitchFamily="49" charset="0"/>
              </a:rPr>
              <a:t>LinkedHashMap</a:t>
            </a:r>
            <a:r>
              <a:rPr lang="en-US" dirty="0"/>
              <a:t>. Their behavior and performance are precisely analogous to </a:t>
            </a:r>
            <a:r>
              <a:rPr lang="en-US" dirty="0">
                <a:latin typeface="Courier New" panose="02070309020205020404" pitchFamily="49" charset="0"/>
                <a:cs typeface="Courier New" panose="02070309020205020404" pitchFamily="49" charset="0"/>
              </a:rPr>
              <a:t>HashSet</a:t>
            </a:r>
            <a:r>
              <a:rPr lang="en-US" dirty="0"/>
              <a:t>, </a:t>
            </a:r>
            <a:r>
              <a:rPr lang="en-US" dirty="0">
                <a:latin typeface="Courier New" panose="02070309020205020404" pitchFamily="49" charset="0"/>
                <a:cs typeface="Courier New" panose="02070309020205020404" pitchFamily="49" charset="0"/>
              </a:rPr>
              <a:t>TreeSet</a:t>
            </a:r>
            <a:r>
              <a:rPr lang="en-US" dirty="0"/>
              <a:t>, and </a:t>
            </a:r>
            <a:r>
              <a:rPr lang="en-US" dirty="0">
                <a:latin typeface="Courier New" panose="02070309020205020404" pitchFamily="49" charset="0"/>
                <a:cs typeface="Courier New" panose="02070309020205020404" pitchFamily="49" charset="0"/>
              </a:rPr>
              <a:t>LinkedHashSet</a:t>
            </a:r>
            <a:r>
              <a:rPr lang="en-US" dirty="0"/>
              <a:t>, as described in The </a:t>
            </a:r>
            <a:r>
              <a:rPr lang="en-US" dirty="0">
                <a:latin typeface="Courier New" panose="02070309020205020404" pitchFamily="49" charset="0"/>
                <a:cs typeface="Courier New" panose="02070309020205020404" pitchFamily="49" charset="0"/>
              </a:rPr>
              <a:t>Set</a:t>
            </a:r>
            <a:r>
              <a:rPr lang="en-US" dirty="0"/>
              <a:t> Interface section.</a:t>
            </a:r>
          </a:p>
          <a:p>
            <a:pPr marL="0" indent="0">
              <a:buNone/>
            </a:pPr>
            <a:endParaRPr lang="en-US" dirty="0"/>
          </a:p>
          <a:p>
            <a:pPr marL="0" indent="0">
              <a:buNone/>
            </a:pPr>
            <a:r>
              <a:rPr lang="en-US" dirty="0"/>
              <a:t>Further information (including examples, a list of basic map interface operations, map interface bulk operations, and </a:t>
            </a:r>
            <a:r>
              <a:rPr lang="en-US" dirty="0">
                <a:latin typeface="Courier New" panose="02070309020205020404" pitchFamily="49" charset="0"/>
                <a:cs typeface="Courier New" panose="02070309020205020404" pitchFamily="49" charset="0"/>
              </a:rPr>
              <a:t>Collection</a:t>
            </a:r>
            <a:r>
              <a:rPr lang="en-US" dirty="0"/>
              <a:t> view methods) can be found at:</a:t>
            </a:r>
          </a:p>
          <a:p>
            <a:pPr marL="0" indent="0">
              <a:buNone/>
            </a:pPr>
            <a:endParaRPr lang="en-US" dirty="0"/>
          </a:p>
          <a:p>
            <a:pPr marL="0" indent="0">
              <a:buNone/>
            </a:pPr>
            <a:r>
              <a:rPr lang="en-US" dirty="0">
                <a:hlinkClick r:id="rId2"/>
              </a:rPr>
              <a:t>https://docs.oracle.com/javase/tutorial/collections/interfaces/map.html</a:t>
            </a:r>
            <a:endParaRPr lang="en-US" dirty="0"/>
          </a:p>
          <a:p>
            <a:pPr marL="0" indent="0">
              <a:buNone/>
            </a:pPr>
            <a:endParaRPr lang="en-US" dirty="0"/>
          </a:p>
        </p:txBody>
      </p:sp>
    </p:spTree>
    <p:extLst>
      <p:ext uri="{BB962C8B-B14F-4D97-AF65-F5344CB8AC3E}">
        <p14:creationId xmlns:p14="http://schemas.microsoft.com/office/powerpoint/2010/main" val="3591900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88E4-00F4-4A95-A0B1-A2089D7976E5}"/>
              </a:ext>
            </a:extLst>
          </p:cNvPr>
          <p:cNvSpPr>
            <a:spLocks noGrp="1"/>
          </p:cNvSpPr>
          <p:nvPr>
            <p:ph type="title"/>
          </p:nvPr>
        </p:nvSpPr>
        <p:spPr>
          <a:xfrm>
            <a:off x="646111" y="210122"/>
            <a:ext cx="9404723" cy="1400530"/>
          </a:xfrm>
        </p:spPr>
        <p:txBody>
          <a:bodyPr/>
          <a:lstStyle/>
          <a:p>
            <a:pPr algn="ctr"/>
            <a:r>
              <a:rPr lang="en-US" dirty="0"/>
              <a:t>Interfaces (Queue – Part 1)</a:t>
            </a:r>
          </a:p>
        </p:txBody>
      </p:sp>
      <p:sp>
        <p:nvSpPr>
          <p:cNvPr id="3" name="Content Placeholder 2">
            <a:extLst>
              <a:ext uri="{FF2B5EF4-FFF2-40B4-BE49-F238E27FC236}">
                <a16:creationId xmlns:a16="http://schemas.microsoft.com/office/drawing/2014/main" id="{BD7D3BF8-CAF2-4E75-B327-2393F16816AA}"/>
              </a:ext>
            </a:extLst>
          </p:cNvPr>
          <p:cNvSpPr>
            <a:spLocks noGrp="1"/>
          </p:cNvSpPr>
          <p:nvPr>
            <p:ph idx="1"/>
          </p:nvPr>
        </p:nvSpPr>
        <p:spPr>
          <a:xfrm>
            <a:off x="1104293" y="1222494"/>
            <a:ext cx="8946541" cy="3337229"/>
          </a:xfrm>
        </p:spPr>
        <p:txBody>
          <a:bodyPr>
            <a:normAutofit fontScale="62500" lnSpcReduction="20000"/>
          </a:bodyPr>
          <a:lstStyle/>
          <a:p>
            <a:pPr marL="0" indent="0">
              <a:buNone/>
            </a:pPr>
            <a:r>
              <a:rPr lang="en-US" dirty="0"/>
              <a:t>A Queue is a collection for holding elements prior to processing. Besides basic Collection operations, queues provide additional insertion, removal, and inspection operations. The Queue interface follows.</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public interface Queue&lt;E&gt; extends Collection&lt;E&gt; {</a:t>
            </a:r>
          </a:p>
          <a:p>
            <a:pPr marL="0" indent="0">
              <a:buNone/>
            </a:pPr>
            <a:r>
              <a:rPr lang="en-US" dirty="0">
                <a:latin typeface="Courier New" panose="02070309020205020404" pitchFamily="49" charset="0"/>
                <a:cs typeface="Courier New" panose="02070309020205020404" pitchFamily="49" charset="0"/>
              </a:rPr>
              <a:t>    E element();</a:t>
            </a:r>
          </a:p>
          <a:p>
            <a:pPr marL="0" indent="0">
              <a:buNone/>
            </a:pPr>
            <a:r>
              <a:rPr lang="en-US" dirty="0">
                <a:latin typeface="Courier New" panose="02070309020205020404" pitchFamily="49" charset="0"/>
                <a:cs typeface="Courier New" panose="02070309020205020404" pitchFamily="49" charset="0"/>
              </a:rPr>
              <a:t>    boolean offer(E e);</a:t>
            </a:r>
          </a:p>
          <a:p>
            <a:pPr marL="0" indent="0">
              <a:buNone/>
            </a:pPr>
            <a:r>
              <a:rPr lang="en-US" dirty="0">
                <a:latin typeface="Courier New" panose="02070309020205020404" pitchFamily="49" charset="0"/>
                <a:cs typeface="Courier New" panose="02070309020205020404" pitchFamily="49" charset="0"/>
              </a:rPr>
              <a:t>    E peek();</a:t>
            </a:r>
          </a:p>
          <a:p>
            <a:pPr marL="0" indent="0">
              <a:buNone/>
            </a:pPr>
            <a:r>
              <a:rPr lang="en-US" dirty="0">
                <a:latin typeface="Courier New" panose="02070309020205020404" pitchFamily="49" charset="0"/>
                <a:cs typeface="Courier New" panose="02070309020205020404" pitchFamily="49" charset="0"/>
              </a:rPr>
              <a:t>    E poll();</a:t>
            </a:r>
          </a:p>
          <a:p>
            <a:pPr marL="0" indent="0">
              <a:buNone/>
            </a:pPr>
            <a:r>
              <a:rPr lang="en-US" dirty="0">
                <a:latin typeface="Courier New" panose="02070309020205020404" pitchFamily="49" charset="0"/>
                <a:cs typeface="Courier New" panose="02070309020205020404" pitchFamily="49" charset="0"/>
              </a:rPr>
              <a:t>    E remove();</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t>Each Queue method exists in two forms: (1) one throws an exception if the operation fails, and (2) the other returns a special value if the operation fails (either null or false, depending on the operation). The regular structure of the interface is illustrated in the following table.</a:t>
            </a:r>
          </a:p>
        </p:txBody>
      </p:sp>
      <p:pic>
        <p:nvPicPr>
          <p:cNvPr id="8" name="Picture 7">
            <a:extLst>
              <a:ext uri="{FF2B5EF4-FFF2-40B4-BE49-F238E27FC236}">
                <a16:creationId xmlns:a16="http://schemas.microsoft.com/office/drawing/2014/main" id="{F753095E-4B5D-4814-97EB-54E9C31D759B}"/>
              </a:ext>
            </a:extLst>
          </p:cNvPr>
          <p:cNvPicPr>
            <a:picLocks noChangeAspect="1"/>
          </p:cNvPicPr>
          <p:nvPr/>
        </p:nvPicPr>
        <p:blipFill>
          <a:blip r:embed="rId2"/>
          <a:stretch>
            <a:fillRect/>
          </a:stretch>
        </p:blipFill>
        <p:spPr>
          <a:xfrm>
            <a:off x="2991034" y="4602043"/>
            <a:ext cx="4714875" cy="2066925"/>
          </a:xfrm>
          <a:prstGeom prst="rect">
            <a:avLst/>
          </a:prstGeom>
        </p:spPr>
      </p:pic>
    </p:spTree>
    <p:extLst>
      <p:ext uri="{BB962C8B-B14F-4D97-AF65-F5344CB8AC3E}">
        <p14:creationId xmlns:p14="http://schemas.microsoft.com/office/powerpoint/2010/main" val="1390486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67B2D-620D-4DF3-81CE-5BE47803E18F}"/>
              </a:ext>
            </a:extLst>
          </p:cNvPr>
          <p:cNvSpPr>
            <a:spLocks noGrp="1"/>
          </p:cNvSpPr>
          <p:nvPr>
            <p:ph type="title"/>
          </p:nvPr>
        </p:nvSpPr>
        <p:spPr>
          <a:xfrm>
            <a:off x="654132" y="131876"/>
            <a:ext cx="9404723" cy="1400530"/>
          </a:xfrm>
        </p:spPr>
        <p:txBody>
          <a:bodyPr/>
          <a:lstStyle/>
          <a:p>
            <a:pPr algn="ctr"/>
            <a:r>
              <a:rPr lang="en-US" dirty="0"/>
              <a:t>Interfaces (Queue – Part 2)</a:t>
            </a:r>
          </a:p>
        </p:txBody>
      </p:sp>
      <p:sp>
        <p:nvSpPr>
          <p:cNvPr id="3" name="Content Placeholder 2">
            <a:extLst>
              <a:ext uri="{FF2B5EF4-FFF2-40B4-BE49-F238E27FC236}">
                <a16:creationId xmlns:a16="http://schemas.microsoft.com/office/drawing/2014/main" id="{4C84AC16-3AA4-49E6-9360-A9C7CA114441}"/>
              </a:ext>
            </a:extLst>
          </p:cNvPr>
          <p:cNvSpPr>
            <a:spLocks noGrp="1"/>
          </p:cNvSpPr>
          <p:nvPr>
            <p:ph idx="1"/>
          </p:nvPr>
        </p:nvSpPr>
        <p:spPr>
          <a:xfrm>
            <a:off x="734344" y="1183576"/>
            <a:ext cx="9556667" cy="4948990"/>
          </a:xfrm>
        </p:spPr>
        <p:txBody>
          <a:bodyPr>
            <a:noAutofit/>
          </a:bodyPr>
          <a:lstStyle/>
          <a:p>
            <a:pPr marL="0" indent="0">
              <a:buNone/>
            </a:pPr>
            <a:r>
              <a:rPr lang="en-US" sz="1000" dirty="0"/>
              <a:t>Queues typically, but not necessarily, order elements in a FIFO (first-in-first-out) manner. Among the exceptions are priority queues, which order elements according to their values — see the Object Ordering section for details). Whatever ordering is used, the head of the queue is the element that would be removed by a call to remove or poll. In a FIFO queue, all new elements are inserted at the tail of the queue. Other kinds of queues may use different placement rules. Every Queue implementation must specify its ordering properties.</a:t>
            </a:r>
          </a:p>
          <a:p>
            <a:pPr marL="0" indent="0">
              <a:buNone/>
            </a:pPr>
            <a:endParaRPr lang="en-US" sz="1000" dirty="0"/>
          </a:p>
          <a:p>
            <a:pPr marL="0" indent="0">
              <a:buNone/>
            </a:pPr>
            <a:r>
              <a:rPr lang="en-US" sz="1000" dirty="0"/>
              <a:t>It is possible for a Queue implementation to restrict the number of elements that it holds; such queues are known as bounded. Some Queue implementations in java.util.concurrent are bounded, but the implementations in java.util are not.</a:t>
            </a:r>
          </a:p>
          <a:p>
            <a:pPr marL="0" indent="0">
              <a:buNone/>
            </a:pPr>
            <a:endParaRPr lang="en-US" sz="1000" dirty="0"/>
          </a:p>
          <a:p>
            <a:pPr marL="0" indent="0">
              <a:buNone/>
            </a:pPr>
            <a:r>
              <a:rPr lang="en-US" sz="1000" dirty="0"/>
              <a:t>The add method, which Queue inherits from Collection, inserts an element unless it would violate the queue's capacity restrictions, in which case it throws IllegalStateException. The offer method, which is intended solely for use on bounded queues, differs from add only in that it indicates failure to insert an element by returning false.</a:t>
            </a:r>
          </a:p>
          <a:p>
            <a:pPr marL="0" indent="0">
              <a:buNone/>
            </a:pPr>
            <a:endParaRPr lang="en-US" sz="1000" dirty="0"/>
          </a:p>
          <a:p>
            <a:pPr marL="0" indent="0">
              <a:buNone/>
            </a:pPr>
            <a:r>
              <a:rPr lang="en-US" sz="1000" dirty="0"/>
              <a:t>The remove and poll methods both remove and return the head of the queue. Exactly which element gets removed is a function of the queue's ordering policy. The remove and poll methods differ in their behavior only when the queue is empty. Under these circumstances, remove throws NoSuchElementException, while poll returns null.</a:t>
            </a:r>
          </a:p>
          <a:p>
            <a:pPr marL="0" indent="0">
              <a:buNone/>
            </a:pPr>
            <a:endParaRPr lang="en-US" sz="1000" dirty="0"/>
          </a:p>
          <a:p>
            <a:pPr marL="0" indent="0">
              <a:buNone/>
            </a:pPr>
            <a:r>
              <a:rPr lang="en-US" sz="1000" dirty="0"/>
              <a:t>The element and peek methods return, but do not remove, the head of the queue. They differ from one another in precisely the same fashion as remove and poll: If the queue is empty, element throws NoSuchElementException, while peek returns null.</a:t>
            </a:r>
          </a:p>
          <a:p>
            <a:pPr marL="0" indent="0">
              <a:buNone/>
            </a:pPr>
            <a:endParaRPr lang="en-US" sz="1000" dirty="0"/>
          </a:p>
          <a:p>
            <a:pPr marL="0" indent="0">
              <a:buNone/>
            </a:pPr>
            <a:r>
              <a:rPr lang="en-US" sz="1000" dirty="0"/>
              <a:t>Queue implementations generally do not allow insertion of null elements. The LinkedList implementation, which was retrofitted to implement Queue, is an exception. For historical reasons, it permits null elements, but you should refrain from taking advantage of this, because null is used as a special return value by the poll and peek methods.</a:t>
            </a:r>
          </a:p>
          <a:p>
            <a:pPr marL="0" indent="0">
              <a:buNone/>
            </a:pPr>
            <a:endParaRPr lang="en-US" sz="1000" dirty="0"/>
          </a:p>
          <a:p>
            <a:pPr marL="0" indent="0">
              <a:buNone/>
            </a:pPr>
            <a:r>
              <a:rPr lang="en-US" sz="1000" dirty="0"/>
              <a:t>Queue implementations generally do not define element-based versions of the equals and hashCode methods but instead inherit the identity-based versions from Object.</a:t>
            </a:r>
          </a:p>
          <a:p>
            <a:pPr marL="0" indent="0">
              <a:buNone/>
            </a:pPr>
            <a:endParaRPr lang="en-US" sz="1000" dirty="0"/>
          </a:p>
          <a:p>
            <a:pPr marL="0" indent="0">
              <a:buNone/>
            </a:pPr>
            <a:r>
              <a:rPr lang="en-US" sz="1000" dirty="0"/>
              <a:t>The Queue interface does not define the blocking queue methods, which are common in concurrent programming. These methods, which wait for elements to appear or for space to become available, are defined in the interface </a:t>
            </a:r>
            <a:r>
              <a:rPr lang="en-US" sz="1000" dirty="0" err="1"/>
              <a:t>java.util.concurrent.BlockingQueue</a:t>
            </a:r>
            <a:r>
              <a:rPr lang="en-US" sz="1000" dirty="0"/>
              <a:t>, which extends Queue.</a:t>
            </a:r>
          </a:p>
        </p:txBody>
      </p:sp>
    </p:spTree>
    <p:extLst>
      <p:ext uri="{BB962C8B-B14F-4D97-AF65-F5344CB8AC3E}">
        <p14:creationId xmlns:p14="http://schemas.microsoft.com/office/powerpoint/2010/main" val="1260449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8CFB0-C14C-4DF7-B34B-CC2ADA5A7FA5}"/>
              </a:ext>
            </a:extLst>
          </p:cNvPr>
          <p:cNvSpPr>
            <a:spLocks noGrp="1"/>
          </p:cNvSpPr>
          <p:nvPr>
            <p:ph type="title"/>
          </p:nvPr>
        </p:nvSpPr>
        <p:spPr/>
        <p:txBody>
          <a:bodyPr/>
          <a:lstStyle/>
          <a:p>
            <a:pPr algn="ctr"/>
            <a:r>
              <a:rPr lang="en-US" dirty="0"/>
              <a:t>Implementations (TreeSet)</a:t>
            </a:r>
          </a:p>
        </p:txBody>
      </p:sp>
      <p:sp>
        <p:nvSpPr>
          <p:cNvPr id="3" name="Content Placeholder 2">
            <a:extLst>
              <a:ext uri="{FF2B5EF4-FFF2-40B4-BE49-F238E27FC236}">
                <a16:creationId xmlns:a16="http://schemas.microsoft.com/office/drawing/2014/main" id="{521B36BD-5D09-47D6-ABEE-CEACD3C1EC69}"/>
              </a:ext>
            </a:extLst>
          </p:cNvPr>
          <p:cNvSpPr>
            <a:spLocks noGrp="1"/>
          </p:cNvSpPr>
          <p:nvPr>
            <p:ph idx="1"/>
          </p:nvPr>
        </p:nvSpPr>
        <p:spPr>
          <a:xfrm>
            <a:off x="1104293" y="1603740"/>
            <a:ext cx="8946541" cy="4195481"/>
          </a:xfrm>
        </p:spPr>
        <p:txBody>
          <a:bodyPr>
            <a:normAutofit fontScale="55000" lnSpcReduction="20000"/>
          </a:bodyPr>
          <a:lstStyle/>
          <a:p>
            <a:pPr marL="0" indent="0">
              <a:buNone/>
            </a:pPr>
            <a:r>
              <a:rPr lang="en-US" dirty="0"/>
              <a:t>TreeSet provides an implementation of the Set interface that uses a tree for storage. Objects are stored in a sorted and ascending order.</a:t>
            </a:r>
          </a:p>
          <a:p>
            <a:pPr marL="0" indent="0">
              <a:buNone/>
            </a:pPr>
            <a:endParaRPr lang="en-US" dirty="0"/>
          </a:p>
          <a:p>
            <a:pPr marL="0" indent="0">
              <a:buNone/>
            </a:pPr>
            <a:r>
              <a:rPr lang="en-US" dirty="0"/>
              <a:t>Access and retrieval times are quite fast, which makes TreeSet an excellent choice when storing large amounts of sorted information that must be found quickly.</a:t>
            </a:r>
          </a:p>
          <a:p>
            <a:pPr marL="0" indent="0">
              <a:buNone/>
            </a:pPr>
            <a:endParaRPr lang="en-US" dirty="0"/>
          </a:p>
          <a:p>
            <a:pPr marL="0" indent="0">
              <a:buNone/>
            </a:pPr>
            <a:r>
              <a:rPr lang="en-US" dirty="0"/>
              <a:t>A list of constructors supported by the TreeSet class can be found below:</a:t>
            </a:r>
          </a:p>
          <a:p>
            <a:pPr marL="0" indent="0">
              <a:buNone/>
            </a:pPr>
            <a:endParaRPr lang="en-US" dirty="0"/>
          </a:p>
          <a:p>
            <a:r>
              <a:rPr lang="en-US" dirty="0"/>
              <a:t>TreeSet() – This constructor constructs an empty tree set that will be sorted in an ascending order according to the natural order of its elements.</a:t>
            </a:r>
          </a:p>
          <a:p>
            <a:r>
              <a:rPr lang="en-US" dirty="0"/>
              <a:t>TreeSet(Collection c) – This constructor builds a tree set that contains the elements of the collection c.</a:t>
            </a:r>
          </a:p>
          <a:p>
            <a:r>
              <a:rPr lang="en-US" dirty="0"/>
              <a:t>TreeSet(Comparator comp) – This constructor constructs an empty tree set that will be sorted according to the given comparator.</a:t>
            </a:r>
          </a:p>
          <a:p>
            <a:r>
              <a:rPr lang="en-US" dirty="0"/>
              <a:t>TreeSet(SortedSet ss) – This constructor builds a TreeSet that contains the elements of the given SortedSet.</a:t>
            </a:r>
          </a:p>
          <a:p>
            <a:endParaRPr lang="en-US" dirty="0"/>
          </a:p>
          <a:p>
            <a:pPr marL="0" indent="0">
              <a:buNone/>
            </a:pPr>
            <a:r>
              <a:rPr lang="en-US" dirty="0"/>
              <a:t>A list of methods additionally defined by the TreeSet class (aside from those it inherits from it’s parents) can be found at: </a:t>
            </a:r>
          </a:p>
          <a:p>
            <a:pPr marL="0" indent="0">
              <a:buNone/>
            </a:pPr>
            <a:endParaRPr lang="en-US" dirty="0">
              <a:hlinkClick r:id="rId2"/>
            </a:endParaRPr>
          </a:p>
          <a:p>
            <a:pPr marL="0" indent="0">
              <a:buNone/>
            </a:pPr>
            <a:r>
              <a:rPr lang="en-US" dirty="0">
                <a:hlinkClick r:id="rId2"/>
              </a:rPr>
              <a:t>https://www.tutorialspoint.com/java/java_treeset_class.htm</a:t>
            </a:r>
            <a:endParaRPr lang="en-US" dirty="0"/>
          </a:p>
          <a:p>
            <a:pPr marL="0" indent="0">
              <a:buNone/>
            </a:pPr>
            <a:endParaRPr lang="en-US" dirty="0"/>
          </a:p>
        </p:txBody>
      </p:sp>
    </p:spTree>
    <p:extLst>
      <p:ext uri="{BB962C8B-B14F-4D97-AF65-F5344CB8AC3E}">
        <p14:creationId xmlns:p14="http://schemas.microsoft.com/office/powerpoint/2010/main" val="1807423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3163-09A9-4695-AC7D-203876F3B1D6}"/>
              </a:ext>
            </a:extLst>
          </p:cNvPr>
          <p:cNvSpPr>
            <a:spLocks noGrp="1"/>
          </p:cNvSpPr>
          <p:nvPr>
            <p:ph type="title"/>
          </p:nvPr>
        </p:nvSpPr>
        <p:spPr/>
        <p:txBody>
          <a:bodyPr/>
          <a:lstStyle/>
          <a:p>
            <a:pPr algn="ctr"/>
            <a:r>
              <a:rPr lang="en-US" dirty="0"/>
              <a:t>Implementations (TreeMap)</a:t>
            </a:r>
          </a:p>
        </p:txBody>
      </p:sp>
      <p:sp>
        <p:nvSpPr>
          <p:cNvPr id="3" name="Content Placeholder 2">
            <a:extLst>
              <a:ext uri="{FF2B5EF4-FFF2-40B4-BE49-F238E27FC236}">
                <a16:creationId xmlns:a16="http://schemas.microsoft.com/office/drawing/2014/main" id="{68BFE0CF-3FE7-44A9-99AA-4FF23042E557}"/>
              </a:ext>
            </a:extLst>
          </p:cNvPr>
          <p:cNvSpPr>
            <a:spLocks noGrp="1"/>
          </p:cNvSpPr>
          <p:nvPr>
            <p:ph idx="1"/>
          </p:nvPr>
        </p:nvSpPr>
        <p:spPr>
          <a:xfrm>
            <a:off x="1104293" y="1853248"/>
            <a:ext cx="8946541" cy="4352364"/>
          </a:xfrm>
        </p:spPr>
        <p:txBody>
          <a:bodyPr>
            <a:normAutofit fontScale="55000" lnSpcReduction="20000"/>
          </a:bodyPr>
          <a:lstStyle/>
          <a:p>
            <a:pPr marL="0" indent="0">
              <a:buNone/>
            </a:pPr>
            <a:r>
              <a:rPr lang="en-US" dirty="0"/>
              <a:t>The TreeMap class implements the Map interface by using a tree. A TreeMap provides an efficient means of storing key/value pairs in sorted order, and allows rapid retrieval.</a:t>
            </a:r>
          </a:p>
          <a:p>
            <a:pPr marL="0" indent="0">
              <a:buNone/>
            </a:pPr>
            <a:endParaRPr lang="en-US" dirty="0"/>
          </a:p>
          <a:p>
            <a:pPr marL="0" indent="0">
              <a:buNone/>
            </a:pPr>
            <a:r>
              <a:rPr lang="en-US" dirty="0"/>
              <a:t>You should note that, unlike a hash map, a tree map guarantees that its elements will be sorted in an ascending key order.</a:t>
            </a:r>
          </a:p>
          <a:p>
            <a:pPr marL="0" indent="0">
              <a:buNone/>
            </a:pPr>
            <a:endParaRPr lang="en-US" dirty="0"/>
          </a:p>
          <a:p>
            <a:pPr marL="0" indent="0">
              <a:buNone/>
            </a:pPr>
            <a:r>
              <a:rPr lang="en-US" dirty="0"/>
              <a:t>A list of constructors supported by the TreeMap class can be found below:</a:t>
            </a:r>
          </a:p>
          <a:p>
            <a:pPr marL="0" indent="0">
              <a:buNone/>
            </a:pPr>
            <a:endParaRPr lang="en-US" dirty="0"/>
          </a:p>
          <a:p>
            <a:r>
              <a:rPr lang="en-US" dirty="0"/>
              <a:t>TreeMap() – This constructor constructs an empty tree map that will be sorted using the natural order of its keys.</a:t>
            </a:r>
          </a:p>
          <a:p>
            <a:r>
              <a:rPr lang="en-US" dirty="0"/>
              <a:t>TreeMap(Comparator comp) – This constructor constructs an empty tree-based map that will be sorted using the Comparator comp.</a:t>
            </a:r>
          </a:p>
          <a:p>
            <a:r>
              <a:rPr lang="en-US" dirty="0"/>
              <a:t>TreeMap (Map m) – This constructor initializes a tree map with the entries from m, which will be sorted using the natural order of the keys.</a:t>
            </a:r>
          </a:p>
          <a:p>
            <a:r>
              <a:rPr lang="en-US" dirty="0"/>
              <a:t>TreeMap(SortedMap sm) – This constructor initializes a tree map with the entries from the SortedMap sm, which will be sorted in the same order as sm.</a:t>
            </a:r>
          </a:p>
          <a:p>
            <a:endParaRPr lang="en-US" dirty="0"/>
          </a:p>
          <a:p>
            <a:pPr marL="0" indent="0">
              <a:buNone/>
            </a:pPr>
            <a:r>
              <a:rPr lang="en-US" dirty="0"/>
              <a:t>Additional documentation on TreeMap, alongside it’s additional methods (aside from those inherited from its parent classes) can be found at:</a:t>
            </a:r>
          </a:p>
          <a:p>
            <a:pPr marL="0" indent="0">
              <a:buNone/>
            </a:pPr>
            <a:endParaRPr lang="en-US" dirty="0"/>
          </a:p>
          <a:p>
            <a:pPr marL="0" indent="0">
              <a:buNone/>
            </a:pPr>
            <a:r>
              <a:rPr lang="en-US" dirty="0">
                <a:hlinkClick r:id="rId2"/>
              </a:rPr>
              <a:t>https://www.tutorialspoint.com/java/java_treemap_class.htm</a:t>
            </a:r>
            <a:endParaRPr lang="en-US" dirty="0"/>
          </a:p>
          <a:p>
            <a:pPr marL="0" indent="0">
              <a:buNone/>
            </a:pPr>
            <a:endParaRPr lang="en-US" dirty="0"/>
          </a:p>
        </p:txBody>
      </p:sp>
    </p:spTree>
    <p:extLst>
      <p:ext uri="{BB962C8B-B14F-4D97-AF65-F5344CB8AC3E}">
        <p14:creationId xmlns:p14="http://schemas.microsoft.com/office/powerpoint/2010/main" val="2682265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1E13C-AA4C-4BBD-9193-41F244A3DF40}"/>
              </a:ext>
            </a:extLst>
          </p:cNvPr>
          <p:cNvSpPr>
            <a:spLocks noGrp="1"/>
          </p:cNvSpPr>
          <p:nvPr>
            <p:ph type="title"/>
          </p:nvPr>
        </p:nvSpPr>
        <p:spPr/>
        <p:txBody>
          <a:bodyPr/>
          <a:lstStyle/>
          <a:p>
            <a:pPr algn="ctr"/>
            <a:r>
              <a:rPr lang="en-US" dirty="0"/>
              <a:t>Introduction (Collections)</a:t>
            </a:r>
          </a:p>
        </p:txBody>
      </p:sp>
      <p:sp>
        <p:nvSpPr>
          <p:cNvPr id="3" name="Content Placeholder 2">
            <a:extLst>
              <a:ext uri="{FF2B5EF4-FFF2-40B4-BE49-F238E27FC236}">
                <a16:creationId xmlns:a16="http://schemas.microsoft.com/office/drawing/2014/main" id="{E4979544-9AB7-4EC1-B10D-35B294DB2F86}"/>
              </a:ext>
            </a:extLst>
          </p:cNvPr>
          <p:cNvSpPr>
            <a:spLocks noGrp="1"/>
          </p:cNvSpPr>
          <p:nvPr>
            <p:ph idx="1"/>
          </p:nvPr>
        </p:nvSpPr>
        <p:spPr>
          <a:xfrm>
            <a:off x="1328881" y="2374616"/>
            <a:ext cx="8946541" cy="2630137"/>
          </a:xfrm>
        </p:spPr>
        <p:txBody>
          <a:bodyPr anchor="t">
            <a:normAutofit lnSpcReduction="10000"/>
          </a:bodyPr>
          <a:lstStyle/>
          <a:p>
            <a:pPr marL="0" indent="0">
              <a:buNone/>
            </a:pPr>
            <a:r>
              <a:rPr lang="en-US" dirty="0"/>
              <a:t>A collection – sometimes called a container – is simply an object that groups multiple elements into a single unit. Collections are used to store, retrieve, manipulate, and communicate </a:t>
            </a:r>
            <a:r>
              <a:rPr lang="en-US" dirty="0">
                <a:solidFill>
                  <a:schemeClr val="bg2">
                    <a:lumMod val="60000"/>
                    <a:lumOff val="40000"/>
                  </a:schemeClr>
                </a:solidFill>
              </a:rPr>
              <a:t>aggregate</a:t>
            </a:r>
            <a:r>
              <a:rPr lang="en-US" dirty="0"/>
              <a:t> data. </a:t>
            </a:r>
          </a:p>
          <a:p>
            <a:pPr marL="0" indent="0">
              <a:buNone/>
            </a:pPr>
            <a:endParaRPr lang="en-US" dirty="0"/>
          </a:p>
          <a:p>
            <a:pPr marL="0" indent="0">
              <a:buNone/>
            </a:pPr>
            <a:r>
              <a:rPr lang="en-US" dirty="0"/>
              <a:t>Typically they represent data items that form a natural group, such as a poker hand (a collection of cards), a mail folder (a collection of letters), or a telephone directory (a mapping of names to phone numbers).</a:t>
            </a:r>
          </a:p>
        </p:txBody>
      </p:sp>
      <p:sp>
        <p:nvSpPr>
          <p:cNvPr id="5" name="TextBox 4">
            <a:extLst>
              <a:ext uri="{FF2B5EF4-FFF2-40B4-BE49-F238E27FC236}">
                <a16:creationId xmlns:a16="http://schemas.microsoft.com/office/drawing/2014/main" id="{A0A20B0B-B7B6-4AB2-890D-DA013D024C02}"/>
              </a:ext>
            </a:extLst>
          </p:cNvPr>
          <p:cNvSpPr txBox="1"/>
          <p:nvPr/>
        </p:nvSpPr>
        <p:spPr>
          <a:xfrm>
            <a:off x="2425289" y="5638999"/>
            <a:ext cx="6272463" cy="276999"/>
          </a:xfrm>
          <a:prstGeom prst="rect">
            <a:avLst/>
          </a:prstGeom>
          <a:noFill/>
        </p:spPr>
        <p:txBody>
          <a:bodyPr wrap="square" rtlCol="0">
            <a:spAutoFit/>
          </a:bodyPr>
          <a:lstStyle/>
          <a:p>
            <a:r>
              <a:rPr lang="en-US" sz="1200" dirty="0">
                <a:solidFill>
                  <a:schemeClr val="bg2">
                    <a:lumMod val="60000"/>
                    <a:lumOff val="40000"/>
                  </a:schemeClr>
                </a:solidFill>
              </a:rPr>
              <a:t>Aggregate: A whole formed by combining several (typically disparate) elements.</a:t>
            </a:r>
          </a:p>
        </p:txBody>
      </p:sp>
    </p:spTree>
    <p:extLst>
      <p:ext uri="{BB962C8B-B14F-4D97-AF65-F5344CB8AC3E}">
        <p14:creationId xmlns:p14="http://schemas.microsoft.com/office/powerpoint/2010/main" val="3198340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9C90F-C031-43CF-818A-9F4C61E144A2}"/>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6A97902E-D2DB-48E9-BACF-CD93B9D8FED3}"/>
              </a:ext>
            </a:extLst>
          </p:cNvPr>
          <p:cNvSpPr>
            <a:spLocks noGrp="1"/>
          </p:cNvSpPr>
          <p:nvPr>
            <p:ph idx="1"/>
          </p:nvPr>
        </p:nvSpPr>
        <p:spPr>
          <a:xfrm>
            <a:off x="1104293" y="2614393"/>
            <a:ext cx="8946541" cy="2198240"/>
          </a:xfrm>
        </p:spPr>
        <p:txBody>
          <a:bodyPr/>
          <a:lstStyle/>
          <a:p>
            <a:r>
              <a:rPr lang="en-US" dirty="0">
                <a:hlinkClick r:id="rId2"/>
              </a:rPr>
              <a:t>https://docs.oracle.com/javase/tutorial/collections/</a:t>
            </a:r>
            <a:endParaRPr lang="en-US" dirty="0"/>
          </a:p>
          <a:p>
            <a:r>
              <a:rPr lang="en-US" dirty="0">
                <a:hlinkClick r:id="rId3"/>
              </a:rPr>
              <a:t>https://www.ntu.edu.sg/home/ehchua/programming/java/J5c_Collection.html</a:t>
            </a:r>
            <a:endParaRPr lang="en-US" dirty="0"/>
          </a:p>
          <a:p>
            <a:r>
              <a:rPr lang="en-US" dirty="0">
                <a:hlinkClick r:id="rId4"/>
              </a:rPr>
              <a:t>http://tutorialspoint.com/java/java_collections.htm</a:t>
            </a:r>
            <a:endParaRPr lang="en-US" dirty="0"/>
          </a:p>
          <a:p>
            <a:r>
              <a:rPr lang="en-US" dirty="0">
                <a:hlinkClick r:id="rId5"/>
              </a:rPr>
              <a:t>https://beginnersbook.com/java-collections-tutorials/#6</a:t>
            </a:r>
            <a:endParaRPr lang="en-US" dirty="0"/>
          </a:p>
        </p:txBody>
      </p:sp>
    </p:spTree>
    <p:extLst>
      <p:ext uri="{BB962C8B-B14F-4D97-AF65-F5344CB8AC3E}">
        <p14:creationId xmlns:p14="http://schemas.microsoft.com/office/powerpoint/2010/main" val="164688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51077-4A25-46D4-8664-9678077DF3D1}"/>
              </a:ext>
            </a:extLst>
          </p:cNvPr>
          <p:cNvSpPr>
            <a:spLocks noGrp="1"/>
          </p:cNvSpPr>
          <p:nvPr>
            <p:ph type="title"/>
          </p:nvPr>
        </p:nvSpPr>
        <p:spPr>
          <a:xfrm>
            <a:off x="453606" y="292297"/>
            <a:ext cx="9765215" cy="1400530"/>
          </a:xfrm>
        </p:spPr>
        <p:txBody>
          <a:bodyPr/>
          <a:lstStyle/>
          <a:p>
            <a:pPr algn="ctr"/>
            <a:r>
              <a:rPr lang="en-US" dirty="0"/>
              <a:t>Introduction </a:t>
            </a:r>
            <a:br>
              <a:rPr lang="en-US" dirty="0"/>
            </a:br>
            <a:r>
              <a:rPr lang="en-US" dirty="0"/>
              <a:t>(Collections Framework)</a:t>
            </a:r>
          </a:p>
        </p:txBody>
      </p:sp>
      <p:sp>
        <p:nvSpPr>
          <p:cNvPr id="3" name="Content Placeholder 2">
            <a:extLst>
              <a:ext uri="{FF2B5EF4-FFF2-40B4-BE49-F238E27FC236}">
                <a16:creationId xmlns:a16="http://schemas.microsoft.com/office/drawing/2014/main" id="{E483DFE2-3AC7-43BF-AFCA-369B49058FF4}"/>
              </a:ext>
            </a:extLst>
          </p:cNvPr>
          <p:cNvSpPr>
            <a:spLocks noGrp="1"/>
          </p:cNvSpPr>
          <p:nvPr>
            <p:ph idx="1"/>
          </p:nvPr>
        </p:nvSpPr>
        <p:spPr/>
        <p:txBody>
          <a:bodyPr>
            <a:normAutofit fontScale="92500" lnSpcReduction="20000"/>
          </a:bodyPr>
          <a:lstStyle/>
          <a:p>
            <a:pPr marL="0" indent="0">
              <a:buNone/>
            </a:pPr>
            <a:r>
              <a:rPr lang="en-US" dirty="0"/>
              <a:t>A collections framework is a unified architecture for representing and manipulating collections. All collections frameworks contain the following:</a:t>
            </a:r>
          </a:p>
          <a:p>
            <a:pPr marL="0" indent="0">
              <a:buNone/>
            </a:pPr>
            <a:endParaRPr lang="en-US" dirty="0"/>
          </a:p>
          <a:p>
            <a:r>
              <a:rPr lang="en-US" dirty="0"/>
              <a:t>Interfaces: These are abstract data types that represent collections. Interfaces allow collections to be manipulated independently of the details of their representation. In object-oriented languages, interfaces generally form a hierarchy.</a:t>
            </a:r>
          </a:p>
          <a:p>
            <a:r>
              <a:rPr lang="en-US" dirty="0"/>
              <a:t>Implementations: These are the concrete implementations of the collection interfaces. In essence, they are reusable data structures.</a:t>
            </a:r>
          </a:p>
          <a:p>
            <a:r>
              <a:rPr lang="en-US" dirty="0"/>
              <a:t>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4103739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BE37-F441-4451-A716-2A7FCEAACB60}"/>
              </a:ext>
            </a:extLst>
          </p:cNvPr>
          <p:cNvSpPr>
            <a:spLocks noGrp="1"/>
          </p:cNvSpPr>
          <p:nvPr>
            <p:ph type="title"/>
          </p:nvPr>
        </p:nvSpPr>
        <p:spPr/>
        <p:txBody>
          <a:bodyPr/>
          <a:lstStyle/>
          <a:p>
            <a:pPr algn="ctr"/>
            <a:r>
              <a:rPr lang="en-US" dirty="0"/>
              <a:t>Introduction (Interfaces - Part 1)</a:t>
            </a:r>
          </a:p>
        </p:txBody>
      </p:sp>
      <p:sp>
        <p:nvSpPr>
          <p:cNvPr id="3" name="Content Placeholder 2">
            <a:extLst>
              <a:ext uri="{FF2B5EF4-FFF2-40B4-BE49-F238E27FC236}">
                <a16:creationId xmlns:a16="http://schemas.microsoft.com/office/drawing/2014/main" id="{2A9941A5-B903-4BD1-9C2C-764E73C4F17C}"/>
              </a:ext>
            </a:extLst>
          </p:cNvPr>
          <p:cNvSpPr>
            <a:spLocks noGrp="1"/>
          </p:cNvSpPr>
          <p:nvPr>
            <p:ph idx="1"/>
          </p:nvPr>
        </p:nvSpPr>
        <p:spPr>
          <a:xfrm>
            <a:off x="646111" y="1853248"/>
            <a:ext cx="11032542" cy="4877272"/>
          </a:xfrm>
        </p:spPr>
        <p:txBody>
          <a:bodyPr>
            <a:normAutofit fontScale="70000" lnSpcReduction="20000"/>
          </a:bodyPr>
          <a:lstStyle/>
          <a:p>
            <a:pPr marL="0" indent="0">
              <a:buNone/>
            </a:pPr>
            <a:r>
              <a:rPr lang="en-US" dirty="0"/>
              <a:t>The Java Collections Framework is broken down into various interfaces. The core collection interfaces in Java are:</a:t>
            </a:r>
          </a:p>
          <a:p>
            <a:pPr marL="0" indent="0">
              <a:buNone/>
            </a:pPr>
            <a:endParaRPr lang="en-US" dirty="0"/>
          </a:p>
          <a:p>
            <a:r>
              <a:rPr lang="en-US" dirty="0"/>
              <a:t>Collection: This is the root of the collection hierarchy, and represents a group of objects known as its elements. All collections implement the Collection interface.</a:t>
            </a:r>
          </a:p>
          <a:p>
            <a:r>
              <a:rPr lang="en-US" dirty="0"/>
              <a:t>Set: A collection that cannot contain duplicate elements.</a:t>
            </a:r>
          </a:p>
          <a:p>
            <a:r>
              <a:rPr lang="en-US" dirty="0"/>
              <a:t>List: An ordered collection (sometimes called a sequence). Lists can contain duplicate elements. Users can specifically control where an element is in a list, and can access these elements by their integer index (position).</a:t>
            </a:r>
          </a:p>
          <a:p>
            <a:r>
              <a:rPr lang="en-US" dirty="0"/>
              <a:t>Queue: A collection used to hold multiple elements prior to processing. This interface has additional insertion, extraction, and inspection operations. Queues typically order elements in a FIFO (first-in, first-out) manner, but this isn’t always the case. Custom ordering priority can be set, and all queues must specify its ordering properties. The head of a queue is what would first by removed by a call to remove() or poll(). Elements are added at the tail first in a FIFO queue.</a:t>
            </a:r>
          </a:p>
          <a:p>
            <a:r>
              <a:rPr lang="en-US" dirty="0"/>
              <a:t>Deque: Essentially the same as a queue, but supports both FIFO and LIFO (last-in, first-out) sorting. All new elements can be inserted, retrieved, and removed at both ends.</a:t>
            </a:r>
          </a:p>
          <a:p>
            <a:r>
              <a:rPr lang="en-US" dirty="0"/>
              <a:t>Map: An object that maps keys to values. Maps cannot contain duplicate keys. Each key can map to only one value. A Map is not a true collection. (See figure 1 on the next page.)</a:t>
            </a:r>
          </a:p>
          <a:p>
            <a:r>
              <a:rPr lang="en-US" dirty="0"/>
              <a:t>Sorted Set: A sorted version of a set. This type of set maintains its elements in ascending order, and is used for naturally ordered sets, such as word lists and membership rolls. </a:t>
            </a:r>
          </a:p>
          <a:p>
            <a:r>
              <a:rPr lang="en-US" dirty="0"/>
              <a:t>Sorted Map: A sorted version of a map. This type of map maintains its mappings in ascending key order. Sorted maps are used for naturally ordered collections of key/value pairs, such as dictionaries and telephone directories.</a:t>
            </a:r>
          </a:p>
        </p:txBody>
      </p:sp>
    </p:spTree>
    <p:extLst>
      <p:ext uri="{BB962C8B-B14F-4D97-AF65-F5344CB8AC3E}">
        <p14:creationId xmlns:p14="http://schemas.microsoft.com/office/powerpoint/2010/main" val="3005575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EE99-7D40-4F19-9CCD-6A8AED242E53}"/>
              </a:ext>
            </a:extLst>
          </p:cNvPr>
          <p:cNvSpPr>
            <a:spLocks noGrp="1"/>
          </p:cNvSpPr>
          <p:nvPr>
            <p:ph type="title"/>
          </p:nvPr>
        </p:nvSpPr>
        <p:spPr/>
        <p:txBody>
          <a:bodyPr/>
          <a:lstStyle/>
          <a:p>
            <a:pPr algn="ctr"/>
            <a:r>
              <a:rPr lang="en-US" dirty="0"/>
              <a:t>Introduction (Interfaces - Part 2)</a:t>
            </a:r>
          </a:p>
        </p:txBody>
      </p:sp>
      <p:pic>
        <p:nvPicPr>
          <p:cNvPr id="5" name="Content Placeholder 4">
            <a:extLst>
              <a:ext uri="{FF2B5EF4-FFF2-40B4-BE49-F238E27FC236}">
                <a16:creationId xmlns:a16="http://schemas.microsoft.com/office/drawing/2014/main" id="{74D4476C-E445-4B0A-9650-09666B227664}"/>
              </a:ext>
            </a:extLst>
          </p:cNvPr>
          <p:cNvPicPr>
            <a:picLocks noGrp="1" noChangeAspect="1"/>
          </p:cNvPicPr>
          <p:nvPr>
            <p:ph idx="1"/>
          </p:nvPr>
        </p:nvPicPr>
        <p:blipFill>
          <a:blip r:embed="rId2"/>
          <a:stretch>
            <a:fillRect/>
          </a:stretch>
        </p:blipFill>
        <p:spPr>
          <a:xfrm>
            <a:off x="1487404" y="3100137"/>
            <a:ext cx="8743950" cy="2514600"/>
          </a:xfrm>
        </p:spPr>
      </p:pic>
      <p:sp>
        <p:nvSpPr>
          <p:cNvPr id="6" name="TextBox 5">
            <a:extLst>
              <a:ext uri="{FF2B5EF4-FFF2-40B4-BE49-F238E27FC236}">
                <a16:creationId xmlns:a16="http://schemas.microsoft.com/office/drawing/2014/main" id="{1E509E91-F949-43AB-8072-543C6759511A}"/>
              </a:ext>
            </a:extLst>
          </p:cNvPr>
          <p:cNvSpPr txBox="1"/>
          <p:nvPr/>
        </p:nvSpPr>
        <p:spPr>
          <a:xfrm>
            <a:off x="1788695" y="1957522"/>
            <a:ext cx="8141368" cy="923330"/>
          </a:xfrm>
          <a:prstGeom prst="rect">
            <a:avLst/>
          </a:prstGeom>
          <a:noFill/>
        </p:spPr>
        <p:txBody>
          <a:bodyPr wrap="square" rtlCol="0">
            <a:spAutoFit/>
          </a:bodyPr>
          <a:lstStyle/>
          <a:p>
            <a:r>
              <a:rPr lang="en-US" dirty="0"/>
              <a:t>The diagram below depicts the collection interface hierarchy. It shows the relationships between the core interfaces in the Java Collections Framework.</a:t>
            </a:r>
          </a:p>
        </p:txBody>
      </p:sp>
      <p:sp>
        <p:nvSpPr>
          <p:cNvPr id="8" name="TextBox 7">
            <a:extLst>
              <a:ext uri="{FF2B5EF4-FFF2-40B4-BE49-F238E27FC236}">
                <a16:creationId xmlns:a16="http://schemas.microsoft.com/office/drawing/2014/main" id="{141D703F-2FD2-442E-8403-F123928EB940}"/>
              </a:ext>
            </a:extLst>
          </p:cNvPr>
          <p:cNvSpPr txBox="1"/>
          <p:nvPr/>
        </p:nvSpPr>
        <p:spPr>
          <a:xfrm>
            <a:off x="5333433" y="5834022"/>
            <a:ext cx="1051891" cy="369332"/>
          </a:xfrm>
          <a:prstGeom prst="rect">
            <a:avLst/>
          </a:prstGeom>
          <a:noFill/>
        </p:spPr>
        <p:txBody>
          <a:bodyPr wrap="none" rtlCol="0">
            <a:spAutoFit/>
          </a:bodyPr>
          <a:lstStyle/>
          <a:p>
            <a:pPr algn="ctr"/>
            <a:r>
              <a:rPr lang="en-US" dirty="0"/>
              <a:t>Figure 1</a:t>
            </a:r>
          </a:p>
        </p:txBody>
      </p:sp>
    </p:spTree>
    <p:extLst>
      <p:ext uri="{BB962C8B-B14F-4D97-AF65-F5344CB8AC3E}">
        <p14:creationId xmlns:p14="http://schemas.microsoft.com/office/powerpoint/2010/main" val="798060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A3666-5091-4399-902E-84D992B8381B}"/>
              </a:ext>
            </a:extLst>
          </p:cNvPr>
          <p:cNvSpPr>
            <a:spLocks noGrp="1"/>
          </p:cNvSpPr>
          <p:nvPr>
            <p:ph type="title"/>
          </p:nvPr>
        </p:nvSpPr>
        <p:spPr/>
        <p:txBody>
          <a:bodyPr/>
          <a:lstStyle/>
          <a:p>
            <a:pPr algn="ctr"/>
            <a:r>
              <a:rPr lang="en-US" dirty="0"/>
              <a:t>Introduction </a:t>
            </a:r>
            <a:br>
              <a:rPr lang="en-US" dirty="0"/>
            </a:br>
            <a:r>
              <a:rPr lang="en-US" dirty="0"/>
              <a:t>(Implementations – Part 1)</a:t>
            </a:r>
          </a:p>
        </p:txBody>
      </p:sp>
      <p:sp>
        <p:nvSpPr>
          <p:cNvPr id="3" name="Content Placeholder 2">
            <a:extLst>
              <a:ext uri="{FF2B5EF4-FFF2-40B4-BE49-F238E27FC236}">
                <a16:creationId xmlns:a16="http://schemas.microsoft.com/office/drawing/2014/main" id="{F9EABD66-4ABE-4B9F-BE92-0BA84451B924}"/>
              </a:ext>
            </a:extLst>
          </p:cNvPr>
          <p:cNvSpPr>
            <a:spLocks noGrp="1"/>
          </p:cNvSpPr>
          <p:nvPr>
            <p:ph idx="1"/>
          </p:nvPr>
        </p:nvSpPr>
        <p:spPr>
          <a:xfrm>
            <a:off x="1104293" y="2209801"/>
            <a:ext cx="8946541" cy="4195481"/>
          </a:xfrm>
        </p:spPr>
        <p:txBody>
          <a:bodyPr>
            <a:normAutofit fontScale="62500" lnSpcReduction="20000"/>
          </a:bodyPr>
          <a:lstStyle/>
          <a:p>
            <a:pPr marL="0" indent="0">
              <a:buNone/>
            </a:pPr>
            <a:r>
              <a:rPr lang="en-US" dirty="0"/>
              <a:t>Implementations are the data objects used to store collections, which implement the interfaces in the Java Collections Framework. There are a few different categories of implementations:</a:t>
            </a:r>
          </a:p>
          <a:p>
            <a:pPr marL="0" indent="0">
              <a:buNone/>
            </a:pPr>
            <a:endParaRPr lang="en-US" dirty="0"/>
          </a:p>
          <a:p>
            <a:r>
              <a:rPr lang="en-US" b="1" dirty="0"/>
              <a:t>General-purpose implementations</a:t>
            </a:r>
            <a:r>
              <a:rPr lang="en-US" dirty="0"/>
              <a:t> are the most commonly used implementations, designed for everyday use. They are summarized in the table titled General-purpose-implementations.</a:t>
            </a:r>
          </a:p>
          <a:p>
            <a:r>
              <a:rPr lang="en-US" b="1" dirty="0"/>
              <a:t>Special-purpose implementations</a:t>
            </a:r>
            <a:r>
              <a:rPr lang="en-US" dirty="0"/>
              <a:t> are designed for use in special situations and display nonstandard performance characteristics, usage restrictions, or behavior.</a:t>
            </a:r>
          </a:p>
          <a:p>
            <a:r>
              <a:rPr lang="en-US" b="1" dirty="0"/>
              <a:t>Concurrent implementations</a:t>
            </a:r>
            <a:r>
              <a:rPr lang="en-US" dirty="0"/>
              <a:t> are designed to support high concurrency, typically at the expense of single-threaded performance. These implementations are part of the java.util.concurrent package.</a:t>
            </a:r>
          </a:p>
          <a:p>
            <a:r>
              <a:rPr lang="en-US" b="1" dirty="0"/>
              <a:t>Wrapper Implementations</a:t>
            </a:r>
            <a:r>
              <a:rPr lang="en-US" dirty="0"/>
              <a:t> are used in combination with other types of implementations, often the general-purpose ones, to provide added or restricted functionality.</a:t>
            </a:r>
          </a:p>
          <a:p>
            <a:r>
              <a:rPr lang="en-US" b="1" dirty="0"/>
              <a:t>Convenience Implementations</a:t>
            </a:r>
            <a:r>
              <a:rPr lang="en-US" dirty="0"/>
              <a:t> are mini-implementations, typically made available via static factory methods, that provide convenient, efficient alternatives to general-purpose implementations for special collections (for example, singleton sets).</a:t>
            </a:r>
          </a:p>
          <a:p>
            <a:r>
              <a:rPr lang="en-US" b="1" dirty="0"/>
              <a:t>Abstract implementations</a:t>
            </a:r>
            <a:r>
              <a:rPr lang="en-US" dirty="0"/>
              <a:t> are skeletal implementations that facilitate the construction of custom implementations. (Similar conceptually to the concept of Abstract classes, in which standard Abstract or parent class methods can be overridden by it’s subclasses, in which the child class is able to write their own custom implementation of any given method inherited from the parent Abstract class.)</a:t>
            </a:r>
            <a:endParaRPr lang="en-US" b="1" dirty="0"/>
          </a:p>
          <a:p>
            <a:endParaRPr lang="en-US" dirty="0"/>
          </a:p>
          <a:p>
            <a:endParaRPr lang="en-US" dirty="0"/>
          </a:p>
          <a:p>
            <a:endParaRPr lang="en-US" dirty="0"/>
          </a:p>
        </p:txBody>
      </p:sp>
    </p:spTree>
    <p:extLst>
      <p:ext uri="{BB962C8B-B14F-4D97-AF65-F5344CB8AC3E}">
        <p14:creationId xmlns:p14="http://schemas.microsoft.com/office/powerpoint/2010/main" val="3078739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2E21E-2E7A-4612-A400-52B4FBDCB47D}"/>
              </a:ext>
            </a:extLst>
          </p:cNvPr>
          <p:cNvSpPr>
            <a:spLocks noGrp="1"/>
          </p:cNvSpPr>
          <p:nvPr>
            <p:ph type="title"/>
          </p:nvPr>
        </p:nvSpPr>
        <p:spPr/>
        <p:txBody>
          <a:bodyPr/>
          <a:lstStyle/>
          <a:p>
            <a:pPr algn="ctr"/>
            <a:r>
              <a:rPr lang="en-US" dirty="0"/>
              <a:t>Introduction</a:t>
            </a:r>
            <a:br>
              <a:rPr lang="en-US" dirty="0"/>
            </a:br>
            <a:r>
              <a:rPr lang="en-US" dirty="0"/>
              <a:t>(Implementations – Part 2)</a:t>
            </a:r>
          </a:p>
        </p:txBody>
      </p:sp>
      <p:sp>
        <p:nvSpPr>
          <p:cNvPr id="3" name="Content Placeholder 2">
            <a:extLst>
              <a:ext uri="{FF2B5EF4-FFF2-40B4-BE49-F238E27FC236}">
                <a16:creationId xmlns:a16="http://schemas.microsoft.com/office/drawing/2014/main" id="{FAFAEA53-0130-4CC4-88B8-A52FF423AA58}"/>
              </a:ext>
            </a:extLst>
          </p:cNvPr>
          <p:cNvSpPr>
            <a:spLocks noGrp="1"/>
          </p:cNvSpPr>
          <p:nvPr>
            <p:ph idx="1"/>
          </p:nvPr>
        </p:nvSpPr>
        <p:spPr>
          <a:xfrm>
            <a:off x="1103312" y="2052919"/>
            <a:ext cx="8946541" cy="858724"/>
          </a:xfrm>
        </p:spPr>
        <p:txBody>
          <a:bodyPr/>
          <a:lstStyle/>
          <a:p>
            <a:pPr marL="0" indent="0">
              <a:buNone/>
            </a:pPr>
            <a:r>
              <a:rPr lang="en-US" dirty="0"/>
              <a:t>The general-purpose implementations are summarized in the following table:</a:t>
            </a:r>
          </a:p>
        </p:txBody>
      </p:sp>
      <p:pic>
        <p:nvPicPr>
          <p:cNvPr id="7" name="Picture 6">
            <a:extLst>
              <a:ext uri="{FF2B5EF4-FFF2-40B4-BE49-F238E27FC236}">
                <a16:creationId xmlns:a16="http://schemas.microsoft.com/office/drawing/2014/main" id="{5DFD8261-8588-4665-B579-E5C61E38D089}"/>
              </a:ext>
            </a:extLst>
          </p:cNvPr>
          <p:cNvPicPr>
            <a:picLocks noChangeAspect="1"/>
          </p:cNvPicPr>
          <p:nvPr/>
        </p:nvPicPr>
        <p:blipFill>
          <a:blip r:embed="rId2"/>
          <a:stretch>
            <a:fillRect/>
          </a:stretch>
        </p:blipFill>
        <p:spPr>
          <a:xfrm>
            <a:off x="528637" y="3429000"/>
            <a:ext cx="11134725" cy="1895475"/>
          </a:xfrm>
          <a:prstGeom prst="rect">
            <a:avLst/>
          </a:prstGeom>
        </p:spPr>
      </p:pic>
    </p:spTree>
    <p:extLst>
      <p:ext uri="{BB962C8B-B14F-4D97-AF65-F5344CB8AC3E}">
        <p14:creationId xmlns:p14="http://schemas.microsoft.com/office/powerpoint/2010/main" val="2304090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CF410-0C04-4504-B0B8-24E0B1691238}"/>
              </a:ext>
            </a:extLst>
          </p:cNvPr>
          <p:cNvSpPr>
            <a:spLocks noGrp="1"/>
          </p:cNvSpPr>
          <p:nvPr>
            <p:ph type="title"/>
          </p:nvPr>
        </p:nvSpPr>
        <p:spPr>
          <a:xfrm>
            <a:off x="638090" y="0"/>
            <a:ext cx="9404723" cy="1400530"/>
          </a:xfrm>
        </p:spPr>
        <p:txBody>
          <a:bodyPr/>
          <a:lstStyle/>
          <a:p>
            <a:pPr algn="ctr"/>
            <a:r>
              <a:rPr lang="en-US" dirty="0"/>
              <a:t>Interfaces </a:t>
            </a:r>
            <a:br>
              <a:rPr lang="en-US" dirty="0"/>
            </a:br>
            <a:r>
              <a:rPr lang="en-US" dirty="0"/>
              <a:t>(Collection – Part 1)</a:t>
            </a:r>
          </a:p>
        </p:txBody>
      </p:sp>
      <p:sp>
        <p:nvSpPr>
          <p:cNvPr id="3" name="Content Placeholder 2">
            <a:extLst>
              <a:ext uri="{FF2B5EF4-FFF2-40B4-BE49-F238E27FC236}">
                <a16:creationId xmlns:a16="http://schemas.microsoft.com/office/drawing/2014/main" id="{5AABABAB-F0A0-492A-88C0-F20897F8A13D}"/>
              </a:ext>
            </a:extLst>
          </p:cNvPr>
          <p:cNvSpPr>
            <a:spLocks noGrp="1"/>
          </p:cNvSpPr>
          <p:nvPr>
            <p:ph idx="1"/>
          </p:nvPr>
        </p:nvSpPr>
        <p:spPr>
          <a:xfrm>
            <a:off x="1300237" y="1511908"/>
            <a:ext cx="8851469" cy="1614011"/>
          </a:xfrm>
        </p:spPr>
        <p:txBody>
          <a:bodyPr>
            <a:noAutofit/>
          </a:bodyPr>
          <a:lstStyle/>
          <a:p>
            <a:pPr marL="0" indent="0">
              <a:buNone/>
            </a:pPr>
            <a:r>
              <a:rPr lang="en-US" sz="1200" dirty="0"/>
              <a:t>A collection represents a group of objects known as its elements. The Collection interface is used to pass around collections of objects where maximum generality is desired. By convention, all general-purpose collection implementations have a constructor that takes a Collection argument. This constructor, known as the </a:t>
            </a:r>
            <a:r>
              <a:rPr lang="en-US" sz="1200" b="1" i="1" dirty="0"/>
              <a:t>conversion constructor</a:t>
            </a:r>
            <a:r>
              <a:rPr lang="en-US" sz="1200" dirty="0"/>
              <a:t>, initializes the new collection to contain all of the elements in the specified collection, whatever the given collection’s sub-interface or implementation type. </a:t>
            </a:r>
            <a:r>
              <a:rPr lang="en-US" sz="1200" b="1" dirty="0"/>
              <a:t>In other words, it allows you to convert the collection’s type.</a:t>
            </a:r>
            <a:br>
              <a:rPr lang="en-US" sz="1200" b="1" dirty="0"/>
            </a:br>
            <a:endParaRPr lang="en-US" sz="1200" b="1" dirty="0"/>
          </a:p>
          <a:p>
            <a:pPr marL="0" indent="0">
              <a:buNone/>
            </a:pPr>
            <a:r>
              <a:rPr lang="en-US" sz="1200" dirty="0"/>
              <a:t>Suppose for example you have a list collection of strings, called </a:t>
            </a:r>
            <a:r>
              <a:rPr lang="en-US" sz="1200" dirty="0">
                <a:latin typeface="Courier New" panose="02070309020205020404" pitchFamily="49" charset="0"/>
                <a:cs typeface="Courier New" panose="02070309020205020404" pitchFamily="49" charset="0"/>
              </a:rPr>
              <a:t>GroupA</a:t>
            </a:r>
            <a:r>
              <a:rPr lang="en-US" sz="1200" dirty="0"/>
              <a:t>. The below segment of code would create a new ArrayList (an implementation of the List interface), initially containing all elements in </a:t>
            </a:r>
            <a:r>
              <a:rPr lang="en-US" sz="1200" dirty="0">
                <a:latin typeface="Courier New" panose="02070309020205020404" pitchFamily="49" charset="0"/>
                <a:cs typeface="Courier New" panose="02070309020205020404" pitchFamily="49" charset="0"/>
              </a:rPr>
              <a:t>GroupA</a:t>
            </a:r>
            <a:r>
              <a:rPr lang="en-US" sz="1200" i="1" dirty="0"/>
              <a:t>:</a:t>
            </a:r>
            <a:endParaRPr lang="en-US" sz="1200" dirty="0"/>
          </a:p>
        </p:txBody>
      </p:sp>
      <p:pic>
        <p:nvPicPr>
          <p:cNvPr id="5" name="Picture 4">
            <a:extLst>
              <a:ext uri="{FF2B5EF4-FFF2-40B4-BE49-F238E27FC236}">
                <a16:creationId xmlns:a16="http://schemas.microsoft.com/office/drawing/2014/main" id="{3E44CB60-0773-4514-9CC7-C8357F568451}"/>
              </a:ext>
            </a:extLst>
          </p:cNvPr>
          <p:cNvPicPr>
            <a:picLocks noChangeAspect="1"/>
          </p:cNvPicPr>
          <p:nvPr/>
        </p:nvPicPr>
        <p:blipFill>
          <a:blip r:embed="rId2"/>
          <a:stretch>
            <a:fillRect/>
          </a:stretch>
        </p:blipFill>
        <p:spPr>
          <a:xfrm>
            <a:off x="730086" y="3409315"/>
            <a:ext cx="10487025" cy="3190875"/>
          </a:xfrm>
          <a:prstGeom prst="rect">
            <a:avLst/>
          </a:prstGeom>
        </p:spPr>
      </p:pic>
    </p:spTree>
    <p:extLst>
      <p:ext uri="{BB962C8B-B14F-4D97-AF65-F5344CB8AC3E}">
        <p14:creationId xmlns:p14="http://schemas.microsoft.com/office/powerpoint/2010/main" val="1603088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A983-0B04-419C-89F2-65A80210A1EE}"/>
              </a:ext>
            </a:extLst>
          </p:cNvPr>
          <p:cNvSpPr>
            <a:spLocks noGrp="1"/>
          </p:cNvSpPr>
          <p:nvPr>
            <p:ph type="title"/>
          </p:nvPr>
        </p:nvSpPr>
        <p:spPr>
          <a:xfrm>
            <a:off x="645130" y="0"/>
            <a:ext cx="9404723" cy="1400530"/>
          </a:xfrm>
        </p:spPr>
        <p:txBody>
          <a:bodyPr/>
          <a:lstStyle/>
          <a:p>
            <a:pPr algn="ctr"/>
            <a:r>
              <a:rPr lang="en-US" dirty="0"/>
              <a:t>Interfaces</a:t>
            </a:r>
            <a:br>
              <a:rPr lang="en-US" dirty="0"/>
            </a:br>
            <a:r>
              <a:rPr lang="en-US" dirty="0"/>
              <a:t>(Collection – Part 2)</a:t>
            </a:r>
          </a:p>
        </p:txBody>
      </p:sp>
      <p:sp>
        <p:nvSpPr>
          <p:cNvPr id="3" name="Content Placeholder 2">
            <a:extLst>
              <a:ext uri="{FF2B5EF4-FFF2-40B4-BE49-F238E27FC236}">
                <a16:creationId xmlns:a16="http://schemas.microsoft.com/office/drawing/2014/main" id="{0CDBFB9B-2D77-4FC7-B557-ACE7CF4D1FBE}"/>
              </a:ext>
            </a:extLst>
          </p:cNvPr>
          <p:cNvSpPr>
            <a:spLocks noGrp="1"/>
          </p:cNvSpPr>
          <p:nvPr>
            <p:ph idx="1"/>
          </p:nvPr>
        </p:nvSpPr>
        <p:spPr>
          <a:xfrm>
            <a:off x="1472280" y="1756138"/>
            <a:ext cx="8946541" cy="4901335"/>
          </a:xfrm>
        </p:spPr>
        <p:txBody>
          <a:bodyPr>
            <a:normAutofit fontScale="70000" lnSpcReduction="20000"/>
          </a:bodyPr>
          <a:lstStyle/>
          <a:p>
            <a:pPr marL="0" indent="0">
              <a:buNone/>
            </a:pPr>
            <a:r>
              <a:rPr lang="en-US" dirty="0"/>
              <a:t>The collection interface contains methods that perform basic operations, such as:</a:t>
            </a:r>
          </a:p>
          <a:p>
            <a:pPr marL="0" indent="0">
              <a:buNone/>
            </a:pPr>
            <a:endParaRPr lang="en-US" dirty="0"/>
          </a:p>
          <a:p>
            <a:r>
              <a:rPr lang="en-US" dirty="0">
                <a:latin typeface="Courier New" panose="02070309020205020404" pitchFamily="49" charset="0"/>
                <a:cs typeface="Courier New" panose="02070309020205020404" pitchFamily="49" charset="0"/>
              </a:rPr>
              <a:t>int size()</a:t>
            </a:r>
          </a:p>
          <a:p>
            <a:r>
              <a:rPr lang="en-US" dirty="0">
                <a:latin typeface="Courier New" panose="02070309020205020404" pitchFamily="49" charset="0"/>
                <a:cs typeface="Courier New" panose="02070309020205020404" pitchFamily="49" charset="0"/>
              </a:rPr>
              <a:t>boolean isEmpty()</a:t>
            </a:r>
          </a:p>
          <a:p>
            <a:r>
              <a:rPr lang="en-US" dirty="0">
                <a:latin typeface="Courier New" panose="02070309020205020404" pitchFamily="49" charset="0"/>
                <a:cs typeface="Courier New" panose="02070309020205020404" pitchFamily="49" charset="0"/>
              </a:rPr>
              <a:t>boolean contains(Object element)</a:t>
            </a:r>
          </a:p>
          <a:p>
            <a:r>
              <a:rPr lang="en-US" dirty="0">
                <a:latin typeface="Courier New" panose="02070309020205020404" pitchFamily="49" charset="0"/>
                <a:cs typeface="Courier New" panose="02070309020205020404" pitchFamily="49" charset="0"/>
              </a:rPr>
              <a:t>boolean add(E element)</a:t>
            </a:r>
          </a:p>
          <a:p>
            <a:r>
              <a:rPr lang="en-US" dirty="0">
                <a:latin typeface="Courier New" panose="02070309020205020404" pitchFamily="49" charset="0"/>
                <a:cs typeface="Courier New" panose="02070309020205020404" pitchFamily="49" charset="0"/>
              </a:rPr>
              <a:t>boolean remove(Object element)</a:t>
            </a:r>
          </a:p>
          <a:p>
            <a:r>
              <a:rPr lang="en-US" dirty="0">
                <a:latin typeface="Courier New" panose="02070309020205020404" pitchFamily="49" charset="0"/>
                <a:cs typeface="Courier New" panose="02070309020205020404" pitchFamily="49" charset="0"/>
              </a:rPr>
              <a:t>Iterator&lt;E&gt; iterator()</a:t>
            </a:r>
          </a:p>
          <a:p>
            <a:pPr marL="0" indent="0">
              <a:buNone/>
            </a:pPr>
            <a:endParaRPr lang="en-US" dirty="0"/>
          </a:p>
          <a:p>
            <a:pPr marL="0" indent="0">
              <a:buNone/>
            </a:pPr>
            <a:r>
              <a:rPr lang="en-US" dirty="0"/>
              <a:t>It also contains methods that operate on entire collections, such as:</a:t>
            </a:r>
          </a:p>
          <a:p>
            <a:pPr marL="0" indent="0">
              <a:buNone/>
            </a:pPr>
            <a:endParaRPr lang="en-US" dirty="0"/>
          </a:p>
          <a:p>
            <a:r>
              <a:rPr lang="en-US" dirty="0">
                <a:latin typeface="Courier New" panose="02070309020205020404" pitchFamily="49" charset="0"/>
                <a:cs typeface="Courier New" panose="02070309020205020404" pitchFamily="49" charset="0"/>
              </a:rPr>
              <a:t>boolean containsAll(Collections&lt;?&gt; c)</a:t>
            </a:r>
          </a:p>
          <a:p>
            <a:r>
              <a:rPr lang="en-US" dirty="0">
                <a:latin typeface="Courier New" panose="02070309020205020404" pitchFamily="49" charset="0"/>
                <a:cs typeface="Courier New" panose="02070309020205020404" pitchFamily="49" charset="0"/>
              </a:rPr>
              <a:t>boolean addAll(Collection&lt;? Extends E&gt; c)</a:t>
            </a:r>
          </a:p>
          <a:p>
            <a:r>
              <a:rPr lang="en-US" dirty="0">
                <a:latin typeface="Courier New" panose="02070309020205020404" pitchFamily="49" charset="0"/>
                <a:cs typeface="Courier New" panose="02070309020205020404" pitchFamily="49" charset="0"/>
              </a:rPr>
              <a:t>boolean removeAll(Collection&lt;?&gt;)</a:t>
            </a:r>
          </a:p>
          <a:p>
            <a:r>
              <a:rPr lang="en-US" dirty="0">
                <a:latin typeface="Courier New" panose="02070309020205020404" pitchFamily="49" charset="0"/>
                <a:cs typeface="Courier New" panose="02070309020205020404" pitchFamily="49" charset="0"/>
              </a:rPr>
              <a:t>boolean retainAll(Collection&lt;?&gt; c)</a:t>
            </a:r>
          </a:p>
          <a:p>
            <a:r>
              <a:rPr lang="en-US" dirty="0">
                <a:latin typeface="Courier New" panose="02070309020205020404" pitchFamily="49" charset="0"/>
                <a:cs typeface="Courier New" panose="02070309020205020404" pitchFamily="49" charset="0"/>
              </a:rPr>
              <a:t>void clear()</a:t>
            </a:r>
          </a:p>
        </p:txBody>
      </p:sp>
    </p:spTree>
    <p:extLst>
      <p:ext uri="{BB962C8B-B14F-4D97-AF65-F5344CB8AC3E}">
        <p14:creationId xmlns:p14="http://schemas.microsoft.com/office/powerpoint/2010/main" val="2508604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1435</TotalTime>
  <Words>3120</Words>
  <Application>Microsoft Office PowerPoint</Application>
  <PresentationFormat>Widescreen</PresentationFormat>
  <Paragraphs>188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Courier New</vt:lpstr>
      <vt:lpstr>Wingdings 3</vt:lpstr>
      <vt:lpstr>Ion</vt:lpstr>
      <vt:lpstr>Java: Collections</vt:lpstr>
      <vt:lpstr>Introduction (Collections)</vt:lpstr>
      <vt:lpstr>Introduction  (Collections Framework)</vt:lpstr>
      <vt:lpstr>Introduction (Interfaces - Part 1)</vt:lpstr>
      <vt:lpstr>Introduction (Interfaces - Part 2)</vt:lpstr>
      <vt:lpstr>Introduction  (Implementations – Part 1)</vt:lpstr>
      <vt:lpstr>Introduction (Implementations – Part 2)</vt:lpstr>
      <vt:lpstr>Interfaces  (Collection – Part 1)</vt:lpstr>
      <vt:lpstr>Interfaces (Collection – Part 2)</vt:lpstr>
      <vt:lpstr>Traversing a Collection</vt:lpstr>
      <vt:lpstr>Collection Interface (Bulk Operations)</vt:lpstr>
      <vt:lpstr>Collection Interface (Array Operations)</vt:lpstr>
      <vt:lpstr>Interfaces (List)</vt:lpstr>
      <vt:lpstr>Interfaces (Set)</vt:lpstr>
      <vt:lpstr>Interfaces (Map)</vt:lpstr>
      <vt:lpstr>Interfaces (Queue – Part 1)</vt:lpstr>
      <vt:lpstr>Interfaces (Queue – Part 2)</vt:lpstr>
      <vt:lpstr>Implementations (TreeSet)</vt:lpstr>
      <vt:lpstr>Implementations (TreeMap)</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Collections</dc:title>
  <dc:creator>Robert Alkire</dc:creator>
  <cp:lastModifiedBy>Robert Alkire</cp:lastModifiedBy>
  <cp:revision>68</cp:revision>
  <dcterms:created xsi:type="dcterms:W3CDTF">2018-02-08T22:59:13Z</dcterms:created>
  <dcterms:modified xsi:type="dcterms:W3CDTF">2018-02-13T03:05:36Z</dcterms:modified>
</cp:coreProperties>
</file>