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Folderi\Master\GI\Projekat\Statistik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Folderi\Master\GI\Projekat\Statistik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Folderi\Master\GI\Projekat\Statistik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[Statistika.xlsx]Grafik!PivotTable1</c:name>
    <c:fmtId val="11"/>
  </c:pivotSource>
  <c:chart>
    <c:autoTitleDeleted val="0"/>
    <c:pivotFmts>
      <c:pivotFmt>
        <c:idx val="0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2865855204981719E-2"/>
          <c:y val="6.9617245842733766E-2"/>
          <c:w val="0.77981426358922157"/>
          <c:h val="0.785213788524570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Grafik!$B$3:$B$4</c:f>
              <c:strCache>
                <c:ptCount val="1"/>
                <c:pt idx="0">
                  <c:v>BWM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Grafik!$A$5:$A$7</c:f>
              <c:strCache>
                <c:ptCount val="3"/>
                <c:pt idx="0">
                  <c:v> Cara</c:v>
                </c:pt>
                <c:pt idx="1">
                  <c:v> Pahari</c:v>
                </c:pt>
                <c:pt idx="2">
                  <c:v> Pbar</c:v>
                </c:pt>
              </c:strCache>
            </c:strRef>
          </c:cat>
          <c:val>
            <c:numRef>
              <c:f>Grafik!$B$5:$B$7</c:f>
              <c:numCache>
                <c:formatCode>General</c:formatCode>
                <c:ptCount val="3"/>
                <c:pt idx="0">
                  <c:v>255.62700000000001</c:v>
                </c:pt>
                <c:pt idx="1">
                  <c:v>720.73</c:v>
                </c:pt>
                <c:pt idx="2">
                  <c:v>1071.0309999999999</c:v>
                </c:pt>
              </c:numCache>
            </c:numRef>
          </c:val>
        </c:ser>
        <c:ser>
          <c:idx val="1"/>
          <c:order val="1"/>
          <c:tx>
            <c:strRef>
              <c:f>Grafik!$C$3:$C$4</c:f>
              <c:strCache>
                <c:ptCount val="1"/>
                <c:pt idx="0">
                  <c:v>FMIndex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Grafik!$A$5:$A$7</c:f>
              <c:strCache>
                <c:ptCount val="3"/>
                <c:pt idx="0">
                  <c:v> Cara</c:v>
                </c:pt>
                <c:pt idx="1">
                  <c:v> Pahari</c:v>
                </c:pt>
                <c:pt idx="2">
                  <c:v> Pbar</c:v>
                </c:pt>
              </c:strCache>
            </c:strRef>
          </c:cat>
          <c:val>
            <c:numRef>
              <c:f>Grafik!$C$5:$C$7</c:f>
              <c:numCache>
                <c:formatCode>General</c:formatCode>
                <c:ptCount val="3"/>
                <c:pt idx="0">
                  <c:v>68.141000000000005</c:v>
                </c:pt>
                <c:pt idx="1">
                  <c:v>268.91899999999998</c:v>
                </c:pt>
              </c:numCache>
            </c:numRef>
          </c:val>
        </c:ser>
        <c:ser>
          <c:idx val="2"/>
          <c:order val="2"/>
          <c:tx>
            <c:strRef>
              <c:f>Grafik!$D$3:$D$4</c:f>
              <c:strCache>
                <c:ptCount val="1"/>
                <c:pt idx="0">
                  <c:v>ImprovedDict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Grafik!$A$5:$A$7</c:f>
              <c:strCache>
                <c:ptCount val="3"/>
                <c:pt idx="0">
                  <c:v> Cara</c:v>
                </c:pt>
                <c:pt idx="1">
                  <c:v> Pahari</c:v>
                </c:pt>
                <c:pt idx="2">
                  <c:v> Pbar</c:v>
                </c:pt>
              </c:strCache>
            </c:strRef>
          </c:cat>
          <c:val>
            <c:numRef>
              <c:f>Grafik!$D$5:$D$7</c:f>
              <c:numCache>
                <c:formatCode>General</c:formatCode>
                <c:ptCount val="3"/>
                <c:pt idx="0">
                  <c:v>125.43899999999999</c:v>
                </c:pt>
                <c:pt idx="1">
                  <c:v>752.41200000000003</c:v>
                </c:pt>
                <c:pt idx="2">
                  <c:v>620.63099999999997</c:v>
                </c:pt>
              </c:numCache>
            </c:numRef>
          </c:val>
        </c:ser>
        <c:ser>
          <c:idx val="3"/>
          <c:order val="3"/>
          <c:tx>
            <c:strRef>
              <c:f>Grafik!$E$3:$E$4</c:f>
              <c:strCache>
                <c:ptCount val="1"/>
                <c:pt idx="0">
                  <c:v>ImprovedSort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Grafik!$A$5:$A$7</c:f>
              <c:strCache>
                <c:ptCount val="3"/>
                <c:pt idx="0">
                  <c:v> Cara</c:v>
                </c:pt>
                <c:pt idx="1">
                  <c:v> Pahari</c:v>
                </c:pt>
                <c:pt idx="2">
                  <c:v> Pbar</c:v>
                </c:pt>
              </c:strCache>
            </c:strRef>
          </c:cat>
          <c:val>
            <c:numRef>
              <c:f>Grafik!$E$5:$E$7</c:f>
              <c:numCache>
                <c:formatCode>General</c:formatCode>
                <c:ptCount val="3"/>
                <c:pt idx="0">
                  <c:v>106.191</c:v>
                </c:pt>
                <c:pt idx="1">
                  <c:v>281.291</c:v>
                </c:pt>
                <c:pt idx="2">
                  <c:v>494.55700000000002</c:v>
                </c:pt>
              </c:numCache>
            </c:numRef>
          </c:val>
        </c:ser>
        <c:ser>
          <c:idx val="4"/>
          <c:order val="4"/>
          <c:tx>
            <c:strRef>
              <c:f>Grafik!$F$3:$F$4</c:f>
              <c:strCache>
                <c:ptCount val="1"/>
                <c:pt idx="0">
                  <c:v>OldSA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Grafik!$A$5:$A$7</c:f>
              <c:strCache>
                <c:ptCount val="3"/>
                <c:pt idx="0">
                  <c:v> Cara</c:v>
                </c:pt>
                <c:pt idx="1">
                  <c:v> Pahari</c:v>
                </c:pt>
                <c:pt idx="2">
                  <c:v> Pbar</c:v>
                </c:pt>
              </c:strCache>
            </c:strRef>
          </c:cat>
          <c:val>
            <c:numRef>
              <c:f>Grafik!$F$5:$F$7</c:f>
              <c:numCache>
                <c:formatCode>General</c:formatCode>
                <c:ptCount val="3"/>
                <c:pt idx="0">
                  <c:v>230.03</c:v>
                </c:pt>
                <c:pt idx="1">
                  <c:v>638.31399999999996</c:v>
                </c:pt>
                <c:pt idx="2">
                  <c:v>1092.2529999999999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9181960"/>
        <c:axId val="14086944"/>
      </c:barChart>
      <c:catAx>
        <c:axId val="219181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Genom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6944"/>
        <c:crosses val="autoZero"/>
        <c:auto val="1"/>
        <c:lblAlgn val="ctr"/>
        <c:lblOffset val="100"/>
        <c:noMultiLvlLbl val="0"/>
      </c:catAx>
      <c:valAx>
        <c:axId val="1408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Sekunde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181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348466207349084"/>
          <c:y val="0.13483092572928521"/>
          <c:w val="0.12505700459317584"/>
          <c:h val="0.642471400427700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10 000 Step Size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'Improved Dict'!$B$1:$D$1</c:f>
              <c:strCache>
                <c:ptCount val="3"/>
                <c:pt idx="0">
                  <c:v>Cara</c:v>
                </c:pt>
                <c:pt idx="1">
                  <c:v>Pahari</c:v>
                </c:pt>
                <c:pt idx="2">
                  <c:v>Pbar</c:v>
                </c:pt>
              </c:strCache>
            </c:strRef>
          </c:cat>
          <c:val>
            <c:numRef>
              <c:f>'Improved Dict'!$B$2:$D$2</c:f>
              <c:numCache>
                <c:formatCode>General</c:formatCode>
                <c:ptCount val="3"/>
                <c:pt idx="0">
                  <c:v>125.43899999999999</c:v>
                </c:pt>
                <c:pt idx="1">
                  <c:v>752.41200000000003</c:v>
                </c:pt>
                <c:pt idx="2">
                  <c:v>620.63099999999997</c:v>
                </c:pt>
              </c:numCache>
            </c:numRef>
          </c:val>
        </c:ser>
        <c:ser>
          <c:idx val="1"/>
          <c:order val="1"/>
          <c:tx>
            <c:v>50 000 Step Size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'Improved Dict'!$B$1:$D$1</c:f>
              <c:strCache>
                <c:ptCount val="3"/>
                <c:pt idx="0">
                  <c:v>Cara</c:v>
                </c:pt>
                <c:pt idx="1">
                  <c:v>Pahari</c:v>
                </c:pt>
                <c:pt idx="2">
                  <c:v>Pbar</c:v>
                </c:pt>
              </c:strCache>
            </c:strRef>
          </c:cat>
          <c:val>
            <c:numRef>
              <c:f>'Improved Dict'!$B$3:$D$3</c:f>
              <c:numCache>
                <c:formatCode>General</c:formatCode>
                <c:ptCount val="3"/>
                <c:pt idx="0">
                  <c:v>172</c:v>
                </c:pt>
                <c:pt idx="1">
                  <c:v>2190.7649999999999</c:v>
                </c:pt>
                <c:pt idx="2">
                  <c:v>702.14499999999998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9743864"/>
        <c:axId val="219706856"/>
      </c:barChart>
      <c:catAx>
        <c:axId val="219743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Genom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06856"/>
        <c:crosses val="autoZero"/>
        <c:auto val="1"/>
        <c:lblAlgn val="ctr"/>
        <c:lblOffset val="100"/>
        <c:noMultiLvlLbl val="0"/>
      </c:catAx>
      <c:valAx>
        <c:axId val="219706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Sekunde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743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Cara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8392932537634779E-3"/>
                  <c:y val="-7.784764988343435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7.8392932537634779E-3"/>
                  <c:y val="-7.784764988343435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6.532744378136231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6130977512544926E-3"/>
                  <c:y val="-1.06157112526540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9162495475750011E-16"/>
                  <c:y val="-1.27388535031848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ImprovedSrt!$A$2:$A$6</c:f>
              <c:strCache>
                <c:ptCount val="5"/>
                <c:pt idx="0">
                  <c:v>10 000</c:v>
                </c:pt>
                <c:pt idx="1">
                  <c:v>50 000</c:v>
                </c:pt>
                <c:pt idx="2">
                  <c:v>100 000</c:v>
                </c:pt>
                <c:pt idx="3">
                  <c:v>500 000</c:v>
                </c:pt>
                <c:pt idx="4">
                  <c:v>1 000 000</c:v>
                </c:pt>
              </c:strCache>
            </c:strRef>
          </c:cat>
          <c:val>
            <c:numRef>
              <c:f>ImprovedSrt!$B$2:$B$6</c:f>
              <c:numCache>
                <c:formatCode>General</c:formatCode>
                <c:ptCount val="5"/>
                <c:pt idx="0">
                  <c:v>106.191</c:v>
                </c:pt>
                <c:pt idx="1">
                  <c:v>100.782</c:v>
                </c:pt>
                <c:pt idx="2">
                  <c:v>76.635000000000005</c:v>
                </c:pt>
                <c:pt idx="3">
                  <c:v>51.052999999999997</c:v>
                </c:pt>
                <c:pt idx="4">
                  <c:v>46.457000000000001</c:v>
                </c:pt>
              </c:numCache>
            </c:numRef>
          </c:val>
        </c:ser>
        <c:ser>
          <c:idx val="1"/>
          <c:order val="1"/>
          <c:tx>
            <c:v>Pahari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226195502508985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ImprovedSrt!$A$2:$A$6</c:f>
              <c:strCache>
                <c:ptCount val="5"/>
                <c:pt idx="0">
                  <c:v>10 000</c:v>
                </c:pt>
                <c:pt idx="1">
                  <c:v>50 000</c:v>
                </c:pt>
                <c:pt idx="2">
                  <c:v>100 000</c:v>
                </c:pt>
                <c:pt idx="3">
                  <c:v>500 000</c:v>
                </c:pt>
                <c:pt idx="4">
                  <c:v>1 000 000</c:v>
                </c:pt>
              </c:strCache>
            </c:strRef>
          </c:cat>
          <c:val>
            <c:numRef>
              <c:f>ImprovedSrt!$C$2:$C$6</c:f>
              <c:numCache>
                <c:formatCode>General</c:formatCode>
                <c:ptCount val="5"/>
                <c:pt idx="0">
                  <c:v>281.291</c:v>
                </c:pt>
                <c:pt idx="1">
                  <c:v>269.04199999999997</c:v>
                </c:pt>
                <c:pt idx="2">
                  <c:v>214.66</c:v>
                </c:pt>
                <c:pt idx="3">
                  <c:v>157.31700000000001</c:v>
                </c:pt>
                <c:pt idx="4">
                  <c:v>153.22999999999999</c:v>
                </c:pt>
              </c:numCache>
            </c:numRef>
          </c:val>
        </c:ser>
        <c:ser>
          <c:idx val="2"/>
          <c:order val="2"/>
          <c:tx>
            <c:v>Pbar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ImprovedSrt!$A$2:$A$6</c:f>
              <c:strCache>
                <c:ptCount val="5"/>
                <c:pt idx="0">
                  <c:v>10 000</c:v>
                </c:pt>
                <c:pt idx="1">
                  <c:v>50 000</c:v>
                </c:pt>
                <c:pt idx="2">
                  <c:v>100 000</c:v>
                </c:pt>
                <c:pt idx="3">
                  <c:v>500 000</c:v>
                </c:pt>
                <c:pt idx="4">
                  <c:v>1 000 000</c:v>
                </c:pt>
              </c:strCache>
            </c:strRef>
          </c:cat>
          <c:val>
            <c:numRef>
              <c:f>ImprovedSrt!$D$2:$D$6</c:f>
              <c:numCache>
                <c:formatCode>General</c:formatCode>
                <c:ptCount val="5"/>
                <c:pt idx="0">
                  <c:v>494.55700000000002</c:v>
                </c:pt>
                <c:pt idx="1">
                  <c:v>467.84800000000001</c:v>
                </c:pt>
                <c:pt idx="2">
                  <c:v>361.86399999999998</c:v>
                </c:pt>
                <c:pt idx="3">
                  <c:v>244.38399999999999</c:v>
                </c:pt>
                <c:pt idx="4">
                  <c:v>222.102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19374304"/>
        <c:axId val="219036424"/>
      </c:barChart>
      <c:lineChart>
        <c:grouping val="standard"/>
        <c:varyColors val="0"/>
        <c:ser>
          <c:idx val="3"/>
          <c:order val="3"/>
          <c:tx>
            <c:v>ImprovedSort Without Steps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7.8392932537634779E-3"/>
                  <c:y val="-1.91082802547770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8392932537635265E-3"/>
                  <c:y val="-2.54777070063695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9.1458421293907251E-3"/>
                  <c:y val="-2.54777070063695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1.3065488756272463E-2"/>
                  <c:y val="-2.54777070063695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9.1458421293907251E-3"/>
                  <c:y val="-2.76008492569002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ImprovedSrt!$A$2:$A$6</c:f>
              <c:strCache>
                <c:ptCount val="5"/>
                <c:pt idx="0">
                  <c:v>10 000</c:v>
                </c:pt>
                <c:pt idx="1">
                  <c:v>50 000</c:v>
                </c:pt>
                <c:pt idx="2">
                  <c:v>100 000</c:v>
                </c:pt>
                <c:pt idx="3">
                  <c:v>500 000</c:v>
                </c:pt>
                <c:pt idx="4">
                  <c:v>1 000 000</c:v>
                </c:pt>
              </c:strCache>
            </c:strRef>
          </c:cat>
          <c:val>
            <c:numRef>
              <c:f>ImprovedSrt!$E$2:$E$6</c:f>
              <c:numCache>
                <c:formatCode>General</c:formatCode>
                <c:ptCount val="5"/>
                <c:pt idx="0">
                  <c:v>55.430999999999997</c:v>
                </c:pt>
                <c:pt idx="1">
                  <c:v>55.430999999999997</c:v>
                </c:pt>
                <c:pt idx="2">
                  <c:v>55.430999999999997</c:v>
                </c:pt>
                <c:pt idx="3">
                  <c:v>55.430999999999997</c:v>
                </c:pt>
                <c:pt idx="4">
                  <c:v>55.430999999999997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9374304"/>
        <c:axId val="219036424"/>
      </c:lineChart>
      <c:catAx>
        <c:axId val="219374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Step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036424"/>
        <c:crosses val="autoZero"/>
        <c:auto val="1"/>
        <c:lblAlgn val="ctr"/>
        <c:lblOffset val="100"/>
        <c:noMultiLvlLbl val="0"/>
      </c:catAx>
      <c:valAx>
        <c:axId val="219036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Sekunde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37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64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68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516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5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5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7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4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4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B71A3-E9A3-47C0-8425-EE06C57E3898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59FA14-F973-4013-AAC2-FC884DB8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341" y="163557"/>
            <a:ext cx="8788589" cy="2867190"/>
          </a:xfrm>
        </p:spPr>
        <p:txBody>
          <a:bodyPr/>
          <a:lstStyle/>
          <a:p>
            <a:pPr algn="ctr"/>
            <a:r>
              <a:rPr lang="en-US" dirty="0" smtClean="0"/>
              <a:t>Burrows-Wheeler Transform and FM Index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341" y="5522420"/>
            <a:ext cx="8684698" cy="1143000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Rastko </a:t>
            </a:r>
            <a:r>
              <a:rPr lang="sr-Latn-R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Zlatković </a:t>
            </a:r>
            <a:r>
              <a:rPr lang="sr-Latn-R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2020/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3272</a:t>
            </a:r>
          </a:p>
          <a:p>
            <a:r>
              <a:rPr lang="sr-Latn-R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Miloš Gvozdenović 2021/3082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062" y="525871"/>
            <a:ext cx="861625" cy="10070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37447" y="3541058"/>
            <a:ext cx="7270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Genomska</a:t>
            </a:r>
            <a:r>
              <a:rPr 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Informatika</a:t>
            </a:r>
            <a:endParaRPr lang="en-US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6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1718"/>
            <a:ext cx="9475694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Vremenska</a:t>
            </a:r>
            <a:r>
              <a:rPr lang="en-US" sz="4800" dirty="0" smtClean="0"/>
              <a:t> </a:t>
            </a:r>
            <a:r>
              <a:rPr lang="en-US" sz="4800" dirty="0" err="1" smtClean="0"/>
              <a:t>analiza</a:t>
            </a:r>
            <a:r>
              <a:rPr lang="en-US" sz="4800" dirty="0" smtClean="0"/>
              <a:t> </a:t>
            </a:r>
            <a:r>
              <a:rPr lang="en-US" sz="4800" dirty="0" err="1" smtClean="0"/>
              <a:t>ImprovedSort</a:t>
            </a:r>
            <a:endParaRPr lang="en-US" sz="48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529644"/>
              </p:ext>
            </p:extLst>
          </p:nvPr>
        </p:nvGraphicFramePr>
        <p:xfrm>
          <a:off x="0" y="876300"/>
          <a:ext cx="9906000" cy="598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2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9068" y="233083"/>
            <a:ext cx="10058400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Zauze</a:t>
            </a:r>
            <a:r>
              <a:rPr lang="sr-Latn-RS" sz="4800" dirty="0" smtClean="0"/>
              <a:t>ć</a:t>
            </a:r>
            <a:r>
              <a:rPr lang="en-US" sz="4800" dirty="0" smtClean="0"/>
              <a:t>e </a:t>
            </a:r>
            <a:r>
              <a:rPr lang="en-US" sz="4800" dirty="0" err="1" smtClean="0"/>
              <a:t>memorije</a:t>
            </a:r>
            <a:endParaRPr lang="en-US" sz="48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9068" y="2446368"/>
            <a:ext cx="10058400" cy="464471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Prose</a:t>
            </a:r>
            <a:r>
              <a:rPr lang="sr-Latn-RS" sz="2000" dirty="0" smtClean="0"/>
              <a:t>č</a:t>
            </a:r>
            <a:r>
              <a:rPr lang="en-US" sz="2000" dirty="0" smtClean="0"/>
              <a:t>no </a:t>
            </a:r>
            <a:r>
              <a:rPr lang="en-US" sz="2000" dirty="0" err="1" smtClean="0"/>
              <a:t>zauze</a:t>
            </a:r>
            <a:r>
              <a:rPr lang="sr-Latn-RS" sz="2000" dirty="0" smtClean="0"/>
              <a:t>ć</a:t>
            </a:r>
            <a:r>
              <a:rPr lang="en-US" sz="2000" dirty="0" smtClean="0"/>
              <a:t>e </a:t>
            </a:r>
            <a:r>
              <a:rPr lang="en-US" sz="2000" dirty="0" err="1" smtClean="0"/>
              <a:t>memorije</a:t>
            </a:r>
            <a:r>
              <a:rPr lang="en-US" sz="2000" dirty="0" smtClean="0"/>
              <a:t> </a:t>
            </a:r>
            <a:r>
              <a:rPr lang="en-US" sz="2000" dirty="0" err="1" smtClean="0"/>
              <a:t>kada</a:t>
            </a:r>
            <a:r>
              <a:rPr lang="en-US" sz="2000" dirty="0" smtClean="0"/>
              <a:t> se </a:t>
            </a:r>
            <a:r>
              <a:rPr lang="en-US" sz="2000" dirty="0" err="1" smtClean="0"/>
              <a:t>posmatra</a:t>
            </a:r>
            <a:r>
              <a:rPr lang="en-US" sz="2000" dirty="0" smtClean="0"/>
              <a:t> </a:t>
            </a:r>
            <a:r>
              <a:rPr lang="en-US" sz="2000" dirty="0" err="1" smtClean="0"/>
              <a:t>ImprovedSort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algoritam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sr-Latn-RS" sz="2000" dirty="0" smtClean="0"/>
              <a:t>više </a:t>
            </a:r>
            <a:r>
              <a:rPr lang="en-US" sz="2000" dirty="0" err="1" smtClean="0"/>
              <a:t>koraka</a:t>
            </a:r>
            <a:r>
              <a:rPr lang="en-US" sz="2000" dirty="0" smtClean="0"/>
              <a:t> </a:t>
            </a:r>
            <a:r>
              <a:rPr lang="en-US" sz="2000" dirty="0" err="1" smtClean="0"/>
              <a:t>vr</a:t>
            </a:r>
            <a:r>
              <a:rPr lang="sr-Latn-RS" sz="2000" dirty="0" smtClean="0"/>
              <a:t>š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pretragu</a:t>
            </a:r>
            <a:r>
              <a:rPr lang="en-US" sz="2000" dirty="0" smtClean="0"/>
              <a:t> u Cara </a:t>
            </a:r>
            <a:r>
              <a:rPr lang="en-US" sz="2000" dirty="0" err="1" smtClean="0"/>
              <a:t>genomu</a:t>
            </a:r>
            <a:r>
              <a:rPr lang="en-US" sz="2000" dirty="0" smtClean="0"/>
              <a:t> je 85,444 MB. </a:t>
            </a:r>
          </a:p>
          <a:p>
            <a:r>
              <a:rPr lang="en-US" sz="2000" dirty="0" smtClean="0"/>
              <a:t>Prose</a:t>
            </a:r>
            <a:r>
              <a:rPr lang="sr-Latn-RS" sz="2000" dirty="0"/>
              <a:t>č</a:t>
            </a:r>
            <a:r>
              <a:rPr lang="en-US" sz="2000" dirty="0" smtClean="0"/>
              <a:t>no </a:t>
            </a:r>
            <a:r>
              <a:rPr lang="en-US" sz="2000" dirty="0" err="1" smtClean="0"/>
              <a:t>zauze</a:t>
            </a:r>
            <a:r>
              <a:rPr lang="sr-Latn-RS" sz="2000" dirty="0" smtClean="0"/>
              <a:t>ć</a:t>
            </a:r>
            <a:r>
              <a:rPr lang="en-US" sz="2000" dirty="0" smtClean="0"/>
              <a:t>e </a:t>
            </a:r>
            <a:r>
              <a:rPr lang="en-US" sz="2000" dirty="0" err="1" smtClean="0"/>
              <a:t>memorije</a:t>
            </a:r>
            <a:r>
              <a:rPr lang="en-US" sz="2000" dirty="0" smtClean="0"/>
              <a:t> FM Index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istom</a:t>
            </a:r>
            <a:r>
              <a:rPr lang="en-US" sz="2000" dirty="0" smtClean="0"/>
              <a:t> </a:t>
            </a:r>
            <a:r>
              <a:rPr lang="en-US" sz="2000" dirty="0" err="1" smtClean="0"/>
              <a:t>genomu</a:t>
            </a:r>
            <a:r>
              <a:rPr lang="en-US" sz="2000" dirty="0"/>
              <a:t> je </a:t>
            </a:r>
            <a:r>
              <a:rPr lang="en-US" sz="2000" dirty="0" smtClean="0"/>
              <a:t>1 898,942 MB</a:t>
            </a:r>
          </a:p>
          <a:p>
            <a:r>
              <a:rPr lang="en-US" sz="2000" dirty="0" err="1" smtClean="0"/>
              <a:t>Potrebno</a:t>
            </a:r>
            <a:r>
              <a:rPr lang="en-US" sz="2000" dirty="0" smtClean="0"/>
              <a:t> je </a:t>
            </a:r>
            <a:r>
              <a:rPr lang="en-US" sz="2000" dirty="0" err="1" smtClean="0"/>
              <a:t>napomenuti</a:t>
            </a:r>
            <a:r>
              <a:rPr lang="en-US" sz="2000" dirty="0" smtClean="0"/>
              <a:t> da je </a:t>
            </a:r>
            <a:r>
              <a:rPr lang="en-US" sz="2000" dirty="0" err="1" smtClean="0"/>
              <a:t>ovakvo</a:t>
            </a:r>
            <a:r>
              <a:rPr lang="en-US" sz="2000" dirty="0" smtClean="0"/>
              <a:t> </a:t>
            </a:r>
            <a:r>
              <a:rPr lang="en-US" sz="2000" dirty="0" err="1" smtClean="0"/>
              <a:t>zauze</a:t>
            </a:r>
            <a:r>
              <a:rPr lang="sr-Latn-RS" sz="2000" dirty="0" smtClean="0"/>
              <a:t>ć</a:t>
            </a:r>
            <a:r>
              <a:rPr lang="en-US" sz="2000" dirty="0" smtClean="0"/>
              <a:t>e </a:t>
            </a:r>
            <a:r>
              <a:rPr lang="en-US" sz="2000" dirty="0" err="1" smtClean="0"/>
              <a:t>memorije</a:t>
            </a:r>
            <a:r>
              <a:rPr lang="en-US" sz="2000" dirty="0" smtClean="0"/>
              <a:t> o</a:t>
            </a:r>
            <a:r>
              <a:rPr lang="sr-Latn-RS" sz="2000" dirty="0" smtClean="0"/>
              <a:t>č</a:t>
            </a:r>
            <a:r>
              <a:rPr lang="en-US" sz="2000" dirty="0" err="1" smtClean="0"/>
              <a:t>ekivano</a:t>
            </a:r>
            <a:r>
              <a:rPr lang="en-US" sz="2000" dirty="0" smtClean="0"/>
              <a:t> </a:t>
            </a:r>
            <a:r>
              <a:rPr lang="en-US" sz="2000" dirty="0" err="1" smtClean="0"/>
              <a:t>jer</a:t>
            </a:r>
            <a:r>
              <a:rPr lang="en-US" sz="2000" dirty="0" smtClean="0"/>
              <a:t> </a:t>
            </a:r>
            <a:r>
              <a:rPr lang="en-US" sz="2000" dirty="0" err="1" smtClean="0"/>
              <a:t>ImprovedSort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algoritam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koracima</a:t>
            </a:r>
            <a:r>
              <a:rPr lang="en-US" sz="2000" dirty="0" smtClean="0"/>
              <a:t>, </a:t>
            </a:r>
            <a:r>
              <a:rPr lang="en-US" sz="2000" dirty="0" err="1" smtClean="0"/>
              <a:t>svodi</a:t>
            </a:r>
            <a:r>
              <a:rPr lang="en-US" sz="2000" dirty="0" smtClean="0"/>
              <a:t> </a:t>
            </a:r>
            <a:r>
              <a:rPr lang="en-US" sz="2000" dirty="0" err="1" smtClean="0"/>
              <a:t>svaku</a:t>
            </a:r>
            <a:r>
              <a:rPr lang="en-US" sz="2000" dirty="0" smtClean="0"/>
              <a:t> </a:t>
            </a:r>
            <a:r>
              <a:rPr lang="en-US" sz="2000" dirty="0" err="1" smtClean="0"/>
              <a:t>ulaznu</a:t>
            </a:r>
            <a:r>
              <a:rPr lang="en-US" sz="2000" dirty="0" smtClean="0"/>
              <a:t> </a:t>
            </a:r>
            <a:r>
              <a:rPr lang="en-US" sz="2000" dirty="0" err="1" smtClean="0"/>
              <a:t>sekvencu</a:t>
            </a:r>
            <a:r>
              <a:rPr lang="en-US" sz="2000" dirty="0" smtClean="0"/>
              <a:t> </a:t>
            </a:r>
            <a:r>
              <a:rPr lang="en-US" sz="2000" dirty="0" err="1" smtClean="0"/>
              <a:t>proizvoljne</a:t>
            </a:r>
            <a:r>
              <a:rPr lang="en-US" sz="2000" dirty="0" smtClean="0"/>
              <a:t> </a:t>
            </a:r>
            <a:r>
              <a:rPr lang="en-US" sz="2000" dirty="0" err="1" smtClean="0"/>
              <a:t>veli</a:t>
            </a:r>
            <a:r>
              <a:rPr lang="sr-Latn-RS" sz="2000" dirty="0" smtClean="0"/>
              <a:t>č</a:t>
            </a:r>
            <a:r>
              <a:rPr lang="en-US" sz="2000" dirty="0" err="1" smtClean="0"/>
              <a:t>ine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kratak</a:t>
            </a:r>
            <a:r>
              <a:rPr lang="en-US" sz="2000" dirty="0" smtClean="0"/>
              <a:t> substring </a:t>
            </a:r>
            <a:r>
              <a:rPr lang="en-US" sz="2000" dirty="0" err="1" smtClean="0"/>
              <a:t>fiksne</a:t>
            </a:r>
            <a:r>
              <a:rPr lang="en-US" sz="2000" dirty="0" smtClean="0"/>
              <a:t> </a:t>
            </a:r>
            <a:r>
              <a:rPr lang="en-US" sz="2000" dirty="0" err="1" smtClean="0"/>
              <a:t>veli</a:t>
            </a:r>
            <a:r>
              <a:rPr lang="sr-Latn-RS" sz="2000" dirty="0" smtClean="0"/>
              <a:t>č</a:t>
            </a:r>
            <a:r>
              <a:rPr lang="en-US" sz="2000" dirty="0" err="1" smtClean="0"/>
              <a:t>ine</a:t>
            </a:r>
            <a:r>
              <a:rPr lang="en-US" sz="2000" dirty="0" smtClean="0"/>
              <a:t> pre </a:t>
            </a:r>
            <a:r>
              <a:rPr lang="en-US" sz="2000" dirty="0" err="1" smtClean="0"/>
              <a:t>formiranja</a:t>
            </a:r>
            <a:r>
              <a:rPr lang="en-US" sz="2000" dirty="0" smtClean="0"/>
              <a:t> Suffix Array-a 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ostalih</a:t>
            </a:r>
            <a:r>
              <a:rPr lang="en-US" sz="2000" dirty="0" smtClean="0"/>
              <a:t> </a:t>
            </a:r>
            <a:r>
              <a:rPr lang="en-US" sz="2000" dirty="0" err="1" smtClean="0"/>
              <a:t>pomo</a:t>
            </a:r>
            <a:r>
              <a:rPr lang="sr-Latn-RS" sz="2000" dirty="0" smtClean="0"/>
              <a:t>ć</a:t>
            </a:r>
            <a:r>
              <a:rPr lang="en-US" sz="2000" dirty="0" err="1" smtClean="0"/>
              <a:t>nih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struktura</a:t>
            </a:r>
            <a:r>
              <a:rPr lang="en-US" sz="2000" dirty="0" smtClean="0"/>
              <a:t> </a:t>
            </a:r>
            <a:r>
              <a:rPr lang="en-US" sz="2000" dirty="0" err="1" smtClean="0"/>
              <a:t>dok</a:t>
            </a:r>
            <a:r>
              <a:rPr lang="en-US" sz="2000" dirty="0" smtClean="0"/>
              <a:t> to </a:t>
            </a:r>
            <a:r>
              <a:rPr lang="en-US" sz="2000" dirty="0" err="1" smtClean="0"/>
              <a:t>nije</a:t>
            </a:r>
            <a:r>
              <a:rPr lang="en-US" sz="2000" dirty="0" smtClean="0"/>
              <a:t> </a:t>
            </a:r>
            <a:r>
              <a:rPr lang="en-US" sz="2000" dirty="0" err="1" smtClean="0"/>
              <a:t>slu</a:t>
            </a:r>
            <a:r>
              <a:rPr lang="sr-Latn-RS" sz="2000" dirty="0" smtClean="0"/>
              <a:t>č</a:t>
            </a:r>
            <a:r>
              <a:rPr lang="en-US" sz="2000" dirty="0" err="1" smtClean="0"/>
              <a:t>aj</a:t>
            </a:r>
            <a:r>
              <a:rPr lang="en-US" sz="2000" dirty="0" smtClean="0"/>
              <a:t> </a:t>
            </a:r>
            <a:r>
              <a:rPr lang="en-US" sz="2000" dirty="0" err="1" smtClean="0"/>
              <a:t>kod</a:t>
            </a:r>
            <a:r>
              <a:rPr lang="en-US" sz="2000" dirty="0" smtClean="0"/>
              <a:t> FM Index </a:t>
            </a:r>
            <a:r>
              <a:rPr lang="en-US" sz="2000" dirty="0" err="1" smtClean="0"/>
              <a:t>algoritma</a:t>
            </a:r>
            <a:endParaRPr lang="en-US" sz="2000" dirty="0" smtClean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2613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068" y="233083"/>
            <a:ext cx="10058400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Zaklju</a:t>
            </a:r>
            <a:r>
              <a:rPr lang="sr-Latn-RS" sz="4800" dirty="0" smtClean="0"/>
              <a:t>č</a:t>
            </a:r>
            <a:r>
              <a:rPr lang="en-US" sz="4800" dirty="0" err="1" smtClean="0"/>
              <a:t>ak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068" y="2401545"/>
            <a:ext cx="10058400" cy="4644713"/>
          </a:xfrm>
        </p:spPr>
        <p:txBody>
          <a:bodyPr>
            <a:normAutofit/>
          </a:bodyPr>
          <a:lstStyle/>
          <a:p>
            <a:r>
              <a:rPr lang="en-US" sz="2000" smtClean="0"/>
              <a:t>Burrows-Wheeler </a:t>
            </a:r>
            <a:r>
              <a:rPr lang="en-US" sz="2000" dirty="0" err="1" smtClean="0"/>
              <a:t>algoritam</a:t>
            </a:r>
            <a:r>
              <a:rPr lang="en-US" sz="2000" dirty="0" smtClean="0"/>
              <a:t> se </a:t>
            </a:r>
            <a:r>
              <a:rPr lang="en-US" sz="2000" dirty="0" err="1" smtClean="0"/>
              <a:t>pokazao</a:t>
            </a:r>
            <a:r>
              <a:rPr lang="en-US" sz="2000" dirty="0" smtClean="0"/>
              <a:t> </a:t>
            </a:r>
            <a:r>
              <a:rPr lang="en-US" sz="2000" dirty="0" err="1" smtClean="0"/>
              <a:t>kao</a:t>
            </a:r>
            <a:r>
              <a:rPr lang="en-US" sz="2000" dirty="0" smtClean="0"/>
              <a:t> </a:t>
            </a:r>
            <a:r>
              <a:rPr lang="en-US" sz="2000" dirty="0" err="1" smtClean="0"/>
              <a:t>jako</a:t>
            </a:r>
            <a:r>
              <a:rPr lang="en-US" sz="2000" dirty="0" smtClean="0"/>
              <a:t> </a:t>
            </a:r>
            <a:r>
              <a:rPr lang="en-US" sz="2000" dirty="0" err="1" smtClean="0"/>
              <a:t>zahteva</a:t>
            </a:r>
            <a:r>
              <a:rPr lang="sr-Latn-RS" sz="2000" dirty="0" smtClean="0"/>
              <a:t>n</a:t>
            </a:r>
            <a:r>
              <a:rPr lang="en-US" sz="2000" dirty="0" smtClean="0"/>
              <a:t> </a:t>
            </a:r>
            <a:r>
              <a:rPr lang="en-US" sz="2000" dirty="0" err="1" smtClean="0"/>
              <a:t>kada</a:t>
            </a:r>
            <a:r>
              <a:rPr lang="en-US" sz="2000" dirty="0" smtClean="0"/>
              <a:t> </a:t>
            </a:r>
            <a:r>
              <a:rPr lang="en-US" sz="2000" dirty="0" err="1" smtClean="0"/>
              <a:t>su</a:t>
            </a:r>
            <a:r>
              <a:rPr lang="en-US" sz="2000" dirty="0" smtClean="0"/>
              <a:t> </a:t>
            </a:r>
            <a:r>
              <a:rPr lang="en-US" sz="2000" dirty="0" err="1" smtClean="0"/>
              <a:t>resursi</a:t>
            </a:r>
            <a:r>
              <a:rPr lang="en-US" sz="2000" dirty="0" smtClean="0"/>
              <a:t> u </a:t>
            </a:r>
            <a:r>
              <a:rPr lang="en-US" sz="2000" dirty="0" err="1" smtClean="0"/>
              <a:t>pitanju</a:t>
            </a:r>
            <a:r>
              <a:rPr lang="sr-Latn-RS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bilo</a:t>
            </a:r>
            <a:r>
              <a:rPr lang="en-US" sz="2000" dirty="0" smtClean="0"/>
              <a:t> </a:t>
            </a:r>
            <a:r>
              <a:rPr lang="en-US" sz="2000" dirty="0" err="1" smtClean="0"/>
              <a:t>koju</a:t>
            </a:r>
            <a:r>
              <a:rPr lang="en-US" sz="2000" dirty="0" smtClean="0"/>
              <a:t> du</a:t>
            </a:r>
            <a:r>
              <a:rPr lang="sr-Latn-RS" sz="2000" dirty="0" smtClean="0"/>
              <a:t>ž</a:t>
            </a:r>
            <a:r>
              <a:rPr lang="en-US" sz="2000" dirty="0" smtClean="0"/>
              <a:t>u </a:t>
            </a:r>
            <a:r>
              <a:rPr lang="en-US" sz="2000" dirty="0" err="1" smtClean="0"/>
              <a:t>sekvencu</a:t>
            </a:r>
            <a:endParaRPr lang="en-US" sz="2000" dirty="0" smtClean="0"/>
          </a:p>
          <a:p>
            <a:r>
              <a:rPr lang="en-US" sz="2000" dirty="0" smtClean="0"/>
              <a:t>Kao </a:t>
            </a:r>
            <a:r>
              <a:rPr lang="en-US" sz="2000" dirty="0" err="1" smtClean="0"/>
              <a:t>dodatne</a:t>
            </a:r>
            <a:r>
              <a:rPr lang="en-US" sz="2000" dirty="0" smtClean="0"/>
              <a:t> </a:t>
            </a:r>
            <a:r>
              <a:rPr lang="en-US" sz="2000" dirty="0" err="1" smtClean="0"/>
              <a:t>optimizacije</a:t>
            </a:r>
            <a:r>
              <a:rPr lang="en-US" sz="2000" dirty="0" smtClean="0"/>
              <a:t>, pored </a:t>
            </a:r>
            <a:r>
              <a:rPr lang="en-US" sz="2000" dirty="0" err="1" smtClean="0"/>
              <a:t>prethodno</a:t>
            </a:r>
            <a:r>
              <a:rPr lang="en-US" sz="2000" dirty="0" smtClean="0"/>
              <a:t> </a:t>
            </a:r>
            <a:r>
              <a:rPr lang="en-US" sz="2000" dirty="0" err="1" smtClean="0"/>
              <a:t>navedenih</a:t>
            </a:r>
            <a:r>
              <a:rPr lang="en-US" sz="2000" dirty="0" smtClean="0"/>
              <a:t>, </a:t>
            </a:r>
            <a:r>
              <a:rPr lang="en-US" sz="2000" dirty="0" err="1" smtClean="0"/>
              <a:t>mogu</a:t>
            </a:r>
            <a:r>
              <a:rPr lang="sr-Latn-RS" sz="2000" dirty="0" smtClean="0"/>
              <a:t>ć</a:t>
            </a:r>
            <a:r>
              <a:rPr lang="en-US" sz="2000" dirty="0" smtClean="0"/>
              <a:t>e je </a:t>
            </a:r>
            <a:r>
              <a:rPr lang="en-US" sz="2000" dirty="0" err="1" smtClean="0"/>
              <a:t>korsititi</a:t>
            </a:r>
            <a:r>
              <a:rPr lang="en-US" sz="2000" dirty="0" smtClean="0"/>
              <a:t> SAIS </a:t>
            </a:r>
            <a:r>
              <a:rPr lang="en-US" sz="2000" dirty="0" err="1" smtClean="0"/>
              <a:t>algoritam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formiranje</a:t>
            </a:r>
            <a:r>
              <a:rPr lang="en-US" sz="2000" dirty="0" smtClean="0"/>
              <a:t> Suffix Array</a:t>
            </a:r>
            <a:r>
              <a:rPr lang="sr-Latn-RS" sz="2000" dirty="0" smtClean="0"/>
              <a:t>-a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ima</a:t>
            </a:r>
            <a:r>
              <a:rPr lang="en-US" sz="2000" dirty="0" smtClean="0"/>
              <a:t> </a:t>
            </a:r>
            <a:r>
              <a:rPr lang="en-US" sz="2000" dirty="0" err="1" smtClean="0"/>
              <a:t>bolje</a:t>
            </a:r>
            <a:r>
              <a:rPr lang="en-US" sz="2000" dirty="0" smtClean="0"/>
              <a:t> </a:t>
            </a:r>
            <a:r>
              <a:rPr lang="en-US" sz="2000" dirty="0" err="1" smtClean="0"/>
              <a:t>performanse</a:t>
            </a:r>
            <a:r>
              <a:rPr lang="en-US" sz="2000" dirty="0" smtClean="0"/>
              <a:t> od </a:t>
            </a:r>
            <a:r>
              <a:rPr lang="en-US" sz="2000" dirty="0" err="1" smtClean="0"/>
              <a:t>divsufsort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u </a:t>
            </a:r>
            <a:r>
              <a:rPr lang="en-US" sz="2000" dirty="0" err="1" smtClean="0"/>
              <a:t>vidu</a:t>
            </a:r>
            <a:r>
              <a:rPr lang="en-US" sz="2000" dirty="0" smtClean="0"/>
              <a:t> </a:t>
            </a:r>
            <a:r>
              <a:rPr lang="en-US" sz="2000" dirty="0" err="1" smtClean="0"/>
              <a:t>vremenske</a:t>
            </a:r>
            <a:r>
              <a:rPr lang="en-US" sz="2000" dirty="0" smtClean="0"/>
              <a:t>(O(n)) </a:t>
            </a:r>
            <a:r>
              <a:rPr lang="sr-Latn-RS" sz="2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prostorne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kompleksnosti</a:t>
            </a:r>
            <a:r>
              <a:rPr lang="en-US" sz="2000" dirty="0" smtClean="0"/>
              <a:t>(O(2n))</a:t>
            </a:r>
          </a:p>
          <a:p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podela</a:t>
            </a:r>
            <a:r>
              <a:rPr lang="en-US" sz="2000" dirty="0" smtClean="0"/>
              <a:t> </a:t>
            </a:r>
            <a:r>
              <a:rPr lang="en-US" sz="2000" dirty="0" err="1" smtClean="0"/>
              <a:t>genoma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manje</a:t>
            </a:r>
            <a:r>
              <a:rPr lang="en-US" sz="2000" dirty="0" smtClean="0"/>
              <a:t> </a:t>
            </a:r>
            <a:r>
              <a:rPr lang="en-US" sz="2000" dirty="0" err="1" smtClean="0"/>
              <a:t>delove</a:t>
            </a:r>
            <a:r>
              <a:rPr lang="en-US" sz="2000" dirty="0" smtClean="0"/>
              <a:t> bi </a:t>
            </a:r>
            <a:r>
              <a:rPr lang="en-US" sz="2000" dirty="0" err="1" smtClean="0"/>
              <a:t>mogla</a:t>
            </a:r>
            <a:r>
              <a:rPr lang="en-US" sz="2000" dirty="0" smtClean="0"/>
              <a:t> da se </a:t>
            </a:r>
            <a:r>
              <a:rPr lang="en-US" sz="2000" dirty="0" err="1" smtClean="0"/>
              <a:t>jo</a:t>
            </a:r>
            <a:r>
              <a:rPr lang="sr-Latn-RS" sz="2000" dirty="0" smtClean="0"/>
              <a:t>š</a:t>
            </a:r>
            <a:r>
              <a:rPr lang="en-US" sz="2000" dirty="0" smtClean="0"/>
              <a:t> </a:t>
            </a:r>
            <a:r>
              <a:rPr lang="en-US" sz="2000" dirty="0" err="1" smtClean="0"/>
              <a:t>bolje</a:t>
            </a:r>
            <a:r>
              <a:rPr lang="en-US" sz="2000" dirty="0" smtClean="0"/>
              <a:t> </a:t>
            </a:r>
            <a:r>
              <a:rPr lang="en-US" sz="2000" dirty="0" err="1" smtClean="0"/>
              <a:t>iskoristi</a:t>
            </a:r>
            <a:r>
              <a:rPr lang="en-US" sz="2000" dirty="0" smtClean="0"/>
              <a:t> </a:t>
            </a:r>
            <a:r>
              <a:rPr lang="en-US" sz="2000" dirty="0" err="1" smtClean="0"/>
              <a:t>uvodjenjem</a:t>
            </a:r>
            <a:r>
              <a:rPr lang="en-US" sz="2000" dirty="0" smtClean="0"/>
              <a:t> Multithreading-a </a:t>
            </a:r>
            <a:r>
              <a:rPr lang="en-US" sz="2000" dirty="0" err="1" smtClean="0"/>
              <a:t>tako</a:t>
            </a:r>
            <a:r>
              <a:rPr lang="en-US" sz="2000" dirty="0" smtClean="0"/>
              <a:t> da </a:t>
            </a:r>
            <a:r>
              <a:rPr lang="en-US" sz="2000" dirty="0" err="1" smtClean="0"/>
              <a:t>svaka</a:t>
            </a:r>
            <a:r>
              <a:rPr lang="en-US" sz="2000" dirty="0" smtClean="0"/>
              <a:t> nit </a:t>
            </a:r>
            <a:r>
              <a:rPr lang="en-US" sz="2000" dirty="0" err="1" smtClean="0"/>
              <a:t>nezavisno</a:t>
            </a:r>
            <a:r>
              <a:rPr lang="en-US" sz="2000" dirty="0" smtClean="0"/>
              <a:t> </a:t>
            </a:r>
            <a:r>
              <a:rPr lang="en-US" sz="2000" dirty="0" err="1" smtClean="0"/>
              <a:t>radi</a:t>
            </a:r>
            <a:r>
              <a:rPr lang="en-US" sz="2000" dirty="0" smtClean="0"/>
              <a:t> </a:t>
            </a:r>
            <a:r>
              <a:rPr lang="en-US" sz="2000" dirty="0" err="1" smtClean="0"/>
              <a:t>pretragu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svom</a:t>
            </a:r>
            <a:r>
              <a:rPr lang="en-US" sz="2000" dirty="0" smtClean="0"/>
              <a:t> </a:t>
            </a:r>
            <a:r>
              <a:rPr lang="en-US" sz="2000" dirty="0" err="1" smtClean="0"/>
              <a:t>delu</a:t>
            </a:r>
            <a:r>
              <a:rPr lang="en-US" sz="2000" dirty="0" smtClean="0"/>
              <a:t> </a:t>
            </a:r>
            <a:r>
              <a:rPr lang="en-US" sz="2000" dirty="0" err="1" smtClean="0"/>
              <a:t>sekvence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943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95" y="275963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 smtClean="0"/>
              <a:t>Hvala</a:t>
            </a:r>
            <a:r>
              <a:rPr lang="en-US" sz="6000" dirty="0" smtClean="0"/>
              <a:t> </a:t>
            </a:r>
            <a:r>
              <a:rPr lang="en-US" sz="6000" dirty="0" err="1" smtClean="0"/>
              <a:t>na</a:t>
            </a:r>
            <a:r>
              <a:rPr lang="en-US" sz="6000" dirty="0" smtClean="0"/>
              <a:t> Pa</a:t>
            </a:r>
            <a:r>
              <a:rPr lang="sr-Latn-RS" sz="6000" dirty="0" smtClean="0"/>
              <a:t>ž</a:t>
            </a:r>
            <a:r>
              <a:rPr lang="en-US" sz="6000" dirty="0" err="1" smtClean="0"/>
              <a:t>nji</a:t>
            </a:r>
            <a:endParaRPr lang="sr-Latn-RS" sz="6000" dirty="0"/>
          </a:p>
        </p:txBody>
      </p:sp>
    </p:spTree>
    <p:extLst>
      <p:ext uri="{BB962C8B-B14F-4D97-AF65-F5344CB8AC3E}">
        <p14:creationId xmlns:p14="http://schemas.microsoft.com/office/powerpoint/2010/main" val="146124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68" y="233083"/>
            <a:ext cx="10058400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Inicijalni</a:t>
            </a:r>
            <a:r>
              <a:rPr lang="en-US" sz="4800" dirty="0" smtClean="0"/>
              <a:t> </a:t>
            </a:r>
            <a:r>
              <a:rPr lang="en-US" sz="4800" dirty="0" err="1" smtClean="0"/>
              <a:t>algoritam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68" y="1845733"/>
            <a:ext cx="10058400" cy="464471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Potrebno</a:t>
            </a:r>
            <a:r>
              <a:rPr lang="en-US" sz="2000" dirty="0" smtClean="0"/>
              <a:t> je </a:t>
            </a:r>
            <a:r>
              <a:rPr lang="en-US" sz="2000" dirty="0" err="1" smtClean="0"/>
              <a:t>formirati</a:t>
            </a:r>
            <a:r>
              <a:rPr lang="en-US" sz="2000" dirty="0" smtClean="0"/>
              <a:t> Burrows-Wheeler</a:t>
            </a:r>
            <a:r>
              <a:rPr lang="sr-Latn-RS" sz="2000" dirty="0" smtClean="0"/>
              <a:t> Matrix </a:t>
            </a:r>
            <a:r>
              <a:rPr lang="en-US" sz="2000" dirty="0" err="1" smtClean="0"/>
              <a:t>tako</a:t>
            </a:r>
            <a:r>
              <a:rPr lang="en-US" sz="2000" dirty="0" smtClean="0"/>
              <a:t> </a:t>
            </a:r>
            <a:r>
              <a:rPr lang="sr-Latn-RS" sz="2000" dirty="0" err="1"/>
              <a:t>š</a:t>
            </a:r>
            <a:r>
              <a:rPr lang="en-US" sz="2000" dirty="0" smtClean="0"/>
              <a:t>to </a:t>
            </a:r>
            <a:r>
              <a:rPr lang="sr-Latn-RS" sz="2000" dirty="0" err="1"/>
              <a:t>ć</a:t>
            </a:r>
            <a:r>
              <a:rPr lang="en-US" sz="2000" dirty="0" smtClean="0"/>
              <a:t>e se </a:t>
            </a:r>
            <a:r>
              <a:rPr lang="en-US" sz="2000" dirty="0" err="1" smtClean="0"/>
              <a:t>napraviti</a:t>
            </a:r>
            <a:r>
              <a:rPr lang="en-US" sz="2000" dirty="0" smtClean="0"/>
              <a:t> </a:t>
            </a:r>
            <a:r>
              <a:rPr lang="en-US" sz="2000" dirty="0" err="1" smtClean="0"/>
              <a:t>niz</a:t>
            </a:r>
            <a:r>
              <a:rPr lang="en-US" sz="2000" dirty="0" smtClean="0"/>
              <a:t> </a:t>
            </a:r>
            <a:r>
              <a:rPr lang="en-US" sz="2000" dirty="0" err="1" smtClean="0"/>
              <a:t>rotacija</a:t>
            </a:r>
            <a:r>
              <a:rPr lang="en-US" sz="2000" dirty="0" smtClean="0"/>
              <a:t> </a:t>
            </a:r>
            <a:r>
              <a:rPr lang="en-US" sz="2000" dirty="0" err="1" smtClean="0"/>
              <a:t>po</a:t>
            </a:r>
            <a:r>
              <a:rPr lang="sr-Latn-RS" sz="2000" dirty="0" smtClean="0"/>
              <a:t>č</a:t>
            </a:r>
            <a:r>
              <a:rPr lang="en-US" sz="2000" dirty="0" err="1" smtClean="0"/>
              <a:t>etne</a:t>
            </a:r>
            <a:r>
              <a:rPr lang="en-US" sz="2000" dirty="0" smtClean="0"/>
              <a:t> </a:t>
            </a:r>
            <a:r>
              <a:rPr lang="en-US" sz="2000" dirty="0" err="1" smtClean="0"/>
              <a:t>sekvence</a:t>
            </a:r>
            <a:r>
              <a:rPr lang="sr-Latn-RS" sz="2000" dirty="0" smtClean="0"/>
              <a:t>,</a:t>
            </a:r>
            <a:r>
              <a:rPr lang="en-US" sz="2000" dirty="0" smtClean="0"/>
              <a:t> a </a:t>
            </a:r>
            <a:r>
              <a:rPr lang="en-US" sz="2000" dirty="0" err="1" smtClean="0"/>
              <a:t>zatim</a:t>
            </a:r>
            <a:r>
              <a:rPr lang="sr-Latn-RS" sz="2000" dirty="0" smtClean="0"/>
              <a:t> je potrebno takav niz</a:t>
            </a:r>
            <a:r>
              <a:rPr lang="en-US" sz="2000" dirty="0" smtClean="0"/>
              <a:t> </a:t>
            </a:r>
            <a:r>
              <a:rPr lang="en-US" sz="2000" dirty="0" err="1" smtClean="0"/>
              <a:t>sortirati</a:t>
            </a:r>
            <a:endParaRPr lang="sr-Latn-RS" sz="2000" dirty="0"/>
          </a:p>
          <a:p>
            <a:r>
              <a:rPr lang="en-US" sz="2000" dirty="0" err="1" smtClean="0"/>
              <a:t>Odatle</a:t>
            </a:r>
            <a:r>
              <a:rPr lang="en-US" sz="2000" dirty="0" smtClean="0"/>
              <a:t> je </a:t>
            </a:r>
            <a:r>
              <a:rPr lang="en-US" sz="2000" dirty="0" err="1" smtClean="0"/>
              <a:t>mogu</a:t>
            </a:r>
            <a:r>
              <a:rPr lang="sr-Latn-RS" sz="2000" dirty="0" smtClean="0"/>
              <a:t>ć</a:t>
            </a:r>
            <a:r>
              <a:rPr lang="en-US" sz="2000" dirty="0" smtClean="0"/>
              <a:t>e </a:t>
            </a:r>
            <a:r>
              <a:rPr lang="en-US" sz="2000" dirty="0" err="1" smtClean="0"/>
              <a:t>izvu</a:t>
            </a:r>
            <a:r>
              <a:rPr lang="sr-Latn-RS" sz="2000" dirty="0" smtClean="0"/>
              <a:t>ć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prvu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poslednju</a:t>
            </a:r>
            <a:r>
              <a:rPr lang="en-US" sz="2000" dirty="0" smtClean="0"/>
              <a:t> </a:t>
            </a:r>
            <a:r>
              <a:rPr lang="en-US" sz="2000" dirty="0" err="1" smtClean="0"/>
              <a:t>kolonu</a:t>
            </a:r>
            <a:r>
              <a:rPr lang="en-US" sz="2000" dirty="0" smtClean="0"/>
              <a:t>(Burrows-Wheeler Transform)</a:t>
            </a:r>
          </a:p>
          <a:p>
            <a:r>
              <a:rPr lang="en-US" sz="2000" dirty="0" err="1" smtClean="0"/>
              <a:t>Nad</a:t>
            </a:r>
            <a:r>
              <a:rPr lang="en-US" sz="2000" dirty="0" smtClean="0"/>
              <a:t> </a:t>
            </a:r>
            <a:r>
              <a:rPr lang="en-US" sz="2000" dirty="0" err="1" smtClean="0"/>
              <a:t>poslednjom</a:t>
            </a:r>
            <a:r>
              <a:rPr lang="en-US" sz="2000" dirty="0" smtClean="0"/>
              <a:t> </a:t>
            </a:r>
            <a:r>
              <a:rPr lang="en-US" sz="2000" dirty="0" err="1" smtClean="0"/>
              <a:t>kolonom</a:t>
            </a:r>
            <a:r>
              <a:rPr lang="en-US" sz="2000" dirty="0" smtClean="0"/>
              <a:t> je</a:t>
            </a:r>
            <a:r>
              <a:rPr lang="sr-Latn-RS" sz="2000" dirty="0" smtClean="0"/>
              <a:t> zatim</a:t>
            </a:r>
            <a:r>
              <a:rPr lang="en-US" sz="2000" dirty="0" smtClean="0"/>
              <a:t> </a:t>
            </a:r>
            <a:r>
              <a:rPr lang="en-US" sz="2000" dirty="0" err="1" smtClean="0"/>
              <a:t>potrebno</a:t>
            </a:r>
            <a:r>
              <a:rPr lang="en-US" sz="2000" dirty="0" smtClean="0"/>
              <a:t> </a:t>
            </a:r>
            <a:r>
              <a:rPr lang="en-US" sz="2000" dirty="0" err="1" smtClean="0"/>
              <a:t>primeniti</a:t>
            </a:r>
            <a:r>
              <a:rPr lang="en-US" sz="2000" dirty="0" smtClean="0"/>
              <a:t> B-ranking</a:t>
            </a:r>
          </a:p>
          <a:p>
            <a:r>
              <a:rPr lang="sr-Latn-RS" sz="2000" dirty="0" smtClean="0"/>
              <a:t>A potom sračunati</a:t>
            </a:r>
            <a:r>
              <a:rPr lang="en-US" sz="2000" dirty="0" smtClean="0"/>
              <a:t> </a:t>
            </a:r>
            <a:r>
              <a:rPr lang="en-US" sz="2000" dirty="0" err="1" smtClean="0"/>
              <a:t>pozicije</a:t>
            </a:r>
            <a:r>
              <a:rPr lang="en-US" sz="2000" dirty="0" smtClean="0"/>
              <a:t> </a:t>
            </a:r>
            <a:r>
              <a:rPr lang="en-US" sz="2000" dirty="0" err="1" smtClean="0"/>
              <a:t>primenom</a:t>
            </a:r>
            <a:r>
              <a:rPr lang="en-US" sz="2000" dirty="0" smtClean="0"/>
              <a:t> Suffix Array </a:t>
            </a:r>
            <a:r>
              <a:rPr lang="en-US" sz="2000" dirty="0" err="1" smtClean="0"/>
              <a:t>algoritma</a:t>
            </a:r>
            <a:endParaRPr lang="en-US" sz="2000" dirty="0" smtClean="0"/>
          </a:p>
          <a:p>
            <a:r>
              <a:rPr lang="en-US" sz="2000" dirty="0" err="1" smtClean="0"/>
              <a:t>Pretraga</a:t>
            </a:r>
            <a:r>
              <a:rPr lang="en-US" sz="2000" dirty="0" smtClean="0"/>
              <a:t> se </a:t>
            </a:r>
            <a:r>
              <a:rPr lang="en-US" sz="2000" dirty="0" err="1" smtClean="0"/>
              <a:t>radi</a:t>
            </a:r>
            <a:r>
              <a:rPr lang="en-US" sz="2000" dirty="0" smtClean="0"/>
              <a:t> </a:t>
            </a:r>
            <a:r>
              <a:rPr lang="en-US" sz="2000" dirty="0" err="1" smtClean="0"/>
              <a:t>tako</a:t>
            </a:r>
            <a:r>
              <a:rPr lang="en-US" sz="2000" dirty="0" smtClean="0"/>
              <a:t> </a:t>
            </a:r>
            <a:r>
              <a:rPr lang="sr-Latn-RS" sz="2000" dirty="0" err="1"/>
              <a:t>š</a:t>
            </a:r>
            <a:r>
              <a:rPr lang="en-US" sz="2000" dirty="0" smtClean="0"/>
              <a:t>to se pattern</a:t>
            </a:r>
            <a:r>
              <a:rPr lang="sr-Latn-RS" sz="2000" dirty="0" smtClean="0"/>
              <a:t>, za </a:t>
            </a:r>
            <a:r>
              <a:rPr lang="en-US" sz="2000" dirty="0" err="1" smtClean="0"/>
              <a:t>koji</a:t>
            </a:r>
            <a:r>
              <a:rPr lang="en-US" sz="2000" dirty="0" smtClean="0"/>
              <a:t> se </a:t>
            </a:r>
            <a:r>
              <a:rPr lang="sr-Latn-RS" sz="2000" dirty="0" smtClean="0"/>
              <a:t>radi </a:t>
            </a:r>
            <a:r>
              <a:rPr lang="en-US" sz="2000" dirty="0" err="1" smtClean="0"/>
              <a:t>pretra</a:t>
            </a:r>
            <a:r>
              <a:rPr lang="sr-Latn-RS" sz="2000" dirty="0" smtClean="0"/>
              <a:t>ga,</a:t>
            </a:r>
            <a:r>
              <a:rPr lang="en-US" sz="2000" dirty="0" smtClean="0"/>
              <a:t> </a:t>
            </a:r>
            <a:r>
              <a:rPr lang="en-US" sz="2000" dirty="0" err="1" smtClean="0"/>
              <a:t>obilazi</a:t>
            </a:r>
            <a:r>
              <a:rPr lang="en-US" sz="2000" dirty="0" smtClean="0"/>
              <a:t> s </a:t>
            </a:r>
            <a:r>
              <a:rPr lang="en-US" sz="2000" dirty="0" err="1" smtClean="0"/>
              <a:t>desna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levo</a:t>
            </a:r>
            <a:r>
              <a:rPr lang="en-US" sz="2000" dirty="0" smtClean="0"/>
              <a:t>, u </a:t>
            </a:r>
            <a:r>
              <a:rPr lang="en-US" sz="2000" dirty="0" err="1" smtClean="0"/>
              <a:t>prvoj</a:t>
            </a:r>
            <a:r>
              <a:rPr lang="en-US" sz="2000" dirty="0" smtClean="0"/>
              <a:t> </a:t>
            </a:r>
            <a:r>
              <a:rPr lang="en-US" sz="2000" dirty="0" err="1" smtClean="0"/>
              <a:t>koloni</a:t>
            </a:r>
            <a:r>
              <a:rPr lang="en-US" sz="2000" dirty="0" smtClean="0"/>
              <a:t> se </a:t>
            </a:r>
            <a:r>
              <a:rPr lang="en-US" sz="2000" dirty="0" err="1" smtClean="0"/>
              <a:t>prati</a:t>
            </a:r>
            <a:r>
              <a:rPr lang="en-US" sz="2000" dirty="0" smtClean="0"/>
              <a:t> </a:t>
            </a:r>
            <a:r>
              <a:rPr lang="en-US" sz="2000" dirty="0" err="1" smtClean="0"/>
              <a:t>opseg</a:t>
            </a:r>
            <a:r>
              <a:rPr lang="en-US" sz="2000" dirty="0" smtClean="0"/>
              <a:t> </a:t>
            </a:r>
            <a:r>
              <a:rPr lang="en-US" sz="2000" dirty="0" err="1" smtClean="0"/>
              <a:t>indeksa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se </a:t>
            </a:r>
            <a:r>
              <a:rPr lang="en-US" sz="2000" dirty="0" err="1" smtClean="0"/>
              <a:t>tra</a:t>
            </a:r>
            <a:r>
              <a:rPr lang="sr-Latn-RS" sz="2000" dirty="0" smtClean="0"/>
              <a:t>ž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sr-Latn-RS" sz="2000" dirty="0" smtClean="0"/>
              <a:t>na</a:t>
            </a:r>
            <a:r>
              <a:rPr lang="en-US" sz="2000" dirty="0" smtClean="0"/>
              <a:t> </a:t>
            </a:r>
            <a:r>
              <a:rPr lang="sr-Latn-RS" sz="2000" dirty="0" smtClean="0"/>
              <a:t>osnovu </a:t>
            </a:r>
            <a:r>
              <a:rPr lang="en-US" sz="2000" dirty="0" err="1" smtClean="0"/>
              <a:t>ranga</a:t>
            </a:r>
            <a:r>
              <a:rPr lang="sr-Latn-RS" sz="2000" dirty="0" smtClean="0"/>
              <a:t> iz poslednje kolone</a:t>
            </a:r>
            <a:r>
              <a:rPr lang="en-US" sz="2000" dirty="0" smtClean="0"/>
              <a:t>, </a:t>
            </a:r>
            <a:r>
              <a:rPr lang="en-US" sz="2000" dirty="0" err="1" smtClean="0"/>
              <a:t>dok</a:t>
            </a:r>
            <a:r>
              <a:rPr lang="en-US" sz="2000" dirty="0" smtClean="0"/>
              <a:t> se u </a:t>
            </a:r>
            <a:r>
              <a:rPr lang="en-US" sz="2000" dirty="0" err="1" smtClean="0"/>
              <a:t>poslednjoj</a:t>
            </a:r>
            <a:r>
              <a:rPr lang="en-US" sz="2000" dirty="0" smtClean="0"/>
              <a:t> </a:t>
            </a:r>
            <a:r>
              <a:rPr lang="en-US" sz="2000" dirty="0" err="1" smtClean="0"/>
              <a:t>koloni</a:t>
            </a:r>
            <a:r>
              <a:rPr lang="en-US" sz="2000" dirty="0" smtClean="0"/>
              <a:t> </a:t>
            </a:r>
            <a:r>
              <a:rPr lang="en-US" sz="2000" dirty="0" err="1" smtClean="0"/>
              <a:t>radi</a:t>
            </a:r>
            <a:r>
              <a:rPr lang="en-US" sz="2000" dirty="0" smtClean="0"/>
              <a:t> </a:t>
            </a:r>
            <a:r>
              <a:rPr lang="en-US" sz="2000" dirty="0" err="1" smtClean="0"/>
              <a:t>pretraga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slede</a:t>
            </a:r>
            <a:r>
              <a:rPr lang="sr-Latn-RS" sz="2000" dirty="0" smtClean="0"/>
              <a:t>ć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pattern-a u </a:t>
            </a:r>
            <a:r>
              <a:rPr lang="en-US" sz="2000" dirty="0" err="1" smtClean="0"/>
              <a:t>opsegu</a:t>
            </a:r>
            <a:r>
              <a:rPr lang="en-US" sz="2000" dirty="0" smtClean="0"/>
              <a:t> </a:t>
            </a:r>
            <a:r>
              <a:rPr lang="en-US" sz="2000" dirty="0" err="1" smtClean="0"/>
              <a:t>indexa</a:t>
            </a:r>
            <a:r>
              <a:rPr lang="en-US" sz="2000" dirty="0" smtClean="0"/>
              <a:t> </a:t>
            </a:r>
            <a:r>
              <a:rPr lang="en-US" sz="2000" dirty="0" err="1" smtClean="0"/>
              <a:t>definisanim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prve</a:t>
            </a:r>
            <a:r>
              <a:rPr lang="en-US" sz="2000" dirty="0" smtClean="0"/>
              <a:t> </a:t>
            </a:r>
            <a:r>
              <a:rPr lang="en-US" sz="2000" dirty="0" err="1" smtClean="0"/>
              <a:t>kolone</a:t>
            </a:r>
            <a:endParaRPr lang="en-US" sz="2000" dirty="0"/>
          </a:p>
          <a:p>
            <a:r>
              <a:rPr lang="en-US" sz="2000" dirty="0" smtClean="0"/>
              <a:t>Na </a:t>
            </a:r>
            <a:r>
              <a:rPr lang="en-US" sz="2000" dirty="0" err="1" smtClean="0"/>
              <a:t>kraju</a:t>
            </a:r>
            <a:r>
              <a:rPr lang="en-US" sz="2000" dirty="0" smtClean="0"/>
              <a:t> </a:t>
            </a:r>
            <a:r>
              <a:rPr lang="en-US" sz="2000" dirty="0" err="1" smtClean="0"/>
              <a:t>pretrage</a:t>
            </a:r>
            <a:r>
              <a:rPr lang="en-US" sz="2000" dirty="0" smtClean="0"/>
              <a:t> se </a:t>
            </a:r>
            <a:r>
              <a:rPr lang="en-US" sz="2000" dirty="0" err="1" smtClean="0"/>
              <a:t>pozicija</a:t>
            </a:r>
            <a:r>
              <a:rPr lang="en-US" sz="2000" dirty="0" smtClean="0"/>
              <a:t> </a:t>
            </a:r>
            <a:r>
              <a:rPr lang="en-US" sz="2000" dirty="0" err="1" smtClean="0"/>
              <a:t>dobija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niza</a:t>
            </a:r>
            <a:r>
              <a:rPr lang="en-US" sz="2000" dirty="0" smtClean="0"/>
              <a:t> </a:t>
            </a:r>
            <a:r>
              <a:rPr lang="en-US" sz="2000" dirty="0" err="1" smtClean="0"/>
              <a:t>pozicija</a:t>
            </a:r>
            <a:r>
              <a:rPr lang="sr-Latn-RS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dobijenih</a:t>
            </a:r>
            <a:r>
              <a:rPr lang="en-US" sz="2000" dirty="0" smtClean="0"/>
              <a:t> Suffix Array </a:t>
            </a:r>
            <a:r>
              <a:rPr lang="en-US" sz="2000" dirty="0" err="1" smtClean="0"/>
              <a:t>algoritmom</a:t>
            </a:r>
            <a:r>
              <a:rPr lang="en-US" sz="2000" dirty="0" smtClean="0"/>
              <a:t> </a:t>
            </a:r>
            <a:r>
              <a:rPr lang="sr-Latn-RS" sz="2000" dirty="0" smtClean="0"/>
              <a:t>i to u</a:t>
            </a:r>
            <a:r>
              <a:rPr lang="en-US" sz="2000" dirty="0" smtClean="0"/>
              <a:t> </a:t>
            </a:r>
            <a:r>
              <a:rPr lang="en-US" sz="2000" dirty="0" err="1" smtClean="0"/>
              <a:t>poslednjem</a:t>
            </a:r>
            <a:r>
              <a:rPr lang="en-US" sz="2000" dirty="0" smtClean="0"/>
              <a:t> </a:t>
            </a:r>
            <a:r>
              <a:rPr lang="en-US" sz="2000" dirty="0" err="1" smtClean="0"/>
              <a:t>opsegu</a:t>
            </a:r>
            <a:r>
              <a:rPr lang="en-US" sz="2000" dirty="0" smtClean="0"/>
              <a:t> </a:t>
            </a:r>
            <a:r>
              <a:rPr lang="en-US" sz="2000" dirty="0" err="1" smtClean="0"/>
              <a:t>indeksa</a:t>
            </a:r>
            <a:r>
              <a:rPr lang="en-US" sz="2000" dirty="0" smtClean="0"/>
              <a:t> </a:t>
            </a:r>
            <a:r>
              <a:rPr lang="en-US" sz="2000" dirty="0" err="1" smtClean="0"/>
              <a:t>dobijenim</a:t>
            </a:r>
            <a:r>
              <a:rPr lang="en-US" sz="2000" dirty="0" smtClean="0"/>
              <a:t> </a:t>
            </a:r>
            <a:r>
              <a:rPr lang="sr-Latn-RS" sz="2000" dirty="0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prv</a:t>
            </a:r>
            <a:r>
              <a:rPr lang="sr-Latn-RS" sz="2000" dirty="0" smtClean="0"/>
              <a:t>e</a:t>
            </a:r>
            <a:r>
              <a:rPr lang="en-US" sz="2000" dirty="0" smtClean="0"/>
              <a:t> </a:t>
            </a:r>
            <a:r>
              <a:rPr lang="en-US" sz="2000" dirty="0" err="1" smtClean="0"/>
              <a:t>kolon</a:t>
            </a:r>
            <a:r>
              <a:rPr lang="sr-Latn-RS" sz="2000" dirty="0" smtClean="0"/>
              <a:t>e</a:t>
            </a:r>
            <a:endParaRPr lang="en-US" sz="2000" dirty="0" smtClean="0"/>
          </a:p>
          <a:p>
            <a:r>
              <a:rPr lang="en-US" sz="2000" dirty="0" smtClean="0"/>
              <a:t>U </a:t>
            </a:r>
            <a:r>
              <a:rPr lang="en-US" sz="2000" dirty="0" err="1" smtClean="0"/>
              <a:t>kodu</a:t>
            </a:r>
            <a:r>
              <a:rPr lang="en-US" sz="2000" dirty="0"/>
              <a:t>: </a:t>
            </a:r>
            <a:r>
              <a:rPr lang="en-US" sz="2000" dirty="0" err="1"/>
              <a:t>SearchViaBWM</a:t>
            </a:r>
            <a:r>
              <a:rPr lang="en-US" sz="2000" dirty="0"/>
              <a:t>(</a:t>
            </a:r>
            <a:r>
              <a:rPr lang="en-US" sz="2000" dirty="0" err="1"/>
              <a:t>sequnce</a:t>
            </a:r>
            <a:r>
              <a:rPr lang="en-US" sz="2000" dirty="0"/>
              <a:t>, pattern)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7240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068" y="233083"/>
            <a:ext cx="10058400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Po</a:t>
            </a:r>
            <a:r>
              <a:rPr lang="sr-Latn-RS" sz="4800" dirty="0" smtClean="0"/>
              <a:t>č</a:t>
            </a:r>
            <a:r>
              <a:rPr lang="en-US" sz="4800" dirty="0" err="1" smtClean="0"/>
              <a:t>etne</a:t>
            </a:r>
            <a:r>
              <a:rPr lang="en-US" sz="4800" dirty="0" smtClean="0"/>
              <a:t> </a:t>
            </a:r>
            <a:r>
              <a:rPr lang="en-US" sz="4800" dirty="0" err="1" smtClean="0"/>
              <a:t>optimizacije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068" y="2213287"/>
            <a:ext cx="10058400" cy="464471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Budu</a:t>
            </a:r>
            <a:r>
              <a:rPr lang="sr-Latn-RS" sz="2000" dirty="0" smtClean="0"/>
              <a:t>ć</a:t>
            </a:r>
            <a:r>
              <a:rPr lang="en-US" sz="2000" dirty="0" err="1" smtClean="0"/>
              <a:t>i</a:t>
            </a:r>
            <a:r>
              <a:rPr lang="en-US" sz="2000" dirty="0" smtClean="0"/>
              <a:t> da je </a:t>
            </a:r>
            <a:r>
              <a:rPr lang="en-US" sz="2000" dirty="0" err="1" smtClean="0"/>
              <a:t>potrebno</a:t>
            </a:r>
            <a:r>
              <a:rPr lang="en-US" sz="2000" dirty="0" smtClean="0"/>
              <a:t> </a:t>
            </a:r>
            <a:r>
              <a:rPr lang="en-US" sz="2000" dirty="0" err="1" smtClean="0"/>
              <a:t>formirati</a:t>
            </a:r>
            <a:r>
              <a:rPr lang="en-US" sz="2000" dirty="0" smtClean="0"/>
              <a:t> Suffix Array </a:t>
            </a:r>
            <a:r>
              <a:rPr lang="en-US" sz="2000" dirty="0" err="1" smtClean="0"/>
              <a:t>kako</a:t>
            </a:r>
            <a:r>
              <a:rPr lang="en-US" sz="2000" dirty="0" smtClean="0"/>
              <a:t> bi se </a:t>
            </a:r>
            <a:r>
              <a:rPr lang="en-US" sz="2000" dirty="0" err="1" smtClean="0"/>
              <a:t>dobile</a:t>
            </a:r>
            <a:r>
              <a:rPr lang="en-US" sz="2000" dirty="0" smtClean="0"/>
              <a:t> </a:t>
            </a:r>
            <a:r>
              <a:rPr lang="en-US" sz="2000" dirty="0" err="1" smtClean="0"/>
              <a:t>pozicije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kojima</a:t>
            </a:r>
            <a:r>
              <a:rPr lang="en-US" sz="2000" dirty="0" smtClean="0"/>
              <a:t> je pattern </a:t>
            </a:r>
            <a:r>
              <a:rPr lang="en-US" sz="2000" dirty="0" err="1" smtClean="0"/>
              <a:t>detektovan</a:t>
            </a:r>
            <a:r>
              <a:rPr lang="en-US" sz="2000" dirty="0" smtClean="0"/>
              <a:t>, </a:t>
            </a:r>
            <a:r>
              <a:rPr lang="en-US" sz="2000" dirty="0" err="1" smtClean="0"/>
              <a:t>mogu</a:t>
            </a:r>
            <a:r>
              <a:rPr lang="sr-Latn-RS" sz="2000" dirty="0" smtClean="0"/>
              <a:t>ć</a:t>
            </a:r>
            <a:r>
              <a:rPr lang="en-US" sz="2000" dirty="0" smtClean="0"/>
              <a:t>e je </a:t>
            </a:r>
            <a:r>
              <a:rPr lang="en-US" sz="2000" dirty="0" err="1" smtClean="0"/>
              <a:t>iskorititi</a:t>
            </a:r>
            <a:r>
              <a:rPr lang="en-US" sz="2000" dirty="0" smtClean="0"/>
              <a:t> </a:t>
            </a:r>
            <a:r>
              <a:rPr lang="en-US" sz="2000" dirty="0" err="1" smtClean="0"/>
              <a:t>isti</a:t>
            </a:r>
            <a:r>
              <a:rPr lang="en-US" sz="2000" dirty="0" smtClean="0"/>
              <a:t> </a:t>
            </a:r>
            <a:r>
              <a:rPr lang="en-US" sz="2000" dirty="0" err="1" smtClean="0"/>
              <a:t>kako</a:t>
            </a:r>
            <a:r>
              <a:rPr lang="en-US" sz="2000" dirty="0" smtClean="0"/>
              <a:t> bi se </a:t>
            </a:r>
            <a:r>
              <a:rPr lang="en-US" sz="2000" dirty="0" err="1" smtClean="0"/>
              <a:t>formirala</a:t>
            </a:r>
            <a:r>
              <a:rPr lang="en-US" sz="2000" dirty="0" smtClean="0"/>
              <a:t> </a:t>
            </a:r>
            <a:r>
              <a:rPr lang="en-US" sz="2000" dirty="0" err="1" smtClean="0"/>
              <a:t>poslednja</a:t>
            </a:r>
            <a:r>
              <a:rPr lang="en-US" sz="2000" dirty="0" smtClean="0"/>
              <a:t> </a:t>
            </a:r>
            <a:r>
              <a:rPr lang="en-US" sz="2000" dirty="0" err="1" smtClean="0"/>
              <a:t>kolona</a:t>
            </a:r>
            <a:r>
              <a:rPr lang="en-US" sz="2000" dirty="0" smtClean="0"/>
              <a:t> </a:t>
            </a:r>
            <a:r>
              <a:rPr lang="en-US" sz="2000" dirty="0" err="1" smtClean="0"/>
              <a:t>tj</a:t>
            </a:r>
            <a:r>
              <a:rPr lang="en-US" sz="2000" dirty="0" smtClean="0"/>
              <a:t>. Burrows-Wheeler Transform</a:t>
            </a:r>
          </a:p>
          <a:p>
            <a:r>
              <a:rPr lang="en-US" sz="2000" dirty="0" err="1" smtClean="0"/>
              <a:t>Zatim</a:t>
            </a:r>
            <a:r>
              <a:rPr lang="en-US" sz="2000" dirty="0" smtClean="0"/>
              <a:t> je </a:t>
            </a:r>
            <a:r>
              <a:rPr lang="en-US" sz="2000" dirty="0" err="1" smtClean="0"/>
              <a:t>mogu</a:t>
            </a:r>
            <a:r>
              <a:rPr lang="sr-Latn-RS" sz="2000" dirty="0" smtClean="0"/>
              <a:t>ć</a:t>
            </a:r>
            <a:r>
              <a:rPr lang="en-US" sz="2000" dirty="0" smtClean="0"/>
              <a:t>e </a:t>
            </a:r>
            <a:r>
              <a:rPr lang="en-US" sz="2000" dirty="0" err="1" smtClean="0"/>
              <a:t>formirati</a:t>
            </a:r>
            <a:r>
              <a:rPr lang="en-US" sz="2000" dirty="0" smtClean="0"/>
              <a:t> B-ranking </a:t>
            </a:r>
            <a:r>
              <a:rPr lang="en-US" sz="2000" dirty="0" err="1" smtClean="0"/>
              <a:t>niz</a:t>
            </a:r>
            <a:r>
              <a:rPr lang="en-US" sz="2000" dirty="0" smtClean="0"/>
              <a:t> </a:t>
            </a:r>
            <a:r>
              <a:rPr lang="en-US" sz="2000" dirty="0" err="1" smtClean="0"/>
              <a:t>iz</a:t>
            </a:r>
            <a:r>
              <a:rPr lang="en-US" sz="2000" dirty="0" smtClean="0"/>
              <a:t> </a:t>
            </a:r>
            <a:r>
              <a:rPr lang="en-US" sz="2000" dirty="0" err="1" smtClean="0"/>
              <a:t>poslednje</a:t>
            </a:r>
            <a:r>
              <a:rPr lang="en-US" sz="2000" dirty="0" smtClean="0"/>
              <a:t> </a:t>
            </a:r>
            <a:r>
              <a:rPr lang="en-US" sz="2000" dirty="0" err="1" smtClean="0"/>
              <a:t>kolone</a:t>
            </a:r>
            <a:endParaRPr lang="en-US" sz="2000" dirty="0"/>
          </a:p>
          <a:p>
            <a:r>
              <a:rPr lang="en-US" sz="2000" dirty="0" smtClean="0"/>
              <a:t>B-ranking </a:t>
            </a:r>
            <a:r>
              <a:rPr lang="en-US" sz="2000" dirty="0" err="1" smtClean="0"/>
              <a:t>pravi</a:t>
            </a:r>
            <a:r>
              <a:rPr lang="en-US" sz="2000" dirty="0" smtClean="0"/>
              <a:t> </a:t>
            </a:r>
            <a:r>
              <a:rPr lang="en-US" sz="2000" dirty="0" err="1" smtClean="0"/>
              <a:t>niz</a:t>
            </a:r>
            <a:r>
              <a:rPr lang="en-US" sz="2000" dirty="0" smtClean="0"/>
              <a:t> time </a:t>
            </a:r>
            <a:r>
              <a:rPr lang="en-US" sz="2000" dirty="0" err="1" smtClean="0"/>
              <a:t>sto</a:t>
            </a:r>
            <a:r>
              <a:rPr lang="en-US" sz="2000" dirty="0" smtClean="0"/>
              <a:t> </a:t>
            </a:r>
            <a:r>
              <a:rPr lang="en-US" sz="2000" dirty="0" err="1" smtClean="0"/>
              <a:t>vo</a:t>
            </a:r>
            <a:r>
              <a:rPr lang="sr-Latn-RS" sz="2000" dirty="0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ev</a:t>
            </a:r>
            <a:r>
              <a:rPr lang="sr-Latn-RS" sz="2000" dirty="0" smtClean="0"/>
              <a:t>i</a:t>
            </a:r>
            <a:r>
              <a:rPr lang="en-US" sz="2000" dirty="0" err="1" smtClean="0"/>
              <a:t>denciju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se </a:t>
            </a:r>
            <a:r>
              <a:rPr lang="en-US" sz="2000" dirty="0" err="1" smtClean="0"/>
              <a:t>karakter</a:t>
            </a:r>
            <a:r>
              <a:rPr lang="en-US" sz="2000" dirty="0" smtClean="0"/>
              <a:t> </a:t>
            </a:r>
            <a:r>
              <a:rPr lang="en-US" sz="2000" dirty="0" err="1" smtClean="0"/>
              <a:t>koliko</a:t>
            </a:r>
            <a:r>
              <a:rPr lang="en-US" sz="2000" dirty="0" smtClean="0"/>
              <a:t> </a:t>
            </a:r>
            <a:r>
              <a:rPr lang="en-US" sz="2000" dirty="0" err="1" smtClean="0"/>
              <a:t>puta</a:t>
            </a:r>
            <a:r>
              <a:rPr lang="en-US" sz="2000" dirty="0" smtClean="0"/>
              <a:t> </a:t>
            </a:r>
            <a:r>
              <a:rPr lang="en-US" sz="2000" dirty="0" err="1" smtClean="0"/>
              <a:t>javio</a:t>
            </a:r>
            <a:r>
              <a:rPr lang="en-US" sz="2000" dirty="0" smtClean="0"/>
              <a:t> u </a:t>
            </a:r>
            <a:r>
              <a:rPr lang="en-US" sz="2000" dirty="0" err="1" smtClean="0"/>
              <a:t>sekvenci</a:t>
            </a:r>
            <a:r>
              <a:rPr lang="en-US" sz="2000" dirty="0" smtClean="0"/>
              <a:t> </a:t>
            </a:r>
            <a:r>
              <a:rPr lang="sr-Latn-RS" sz="2000" dirty="0" err="1"/>
              <a:t>š</a:t>
            </a:r>
            <a:r>
              <a:rPr lang="en-US" sz="2000" dirty="0" smtClean="0"/>
              <a:t>to se </a:t>
            </a:r>
            <a:r>
              <a:rPr lang="en-US" sz="2000" dirty="0" err="1" smtClean="0"/>
              <a:t>dalje</a:t>
            </a:r>
            <a:r>
              <a:rPr lang="en-US" sz="2000" dirty="0" smtClean="0"/>
              <a:t> </a:t>
            </a:r>
            <a:r>
              <a:rPr lang="en-US" sz="2000" dirty="0" err="1" smtClean="0"/>
              <a:t>mo</a:t>
            </a:r>
            <a:r>
              <a:rPr lang="sr-Latn-RS" sz="2000" dirty="0" smtClean="0"/>
              <a:t>ž</a:t>
            </a:r>
            <a:r>
              <a:rPr lang="en-US" sz="2000" dirty="0" smtClean="0"/>
              <a:t>e </a:t>
            </a:r>
            <a:r>
              <a:rPr lang="en-US" sz="2000" dirty="0" err="1" smtClean="0"/>
              <a:t>iskoristiti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formiranje</a:t>
            </a:r>
            <a:r>
              <a:rPr lang="en-US" sz="2000" dirty="0" smtClean="0"/>
              <a:t> </a:t>
            </a:r>
            <a:r>
              <a:rPr lang="en-US" sz="2000" dirty="0" err="1" smtClean="0"/>
              <a:t>prve</a:t>
            </a:r>
            <a:r>
              <a:rPr lang="en-US" sz="2000" dirty="0" smtClean="0"/>
              <a:t> </a:t>
            </a:r>
            <a:r>
              <a:rPr lang="en-US" sz="2000" dirty="0" err="1" smtClean="0"/>
              <a:t>kolone</a:t>
            </a:r>
            <a:r>
              <a:rPr lang="sr-Latn-RS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budu</a:t>
            </a:r>
            <a:r>
              <a:rPr lang="sr-Latn-RS" sz="2000" dirty="0" smtClean="0"/>
              <a:t>ć</a:t>
            </a:r>
            <a:r>
              <a:rPr lang="en-US" sz="2000" dirty="0" err="1" smtClean="0"/>
              <a:t>i</a:t>
            </a:r>
            <a:r>
              <a:rPr lang="en-US" sz="2000" dirty="0" smtClean="0"/>
              <a:t> da je </a:t>
            </a:r>
            <a:r>
              <a:rPr lang="en-US" sz="2000" dirty="0" err="1" smtClean="0"/>
              <a:t>ona</a:t>
            </a:r>
            <a:r>
              <a:rPr lang="en-US" sz="2000" dirty="0" smtClean="0"/>
              <a:t> </a:t>
            </a:r>
            <a:r>
              <a:rPr lang="en-US" sz="2000" dirty="0" err="1" smtClean="0"/>
              <a:t>samo</a:t>
            </a:r>
            <a:r>
              <a:rPr lang="en-US" sz="2000" dirty="0" smtClean="0"/>
              <a:t> </a:t>
            </a:r>
            <a:r>
              <a:rPr lang="en-US" sz="2000" dirty="0" err="1" smtClean="0"/>
              <a:t>sortirani</a:t>
            </a:r>
            <a:r>
              <a:rPr lang="en-US" sz="2000" dirty="0" smtClean="0"/>
              <a:t> </a:t>
            </a:r>
            <a:r>
              <a:rPr lang="en-US" sz="2000" dirty="0" err="1" smtClean="0"/>
              <a:t>niz</a:t>
            </a:r>
            <a:r>
              <a:rPr lang="en-US" sz="2000" dirty="0" smtClean="0"/>
              <a:t> </a:t>
            </a:r>
            <a:r>
              <a:rPr lang="en-US" sz="2000" dirty="0" err="1" smtClean="0"/>
              <a:t>svih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karaktera</a:t>
            </a:r>
            <a:r>
              <a:rPr lang="en-US" sz="2000" dirty="0" smtClean="0"/>
              <a:t> </a:t>
            </a:r>
            <a:r>
              <a:rPr lang="en-US" sz="2000" dirty="0" err="1" smtClean="0"/>
              <a:t>sekvence</a:t>
            </a:r>
            <a:endParaRPr lang="en-US" sz="2000" dirty="0" smtClean="0"/>
          </a:p>
          <a:p>
            <a:r>
              <a:rPr lang="en-US" sz="2000" dirty="0" err="1" smtClean="0"/>
              <a:t>Nakon</a:t>
            </a:r>
            <a:r>
              <a:rPr lang="en-US" sz="2000" dirty="0" smtClean="0"/>
              <a:t> toga bi se </a:t>
            </a:r>
            <a:r>
              <a:rPr lang="en-US" sz="2000" dirty="0" err="1" smtClean="0"/>
              <a:t>pretraga</a:t>
            </a:r>
            <a:r>
              <a:rPr lang="en-US" sz="2000" dirty="0" smtClean="0"/>
              <a:t> </a:t>
            </a:r>
            <a:r>
              <a:rPr lang="en-US" sz="2000" dirty="0" err="1" smtClean="0"/>
              <a:t>sprovela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prethodno</a:t>
            </a:r>
            <a:r>
              <a:rPr lang="en-US" sz="2000" dirty="0" smtClean="0"/>
              <a:t> </a:t>
            </a:r>
            <a:r>
              <a:rPr lang="en-US" sz="2000" dirty="0" err="1" smtClean="0"/>
              <a:t>pomenut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sr-Latn-RS" sz="2000" dirty="0" smtClean="0"/>
              <a:t>č</a:t>
            </a:r>
            <a:r>
              <a:rPr lang="en-US" sz="2000" dirty="0" smtClean="0"/>
              <a:t>in</a:t>
            </a:r>
          </a:p>
          <a:p>
            <a:r>
              <a:rPr lang="en-US" sz="2000" dirty="0" smtClean="0"/>
              <a:t>U </a:t>
            </a:r>
            <a:r>
              <a:rPr lang="en-US" sz="2000" dirty="0" err="1" smtClean="0"/>
              <a:t>kodu</a:t>
            </a:r>
            <a:r>
              <a:rPr lang="en-US" sz="2000" dirty="0"/>
              <a:t>: </a:t>
            </a:r>
            <a:r>
              <a:rPr lang="en-US" sz="2000" dirty="0" err="1"/>
              <a:t>SearchViaOldSA</a:t>
            </a:r>
            <a:r>
              <a:rPr lang="en-US" sz="2000" dirty="0"/>
              <a:t>(</a:t>
            </a:r>
            <a:r>
              <a:rPr lang="en-US" sz="2000" dirty="0" err="1"/>
              <a:t>sequnce</a:t>
            </a:r>
            <a:r>
              <a:rPr lang="en-US" sz="2000" dirty="0"/>
              <a:t>, pattern)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9094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068" y="233083"/>
            <a:ext cx="10058400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Optimizacija</a:t>
            </a:r>
            <a:r>
              <a:rPr lang="en-US" sz="4800" dirty="0" smtClean="0"/>
              <a:t> Suffix Array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068" y="2078815"/>
            <a:ext cx="10058400" cy="464471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Kako</a:t>
            </a:r>
            <a:r>
              <a:rPr lang="en-US" sz="2000" dirty="0" smtClean="0"/>
              <a:t> se Suffix Array</a:t>
            </a:r>
            <a:r>
              <a:rPr lang="sr-Latn-RS" sz="2000" dirty="0" smtClean="0"/>
              <a:t> algoritam</a:t>
            </a:r>
            <a:r>
              <a:rPr lang="en-US" sz="2000" dirty="0" smtClean="0"/>
              <a:t> </a:t>
            </a:r>
            <a:r>
              <a:rPr lang="en-US" sz="2000" dirty="0" err="1" smtClean="0"/>
              <a:t>pokazao</a:t>
            </a:r>
            <a:r>
              <a:rPr lang="en-US" sz="2000" dirty="0" smtClean="0"/>
              <a:t> </a:t>
            </a:r>
            <a:r>
              <a:rPr lang="en-US" sz="2000" dirty="0" err="1" smtClean="0"/>
              <a:t>kao</a:t>
            </a:r>
            <a:r>
              <a:rPr lang="en-US" sz="2000" dirty="0" smtClean="0"/>
              <a:t> </a:t>
            </a:r>
            <a:r>
              <a:rPr lang="en-US" sz="2000" dirty="0" err="1" smtClean="0"/>
              <a:t>bitan</a:t>
            </a:r>
            <a:r>
              <a:rPr lang="en-US" sz="2000" dirty="0" smtClean="0"/>
              <a:t> </a:t>
            </a:r>
            <a:r>
              <a:rPr lang="en-US" sz="2000" dirty="0" err="1" smtClean="0"/>
              <a:t>korak</a:t>
            </a:r>
            <a:r>
              <a:rPr lang="en-US" sz="2000" dirty="0" smtClean="0"/>
              <a:t> u </a:t>
            </a:r>
            <a:r>
              <a:rPr lang="en-US" sz="2000" dirty="0" err="1" smtClean="0"/>
              <a:t>formiranju</a:t>
            </a:r>
            <a:r>
              <a:rPr lang="en-US" sz="2000" dirty="0" smtClean="0"/>
              <a:t> BWT, </a:t>
            </a:r>
            <a:r>
              <a:rPr lang="en-US" sz="2000" dirty="0" err="1" smtClean="0"/>
              <a:t>bilo</a:t>
            </a:r>
            <a:r>
              <a:rPr lang="en-US" sz="2000" dirty="0" smtClean="0"/>
              <a:t> je </a:t>
            </a:r>
            <a:r>
              <a:rPr lang="en-US" sz="2000" dirty="0" err="1" smtClean="0"/>
              <a:t>potrebno</a:t>
            </a:r>
            <a:r>
              <a:rPr lang="en-US" sz="2000" dirty="0" smtClean="0"/>
              <a:t> </a:t>
            </a:r>
            <a:r>
              <a:rPr lang="en-US" sz="2000" dirty="0" err="1" smtClean="0"/>
              <a:t>dodatno</a:t>
            </a:r>
            <a:r>
              <a:rPr lang="en-US" sz="2000" dirty="0" smtClean="0"/>
              <a:t> </a:t>
            </a:r>
            <a:r>
              <a:rPr lang="en-US" sz="2000" dirty="0" err="1" smtClean="0"/>
              <a:t>ga</a:t>
            </a:r>
            <a:r>
              <a:rPr lang="en-US" sz="2000" dirty="0" smtClean="0"/>
              <a:t> </a:t>
            </a:r>
            <a:r>
              <a:rPr lang="en-US" sz="2000" dirty="0" err="1" smtClean="0"/>
              <a:t>optimizovati</a:t>
            </a:r>
            <a:r>
              <a:rPr lang="en-US" sz="2000" dirty="0" smtClean="0"/>
              <a:t> </a:t>
            </a:r>
            <a:r>
              <a:rPr lang="sr-Latn-RS" sz="2000" dirty="0" err="1"/>
              <a:t>š</a:t>
            </a:r>
            <a:r>
              <a:rPr lang="en-US" sz="2000" dirty="0" smtClean="0"/>
              <a:t>to je </a:t>
            </a:r>
            <a:r>
              <a:rPr lang="en-US" sz="2000" dirty="0" err="1" smtClean="0"/>
              <a:t>uradjeno</a:t>
            </a:r>
            <a:r>
              <a:rPr lang="en-US" sz="2000" dirty="0" smtClean="0"/>
              <a:t> </a:t>
            </a:r>
            <a:r>
              <a:rPr lang="en-US" sz="2000" dirty="0" err="1" smtClean="0"/>
              <a:t>primenom</a:t>
            </a:r>
            <a:r>
              <a:rPr lang="en-US" sz="2000" dirty="0" smtClean="0"/>
              <a:t> </a:t>
            </a:r>
            <a:r>
              <a:rPr lang="en-US" sz="2000" dirty="0" err="1" smtClean="0"/>
              <a:t>rekurzivnog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formira</a:t>
            </a:r>
            <a:r>
              <a:rPr lang="en-US" sz="2000" dirty="0" smtClean="0"/>
              <a:t> bucket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svaki</a:t>
            </a:r>
            <a:r>
              <a:rPr lang="en-US" sz="2000" dirty="0" smtClean="0"/>
              <a:t> substring </a:t>
            </a:r>
            <a:r>
              <a:rPr lang="en-US" sz="2000" dirty="0" err="1" smtClean="0"/>
              <a:t>originalne</a:t>
            </a:r>
            <a:r>
              <a:rPr lang="en-US" sz="2000" dirty="0" smtClean="0"/>
              <a:t> </a:t>
            </a:r>
            <a:r>
              <a:rPr lang="en-US" sz="2000" dirty="0" err="1" smtClean="0"/>
              <a:t>sekvence</a:t>
            </a:r>
            <a:r>
              <a:rPr lang="en-US" sz="2000" dirty="0" smtClean="0"/>
              <a:t> </a:t>
            </a:r>
            <a:r>
              <a:rPr lang="en-US" sz="2000" dirty="0" err="1" smtClean="0"/>
              <a:t>zajedno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pozicijom</a:t>
            </a:r>
            <a:r>
              <a:rPr lang="en-US" sz="2000" dirty="0" smtClean="0"/>
              <a:t> tog </a:t>
            </a:r>
            <a:r>
              <a:rPr lang="en-US" sz="2000" dirty="0" err="1" smtClean="0"/>
              <a:t>substringa</a:t>
            </a:r>
            <a:r>
              <a:rPr lang="en-US" sz="2000" dirty="0" smtClean="0"/>
              <a:t> u </a:t>
            </a:r>
            <a:r>
              <a:rPr lang="en-US" sz="2000" dirty="0" err="1" smtClean="0"/>
              <a:t>originalnom</a:t>
            </a:r>
            <a:r>
              <a:rPr lang="sr-Latn-RS" sz="2000" dirty="0" smtClean="0"/>
              <a:t> stringu</a:t>
            </a:r>
            <a:r>
              <a:rPr lang="en-US" sz="2000" dirty="0" smtClean="0"/>
              <a:t>. Na </a:t>
            </a:r>
            <a:r>
              <a:rPr lang="en-US" sz="2000" dirty="0" err="1" smtClean="0"/>
              <a:t>kraju</a:t>
            </a:r>
            <a:r>
              <a:rPr lang="en-US" sz="2000" dirty="0" smtClean="0"/>
              <a:t> se </a:t>
            </a:r>
            <a:r>
              <a:rPr lang="en-US" sz="2000" dirty="0" err="1" smtClean="0"/>
              <a:t>radi</a:t>
            </a:r>
            <a:r>
              <a:rPr lang="en-US" sz="2000" dirty="0" smtClean="0"/>
              <a:t> </a:t>
            </a:r>
            <a:r>
              <a:rPr lang="en-US" sz="2000" dirty="0" err="1" smtClean="0"/>
              <a:t>sortiranje</a:t>
            </a:r>
            <a:r>
              <a:rPr lang="en-US" sz="2000" dirty="0" smtClean="0"/>
              <a:t> bucket-a </a:t>
            </a:r>
            <a:r>
              <a:rPr lang="en-US" sz="2000" dirty="0" err="1" smtClean="0"/>
              <a:t>odakle</a:t>
            </a:r>
            <a:r>
              <a:rPr lang="en-US" sz="2000" dirty="0" smtClean="0"/>
              <a:t> se </a:t>
            </a:r>
            <a:r>
              <a:rPr lang="en-US" sz="2000" dirty="0" err="1" smtClean="0"/>
              <a:t>dobija</a:t>
            </a:r>
            <a:r>
              <a:rPr lang="en-US" sz="2000" dirty="0" smtClean="0"/>
              <a:t> Suffix Array.</a:t>
            </a:r>
          </a:p>
          <a:p>
            <a:r>
              <a:rPr lang="en-US" sz="2000" dirty="0" smtClean="0"/>
              <a:t>U </a:t>
            </a:r>
            <a:r>
              <a:rPr lang="en-US" sz="2000" dirty="0" err="1" smtClean="0"/>
              <a:t>kodu</a:t>
            </a:r>
            <a:r>
              <a:rPr lang="en-US" sz="2000" dirty="0"/>
              <a:t>: </a:t>
            </a:r>
            <a:r>
              <a:rPr lang="en-US" sz="2000" dirty="0" err="1"/>
              <a:t>SearchViaImprovedDict</a:t>
            </a:r>
            <a:r>
              <a:rPr lang="en-US" sz="2000" dirty="0"/>
              <a:t>(sequence, pattern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Kao </a:t>
            </a:r>
            <a:r>
              <a:rPr lang="en-US" sz="2000" dirty="0" err="1" smtClean="0"/>
              <a:t>sledeci</a:t>
            </a:r>
            <a:r>
              <a:rPr lang="en-US" sz="2000" dirty="0" smtClean="0"/>
              <a:t> </a:t>
            </a:r>
            <a:r>
              <a:rPr lang="en-US" sz="2000" dirty="0" err="1" smtClean="0"/>
              <a:t>korak</a:t>
            </a:r>
            <a:r>
              <a:rPr lang="en-US" sz="2000" dirty="0" smtClean="0"/>
              <a:t> u </a:t>
            </a:r>
            <a:r>
              <a:rPr lang="en-US" sz="2000" dirty="0" err="1" smtClean="0"/>
              <a:t>nadogradnji</a:t>
            </a:r>
            <a:r>
              <a:rPr lang="en-US" sz="2000" dirty="0" smtClean="0"/>
              <a:t> Suffix Array </a:t>
            </a:r>
            <a:r>
              <a:rPr lang="en-US" sz="2000" dirty="0" err="1" smtClean="0"/>
              <a:t>algoritma</a:t>
            </a:r>
            <a:r>
              <a:rPr lang="en-US" sz="2000" dirty="0" smtClean="0"/>
              <a:t>, </a:t>
            </a:r>
            <a:r>
              <a:rPr lang="en-US" sz="2000" dirty="0" err="1" smtClean="0"/>
              <a:t>odlu</a:t>
            </a:r>
            <a:r>
              <a:rPr lang="sr-Latn-RS" sz="2000" dirty="0" smtClean="0"/>
              <a:t>č</a:t>
            </a:r>
            <a:r>
              <a:rPr lang="en-US" sz="2000" dirty="0" err="1" smtClean="0"/>
              <a:t>eno</a:t>
            </a:r>
            <a:r>
              <a:rPr lang="en-US" sz="2000" dirty="0" smtClean="0"/>
              <a:t> je da se </a:t>
            </a:r>
            <a:r>
              <a:rPr lang="en-US" sz="2000" dirty="0" err="1" smtClean="0"/>
              <a:t>primeni</a:t>
            </a:r>
            <a:r>
              <a:rPr lang="en-US" sz="2000" dirty="0" smtClean="0"/>
              <a:t> </a:t>
            </a:r>
            <a:r>
              <a:rPr lang="en-US" sz="2000" dirty="0" err="1" smtClean="0"/>
              <a:t>pydivsufsort</a:t>
            </a:r>
            <a:r>
              <a:rPr lang="en-US" sz="2000" dirty="0" smtClean="0"/>
              <a:t> </a:t>
            </a:r>
            <a:r>
              <a:rPr lang="en-US" sz="2000" dirty="0" err="1" smtClean="0"/>
              <a:t>biblioteka</a:t>
            </a:r>
            <a:r>
              <a:rPr lang="en-US" sz="2000" dirty="0" smtClean="0"/>
              <a:t>(</a:t>
            </a:r>
            <a:r>
              <a:rPr lang="en-US" sz="2000" i="1" dirty="0"/>
              <a:t>Louis Abraham</a:t>
            </a:r>
            <a:r>
              <a:rPr lang="en-US" sz="2000" dirty="0" smtClean="0"/>
              <a:t>) </a:t>
            </a:r>
            <a:r>
              <a:rPr lang="en-US" sz="2000" dirty="0" err="1" smtClean="0"/>
              <a:t>koja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implementira</a:t>
            </a:r>
            <a:r>
              <a:rPr lang="en-US" sz="2000" dirty="0" smtClean="0"/>
              <a:t> </a:t>
            </a:r>
            <a:r>
              <a:rPr lang="en-US" sz="2000" dirty="0" err="1" smtClean="0"/>
              <a:t>divsufsort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algoritam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</a:t>
            </a:r>
            <a:r>
              <a:rPr lang="en-US" sz="2000" dirty="0" err="1" smtClean="0"/>
              <a:t>ima</a:t>
            </a:r>
            <a:r>
              <a:rPr lang="en-US" sz="2000" dirty="0"/>
              <a:t> </a:t>
            </a:r>
            <a:r>
              <a:rPr lang="en-US" sz="2000" dirty="0" smtClean="0"/>
              <a:t>O(</a:t>
            </a:r>
            <a:r>
              <a:rPr lang="en-US" sz="2000" dirty="0" err="1" smtClean="0"/>
              <a:t>nlog</a:t>
            </a:r>
            <a:r>
              <a:rPr lang="en-US" sz="2000" dirty="0" smtClean="0"/>
              <a:t>(n</a:t>
            </a:r>
            <a:r>
              <a:rPr lang="en-US" sz="2000" dirty="0"/>
              <a:t>)) </a:t>
            </a:r>
            <a:r>
              <a:rPr lang="en-US" sz="2000" dirty="0" err="1" smtClean="0"/>
              <a:t>vremensku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kompleksnost</a:t>
            </a:r>
            <a:r>
              <a:rPr lang="en-US" sz="2000" dirty="0" smtClean="0"/>
              <a:t> u </a:t>
            </a:r>
            <a:r>
              <a:rPr lang="en-US" sz="2000" dirty="0" err="1" smtClean="0"/>
              <a:t>najgorem</a:t>
            </a:r>
            <a:r>
              <a:rPr lang="en-US" sz="2000" dirty="0" smtClean="0"/>
              <a:t> </a:t>
            </a:r>
            <a:r>
              <a:rPr lang="en-US" sz="2000" dirty="0" err="1" smtClean="0"/>
              <a:t>slu</a:t>
            </a:r>
            <a:r>
              <a:rPr lang="sr-Latn-RS" sz="2000" dirty="0" smtClean="0"/>
              <a:t>č</a:t>
            </a:r>
            <a:r>
              <a:rPr lang="en-US" sz="2000" dirty="0" err="1" smtClean="0"/>
              <a:t>aju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 </a:t>
            </a:r>
            <a:r>
              <a:rPr lang="en-US" sz="2000" dirty="0" err="1" smtClean="0"/>
              <a:t>kodu</a:t>
            </a:r>
            <a:r>
              <a:rPr lang="en-US" sz="2000" dirty="0"/>
              <a:t>: </a:t>
            </a:r>
            <a:r>
              <a:rPr lang="en-US" sz="2000" dirty="0" err="1"/>
              <a:t>SearchViaImprovedSort</a:t>
            </a:r>
            <a:r>
              <a:rPr lang="en-US" sz="2000" dirty="0"/>
              <a:t>(sequence, pattern)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463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068" y="233083"/>
            <a:ext cx="10058400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Rad </a:t>
            </a:r>
            <a:r>
              <a:rPr lang="en-US" sz="4800" dirty="0" err="1" smtClean="0"/>
              <a:t>sa</a:t>
            </a:r>
            <a:r>
              <a:rPr lang="en-US" sz="4800" dirty="0" smtClean="0"/>
              <a:t> </a:t>
            </a:r>
            <a:r>
              <a:rPr lang="en-US" sz="4800" dirty="0" err="1" smtClean="0"/>
              <a:t>genomom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068" y="2338792"/>
            <a:ext cx="10058400" cy="464471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Prvi</a:t>
            </a:r>
            <a:r>
              <a:rPr lang="en-US" sz="2000" dirty="0" smtClean="0"/>
              <a:t> problem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koji</a:t>
            </a:r>
            <a:r>
              <a:rPr lang="en-US" sz="2000" dirty="0" smtClean="0"/>
              <a:t> se </a:t>
            </a:r>
            <a:r>
              <a:rPr lang="en-US" sz="2000" dirty="0" err="1" smtClean="0"/>
              <a:t>nailazi</a:t>
            </a:r>
            <a:r>
              <a:rPr lang="en-US" sz="2000" dirty="0" smtClean="0"/>
              <a:t> </a:t>
            </a:r>
            <a:r>
              <a:rPr lang="en-US" sz="2000" dirty="0" err="1" smtClean="0"/>
              <a:t>kada</a:t>
            </a:r>
            <a:r>
              <a:rPr lang="en-US" sz="2000" dirty="0" smtClean="0"/>
              <a:t> je rad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velikim</a:t>
            </a:r>
            <a:r>
              <a:rPr lang="en-US" sz="2000" dirty="0" smtClean="0"/>
              <a:t> </a:t>
            </a:r>
            <a:r>
              <a:rPr lang="en-US" sz="2000" dirty="0" err="1" smtClean="0"/>
              <a:t>stringovima</a:t>
            </a:r>
            <a:r>
              <a:rPr lang="en-US" sz="2000" dirty="0" smtClean="0"/>
              <a:t> u </a:t>
            </a:r>
            <a:r>
              <a:rPr lang="en-US" sz="2000" dirty="0" err="1" smtClean="0"/>
              <a:t>pitanju</a:t>
            </a:r>
            <a:r>
              <a:rPr lang="en-US" sz="2000" dirty="0" smtClean="0"/>
              <a:t> je </a:t>
            </a:r>
            <a:r>
              <a:rPr lang="en-US" sz="2000" dirty="0" err="1" smtClean="0"/>
              <a:t>samo</a:t>
            </a:r>
            <a:r>
              <a:rPr lang="en-US" sz="2000" dirty="0" smtClean="0"/>
              <a:t> </a:t>
            </a:r>
            <a:r>
              <a:rPr lang="en-US" sz="2000" dirty="0" err="1" smtClean="0"/>
              <a:t>formiranje</a:t>
            </a:r>
            <a:r>
              <a:rPr lang="en-US" sz="2000" dirty="0" smtClean="0"/>
              <a:t> Burrows-Wheeler </a:t>
            </a:r>
            <a:r>
              <a:rPr lang="en-US" sz="2000" dirty="0" err="1" smtClean="0"/>
              <a:t>matrice</a:t>
            </a:r>
            <a:r>
              <a:rPr lang="sr-Latn-RS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zbog</a:t>
            </a:r>
            <a:r>
              <a:rPr lang="en-US" sz="2000" dirty="0" smtClean="0"/>
              <a:t> </a:t>
            </a:r>
            <a:r>
              <a:rPr lang="en-US" sz="2000" dirty="0" err="1" smtClean="0"/>
              <a:t>njene</a:t>
            </a:r>
            <a:r>
              <a:rPr lang="en-US" sz="2000" dirty="0" smtClean="0"/>
              <a:t> </a:t>
            </a:r>
            <a:r>
              <a:rPr lang="en-US" sz="2000" dirty="0" err="1" smtClean="0"/>
              <a:t>prostorne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kompleksnosti</a:t>
            </a:r>
            <a:r>
              <a:rPr lang="en-US" sz="2000" dirty="0" smtClean="0"/>
              <a:t> od O(n</a:t>
            </a:r>
            <a:r>
              <a:rPr lang="en-US" sz="2000" baseline="30000" dirty="0" smtClean="0"/>
              <a:t>2</a:t>
            </a:r>
            <a:r>
              <a:rPr lang="en-US" sz="2000" dirty="0" smtClean="0"/>
              <a:t>)</a:t>
            </a:r>
          </a:p>
          <a:p>
            <a:r>
              <a:rPr lang="sr-Latn-RS" sz="2000" dirty="0" err="1"/>
              <a:t>Č</a:t>
            </a:r>
            <a:r>
              <a:rPr lang="en-US" sz="2000" dirty="0" err="1" smtClean="0"/>
              <a:t>ak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pored </a:t>
            </a:r>
            <a:r>
              <a:rPr lang="en-US" sz="2000" dirty="0" err="1" smtClean="0"/>
              <a:t>prethodno</a:t>
            </a:r>
            <a:r>
              <a:rPr lang="en-US" sz="2000" dirty="0" smtClean="0"/>
              <a:t> </a:t>
            </a:r>
            <a:r>
              <a:rPr lang="en-US" sz="2000" dirty="0" err="1" smtClean="0"/>
              <a:t>pomenutih</a:t>
            </a:r>
            <a:r>
              <a:rPr lang="en-US" sz="2000" dirty="0" smtClean="0"/>
              <a:t> </a:t>
            </a:r>
            <a:r>
              <a:rPr lang="en-US" sz="2000" dirty="0" err="1" smtClean="0"/>
              <a:t>optimizacija</a:t>
            </a:r>
            <a:r>
              <a:rPr lang="en-US" sz="2000" dirty="0" smtClean="0"/>
              <a:t>, </a:t>
            </a:r>
            <a:r>
              <a:rPr lang="en-US" sz="2000" dirty="0" err="1" smtClean="0"/>
              <a:t>veliki</a:t>
            </a:r>
            <a:r>
              <a:rPr lang="en-US" sz="2000" dirty="0" smtClean="0"/>
              <a:t> problem </a:t>
            </a:r>
            <a:r>
              <a:rPr lang="en-US" sz="2000" dirty="0" err="1" smtClean="0"/>
              <a:t>predstavlja</a:t>
            </a:r>
            <a:r>
              <a:rPr lang="en-US" sz="2000" dirty="0" smtClean="0"/>
              <a:t> </a:t>
            </a:r>
            <a:r>
              <a:rPr lang="en-US" sz="2000" dirty="0" err="1" smtClean="0"/>
              <a:t>formiranje</a:t>
            </a:r>
            <a:r>
              <a:rPr lang="sr-Latn-RS" sz="2000" dirty="0" smtClean="0"/>
              <a:t> i</a:t>
            </a:r>
            <a:r>
              <a:rPr lang="en-US" sz="2000" dirty="0" smtClean="0"/>
              <a:t> Suffix Array-a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operacija</a:t>
            </a:r>
            <a:r>
              <a:rPr lang="en-US" sz="2000" dirty="0" smtClean="0"/>
              <a:t> </a:t>
            </a:r>
            <a:r>
              <a:rPr lang="en-US" sz="2000" dirty="0" err="1" smtClean="0"/>
              <a:t>sortiranja</a:t>
            </a:r>
            <a:r>
              <a:rPr lang="en-US" sz="2000" dirty="0" smtClean="0"/>
              <a:t>. </a:t>
            </a:r>
            <a:r>
              <a:rPr lang="en-US" sz="2000" dirty="0" err="1" smtClean="0"/>
              <a:t>Zbog</a:t>
            </a:r>
            <a:r>
              <a:rPr lang="en-US" sz="2000" dirty="0" smtClean="0"/>
              <a:t> </a:t>
            </a:r>
            <a:r>
              <a:rPr lang="en-US" sz="2000" dirty="0" err="1" smtClean="0"/>
              <a:t>prostorne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kompleksnosti</a:t>
            </a:r>
            <a:r>
              <a:rPr lang="en-US" sz="2000" dirty="0" smtClean="0"/>
              <a:t> </a:t>
            </a:r>
            <a:r>
              <a:rPr lang="en-US" sz="2000" dirty="0" err="1" smtClean="0"/>
              <a:t>prethodno</a:t>
            </a:r>
            <a:r>
              <a:rPr lang="en-US" sz="2000" dirty="0" smtClean="0"/>
              <a:t> </a:t>
            </a:r>
            <a:r>
              <a:rPr lang="en-US" sz="2000" dirty="0" err="1" smtClean="0"/>
              <a:t>pomenutih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algoritama</a:t>
            </a:r>
            <a:r>
              <a:rPr lang="en-US" sz="2000" dirty="0" smtClean="0"/>
              <a:t>, </a:t>
            </a:r>
            <a:r>
              <a:rPr lang="en-US" sz="2000" dirty="0" err="1" smtClean="0"/>
              <a:t>vrlo</a:t>
            </a:r>
            <a:r>
              <a:rPr lang="en-US" sz="2000" dirty="0" smtClean="0"/>
              <a:t> </a:t>
            </a:r>
            <a:r>
              <a:rPr lang="en-US" sz="2000" dirty="0" err="1" smtClean="0"/>
              <a:t>brzo</a:t>
            </a:r>
            <a:r>
              <a:rPr lang="en-US" sz="2000" dirty="0" smtClean="0"/>
              <a:t> se </a:t>
            </a:r>
            <a:r>
              <a:rPr lang="en-US" sz="2000" dirty="0" err="1" smtClean="0"/>
              <a:t>iskoristi</a:t>
            </a:r>
            <a:r>
              <a:rPr lang="en-US" sz="2000" dirty="0" smtClean="0"/>
              <a:t> </a:t>
            </a:r>
            <a:r>
              <a:rPr lang="en-US" sz="2000" dirty="0" err="1" smtClean="0"/>
              <a:t>sva</a:t>
            </a:r>
            <a:r>
              <a:rPr lang="en-US" sz="2000" dirty="0"/>
              <a:t> </a:t>
            </a:r>
            <a:r>
              <a:rPr lang="en-US" sz="2000" dirty="0" err="1" smtClean="0"/>
              <a:t>raspolo</a:t>
            </a:r>
            <a:r>
              <a:rPr lang="sr-Latn-RS" sz="2000" dirty="0" smtClean="0"/>
              <a:t>ž</a:t>
            </a:r>
            <a:r>
              <a:rPr lang="en-US" sz="2000" dirty="0" err="1" smtClean="0"/>
              <a:t>iva</a:t>
            </a:r>
            <a:r>
              <a:rPr lang="en-US" sz="2000" dirty="0" smtClean="0"/>
              <a:t> </a:t>
            </a:r>
            <a:r>
              <a:rPr lang="en-US" sz="2000" dirty="0" err="1" smtClean="0"/>
              <a:t>memorija</a:t>
            </a:r>
            <a:r>
              <a:rPr lang="en-US" sz="2000" dirty="0" smtClean="0"/>
              <a:t> </a:t>
            </a:r>
            <a:r>
              <a:rPr lang="en-US" sz="2000" dirty="0" err="1" smtClean="0"/>
              <a:t>nakon</a:t>
            </a:r>
            <a:r>
              <a:rPr lang="en-US" sz="2000" dirty="0" smtClean="0"/>
              <a:t> </a:t>
            </a:r>
            <a:r>
              <a:rPr lang="sr-Latn-RS" sz="2000" dirty="0" err="1"/>
              <a:t>č</a:t>
            </a:r>
            <a:r>
              <a:rPr lang="en-US" sz="2000" dirty="0" err="1" smtClean="0"/>
              <a:t>ega</a:t>
            </a:r>
            <a:r>
              <a:rPr lang="en-US" sz="2000" dirty="0" smtClean="0"/>
              <a:t> se </a:t>
            </a:r>
            <a:r>
              <a:rPr lang="en-US" sz="2000" dirty="0" err="1" smtClean="0"/>
              <a:t>radi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diskom</a:t>
            </a:r>
            <a:r>
              <a:rPr lang="en-US" sz="2000" dirty="0" smtClean="0"/>
              <a:t> </a:t>
            </a:r>
            <a:r>
              <a:rPr lang="en-US" sz="2000" dirty="0" err="1" smtClean="0"/>
              <a:t>sto</a:t>
            </a:r>
            <a:r>
              <a:rPr lang="en-US" sz="2000" dirty="0" smtClean="0"/>
              <a:t> </a:t>
            </a:r>
            <a:r>
              <a:rPr lang="en-US" sz="2000" dirty="0" err="1" smtClean="0"/>
              <a:t>predstavlja</a:t>
            </a:r>
            <a:r>
              <a:rPr lang="en-US" sz="2000" dirty="0" smtClean="0"/>
              <a:t> </a:t>
            </a:r>
            <a:r>
              <a:rPr lang="en-US" sz="2000" dirty="0" err="1" smtClean="0"/>
              <a:t>veliko</a:t>
            </a:r>
            <a:r>
              <a:rPr lang="en-US" sz="2000" dirty="0" smtClean="0"/>
              <a:t> </a:t>
            </a:r>
            <a:r>
              <a:rPr lang="en-US" sz="2000" dirty="0" err="1" smtClean="0"/>
              <a:t>usporenje</a:t>
            </a:r>
            <a:r>
              <a:rPr lang="en-US" sz="2000" dirty="0" smtClean="0"/>
              <a:t> </a:t>
            </a:r>
            <a:r>
              <a:rPr lang="en-US" sz="2000" dirty="0" err="1" smtClean="0"/>
              <a:t>tokom</a:t>
            </a:r>
            <a:r>
              <a:rPr lang="en-US" sz="2000" dirty="0" smtClean="0"/>
              <a:t> </a:t>
            </a:r>
            <a:r>
              <a:rPr lang="en-US" sz="2000" dirty="0" err="1" smtClean="0"/>
              <a:t>rada</a:t>
            </a:r>
            <a:endParaRPr lang="en-US" sz="2000" dirty="0" smtClean="0"/>
          </a:p>
          <a:p>
            <a:r>
              <a:rPr lang="en-US" sz="2000" dirty="0" err="1" smtClean="0"/>
              <a:t>Kako</a:t>
            </a:r>
            <a:r>
              <a:rPr lang="en-US" sz="2000" dirty="0" smtClean="0"/>
              <a:t> bi se </a:t>
            </a:r>
            <a:r>
              <a:rPr lang="en-US" sz="2000" dirty="0" err="1" smtClean="0"/>
              <a:t>ovaj</a:t>
            </a:r>
            <a:r>
              <a:rPr lang="en-US" sz="2000" dirty="0" smtClean="0"/>
              <a:t> problem </a:t>
            </a:r>
            <a:r>
              <a:rPr lang="en-US" sz="2000" dirty="0" err="1" smtClean="0"/>
              <a:t>prevazi</a:t>
            </a:r>
            <a:r>
              <a:rPr lang="sr-Latn-RS" sz="2000" dirty="0" smtClean="0"/>
              <a:t>š</a:t>
            </a:r>
            <a:r>
              <a:rPr lang="en-US" sz="2000" dirty="0" err="1" smtClean="0"/>
              <a:t>ao</a:t>
            </a:r>
            <a:r>
              <a:rPr lang="en-US" sz="2000" dirty="0" smtClean="0"/>
              <a:t>, </a:t>
            </a:r>
            <a:r>
              <a:rPr lang="en-US" sz="2000" dirty="0" err="1" smtClean="0"/>
              <a:t>potrebno</a:t>
            </a:r>
            <a:r>
              <a:rPr lang="en-US" sz="2000" dirty="0" smtClean="0"/>
              <a:t> je </a:t>
            </a:r>
            <a:r>
              <a:rPr lang="en-US" sz="2000" dirty="0" err="1" smtClean="0"/>
              <a:t>ulaznu</a:t>
            </a:r>
            <a:r>
              <a:rPr lang="en-US" sz="2000" dirty="0" smtClean="0"/>
              <a:t> </a:t>
            </a:r>
            <a:r>
              <a:rPr lang="en-US" sz="2000" dirty="0" err="1" smtClean="0"/>
              <a:t>sekvencu</a:t>
            </a:r>
            <a:r>
              <a:rPr lang="en-US" sz="2000" dirty="0" smtClean="0"/>
              <a:t> </a:t>
            </a:r>
            <a:r>
              <a:rPr lang="en-US" sz="2000" dirty="0" err="1" smtClean="0"/>
              <a:t>podeliti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delove</a:t>
            </a:r>
            <a:r>
              <a:rPr lang="en-US" sz="2000" dirty="0" smtClean="0"/>
              <a:t> </a:t>
            </a:r>
            <a:r>
              <a:rPr lang="en-US" sz="2000" dirty="0" err="1" smtClean="0"/>
              <a:t>nad</a:t>
            </a:r>
            <a:r>
              <a:rPr lang="en-US" sz="2000" dirty="0" smtClean="0"/>
              <a:t> </a:t>
            </a:r>
            <a:r>
              <a:rPr lang="en-US" sz="2000" dirty="0" err="1" smtClean="0"/>
              <a:t>kojima</a:t>
            </a:r>
            <a:r>
              <a:rPr lang="en-US" sz="2000" dirty="0" smtClean="0"/>
              <a:t> se </a:t>
            </a:r>
            <a:r>
              <a:rPr lang="sr-Latn-RS" sz="2000" dirty="0" smtClean="0"/>
              <a:t>može uraditi </a:t>
            </a:r>
            <a:r>
              <a:rPr lang="en-US" sz="2000" dirty="0" err="1" smtClean="0"/>
              <a:t>pretraga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zadati</a:t>
            </a:r>
            <a:r>
              <a:rPr lang="en-US" sz="2000" dirty="0" smtClean="0"/>
              <a:t> pattern</a:t>
            </a:r>
            <a:r>
              <a:rPr lang="sr-Latn-RS" sz="2000" dirty="0" smtClean="0"/>
              <a:t> nezavisno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2976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068" y="233083"/>
            <a:ext cx="10058400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FM Index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068" y="2338792"/>
            <a:ext cx="10058400" cy="464471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Kada</a:t>
            </a:r>
            <a:r>
              <a:rPr lang="en-US" sz="2000" dirty="0" smtClean="0"/>
              <a:t> je </a:t>
            </a:r>
            <a:r>
              <a:rPr lang="en-US" sz="2000" dirty="0" err="1" smtClean="0"/>
              <a:t>odredjivanje</a:t>
            </a:r>
            <a:r>
              <a:rPr lang="en-US" sz="2000" dirty="0" smtClean="0"/>
              <a:t> </a:t>
            </a:r>
            <a:r>
              <a:rPr lang="en-US" sz="2000" dirty="0" err="1" smtClean="0"/>
              <a:t>pozicija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kojima</a:t>
            </a:r>
            <a:r>
              <a:rPr lang="en-US" sz="2000" dirty="0" smtClean="0"/>
              <a:t> se pattern </a:t>
            </a:r>
            <a:r>
              <a:rPr lang="en-US" sz="2000" dirty="0" err="1" smtClean="0"/>
              <a:t>moze</a:t>
            </a:r>
            <a:r>
              <a:rPr lang="en-US" sz="2000" dirty="0" smtClean="0"/>
              <a:t> </a:t>
            </a:r>
            <a:r>
              <a:rPr lang="en-US" sz="2000" dirty="0" err="1" smtClean="0"/>
              <a:t>javiti</a:t>
            </a:r>
            <a:r>
              <a:rPr lang="en-US" sz="2000" dirty="0" smtClean="0"/>
              <a:t> u </a:t>
            </a:r>
            <a:r>
              <a:rPr lang="en-US" sz="2000" dirty="0" err="1" smtClean="0"/>
              <a:t>pitanju</a:t>
            </a:r>
            <a:r>
              <a:rPr lang="en-US" sz="2000" dirty="0" smtClean="0"/>
              <a:t>, </a:t>
            </a:r>
            <a:r>
              <a:rPr lang="en-US" sz="2000" dirty="0" err="1" smtClean="0"/>
              <a:t>nije</a:t>
            </a:r>
            <a:r>
              <a:rPr lang="en-US" sz="2000" dirty="0" smtClean="0"/>
              <a:t> </a:t>
            </a:r>
            <a:r>
              <a:rPr lang="en-US" sz="2000" dirty="0" err="1" smtClean="0"/>
              <a:t>neophodno</a:t>
            </a:r>
            <a:r>
              <a:rPr lang="en-US" sz="2000" dirty="0" smtClean="0"/>
              <a:t> </a:t>
            </a:r>
            <a:r>
              <a:rPr lang="sr-Latn-RS" sz="2000" dirty="0" err="1"/>
              <a:t>č</a:t>
            </a:r>
            <a:r>
              <a:rPr lang="en-US" sz="2000" dirty="0" err="1" smtClean="0"/>
              <a:t>uvati</a:t>
            </a:r>
            <a:r>
              <a:rPr lang="en-US" sz="2000" dirty="0" smtClean="0"/>
              <a:t> </a:t>
            </a:r>
            <a:r>
              <a:rPr lang="en-US" sz="2000" dirty="0" err="1" smtClean="0"/>
              <a:t>ceo</a:t>
            </a:r>
            <a:r>
              <a:rPr lang="en-US" sz="2000" dirty="0" smtClean="0"/>
              <a:t> Suffix Array. </a:t>
            </a:r>
            <a:r>
              <a:rPr lang="en-US" sz="2000" dirty="0" err="1" smtClean="0"/>
              <a:t>Dovoljno</a:t>
            </a:r>
            <a:r>
              <a:rPr lang="en-US" sz="2000" dirty="0" smtClean="0"/>
              <a:t> je </a:t>
            </a:r>
            <a:r>
              <a:rPr lang="sr-Latn-RS" sz="2000" dirty="0" err="1"/>
              <a:t>č</a:t>
            </a:r>
            <a:r>
              <a:rPr lang="en-US" sz="2000" dirty="0" err="1" smtClean="0"/>
              <a:t>uvati</a:t>
            </a:r>
            <a:r>
              <a:rPr lang="en-US" sz="2000" dirty="0" smtClean="0"/>
              <a:t> </a:t>
            </a:r>
            <a:r>
              <a:rPr lang="en-US" sz="2000" dirty="0" err="1" smtClean="0"/>
              <a:t>samo</a:t>
            </a:r>
            <a:r>
              <a:rPr lang="en-US" sz="2000" dirty="0" smtClean="0"/>
              <a:t> </a:t>
            </a:r>
            <a:r>
              <a:rPr lang="en-US" sz="2000" dirty="0" err="1" smtClean="0"/>
              <a:t>deo</a:t>
            </a:r>
            <a:r>
              <a:rPr lang="en-US" sz="2000" dirty="0" smtClean="0"/>
              <a:t> </a:t>
            </a:r>
            <a:r>
              <a:rPr lang="en-US" sz="2000" dirty="0" err="1" smtClean="0"/>
              <a:t>pozicija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njihove</a:t>
            </a:r>
            <a:r>
              <a:rPr lang="en-US" sz="2000" dirty="0" smtClean="0"/>
              <a:t> </a:t>
            </a:r>
            <a:r>
              <a:rPr lang="en-US" sz="2000" dirty="0" err="1" smtClean="0"/>
              <a:t>korespondentne</a:t>
            </a:r>
            <a:r>
              <a:rPr lang="en-US" sz="2000" dirty="0" smtClean="0"/>
              <a:t> </a:t>
            </a:r>
            <a:r>
              <a:rPr lang="en-US" sz="2000" dirty="0" err="1" smtClean="0"/>
              <a:t>indekse</a:t>
            </a:r>
            <a:r>
              <a:rPr lang="en-US" sz="2000" dirty="0" smtClean="0"/>
              <a:t> u </a:t>
            </a:r>
            <a:r>
              <a:rPr lang="en-US" sz="2000" dirty="0" err="1" smtClean="0"/>
              <a:t>vidu</a:t>
            </a:r>
            <a:r>
              <a:rPr lang="en-US" sz="2000" dirty="0" smtClean="0"/>
              <a:t> Python dictionary-a. Time se </a:t>
            </a:r>
            <a:r>
              <a:rPr lang="en-US" sz="2000" dirty="0" err="1" smtClean="0"/>
              <a:t>smanjuje</a:t>
            </a:r>
            <a:r>
              <a:rPr lang="en-US" sz="2000" dirty="0" smtClean="0"/>
              <a:t> </a:t>
            </a:r>
            <a:r>
              <a:rPr lang="en-US" sz="2000" dirty="0" err="1" smtClean="0"/>
              <a:t>memorijsko</a:t>
            </a:r>
            <a:r>
              <a:rPr lang="en-US" sz="2000" dirty="0" smtClean="0"/>
              <a:t> </a:t>
            </a:r>
            <a:r>
              <a:rPr lang="en-US" sz="2000" dirty="0" err="1" smtClean="0"/>
              <a:t>zauze</a:t>
            </a:r>
            <a:r>
              <a:rPr lang="sr-Latn-RS" sz="2000" dirty="0" smtClean="0"/>
              <a:t>ć</a:t>
            </a:r>
            <a:r>
              <a:rPr lang="en-US" sz="2000" dirty="0" smtClean="0"/>
              <a:t>e, a </a:t>
            </a:r>
            <a:r>
              <a:rPr lang="en-US" sz="2000" dirty="0" err="1" smtClean="0"/>
              <a:t>pozicije</a:t>
            </a:r>
            <a:r>
              <a:rPr lang="en-US" sz="2000" dirty="0" smtClean="0"/>
              <a:t> se </a:t>
            </a:r>
            <a:r>
              <a:rPr lang="en-US" sz="2000" dirty="0" err="1" smtClean="0"/>
              <a:t>tada</a:t>
            </a:r>
            <a:r>
              <a:rPr lang="en-US" sz="2000" dirty="0" smtClean="0"/>
              <a:t> </a:t>
            </a:r>
            <a:r>
              <a:rPr lang="en-US" sz="2000" dirty="0" err="1" smtClean="0"/>
              <a:t>odredjuju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slede</a:t>
            </a:r>
            <a:r>
              <a:rPr lang="sr-Latn-RS" sz="2000" dirty="0" smtClean="0"/>
              <a:t>ć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sr-Latn-RS" sz="2000" dirty="0" smtClean="0"/>
              <a:t>č</a:t>
            </a:r>
            <a:r>
              <a:rPr lang="en-US" sz="2000" dirty="0" smtClean="0"/>
              <a:t>in:</a:t>
            </a:r>
          </a:p>
          <a:p>
            <a:pPr lvl="1"/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indeks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</a:t>
            </a:r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pozicija</a:t>
            </a:r>
            <a:r>
              <a:rPr lang="en-US" dirty="0" smtClean="0"/>
              <a:t> u Suffix Array </a:t>
            </a:r>
            <a:r>
              <a:rPr lang="en-US" dirty="0" err="1" smtClean="0"/>
              <a:t>nizu</a:t>
            </a:r>
            <a:r>
              <a:rPr lang="en-US" dirty="0" smtClean="0"/>
              <a:t>, </a:t>
            </a:r>
            <a:r>
              <a:rPr lang="en-US" dirty="0" err="1" smtClean="0"/>
              <a:t>mogu</a:t>
            </a:r>
            <a:r>
              <a:rPr lang="sr-Latn-RS" dirty="0" smtClean="0"/>
              <a:t>ć</a:t>
            </a:r>
            <a:r>
              <a:rPr lang="en-US" dirty="0" smtClean="0"/>
              <a:t>e </a:t>
            </a:r>
            <a:r>
              <a:rPr lang="en-US" dirty="0" err="1" smtClean="0"/>
              <a:t>ga</a:t>
            </a:r>
            <a:r>
              <a:rPr lang="en-US" dirty="0" smtClean="0"/>
              <a:t> je </a:t>
            </a:r>
            <a:r>
              <a:rPr lang="en-US" dirty="0" err="1" smtClean="0"/>
              <a:t>odmah</a:t>
            </a:r>
            <a:r>
              <a:rPr lang="en-US" dirty="0" smtClean="0"/>
              <a:t> </a:t>
            </a:r>
            <a:r>
              <a:rPr lang="en-US" dirty="0" err="1" smtClean="0"/>
              <a:t>dohvatiti</a:t>
            </a:r>
            <a:endParaRPr lang="en-US" dirty="0" smtClean="0"/>
          </a:p>
          <a:p>
            <a:pPr lvl="1"/>
            <a:r>
              <a:rPr lang="en-US" dirty="0" smtClean="0"/>
              <a:t>U </a:t>
            </a:r>
            <a:r>
              <a:rPr lang="en-US" dirty="0" err="1" smtClean="0"/>
              <a:t>suprotnom</a:t>
            </a:r>
            <a:r>
              <a:rPr lang="en-US" dirty="0" smtClean="0"/>
              <a:t>, </a:t>
            </a:r>
            <a:r>
              <a:rPr lang="en-US" dirty="0" err="1" smtClean="0"/>
              <a:t>potrebno</a:t>
            </a:r>
            <a:r>
              <a:rPr lang="en-US" dirty="0" smtClean="0"/>
              <a:t> je </a:t>
            </a:r>
            <a:r>
              <a:rPr lang="en-US" dirty="0" err="1" smtClean="0"/>
              <a:t>primenom</a:t>
            </a:r>
            <a:r>
              <a:rPr lang="en-US" dirty="0" smtClean="0"/>
              <a:t> LF </a:t>
            </a:r>
            <a:r>
              <a:rPr lang="en-US" dirty="0" err="1" smtClean="0"/>
              <a:t>mapiranja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sr-Latn-RS" dirty="0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prvi</a:t>
            </a:r>
            <a:r>
              <a:rPr lang="en-US" dirty="0" smtClean="0"/>
              <a:t> </a:t>
            </a:r>
            <a:r>
              <a:rPr lang="en-US" dirty="0" err="1" smtClean="0"/>
              <a:t>slede</a:t>
            </a:r>
            <a:r>
              <a:rPr lang="sr-Latn-RS" dirty="0" smtClean="0"/>
              <a:t>ć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(</a:t>
            </a:r>
            <a:r>
              <a:rPr lang="en-US" dirty="0" err="1" smtClean="0"/>
              <a:t>indeks</a:t>
            </a:r>
            <a:r>
              <a:rPr lang="en-US" dirty="0" smtClean="0"/>
              <a:t>)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prve</a:t>
            </a:r>
            <a:r>
              <a:rPr lang="en-US" dirty="0" smtClean="0"/>
              <a:t> </a:t>
            </a:r>
            <a:r>
              <a:rPr lang="en-US" dirty="0" err="1" smtClean="0"/>
              <a:t>kolone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</a:t>
            </a:r>
            <a:r>
              <a:rPr lang="en-US" dirty="0" err="1" smtClean="0"/>
              <a:t>postoji</a:t>
            </a:r>
            <a:r>
              <a:rPr lang="en-US" dirty="0" smtClean="0"/>
              <a:t> </a:t>
            </a:r>
            <a:r>
              <a:rPr lang="en-US" dirty="0" err="1" smtClean="0"/>
              <a:t>pozicija</a:t>
            </a:r>
            <a:r>
              <a:rPr lang="en-US" dirty="0" smtClean="0"/>
              <a:t>, a </a:t>
            </a:r>
            <a:r>
              <a:rPr lang="en-US" dirty="0" err="1" smtClean="0"/>
              <a:t>zatim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poziciju</a:t>
            </a:r>
            <a:r>
              <a:rPr lang="en-US" dirty="0" smtClean="0"/>
              <a:t> </a:t>
            </a:r>
            <a:r>
              <a:rPr lang="en-US" dirty="0" err="1" smtClean="0"/>
              <a:t>dodati</a:t>
            </a:r>
            <a:r>
              <a:rPr lang="en-US" dirty="0" smtClean="0"/>
              <a:t> </a:t>
            </a:r>
            <a:r>
              <a:rPr lang="en-US" dirty="0" err="1" smtClean="0"/>
              <a:t>broj</a:t>
            </a:r>
            <a:r>
              <a:rPr lang="en-US" dirty="0" smtClean="0"/>
              <a:t> </a:t>
            </a:r>
            <a:r>
              <a:rPr lang="en-US" dirty="0" err="1" smtClean="0"/>
              <a:t>koraka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je bio </a:t>
            </a:r>
            <a:r>
              <a:rPr lang="en-US" dirty="0" err="1" smtClean="0"/>
              <a:t>potreban</a:t>
            </a:r>
            <a:r>
              <a:rPr lang="en-US" dirty="0" smtClean="0"/>
              <a:t> da se </a:t>
            </a:r>
            <a:r>
              <a:rPr lang="en-US" dirty="0" err="1" smtClean="0"/>
              <a:t>dodje</a:t>
            </a:r>
            <a:r>
              <a:rPr lang="en-US" dirty="0" smtClean="0"/>
              <a:t> do </a:t>
            </a:r>
            <a:r>
              <a:rPr lang="sr-Latn-RS" dirty="0" smtClean="0"/>
              <a:t>tog karaktera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95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9068" y="233083"/>
            <a:ext cx="10058400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FM Index Tally</a:t>
            </a:r>
            <a:endParaRPr lang="en-US" sz="4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9068" y="2213287"/>
            <a:ext cx="10058400" cy="464471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Sli</a:t>
            </a:r>
            <a:r>
              <a:rPr lang="sr-Latn-RS" sz="2000" dirty="0" smtClean="0"/>
              <a:t>č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optimizacija</a:t>
            </a:r>
            <a:r>
              <a:rPr lang="en-US" sz="2000" dirty="0" smtClean="0"/>
              <a:t> se </a:t>
            </a:r>
            <a:r>
              <a:rPr lang="en-US" sz="2000" dirty="0" err="1" smtClean="0"/>
              <a:t>moze</a:t>
            </a:r>
            <a:r>
              <a:rPr lang="en-US" sz="2000" dirty="0" smtClean="0"/>
              <a:t> </a:t>
            </a:r>
            <a:r>
              <a:rPr lang="en-US" sz="2000" dirty="0" err="1" smtClean="0"/>
              <a:t>primeniti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Tally </a:t>
            </a:r>
            <a:r>
              <a:rPr lang="en-US" sz="2000" dirty="0" err="1" smtClean="0"/>
              <a:t>matricu</a:t>
            </a:r>
            <a:r>
              <a:rPr lang="en-US" sz="2000" dirty="0" smtClean="0"/>
              <a:t>, </a:t>
            </a:r>
            <a:r>
              <a:rPr lang="en-US" sz="2000" dirty="0" err="1" smtClean="0"/>
              <a:t>koja</a:t>
            </a:r>
            <a:r>
              <a:rPr lang="en-US" sz="2000" dirty="0" smtClean="0"/>
              <a:t> </a:t>
            </a:r>
            <a:r>
              <a:rPr lang="en-US" sz="2000" dirty="0" err="1" smtClean="0"/>
              <a:t>predstavlja</a:t>
            </a:r>
            <a:r>
              <a:rPr lang="en-US" sz="2000" dirty="0" smtClean="0"/>
              <a:t> </a:t>
            </a:r>
            <a:r>
              <a:rPr lang="en-US" sz="2000" dirty="0" err="1" smtClean="0"/>
              <a:t>matricu</a:t>
            </a:r>
            <a:r>
              <a:rPr lang="en-US" sz="2000" dirty="0" smtClean="0"/>
              <a:t> </a:t>
            </a:r>
            <a:r>
              <a:rPr lang="sr-Latn-RS" sz="2000" dirty="0" err="1"/>
              <a:t>č</a:t>
            </a:r>
            <a:r>
              <a:rPr lang="en-US" sz="2000" dirty="0" err="1" smtClean="0"/>
              <a:t>ija</a:t>
            </a:r>
            <a:r>
              <a:rPr lang="en-US" sz="2000" dirty="0" smtClean="0"/>
              <a:t> </a:t>
            </a:r>
            <a:r>
              <a:rPr lang="en-US" sz="2000" dirty="0" err="1" smtClean="0"/>
              <a:t>svaka</a:t>
            </a:r>
            <a:r>
              <a:rPr lang="en-US" sz="2000" dirty="0" smtClean="0"/>
              <a:t> </a:t>
            </a:r>
            <a:r>
              <a:rPr lang="en-US" sz="2000" dirty="0" err="1" smtClean="0"/>
              <a:t>kolona</a:t>
            </a:r>
            <a:r>
              <a:rPr lang="en-US" sz="2000" dirty="0" smtClean="0"/>
              <a:t> je B-ranking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svaki</a:t>
            </a:r>
            <a:r>
              <a:rPr lang="en-US" sz="2000" dirty="0" smtClean="0"/>
              <a:t> od </a:t>
            </a:r>
            <a:r>
              <a:rPr lang="en-US" sz="2000" dirty="0" err="1" smtClean="0"/>
              <a:t>karaktera</a:t>
            </a:r>
            <a:r>
              <a:rPr lang="en-US" sz="2000" dirty="0" smtClean="0"/>
              <a:t> </a:t>
            </a:r>
            <a:r>
              <a:rPr lang="en-US" sz="2000" dirty="0" err="1" smtClean="0"/>
              <a:t>sekvence</a:t>
            </a:r>
            <a:r>
              <a:rPr lang="en-US" sz="2000" dirty="0" smtClean="0"/>
              <a:t>. Tally se </a:t>
            </a:r>
            <a:r>
              <a:rPr lang="en-US" sz="2000" dirty="0" err="1" smtClean="0"/>
              <a:t>mo</a:t>
            </a:r>
            <a:r>
              <a:rPr lang="sr-Latn-RS" sz="2000" dirty="0" smtClean="0"/>
              <a:t>ž</a:t>
            </a:r>
            <a:r>
              <a:rPr lang="en-US" sz="2000" dirty="0" smtClean="0"/>
              <a:t>e </a:t>
            </a:r>
            <a:r>
              <a:rPr lang="en-US" sz="2000" dirty="0" err="1" smtClean="0"/>
              <a:t>implementirati</a:t>
            </a:r>
            <a:r>
              <a:rPr lang="en-US" sz="2000" dirty="0" smtClean="0"/>
              <a:t> </a:t>
            </a:r>
            <a:r>
              <a:rPr lang="en-US" sz="2000" dirty="0" err="1" smtClean="0"/>
              <a:t>kao</a:t>
            </a:r>
            <a:r>
              <a:rPr lang="en-US" sz="2000" dirty="0" smtClean="0"/>
              <a:t> dictionary u </a:t>
            </a:r>
            <a:r>
              <a:rPr lang="en-US" sz="2000" dirty="0" err="1" smtClean="0"/>
              <a:t>kome</a:t>
            </a:r>
            <a:r>
              <a:rPr lang="en-US" sz="2000" dirty="0" smtClean="0"/>
              <a:t>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svaki</a:t>
            </a:r>
            <a:r>
              <a:rPr lang="en-US" sz="2000" dirty="0" smtClean="0"/>
              <a:t> od </a:t>
            </a:r>
            <a:r>
              <a:rPr lang="en-US" sz="2000" dirty="0" err="1" smtClean="0"/>
              <a:t>karaktera</a:t>
            </a:r>
            <a:r>
              <a:rPr lang="en-US" sz="2000" dirty="0" smtClean="0"/>
              <a:t> se </a:t>
            </a:r>
            <a:r>
              <a:rPr lang="sr-Latn-RS" sz="2000" dirty="0" err="1"/>
              <a:t>č</a:t>
            </a:r>
            <a:r>
              <a:rPr lang="en-US" sz="2000" dirty="0" err="1" smtClean="0"/>
              <a:t>uva</a:t>
            </a:r>
            <a:r>
              <a:rPr lang="en-US" sz="2000" dirty="0" smtClean="0"/>
              <a:t> </a:t>
            </a:r>
            <a:r>
              <a:rPr lang="en-US" sz="2000" dirty="0" err="1" smtClean="0"/>
              <a:t>lista</a:t>
            </a:r>
            <a:r>
              <a:rPr lang="en-US" sz="2000" dirty="0" smtClean="0"/>
              <a:t> </a:t>
            </a:r>
            <a:r>
              <a:rPr lang="en-US" sz="2000" dirty="0" err="1" smtClean="0"/>
              <a:t>rangova</a:t>
            </a:r>
            <a:r>
              <a:rPr lang="en-US" sz="2000" dirty="0" smtClean="0"/>
              <a:t> </a:t>
            </a:r>
            <a:r>
              <a:rPr lang="en-US" sz="2000" dirty="0" err="1" smtClean="0"/>
              <a:t>svakog</a:t>
            </a:r>
            <a:r>
              <a:rPr lang="en-US" sz="2000" dirty="0" smtClean="0"/>
              <a:t> checkpoint-a(</a:t>
            </a:r>
            <a:r>
              <a:rPr lang="en-US" sz="2000" dirty="0" err="1" smtClean="0"/>
              <a:t>umesto</a:t>
            </a:r>
            <a:r>
              <a:rPr lang="en-US" sz="2000" dirty="0" smtClean="0"/>
              <a:t> </a:t>
            </a:r>
            <a:r>
              <a:rPr lang="en-US" sz="2000" dirty="0" err="1" smtClean="0"/>
              <a:t>liste</a:t>
            </a:r>
            <a:r>
              <a:rPr lang="en-US" sz="2000" dirty="0" smtClean="0"/>
              <a:t> </a:t>
            </a:r>
            <a:r>
              <a:rPr lang="en-US" sz="2000" dirty="0" err="1" smtClean="0"/>
              <a:t>svih</a:t>
            </a:r>
            <a:r>
              <a:rPr lang="en-US" sz="2000" dirty="0" smtClean="0"/>
              <a:t> </a:t>
            </a:r>
            <a:r>
              <a:rPr lang="en-US" sz="2000" dirty="0" err="1" smtClean="0"/>
              <a:t>rangova</a:t>
            </a:r>
            <a:r>
              <a:rPr lang="en-US" sz="2000" dirty="0" smtClean="0"/>
              <a:t>). </a:t>
            </a:r>
            <a:r>
              <a:rPr lang="en-US" sz="2000" dirty="0" err="1" smtClean="0"/>
              <a:t>Sada</a:t>
            </a:r>
            <a:r>
              <a:rPr lang="en-US" sz="2000" dirty="0" smtClean="0"/>
              <a:t> se rang </a:t>
            </a:r>
            <a:r>
              <a:rPr lang="en-US" sz="2000" dirty="0" err="1" smtClean="0"/>
              <a:t>odredjenog</a:t>
            </a:r>
            <a:r>
              <a:rPr lang="en-US" sz="2000" dirty="0" smtClean="0"/>
              <a:t> </a:t>
            </a:r>
            <a:r>
              <a:rPr lang="en-US" sz="2000" dirty="0" err="1" smtClean="0"/>
              <a:t>karaktera</a:t>
            </a:r>
            <a:r>
              <a:rPr lang="en-US" sz="2000" dirty="0" smtClean="0"/>
              <a:t> </a:t>
            </a:r>
            <a:r>
              <a:rPr lang="en-US" sz="2000" dirty="0" err="1" smtClean="0"/>
              <a:t>mo</a:t>
            </a:r>
            <a:r>
              <a:rPr lang="sr-Latn-RS" sz="2000" dirty="0" smtClean="0"/>
              <a:t>ž</a:t>
            </a:r>
            <a:r>
              <a:rPr lang="en-US" sz="2000" dirty="0" smtClean="0"/>
              <a:t>e </a:t>
            </a:r>
            <a:r>
              <a:rPr lang="en-US" sz="2000" dirty="0" err="1" smtClean="0"/>
              <a:t>prona</a:t>
            </a:r>
            <a:r>
              <a:rPr lang="sr-Latn-RS" sz="2000" dirty="0" smtClean="0"/>
              <a:t>ć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slede</a:t>
            </a:r>
            <a:r>
              <a:rPr lang="sr-Latn-RS" sz="2000" dirty="0" smtClean="0"/>
              <a:t>ć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na</a:t>
            </a:r>
            <a:r>
              <a:rPr lang="sr-Latn-RS" sz="2000" dirty="0" smtClean="0"/>
              <a:t>č</a:t>
            </a:r>
            <a:r>
              <a:rPr lang="en-US" sz="2000" dirty="0" smtClean="0"/>
              <a:t>in:</a:t>
            </a:r>
          </a:p>
          <a:p>
            <a:pPr lvl="1"/>
            <a:r>
              <a:rPr lang="en-US" sz="1800" dirty="0" err="1" smtClean="0"/>
              <a:t>Ako</a:t>
            </a:r>
            <a:r>
              <a:rPr lang="en-US" sz="1800" dirty="0" smtClean="0"/>
              <a:t> se </a:t>
            </a:r>
            <a:r>
              <a:rPr lang="en-US" sz="1800" dirty="0" err="1" smtClean="0"/>
              <a:t>karakter</a:t>
            </a:r>
            <a:r>
              <a:rPr lang="en-US" sz="1800" dirty="0" smtClean="0"/>
              <a:t> </a:t>
            </a:r>
            <a:r>
              <a:rPr lang="en-US" sz="1800" dirty="0" err="1" smtClean="0"/>
              <a:t>nalazi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</a:t>
            </a:r>
            <a:r>
              <a:rPr lang="en-US" sz="1800" dirty="0" err="1" smtClean="0"/>
              <a:t>poziciji</a:t>
            </a:r>
            <a:r>
              <a:rPr lang="en-US" sz="1800" dirty="0" smtClean="0"/>
              <a:t> </a:t>
            </a:r>
            <a:r>
              <a:rPr lang="en-US" sz="1800" dirty="0" err="1" smtClean="0"/>
              <a:t>gde</a:t>
            </a:r>
            <a:r>
              <a:rPr lang="en-US" sz="1800" dirty="0" smtClean="0"/>
              <a:t> </a:t>
            </a:r>
            <a:r>
              <a:rPr lang="en-US" sz="1800" dirty="0" err="1" smtClean="0"/>
              <a:t>postoji</a:t>
            </a:r>
            <a:r>
              <a:rPr lang="en-US" sz="1800" dirty="0" smtClean="0"/>
              <a:t> checkpoint, </a:t>
            </a:r>
            <a:r>
              <a:rPr lang="en-US" sz="1800" dirty="0" err="1" smtClean="0"/>
              <a:t>onda</a:t>
            </a:r>
            <a:r>
              <a:rPr lang="en-US" sz="1800" dirty="0" smtClean="0"/>
              <a:t> se </a:t>
            </a:r>
            <a:r>
              <a:rPr lang="en-US" sz="1800" dirty="0" err="1" smtClean="0"/>
              <a:t>njegov</a:t>
            </a:r>
            <a:r>
              <a:rPr lang="en-US" sz="1800" dirty="0" smtClean="0"/>
              <a:t> rang </a:t>
            </a:r>
            <a:r>
              <a:rPr lang="en-US" sz="1800" dirty="0" err="1" smtClean="0"/>
              <a:t>mo</a:t>
            </a:r>
            <a:r>
              <a:rPr lang="sr-Latn-RS" sz="1800" dirty="0" smtClean="0"/>
              <a:t>ž</a:t>
            </a:r>
            <a:r>
              <a:rPr lang="en-US" sz="1800" dirty="0" smtClean="0"/>
              <a:t>e </a:t>
            </a:r>
            <a:r>
              <a:rPr lang="en-US" sz="1800" dirty="0" err="1" smtClean="0"/>
              <a:t>odmah</a:t>
            </a:r>
            <a:r>
              <a:rPr lang="en-US" sz="1800" dirty="0" smtClean="0"/>
              <a:t> </a:t>
            </a:r>
            <a:r>
              <a:rPr lang="en-US" sz="1800" dirty="0" err="1" smtClean="0"/>
              <a:t>dohvatiti</a:t>
            </a:r>
            <a:r>
              <a:rPr lang="en-US" sz="1800" dirty="0" smtClean="0"/>
              <a:t> </a:t>
            </a:r>
            <a:r>
              <a:rPr lang="en-US" sz="1800" dirty="0" err="1" smtClean="0"/>
              <a:t>iz</a:t>
            </a:r>
            <a:r>
              <a:rPr lang="en-US" sz="1800" dirty="0" smtClean="0"/>
              <a:t> Tally</a:t>
            </a:r>
            <a:r>
              <a:rPr lang="sr-Latn-RS" sz="1800" dirty="0" smtClean="0"/>
              <a:t> matrice</a:t>
            </a:r>
            <a:endParaRPr lang="en-US" sz="1800" dirty="0" smtClean="0"/>
          </a:p>
          <a:p>
            <a:pPr lvl="1"/>
            <a:r>
              <a:rPr lang="en-US" sz="1800" dirty="0" smtClean="0"/>
              <a:t>U </a:t>
            </a:r>
            <a:r>
              <a:rPr lang="en-US" sz="1800" dirty="0" err="1" smtClean="0"/>
              <a:t>suprotnom</a:t>
            </a:r>
            <a:r>
              <a:rPr lang="en-US" sz="1800" dirty="0" smtClean="0"/>
              <a:t>, </a:t>
            </a:r>
            <a:r>
              <a:rPr lang="en-US" sz="1800" dirty="0" err="1" smtClean="0"/>
              <a:t>potrebno</a:t>
            </a:r>
            <a:r>
              <a:rPr lang="en-US" sz="1800" dirty="0" smtClean="0"/>
              <a:t> je pro</a:t>
            </a:r>
            <a:r>
              <a:rPr lang="sr-Latn-RS" sz="1800" dirty="0" smtClean="0"/>
              <a:t>ć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kroz</a:t>
            </a:r>
            <a:r>
              <a:rPr lang="en-US" sz="1800" dirty="0" smtClean="0"/>
              <a:t> BWT do </a:t>
            </a:r>
            <a:r>
              <a:rPr lang="en-US" sz="1800" dirty="0" err="1" smtClean="0"/>
              <a:t>prethodnog</a:t>
            </a:r>
            <a:r>
              <a:rPr lang="en-US" sz="1800" dirty="0" smtClean="0"/>
              <a:t> checkpoint-a </a:t>
            </a:r>
            <a:r>
              <a:rPr lang="en-US" sz="1800" dirty="0" err="1" smtClean="0"/>
              <a:t>pri</a:t>
            </a:r>
            <a:r>
              <a:rPr lang="en-US" sz="1800" dirty="0" smtClean="0"/>
              <a:t> </a:t>
            </a:r>
            <a:r>
              <a:rPr lang="sr-Latn-RS" sz="1800" dirty="0" err="1"/>
              <a:t>č</a:t>
            </a:r>
            <a:r>
              <a:rPr lang="en-US" sz="1800" dirty="0" smtClean="0"/>
              <a:t>emu je </a:t>
            </a:r>
            <a:r>
              <a:rPr lang="en-US" sz="1800" dirty="0" err="1" smtClean="0"/>
              <a:t>jo</a:t>
            </a:r>
            <a:r>
              <a:rPr lang="sr-Latn-RS" sz="1800" dirty="0" smtClean="0"/>
              <a:t>š</a:t>
            </a:r>
            <a:r>
              <a:rPr lang="en-US" sz="1800" dirty="0" smtClean="0"/>
              <a:t> </a:t>
            </a:r>
            <a:r>
              <a:rPr lang="en-US" sz="1800" dirty="0" err="1" smtClean="0"/>
              <a:t>potrebno</a:t>
            </a:r>
            <a:r>
              <a:rPr lang="en-US" sz="1800" dirty="0" smtClean="0"/>
              <a:t> </a:t>
            </a:r>
            <a:r>
              <a:rPr lang="en-US" sz="1800" dirty="0" err="1" smtClean="0"/>
              <a:t>prebrojiti</a:t>
            </a:r>
            <a:r>
              <a:rPr lang="en-US" sz="1800" dirty="0" smtClean="0"/>
              <a:t> </a:t>
            </a:r>
            <a:r>
              <a:rPr lang="en-US" sz="1800" dirty="0" err="1" smtClean="0"/>
              <a:t>koliko</a:t>
            </a:r>
            <a:r>
              <a:rPr lang="sr-Latn-RS" sz="1800" dirty="0" smtClean="0"/>
              <a:t> je istih</a:t>
            </a:r>
            <a:r>
              <a:rPr lang="en-US" sz="1800" dirty="0" smtClean="0"/>
              <a:t> </a:t>
            </a:r>
            <a:r>
              <a:rPr lang="en-US" sz="1800" dirty="0" err="1" smtClean="0"/>
              <a:t>karaktera</a:t>
            </a:r>
            <a:r>
              <a:rPr lang="en-US" sz="1800" dirty="0" smtClean="0"/>
              <a:t> </a:t>
            </a:r>
            <a:r>
              <a:rPr lang="en-US" sz="1800" dirty="0" err="1" smtClean="0"/>
              <a:t>prega</a:t>
            </a:r>
            <a:r>
              <a:rPr lang="sr-Latn-RS" sz="1800" dirty="0" smtClean="0"/>
              <a:t>ž</a:t>
            </a:r>
            <a:r>
              <a:rPr lang="en-US" sz="1800" dirty="0" err="1" smtClean="0"/>
              <a:t>eno</a:t>
            </a:r>
            <a:r>
              <a:rPr lang="en-US" sz="1800" dirty="0" smtClean="0"/>
              <a:t> u </a:t>
            </a:r>
            <a:r>
              <a:rPr lang="en-US" sz="1800" dirty="0" err="1" smtClean="0"/>
              <a:t>medjuvremenu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nakon</a:t>
            </a:r>
            <a:r>
              <a:rPr lang="en-US" sz="1800" dirty="0" smtClean="0"/>
              <a:t> toga </a:t>
            </a:r>
            <a:r>
              <a:rPr lang="en-US" sz="1800" dirty="0" err="1" smtClean="0"/>
              <a:t>sabrati</a:t>
            </a:r>
            <a:r>
              <a:rPr lang="en-US" sz="1800" dirty="0" smtClean="0"/>
              <a:t> </a:t>
            </a:r>
            <a:r>
              <a:rPr lang="en-US" sz="1800" dirty="0" err="1" smtClean="0"/>
              <a:t>broj</a:t>
            </a:r>
            <a:r>
              <a:rPr lang="en-US" sz="1800" dirty="0" smtClean="0"/>
              <a:t> </a:t>
            </a:r>
            <a:r>
              <a:rPr lang="en-US" sz="1800" dirty="0" err="1" smtClean="0"/>
              <a:t>prega</a:t>
            </a:r>
            <a:r>
              <a:rPr lang="sr-Latn-RS" sz="1800" dirty="0" smtClean="0"/>
              <a:t>ž</a:t>
            </a:r>
            <a:r>
              <a:rPr lang="en-US" sz="1800" dirty="0" err="1" smtClean="0"/>
              <a:t>enih</a:t>
            </a:r>
            <a:r>
              <a:rPr lang="en-US" sz="1800" dirty="0" smtClean="0"/>
              <a:t> </a:t>
            </a:r>
            <a:r>
              <a:rPr lang="en-US" sz="1800" dirty="0" err="1" smtClean="0"/>
              <a:t>karaktera</a:t>
            </a:r>
            <a:r>
              <a:rPr lang="en-US" sz="1800" dirty="0" smtClean="0"/>
              <a:t> </a:t>
            </a:r>
            <a:r>
              <a:rPr lang="en-US" sz="1800" dirty="0" err="1" smtClean="0"/>
              <a:t>sa</a:t>
            </a:r>
            <a:r>
              <a:rPr lang="en-US" sz="1800" dirty="0" smtClean="0"/>
              <a:t> </a:t>
            </a:r>
            <a:r>
              <a:rPr lang="en-US" sz="1800" dirty="0" err="1" smtClean="0"/>
              <a:t>rangom</a:t>
            </a:r>
            <a:r>
              <a:rPr lang="en-US" sz="1800" dirty="0" smtClean="0"/>
              <a:t> </a:t>
            </a:r>
            <a:r>
              <a:rPr lang="en-US" sz="1800" dirty="0" err="1" smtClean="0"/>
              <a:t>iz</a:t>
            </a:r>
            <a:r>
              <a:rPr lang="en-US" sz="1800" dirty="0" smtClean="0"/>
              <a:t> Tally</a:t>
            </a:r>
            <a:r>
              <a:rPr lang="sr-Latn-RS" sz="1800" dirty="0" smtClean="0"/>
              <a:t> matrice</a:t>
            </a:r>
            <a:r>
              <a:rPr lang="en-US" sz="1800" dirty="0" smtClean="0"/>
              <a:t> </a:t>
            </a:r>
            <a:r>
              <a:rPr lang="en-US" sz="1800" dirty="0" err="1" smtClean="0"/>
              <a:t>na</a:t>
            </a:r>
            <a:r>
              <a:rPr lang="en-US" sz="1800" dirty="0" smtClean="0"/>
              <a:t> checkpoint </a:t>
            </a:r>
            <a:r>
              <a:rPr lang="en-US" sz="1800" dirty="0" err="1" smtClean="0"/>
              <a:t>poziciji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2511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1718"/>
            <a:ext cx="9502588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Vremenska</a:t>
            </a:r>
            <a:r>
              <a:rPr lang="en-US" sz="4800" dirty="0" smtClean="0"/>
              <a:t> </a:t>
            </a:r>
            <a:r>
              <a:rPr lang="en-US" sz="4800" dirty="0" err="1" smtClean="0"/>
              <a:t>analiza</a:t>
            </a:r>
            <a:r>
              <a:rPr lang="en-US" sz="4800" dirty="0" smtClean="0"/>
              <a:t> </a:t>
            </a:r>
            <a:r>
              <a:rPr lang="en-US" sz="4800" dirty="0" err="1" smtClean="0"/>
              <a:t>algoritama</a:t>
            </a:r>
            <a:endParaRPr lang="en-US" sz="48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97978"/>
              </p:ext>
            </p:extLst>
          </p:nvPr>
        </p:nvGraphicFramePr>
        <p:xfrm>
          <a:off x="1" y="1039906"/>
          <a:ext cx="12192000" cy="58180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754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1718"/>
            <a:ext cx="9475694" cy="1138518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 smtClean="0"/>
              <a:t>Vremenska</a:t>
            </a:r>
            <a:r>
              <a:rPr lang="en-US" sz="4800" dirty="0" smtClean="0"/>
              <a:t> </a:t>
            </a:r>
            <a:r>
              <a:rPr lang="en-US" sz="4800" dirty="0" err="1" smtClean="0"/>
              <a:t>analiza</a:t>
            </a:r>
            <a:r>
              <a:rPr lang="en-US" sz="4800" dirty="0" smtClean="0"/>
              <a:t> </a:t>
            </a:r>
            <a:r>
              <a:rPr lang="en-US" sz="4800" dirty="0" err="1" smtClean="0"/>
              <a:t>ImprovedDict</a:t>
            </a:r>
            <a:endParaRPr lang="en-US" sz="4800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55918"/>
              </p:ext>
            </p:extLst>
          </p:nvPr>
        </p:nvGraphicFramePr>
        <p:xfrm>
          <a:off x="0" y="1003794"/>
          <a:ext cx="9757009" cy="5854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71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1086</TotalTime>
  <Words>980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Burrows-Wheeler Transform and FM Index</vt:lpstr>
      <vt:lpstr>Inicijalni algoritam</vt:lpstr>
      <vt:lpstr>Početne optimizacije</vt:lpstr>
      <vt:lpstr>Optimizacija Suffix Array</vt:lpstr>
      <vt:lpstr>Rad sa genomom</vt:lpstr>
      <vt:lpstr>FM Index</vt:lpstr>
      <vt:lpstr>FM Index Tally</vt:lpstr>
      <vt:lpstr>Vremenska analiza algoritama</vt:lpstr>
      <vt:lpstr>Vremenska analiza ImprovedDict</vt:lpstr>
      <vt:lpstr>Vremenska analiza ImprovedSort</vt:lpstr>
      <vt:lpstr>Zauzeće memorije</vt:lpstr>
      <vt:lpstr>Zaključak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Burrows Wheeler Transform and FM Index</dc:title>
  <dc:creator>Milos</dc:creator>
  <cp:lastModifiedBy>Milos</cp:lastModifiedBy>
  <cp:revision>33</cp:revision>
  <dcterms:created xsi:type="dcterms:W3CDTF">2022-06-04T23:14:24Z</dcterms:created>
  <dcterms:modified xsi:type="dcterms:W3CDTF">2022-06-07T22:44:59Z</dcterms:modified>
</cp:coreProperties>
</file>