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regular.fntdata"/><Relationship Id="rId25" Type="http://schemas.openxmlformats.org/officeDocument/2006/relationships/slide" Target="slides/slide21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Lecture only and blended learning model group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2" name="Google Shape;192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Mary Jane Harkins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Google Shape;206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Google Shape;213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showMasterSp="0" type="title">
  <p:cSld name="TITLE">
    <p:bg>
      <p:bgPr>
        <a:solidFill>
          <a:srgbClr val="2A399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2"/>
          <p:cNvGrpSpPr/>
          <p:nvPr/>
        </p:nvGrpSpPr>
        <p:grpSpPr>
          <a:xfrm>
            <a:off x="6098377" y="3"/>
            <a:ext cx="3045627" cy="2030574"/>
            <a:chOff x="-1" y="-1"/>
            <a:chExt cx="3045626" cy="2030572"/>
          </a:xfrm>
        </p:grpSpPr>
        <p:sp>
          <p:nvSpPr>
            <p:cNvPr id="17" name="Google Shape;17;p2"/>
            <p:cNvSpPr/>
            <p:nvPr/>
          </p:nvSpPr>
          <p:spPr>
            <a:xfrm>
              <a:off x="2030424" y="10"/>
              <a:ext cx="1015201" cy="10152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1015084" y="-1"/>
              <a:ext cx="1015202" cy="101520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flipH="1" rot="10800000">
              <a:off x="1015209" y="102"/>
              <a:ext cx="1015201" cy="101520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10800000">
              <a:off x="-1" y="92"/>
              <a:ext cx="1015202" cy="101520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2030410" y="1015370"/>
              <a:ext cx="1015202" cy="101520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2"/>
          <p:cNvSpPr txBox="1"/>
          <p:nvPr>
            <p:ph type="title"/>
          </p:nvPr>
        </p:nvSpPr>
        <p:spPr>
          <a:xfrm>
            <a:off x="598100" y="1775222"/>
            <a:ext cx="8222100" cy="838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Roboto"/>
              <a:buNone/>
              <a:defRPr sz="4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body"/>
          </p:nvPr>
        </p:nvSpPr>
        <p:spPr>
          <a:xfrm>
            <a:off x="598088" y="2715912"/>
            <a:ext cx="8222100" cy="4329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"/>
              <a:buNone/>
              <a:defRPr sz="21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"/>
              <a:buNone/>
              <a:defRPr sz="2100">
                <a:solidFill>
                  <a:srgbClr val="FFFFF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"/>
              <a:buNone/>
              <a:defRPr sz="2100">
                <a:solidFill>
                  <a:srgbClr val="FFFFF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"/>
              <a:buNone/>
              <a:defRPr sz="2100">
                <a:solidFill>
                  <a:srgbClr val="FFFFF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"/>
              <a:buNone/>
              <a:defRPr sz="2100">
                <a:solidFill>
                  <a:srgbClr val="FFFFFF"/>
                </a:solidFill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8672318" y="4680365"/>
            <a:ext cx="336813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 showMasterSp="0">
  <p:cSld name="BIG_NUMBER">
    <p:bg>
      <p:bgPr>
        <a:solidFill>
          <a:srgbClr val="2A3990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7" y="4"/>
            <a:ext cx="3045627" cy="2030573"/>
            <a:chOff x="-1" y="-1"/>
            <a:chExt cx="3045626" cy="2030572"/>
          </a:xfrm>
        </p:grpSpPr>
        <p:sp>
          <p:nvSpPr>
            <p:cNvPr id="71" name="Google Shape;71;p11"/>
            <p:cNvSpPr/>
            <p:nvPr/>
          </p:nvSpPr>
          <p:spPr>
            <a:xfrm>
              <a:off x="2030424" y="10"/>
              <a:ext cx="1015201" cy="10152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1015084" y="-1"/>
              <a:ext cx="1015201" cy="101520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1015209" y="102"/>
              <a:ext cx="1015201" cy="101520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-1" y="92"/>
              <a:ext cx="1015202" cy="101520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2030410" y="1015369"/>
              <a:ext cx="1015201" cy="101520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699" y="1256049"/>
            <a:ext cx="8520602" cy="20307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Roboto"/>
              <a:buNone/>
              <a:defRPr sz="12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699" y="3369224"/>
            <a:ext cx="8520602" cy="12819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>
                <a:solidFill>
                  <a:srgbClr val="FFFFFF"/>
                </a:solidFill>
              </a:defRPr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>
                <a:solidFill>
                  <a:srgbClr val="FFFFFF"/>
                </a:solidFill>
              </a:defRPr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>
                <a:solidFill>
                  <a:srgbClr val="FFFFFF"/>
                </a:solidFill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672318" y="4680365"/>
            <a:ext cx="336813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672318" y="4680365"/>
            <a:ext cx="336813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None/>
              <a:defRPr>
                <a:solidFill>
                  <a:srgbClr val="434343"/>
                </a:solidFill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None/>
              <a:defRPr>
                <a:solidFill>
                  <a:srgbClr val="434343"/>
                </a:solidFill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None/>
              <a:defRPr>
                <a:solidFill>
                  <a:srgbClr val="434343"/>
                </a:solidFill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None/>
              <a:defRPr>
                <a:solidFill>
                  <a:srgbClr val="434343"/>
                </a:solidFill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None/>
              <a:defRPr>
                <a:solidFill>
                  <a:srgbClr val="434343"/>
                </a:solidFill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None/>
              <a:defRPr>
                <a:solidFill>
                  <a:srgbClr val="434343"/>
                </a:solidFill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None/>
              <a:defRPr>
                <a:solidFill>
                  <a:srgbClr val="434343"/>
                </a:solidFill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None/>
              <a:defRPr>
                <a:solidFill>
                  <a:srgbClr val="434343"/>
                </a:solidFill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None/>
              <a:defRPr>
                <a:solidFill>
                  <a:srgbClr val="43434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showMasterSp="0" type="tx">
  <p:cSld name="TITLE_AND_BODY">
    <p:bg>
      <p:bgPr>
        <a:solidFill>
          <a:srgbClr val="2A3990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6098377" y="4"/>
            <a:ext cx="3045627" cy="2030573"/>
            <a:chOff x="-1" y="-1"/>
            <a:chExt cx="3045626" cy="2030572"/>
          </a:xfrm>
        </p:grpSpPr>
        <p:sp>
          <p:nvSpPr>
            <p:cNvPr id="27" name="Google Shape;27;p3"/>
            <p:cNvSpPr/>
            <p:nvPr/>
          </p:nvSpPr>
          <p:spPr>
            <a:xfrm>
              <a:off x="2030424" y="10"/>
              <a:ext cx="1015201" cy="10152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1015084" y="-1"/>
              <a:ext cx="1015201" cy="101520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 flipH="1" rot="10800000">
              <a:off x="1015209" y="102"/>
              <a:ext cx="1015201" cy="101520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 rot="10800000">
              <a:off x="-1" y="92"/>
              <a:ext cx="1015202" cy="101520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 rot="10800000">
              <a:off x="2030410" y="1015369"/>
              <a:ext cx="1015201" cy="101520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3"/>
          <p:cNvSpPr txBox="1"/>
          <p:nvPr>
            <p:ph type="title"/>
          </p:nvPr>
        </p:nvSpPr>
        <p:spPr>
          <a:xfrm>
            <a:off x="598100" y="2152346"/>
            <a:ext cx="8222100" cy="838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Roboto"/>
              <a:buNone/>
              <a:defRPr sz="4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8672318" y="4680365"/>
            <a:ext cx="336813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>
  <p:cSld name="TITLE_AND_BODY 2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311699" y="410000"/>
            <a:ext cx="8520602" cy="607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699" y="1229875"/>
            <a:ext cx="8520602" cy="3339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672318" y="4680365"/>
            <a:ext cx="336813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showMasterSp="0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699" y="410000"/>
            <a:ext cx="8520602" cy="607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699" y="1229975"/>
            <a:ext cx="3999902" cy="3339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399" y="1229975"/>
            <a:ext cx="3999902" cy="3339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672318" y="4680365"/>
            <a:ext cx="336813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None/>
              <a:defRPr>
                <a:solidFill>
                  <a:srgbClr val="434343"/>
                </a:solidFill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None/>
              <a:defRPr>
                <a:solidFill>
                  <a:srgbClr val="434343"/>
                </a:solidFill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None/>
              <a:defRPr>
                <a:solidFill>
                  <a:srgbClr val="434343"/>
                </a:solidFill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None/>
              <a:defRPr>
                <a:solidFill>
                  <a:srgbClr val="434343"/>
                </a:solidFill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None/>
              <a:defRPr>
                <a:solidFill>
                  <a:srgbClr val="434343"/>
                </a:solidFill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None/>
              <a:defRPr>
                <a:solidFill>
                  <a:srgbClr val="434343"/>
                </a:solidFill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None/>
              <a:defRPr>
                <a:solidFill>
                  <a:srgbClr val="434343"/>
                </a:solidFill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None/>
              <a:defRPr>
                <a:solidFill>
                  <a:srgbClr val="434343"/>
                </a:solidFill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None/>
              <a:defRPr>
                <a:solidFill>
                  <a:srgbClr val="43434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showMasterSp="0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699" y="410000"/>
            <a:ext cx="8520602" cy="607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672318" y="4680365"/>
            <a:ext cx="336813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None/>
              <a:defRPr>
                <a:solidFill>
                  <a:srgbClr val="434343"/>
                </a:solidFill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None/>
              <a:defRPr>
                <a:solidFill>
                  <a:srgbClr val="434343"/>
                </a:solidFill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None/>
              <a:defRPr>
                <a:solidFill>
                  <a:srgbClr val="434343"/>
                </a:solidFill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None/>
              <a:defRPr>
                <a:solidFill>
                  <a:srgbClr val="434343"/>
                </a:solidFill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None/>
              <a:defRPr>
                <a:solidFill>
                  <a:srgbClr val="434343"/>
                </a:solidFill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None/>
              <a:defRPr>
                <a:solidFill>
                  <a:srgbClr val="434343"/>
                </a:solidFill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None/>
              <a:defRPr>
                <a:solidFill>
                  <a:srgbClr val="434343"/>
                </a:solidFill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None/>
              <a:defRPr>
                <a:solidFill>
                  <a:srgbClr val="434343"/>
                </a:solidFill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None/>
              <a:defRPr>
                <a:solidFill>
                  <a:srgbClr val="43434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 showMasterSp="0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2400"/>
              <a:buFont typeface="Roboto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699" y="1465804"/>
            <a:ext cx="2808001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72318" y="4680365"/>
            <a:ext cx="336813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None/>
              <a:defRPr>
                <a:solidFill>
                  <a:srgbClr val="434343"/>
                </a:solidFill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None/>
              <a:defRPr>
                <a:solidFill>
                  <a:srgbClr val="434343"/>
                </a:solidFill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None/>
              <a:defRPr>
                <a:solidFill>
                  <a:srgbClr val="434343"/>
                </a:solidFill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None/>
              <a:defRPr>
                <a:solidFill>
                  <a:srgbClr val="434343"/>
                </a:solidFill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None/>
              <a:defRPr>
                <a:solidFill>
                  <a:srgbClr val="434343"/>
                </a:solidFill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None/>
              <a:defRPr>
                <a:solidFill>
                  <a:srgbClr val="434343"/>
                </a:solidFill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None/>
              <a:defRPr>
                <a:solidFill>
                  <a:srgbClr val="434343"/>
                </a:solidFill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None/>
              <a:defRPr>
                <a:solidFill>
                  <a:srgbClr val="434343"/>
                </a:solidFill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None/>
              <a:defRPr>
                <a:solidFill>
                  <a:srgbClr val="43434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 showMasterSp="0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7" y="4"/>
            <a:ext cx="3045627" cy="2030573"/>
            <a:chOff x="-1" y="-1"/>
            <a:chExt cx="3045626" cy="2030572"/>
          </a:xfrm>
        </p:grpSpPr>
        <p:sp>
          <p:nvSpPr>
            <p:cNvPr id="52" name="Google Shape;52;p8"/>
            <p:cNvSpPr/>
            <p:nvPr/>
          </p:nvSpPr>
          <p:spPr>
            <a:xfrm>
              <a:off x="2030424" y="10"/>
              <a:ext cx="1015201" cy="101520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1015084" y="-1"/>
              <a:ext cx="1015201" cy="101520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1015209" y="102"/>
              <a:ext cx="1015201" cy="101520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-1" y="92"/>
              <a:ext cx="1015202" cy="101520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2030410" y="1015369"/>
              <a:ext cx="1015201" cy="101520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49"/>
            <a:ext cx="5618701" cy="4090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672318" y="4680365"/>
            <a:ext cx="336813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 showMasterSp="0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1"/>
          </a:xfrm>
          <a:prstGeom prst="rect">
            <a:avLst/>
          </a:prstGeom>
          <a:solidFill>
            <a:srgbClr val="2A399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1" cy="1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099"/>
            <a:ext cx="4045200" cy="15645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4200"/>
              <a:buFont typeface="Roboto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265500" y="2769000"/>
            <a:ext cx="4045200" cy="12693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"/>
              <a:buNone/>
              <a:defRPr sz="21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"/>
              <a:buNone/>
              <a:defRPr sz="21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"/>
              <a:buNone/>
              <a:defRPr sz="21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"/>
              <a:buNone/>
              <a:defRPr sz="2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"/>
              <a:buNone/>
              <a:defRPr sz="21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672318" y="4680365"/>
            <a:ext cx="336813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 showMasterSp="0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499" y="4230575"/>
            <a:ext cx="5998802" cy="598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672318" y="4680365"/>
            <a:ext cx="336813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None/>
              <a:defRPr>
                <a:solidFill>
                  <a:srgbClr val="434343"/>
                </a:solidFill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None/>
              <a:defRPr>
                <a:solidFill>
                  <a:srgbClr val="434343"/>
                </a:solidFill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None/>
              <a:defRPr>
                <a:solidFill>
                  <a:srgbClr val="434343"/>
                </a:solidFill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None/>
              <a:defRPr>
                <a:solidFill>
                  <a:srgbClr val="434343"/>
                </a:solidFill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None/>
              <a:defRPr>
                <a:solidFill>
                  <a:srgbClr val="434343"/>
                </a:solidFill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None/>
              <a:defRPr>
                <a:solidFill>
                  <a:srgbClr val="434343"/>
                </a:solidFill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None/>
              <a:defRPr>
                <a:solidFill>
                  <a:srgbClr val="434343"/>
                </a:solidFill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None/>
              <a:defRPr>
                <a:solidFill>
                  <a:srgbClr val="434343"/>
                </a:solidFill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None/>
              <a:defRPr>
                <a:solidFill>
                  <a:srgbClr val="43434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3903669"/>
            <a:ext cx="9144000" cy="1239927"/>
            <a:chOff x="0" y="0"/>
            <a:chExt cx="9144000" cy="1239925"/>
          </a:xfrm>
        </p:grpSpPr>
        <p:sp>
          <p:nvSpPr>
            <p:cNvPr id="7" name="Google Shape;7;p1"/>
            <p:cNvSpPr/>
            <p:nvPr/>
          </p:nvSpPr>
          <p:spPr>
            <a:xfrm>
              <a:off x="8154895" y="0"/>
              <a:ext cx="989101" cy="98790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 flipH="1">
              <a:off x="6181163" y="0"/>
              <a:ext cx="989101" cy="98790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7170273" y="0"/>
              <a:ext cx="989101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 rot="10800000">
              <a:off x="8154757" y="12"/>
              <a:ext cx="989101" cy="98790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0" y="987924"/>
              <a:ext cx="9144000" cy="252001"/>
            </a:xfrm>
            <a:prstGeom prst="rect">
              <a:avLst/>
            </a:prstGeom>
            <a:solidFill>
              <a:srgbClr val="2A399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12;p1"/>
          <p:cNvSpPr txBox="1"/>
          <p:nvPr>
            <p:ph type="title"/>
          </p:nvPr>
        </p:nvSpPr>
        <p:spPr>
          <a:xfrm>
            <a:off x="311699" y="410000"/>
            <a:ext cx="8520602" cy="607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3000"/>
              <a:buFont typeface="Roboto"/>
              <a:buNone/>
              <a:defRPr b="0" i="0" sz="30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3000"/>
              <a:buFont typeface="Roboto"/>
              <a:buNone/>
              <a:defRPr b="0" i="0" sz="30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3000"/>
              <a:buFont typeface="Roboto"/>
              <a:buNone/>
              <a:defRPr b="0" i="0" sz="30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3000"/>
              <a:buFont typeface="Roboto"/>
              <a:buNone/>
              <a:defRPr b="0" i="0" sz="30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3000"/>
              <a:buFont typeface="Roboto"/>
              <a:buNone/>
              <a:defRPr b="0" i="0" sz="30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3000"/>
              <a:buFont typeface="Roboto"/>
              <a:buNone/>
              <a:defRPr b="0" i="0" sz="30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3000"/>
              <a:buFont typeface="Roboto"/>
              <a:buNone/>
              <a:defRPr b="0" i="0" sz="30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3000"/>
              <a:buFont typeface="Roboto"/>
              <a:buNone/>
              <a:defRPr b="0" i="0" sz="30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3000"/>
              <a:buFont typeface="Roboto"/>
              <a:buNone/>
              <a:defRPr b="0" i="0" sz="30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311699" y="1229875"/>
            <a:ext cx="8520602" cy="3339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Char char="●"/>
              <a:defRPr b="0" i="0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Char char="○"/>
              <a:defRPr b="0" i="0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Char char="■"/>
              <a:defRPr b="0" i="0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Char char="●"/>
              <a:defRPr b="0" i="0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Char char="○"/>
              <a:defRPr b="0" i="0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Char char="■"/>
              <a:defRPr b="0" i="0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Char char="●"/>
              <a:defRPr b="0" i="0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Char char="○"/>
              <a:defRPr b="0" i="0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Char char="■"/>
              <a:defRPr b="0" i="0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72318" y="4680365"/>
            <a:ext cx="336813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i.org/10.1111/hir.12156" TargetMode="External"/><Relationship Id="rId4" Type="http://schemas.openxmlformats.org/officeDocument/2006/relationships/hyperlink" Target="https://www.colorado.edu/libraries/research/information-literacy" TargetMode="External"/><Relationship Id="rId5" Type="http://schemas.openxmlformats.org/officeDocument/2006/relationships/hyperlink" Target="https://libraries.emory.edu/instructors/emory-libraries-information-literacy-progra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Dat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idx="4294967295" type="ctrTitle"/>
          </p:nvPr>
        </p:nvSpPr>
        <p:spPr>
          <a:xfrm>
            <a:off x="598100" y="1775222"/>
            <a:ext cx="8222099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Roboto"/>
              <a:buNone/>
            </a:pPr>
            <a:r>
              <a:rPr b="0" i="0" lang="en-US" sz="4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Information Literacy (IL)</a:t>
            </a:r>
            <a:endParaRPr/>
          </a:p>
        </p:txBody>
      </p:sp>
      <p:sp>
        <p:nvSpPr>
          <p:cNvPr id="86" name="Google Shape;86;p13"/>
          <p:cNvSpPr txBox="1"/>
          <p:nvPr>
            <p:ph idx="4294967295" type="subTitle"/>
          </p:nvPr>
        </p:nvSpPr>
        <p:spPr>
          <a:xfrm>
            <a:off x="598088" y="2715912"/>
            <a:ext cx="8222099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15"/>
              <a:buFont typeface="Helvetica Neue"/>
              <a:buNone/>
            </a:pPr>
            <a:r>
              <a:rPr b="0" i="0" lang="en-US" sz="1615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Rodessa Allen</a:t>
            </a:r>
            <a:endParaRPr/>
          </a:p>
        </p:txBody>
      </p:sp>
      <p:pic>
        <p:nvPicPr>
          <p:cNvPr descr="Audio_07_24_2023_22_00_55.mp3" id="87" name="Google Shape;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8688" y="4335244"/>
            <a:ext cx="571501" cy="57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idx="4294967295" type="ctrTitle"/>
          </p:nvPr>
        </p:nvSpPr>
        <p:spPr>
          <a:xfrm>
            <a:off x="283200" y="841774"/>
            <a:ext cx="8057999" cy="14574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Roboto"/>
              <a:buNone/>
            </a:pPr>
            <a:r>
              <a:rPr b="0" i="0" lang="en-US" sz="3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Ruth Curtis &amp; </a:t>
            </a:r>
            <a:r>
              <a:rPr b="0" i="0" lang="en-US" sz="3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Information Literacy Advocates (ILA) Scheme</a:t>
            </a:r>
            <a:endParaRPr/>
          </a:p>
        </p:txBody>
      </p:sp>
      <p:sp>
        <p:nvSpPr>
          <p:cNvPr id="152" name="Google Shape;152;p22"/>
          <p:cNvSpPr txBox="1"/>
          <p:nvPr>
            <p:ph idx="4294967295" type="subTitle"/>
          </p:nvPr>
        </p:nvSpPr>
        <p:spPr>
          <a:xfrm>
            <a:off x="1643750" y="2117250"/>
            <a:ext cx="5783401" cy="23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194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●"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Began in 2013/2014</a:t>
            </a:r>
            <a:endParaRPr/>
          </a:p>
          <a:p>
            <a:pPr indent="-33194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●"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University of Nottingham</a:t>
            </a:r>
            <a:endParaRPr/>
          </a:p>
          <a:p>
            <a:pPr indent="-33194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●"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Recruites </a:t>
            </a: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medicine and health science students</a:t>
            </a:r>
            <a:endParaRPr/>
          </a:p>
          <a:p>
            <a:pPr indent="-33194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●"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Offered course credit</a:t>
            </a:r>
            <a:endParaRPr/>
          </a:p>
          <a:p>
            <a:pPr indent="-33194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●"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Help students make use of the libraries resources &amp; services</a:t>
            </a:r>
            <a:endParaRPr/>
          </a:p>
          <a:p>
            <a:pPr indent="-33194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●"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 help with the influx of one to one literature search requests due to sudden increase in student volume</a:t>
            </a:r>
            <a:endParaRPr/>
          </a:p>
          <a:p>
            <a:pPr indent="-33194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●"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Student requests from related programs for advice on how to use library resources.</a:t>
            </a:r>
            <a:endParaRPr/>
          </a:p>
        </p:txBody>
      </p:sp>
      <p:pic>
        <p:nvPicPr>
          <p:cNvPr descr="Audio_07_24_2023_22_21_16.mp3" id="153" name="Google Shape;15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1803" y="4484956"/>
            <a:ext cx="571501" cy="57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idx="4294967295" type="ctrTitle"/>
          </p:nvPr>
        </p:nvSpPr>
        <p:spPr>
          <a:xfrm>
            <a:off x="433349" y="1004950"/>
            <a:ext cx="8277302" cy="81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ILA Scheme</a:t>
            </a:r>
            <a:r>
              <a:rPr b="0" i="0" lang="en-US" sz="3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Requirements</a:t>
            </a:r>
            <a:endParaRPr/>
          </a:p>
        </p:txBody>
      </p:sp>
      <p:sp>
        <p:nvSpPr>
          <p:cNvPr id="159" name="Google Shape;159;p23"/>
          <p:cNvSpPr txBox="1"/>
          <p:nvPr>
            <p:ph idx="4294967295" type="subTitle"/>
          </p:nvPr>
        </p:nvSpPr>
        <p:spPr>
          <a:xfrm>
            <a:off x="1607224" y="1824250"/>
            <a:ext cx="5783402" cy="2934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-3048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learning outcomes to be achieved</a:t>
            </a:r>
            <a:endParaRPr/>
          </a:p>
          <a:p>
            <a:pPr indent="-3048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attendance of an induction workshop</a:t>
            </a:r>
            <a:endParaRPr/>
          </a:p>
          <a:p>
            <a:pPr indent="-3048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provision of peer assistance in information skills sessions</a:t>
            </a:r>
            <a:endParaRPr/>
          </a:p>
          <a:p>
            <a:pPr indent="-3048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accumulation of 20-hour contact time – to be split between peers (providing information skills support) and librarians (to maintain progress, discuss concerns and benefit from additional training)</a:t>
            </a:r>
            <a:endParaRPr/>
          </a:p>
          <a:p>
            <a:pPr indent="-3048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accumulation of 40-hour independent learning</a:t>
            </a:r>
            <a:endParaRPr/>
          </a:p>
          <a:p>
            <a:pPr indent="-3048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submission of a final assessment (reflective portfolio and 10-minute presentation).</a:t>
            </a:r>
            <a:endParaRPr/>
          </a:p>
          <a:p>
            <a:pPr indent="-3048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Second year students or above</a:t>
            </a:r>
            <a:endParaRPr/>
          </a:p>
          <a:p>
            <a:pPr indent="-3048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Prior knowledge of library resources and services</a:t>
            </a:r>
            <a:endParaRPr/>
          </a:p>
        </p:txBody>
      </p:sp>
      <p:pic>
        <p:nvPicPr>
          <p:cNvPr descr="Audio_07_24_2023_22_24_04.mp3" id="160" name="Google Shape;16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8836" y="3936316"/>
            <a:ext cx="571501" cy="571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udio_07_24_2023_22_25_06.mp3" id="161" name="Google Shape;16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5870" y="4520125"/>
            <a:ext cx="571501" cy="57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idx="4294967295" type="ctrTitle"/>
          </p:nvPr>
        </p:nvSpPr>
        <p:spPr>
          <a:xfrm>
            <a:off x="1104600" y="1096300"/>
            <a:ext cx="6934800" cy="11937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ILA Scheme</a:t>
            </a:r>
            <a:r>
              <a:rPr b="0" i="0" lang="en-US" sz="3589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Outcomes &amp; Critiques</a:t>
            </a:r>
            <a:endParaRPr/>
          </a:p>
        </p:txBody>
      </p:sp>
      <p:sp>
        <p:nvSpPr>
          <p:cNvPr id="167" name="Google Shape;167;p24"/>
          <p:cNvSpPr txBox="1"/>
          <p:nvPr>
            <p:ph idx="4294967295" type="subTitle"/>
          </p:nvPr>
        </p:nvSpPr>
        <p:spPr>
          <a:xfrm>
            <a:off x="1680299" y="2391674"/>
            <a:ext cx="5783401" cy="2258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-298704" lvl="0" marL="4480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b="0" i="0" lang="en-US" sz="117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Overall positive outcome for ILAs and students</a:t>
            </a:r>
            <a:endParaRPr/>
          </a:p>
          <a:p>
            <a:pPr indent="-298704" lvl="0" marL="4480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b="0" i="0" lang="en-US" sz="117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Reduced students anxiety and built confidence in using library resources.</a:t>
            </a:r>
            <a:endParaRPr/>
          </a:p>
          <a:p>
            <a:pPr indent="-298704" lvl="0" marL="4480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b="0" i="0" lang="en-US" sz="117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Promoted self research skills by not simply providing answers.</a:t>
            </a:r>
            <a:endParaRPr/>
          </a:p>
          <a:p>
            <a:pPr indent="-298704" lvl="0" marL="4480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b="0" i="0" lang="en-US" sz="117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Improved ILAs information research quality and knowledge of library functions.</a:t>
            </a:r>
            <a:endParaRPr/>
          </a:p>
          <a:p>
            <a:pPr indent="-298704" lvl="0" marL="4480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b="0" i="0" lang="en-US" sz="117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Improved the ILA and student assignments.</a:t>
            </a:r>
            <a:endParaRPr/>
          </a:p>
          <a:p>
            <a:pPr indent="-298704" lvl="0" marL="4480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Char char="●"/>
            </a:pPr>
            <a:r>
              <a:rPr b="0" i="0" lang="en-US" sz="1176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Mainly handled inquiries related to Structuring searches/Searching databases</a:t>
            </a:r>
            <a:endParaRPr/>
          </a:p>
          <a:p>
            <a:pPr indent="-298704" lvl="0" marL="4480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Char char="●"/>
            </a:pPr>
            <a:r>
              <a:rPr b="0" i="0" lang="en-US" sz="1176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Librarian now able to handle more complex inquiries or tasks.</a:t>
            </a:r>
            <a:endParaRPr/>
          </a:p>
          <a:p>
            <a:pPr indent="-298704" lvl="0" marL="4480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b="0" i="0" lang="en-US" sz="117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Difficulty meeting the 20 hours</a:t>
            </a:r>
            <a:endParaRPr/>
          </a:p>
          <a:p>
            <a:pPr indent="-298704" lvl="0" marL="4480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b="0" i="0" lang="en-US" sz="117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Lack of interaction with other ILAs.</a:t>
            </a:r>
            <a:endParaRPr/>
          </a:p>
          <a:p>
            <a:pPr indent="-298704" lvl="0" marL="4480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b="0" i="0" lang="en-US" sz="117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Additional administrative work</a:t>
            </a:r>
            <a:endParaRPr/>
          </a:p>
        </p:txBody>
      </p:sp>
      <p:pic>
        <p:nvPicPr>
          <p:cNvPr descr="Audio_07_24_2023_22_26_36.mp3" id="168" name="Google Shape;16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7735" y="4351313"/>
            <a:ext cx="571501" cy="57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idx="4294967295" type="ctrTitle"/>
          </p:nvPr>
        </p:nvSpPr>
        <p:spPr>
          <a:xfrm>
            <a:off x="931849" y="1078024"/>
            <a:ext cx="6513602" cy="736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63"/>
              <a:buFont typeface="Arial"/>
              <a:buNone/>
            </a:pPr>
            <a:r>
              <a:rPr b="0" i="0" lang="en-US" sz="366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ILA Scheme</a:t>
            </a:r>
            <a:r>
              <a:rPr b="0" i="0" lang="en-US" sz="3663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Improvements</a:t>
            </a:r>
            <a:endParaRPr/>
          </a:p>
        </p:txBody>
      </p:sp>
      <p:sp>
        <p:nvSpPr>
          <p:cNvPr id="174" name="Google Shape;174;p25"/>
          <p:cNvSpPr txBox="1"/>
          <p:nvPr>
            <p:ph idx="4294967295" type="subTitle"/>
          </p:nvPr>
        </p:nvSpPr>
        <p:spPr>
          <a:xfrm>
            <a:off x="1036900" y="1814825"/>
            <a:ext cx="6924000" cy="2396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Making ILAs presence known through different avenues.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Introducing ILAs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Providing support with different communication methods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More group work has developed teamwork skills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Extending the duration of the program to most of the academic year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Mid term review vs just final review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Workshops for ILAs</a:t>
            </a:r>
            <a:endParaRPr/>
          </a:p>
        </p:txBody>
      </p:sp>
      <p:pic>
        <p:nvPicPr>
          <p:cNvPr descr="Audio_07_24_2023_22_29_57.mp3" id="175" name="Google Shape;17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7310" y="4372414"/>
            <a:ext cx="571501" cy="57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idx="4294967295" type="ctrTitle"/>
          </p:nvPr>
        </p:nvSpPr>
        <p:spPr>
          <a:xfrm>
            <a:off x="1680299" y="959274"/>
            <a:ext cx="5783402" cy="12852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63"/>
              <a:buFont typeface="Roboto"/>
              <a:buNone/>
            </a:pPr>
            <a:r>
              <a:rPr b="0" i="0" lang="en-US" sz="3663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Qianxiu Liu &amp; Information Literacy (IL) Course Study</a:t>
            </a:r>
            <a:endParaRPr/>
          </a:p>
        </p:txBody>
      </p:sp>
      <p:sp>
        <p:nvSpPr>
          <p:cNvPr id="181" name="Google Shape;181;p26"/>
          <p:cNvSpPr txBox="1"/>
          <p:nvPr>
            <p:ph idx="4294967295" type="subTitle"/>
          </p:nvPr>
        </p:nvSpPr>
        <p:spPr>
          <a:xfrm>
            <a:off x="1680299" y="2244475"/>
            <a:ext cx="5783402" cy="24693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Char char="●"/>
            </a:pPr>
            <a:r>
              <a:rPr b="0" i="0" lang="en-US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University of Science and Technology of China</a:t>
            </a:r>
            <a:endParaRPr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Char char="●"/>
            </a:pPr>
            <a:r>
              <a:rPr b="0" i="0" lang="en-US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Credit based Information Literacy Course</a:t>
            </a:r>
            <a:endParaRPr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Char char="●"/>
            </a:pPr>
            <a:r>
              <a:rPr b="0" i="0" lang="en-US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Same course material, two teaching modes.</a:t>
            </a:r>
            <a:endParaRPr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Char char="●"/>
            </a:pPr>
            <a:r>
              <a:rPr b="0" i="0" lang="en-US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What motivates graduate students to take the IL course?</a:t>
            </a:r>
            <a:endParaRPr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Char char="●"/>
            </a:pPr>
            <a:r>
              <a:rPr b="0" i="0" lang="en-US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 what extent do graduate students evaluate their IL skills?</a:t>
            </a:r>
            <a:endParaRPr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Char char="●"/>
            </a:pPr>
            <a:r>
              <a:rPr b="0" i="0" lang="en-US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 what extent do graduate students evaluate the contents of IL courses?</a:t>
            </a:r>
            <a:endParaRPr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Char char="●"/>
            </a:pPr>
            <a:r>
              <a:rPr b="0" i="0" lang="en-US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Who do graduate students evaluate as the most appropriate person to teach IL courses?</a:t>
            </a:r>
            <a:endParaRPr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Char char="●"/>
            </a:pPr>
            <a:r>
              <a:rPr b="0" i="0" lang="en-US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What do graduate students evaluate as the most suitable approach to teaching IL courses?</a:t>
            </a:r>
            <a:endParaRPr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Char char="●"/>
            </a:pPr>
            <a:r>
              <a:rPr b="0" i="0" lang="en-US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Are there differences between graduate students' perception and motivation toward IL courses based on class format or gender?</a:t>
            </a:r>
            <a:endParaRPr/>
          </a:p>
        </p:txBody>
      </p:sp>
      <p:pic>
        <p:nvPicPr>
          <p:cNvPr descr="Audio_07_24_2023_22_32_04.mp3" id="182" name="Google Shape;18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49175" y="4393516"/>
            <a:ext cx="571501" cy="57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idx="4294967295" type="ctrTitle"/>
          </p:nvPr>
        </p:nvSpPr>
        <p:spPr>
          <a:xfrm>
            <a:off x="1680299" y="1068899"/>
            <a:ext cx="5783402" cy="7005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93"/>
              <a:buFont typeface="Roboto"/>
              <a:buNone/>
            </a:pPr>
            <a:r>
              <a:rPr b="0" i="0" lang="en-US" sz="3293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IL Course Objectives</a:t>
            </a:r>
            <a:endParaRPr/>
          </a:p>
        </p:txBody>
      </p:sp>
      <p:sp>
        <p:nvSpPr>
          <p:cNvPr id="188" name="Google Shape;188;p27"/>
          <p:cNvSpPr txBox="1"/>
          <p:nvPr>
            <p:ph idx="4294967295" type="subTitle"/>
          </p:nvPr>
        </p:nvSpPr>
        <p:spPr>
          <a:xfrm>
            <a:off x="1936125" y="1825300"/>
            <a:ext cx="5783401" cy="12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-240029" lvl="0" marL="3200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Char char="●"/>
            </a:pPr>
            <a:r>
              <a:rPr b="0" i="0" lang="en-US" sz="126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 enhance students' awareness of literature information</a:t>
            </a:r>
            <a:endParaRPr/>
          </a:p>
          <a:p>
            <a:pPr indent="-240029" lvl="0" marL="3200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Char char="●"/>
            </a:pPr>
            <a:r>
              <a:rPr b="0" i="0" lang="en-US" sz="126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 equip students with the skills to search for literature</a:t>
            </a:r>
            <a:endParaRPr/>
          </a:p>
          <a:p>
            <a:pPr indent="-240029" lvl="0" marL="3200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Char char="●"/>
            </a:pPr>
            <a:r>
              <a:rPr b="0" i="0" lang="en-US" sz="126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 equip students with the ability to analyze, process, review and utilize literature</a:t>
            </a:r>
            <a:endParaRPr/>
          </a:p>
          <a:p>
            <a:pPr indent="-240029" lvl="0" marL="3200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Char char="●"/>
            </a:pPr>
            <a:r>
              <a:rPr b="0" i="0" lang="en-US" sz="126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 cultivate students' self-learning ability and independent research ability.</a:t>
            </a:r>
            <a:endParaRPr/>
          </a:p>
        </p:txBody>
      </p:sp>
      <p:pic>
        <p:nvPicPr>
          <p:cNvPr descr="Audio_07_24_2023_22_34_56.mp3" id="189" name="Google Shape;18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9261" y="4351313"/>
            <a:ext cx="571501" cy="57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idx="4294967295" type="ctrTitle"/>
          </p:nvPr>
        </p:nvSpPr>
        <p:spPr>
          <a:xfrm>
            <a:off x="702900" y="1109942"/>
            <a:ext cx="7738200" cy="7461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48"/>
              <a:buFont typeface="Roboto"/>
              <a:buNone/>
            </a:pPr>
            <a:r>
              <a:rPr b="0" i="0" lang="en-US" sz="1848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IL Course Study Objectives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48"/>
              <a:buFont typeface="Roboto"/>
              <a:buNone/>
            </a:pPr>
            <a:r>
              <a:rPr b="0" i="0" lang="en-US" sz="1848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&amp; Prior Findings</a:t>
            </a:r>
            <a:endParaRPr/>
          </a:p>
        </p:txBody>
      </p:sp>
      <p:sp>
        <p:nvSpPr>
          <p:cNvPr id="195" name="Google Shape;195;p28"/>
          <p:cNvSpPr txBox="1"/>
          <p:nvPr>
            <p:ph idx="4294967295" type="subTitle"/>
          </p:nvPr>
        </p:nvSpPr>
        <p:spPr>
          <a:xfrm>
            <a:off x="1680299" y="1899291"/>
            <a:ext cx="5783402" cy="3263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-334327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●"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Shortage of engagement with graduate students.</a:t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4327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●"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Graduate students are not prepared to conduct complex research and are not well equipped to assess the sources they find.</a:t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4327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●"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Graduate students move from generalist to specialist, which means they need to become more familiar with the journals in their field of study.</a:t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4327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●"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Graduate students' search and critical evaluation skills increased with practice and were not based on an academic year or research tasks.</a:t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4327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●"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clarify the motivation, self-efficacy, and perceptions of first-year master's students</a:t>
            </a:r>
            <a:endParaRPr/>
          </a:p>
        </p:txBody>
      </p:sp>
      <p:pic>
        <p:nvPicPr>
          <p:cNvPr descr="Audio_07_24_2023_22_36_09.mp3" id="196" name="Google Shape;19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8412" y="4435719"/>
            <a:ext cx="571501" cy="57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idx="4294967295" type="ctrTitle"/>
          </p:nvPr>
        </p:nvSpPr>
        <p:spPr>
          <a:xfrm>
            <a:off x="1680299" y="676050"/>
            <a:ext cx="5783402" cy="7461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Roboto"/>
              <a:buNone/>
            </a:pPr>
            <a:r>
              <a:rPr b="0" i="0" lang="en-US" sz="3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IL Study Results</a:t>
            </a:r>
            <a:endParaRPr/>
          </a:p>
        </p:txBody>
      </p:sp>
      <p:sp>
        <p:nvSpPr>
          <p:cNvPr id="202" name="Google Shape;202;p29"/>
          <p:cNvSpPr txBox="1"/>
          <p:nvPr>
            <p:ph idx="4294967295" type="subTitle"/>
          </p:nvPr>
        </p:nvSpPr>
        <p:spPr>
          <a:xfrm>
            <a:off x="1716850" y="1202900"/>
            <a:ext cx="5783401" cy="3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Helvetica Neue"/>
              <a:buNone/>
            </a:pPr>
            <a:r>
              <a:t/>
            </a:r>
            <a:endParaRPr b="0" i="0" sz="4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19"/>
              <a:buFont typeface="Helvetica Neue"/>
              <a:buNone/>
            </a:pPr>
            <a:r>
              <a:t/>
            </a:r>
            <a:endParaRPr b="0" i="0" sz="4319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79"/>
              <a:buFont typeface="Helvetica Neue"/>
              <a:buNone/>
            </a:pPr>
            <a:r>
              <a:rPr b="0" i="0" lang="en-US" sz="1079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Teacher Qualifications</a:t>
            </a:r>
            <a:endParaRPr b="0" i="0" sz="4319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4319" lvl="0" marL="411479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79"/>
              <a:buFont typeface="Helvetica Neue"/>
              <a:buChar char="●"/>
            </a:pPr>
            <a:r>
              <a:rPr b="0" i="0" lang="en-US" sz="1079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40.25 % of students preferred faculty who are proficient in IL</a:t>
            </a:r>
            <a:endParaRPr b="0" i="0" sz="4319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4319" lvl="0" marL="411479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79"/>
              <a:buFont typeface="Helvetica Neue"/>
              <a:buChar char="●"/>
            </a:pPr>
            <a:r>
              <a:rPr b="0" i="0" lang="en-US" sz="1079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28.64 % of students indicated that faculty who are professional at IL and in the same field as themselves.</a:t>
            </a:r>
            <a:endParaRPr b="0" i="0" sz="4319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4319" lvl="0" marL="411479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79"/>
              <a:buFont typeface="Helvetica Neue"/>
              <a:buChar char="●"/>
            </a:pPr>
            <a:r>
              <a:rPr b="0" i="0" lang="en-US" sz="1079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5.8 % of students thought librarians proficient in information retrieval and analysis were the most appropriate. </a:t>
            </a:r>
            <a:endParaRPr b="0" i="0" sz="4319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4319" lvl="0" marL="411479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79"/>
              <a:buFont typeface="Helvetica Neue"/>
              <a:buChar char="●"/>
            </a:pPr>
            <a:r>
              <a:rPr b="0" i="0" lang="en-US" sz="1079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3.7 % of students considered faculty majoring in library information science the most appropriate person for teaching IL courses.</a:t>
            </a:r>
            <a:endParaRPr b="0" i="0" sz="4319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4319" lvl="0" marL="411479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79"/>
              <a:buFont typeface="Helvetica Neue"/>
              <a:buChar char="●"/>
            </a:pPr>
            <a:r>
              <a:rPr b="0" i="0" lang="en-US" sz="1079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2.96 % of students preferred university librarians as their instructors.</a:t>
            </a:r>
            <a:endParaRPr b="0" i="0" sz="4319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79"/>
              <a:buFont typeface="Helvetica Neue"/>
              <a:buNone/>
            </a:pPr>
            <a:r>
              <a:rPr b="0" i="0" lang="en-US" sz="1079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Information seeking behavior</a:t>
            </a:r>
            <a:endParaRPr b="0" i="0" sz="4319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4319" lvl="0" marL="411479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79"/>
              <a:buFont typeface="Helvetica Neue"/>
              <a:buChar char="●"/>
            </a:pPr>
            <a:r>
              <a:rPr b="0" i="0" lang="en-US" sz="1079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46.17 % of students preferred lectures with group activities. </a:t>
            </a:r>
            <a:endParaRPr b="0" i="0" sz="4319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4319" lvl="0" marL="411479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79"/>
              <a:buFont typeface="Helvetica Neue"/>
              <a:buChar char="●"/>
            </a:pPr>
            <a:r>
              <a:rPr b="0" i="0" lang="en-US" sz="1079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40 % of students will continue to search in various databases. </a:t>
            </a:r>
            <a:endParaRPr b="0" i="0" sz="4319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4319" lvl="0" marL="411479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79"/>
              <a:buFont typeface="Helvetica Neue"/>
              <a:buChar char="●"/>
            </a:pPr>
            <a:r>
              <a:rPr b="0" i="0" lang="en-US" sz="1079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28.15 % claimed that they would seek help from classmates. </a:t>
            </a:r>
            <a:endParaRPr b="0" i="0" sz="4319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4319" lvl="0" marL="411479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79"/>
              <a:buFont typeface="Helvetica Neue"/>
              <a:buChar char="●"/>
            </a:pPr>
            <a:r>
              <a:rPr b="0" i="0" lang="en-US" sz="1079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6.42 % of students said they would ask university librarians for help.</a:t>
            </a:r>
            <a:endParaRPr b="0" i="0" sz="4319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79"/>
              <a:buFont typeface="Helvetica Neue"/>
              <a:buNone/>
            </a:pPr>
            <a:r>
              <a:rPr b="0" i="0" lang="en-US" sz="1079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Course Type</a:t>
            </a:r>
            <a:endParaRPr b="0" i="0" sz="4319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4319" lvl="0" marL="411479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79"/>
              <a:buFont typeface="Helvetica Neue"/>
              <a:buChar char="●"/>
            </a:pPr>
            <a:r>
              <a:rPr b="0" i="0" lang="en-US" sz="1079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26.17 % of students preferred flipped classrooms. </a:t>
            </a:r>
            <a:endParaRPr b="0" i="0" sz="4319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4319" lvl="0" marL="411479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79"/>
              <a:buFont typeface="Helvetica Neue"/>
              <a:buChar char="●"/>
            </a:pPr>
            <a:r>
              <a:rPr b="0" i="0" lang="en-US" sz="1079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19.26 % of students choose lectures with hands-on practice. </a:t>
            </a:r>
            <a:endParaRPr b="0" i="0" sz="4319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4319" lvl="0" marL="411479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79"/>
              <a:buFont typeface="Helvetica Neue"/>
              <a:buChar char="●"/>
            </a:pPr>
            <a:r>
              <a:rPr b="0" i="0" lang="en-US" sz="1079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3.7 % of students preferred lecture-only.</a:t>
            </a:r>
            <a:endParaRPr b="0" i="0" sz="4319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4319" lvl="0" marL="411479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79"/>
              <a:buFont typeface="Helvetica Neue"/>
              <a:buChar char="●"/>
            </a:pPr>
            <a:r>
              <a:rPr b="0" i="0" lang="en-US" sz="1079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3.21 % preferred e-learning.</a:t>
            </a:r>
            <a:endParaRPr/>
          </a:p>
        </p:txBody>
      </p:sp>
      <p:pic>
        <p:nvPicPr>
          <p:cNvPr descr="Audio_07_24_2023_22_40_16.mp3" id="203" name="Google Shape;20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2904" y="4421651"/>
            <a:ext cx="571501" cy="57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idx="4294967295" type="ctrTitle"/>
          </p:nvPr>
        </p:nvSpPr>
        <p:spPr>
          <a:xfrm>
            <a:off x="598100" y="1135721"/>
            <a:ext cx="8222099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Roboto"/>
              <a:buNone/>
            </a:pPr>
            <a:r>
              <a:rPr b="0" i="0" lang="en-US" sz="4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IL Study Results Cont.</a:t>
            </a:r>
            <a:endParaRPr/>
          </a:p>
        </p:txBody>
      </p:sp>
      <p:sp>
        <p:nvSpPr>
          <p:cNvPr id="209" name="Google Shape;209;p30"/>
          <p:cNvSpPr txBox="1"/>
          <p:nvPr>
            <p:ph idx="4294967295" type="subTitle"/>
          </p:nvPr>
        </p:nvSpPr>
        <p:spPr>
          <a:xfrm>
            <a:off x="598100" y="2019027"/>
            <a:ext cx="8222099" cy="2631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-337184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"/>
              <a:buChar char="●"/>
            </a:pPr>
            <a:r>
              <a:rPr b="0" i="0" lang="en-US" sz="1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Students strongly agreed that the IL course should not be limited to the practice course but should guide students on how to learn. </a:t>
            </a:r>
            <a:endParaRPr b="0" i="0" sz="3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7184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"/>
              <a:buChar char="●"/>
            </a:pPr>
            <a:r>
              <a:rPr b="0" i="0" lang="en-US" sz="1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They believed this course helped them with their lifelong learning. </a:t>
            </a:r>
            <a:endParaRPr b="0" i="0" sz="3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7184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"/>
              <a:buChar char="●"/>
            </a:pPr>
            <a:r>
              <a:rPr b="0" i="0" lang="en-US" sz="1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Students disagreed with the statement that students can use web resources to complete a project without library resources.</a:t>
            </a:r>
            <a:endParaRPr b="0" i="0" sz="3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7184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"/>
              <a:buChar char="●"/>
            </a:pPr>
            <a:r>
              <a:rPr b="0" i="0" lang="en-US" sz="1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They also agreed that students could use the library fully without participating in IL education</a:t>
            </a:r>
            <a:endParaRPr b="0" i="0" sz="3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7184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"/>
              <a:buChar char="●"/>
            </a:pPr>
            <a:r>
              <a:rPr b="0" i="0" lang="en-US" sz="1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Students mentioned that having only lectures is inefficient.</a:t>
            </a:r>
            <a:endParaRPr b="0" i="0" sz="3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7184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"/>
              <a:buChar char="●"/>
            </a:pPr>
            <a:r>
              <a:rPr b="0" i="0" lang="en-US" sz="1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Group work is an output process, making it easy to understand.</a:t>
            </a:r>
            <a:endParaRPr/>
          </a:p>
        </p:txBody>
      </p:sp>
      <p:pic>
        <p:nvPicPr>
          <p:cNvPr descr="Audio_07_24_2023_22_44_04.mp3" id="210" name="Google Shape;21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4769" y="4491990"/>
            <a:ext cx="571501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idx="4294967295" type="ctrTitle"/>
          </p:nvPr>
        </p:nvSpPr>
        <p:spPr>
          <a:xfrm>
            <a:off x="598100" y="1318422"/>
            <a:ext cx="8222099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Roboto"/>
              <a:buNone/>
            </a:pPr>
            <a:r>
              <a:rPr b="0" i="0" lang="en-US" sz="4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Information Literacy Course Ideas</a:t>
            </a:r>
            <a:endParaRPr/>
          </a:p>
        </p:txBody>
      </p:sp>
      <p:sp>
        <p:nvSpPr>
          <p:cNvPr id="216" name="Google Shape;216;p31"/>
          <p:cNvSpPr txBox="1"/>
          <p:nvPr>
            <p:ph idx="4294967295" type="subTitle"/>
          </p:nvPr>
        </p:nvSpPr>
        <p:spPr>
          <a:xfrm>
            <a:off x="598100" y="2157218"/>
            <a:ext cx="8222099" cy="20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-34861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●"/>
            </a:pPr>
            <a:r>
              <a:rPr b="0" i="0" lang="en-US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Make a IL course required based on the their major.</a:t>
            </a:r>
            <a:endParaRPr b="0" i="0" sz="2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861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●"/>
            </a:pPr>
            <a:r>
              <a:rPr b="0" i="0" lang="en-US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Based on the students first writing or research intensive course.</a:t>
            </a:r>
            <a:endParaRPr b="0" i="0" sz="2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861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●"/>
            </a:pPr>
            <a:r>
              <a:rPr b="0" i="0" lang="en-US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Offer assignment assistance.</a:t>
            </a:r>
            <a:endParaRPr b="0" i="0" sz="2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861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●"/>
            </a:pPr>
            <a:r>
              <a:rPr b="0" i="0" lang="en-US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Have a library representative speak and offer assistance in the class.</a:t>
            </a:r>
            <a:endParaRPr b="0" i="0" sz="2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861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●"/>
            </a:pPr>
            <a:r>
              <a:rPr b="0" i="0" lang="en-US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Hold class in the library on occasion.</a:t>
            </a:r>
            <a:endParaRPr/>
          </a:p>
        </p:txBody>
      </p:sp>
      <p:pic>
        <p:nvPicPr>
          <p:cNvPr descr="Audio_07_24_2023_22_46_46.mp3" id="217" name="Google Shape;21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3667" y="4393516"/>
            <a:ext cx="571501" cy="57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4294967295" type="ctrTitle"/>
          </p:nvPr>
        </p:nvSpPr>
        <p:spPr>
          <a:xfrm>
            <a:off x="1626774" y="677249"/>
            <a:ext cx="5783402" cy="9090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Roboto"/>
              <a:buNone/>
            </a:pPr>
            <a:r>
              <a:rPr b="0" i="0" lang="en-US" sz="4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Definition</a:t>
            </a:r>
            <a:endParaRPr/>
          </a:p>
        </p:txBody>
      </p:sp>
      <p:sp>
        <p:nvSpPr>
          <p:cNvPr id="93" name="Google Shape;93;p14"/>
          <p:cNvSpPr txBox="1"/>
          <p:nvPr>
            <p:ph idx="4294967295" type="subTitle"/>
          </p:nvPr>
        </p:nvSpPr>
        <p:spPr>
          <a:xfrm>
            <a:off x="1626774" y="1662750"/>
            <a:ext cx="5783402" cy="27915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Char char="●"/>
            </a:pPr>
            <a:r>
              <a:rPr b="0" i="0" lang="en-US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Reading/ Writing Literacy</a:t>
            </a:r>
            <a:endParaRPr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Char char="○"/>
            </a:pPr>
            <a:r>
              <a:rPr b="0" i="0" lang="en-US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ability to read and write. These are skills that can be developed over time, and they should be practiced regularly.</a:t>
            </a:r>
            <a:endParaRPr/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Char char="●"/>
            </a:pPr>
            <a:r>
              <a:rPr b="0" i="0" lang="en-US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Digital Literacy</a:t>
            </a:r>
            <a:endParaRPr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Char char="○"/>
            </a:pPr>
            <a:r>
              <a:rPr b="0" i="0" lang="en-US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ability to critically use technology, to navigate through various online forums and devices, understanding how technology works, and being able to creatively and innovatively manipulate technology to solve problems. </a:t>
            </a:r>
            <a:endParaRPr/>
          </a:p>
        </p:txBody>
      </p:sp>
      <p:pic>
        <p:nvPicPr>
          <p:cNvPr descr="Audio_07_24_2023_22_02_57.mp3"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0276" y="4435719"/>
            <a:ext cx="571501" cy="57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idx="4294967295" type="ctrTitle"/>
          </p:nvPr>
        </p:nvSpPr>
        <p:spPr>
          <a:xfrm>
            <a:off x="693300" y="2152346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Roboto"/>
              <a:buNone/>
            </a:pPr>
            <a:r>
              <a:rPr b="0" i="0" lang="en-US" sz="4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Final Reflection</a:t>
            </a:r>
            <a:endParaRPr/>
          </a:p>
        </p:txBody>
      </p:sp>
      <p:pic>
        <p:nvPicPr>
          <p:cNvPr descr="Google Shape;205;p32" id="223" name="Google Shape;22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8874" y="3305574"/>
            <a:ext cx="2076526" cy="160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udio_07_24_2023_22_51_40.mp3" id="224" name="Google Shape;22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81806" y="4343411"/>
            <a:ext cx="571501" cy="57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idx="4294967295" type="ctrTitle"/>
          </p:nvPr>
        </p:nvSpPr>
        <p:spPr>
          <a:xfrm>
            <a:off x="1680300" y="602949"/>
            <a:ext cx="57834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"/>
              <a:buNone/>
            </a:pPr>
            <a:r>
              <a:rPr lang="en-US" sz="3700">
                <a:solidFill>
                  <a:srgbClr val="FFFFFF"/>
                </a:solidFill>
              </a:rPr>
              <a:t>References</a:t>
            </a:r>
            <a:endParaRPr/>
          </a:p>
        </p:txBody>
      </p:sp>
      <p:sp>
        <p:nvSpPr>
          <p:cNvPr id="230" name="Google Shape;230;p33"/>
          <p:cNvSpPr txBox="1"/>
          <p:nvPr>
            <p:ph idx="4294967295" type="subTitle"/>
          </p:nvPr>
        </p:nvSpPr>
        <p:spPr>
          <a:xfrm>
            <a:off x="429375" y="1489621"/>
            <a:ext cx="8268000" cy="4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ct val="100000"/>
              <a:buFont typeface="Helvetica Neue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"Academic Libraries", American Library Association, July 21, 2016.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ct val="100000"/>
              <a:buFont typeface="Helvetica Neue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http://www.ala.org/educationcareers/libcareers/type/academic (Accessed July 25, 2023)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ct val="100000"/>
              <a:buFont typeface="Helvetica Neue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Document ID: f0a79a7b-8ec3-5384-71df-dc25282dd172</a:t>
            </a:r>
            <a:endParaRPr b="0" i="0" sz="6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ct val="100000"/>
              <a:buFont typeface="Helvetica Neue"/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ct val="100000"/>
              <a:buFont typeface="Helvetica Neue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Curtis, R. (2016), Information Literacy Advocates: developing student skills through a peer support approach. Health Info Libr J, 33: 334-339. </a:t>
            </a:r>
            <a:r>
              <a:rPr b="0" i="0" lang="en-US" sz="14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https://doi.org/10.1111/hir.12156</a:t>
            </a:r>
            <a:endParaRPr b="0" i="0" sz="6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ct val="100000"/>
              <a:buFont typeface="Helvetica Neue"/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Harkins, M.J., Rodrigues, D., &amp; Orlov, S. (2011). ‘Where to start?’: Considerations for faculty and librarians in delivering information literacy in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ct val="100000"/>
              <a:buFont typeface="Helvetica Neue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Qianxiu Liu, Information literacy and recent graduates: Motivation, self-efficacy, and perception of credit-based information literacy courses,The Journal of Academic Librarianship, Volume 49, Issue 3, 2023,102682,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ISSN 0099-1333, https://doi.org/10.1016/j.acalib.2023.102682.</a:t>
            </a:r>
            <a:endParaRPr b="0" i="0" sz="6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ct val="100000"/>
              <a:buFont typeface="Helvetica Neue"/>
              <a:buNone/>
            </a:pPr>
            <a:r>
              <a:t/>
            </a:r>
            <a:endParaRPr sz="1400">
              <a:solidFill>
                <a:srgbClr val="2A39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ct val="100000"/>
              <a:buFont typeface="Helvetica Neue"/>
              <a:buNone/>
            </a:pPr>
            <a:r>
              <a:rPr lang="en-US" sz="14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https://www.colorado.edu/libraries/research/information-literacy</a:t>
            </a:r>
            <a:endParaRPr sz="6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ct val="103600"/>
              <a:buFont typeface="Helvetica Neue"/>
              <a:buNone/>
            </a:pPr>
            <a:r>
              <a:t/>
            </a:r>
            <a:endParaRPr sz="1351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ct val="100000"/>
              <a:buFont typeface="Helvetica Neue"/>
              <a:buNone/>
            </a:pPr>
            <a:r>
              <a:rPr lang="en-US" sz="14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https://libraries.emory.edu/instructors/emory-libraries-information-literacy-program</a:t>
            </a:r>
            <a:r>
              <a:rPr b="0" i="0" lang="en-US" sz="1400" u="none" cap="none" strike="noStrike">
                <a:solidFill>
                  <a:srgbClr val="2A3990"/>
                </a:solidFill>
                <a:latin typeface="Arial"/>
                <a:ea typeface="Arial"/>
                <a:cs typeface="Arial"/>
                <a:sym typeface="Arial"/>
              </a:rPr>
              <a:t>n for graduate students.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4294967295" type="ctrTitle"/>
          </p:nvPr>
        </p:nvSpPr>
        <p:spPr>
          <a:xfrm>
            <a:off x="1680299" y="685199"/>
            <a:ext cx="5783402" cy="819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Roboto"/>
              <a:buNone/>
            </a:pPr>
            <a:r>
              <a:rPr b="0" i="0" lang="en-US" sz="3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Definition</a:t>
            </a:r>
            <a:endParaRPr/>
          </a:p>
        </p:txBody>
      </p:sp>
      <p:sp>
        <p:nvSpPr>
          <p:cNvPr id="100" name="Google Shape;100;p15"/>
          <p:cNvSpPr txBox="1"/>
          <p:nvPr>
            <p:ph idx="4294967295" type="subTitle"/>
          </p:nvPr>
        </p:nvSpPr>
        <p:spPr>
          <a:xfrm>
            <a:off x="1680299" y="1504499"/>
            <a:ext cx="5783402" cy="27984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Char char="●"/>
            </a:pPr>
            <a:r>
              <a:rPr b="0" i="0" lang="en-US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Media Literacy</a:t>
            </a:r>
            <a:endParaRPr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Char char="○"/>
            </a:pPr>
            <a:r>
              <a:rPr b="0" i="0" lang="en-US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ability to understand the  messages you are being told on television, radio, video games, movies, news programs, social media, and more. </a:t>
            </a:r>
            <a:endParaRPr/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Char char="●"/>
            </a:pPr>
            <a:r>
              <a:rPr b="0" i="0" lang="en-US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Literacy</a:t>
            </a:r>
            <a:endParaRPr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Char char="○"/>
            </a:pPr>
            <a:r>
              <a:rPr b="0" i="0" lang="en-US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ability to read, understand, create, and communicate </a:t>
            </a:r>
            <a:r>
              <a:rPr b="0" i="0" lang="en-US" sz="12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data</a:t>
            </a:r>
            <a:r>
              <a:rPr b="0" i="0" lang="en-US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as information.</a:t>
            </a:r>
            <a:endParaRPr/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Char char="●"/>
            </a:pPr>
            <a:r>
              <a:rPr b="0" i="0" lang="en-US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Information Literacy</a:t>
            </a:r>
            <a:endParaRPr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Char char="○"/>
            </a:pPr>
            <a:r>
              <a:rPr b="0" i="0" lang="en-US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ability to recognize when information is needed and have the ability to locate, evaluate, and use effectively the needed information.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4294967295" type="ctrTitle"/>
          </p:nvPr>
        </p:nvSpPr>
        <p:spPr>
          <a:xfrm>
            <a:off x="1428899" y="1196775"/>
            <a:ext cx="6286201" cy="7005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7"/>
              <a:buFont typeface="Roboto"/>
              <a:buNone/>
            </a:pPr>
            <a:r>
              <a:rPr b="0" i="0" lang="en-US" sz="2257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Role of Academic Libraries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98"/>
              <a:buFont typeface="Roboto"/>
              <a:buNone/>
            </a:pPr>
            <a:r>
              <a:rPr b="0" i="0" lang="en-US" sz="1098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(Relating to Information Literacy)</a:t>
            </a:r>
            <a:endParaRPr/>
          </a:p>
        </p:txBody>
      </p:sp>
      <p:sp>
        <p:nvSpPr>
          <p:cNvPr id="106" name="Google Shape;106;p16"/>
          <p:cNvSpPr txBox="1"/>
          <p:nvPr>
            <p:ph idx="4294967295" type="subTitle"/>
          </p:nvPr>
        </p:nvSpPr>
        <p:spPr>
          <a:xfrm>
            <a:off x="1680299" y="2015999"/>
            <a:ext cx="5783401" cy="2405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Char char="●"/>
            </a:pPr>
            <a:r>
              <a:rPr b="0" i="0" lang="en-US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consult with individuals in analyzing, identifying, and fulfilling their information needs</a:t>
            </a:r>
            <a:endParaRPr b="0" i="0" sz="4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Char char="●"/>
            </a:pPr>
            <a:r>
              <a:rPr b="0" i="0" lang="en-US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create campus-wide information literacy programs and deliver classroom instruction to strengthen information literacy skills</a:t>
            </a:r>
            <a:endParaRPr b="0" i="0" sz="4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Char char="●"/>
            </a:pPr>
            <a:r>
              <a:rPr b="0" i="0" lang="en-US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select, organize, and facilitate access to information in a variety of formats</a:t>
            </a:r>
            <a:endParaRPr b="0" i="0" sz="4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Char char="●"/>
            </a:pPr>
            <a:r>
              <a:rPr b="0" i="0" lang="en-US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keep abreast of technological advancements and develop strategies to take advantage of them</a:t>
            </a:r>
            <a:endParaRPr b="0" i="0" sz="4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Char char="●"/>
            </a:pPr>
            <a:r>
              <a:rPr b="0" i="0" lang="en-US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plan, implement, and administer computer-based systems, electronic databases design and manage Web sites</a:t>
            </a:r>
            <a:endParaRPr b="0" i="0" sz="4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Char char="●"/>
            </a:pPr>
            <a:r>
              <a:rPr b="0" i="0" lang="en-US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collaborate with classroom faculty, computer specialists, and instructional developers</a:t>
            </a:r>
            <a:endParaRPr/>
          </a:p>
        </p:txBody>
      </p:sp>
      <p:pic>
        <p:nvPicPr>
          <p:cNvPr descr="Audio_07_24_2023_22_04_29.mp3"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8948" y="4289634"/>
            <a:ext cx="571501" cy="57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idx="4294967295" type="ctrTitle"/>
          </p:nvPr>
        </p:nvSpPr>
        <p:spPr>
          <a:xfrm>
            <a:off x="1424399" y="858800"/>
            <a:ext cx="6295202" cy="81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Roboto"/>
              <a:buNone/>
            </a:pPr>
            <a:r>
              <a:rPr b="0" i="0" lang="en-US" sz="3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Preparedness for IL Services</a:t>
            </a:r>
            <a:endParaRPr/>
          </a:p>
        </p:txBody>
      </p:sp>
      <p:sp>
        <p:nvSpPr>
          <p:cNvPr id="113" name="Google Shape;113;p17"/>
          <p:cNvSpPr txBox="1"/>
          <p:nvPr>
            <p:ph idx="4294967295" type="subTitle"/>
          </p:nvPr>
        </p:nvSpPr>
        <p:spPr>
          <a:xfrm>
            <a:off x="1004249" y="2026224"/>
            <a:ext cx="4550402" cy="27243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Char char="●"/>
            </a:pPr>
            <a:r>
              <a:rPr b="0" i="0" lang="en-US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Subject Knowledge</a:t>
            </a:r>
            <a:endParaRPr/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Char char="●"/>
            </a:pPr>
            <a:r>
              <a:rPr b="0" i="0" lang="en-US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Unconventional Sources</a:t>
            </a:r>
            <a:endParaRPr/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Char char="●"/>
            </a:pPr>
            <a:r>
              <a:rPr b="0" i="0" lang="en-US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Database Knowledge</a:t>
            </a:r>
            <a:endParaRPr/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Char char="●"/>
            </a:pPr>
            <a:r>
              <a:rPr b="0" i="0" lang="en-US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Time Constraint &amp; Demand</a:t>
            </a:r>
            <a:endParaRPr/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Char char="●"/>
            </a:pPr>
            <a:r>
              <a:rPr b="0" i="0" lang="en-US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Experience</a:t>
            </a:r>
            <a:endParaRPr/>
          </a:p>
        </p:txBody>
      </p:sp>
      <p:pic>
        <p:nvPicPr>
          <p:cNvPr descr="Google Shape;111;p17" id="114" name="Google Shape;114;p17"/>
          <p:cNvPicPr preferRelativeResize="0"/>
          <p:nvPr/>
        </p:nvPicPr>
        <p:blipFill rotWithShape="1">
          <a:blip r:embed="rId3">
            <a:alphaModFix/>
          </a:blip>
          <a:srcRect b="0" l="23489" r="23820" t="0"/>
          <a:stretch/>
        </p:blipFill>
        <p:spPr>
          <a:xfrm>
            <a:off x="5664225" y="1678100"/>
            <a:ext cx="2649175" cy="302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idx="4294967295" type="ctrTitle"/>
          </p:nvPr>
        </p:nvSpPr>
        <p:spPr>
          <a:xfrm>
            <a:off x="2707950" y="648649"/>
            <a:ext cx="3728100" cy="7644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Roboto"/>
              <a:buNone/>
            </a:pPr>
            <a:r>
              <a:rPr b="0" i="0" lang="en-US" sz="3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Subject Literacy</a:t>
            </a:r>
            <a:endParaRPr/>
          </a:p>
        </p:txBody>
      </p:sp>
      <p:sp>
        <p:nvSpPr>
          <p:cNvPr id="120" name="Google Shape;120;p18"/>
          <p:cNvSpPr txBox="1"/>
          <p:nvPr>
            <p:ph idx="4294967295" type="subTitle"/>
          </p:nvPr>
        </p:nvSpPr>
        <p:spPr>
          <a:xfrm>
            <a:off x="587999" y="1642550"/>
            <a:ext cx="3984001" cy="24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-343852" lvl="0" marL="4343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"/>
              <a:buChar char="●"/>
            </a:pPr>
            <a:r>
              <a:rPr b="0" i="0" lang="en-US" sz="1994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Business/ Entrepreneurship</a:t>
            </a:r>
            <a:endParaRPr/>
          </a:p>
          <a:p>
            <a:pPr indent="-343852" lvl="0" marL="4343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"/>
              <a:buChar char="●"/>
            </a:pPr>
            <a:r>
              <a:rPr b="0" i="0" lang="en-US" sz="1994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Art History</a:t>
            </a:r>
            <a:endParaRPr/>
          </a:p>
          <a:p>
            <a:pPr indent="-343852" lvl="0" marL="4343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"/>
              <a:buChar char="●"/>
            </a:pPr>
            <a:r>
              <a:rPr b="0" i="0" lang="en-US" sz="1994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Fine Arts</a:t>
            </a:r>
            <a:endParaRPr/>
          </a:p>
          <a:p>
            <a:pPr indent="-343852" lvl="0" marL="4343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"/>
              <a:buChar char="●"/>
            </a:pPr>
            <a:r>
              <a:rPr b="0" i="0" lang="en-US" sz="1994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Graphic Design</a:t>
            </a:r>
            <a:endParaRPr/>
          </a:p>
          <a:p>
            <a:pPr indent="-343852" lvl="0" marL="4343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"/>
              <a:buChar char="●"/>
            </a:pPr>
            <a:r>
              <a:rPr b="0" i="0" lang="en-US" sz="1994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Travel</a:t>
            </a:r>
            <a:endParaRPr/>
          </a:p>
          <a:p>
            <a:pPr indent="-343852" lvl="0" marL="4343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"/>
              <a:buChar char="●"/>
            </a:pPr>
            <a:r>
              <a:rPr b="0" i="0" lang="en-US" sz="1994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Culture</a:t>
            </a:r>
            <a:endParaRPr/>
          </a:p>
          <a:p>
            <a:pPr indent="-343852" lvl="0" marL="4343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"/>
              <a:buChar char="●"/>
            </a:pPr>
            <a:r>
              <a:rPr b="0" i="0" lang="en-US" sz="1994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Humanities</a:t>
            </a:r>
            <a:endParaRPr/>
          </a:p>
        </p:txBody>
      </p:sp>
      <p:pic>
        <p:nvPicPr>
          <p:cNvPr descr="Google Shape;118;p18" id="121" name="Google Shape;12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7725" y="1642548"/>
            <a:ext cx="3553501" cy="25679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udio_07_24_2023_22_09_33.mp3" id="122" name="Google Shape;12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812" y="4604531"/>
            <a:ext cx="571501" cy="57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idx="4294967295" type="ctrTitle"/>
          </p:nvPr>
        </p:nvSpPr>
        <p:spPr>
          <a:xfrm>
            <a:off x="3009449" y="648649"/>
            <a:ext cx="3125102" cy="7188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52"/>
              <a:buFont typeface="Roboto"/>
              <a:buNone/>
            </a:pPr>
            <a:r>
              <a:rPr b="0" i="0" lang="en-US" sz="3552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IL Experience</a:t>
            </a:r>
            <a:endParaRPr/>
          </a:p>
        </p:txBody>
      </p:sp>
      <p:sp>
        <p:nvSpPr>
          <p:cNvPr id="128" name="Google Shape;128;p19"/>
          <p:cNvSpPr txBox="1"/>
          <p:nvPr>
            <p:ph idx="4294967295" type="subTitle"/>
          </p:nvPr>
        </p:nvSpPr>
        <p:spPr>
          <a:xfrm>
            <a:off x="4526324" y="1646375"/>
            <a:ext cx="3454201" cy="27885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Char char="●"/>
            </a:pPr>
            <a:r>
              <a:rPr b="0" i="0" lang="en-US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Highschool vs. College</a:t>
            </a:r>
            <a:endParaRPr/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Char char="●"/>
            </a:pPr>
            <a:r>
              <a:rPr b="0" i="0" lang="en-US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Undergrad vs Grad</a:t>
            </a:r>
            <a:endParaRPr/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Char char="●"/>
            </a:pPr>
            <a:r>
              <a:rPr b="0" i="0" lang="en-US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Major Specifications</a:t>
            </a:r>
            <a:endParaRPr/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Char char="●"/>
            </a:pPr>
            <a:r>
              <a:rPr b="0" i="0" lang="en-US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IL Program Utilization</a:t>
            </a:r>
            <a:endParaRPr/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Char char="●"/>
            </a:pPr>
            <a:r>
              <a:rPr b="0" i="0" lang="en-US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Quality of IL</a:t>
            </a:r>
            <a:endParaRPr/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Char char="●"/>
            </a:pPr>
            <a:r>
              <a:rPr b="0" i="0" lang="en-US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IL Today</a:t>
            </a:r>
            <a:endParaRPr/>
          </a:p>
        </p:txBody>
      </p:sp>
      <p:pic>
        <p:nvPicPr>
          <p:cNvPr descr="Google Shape;125;p19" id="129" name="Google Shape;12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349" y="1468949"/>
            <a:ext cx="3929176" cy="31433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udio_07_24_2023_22_11_43.mp3" id="130" name="Google Shape;13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7310" y="4470888"/>
            <a:ext cx="571501" cy="57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idx="4294967295" type="ctrTitle"/>
          </p:nvPr>
        </p:nvSpPr>
        <p:spPr>
          <a:xfrm>
            <a:off x="460950" y="11631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9"/>
              <a:buFont typeface="Roboto"/>
              <a:buNone/>
            </a:pPr>
            <a:r>
              <a:rPr b="0" i="0" lang="en-US" sz="3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University of Colorado-Boulder</a:t>
            </a:r>
            <a:endParaRPr sz="37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9"/>
              <a:buFont typeface="Roboto"/>
              <a:buNone/>
            </a:pPr>
            <a:r>
              <a:rPr b="0" i="0" lang="en-US" sz="3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IL Initiative</a:t>
            </a:r>
            <a:endParaRPr sz="3700"/>
          </a:p>
        </p:txBody>
      </p:sp>
      <p:sp>
        <p:nvSpPr>
          <p:cNvPr id="136" name="Google Shape;136;p20"/>
          <p:cNvSpPr txBox="1"/>
          <p:nvPr>
            <p:ph idx="4294967295" type="subTitle"/>
          </p:nvPr>
        </p:nvSpPr>
        <p:spPr>
          <a:xfrm>
            <a:off x="460950" y="1934899"/>
            <a:ext cx="6217200" cy="28065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Char char="●"/>
            </a:pPr>
            <a:r>
              <a:rPr b="1" i="0" lang="en-US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Course-Integrated Research Services</a:t>
            </a:r>
            <a:endParaRPr/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Char char="●"/>
            </a:pPr>
            <a:r>
              <a:rPr b="1" i="0" lang="en-US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Tailored Research Seminars</a:t>
            </a:r>
            <a:endParaRPr/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Char char="●"/>
            </a:pPr>
            <a:r>
              <a:rPr b="1" i="0" lang="en-US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Online Course Materials</a:t>
            </a:r>
            <a:endParaRPr/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Char char="●"/>
            </a:pPr>
            <a:r>
              <a:rPr b="1" i="0" lang="en-US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Assignment Consultations</a:t>
            </a:r>
            <a:endParaRPr/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Char char="●"/>
            </a:pPr>
            <a:r>
              <a:rPr b="1" i="0" lang="en-US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 consultations</a:t>
            </a:r>
            <a:endParaRPr/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Char char="●"/>
            </a:pPr>
            <a:r>
              <a:rPr b="1" i="0" lang="en-US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Information Literacy and Curriculum Courses</a:t>
            </a:r>
            <a:endParaRPr/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Char char="●"/>
            </a:pPr>
            <a:r>
              <a:rPr b="1" i="0" lang="en-US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Workshops and Seminars</a:t>
            </a:r>
            <a:endParaRPr/>
          </a:p>
        </p:txBody>
      </p:sp>
      <p:pic>
        <p:nvPicPr>
          <p:cNvPr descr="Google Shape;132;p20" id="137" name="Google Shape;13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0176" y="3371150"/>
            <a:ext cx="2242177" cy="16536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udio_07_24_2023_22_18_58.mp3" id="138" name="Google Shape;13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78769" y="4513091"/>
            <a:ext cx="571501" cy="57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idx="4294967295" type="ctrTitle"/>
          </p:nvPr>
        </p:nvSpPr>
        <p:spPr>
          <a:xfrm>
            <a:off x="460950" y="934722"/>
            <a:ext cx="8222099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Roboto"/>
              <a:buNone/>
            </a:pPr>
            <a:r>
              <a:rPr b="0" i="0" lang="en-US" sz="4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Emory University IL initiative</a:t>
            </a:r>
            <a:endParaRPr/>
          </a:p>
        </p:txBody>
      </p:sp>
      <p:sp>
        <p:nvSpPr>
          <p:cNvPr id="144" name="Google Shape;144;p21"/>
          <p:cNvSpPr txBox="1"/>
          <p:nvPr>
            <p:ph idx="4294967295" type="subTitle"/>
          </p:nvPr>
        </p:nvSpPr>
        <p:spPr>
          <a:xfrm>
            <a:off x="460949" y="1889200"/>
            <a:ext cx="5783402" cy="24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Char char="●"/>
            </a:pPr>
            <a:r>
              <a:rPr b="0" i="0" lang="en-US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Request a Research Instruction Session</a:t>
            </a:r>
            <a:endParaRPr/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Char char="●"/>
            </a:pPr>
            <a:r>
              <a:rPr b="0" i="0" lang="en-US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Subject Librarians</a:t>
            </a:r>
            <a:endParaRPr/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Char char="●"/>
            </a:pPr>
            <a:r>
              <a:rPr b="0" i="0" lang="en-US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 Guides</a:t>
            </a:r>
            <a:endParaRPr/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Char char="●"/>
            </a:pPr>
            <a:r>
              <a:rPr b="0" i="0" lang="en-US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Course Reserve</a:t>
            </a:r>
            <a:endParaRPr/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Char char="●"/>
            </a:pPr>
            <a:r>
              <a:rPr b="0" i="0" lang="en-US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Ask a Librarian</a:t>
            </a:r>
            <a:endParaRPr/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Char char="●"/>
            </a:pPr>
            <a:r>
              <a:rPr b="0" i="0" lang="en-US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Library Student Ambassadors</a:t>
            </a:r>
            <a:endParaRPr/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Char char="●"/>
            </a:pPr>
            <a:r>
              <a:rPr b="0" i="0" lang="en-US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Workshops and Classes</a:t>
            </a:r>
            <a:endParaRPr/>
          </a:p>
        </p:txBody>
      </p:sp>
      <p:pic>
        <p:nvPicPr>
          <p:cNvPr descr="Google Shape;139;p21" id="145" name="Google Shape;14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5250" y="3349473"/>
            <a:ext cx="1591551" cy="15915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udio_07_24_2023_22_20_15.mp3" id="146" name="Google Shape;14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8172" y="4414617"/>
            <a:ext cx="571501" cy="57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2A3990"/>
      </a:lt1>
      <a:dk2>
        <a:srgbClr val="A7A7A7"/>
      </a:dk2>
      <a:lt2>
        <a:srgbClr val="535353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