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5143500" cx="9144000"/>
  <p:notesSz cx="6858000" cy="9144000"/>
  <p:embeddedFontLst>
    <p:embeddedFont>
      <p:font typeface="Robo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0F697F3-E695-420E-A3A6-E6D5DCAF7041}">
  <a:tblStyle styleId="{90F697F3-E695-420E-A3A6-E6D5DCAF704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boldItalic.fntdata"/><Relationship Id="rId25" Type="http://schemas.openxmlformats.org/officeDocument/2006/relationships/font" Target="fonts/Roboto-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4e5c7f5c37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4e5c7f5c37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4e5c7f5c37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4e5c7f5c37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4e5c7f5c37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4e5c7f5c37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4e5c7f5c37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4e5c7f5c37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4e5c7f5c37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4e5c7f5c37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4e5c7f5c37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4e5c7f5c37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4e5c7f5c37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4e5c7f5c37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4e5c7f5c3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4e5c7f5c3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4e5c7f5c3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4e5c7f5c3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4e5c7f5c37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4e5c7f5c37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4e5c7f5c37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4e5c7f5c37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4e5c7f5c37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4e5c7f5c37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4e5c7f5c37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4e5c7f5c37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4e5c7f5c37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4e5c7f5c37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4e5c7f5c37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4e5c7f5c37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library.artstor.org/#/login" TargetMode="External"/><Relationship Id="rId4" Type="http://schemas.openxmlformats.org/officeDocument/2006/relationships/hyperlink" Target="https://library.artstor.org/#/login" TargetMode="External"/><Relationship Id="rId5" Type="http://schemas.openxmlformats.org/officeDocument/2006/relationships/hyperlink" Target="https://library.artstor.org/#/login" TargetMode="External"/><Relationship Id="rId6" Type="http://schemas.openxmlformats.org/officeDocument/2006/relationships/hyperlink" Target="https://library.artstor.org/#/login"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VRA and Image Based Repositories</a:t>
            </a:r>
            <a:endParaRPr>
              <a:latin typeface="Times New Roman"/>
              <a:ea typeface="Times New Roman"/>
              <a:cs typeface="Times New Roman"/>
              <a:sym typeface="Times New Roman"/>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INFO 662</a:t>
            </a:r>
            <a:endParaRPr>
              <a:solidFill>
                <a:schemeClr val="dk1"/>
              </a:solidFill>
              <a:latin typeface="Times New Roman"/>
              <a:ea typeface="Times New Roman"/>
              <a:cs typeface="Times New Roman"/>
              <a:sym typeface="Times New Roman"/>
            </a:endParaRPr>
          </a:p>
        </p:txBody>
      </p:sp>
      <p:sp>
        <p:nvSpPr>
          <p:cNvPr id="87" name="Google Shape;87;p13"/>
          <p:cNvSpPr txBox="1"/>
          <p:nvPr/>
        </p:nvSpPr>
        <p:spPr>
          <a:xfrm>
            <a:off x="2977800" y="2676800"/>
            <a:ext cx="31884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800">
                <a:solidFill>
                  <a:schemeClr val="lt1"/>
                </a:solidFill>
                <a:latin typeface="Times New Roman"/>
                <a:ea typeface="Times New Roman"/>
                <a:cs typeface="Times New Roman"/>
                <a:sym typeface="Times New Roman"/>
              </a:rPr>
              <a:t>INFO 662</a:t>
            </a:r>
            <a:endParaRPr sz="2800">
              <a:solidFill>
                <a:schemeClr val="lt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ctr">
              <a:lnSpc>
                <a:spcPct val="115000"/>
              </a:lnSpc>
              <a:spcBef>
                <a:spcPts val="1200"/>
              </a:spcBef>
              <a:spcAft>
                <a:spcPts val="0"/>
              </a:spcAft>
              <a:buClr>
                <a:schemeClr val="dk1"/>
              </a:buClr>
              <a:buSzPts val="990"/>
              <a:buFont typeface="Arial"/>
              <a:buNone/>
            </a:pPr>
            <a:r>
              <a:rPr lang="en" sz="1779">
                <a:latin typeface="Times New Roman"/>
                <a:ea typeface="Times New Roman"/>
                <a:cs typeface="Times New Roman"/>
                <a:sym typeface="Times New Roman"/>
              </a:rPr>
              <a:t>Architecture and Urban Planning Collection, University of Cincinnati Metadata Mapping</a:t>
            </a:r>
            <a:endParaRPr sz="1779">
              <a:latin typeface="Times New Roman"/>
              <a:ea typeface="Times New Roman"/>
              <a:cs typeface="Times New Roman"/>
              <a:sym typeface="Times New Roman"/>
            </a:endParaRPr>
          </a:p>
          <a:p>
            <a:pPr indent="0" lvl="0" marL="0" rtl="0" algn="l">
              <a:spcBef>
                <a:spcPts val="1200"/>
              </a:spcBef>
              <a:spcAft>
                <a:spcPts val="0"/>
              </a:spcAft>
              <a:buSzPts val="990"/>
              <a:buNone/>
            </a:pPr>
            <a:r>
              <a:t/>
            </a:r>
            <a:endParaRPr sz="2520"/>
          </a:p>
        </p:txBody>
      </p:sp>
      <p:graphicFrame>
        <p:nvGraphicFramePr>
          <p:cNvPr id="142" name="Google Shape;142;p22"/>
          <p:cNvGraphicFramePr/>
          <p:nvPr/>
        </p:nvGraphicFramePr>
        <p:xfrm>
          <a:off x="614550" y="1218725"/>
          <a:ext cx="3000000" cy="3000000"/>
        </p:xfrm>
        <a:graphic>
          <a:graphicData uri="http://schemas.openxmlformats.org/drawingml/2006/table">
            <a:tbl>
              <a:tblPr>
                <a:noFill/>
                <a:tableStyleId>{90F697F3-E695-420E-A3A6-E6D5DCAF7041}</a:tableStyleId>
              </a:tblPr>
              <a:tblGrid>
                <a:gridCol w="1319150"/>
                <a:gridCol w="1319150"/>
                <a:gridCol w="1319150"/>
                <a:gridCol w="1319150"/>
                <a:gridCol w="1319150"/>
                <a:gridCol w="1319150"/>
              </a:tblGrid>
              <a:tr h="221000">
                <a:tc>
                  <a:txBody>
                    <a:bodyPr/>
                    <a:lstStyle/>
                    <a:p>
                      <a:pPr indent="0" lvl="0" marL="0" rtl="0" algn="l">
                        <a:lnSpc>
                          <a:spcPct val="115000"/>
                        </a:lnSpc>
                        <a:spcBef>
                          <a:spcPts val="0"/>
                        </a:spcBef>
                        <a:spcAft>
                          <a:spcPts val="0"/>
                        </a:spcAft>
                        <a:buNone/>
                      </a:pPr>
                      <a:r>
                        <a:rPr b="1" lang="en" sz="900">
                          <a:solidFill>
                            <a:schemeClr val="dk1"/>
                          </a:solidFill>
                          <a:latin typeface="Times New Roman"/>
                          <a:ea typeface="Times New Roman"/>
                          <a:cs typeface="Times New Roman"/>
                          <a:sym typeface="Times New Roman"/>
                        </a:rPr>
                        <a:t>Display Elements</a:t>
                      </a:r>
                      <a:endParaRPr b="1" sz="900">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b="1" lang="en" sz="900">
                          <a:latin typeface="Times New Roman"/>
                          <a:ea typeface="Times New Roman"/>
                          <a:cs typeface="Times New Roman"/>
                          <a:sym typeface="Times New Roman"/>
                        </a:rPr>
                        <a:t>VRA Elements</a:t>
                      </a:r>
                      <a:endParaRPr b="1" sz="9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b="1" lang="en" sz="900">
                          <a:latin typeface="Times New Roman"/>
                          <a:ea typeface="Times New Roman"/>
                          <a:cs typeface="Times New Roman"/>
                          <a:sym typeface="Times New Roman"/>
                        </a:rPr>
                        <a:t>Display Elements</a:t>
                      </a:r>
                      <a:endParaRPr b="1" sz="9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b="1" lang="en" sz="900">
                          <a:latin typeface="Times New Roman"/>
                          <a:ea typeface="Times New Roman"/>
                          <a:cs typeface="Times New Roman"/>
                          <a:sym typeface="Times New Roman"/>
                        </a:rPr>
                        <a:t>VRA Elements</a:t>
                      </a:r>
                      <a:endParaRPr b="1" sz="9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b="1" lang="en" sz="900">
                          <a:latin typeface="Times New Roman"/>
                          <a:ea typeface="Times New Roman"/>
                          <a:cs typeface="Times New Roman"/>
                          <a:sym typeface="Times New Roman"/>
                        </a:rPr>
                        <a:t>Display Elements</a:t>
                      </a:r>
                      <a:endParaRPr b="1" sz="9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b="1" lang="en" sz="900">
                          <a:latin typeface="Times New Roman"/>
                          <a:ea typeface="Times New Roman"/>
                          <a:cs typeface="Times New Roman"/>
                          <a:sym typeface="Times New Roman"/>
                        </a:rPr>
                        <a:t>VRA Elements</a:t>
                      </a:r>
                      <a:endParaRPr b="1" sz="900">
                        <a:latin typeface="Times New Roman"/>
                        <a:ea typeface="Times New Roman"/>
                        <a:cs typeface="Times New Roman"/>
                        <a:sym typeface="Times New Roman"/>
                      </a:endParaRPr>
                    </a:p>
                  </a:txBody>
                  <a:tcPr marT="91425" marB="91425" marR="91425" marL="91425"/>
                </a:tc>
              </a:tr>
              <a:tr h="221000">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Title</a:t>
                      </a:r>
                      <a:endParaRPr sz="9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VRA: Title</a:t>
                      </a:r>
                      <a:endParaRPr sz="9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Title Type</a:t>
                      </a:r>
                      <a:endParaRPr sz="9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VRA: Title</a:t>
                      </a:r>
                      <a:endParaRPr sz="9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900">
                          <a:solidFill>
                            <a:schemeClr val="dk1"/>
                          </a:solidFill>
                          <a:latin typeface="Times New Roman"/>
                          <a:ea typeface="Times New Roman"/>
                          <a:cs typeface="Times New Roman"/>
                          <a:sym typeface="Times New Roman"/>
                        </a:rPr>
                        <a:t>Location</a:t>
                      </a:r>
                      <a:endParaRPr sz="9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900">
                          <a:solidFill>
                            <a:schemeClr val="dk1"/>
                          </a:solidFill>
                          <a:latin typeface="Times New Roman"/>
                          <a:ea typeface="Times New Roman"/>
                          <a:cs typeface="Times New Roman"/>
                          <a:sym typeface="Times New Roman"/>
                        </a:rPr>
                        <a:t>VRA: Location</a:t>
                      </a:r>
                      <a:endParaRPr sz="900">
                        <a:latin typeface="Times New Roman"/>
                        <a:ea typeface="Times New Roman"/>
                        <a:cs typeface="Times New Roman"/>
                        <a:sym typeface="Times New Roman"/>
                      </a:endParaRPr>
                    </a:p>
                  </a:txBody>
                  <a:tcPr marT="91425" marB="91425" marR="91425" marL="91425"/>
                </a:tc>
              </a:tr>
              <a:tr h="242775">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Date</a:t>
                      </a:r>
                      <a:endParaRPr sz="9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VRA: Date</a:t>
                      </a:r>
                      <a:endParaRPr sz="9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Date Type</a:t>
                      </a:r>
                      <a:endParaRPr sz="9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VRA: Date</a:t>
                      </a:r>
                      <a:endParaRPr sz="9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900">
                          <a:solidFill>
                            <a:schemeClr val="dk1"/>
                          </a:solidFill>
                          <a:latin typeface="Times New Roman"/>
                          <a:ea typeface="Times New Roman"/>
                          <a:cs typeface="Times New Roman"/>
                          <a:sym typeface="Times New Roman"/>
                        </a:rPr>
                        <a:t>Location</a:t>
                      </a:r>
                      <a:endParaRPr sz="9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900">
                          <a:solidFill>
                            <a:schemeClr val="dk1"/>
                          </a:solidFill>
                          <a:latin typeface="Times New Roman"/>
                          <a:ea typeface="Times New Roman"/>
                          <a:cs typeface="Times New Roman"/>
                          <a:sym typeface="Times New Roman"/>
                        </a:rPr>
                        <a:t>VRA: Location</a:t>
                      </a:r>
                      <a:endParaRPr sz="900">
                        <a:latin typeface="Times New Roman"/>
                        <a:ea typeface="Times New Roman"/>
                        <a:cs typeface="Times New Roman"/>
                        <a:sym typeface="Times New Roman"/>
                      </a:endParaRPr>
                    </a:p>
                  </a:txBody>
                  <a:tcPr marT="91425" marB="91425" marR="91425" marL="91425"/>
                </a:tc>
              </a:tr>
              <a:tr h="242775">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Reproduction Creator</a:t>
                      </a:r>
                      <a:endParaRPr sz="9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VRA: Agent</a:t>
                      </a:r>
                      <a:endParaRPr sz="9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900">
                          <a:solidFill>
                            <a:schemeClr val="dk1"/>
                          </a:solidFill>
                          <a:latin typeface="Times New Roman"/>
                          <a:ea typeface="Times New Roman"/>
                          <a:cs typeface="Times New Roman"/>
                          <a:sym typeface="Times New Roman"/>
                        </a:rPr>
                        <a:t>Subject</a:t>
                      </a:r>
                      <a:endParaRPr sz="9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900">
                          <a:solidFill>
                            <a:schemeClr val="dk1"/>
                          </a:solidFill>
                          <a:latin typeface="Times New Roman"/>
                          <a:ea typeface="Times New Roman"/>
                          <a:cs typeface="Times New Roman"/>
                          <a:sym typeface="Times New Roman"/>
                        </a:rPr>
                        <a:t>VRA: Subject</a:t>
                      </a:r>
                      <a:endParaRPr sz="9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900">
                          <a:solidFill>
                            <a:schemeClr val="dk1"/>
                          </a:solidFill>
                          <a:latin typeface="Times New Roman"/>
                          <a:ea typeface="Times New Roman"/>
                          <a:cs typeface="Times New Roman"/>
                          <a:sym typeface="Times New Roman"/>
                        </a:rPr>
                        <a:t>Location Type</a:t>
                      </a:r>
                      <a:endParaRPr sz="900">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900">
                          <a:solidFill>
                            <a:schemeClr val="dk1"/>
                          </a:solidFill>
                          <a:latin typeface="Times New Roman"/>
                          <a:ea typeface="Times New Roman"/>
                          <a:cs typeface="Times New Roman"/>
                          <a:sym typeface="Times New Roman"/>
                        </a:rPr>
                        <a:t>VRA: Location</a:t>
                      </a:r>
                      <a:endParaRPr sz="900">
                        <a:solidFill>
                          <a:schemeClr val="dk1"/>
                        </a:solidFill>
                        <a:latin typeface="Times New Roman"/>
                        <a:ea typeface="Times New Roman"/>
                        <a:cs typeface="Times New Roman"/>
                        <a:sym typeface="Times New Roman"/>
                      </a:endParaRPr>
                    </a:p>
                  </a:txBody>
                  <a:tcPr marT="91425" marB="91425" marR="91425" marL="91425"/>
                </a:tc>
              </a:tr>
              <a:tr h="242775">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Style Period</a:t>
                      </a:r>
                      <a:endParaRPr sz="9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VRA: stylePeriod</a:t>
                      </a:r>
                      <a:endParaRPr sz="9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900">
                          <a:solidFill>
                            <a:schemeClr val="dk1"/>
                          </a:solidFill>
                          <a:latin typeface="Times New Roman"/>
                          <a:ea typeface="Times New Roman"/>
                          <a:cs typeface="Times New Roman"/>
                          <a:sym typeface="Times New Roman"/>
                        </a:rPr>
                        <a:t>Subject</a:t>
                      </a:r>
                      <a:endParaRPr sz="9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900">
                          <a:solidFill>
                            <a:schemeClr val="dk1"/>
                          </a:solidFill>
                          <a:latin typeface="Times New Roman"/>
                          <a:ea typeface="Times New Roman"/>
                          <a:cs typeface="Times New Roman"/>
                          <a:sym typeface="Times New Roman"/>
                        </a:rPr>
                        <a:t>VRA: Subject</a:t>
                      </a:r>
                      <a:endParaRPr sz="9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900">
                          <a:solidFill>
                            <a:schemeClr val="dk1"/>
                          </a:solidFill>
                          <a:latin typeface="Times New Roman"/>
                          <a:ea typeface="Times New Roman"/>
                          <a:cs typeface="Times New Roman"/>
                          <a:sym typeface="Times New Roman"/>
                        </a:rPr>
                        <a:t>Reproduction Rights</a:t>
                      </a:r>
                      <a:endParaRPr sz="900">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900">
                          <a:solidFill>
                            <a:schemeClr val="dk1"/>
                          </a:solidFill>
                          <a:latin typeface="Times New Roman"/>
                          <a:ea typeface="Times New Roman"/>
                          <a:cs typeface="Times New Roman"/>
                          <a:sym typeface="Times New Roman"/>
                        </a:rPr>
                        <a:t>VRA : Rights</a:t>
                      </a:r>
                      <a:endParaRPr sz="900">
                        <a:solidFill>
                          <a:schemeClr val="dk1"/>
                        </a:solidFill>
                        <a:latin typeface="Times New Roman"/>
                        <a:ea typeface="Times New Roman"/>
                        <a:cs typeface="Times New Roman"/>
                        <a:sym typeface="Times New Roman"/>
                      </a:endParaRPr>
                    </a:p>
                  </a:txBody>
                  <a:tcPr marT="91425" marB="91425" marR="91425" marL="91425"/>
                </a:tc>
              </a:tr>
              <a:tr h="242775">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Culture</a:t>
                      </a:r>
                      <a:endParaRPr sz="9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VRA: stylePeriod</a:t>
                      </a:r>
                      <a:endParaRPr sz="9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900">
                          <a:solidFill>
                            <a:schemeClr val="dk1"/>
                          </a:solidFill>
                          <a:latin typeface="Times New Roman"/>
                          <a:ea typeface="Times New Roman"/>
                          <a:cs typeface="Times New Roman"/>
                          <a:sym typeface="Times New Roman"/>
                        </a:rPr>
                        <a:t>Subject</a:t>
                      </a:r>
                      <a:endParaRPr sz="9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900">
                          <a:solidFill>
                            <a:schemeClr val="dk1"/>
                          </a:solidFill>
                          <a:latin typeface="Times New Roman"/>
                          <a:ea typeface="Times New Roman"/>
                          <a:cs typeface="Times New Roman"/>
                          <a:sym typeface="Times New Roman"/>
                        </a:rPr>
                        <a:t>VRA: Subject</a:t>
                      </a:r>
                      <a:endParaRPr sz="9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900">
                          <a:solidFill>
                            <a:schemeClr val="dk1"/>
                          </a:solidFill>
                          <a:latin typeface="Times New Roman"/>
                          <a:ea typeface="Times New Roman"/>
                          <a:cs typeface="Times New Roman"/>
                          <a:sym typeface="Times New Roman"/>
                        </a:rPr>
                        <a:t>Reproduction View Type</a:t>
                      </a:r>
                      <a:endParaRPr sz="900">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900">
                          <a:solidFill>
                            <a:schemeClr val="dk1"/>
                          </a:solidFill>
                          <a:latin typeface="Times New Roman"/>
                          <a:ea typeface="Times New Roman"/>
                          <a:cs typeface="Times New Roman"/>
                          <a:sym typeface="Times New Roman"/>
                        </a:rPr>
                        <a:t>VRA: Description</a:t>
                      </a:r>
                      <a:endParaRPr sz="900">
                        <a:solidFill>
                          <a:schemeClr val="dk1"/>
                        </a:solidFill>
                        <a:latin typeface="Times New Roman"/>
                        <a:ea typeface="Times New Roman"/>
                        <a:cs typeface="Times New Roman"/>
                        <a:sym typeface="Times New Roman"/>
                      </a:endParaRPr>
                    </a:p>
                  </a:txBody>
                  <a:tcPr marT="91425" marB="91425" marR="91425" marL="91425"/>
                </a:tc>
              </a:tr>
              <a:tr h="242775">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Collection Name</a:t>
                      </a:r>
                      <a:endParaRPr sz="9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VRA: Collection</a:t>
                      </a:r>
                      <a:endParaRPr sz="9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Description</a:t>
                      </a:r>
                      <a:endParaRPr sz="9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VRA: Description</a:t>
                      </a:r>
                      <a:endParaRPr sz="9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Reproduction View</a:t>
                      </a:r>
                      <a:endParaRPr sz="9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900">
                          <a:solidFill>
                            <a:schemeClr val="dk1"/>
                          </a:solidFill>
                          <a:latin typeface="Times New Roman"/>
                          <a:ea typeface="Times New Roman"/>
                          <a:cs typeface="Times New Roman"/>
                          <a:sym typeface="Times New Roman"/>
                        </a:rPr>
                        <a:t>VRA: Description</a:t>
                      </a:r>
                      <a:endParaRPr sz="900">
                        <a:latin typeface="Times New Roman"/>
                        <a:ea typeface="Times New Roman"/>
                        <a:cs typeface="Times New Roman"/>
                        <a:sym typeface="Times New Roman"/>
                      </a:endParaRPr>
                    </a:p>
                  </a:txBody>
                  <a:tcPr marT="91425" marB="91425" marR="91425" marL="91425"/>
                </a:tc>
              </a:tr>
              <a:tr h="242775">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Work Record ID</a:t>
                      </a:r>
                      <a:endParaRPr sz="9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Locally Added</a:t>
                      </a:r>
                      <a:endParaRPr sz="9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Work Type</a:t>
                      </a:r>
                      <a:endParaRPr sz="9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VRA: Work Type</a:t>
                      </a:r>
                      <a:endParaRPr sz="9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900">
                          <a:solidFill>
                            <a:schemeClr val="dk1"/>
                          </a:solidFill>
                          <a:latin typeface="Times New Roman"/>
                          <a:ea typeface="Times New Roman"/>
                          <a:cs typeface="Times New Roman"/>
                          <a:sym typeface="Times New Roman"/>
                        </a:rPr>
                        <a:t>Reproduction Creator Type</a:t>
                      </a:r>
                      <a:endParaRPr sz="9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VRA: Agent</a:t>
                      </a:r>
                      <a:endParaRPr sz="900">
                        <a:latin typeface="Times New Roman"/>
                        <a:ea typeface="Times New Roman"/>
                        <a:cs typeface="Times New Roman"/>
                        <a:sym typeface="Times New Roman"/>
                      </a:endParaRPr>
                    </a:p>
                  </a:txBody>
                  <a:tcPr marT="91425" marB="91425" marR="91425" marL="91425"/>
                </a:tc>
              </a:tr>
              <a:tr h="242775">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Information Source</a:t>
                      </a:r>
                      <a:endParaRPr sz="9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VRA: Source</a:t>
                      </a:r>
                      <a:endParaRPr sz="9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Work Type</a:t>
                      </a:r>
                      <a:endParaRPr sz="9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VRA: Work Type</a:t>
                      </a:r>
                      <a:endParaRPr sz="9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900">
                          <a:solidFill>
                            <a:schemeClr val="dk1"/>
                          </a:solidFill>
                          <a:latin typeface="Times New Roman"/>
                          <a:ea typeface="Times New Roman"/>
                          <a:cs typeface="Times New Roman"/>
                          <a:sym typeface="Times New Roman"/>
                        </a:rPr>
                        <a:t>Reproduction Record ID</a:t>
                      </a:r>
                      <a:endParaRPr sz="9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Locally Added</a:t>
                      </a:r>
                      <a:endParaRPr sz="900">
                        <a:latin typeface="Times New Roman"/>
                        <a:ea typeface="Times New Roman"/>
                        <a:cs typeface="Times New Roman"/>
                        <a:sym typeface="Times New Roman"/>
                      </a:endParaRPr>
                    </a:p>
                  </a:txBody>
                  <a:tcPr marT="91425" marB="91425" marR="91425" marL="91425"/>
                </a:tc>
              </a:tr>
              <a:tr h="242775">
                <a:tc>
                  <a:txBody>
                    <a:bodyPr/>
                    <a:lstStyle/>
                    <a:p>
                      <a:pPr indent="0" lvl="0" marL="0" rtl="0" algn="l">
                        <a:spcBef>
                          <a:spcPts val="0"/>
                        </a:spcBef>
                        <a:spcAft>
                          <a:spcPts val="0"/>
                        </a:spcAft>
                        <a:buNone/>
                      </a:pPr>
                      <a:r>
                        <a:t/>
                      </a:r>
                      <a:endParaRPr sz="9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t/>
                      </a:r>
                      <a:endParaRPr sz="9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Work Class</a:t>
                      </a:r>
                      <a:endParaRPr sz="9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VRA: Work Type</a:t>
                      </a:r>
                      <a:endParaRPr sz="9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t/>
                      </a:r>
                      <a:endParaRPr sz="9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t/>
                      </a:r>
                      <a:endParaRPr sz="900">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3"/>
          <p:cNvSpPr txBox="1"/>
          <p:nvPr>
            <p:ph type="title"/>
          </p:nvPr>
        </p:nvSpPr>
        <p:spPr>
          <a:xfrm>
            <a:off x="311700" y="796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3320">
                <a:latin typeface="Times New Roman"/>
                <a:ea typeface="Times New Roman"/>
                <a:cs typeface="Times New Roman"/>
                <a:sym typeface="Times New Roman"/>
              </a:rPr>
              <a:t>Usage of VRA Elements</a:t>
            </a:r>
            <a:endParaRPr sz="3320">
              <a:latin typeface="Times New Roman"/>
              <a:ea typeface="Times New Roman"/>
              <a:cs typeface="Times New Roman"/>
              <a:sym typeface="Times New Roman"/>
            </a:endParaRPr>
          </a:p>
        </p:txBody>
      </p:sp>
      <p:graphicFrame>
        <p:nvGraphicFramePr>
          <p:cNvPr id="148" name="Google Shape;148;p23"/>
          <p:cNvGraphicFramePr/>
          <p:nvPr/>
        </p:nvGraphicFramePr>
        <p:xfrm>
          <a:off x="119850" y="752800"/>
          <a:ext cx="3000000" cy="3000000"/>
        </p:xfrm>
        <a:graphic>
          <a:graphicData uri="http://schemas.openxmlformats.org/drawingml/2006/table">
            <a:tbl>
              <a:tblPr>
                <a:noFill/>
                <a:tableStyleId>{90F697F3-E695-420E-A3A6-E6D5DCAF7041}</a:tableStyleId>
              </a:tblPr>
              <a:tblGrid>
                <a:gridCol w="1070900"/>
                <a:gridCol w="1070900"/>
                <a:gridCol w="1070900"/>
                <a:gridCol w="1070900"/>
              </a:tblGrid>
              <a:tr h="373625">
                <a:tc gridSpan="4">
                  <a:txBody>
                    <a:bodyPr/>
                    <a:lstStyle/>
                    <a:p>
                      <a:pPr indent="0" lvl="0" marL="0" rtl="0" algn="ctr">
                        <a:spcBef>
                          <a:spcPts val="0"/>
                        </a:spcBef>
                        <a:spcAft>
                          <a:spcPts val="0"/>
                        </a:spcAft>
                        <a:buNone/>
                      </a:pPr>
                      <a:r>
                        <a:rPr lang="en" sz="1200">
                          <a:solidFill>
                            <a:schemeClr val="dk1"/>
                          </a:solidFill>
                          <a:latin typeface="Times New Roman"/>
                          <a:ea typeface="Times New Roman"/>
                          <a:cs typeface="Times New Roman"/>
                          <a:sym typeface="Times New Roman"/>
                        </a:rPr>
                        <a:t>Elements Used</a:t>
                      </a:r>
                      <a:endParaRPr sz="1200">
                        <a:solidFill>
                          <a:schemeClr val="dk1"/>
                        </a:solidFill>
                        <a:latin typeface="Times New Roman"/>
                        <a:ea typeface="Times New Roman"/>
                        <a:cs typeface="Times New Roman"/>
                        <a:sym typeface="Times New Roman"/>
                      </a:endParaRPr>
                    </a:p>
                  </a:txBody>
                  <a:tcPr marT="91425" marB="91425" marR="91425" marL="91425"/>
                </a:tc>
                <a:tc hMerge="1"/>
                <a:tc hMerge="1"/>
                <a:tc hMerge="1"/>
              </a:tr>
              <a:tr h="373625">
                <a:tc>
                  <a:txBody>
                    <a:bodyPr/>
                    <a:lstStyle/>
                    <a:p>
                      <a:pPr indent="0" lvl="0" marL="0" rtl="0" algn="l">
                        <a:spcBef>
                          <a:spcPts val="0"/>
                        </a:spcBef>
                        <a:spcAft>
                          <a:spcPts val="0"/>
                        </a:spcAft>
                        <a:buNone/>
                      </a:pPr>
                      <a:r>
                        <a:t/>
                      </a:r>
                      <a:endParaRPr sz="1200">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ARTSTOR</a:t>
                      </a:r>
                      <a:endParaRPr sz="1200">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CMA</a:t>
                      </a:r>
                      <a:endParaRPr sz="1200">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AUPC, UC</a:t>
                      </a:r>
                      <a:endParaRPr sz="1200">
                        <a:solidFill>
                          <a:schemeClr val="dk1"/>
                        </a:solidFill>
                        <a:latin typeface="Times New Roman"/>
                        <a:ea typeface="Times New Roman"/>
                        <a:cs typeface="Times New Roman"/>
                        <a:sym typeface="Times New Roman"/>
                      </a:endParaRPr>
                    </a:p>
                  </a:txBody>
                  <a:tcPr marT="91425" marB="91425" marR="91425" marL="91425"/>
                </a:tc>
              </a:tr>
              <a:tr h="373625">
                <a:tc>
                  <a:txBody>
                    <a:bodyPr/>
                    <a:lstStyle/>
                    <a:p>
                      <a:pPr indent="0" lvl="0" marL="0" rtl="0" algn="l">
                        <a:lnSpc>
                          <a:spcPct val="115000"/>
                        </a:lnSpc>
                        <a:spcBef>
                          <a:spcPts val="0"/>
                        </a:spcBef>
                        <a:spcAft>
                          <a:spcPts val="0"/>
                        </a:spcAft>
                        <a:buNone/>
                      </a:pPr>
                      <a:r>
                        <a:rPr lang="en" sz="1200">
                          <a:solidFill>
                            <a:schemeClr val="dk1"/>
                          </a:solidFill>
                          <a:latin typeface="Times New Roman"/>
                          <a:ea typeface="Times New Roman"/>
                          <a:cs typeface="Times New Roman"/>
                          <a:sym typeface="Times New Roman"/>
                        </a:rPr>
                        <a:t>Rights</a:t>
                      </a:r>
                      <a:endParaRPr sz="1200">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20</a:t>
                      </a:r>
                      <a:endParaRPr sz="1200">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20</a:t>
                      </a:r>
                      <a:endParaRPr sz="1200">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20</a:t>
                      </a:r>
                      <a:endParaRPr sz="1200">
                        <a:solidFill>
                          <a:schemeClr val="dk1"/>
                        </a:solidFill>
                        <a:latin typeface="Times New Roman"/>
                        <a:ea typeface="Times New Roman"/>
                        <a:cs typeface="Times New Roman"/>
                        <a:sym typeface="Times New Roman"/>
                      </a:endParaRPr>
                    </a:p>
                  </a:txBody>
                  <a:tcPr marT="91425" marB="91425" marR="91425" marL="91425"/>
                </a:tc>
              </a:tr>
              <a:tr h="373625">
                <a:tc>
                  <a:txBody>
                    <a:bodyPr/>
                    <a:lstStyle/>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Source</a:t>
                      </a:r>
                      <a:endParaRPr sz="1200">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20</a:t>
                      </a:r>
                      <a:endParaRPr sz="1200">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20</a:t>
                      </a:r>
                      <a:endParaRPr sz="1200">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20</a:t>
                      </a:r>
                      <a:endParaRPr sz="1200">
                        <a:solidFill>
                          <a:schemeClr val="dk1"/>
                        </a:solidFill>
                        <a:latin typeface="Times New Roman"/>
                        <a:ea typeface="Times New Roman"/>
                        <a:cs typeface="Times New Roman"/>
                        <a:sym typeface="Times New Roman"/>
                      </a:endParaRPr>
                    </a:p>
                  </a:txBody>
                  <a:tcPr marT="91425" marB="91425" marR="91425" marL="91425"/>
                </a:tc>
              </a:tr>
              <a:tr h="373625">
                <a:tc>
                  <a:txBody>
                    <a:bodyPr/>
                    <a:lstStyle/>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State Edition</a:t>
                      </a:r>
                      <a:endParaRPr sz="1200">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0</a:t>
                      </a:r>
                      <a:endParaRPr sz="1200">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0</a:t>
                      </a:r>
                      <a:endParaRPr sz="1200">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0</a:t>
                      </a:r>
                      <a:endParaRPr sz="1200">
                        <a:solidFill>
                          <a:schemeClr val="dk1"/>
                        </a:solidFill>
                        <a:latin typeface="Times New Roman"/>
                        <a:ea typeface="Times New Roman"/>
                        <a:cs typeface="Times New Roman"/>
                        <a:sym typeface="Times New Roman"/>
                      </a:endParaRPr>
                    </a:p>
                  </a:txBody>
                  <a:tcPr marT="91425" marB="91425" marR="91425" marL="91425"/>
                </a:tc>
              </a:tr>
              <a:tr h="373625">
                <a:tc>
                  <a:txBody>
                    <a:bodyPr/>
                    <a:lstStyle/>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stylePeriod</a:t>
                      </a:r>
                      <a:endParaRPr sz="1200">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6</a:t>
                      </a:r>
                      <a:endParaRPr sz="1200">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13</a:t>
                      </a:r>
                      <a:endParaRPr sz="1200">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12</a:t>
                      </a:r>
                      <a:endParaRPr sz="1200">
                        <a:solidFill>
                          <a:schemeClr val="dk1"/>
                        </a:solidFill>
                        <a:latin typeface="Times New Roman"/>
                        <a:ea typeface="Times New Roman"/>
                        <a:cs typeface="Times New Roman"/>
                        <a:sym typeface="Times New Roman"/>
                      </a:endParaRPr>
                    </a:p>
                  </a:txBody>
                  <a:tcPr marT="91425" marB="91425" marR="91425" marL="91425"/>
                </a:tc>
              </a:tr>
              <a:tr h="373625">
                <a:tc>
                  <a:txBody>
                    <a:bodyPr/>
                    <a:lstStyle/>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Subject</a:t>
                      </a:r>
                      <a:endParaRPr sz="1200">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17</a:t>
                      </a:r>
                      <a:endParaRPr sz="1200">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0</a:t>
                      </a:r>
                      <a:endParaRPr sz="1200">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20</a:t>
                      </a:r>
                      <a:endParaRPr sz="1200">
                        <a:solidFill>
                          <a:schemeClr val="dk1"/>
                        </a:solidFill>
                        <a:latin typeface="Times New Roman"/>
                        <a:ea typeface="Times New Roman"/>
                        <a:cs typeface="Times New Roman"/>
                        <a:sym typeface="Times New Roman"/>
                      </a:endParaRPr>
                    </a:p>
                  </a:txBody>
                  <a:tcPr marT="91425" marB="91425" marR="91425" marL="91425"/>
                </a:tc>
              </a:tr>
              <a:tr h="373625">
                <a:tc>
                  <a:txBody>
                    <a:bodyPr/>
                    <a:lstStyle/>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Technique</a:t>
                      </a:r>
                      <a:endParaRPr sz="1200">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3</a:t>
                      </a:r>
                      <a:endParaRPr sz="1200">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0</a:t>
                      </a:r>
                      <a:endParaRPr sz="1200">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0</a:t>
                      </a:r>
                      <a:endParaRPr sz="1200">
                        <a:solidFill>
                          <a:schemeClr val="dk1"/>
                        </a:solidFill>
                        <a:latin typeface="Times New Roman"/>
                        <a:ea typeface="Times New Roman"/>
                        <a:cs typeface="Times New Roman"/>
                        <a:sym typeface="Times New Roman"/>
                      </a:endParaRPr>
                    </a:p>
                  </a:txBody>
                  <a:tcPr marT="91425" marB="91425" marR="91425" marL="91425"/>
                </a:tc>
              </a:tr>
              <a:tr h="373625">
                <a:tc>
                  <a:txBody>
                    <a:bodyPr/>
                    <a:lstStyle/>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Textref</a:t>
                      </a:r>
                      <a:endParaRPr sz="1200">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10</a:t>
                      </a:r>
                      <a:endParaRPr sz="1200">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0</a:t>
                      </a:r>
                      <a:endParaRPr sz="1200">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0</a:t>
                      </a:r>
                      <a:endParaRPr sz="1200">
                        <a:solidFill>
                          <a:schemeClr val="dk1"/>
                        </a:solidFill>
                        <a:latin typeface="Times New Roman"/>
                        <a:ea typeface="Times New Roman"/>
                        <a:cs typeface="Times New Roman"/>
                        <a:sym typeface="Times New Roman"/>
                      </a:endParaRPr>
                    </a:p>
                  </a:txBody>
                  <a:tcPr marT="91425" marB="91425" marR="91425" marL="91425"/>
                </a:tc>
              </a:tr>
              <a:tr h="373625">
                <a:tc>
                  <a:txBody>
                    <a:bodyPr/>
                    <a:lstStyle/>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Title</a:t>
                      </a:r>
                      <a:endParaRPr sz="1200">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20</a:t>
                      </a:r>
                      <a:endParaRPr sz="1200">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20</a:t>
                      </a:r>
                      <a:endParaRPr sz="1200">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20</a:t>
                      </a:r>
                      <a:endParaRPr sz="1200">
                        <a:solidFill>
                          <a:schemeClr val="dk1"/>
                        </a:solidFill>
                        <a:latin typeface="Times New Roman"/>
                        <a:ea typeface="Times New Roman"/>
                        <a:cs typeface="Times New Roman"/>
                        <a:sym typeface="Times New Roman"/>
                      </a:endParaRPr>
                    </a:p>
                  </a:txBody>
                  <a:tcPr marT="91425" marB="91425" marR="91425" marL="91425"/>
                </a:tc>
              </a:tr>
              <a:tr h="373625">
                <a:tc>
                  <a:txBody>
                    <a:bodyPr/>
                    <a:lstStyle/>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Worktype</a:t>
                      </a:r>
                      <a:endParaRPr sz="1200">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14</a:t>
                      </a:r>
                      <a:endParaRPr sz="1200">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20</a:t>
                      </a:r>
                      <a:endParaRPr sz="1200">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20</a:t>
                      </a:r>
                      <a:endParaRPr sz="1200">
                        <a:solidFill>
                          <a:schemeClr val="dk1"/>
                        </a:solidFill>
                        <a:latin typeface="Times New Roman"/>
                        <a:ea typeface="Times New Roman"/>
                        <a:cs typeface="Times New Roman"/>
                        <a:sym typeface="Times New Roman"/>
                      </a:endParaRPr>
                    </a:p>
                  </a:txBody>
                  <a:tcPr marT="91425" marB="91425" marR="91425" marL="91425"/>
                </a:tc>
              </a:tr>
            </a:tbl>
          </a:graphicData>
        </a:graphic>
      </p:graphicFrame>
      <p:graphicFrame>
        <p:nvGraphicFramePr>
          <p:cNvPr id="149" name="Google Shape;149;p23"/>
          <p:cNvGraphicFramePr/>
          <p:nvPr/>
        </p:nvGraphicFramePr>
        <p:xfrm>
          <a:off x="4572000" y="752800"/>
          <a:ext cx="3000000" cy="3000000"/>
        </p:xfrm>
        <a:graphic>
          <a:graphicData uri="http://schemas.openxmlformats.org/drawingml/2006/table">
            <a:tbl>
              <a:tblPr>
                <a:noFill/>
                <a:tableStyleId>{90F697F3-E695-420E-A3A6-E6D5DCAF7041}</a:tableStyleId>
              </a:tblPr>
              <a:tblGrid>
                <a:gridCol w="1102875"/>
                <a:gridCol w="1102875"/>
                <a:gridCol w="1102875"/>
                <a:gridCol w="1102875"/>
              </a:tblGrid>
              <a:tr h="373625">
                <a:tc gridSpan="4">
                  <a:txBody>
                    <a:bodyPr/>
                    <a:lstStyle/>
                    <a:p>
                      <a:pPr indent="0" lvl="0" marL="0" rtl="0" algn="ctr">
                        <a:spcBef>
                          <a:spcPts val="0"/>
                        </a:spcBef>
                        <a:spcAft>
                          <a:spcPts val="0"/>
                        </a:spcAft>
                        <a:buNone/>
                      </a:pPr>
                      <a:r>
                        <a:rPr lang="en" sz="1200">
                          <a:solidFill>
                            <a:schemeClr val="dk1"/>
                          </a:solidFill>
                          <a:latin typeface="Times New Roman"/>
                          <a:ea typeface="Times New Roman"/>
                          <a:cs typeface="Times New Roman"/>
                          <a:sym typeface="Times New Roman"/>
                        </a:rPr>
                        <a:t>Elements Used Cont.</a:t>
                      </a:r>
                      <a:endParaRPr sz="1200">
                        <a:solidFill>
                          <a:schemeClr val="dk1"/>
                        </a:solidFill>
                        <a:latin typeface="Times New Roman"/>
                        <a:ea typeface="Times New Roman"/>
                        <a:cs typeface="Times New Roman"/>
                        <a:sym typeface="Times New Roman"/>
                      </a:endParaRPr>
                    </a:p>
                  </a:txBody>
                  <a:tcPr marT="91425" marB="91425" marR="91425" marL="91425"/>
                </a:tc>
                <a:tc hMerge="1"/>
                <a:tc hMerge="1"/>
                <a:tc hMerge="1"/>
              </a:tr>
              <a:tr h="373625">
                <a:tc>
                  <a:txBody>
                    <a:bodyPr/>
                    <a:lstStyle/>
                    <a:p>
                      <a:pPr indent="0" lvl="0" marL="0" rtl="0" algn="l">
                        <a:spcBef>
                          <a:spcPts val="0"/>
                        </a:spcBef>
                        <a:spcAft>
                          <a:spcPts val="0"/>
                        </a:spcAft>
                        <a:buNone/>
                      </a:pPr>
                      <a:r>
                        <a:t/>
                      </a:r>
                      <a:endParaRPr sz="1200">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ARTSTOR</a:t>
                      </a:r>
                      <a:endParaRPr sz="1200">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CMA</a:t>
                      </a:r>
                      <a:endParaRPr sz="1200">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AUPC, UC</a:t>
                      </a:r>
                      <a:endParaRPr sz="1200">
                        <a:solidFill>
                          <a:schemeClr val="dk1"/>
                        </a:solidFill>
                        <a:latin typeface="Times New Roman"/>
                        <a:ea typeface="Times New Roman"/>
                        <a:cs typeface="Times New Roman"/>
                        <a:sym typeface="Times New Roman"/>
                      </a:endParaRPr>
                    </a:p>
                  </a:txBody>
                  <a:tcPr marT="91425" marB="91425" marR="91425" marL="91425"/>
                </a:tc>
              </a:tr>
              <a:tr h="373625">
                <a:tc>
                  <a:txBody>
                    <a:bodyPr/>
                    <a:lstStyle/>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W, C, I</a:t>
                      </a:r>
                      <a:endParaRPr sz="1200">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20</a:t>
                      </a:r>
                      <a:endParaRPr sz="1200">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20</a:t>
                      </a:r>
                      <a:endParaRPr sz="1200">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20</a:t>
                      </a:r>
                      <a:endParaRPr sz="1200">
                        <a:solidFill>
                          <a:schemeClr val="dk1"/>
                        </a:solidFill>
                        <a:latin typeface="Times New Roman"/>
                        <a:ea typeface="Times New Roman"/>
                        <a:cs typeface="Times New Roman"/>
                        <a:sym typeface="Times New Roman"/>
                      </a:endParaRPr>
                    </a:p>
                  </a:txBody>
                  <a:tcPr marT="91425" marB="91425" marR="91425" marL="91425"/>
                </a:tc>
              </a:tr>
              <a:tr h="373625">
                <a:tc>
                  <a:txBody>
                    <a:bodyPr/>
                    <a:lstStyle/>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Agent</a:t>
                      </a:r>
                      <a:endParaRPr sz="1200">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19</a:t>
                      </a:r>
                      <a:endParaRPr sz="1200">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20</a:t>
                      </a:r>
                      <a:endParaRPr sz="1200">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20</a:t>
                      </a:r>
                      <a:endParaRPr sz="1200">
                        <a:solidFill>
                          <a:schemeClr val="dk1"/>
                        </a:solidFill>
                        <a:latin typeface="Times New Roman"/>
                        <a:ea typeface="Times New Roman"/>
                        <a:cs typeface="Times New Roman"/>
                        <a:sym typeface="Times New Roman"/>
                      </a:endParaRPr>
                    </a:p>
                  </a:txBody>
                  <a:tcPr marT="91425" marB="91425" marR="91425" marL="91425"/>
                </a:tc>
              </a:tr>
              <a:tr h="373625">
                <a:tc>
                  <a:txBody>
                    <a:bodyPr/>
                    <a:lstStyle/>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Date</a:t>
                      </a:r>
                      <a:endParaRPr sz="1200">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14</a:t>
                      </a:r>
                      <a:endParaRPr sz="1200">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20</a:t>
                      </a:r>
                      <a:endParaRPr sz="1200">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20</a:t>
                      </a:r>
                      <a:endParaRPr sz="1200">
                        <a:solidFill>
                          <a:schemeClr val="dk1"/>
                        </a:solidFill>
                        <a:latin typeface="Times New Roman"/>
                        <a:ea typeface="Times New Roman"/>
                        <a:cs typeface="Times New Roman"/>
                        <a:sym typeface="Times New Roman"/>
                      </a:endParaRPr>
                    </a:p>
                  </a:txBody>
                  <a:tcPr marT="91425" marB="91425" marR="91425" marL="91425"/>
                </a:tc>
              </a:tr>
              <a:tr h="373625">
                <a:tc>
                  <a:txBody>
                    <a:bodyPr/>
                    <a:lstStyle/>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Description</a:t>
                      </a:r>
                      <a:endParaRPr sz="1200">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13</a:t>
                      </a:r>
                      <a:endParaRPr sz="1200">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20</a:t>
                      </a:r>
                      <a:endParaRPr sz="1200">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13</a:t>
                      </a:r>
                      <a:endParaRPr sz="1200">
                        <a:solidFill>
                          <a:schemeClr val="dk1"/>
                        </a:solidFill>
                        <a:latin typeface="Times New Roman"/>
                        <a:ea typeface="Times New Roman"/>
                        <a:cs typeface="Times New Roman"/>
                        <a:sym typeface="Times New Roman"/>
                      </a:endParaRPr>
                    </a:p>
                  </a:txBody>
                  <a:tcPr marT="91425" marB="91425" marR="91425" marL="91425"/>
                </a:tc>
              </a:tr>
              <a:tr h="373625">
                <a:tc>
                  <a:txBody>
                    <a:bodyPr/>
                    <a:lstStyle/>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Inscription</a:t>
                      </a:r>
                      <a:endParaRPr sz="1200">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0</a:t>
                      </a:r>
                      <a:endParaRPr sz="1200">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4</a:t>
                      </a:r>
                      <a:endParaRPr sz="1200">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0</a:t>
                      </a:r>
                      <a:endParaRPr sz="1200">
                        <a:solidFill>
                          <a:schemeClr val="dk1"/>
                        </a:solidFill>
                        <a:latin typeface="Times New Roman"/>
                        <a:ea typeface="Times New Roman"/>
                        <a:cs typeface="Times New Roman"/>
                        <a:sym typeface="Times New Roman"/>
                      </a:endParaRPr>
                    </a:p>
                  </a:txBody>
                  <a:tcPr marT="91425" marB="91425" marR="91425" marL="91425"/>
                </a:tc>
              </a:tr>
              <a:tr h="373625">
                <a:tc>
                  <a:txBody>
                    <a:bodyPr/>
                    <a:lstStyle/>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Location</a:t>
                      </a:r>
                      <a:endParaRPr sz="1200">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11</a:t>
                      </a:r>
                      <a:endParaRPr sz="1200">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18</a:t>
                      </a:r>
                      <a:endParaRPr sz="1200">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20</a:t>
                      </a:r>
                      <a:endParaRPr sz="1200">
                        <a:solidFill>
                          <a:schemeClr val="dk1"/>
                        </a:solidFill>
                        <a:latin typeface="Times New Roman"/>
                        <a:ea typeface="Times New Roman"/>
                        <a:cs typeface="Times New Roman"/>
                        <a:sym typeface="Times New Roman"/>
                      </a:endParaRPr>
                    </a:p>
                  </a:txBody>
                  <a:tcPr marT="91425" marB="91425" marR="91425" marL="91425"/>
                </a:tc>
              </a:tr>
              <a:tr h="373625">
                <a:tc>
                  <a:txBody>
                    <a:bodyPr/>
                    <a:lstStyle/>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Material</a:t>
                      </a:r>
                      <a:endParaRPr sz="1200">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16</a:t>
                      </a:r>
                      <a:endParaRPr sz="1200">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20</a:t>
                      </a:r>
                      <a:endParaRPr sz="1200">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8</a:t>
                      </a:r>
                      <a:endParaRPr sz="1200">
                        <a:solidFill>
                          <a:schemeClr val="dk1"/>
                        </a:solidFill>
                        <a:latin typeface="Times New Roman"/>
                        <a:ea typeface="Times New Roman"/>
                        <a:cs typeface="Times New Roman"/>
                        <a:sym typeface="Times New Roman"/>
                      </a:endParaRPr>
                    </a:p>
                  </a:txBody>
                  <a:tcPr marT="91425" marB="91425" marR="91425" marL="91425"/>
                </a:tc>
              </a:tr>
              <a:tr h="373625">
                <a:tc>
                  <a:txBody>
                    <a:bodyPr/>
                    <a:lstStyle/>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Measurements</a:t>
                      </a:r>
                      <a:endParaRPr sz="1200">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13</a:t>
                      </a:r>
                      <a:endParaRPr sz="1200">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20</a:t>
                      </a:r>
                      <a:endParaRPr sz="1200">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1</a:t>
                      </a:r>
                      <a:endParaRPr sz="1200">
                        <a:solidFill>
                          <a:schemeClr val="dk1"/>
                        </a:solidFill>
                        <a:latin typeface="Times New Roman"/>
                        <a:ea typeface="Times New Roman"/>
                        <a:cs typeface="Times New Roman"/>
                        <a:sym typeface="Times New Roman"/>
                      </a:endParaRPr>
                    </a:p>
                  </a:txBody>
                  <a:tcPr marT="91425" marB="91425" marR="91425" marL="91425"/>
                </a:tc>
              </a:tr>
              <a:tr h="373625">
                <a:tc>
                  <a:txBody>
                    <a:bodyPr/>
                    <a:lstStyle/>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Relation</a:t>
                      </a:r>
                      <a:endParaRPr sz="1200">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0</a:t>
                      </a:r>
                      <a:endParaRPr sz="1200">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0</a:t>
                      </a:r>
                      <a:endParaRPr sz="1200">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0</a:t>
                      </a:r>
                      <a:endParaRPr sz="1200">
                        <a:solidFill>
                          <a:schemeClr val="dk1"/>
                        </a:solidFill>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990"/>
              <a:buFont typeface="Arial"/>
              <a:buNone/>
            </a:pPr>
            <a:r>
              <a:rPr lang="en">
                <a:latin typeface="Times New Roman"/>
                <a:ea typeface="Times New Roman"/>
                <a:cs typeface="Times New Roman"/>
                <a:sym typeface="Times New Roman"/>
              </a:rPr>
              <a:t>VRA Elements Most Populated in Each Repository</a:t>
            </a:r>
            <a:endParaRPr>
              <a:latin typeface="Times New Roman"/>
              <a:ea typeface="Times New Roman"/>
              <a:cs typeface="Times New Roman"/>
              <a:sym typeface="Times New Roman"/>
            </a:endParaRPr>
          </a:p>
          <a:p>
            <a:pPr indent="0" lvl="0" marL="0" rtl="0" algn="l">
              <a:spcBef>
                <a:spcPts val="0"/>
              </a:spcBef>
              <a:spcAft>
                <a:spcPts val="0"/>
              </a:spcAft>
              <a:buSzPts val="990"/>
              <a:buNone/>
            </a:pPr>
            <a:r>
              <a:t/>
            </a:r>
            <a:endParaRPr sz="2520"/>
          </a:p>
        </p:txBody>
      </p:sp>
      <p:sp>
        <p:nvSpPr>
          <p:cNvPr id="155" name="Google Shape;155;p2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93700" lvl="0" marL="457200" rtl="0" algn="l">
              <a:spcBef>
                <a:spcPts val="0"/>
              </a:spcBef>
              <a:spcAft>
                <a:spcPts val="0"/>
              </a:spcAft>
              <a:buClr>
                <a:schemeClr val="dk1"/>
              </a:buClr>
              <a:buSzPts val="2600"/>
              <a:buFont typeface="Times New Roman"/>
              <a:buChar char="●"/>
            </a:pPr>
            <a:r>
              <a:rPr lang="en" sz="2600">
                <a:solidFill>
                  <a:schemeClr val="dk1"/>
                </a:solidFill>
                <a:latin typeface="Times New Roman"/>
                <a:ea typeface="Times New Roman"/>
                <a:cs typeface="Times New Roman"/>
                <a:sym typeface="Times New Roman"/>
              </a:rPr>
              <a:t>ARTSTOR: Rights, Source, Title, WCI - 100%</a:t>
            </a:r>
            <a:endParaRPr sz="2600">
              <a:solidFill>
                <a:schemeClr val="dk1"/>
              </a:solidFill>
              <a:latin typeface="Times New Roman"/>
              <a:ea typeface="Times New Roman"/>
              <a:cs typeface="Times New Roman"/>
              <a:sym typeface="Times New Roman"/>
            </a:endParaRPr>
          </a:p>
          <a:p>
            <a:pPr indent="-393700" lvl="0" marL="457200" rtl="0" algn="l">
              <a:spcBef>
                <a:spcPts val="0"/>
              </a:spcBef>
              <a:spcAft>
                <a:spcPts val="0"/>
              </a:spcAft>
              <a:buClr>
                <a:schemeClr val="dk1"/>
              </a:buClr>
              <a:buSzPts val="2600"/>
              <a:buFont typeface="Times New Roman"/>
              <a:buChar char="●"/>
            </a:pPr>
            <a:r>
              <a:rPr lang="en" sz="2600">
                <a:solidFill>
                  <a:schemeClr val="dk1"/>
                </a:solidFill>
                <a:latin typeface="Times New Roman"/>
                <a:ea typeface="Times New Roman"/>
                <a:cs typeface="Times New Roman"/>
                <a:sym typeface="Times New Roman"/>
              </a:rPr>
              <a:t>CMA: Rights, source, Title, Work Type, WCI, Agent, Date, Description, Material, </a:t>
            </a:r>
            <a:r>
              <a:rPr lang="en" sz="2600">
                <a:solidFill>
                  <a:schemeClr val="dk1"/>
                </a:solidFill>
                <a:latin typeface="Times New Roman"/>
                <a:ea typeface="Times New Roman"/>
                <a:cs typeface="Times New Roman"/>
                <a:sym typeface="Times New Roman"/>
              </a:rPr>
              <a:t>Measurement</a:t>
            </a:r>
            <a:r>
              <a:rPr lang="en" sz="2600">
                <a:solidFill>
                  <a:schemeClr val="dk1"/>
                </a:solidFill>
                <a:latin typeface="Times New Roman"/>
                <a:ea typeface="Times New Roman"/>
                <a:cs typeface="Times New Roman"/>
                <a:sym typeface="Times New Roman"/>
              </a:rPr>
              <a:t> - 100%</a:t>
            </a:r>
            <a:endParaRPr sz="2600">
              <a:solidFill>
                <a:schemeClr val="dk1"/>
              </a:solidFill>
              <a:latin typeface="Times New Roman"/>
              <a:ea typeface="Times New Roman"/>
              <a:cs typeface="Times New Roman"/>
              <a:sym typeface="Times New Roman"/>
            </a:endParaRPr>
          </a:p>
          <a:p>
            <a:pPr indent="-393700" lvl="0" marL="457200" rtl="0" algn="l">
              <a:spcBef>
                <a:spcPts val="0"/>
              </a:spcBef>
              <a:spcAft>
                <a:spcPts val="0"/>
              </a:spcAft>
              <a:buClr>
                <a:schemeClr val="dk1"/>
              </a:buClr>
              <a:buSzPts val="2600"/>
              <a:buFont typeface="Times New Roman"/>
              <a:buChar char="●"/>
            </a:pPr>
            <a:r>
              <a:rPr lang="en" sz="2600">
                <a:solidFill>
                  <a:schemeClr val="dk1"/>
                </a:solidFill>
                <a:latin typeface="Times New Roman"/>
                <a:ea typeface="Times New Roman"/>
                <a:cs typeface="Times New Roman"/>
                <a:sym typeface="Times New Roman"/>
              </a:rPr>
              <a:t>AUPC, UC: Rights, Source, Subject, Title, Work Type, WCI,Agent, Date, Location - 100%</a:t>
            </a:r>
            <a:endParaRPr sz="2600">
              <a:solidFill>
                <a:schemeClr val="dk1"/>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990"/>
              <a:buFont typeface="Arial"/>
              <a:buNone/>
            </a:pPr>
            <a:r>
              <a:rPr lang="en" sz="3300">
                <a:latin typeface="Times New Roman"/>
                <a:ea typeface="Times New Roman"/>
                <a:cs typeface="Times New Roman"/>
                <a:sym typeface="Times New Roman"/>
              </a:rPr>
              <a:t>VRA Elements Most Populated Overall </a:t>
            </a:r>
            <a:endParaRPr sz="3300">
              <a:latin typeface="Times New Roman"/>
              <a:ea typeface="Times New Roman"/>
              <a:cs typeface="Times New Roman"/>
              <a:sym typeface="Times New Roman"/>
            </a:endParaRPr>
          </a:p>
          <a:p>
            <a:pPr indent="0" lvl="0" marL="0" rtl="0" algn="l">
              <a:spcBef>
                <a:spcPts val="0"/>
              </a:spcBef>
              <a:spcAft>
                <a:spcPts val="0"/>
              </a:spcAft>
              <a:buSzPts val="990"/>
              <a:buNone/>
            </a:pPr>
            <a:r>
              <a:t/>
            </a:r>
            <a:endParaRPr sz="2520"/>
          </a:p>
        </p:txBody>
      </p:sp>
      <p:sp>
        <p:nvSpPr>
          <p:cNvPr id="161" name="Google Shape;161;p2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425450" lvl="0" marL="457200" rtl="0" algn="l">
              <a:spcBef>
                <a:spcPts val="0"/>
              </a:spcBef>
              <a:spcAft>
                <a:spcPts val="0"/>
              </a:spcAft>
              <a:buClr>
                <a:schemeClr val="dk1"/>
              </a:buClr>
              <a:buSzPts val="3100"/>
              <a:buFont typeface="Times New Roman"/>
              <a:buChar char="●"/>
            </a:pPr>
            <a:r>
              <a:rPr lang="en" sz="3100">
                <a:solidFill>
                  <a:schemeClr val="dk1"/>
                </a:solidFill>
                <a:latin typeface="Times New Roman"/>
                <a:ea typeface="Times New Roman"/>
                <a:cs typeface="Times New Roman"/>
                <a:sym typeface="Times New Roman"/>
              </a:rPr>
              <a:t>Rights</a:t>
            </a:r>
            <a:endParaRPr sz="3100">
              <a:solidFill>
                <a:schemeClr val="dk1"/>
              </a:solidFill>
              <a:latin typeface="Times New Roman"/>
              <a:ea typeface="Times New Roman"/>
              <a:cs typeface="Times New Roman"/>
              <a:sym typeface="Times New Roman"/>
            </a:endParaRPr>
          </a:p>
          <a:p>
            <a:pPr indent="-425450" lvl="0" marL="457200" rtl="0" algn="l">
              <a:spcBef>
                <a:spcPts val="0"/>
              </a:spcBef>
              <a:spcAft>
                <a:spcPts val="0"/>
              </a:spcAft>
              <a:buClr>
                <a:schemeClr val="dk1"/>
              </a:buClr>
              <a:buSzPts val="3100"/>
              <a:buFont typeface="Times New Roman"/>
              <a:buChar char="●"/>
            </a:pPr>
            <a:r>
              <a:rPr lang="en" sz="3100">
                <a:solidFill>
                  <a:schemeClr val="dk1"/>
                </a:solidFill>
                <a:latin typeface="Times New Roman"/>
                <a:ea typeface="Times New Roman"/>
                <a:cs typeface="Times New Roman"/>
                <a:sym typeface="Times New Roman"/>
              </a:rPr>
              <a:t>Source</a:t>
            </a:r>
            <a:endParaRPr sz="3100">
              <a:solidFill>
                <a:schemeClr val="dk1"/>
              </a:solidFill>
              <a:latin typeface="Times New Roman"/>
              <a:ea typeface="Times New Roman"/>
              <a:cs typeface="Times New Roman"/>
              <a:sym typeface="Times New Roman"/>
            </a:endParaRPr>
          </a:p>
          <a:p>
            <a:pPr indent="-425450" lvl="0" marL="457200" rtl="0" algn="l">
              <a:spcBef>
                <a:spcPts val="0"/>
              </a:spcBef>
              <a:spcAft>
                <a:spcPts val="0"/>
              </a:spcAft>
              <a:buClr>
                <a:schemeClr val="dk1"/>
              </a:buClr>
              <a:buSzPts val="3100"/>
              <a:buFont typeface="Times New Roman"/>
              <a:buChar char="●"/>
            </a:pPr>
            <a:r>
              <a:rPr lang="en" sz="3100">
                <a:solidFill>
                  <a:schemeClr val="dk1"/>
                </a:solidFill>
                <a:latin typeface="Times New Roman"/>
                <a:ea typeface="Times New Roman"/>
                <a:cs typeface="Times New Roman"/>
                <a:sym typeface="Times New Roman"/>
              </a:rPr>
              <a:t>Title</a:t>
            </a:r>
            <a:endParaRPr sz="3100">
              <a:solidFill>
                <a:schemeClr val="dk1"/>
              </a:solidFill>
              <a:latin typeface="Times New Roman"/>
              <a:ea typeface="Times New Roman"/>
              <a:cs typeface="Times New Roman"/>
              <a:sym typeface="Times New Roman"/>
            </a:endParaRPr>
          </a:p>
          <a:p>
            <a:pPr indent="-425450" lvl="0" marL="457200" rtl="0" algn="l">
              <a:spcBef>
                <a:spcPts val="0"/>
              </a:spcBef>
              <a:spcAft>
                <a:spcPts val="0"/>
              </a:spcAft>
              <a:buClr>
                <a:schemeClr val="dk1"/>
              </a:buClr>
              <a:buSzPts val="3100"/>
              <a:buFont typeface="Times New Roman"/>
              <a:buChar char="●"/>
            </a:pPr>
            <a:r>
              <a:rPr lang="en" sz="3100">
                <a:solidFill>
                  <a:schemeClr val="dk1"/>
                </a:solidFill>
                <a:latin typeface="Times New Roman"/>
                <a:ea typeface="Times New Roman"/>
                <a:cs typeface="Times New Roman"/>
                <a:sym typeface="Times New Roman"/>
              </a:rPr>
              <a:t>Work, Collection, Image</a:t>
            </a:r>
            <a:endParaRPr sz="3100">
              <a:solidFill>
                <a:schemeClr val="dk1"/>
              </a:solidFill>
              <a:latin typeface="Times New Roman"/>
              <a:ea typeface="Times New Roman"/>
              <a:cs typeface="Times New Roman"/>
              <a:sym typeface="Times New Roman"/>
            </a:endParaRPr>
          </a:p>
          <a:p>
            <a:pPr indent="-425450" lvl="0" marL="457200" rtl="0" algn="l">
              <a:spcBef>
                <a:spcPts val="0"/>
              </a:spcBef>
              <a:spcAft>
                <a:spcPts val="0"/>
              </a:spcAft>
              <a:buClr>
                <a:schemeClr val="dk1"/>
              </a:buClr>
              <a:buSzPts val="3100"/>
              <a:buFont typeface="Times New Roman"/>
              <a:buChar char="●"/>
            </a:pPr>
            <a:r>
              <a:rPr lang="en" sz="3100">
                <a:solidFill>
                  <a:schemeClr val="dk1"/>
                </a:solidFill>
                <a:latin typeface="Times New Roman"/>
                <a:ea typeface="Times New Roman"/>
                <a:cs typeface="Times New Roman"/>
                <a:sym typeface="Times New Roman"/>
              </a:rPr>
              <a:t>Agent</a:t>
            </a:r>
            <a:endParaRPr sz="3100">
              <a:solidFill>
                <a:schemeClr val="dk1"/>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990"/>
              <a:buFont typeface="Arial"/>
              <a:buNone/>
            </a:pPr>
            <a:r>
              <a:rPr lang="en" sz="3300">
                <a:latin typeface="Times New Roman"/>
                <a:ea typeface="Times New Roman"/>
                <a:cs typeface="Times New Roman"/>
                <a:sym typeface="Times New Roman"/>
              </a:rPr>
              <a:t>VRA Elements Least Populated Overall</a:t>
            </a:r>
            <a:endParaRPr sz="3300">
              <a:latin typeface="Times New Roman"/>
              <a:ea typeface="Times New Roman"/>
              <a:cs typeface="Times New Roman"/>
              <a:sym typeface="Times New Roman"/>
            </a:endParaRPr>
          </a:p>
          <a:p>
            <a:pPr indent="0" lvl="0" marL="0" rtl="0" algn="l">
              <a:spcBef>
                <a:spcPts val="0"/>
              </a:spcBef>
              <a:spcAft>
                <a:spcPts val="0"/>
              </a:spcAft>
              <a:buSzPts val="990"/>
              <a:buNone/>
            </a:pPr>
            <a:r>
              <a:t/>
            </a:r>
            <a:endParaRPr sz="2520"/>
          </a:p>
        </p:txBody>
      </p:sp>
      <p:sp>
        <p:nvSpPr>
          <p:cNvPr id="167" name="Google Shape;167;p2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fontScale="25000" lnSpcReduction="20000"/>
          </a:bodyPr>
          <a:lstStyle/>
          <a:p>
            <a:pPr indent="-425450" lvl="0" marL="457200" rtl="0" algn="l">
              <a:spcBef>
                <a:spcPts val="0"/>
              </a:spcBef>
              <a:spcAft>
                <a:spcPts val="0"/>
              </a:spcAft>
              <a:buClr>
                <a:srgbClr val="000000"/>
              </a:buClr>
              <a:buSzPct val="100000"/>
              <a:buFont typeface="Times New Roman"/>
              <a:buChar char="●"/>
            </a:pPr>
            <a:r>
              <a:rPr lang="en" sz="12400">
                <a:solidFill>
                  <a:srgbClr val="000000"/>
                </a:solidFill>
                <a:latin typeface="Times New Roman"/>
                <a:ea typeface="Times New Roman"/>
                <a:cs typeface="Times New Roman"/>
                <a:sym typeface="Times New Roman"/>
              </a:rPr>
              <a:t>State Edition</a:t>
            </a:r>
            <a:endParaRPr sz="12400">
              <a:solidFill>
                <a:srgbClr val="000000"/>
              </a:solidFill>
              <a:latin typeface="Times New Roman"/>
              <a:ea typeface="Times New Roman"/>
              <a:cs typeface="Times New Roman"/>
              <a:sym typeface="Times New Roman"/>
            </a:endParaRPr>
          </a:p>
          <a:p>
            <a:pPr indent="-425450" lvl="0" marL="457200" rtl="0" algn="l">
              <a:spcBef>
                <a:spcPts val="0"/>
              </a:spcBef>
              <a:spcAft>
                <a:spcPts val="0"/>
              </a:spcAft>
              <a:buClr>
                <a:srgbClr val="000000"/>
              </a:buClr>
              <a:buSzPct val="100000"/>
              <a:buFont typeface="Times New Roman"/>
              <a:buChar char="●"/>
            </a:pPr>
            <a:r>
              <a:rPr lang="en" sz="12400">
                <a:solidFill>
                  <a:srgbClr val="000000"/>
                </a:solidFill>
                <a:latin typeface="Times New Roman"/>
                <a:ea typeface="Times New Roman"/>
                <a:cs typeface="Times New Roman"/>
                <a:sym typeface="Times New Roman"/>
              </a:rPr>
              <a:t>Relation</a:t>
            </a:r>
            <a:endParaRPr sz="12400">
              <a:solidFill>
                <a:srgbClr val="000000"/>
              </a:solidFill>
              <a:latin typeface="Times New Roman"/>
              <a:ea typeface="Times New Roman"/>
              <a:cs typeface="Times New Roman"/>
              <a:sym typeface="Times New Roman"/>
            </a:endParaRPr>
          </a:p>
          <a:p>
            <a:pPr indent="-425450" lvl="0" marL="457200" rtl="0" algn="l">
              <a:spcBef>
                <a:spcPts val="0"/>
              </a:spcBef>
              <a:spcAft>
                <a:spcPts val="0"/>
              </a:spcAft>
              <a:buClr>
                <a:srgbClr val="000000"/>
              </a:buClr>
              <a:buSzPct val="100000"/>
              <a:buFont typeface="Times New Roman"/>
              <a:buChar char="●"/>
            </a:pPr>
            <a:r>
              <a:rPr lang="en" sz="12400">
                <a:solidFill>
                  <a:srgbClr val="000000"/>
                </a:solidFill>
                <a:latin typeface="Times New Roman"/>
                <a:ea typeface="Times New Roman"/>
                <a:cs typeface="Times New Roman"/>
                <a:sym typeface="Times New Roman"/>
              </a:rPr>
              <a:t>Technique</a:t>
            </a:r>
            <a:endParaRPr sz="12400">
              <a:solidFill>
                <a:srgbClr val="000000"/>
              </a:solidFill>
              <a:latin typeface="Times New Roman"/>
              <a:ea typeface="Times New Roman"/>
              <a:cs typeface="Times New Roman"/>
              <a:sym typeface="Times New Roman"/>
            </a:endParaRPr>
          </a:p>
          <a:p>
            <a:pPr indent="-425450" lvl="0" marL="457200" rtl="0" algn="l">
              <a:spcBef>
                <a:spcPts val="0"/>
              </a:spcBef>
              <a:spcAft>
                <a:spcPts val="0"/>
              </a:spcAft>
              <a:buClr>
                <a:srgbClr val="000000"/>
              </a:buClr>
              <a:buSzPct val="100000"/>
              <a:buFont typeface="Times New Roman"/>
              <a:buChar char="●"/>
            </a:pPr>
            <a:r>
              <a:rPr lang="en" sz="12400">
                <a:solidFill>
                  <a:srgbClr val="000000"/>
                </a:solidFill>
                <a:latin typeface="Times New Roman"/>
                <a:ea typeface="Times New Roman"/>
                <a:cs typeface="Times New Roman"/>
                <a:sym typeface="Times New Roman"/>
              </a:rPr>
              <a:t>Inscription</a:t>
            </a:r>
            <a:endParaRPr sz="12400">
              <a:solidFill>
                <a:srgbClr val="000000"/>
              </a:solidFill>
              <a:latin typeface="Times New Roman"/>
              <a:ea typeface="Times New Roman"/>
              <a:cs typeface="Times New Roman"/>
              <a:sym typeface="Times New Roman"/>
            </a:endParaRPr>
          </a:p>
          <a:p>
            <a:pPr indent="-425450" lvl="0" marL="457200" rtl="0" algn="l">
              <a:spcBef>
                <a:spcPts val="0"/>
              </a:spcBef>
              <a:spcAft>
                <a:spcPts val="0"/>
              </a:spcAft>
              <a:buClr>
                <a:srgbClr val="000000"/>
              </a:buClr>
              <a:buSzPct val="100000"/>
              <a:buFont typeface="Times New Roman"/>
              <a:buChar char="●"/>
            </a:pPr>
            <a:r>
              <a:rPr lang="en" sz="12400">
                <a:solidFill>
                  <a:srgbClr val="000000"/>
                </a:solidFill>
                <a:latin typeface="Times New Roman"/>
                <a:ea typeface="Times New Roman"/>
                <a:cs typeface="Times New Roman"/>
                <a:sym typeface="Times New Roman"/>
              </a:rPr>
              <a:t>Textref</a:t>
            </a:r>
            <a:endParaRPr sz="124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3320">
                <a:latin typeface="Times New Roman"/>
                <a:ea typeface="Times New Roman"/>
                <a:cs typeface="Times New Roman"/>
                <a:sym typeface="Times New Roman"/>
              </a:rPr>
              <a:t>Accuracy</a:t>
            </a:r>
            <a:endParaRPr sz="3320">
              <a:latin typeface="Times New Roman"/>
              <a:ea typeface="Times New Roman"/>
              <a:cs typeface="Times New Roman"/>
              <a:sym typeface="Times New Roman"/>
            </a:endParaRPr>
          </a:p>
        </p:txBody>
      </p:sp>
      <p:sp>
        <p:nvSpPr>
          <p:cNvPr id="173" name="Google Shape;173;p2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fontScale="47500" lnSpcReduction="20000"/>
          </a:bodyPr>
          <a:lstStyle/>
          <a:p>
            <a:pPr indent="-368608" lvl="0" marL="457200" rtl="0" algn="l">
              <a:spcBef>
                <a:spcPts val="0"/>
              </a:spcBef>
              <a:spcAft>
                <a:spcPts val="0"/>
              </a:spcAft>
              <a:buClr>
                <a:schemeClr val="dk1"/>
              </a:buClr>
              <a:buSzPct val="100000"/>
              <a:buFont typeface="Times New Roman"/>
              <a:buChar char="●"/>
            </a:pPr>
            <a:r>
              <a:rPr lang="en" sz="4641">
                <a:solidFill>
                  <a:schemeClr val="dk1"/>
                </a:solidFill>
                <a:latin typeface="Times New Roman"/>
                <a:ea typeface="Times New Roman"/>
                <a:cs typeface="Times New Roman"/>
                <a:sym typeface="Times New Roman"/>
              </a:rPr>
              <a:t>ARTSTOR: Element order was not consistent throughout all of the item descriptions.</a:t>
            </a:r>
            <a:endParaRPr sz="4641">
              <a:solidFill>
                <a:schemeClr val="dk1"/>
              </a:solidFill>
              <a:latin typeface="Times New Roman"/>
              <a:ea typeface="Times New Roman"/>
              <a:cs typeface="Times New Roman"/>
              <a:sym typeface="Times New Roman"/>
            </a:endParaRPr>
          </a:p>
          <a:p>
            <a:pPr indent="-368608" lvl="0" marL="457200" rtl="0" algn="l">
              <a:spcBef>
                <a:spcPts val="0"/>
              </a:spcBef>
              <a:spcAft>
                <a:spcPts val="0"/>
              </a:spcAft>
              <a:buClr>
                <a:schemeClr val="dk1"/>
              </a:buClr>
              <a:buSzPct val="100000"/>
              <a:buFont typeface="Times New Roman"/>
              <a:buChar char="●"/>
            </a:pPr>
            <a:r>
              <a:rPr lang="en" sz="4641">
                <a:solidFill>
                  <a:schemeClr val="dk1"/>
                </a:solidFill>
                <a:latin typeface="Times New Roman"/>
                <a:ea typeface="Times New Roman"/>
                <a:cs typeface="Times New Roman"/>
                <a:sym typeface="Times New Roman"/>
              </a:rPr>
              <a:t>CMA: Missing element labels on each description</a:t>
            </a:r>
            <a:endParaRPr sz="4641">
              <a:solidFill>
                <a:schemeClr val="dk1"/>
              </a:solidFill>
              <a:latin typeface="Times New Roman"/>
              <a:ea typeface="Times New Roman"/>
              <a:cs typeface="Times New Roman"/>
              <a:sym typeface="Times New Roman"/>
            </a:endParaRPr>
          </a:p>
          <a:p>
            <a:pPr indent="-368608" lvl="0" marL="457200" rtl="0" algn="l">
              <a:spcBef>
                <a:spcPts val="0"/>
              </a:spcBef>
              <a:spcAft>
                <a:spcPts val="0"/>
              </a:spcAft>
              <a:buClr>
                <a:schemeClr val="dk1"/>
              </a:buClr>
              <a:buSzPct val="100000"/>
              <a:buFont typeface="Times New Roman"/>
              <a:buChar char="●"/>
            </a:pPr>
            <a:r>
              <a:rPr lang="en" sz="4641">
                <a:solidFill>
                  <a:schemeClr val="dk1"/>
                </a:solidFill>
                <a:latin typeface="Times New Roman"/>
                <a:ea typeface="Times New Roman"/>
                <a:cs typeface="Times New Roman"/>
                <a:sym typeface="Times New Roman"/>
              </a:rPr>
              <a:t>AUPC, UC: Often </a:t>
            </a:r>
            <a:r>
              <a:rPr lang="en" sz="4641">
                <a:solidFill>
                  <a:schemeClr val="dk1"/>
                </a:solidFill>
                <a:latin typeface="Times New Roman"/>
                <a:ea typeface="Times New Roman"/>
                <a:cs typeface="Times New Roman"/>
                <a:sym typeface="Times New Roman"/>
              </a:rPr>
              <a:t>listed elements multiple times. Populated information in the description led to empty search results.</a:t>
            </a:r>
            <a:endParaRPr sz="4641">
              <a:solidFill>
                <a:schemeClr val="dk1"/>
              </a:solidFill>
              <a:latin typeface="Times New Roman"/>
              <a:ea typeface="Times New Roman"/>
              <a:cs typeface="Times New Roman"/>
              <a:sym typeface="Times New Roman"/>
            </a:endParaRPr>
          </a:p>
          <a:p>
            <a:pPr indent="-368608" lvl="0" marL="457200" rtl="0" algn="l">
              <a:spcBef>
                <a:spcPts val="0"/>
              </a:spcBef>
              <a:spcAft>
                <a:spcPts val="0"/>
              </a:spcAft>
              <a:buClr>
                <a:schemeClr val="dk1"/>
              </a:buClr>
              <a:buSzPct val="100000"/>
              <a:buFont typeface="Times New Roman"/>
              <a:buChar char="●"/>
            </a:pPr>
            <a:r>
              <a:rPr lang="en" sz="4641">
                <a:solidFill>
                  <a:schemeClr val="dk1"/>
                </a:solidFill>
                <a:latin typeface="Times New Roman"/>
                <a:ea typeface="Times New Roman"/>
                <a:cs typeface="Times New Roman"/>
                <a:sym typeface="Times New Roman"/>
              </a:rPr>
              <a:t>All 3 repositories had consistent formatting for the information provided.</a:t>
            </a:r>
            <a:endParaRPr sz="4641">
              <a:solidFill>
                <a:schemeClr val="dk1"/>
              </a:solidFill>
              <a:latin typeface="Times New Roman"/>
              <a:ea typeface="Times New Roman"/>
              <a:cs typeface="Times New Roman"/>
              <a:sym typeface="Times New Roman"/>
            </a:endParaRPr>
          </a:p>
          <a:p>
            <a:pPr indent="-368608" lvl="0" marL="457200" rtl="0" algn="l">
              <a:spcBef>
                <a:spcPts val="0"/>
              </a:spcBef>
              <a:spcAft>
                <a:spcPts val="0"/>
              </a:spcAft>
              <a:buClr>
                <a:schemeClr val="dk1"/>
              </a:buClr>
              <a:buSzPct val="100000"/>
              <a:buFont typeface="Times New Roman"/>
              <a:buChar char="●"/>
            </a:pPr>
            <a:r>
              <a:rPr lang="en" sz="4641">
                <a:solidFill>
                  <a:schemeClr val="dk1"/>
                </a:solidFill>
                <a:latin typeface="Times New Roman"/>
                <a:ea typeface="Times New Roman"/>
                <a:cs typeface="Times New Roman"/>
                <a:sym typeface="Times New Roman"/>
              </a:rPr>
              <a:t>ARTSTOR and CMA provided great controlled vocabulary and connected search results for further research.</a:t>
            </a:r>
            <a:endParaRPr sz="4641">
              <a:solidFill>
                <a:schemeClr val="dk1"/>
              </a:solidFill>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990"/>
              <a:buFont typeface="Arial"/>
              <a:buNone/>
            </a:pPr>
            <a:r>
              <a:rPr lang="en" sz="3300">
                <a:latin typeface="Times New Roman"/>
                <a:ea typeface="Times New Roman"/>
                <a:cs typeface="Times New Roman"/>
                <a:sym typeface="Times New Roman"/>
              </a:rPr>
              <a:t>Barriers to Interoperability</a:t>
            </a:r>
            <a:endParaRPr sz="3300">
              <a:latin typeface="Times New Roman"/>
              <a:ea typeface="Times New Roman"/>
              <a:cs typeface="Times New Roman"/>
              <a:sym typeface="Times New Roman"/>
            </a:endParaRPr>
          </a:p>
          <a:p>
            <a:pPr indent="0" lvl="0" marL="0" rtl="0" algn="l">
              <a:spcBef>
                <a:spcPts val="0"/>
              </a:spcBef>
              <a:spcAft>
                <a:spcPts val="0"/>
              </a:spcAft>
              <a:buSzPts val="990"/>
              <a:buNone/>
            </a:pPr>
            <a:r>
              <a:t/>
            </a:r>
            <a:endParaRPr sz="2520"/>
          </a:p>
        </p:txBody>
      </p:sp>
      <p:sp>
        <p:nvSpPr>
          <p:cNvPr id="179" name="Google Shape;179;p2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fontScale="62500" lnSpcReduction="20000"/>
          </a:bodyPr>
          <a:lstStyle/>
          <a:p>
            <a:pPr indent="-337306" lvl="0" marL="457200" rtl="0" algn="l">
              <a:spcBef>
                <a:spcPts val="0"/>
              </a:spcBef>
              <a:spcAft>
                <a:spcPts val="0"/>
              </a:spcAft>
              <a:buClr>
                <a:schemeClr val="dk1"/>
              </a:buClr>
              <a:buSzPct val="100000"/>
              <a:buFont typeface="Times New Roman"/>
              <a:buChar char="●"/>
            </a:pPr>
            <a:r>
              <a:rPr lang="en" sz="2739">
                <a:solidFill>
                  <a:schemeClr val="dk1"/>
                </a:solidFill>
                <a:latin typeface="Times New Roman"/>
                <a:ea typeface="Times New Roman"/>
                <a:cs typeface="Times New Roman"/>
                <a:sym typeface="Times New Roman"/>
              </a:rPr>
              <a:t>ARTSTOR: The elements not being in consistent order for each file is a minor issue. The user is still able to find the information easily on each item detail. </a:t>
            </a:r>
            <a:endParaRPr sz="2739">
              <a:solidFill>
                <a:schemeClr val="dk1"/>
              </a:solidFill>
              <a:latin typeface="Times New Roman"/>
              <a:ea typeface="Times New Roman"/>
              <a:cs typeface="Times New Roman"/>
              <a:sym typeface="Times New Roman"/>
            </a:endParaRPr>
          </a:p>
          <a:p>
            <a:pPr indent="-337306" lvl="0" marL="457200" rtl="0" algn="l">
              <a:spcBef>
                <a:spcPts val="0"/>
              </a:spcBef>
              <a:spcAft>
                <a:spcPts val="0"/>
              </a:spcAft>
              <a:buClr>
                <a:schemeClr val="dk1"/>
              </a:buClr>
              <a:buSzPct val="100000"/>
              <a:buFont typeface="Times New Roman"/>
              <a:buChar char="●"/>
            </a:pPr>
            <a:r>
              <a:rPr lang="en" sz="2739">
                <a:solidFill>
                  <a:schemeClr val="dk1"/>
                </a:solidFill>
                <a:latin typeface="Times New Roman"/>
                <a:ea typeface="Times New Roman"/>
                <a:cs typeface="Times New Roman"/>
                <a:sym typeface="Times New Roman"/>
              </a:rPr>
              <a:t>CMA: Although element </a:t>
            </a:r>
            <a:r>
              <a:rPr lang="en" sz="2739">
                <a:solidFill>
                  <a:schemeClr val="dk1"/>
                </a:solidFill>
                <a:latin typeface="Times New Roman"/>
                <a:ea typeface="Times New Roman"/>
                <a:cs typeface="Times New Roman"/>
                <a:sym typeface="Times New Roman"/>
              </a:rPr>
              <a:t>labels</a:t>
            </a:r>
            <a:r>
              <a:rPr lang="en" sz="2739">
                <a:solidFill>
                  <a:schemeClr val="dk1"/>
                </a:solidFill>
                <a:latin typeface="Times New Roman"/>
                <a:ea typeface="Times New Roman"/>
                <a:cs typeface="Times New Roman"/>
                <a:sym typeface="Times New Roman"/>
              </a:rPr>
              <a:t> are missing from each of the item details, I do not see it being an issue for the user. It looks like that is the style that CMA has chosen to present.</a:t>
            </a:r>
            <a:endParaRPr sz="2739">
              <a:solidFill>
                <a:schemeClr val="dk1"/>
              </a:solidFill>
              <a:latin typeface="Times New Roman"/>
              <a:ea typeface="Times New Roman"/>
              <a:cs typeface="Times New Roman"/>
              <a:sym typeface="Times New Roman"/>
            </a:endParaRPr>
          </a:p>
          <a:p>
            <a:pPr indent="-337306" lvl="0" marL="457200" rtl="0" algn="l">
              <a:spcBef>
                <a:spcPts val="0"/>
              </a:spcBef>
              <a:spcAft>
                <a:spcPts val="0"/>
              </a:spcAft>
              <a:buClr>
                <a:schemeClr val="dk1"/>
              </a:buClr>
              <a:buSzPct val="100000"/>
              <a:buFont typeface="Times New Roman"/>
              <a:buChar char="●"/>
            </a:pPr>
            <a:r>
              <a:rPr lang="en" sz="2739">
                <a:solidFill>
                  <a:schemeClr val="dk1"/>
                </a:solidFill>
                <a:latin typeface="Times New Roman"/>
                <a:ea typeface="Times New Roman"/>
                <a:cs typeface="Times New Roman"/>
                <a:sym typeface="Times New Roman"/>
              </a:rPr>
              <a:t>AUPC, UC: The presentation of the information on each item detail is not user friendly. Either there is too much information provided or the formatting needs to be corrected. Additionally, having the ability to search every single category in the item detail instead of keywords is highly unnecessary. For instance, the user is able to search a full description. Often times the search results lead nowhere. I believe updating the formatting of the item details will make a great difference in the user experience.</a:t>
            </a:r>
            <a:endParaRPr sz="2739">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3320">
                <a:latin typeface="Times New Roman"/>
                <a:ea typeface="Times New Roman"/>
                <a:cs typeface="Times New Roman"/>
                <a:sym typeface="Times New Roman"/>
              </a:rPr>
              <a:t>VRA Metadata Scheme</a:t>
            </a:r>
            <a:endParaRPr sz="3320">
              <a:latin typeface="Times New Roman"/>
              <a:ea typeface="Times New Roman"/>
              <a:cs typeface="Times New Roman"/>
              <a:sym typeface="Times New Roman"/>
            </a:endParaRPr>
          </a:p>
        </p:txBody>
      </p:sp>
      <p:sp>
        <p:nvSpPr>
          <p:cNvPr id="93" name="Google Shape;93;p1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The VRA (Visual Resource Association) Metadata Scheme is a valuable tool for describing, organizing, and accessing visual resources within cultural heritage institutions, libraries, archives, and other visual resource collections. </a:t>
            </a:r>
            <a:endParaRPr sz="1400">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The VRA Core provides a standardized set of metadata elements and controlled vocabularies that ensure consistency and interoperability across different systems and institutions. </a:t>
            </a:r>
            <a:endParaRPr sz="1400">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By documenting technical specifications such as file formats, resolutions, and color profiles, the VRA Core supports the management and preservation of digital visual resources. </a:t>
            </a:r>
            <a:endParaRPr sz="1400">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These metadata elements provide vital information for proper storage, migration, and long-term access to visual materials. </a:t>
            </a:r>
            <a:endParaRPr sz="1400">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VRAs interoperability allows for the exchange of metadata between different systems and facilitates integration with larger information networks and digital repositories.</a:t>
            </a:r>
            <a:endParaRPr sz="1400">
              <a:solidFill>
                <a:schemeClr val="dk1"/>
              </a:solidFill>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3320">
                <a:latin typeface="Times New Roman"/>
                <a:ea typeface="Times New Roman"/>
                <a:cs typeface="Times New Roman"/>
                <a:sym typeface="Times New Roman"/>
              </a:rPr>
              <a:t>VRA Elements</a:t>
            </a:r>
            <a:endParaRPr sz="3320">
              <a:latin typeface="Times New Roman"/>
              <a:ea typeface="Times New Roman"/>
              <a:cs typeface="Times New Roman"/>
              <a:sym typeface="Times New Roman"/>
            </a:endParaRPr>
          </a:p>
        </p:txBody>
      </p:sp>
      <p:sp>
        <p:nvSpPr>
          <p:cNvPr id="99" name="Google Shape;99;p15"/>
          <p:cNvSpPr txBox="1"/>
          <p:nvPr>
            <p:ph idx="1" type="body"/>
          </p:nvPr>
        </p:nvSpPr>
        <p:spPr>
          <a:xfrm>
            <a:off x="311700" y="1152475"/>
            <a:ext cx="3342600" cy="3416400"/>
          </a:xfrm>
          <a:prstGeom prst="rect">
            <a:avLst/>
          </a:prstGeom>
        </p:spPr>
        <p:txBody>
          <a:bodyPr anchorCtr="0" anchor="t" bIns="91425" lIns="91425" spcFirstLastPara="1" rIns="91425" wrap="square" tIns="91425">
            <a:normAutofit fontScale="32500"/>
          </a:bodyPr>
          <a:lstStyle/>
          <a:p>
            <a:pPr indent="-344170" lvl="0" marL="457200" rtl="0" algn="l">
              <a:spcBef>
                <a:spcPts val="0"/>
              </a:spcBef>
              <a:spcAft>
                <a:spcPts val="0"/>
              </a:spcAft>
              <a:buClr>
                <a:schemeClr val="dk1"/>
              </a:buClr>
              <a:buSzPct val="100000"/>
              <a:buFont typeface="Times New Roman"/>
              <a:buChar char="●"/>
            </a:pPr>
            <a:r>
              <a:rPr lang="en" sz="5600">
                <a:solidFill>
                  <a:schemeClr val="dk1"/>
                </a:solidFill>
                <a:latin typeface="Times New Roman"/>
                <a:ea typeface="Times New Roman"/>
                <a:cs typeface="Times New Roman"/>
                <a:sym typeface="Times New Roman"/>
              </a:rPr>
              <a:t>Work, Collection, or Image </a:t>
            </a:r>
            <a:endParaRPr sz="5600">
              <a:solidFill>
                <a:schemeClr val="dk1"/>
              </a:solidFill>
              <a:latin typeface="Times New Roman"/>
              <a:ea typeface="Times New Roman"/>
              <a:cs typeface="Times New Roman"/>
              <a:sym typeface="Times New Roman"/>
            </a:endParaRPr>
          </a:p>
          <a:p>
            <a:pPr indent="-344170" lvl="0" marL="457200" rtl="0" algn="l">
              <a:spcBef>
                <a:spcPts val="0"/>
              </a:spcBef>
              <a:spcAft>
                <a:spcPts val="0"/>
              </a:spcAft>
              <a:buClr>
                <a:schemeClr val="dk1"/>
              </a:buClr>
              <a:buSzPct val="100000"/>
              <a:buFont typeface="Times New Roman"/>
              <a:buChar char="●"/>
            </a:pPr>
            <a:r>
              <a:rPr lang="en" sz="5600">
                <a:solidFill>
                  <a:schemeClr val="dk1"/>
                </a:solidFill>
                <a:latin typeface="Times New Roman"/>
                <a:ea typeface="Times New Roman"/>
                <a:cs typeface="Times New Roman"/>
                <a:sym typeface="Times New Roman"/>
              </a:rPr>
              <a:t>Agent </a:t>
            </a:r>
            <a:endParaRPr sz="5600">
              <a:solidFill>
                <a:schemeClr val="dk1"/>
              </a:solidFill>
              <a:latin typeface="Times New Roman"/>
              <a:ea typeface="Times New Roman"/>
              <a:cs typeface="Times New Roman"/>
              <a:sym typeface="Times New Roman"/>
            </a:endParaRPr>
          </a:p>
          <a:p>
            <a:pPr indent="-344170" lvl="0" marL="457200" rtl="0" algn="l">
              <a:spcBef>
                <a:spcPts val="0"/>
              </a:spcBef>
              <a:spcAft>
                <a:spcPts val="0"/>
              </a:spcAft>
              <a:buClr>
                <a:schemeClr val="dk1"/>
              </a:buClr>
              <a:buSzPct val="100000"/>
              <a:buFont typeface="Times New Roman"/>
              <a:buChar char="●"/>
            </a:pPr>
            <a:r>
              <a:rPr lang="en" sz="5600">
                <a:solidFill>
                  <a:schemeClr val="dk1"/>
                </a:solidFill>
                <a:latin typeface="Times New Roman"/>
                <a:ea typeface="Times New Roman"/>
                <a:cs typeface="Times New Roman"/>
                <a:sym typeface="Times New Roman"/>
              </a:rPr>
              <a:t>Date </a:t>
            </a:r>
            <a:endParaRPr sz="5600">
              <a:solidFill>
                <a:schemeClr val="dk1"/>
              </a:solidFill>
              <a:latin typeface="Times New Roman"/>
              <a:ea typeface="Times New Roman"/>
              <a:cs typeface="Times New Roman"/>
              <a:sym typeface="Times New Roman"/>
            </a:endParaRPr>
          </a:p>
          <a:p>
            <a:pPr indent="-344170" lvl="0" marL="457200" rtl="0" algn="l">
              <a:spcBef>
                <a:spcPts val="0"/>
              </a:spcBef>
              <a:spcAft>
                <a:spcPts val="0"/>
              </a:spcAft>
              <a:buClr>
                <a:schemeClr val="dk1"/>
              </a:buClr>
              <a:buSzPct val="100000"/>
              <a:buFont typeface="Times New Roman"/>
              <a:buChar char="●"/>
            </a:pPr>
            <a:r>
              <a:rPr lang="en" sz="5600">
                <a:solidFill>
                  <a:schemeClr val="dk1"/>
                </a:solidFill>
                <a:latin typeface="Times New Roman"/>
                <a:ea typeface="Times New Roman"/>
                <a:cs typeface="Times New Roman"/>
                <a:sym typeface="Times New Roman"/>
              </a:rPr>
              <a:t>Description </a:t>
            </a:r>
            <a:endParaRPr sz="5600">
              <a:solidFill>
                <a:schemeClr val="dk1"/>
              </a:solidFill>
              <a:latin typeface="Times New Roman"/>
              <a:ea typeface="Times New Roman"/>
              <a:cs typeface="Times New Roman"/>
              <a:sym typeface="Times New Roman"/>
            </a:endParaRPr>
          </a:p>
          <a:p>
            <a:pPr indent="-344170" lvl="0" marL="457200" rtl="0" algn="l">
              <a:spcBef>
                <a:spcPts val="0"/>
              </a:spcBef>
              <a:spcAft>
                <a:spcPts val="0"/>
              </a:spcAft>
              <a:buClr>
                <a:schemeClr val="dk1"/>
              </a:buClr>
              <a:buSzPct val="100000"/>
              <a:buFont typeface="Times New Roman"/>
              <a:buChar char="●"/>
            </a:pPr>
            <a:r>
              <a:rPr lang="en" sz="5600">
                <a:solidFill>
                  <a:schemeClr val="dk1"/>
                </a:solidFill>
                <a:latin typeface="Times New Roman"/>
                <a:ea typeface="Times New Roman"/>
                <a:cs typeface="Times New Roman"/>
                <a:sym typeface="Times New Roman"/>
              </a:rPr>
              <a:t>Inscription</a:t>
            </a:r>
            <a:endParaRPr sz="5600">
              <a:solidFill>
                <a:schemeClr val="dk1"/>
              </a:solidFill>
              <a:highlight>
                <a:srgbClr val="FFFF0B"/>
              </a:highlight>
              <a:latin typeface="Times New Roman"/>
              <a:ea typeface="Times New Roman"/>
              <a:cs typeface="Times New Roman"/>
              <a:sym typeface="Times New Roman"/>
            </a:endParaRPr>
          </a:p>
          <a:p>
            <a:pPr indent="-344170" lvl="0" marL="457200" rtl="0" algn="l">
              <a:spcBef>
                <a:spcPts val="0"/>
              </a:spcBef>
              <a:spcAft>
                <a:spcPts val="0"/>
              </a:spcAft>
              <a:buClr>
                <a:schemeClr val="dk1"/>
              </a:buClr>
              <a:buSzPct val="100000"/>
              <a:buFont typeface="Times New Roman"/>
              <a:buChar char="●"/>
            </a:pPr>
            <a:r>
              <a:rPr lang="en" sz="5600">
                <a:solidFill>
                  <a:schemeClr val="dk1"/>
                </a:solidFill>
                <a:latin typeface="Times New Roman"/>
                <a:ea typeface="Times New Roman"/>
                <a:cs typeface="Times New Roman"/>
                <a:sym typeface="Times New Roman"/>
              </a:rPr>
              <a:t>Location </a:t>
            </a:r>
            <a:endParaRPr sz="5600">
              <a:solidFill>
                <a:schemeClr val="dk1"/>
              </a:solidFill>
              <a:latin typeface="Times New Roman"/>
              <a:ea typeface="Times New Roman"/>
              <a:cs typeface="Times New Roman"/>
              <a:sym typeface="Times New Roman"/>
            </a:endParaRPr>
          </a:p>
          <a:p>
            <a:pPr indent="-344170" lvl="0" marL="457200" rtl="0" algn="l">
              <a:spcBef>
                <a:spcPts val="0"/>
              </a:spcBef>
              <a:spcAft>
                <a:spcPts val="0"/>
              </a:spcAft>
              <a:buClr>
                <a:schemeClr val="dk1"/>
              </a:buClr>
              <a:buSzPct val="100000"/>
              <a:buFont typeface="Times New Roman"/>
              <a:buChar char="●"/>
            </a:pPr>
            <a:r>
              <a:rPr lang="en" sz="5600">
                <a:solidFill>
                  <a:schemeClr val="dk1"/>
                </a:solidFill>
                <a:latin typeface="Times New Roman"/>
                <a:ea typeface="Times New Roman"/>
                <a:cs typeface="Times New Roman"/>
                <a:sym typeface="Times New Roman"/>
              </a:rPr>
              <a:t>Material </a:t>
            </a:r>
            <a:endParaRPr sz="5600">
              <a:solidFill>
                <a:schemeClr val="dk1"/>
              </a:solidFill>
              <a:latin typeface="Times New Roman"/>
              <a:ea typeface="Times New Roman"/>
              <a:cs typeface="Times New Roman"/>
              <a:sym typeface="Times New Roman"/>
            </a:endParaRPr>
          </a:p>
          <a:p>
            <a:pPr indent="-344170" lvl="0" marL="457200" rtl="0" algn="l">
              <a:spcBef>
                <a:spcPts val="0"/>
              </a:spcBef>
              <a:spcAft>
                <a:spcPts val="0"/>
              </a:spcAft>
              <a:buClr>
                <a:schemeClr val="dk1"/>
              </a:buClr>
              <a:buSzPct val="100000"/>
              <a:buFont typeface="Times New Roman"/>
              <a:buChar char="●"/>
            </a:pPr>
            <a:r>
              <a:rPr lang="en" sz="5600">
                <a:solidFill>
                  <a:schemeClr val="dk1"/>
                </a:solidFill>
                <a:latin typeface="Times New Roman"/>
                <a:ea typeface="Times New Roman"/>
                <a:cs typeface="Times New Roman"/>
                <a:sym typeface="Times New Roman"/>
              </a:rPr>
              <a:t>Measurements </a:t>
            </a:r>
            <a:endParaRPr sz="5600">
              <a:solidFill>
                <a:schemeClr val="dk1"/>
              </a:solidFill>
              <a:latin typeface="Times New Roman"/>
              <a:ea typeface="Times New Roman"/>
              <a:cs typeface="Times New Roman"/>
              <a:sym typeface="Times New Roman"/>
            </a:endParaRPr>
          </a:p>
          <a:p>
            <a:pPr indent="-344170" lvl="0" marL="457200" rtl="0" algn="l">
              <a:spcBef>
                <a:spcPts val="0"/>
              </a:spcBef>
              <a:spcAft>
                <a:spcPts val="0"/>
              </a:spcAft>
              <a:buClr>
                <a:schemeClr val="dk1"/>
              </a:buClr>
              <a:buSzPct val="100000"/>
              <a:buFont typeface="Times New Roman"/>
              <a:buChar char="●"/>
            </a:pPr>
            <a:r>
              <a:rPr lang="en" sz="5600">
                <a:solidFill>
                  <a:schemeClr val="dk1"/>
                </a:solidFill>
                <a:latin typeface="Times New Roman"/>
                <a:ea typeface="Times New Roman"/>
                <a:cs typeface="Times New Roman"/>
                <a:sym typeface="Times New Roman"/>
              </a:rPr>
              <a:t>Relation </a:t>
            </a:r>
            <a:endParaRPr/>
          </a:p>
        </p:txBody>
      </p:sp>
      <p:sp>
        <p:nvSpPr>
          <p:cNvPr id="100" name="Google Shape;100;p15"/>
          <p:cNvSpPr txBox="1"/>
          <p:nvPr/>
        </p:nvSpPr>
        <p:spPr>
          <a:xfrm>
            <a:off x="4494850" y="1251625"/>
            <a:ext cx="3974100" cy="30108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R</a:t>
            </a:r>
            <a:r>
              <a:rPr lang="en" sz="1800">
                <a:solidFill>
                  <a:schemeClr val="dk1"/>
                </a:solidFill>
                <a:latin typeface="Times New Roman"/>
                <a:ea typeface="Times New Roman"/>
                <a:cs typeface="Times New Roman"/>
                <a:sym typeface="Times New Roman"/>
              </a:rPr>
              <a:t>ights </a:t>
            </a:r>
            <a:endParaRPr sz="1800">
              <a:solidFill>
                <a:schemeClr val="dk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Source </a:t>
            </a:r>
            <a:endParaRPr sz="1800">
              <a:solidFill>
                <a:schemeClr val="dk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stateEdition</a:t>
            </a:r>
            <a:endParaRPr sz="1800">
              <a:solidFill>
                <a:schemeClr val="dk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stylePeriod </a:t>
            </a:r>
            <a:endParaRPr sz="1800">
              <a:solidFill>
                <a:schemeClr val="dk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Subject </a:t>
            </a:r>
            <a:endParaRPr sz="1800">
              <a:solidFill>
                <a:schemeClr val="dk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Technique </a:t>
            </a:r>
            <a:endParaRPr sz="1800">
              <a:solidFill>
                <a:schemeClr val="dk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Textref </a:t>
            </a:r>
            <a:endParaRPr sz="1800">
              <a:solidFill>
                <a:schemeClr val="dk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Title </a:t>
            </a:r>
            <a:endParaRPr sz="1800">
              <a:solidFill>
                <a:schemeClr val="dk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Worktype</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3320">
                <a:latin typeface="Times New Roman"/>
                <a:ea typeface="Times New Roman"/>
                <a:cs typeface="Times New Roman"/>
                <a:sym typeface="Times New Roman"/>
              </a:rPr>
              <a:t>The Repositories</a:t>
            </a:r>
            <a:endParaRPr sz="3320">
              <a:latin typeface="Times New Roman"/>
              <a:ea typeface="Times New Roman"/>
              <a:cs typeface="Times New Roman"/>
              <a:sym typeface="Times New Roman"/>
            </a:endParaRPr>
          </a:p>
        </p:txBody>
      </p:sp>
      <p:sp>
        <p:nvSpPr>
          <p:cNvPr id="106" name="Google Shape;106;p1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406400" lvl="0" marL="457200" rtl="0" algn="l">
              <a:spcBef>
                <a:spcPts val="0"/>
              </a:spcBef>
              <a:spcAft>
                <a:spcPts val="0"/>
              </a:spcAft>
              <a:buClr>
                <a:schemeClr val="dk1"/>
              </a:buClr>
              <a:buSzPts val="2800"/>
              <a:buFont typeface="Times New Roman"/>
              <a:buChar char="●"/>
            </a:pPr>
            <a:r>
              <a:rPr lang="en" sz="2800">
                <a:solidFill>
                  <a:schemeClr val="dk1"/>
                </a:solidFill>
                <a:latin typeface="Times New Roman"/>
                <a:ea typeface="Times New Roman"/>
                <a:cs typeface="Times New Roman"/>
                <a:sym typeface="Times New Roman"/>
              </a:rPr>
              <a:t>ARTSTOR</a:t>
            </a:r>
            <a:endParaRPr sz="2800">
              <a:solidFill>
                <a:schemeClr val="dk1"/>
              </a:solidFill>
              <a:latin typeface="Times New Roman"/>
              <a:ea typeface="Times New Roman"/>
              <a:cs typeface="Times New Roman"/>
              <a:sym typeface="Times New Roman"/>
            </a:endParaRPr>
          </a:p>
          <a:p>
            <a:pPr indent="-406400" lvl="0" marL="457200" rtl="0" algn="l">
              <a:lnSpc>
                <a:spcPct val="100000"/>
              </a:lnSpc>
              <a:spcBef>
                <a:spcPts val="0"/>
              </a:spcBef>
              <a:spcAft>
                <a:spcPts val="0"/>
              </a:spcAft>
              <a:buClr>
                <a:schemeClr val="dk1"/>
              </a:buClr>
              <a:buSzPts val="2800"/>
              <a:buFont typeface="Times New Roman"/>
              <a:buChar char="●"/>
            </a:pPr>
            <a:r>
              <a:rPr lang="en" sz="2800">
                <a:solidFill>
                  <a:schemeClr val="dk1"/>
                </a:solidFill>
                <a:latin typeface="Times New Roman"/>
                <a:ea typeface="Times New Roman"/>
                <a:cs typeface="Times New Roman"/>
                <a:sym typeface="Times New Roman"/>
              </a:rPr>
              <a:t>The Cleveland Museum of Art</a:t>
            </a:r>
            <a:endParaRPr sz="2800">
              <a:solidFill>
                <a:schemeClr val="dk1"/>
              </a:solidFill>
              <a:latin typeface="Times New Roman"/>
              <a:ea typeface="Times New Roman"/>
              <a:cs typeface="Times New Roman"/>
              <a:sym typeface="Times New Roman"/>
            </a:endParaRPr>
          </a:p>
          <a:p>
            <a:pPr indent="-406400" lvl="0" marL="457200" rtl="0" algn="l">
              <a:spcBef>
                <a:spcPts val="0"/>
              </a:spcBef>
              <a:spcAft>
                <a:spcPts val="0"/>
              </a:spcAft>
              <a:buClr>
                <a:schemeClr val="dk1"/>
              </a:buClr>
              <a:buSzPts val="2800"/>
              <a:buFont typeface="Times New Roman"/>
              <a:buChar char="●"/>
            </a:pPr>
            <a:r>
              <a:rPr lang="en" sz="2800">
                <a:solidFill>
                  <a:schemeClr val="dk1"/>
                </a:solidFill>
                <a:latin typeface="Times New Roman"/>
                <a:ea typeface="Times New Roman"/>
                <a:cs typeface="Times New Roman"/>
                <a:sym typeface="Times New Roman"/>
              </a:rPr>
              <a:t>Architecture and Urban Planning Collection, University of Cincinnati</a:t>
            </a:r>
            <a:endParaRPr sz="2800">
              <a:solidFill>
                <a:schemeClr val="dk1"/>
              </a:solidFill>
              <a:latin typeface="Times New Roman"/>
              <a:ea typeface="Times New Roman"/>
              <a:cs typeface="Times New Roman"/>
              <a:sym typeface="Times New Roman"/>
            </a:endParaRPr>
          </a:p>
          <a:p>
            <a:pPr indent="0" lvl="0" marL="0" rtl="0" algn="l">
              <a:lnSpc>
                <a:spcPct val="100000"/>
              </a:lnSpc>
              <a:spcBef>
                <a:spcPts val="1200"/>
              </a:spcBef>
              <a:spcAft>
                <a:spcPts val="0"/>
              </a:spcAft>
              <a:buClr>
                <a:schemeClr val="dk1"/>
              </a:buClr>
              <a:buSzPts val="1100"/>
              <a:buFont typeface="Arial"/>
              <a:buNone/>
            </a:pPr>
            <a:r>
              <a:t/>
            </a:r>
            <a:endParaRPr sz="2800">
              <a:solidFill>
                <a:schemeClr val="dk1"/>
              </a:solidFill>
            </a:endParaRPr>
          </a:p>
          <a:p>
            <a:pPr indent="0" lvl="0" marL="0" rtl="0" algn="l">
              <a:spcBef>
                <a:spcPts val="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3320">
                <a:latin typeface="Times New Roman"/>
                <a:ea typeface="Times New Roman"/>
                <a:cs typeface="Times New Roman"/>
                <a:sym typeface="Times New Roman"/>
              </a:rPr>
              <a:t>ARTSTOR</a:t>
            </a:r>
            <a:endParaRPr sz="3320">
              <a:latin typeface="Times New Roman"/>
              <a:ea typeface="Times New Roman"/>
              <a:cs typeface="Times New Roman"/>
              <a:sym typeface="Times New Roman"/>
            </a:endParaRPr>
          </a:p>
        </p:txBody>
      </p:sp>
      <p:sp>
        <p:nvSpPr>
          <p:cNvPr id="112" name="Google Shape;112;p17"/>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9250" lvl="0" marL="457200" rtl="0" algn="l">
              <a:lnSpc>
                <a:spcPct val="133333"/>
              </a:lnSpc>
              <a:spcBef>
                <a:spcPts val="0"/>
              </a:spcBef>
              <a:spcAft>
                <a:spcPts val="0"/>
              </a:spcAft>
              <a:buClr>
                <a:schemeClr val="dk1"/>
              </a:buClr>
              <a:buSzPts val="1900"/>
              <a:buFont typeface="Times New Roman"/>
              <a:buChar char="●"/>
            </a:pPr>
            <a:r>
              <a:rPr lang="en" sz="1900">
                <a:solidFill>
                  <a:schemeClr val="dk1"/>
                </a:solidFill>
                <a:latin typeface="Times New Roman"/>
                <a:ea typeface="Times New Roman"/>
                <a:cs typeface="Times New Roman"/>
                <a:sym typeface="Times New Roman"/>
              </a:rPr>
              <a:t>ARTSTOR provides a </a:t>
            </a:r>
            <a:r>
              <a:rPr lang="en" sz="1900">
                <a:solidFill>
                  <a:schemeClr val="dk1"/>
                </a:solidFill>
                <a:latin typeface="Times New Roman"/>
                <a:ea typeface="Times New Roman"/>
                <a:cs typeface="Times New Roman"/>
                <a:sym typeface="Times New Roman"/>
              </a:rPr>
              <a:t>digital</a:t>
            </a:r>
            <a:r>
              <a:rPr lang="en" sz="1900">
                <a:solidFill>
                  <a:schemeClr val="dk1"/>
                </a:solidFill>
                <a:latin typeface="Times New Roman"/>
                <a:ea typeface="Times New Roman"/>
                <a:cs typeface="Times New Roman"/>
                <a:sym typeface="Times New Roman"/>
              </a:rPr>
              <a:t> repository made up of over 2.5 million images </a:t>
            </a:r>
            <a:r>
              <a:rPr lang="en" sz="1900">
                <a:solidFill>
                  <a:schemeClr val="dk1"/>
                </a:solidFill>
                <a:uFill>
                  <a:noFill/>
                </a:uFill>
                <a:latin typeface="Times New Roman"/>
                <a:ea typeface="Times New Roman"/>
                <a:cs typeface="Times New Roman"/>
                <a:sym typeface="Times New Roman"/>
                <a:hlinkClick r:id="rId3">
                  <a:extLst>
                    <a:ext uri="{A12FA001-AC4F-418D-AE19-62706E023703}">
                      <ahyp:hlinkClr val="tx"/>
                    </a:ext>
                  </a:extLst>
                </a:hlinkClick>
              </a:rPr>
              <a:t>from museums, photo archives, scholars, and artists, and several other </a:t>
            </a:r>
            <a:r>
              <a:rPr lang="en" sz="1900">
                <a:solidFill>
                  <a:schemeClr val="dk1"/>
                </a:solidFill>
                <a:uFill>
                  <a:noFill/>
                </a:uFill>
                <a:latin typeface="Times New Roman"/>
                <a:ea typeface="Times New Roman"/>
                <a:cs typeface="Times New Roman"/>
                <a:sym typeface="Times New Roman"/>
                <a:hlinkClick r:id="rId4">
                  <a:extLst>
                    <a:ext uri="{A12FA001-AC4F-418D-AE19-62706E023703}">
                      <ahyp:hlinkClr val="tx"/>
                    </a:ext>
                  </a:extLst>
                </a:hlinkClick>
              </a:rPr>
              <a:t>contributors</a:t>
            </a:r>
            <a:r>
              <a:rPr lang="en" sz="1900">
                <a:solidFill>
                  <a:schemeClr val="dk1"/>
                </a:solidFill>
                <a:uFill>
                  <a:noFill/>
                </a:uFill>
                <a:latin typeface="Times New Roman"/>
                <a:ea typeface="Times New Roman"/>
                <a:cs typeface="Times New Roman"/>
                <a:sym typeface="Times New Roman"/>
                <a:hlinkClick r:id="rId5">
                  <a:extLst>
                    <a:ext uri="{A12FA001-AC4F-418D-AE19-62706E023703}">
                      <ahyp:hlinkClr val="tx"/>
                    </a:ext>
                  </a:extLst>
                </a:hlinkClick>
              </a:rPr>
              <a:t>. </a:t>
            </a:r>
            <a:endParaRPr sz="1900">
              <a:solidFill>
                <a:schemeClr val="dk1"/>
              </a:solidFill>
              <a:latin typeface="Times New Roman"/>
              <a:ea typeface="Times New Roman"/>
              <a:cs typeface="Times New Roman"/>
              <a:sym typeface="Times New Roman"/>
            </a:endParaRPr>
          </a:p>
          <a:p>
            <a:pPr indent="-349250" lvl="0" marL="457200" rtl="0" algn="l">
              <a:lnSpc>
                <a:spcPct val="133333"/>
              </a:lnSpc>
              <a:spcBef>
                <a:spcPts val="0"/>
              </a:spcBef>
              <a:spcAft>
                <a:spcPts val="0"/>
              </a:spcAft>
              <a:buClr>
                <a:schemeClr val="dk1"/>
              </a:buClr>
              <a:buSzPts val="1900"/>
              <a:buFont typeface="Times New Roman"/>
              <a:buChar char="●"/>
            </a:pPr>
            <a:r>
              <a:rPr lang="en" sz="1900">
                <a:solidFill>
                  <a:schemeClr val="dk1"/>
                </a:solidFill>
                <a:uFill>
                  <a:noFill/>
                </a:uFill>
                <a:latin typeface="Times New Roman"/>
                <a:ea typeface="Times New Roman"/>
                <a:cs typeface="Times New Roman"/>
                <a:sym typeface="Times New Roman"/>
                <a:hlinkClick r:id="rId6">
                  <a:extLst>
                    <a:ext uri="{A12FA001-AC4F-418D-AE19-62706E023703}">
                      <ahyp:hlinkClr val="tx"/>
                    </a:ext>
                  </a:extLst>
                </a:hlinkClick>
              </a:rPr>
              <a:t>Although a portion of it the repository is only available to subscribed users, ARTSTOR had a large public database.</a:t>
            </a:r>
            <a:endParaRPr sz="1900">
              <a:solidFill>
                <a:schemeClr val="dk1"/>
              </a:solidFill>
              <a:latin typeface="Times New Roman"/>
              <a:ea typeface="Times New Roman"/>
              <a:cs typeface="Times New Roman"/>
              <a:sym typeface="Times New Roman"/>
            </a:endParaRPr>
          </a:p>
          <a:p>
            <a:pPr indent="-349250" lvl="0" marL="457200" rtl="0" algn="l">
              <a:lnSpc>
                <a:spcPct val="133333"/>
              </a:lnSpc>
              <a:spcBef>
                <a:spcPts val="0"/>
              </a:spcBef>
              <a:spcAft>
                <a:spcPts val="0"/>
              </a:spcAft>
              <a:buClr>
                <a:schemeClr val="dk1"/>
              </a:buClr>
              <a:buSzPts val="1900"/>
              <a:buFont typeface="Times New Roman"/>
              <a:buChar char="●"/>
            </a:pPr>
            <a:r>
              <a:rPr lang="en" sz="1900">
                <a:solidFill>
                  <a:schemeClr val="dk1"/>
                </a:solidFill>
                <a:latin typeface="Times New Roman"/>
                <a:ea typeface="Times New Roman"/>
                <a:cs typeface="Times New Roman"/>
                <a:sym typeface="Times New Roman"/>
              </a:rPr>
              <a:t>ARTSTOR is a not for profit organization that provides information for educational </a:t>
            </a:r>
            <a:r>
              <a:rPr lang="en" sz="1900">
                <a:solidFill>
                  <a:schemeClr val="dk1"/>
                </a:solidFill>
                <a:latin typeface="Times New Roman"/>
                <a:ea typeface="Times New Roman"/>
                <a:cs typeface="Times New Roman"/>
                <a:sym typeface="Times New Roman"/>
              </a:rPr>
              <a:t>purposes</a:t>
            </a:r>
            <a:r>
              <a:rPr lang="en" sz="1900">
                <a:solidFill>
                  <a:schemeClr val="dk1"/>
                </a:solidFill>
                <a:latin typeface="Times New Roman"/>
                <a:ea typeface="Times New Roman"/>
                <a:cs typeface="Times New Roman"/>
                <a:sym typeface="Times New Roman"/>
              </a:rPr>
              <a:t>. Files are geared towards students, educators, and </a:t>
            </a:r>
            <a:r>
              <a:rPr lang="en" sz="1900">
                <a:solidFill>
                  <a:schemeClr val="dk1"/>
                </a:solidFill>
                <a:latin typeface="Times New Roman"/>
                <a:ea typeface="Times New Roman"/>
                <a:cs typeface="Times New Roman"/>
                <a:sym typeface="Times New Roman"/>
              </a:rPr>
              <a:t>researchers</a:t>
            </a:r>
            <a:r>
              <a:rPr lang="en" sz="1900">
                <a:solidFill>
                  <a:schemeClr val="dk1"/>
                </a:solidFill>
                <a:latin typeface="Times New Roman"/>
                <a:ea typeface="Times New Roman"/>
                <a:cs typeface="Times New Roman"/>
                <a:sym typeface="Times New Roman"/>
              </a:rPr>
              <a:t> interested in humanity related topics.</a:t>
            </a:r>
            <a:endParaRPr sz="19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3320">
                <a:latin typeface="Times New Roman"/>
                <a:ea typeface="Times New Roman"/>
                <a:cs typeface="Times New Roman"/>
                <a:sym typeface="Times New Roman"/>
              </a:rPr>
              <a:t>The Cleveland Museum of Art</a:t>
            </a:r>
            <a:endParaRPr sz="3320">
              <a:latin typeface="Times New Roman"/>
              <a:ea typeface="Times New Roman"/>
              <a:cs typeface="Times New Roman"/>
              <a:sym typeface="Times New Roman"/>
            </a:endParaRPr>
          </a:p>
        </p:txBody>
      </p:sp>
      <p:sp>
        <p:nvSpPr>
          <p:cNvPr id="118" name="Google Shape;118;p18"/>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Clr>
                <a:schemeClr val="dk1"/>
              </a:buClr>
              <a:buSzPts val="2200"/>
              <a:buFont typeface="Times New Roman"/>
              <a:buChar char="●"/>
            </a:pPr>
            <a:r>
              <a:rPr lang="en" sz="2200">
                <a:solidFill>
                  <a:schemeClr val="dk1"/>
                </a:solidFill>
                <a:latin typeface="Times New Roman"/>
                <a:ea typeface="Times New Roman"/>
                <a:cs typeface="Times New Roman"/>
                <a:sym typeface="Times New Roman"/>
              </a:rPr>
              <a:t>The Cleveland Museum of Art's digital collection is a comprehensive online resource that offers access to over 61,000 high-resolution images of artworks. </a:t>
            </a:r>
            <a:endParaRPr sz="2200">
              <a:solidFill>
                <a:schemeClr val="dk1"/>
              </a:solidFill>
              <a:latin typeface="Times New Roman"/>
              <a:ea typeface="Times New Roman"/>
              <a:cs typeface="Times New Roman"/>
              <a:sym typeface="Times New Roman"/>
            </a:endParaRPr>
          </a:p>
          <a:p>
            <a:pPr indent="-368300" lvl="0" marL="457200" rtl="0" algn="l">
              <a:spcBef>
                <a:spcPts val="0"/>
              </a:spcBef>
              <a:spcAft>
                <a:spcPts val="0"/>
              </a:spcAft>
              <a:buClr>
                <a:schemeClr val="dk1"/>
              </a:buClr>
              <a:buSzPts val="2200"/>
              <a:buFont typeface="Times New Roman"/>
              <a:buChar char="●"/>
            </a:pPr>
            <a:r>
              <a:rPr lang="en" sz="2200">
                <a:solidFill>
                  <a:schemeClr val="dk1"/>
                </a:solidFill>
                <a:latin typeface="Times New Roman"/>
                <a:ea typeface="Times New Roman"/>
                <a:cs typeface="Times New Roman"/>
                <a:sym typeface="Times New Roman"/>
              </a:rPr>
              <a:t>It features a user-friendly interface, detailed information, and additional multimedia content.</a:t>
            </a:r>
            <a:endParaRPr sz="2200">
              <a:solidFill>
                <a:schemeClr val="dk1"/>
              </a:solidFill>
              <a:latin typeface="Times New Roman"/>
              <a:ea typeface="Times New Roman"/>
              <a:cs typeface="Times New Roman"/>
              <a:sym typeface="Times New Roman"/>
            </a:endParaRPr>
          </a:p>
          <a:p>
            <a:pPr indent="-368300" lvl="0" marL="457200" rtl="0" algn="l">
              <a:spcBef>
                <a:spcPts val="0"/>
              </a:spcBef>
              <a:spcAft>
                <a:spcPts val="0"/>
              </a:spcAft>
              <a:buClr>
                <a:schemeClr val="dk1"/>
              </a:buClr>
              <a:buSzPts val="2200"/>
              <a:buFont typeface="Times New Roman"/>
              <a:buChar char="●"/>
            </a:pPr>
            <a:r>
              <a:rPr lang="en" sz="2200">
                <a:solidFill>
                  <a:schemeClr val="dk1"/>
                </a:solidFill>
                <a:latin typeface="Times New Roman"/>
                <a:ea typeface="Times New Roman"/>
                <a:cs typeface="Times New Roman"/>
                <a:sym typeface="Times New Roman"/>
              </a:rPr>
              <a:t>The Cleveland Museum of Art's digital collection serves as an invaluable resource for researchers, students, educators, and art enthusiasts.</a:t>
            </a:r>
            <a:endParaRPr sz="2200">
              <a:solidFill>
                <a:schemeClr val="dk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SzPts val="990"/>
              <a:buNone/>
            </a:pPr>
            <a:r>
              <a:rPr lang="en" sz="2310">
                <a:latin typeface="Times New Roman"/>
                <a:ea typeface="Times New Roman"/>
                <a:cs typeface="Times New Roman"/>
                <a:sym typeface="Times New Roman"/>
              </a:rPr>
              <a:t>Architecture and Urban Planning Collection, University of Cincinnati</a:t>
            </a:r>
            <a:endParaRPr sz="2310">
              <a:latin typeface="Times New Roman"/>
              <a:ea typeface="Times New Roman"/>
              <a:cs typeface="Times New Roman"/>
              <a:sym typeface="Times New Roman"/>
            </a:endParaRPr>
          </a:p>
          <a:p>
            <a:pPr indent="0" lvl="0" marL="0" rtl="0" algn="l">
              <a:spcBef>
                <a:spcPts val="1200"/>
              </a:spcBef>
              <a:spcAft>
                <a:spcPts val="0"/>
              </a:spcAft>
              <a:buSzPts val="990"/>
              <a:buNone/>
            </a:pPr>
            <a:r>
              <a:t/>
            </a:r>
            <a:endParaRPr sz="2520"/>
          </a:p>
        </p:txBody>
      </p:sp>
      <p:sp>
        <p:nvSpPr>
          <p:cNvPr id="124" name="Google Shape;124;p1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Clr>
                <a:schemeClr val="dk1"/>
              </a:buClr>
              <a:buSzPts val="1900"/>
              <a:buFont typeface="Times New Roman"/>
              <a:buChar char="●"/>
            </a:pPr>
            <a:r>
              <a:rPr lang="en" sz="1900">
                <a:solidFill>
                  <a:schemeClr val="dk1"/>
                </a:solidFill>
                <a:latin typeface="Times New Roman"/>
                <a:ea typeface="Times New Roman"/>
                <a:cs typeface="Times New Roman"/>
                <a:sym typeface="Times New Roman"/>
              </a:rPr>
              <a:t>The Architecture and Urban Planning Collection at the University of Cincinnati is a comprehensive resource that supports the study, research, and exploration of architecture and urban planning. </a:t>
            </a:r>
            <a:endParaRPr sz="1900">
              <a:solidFill>
                <a:schemeClr val="dk1"/>
              </a:solidFill>
              <a:latin typeface="Times New Roman"/>
              <a:ea typeface="Times New Roman"/>
              <a:cs typeface="Times New Roman"/>
              <a:sym typeface="Times New Roman"/>
            </a:endParaRPr>
          </a:p>
          <a:p>
            <a:pPr indent="-349250" lvl="0" marL="457200" rtl="0" algn="l">
              <a:spcBef>
                <a:spcPts val="0"/>
              </a:spcBef>
              <a:spcAft>
                <a:spcPts val="0"/>
              </a:spcAft>
              <a:buClr>
                <a:schemeClr val="dk1"/>
              </a:buClr>
              <a:buSzPts val="1900"/>
              <a:buFont typeface="Times New Roman"/>
              <a:buChar char="●"/>
            </a:pPr>
            <a:r>
              <a:rPr lang="en" sz="1900">
                <a:solidFill>
                  <a:schemeClr val="dk1"/>
                </a:solidFill>
                <a:latin typeface="Times New Roman"/>
                <a:ea typeface="Times New Roman"/>
                <a:cs typeface="Times New Roman"/>
                <a:sym typeface="Times New Roman"/>
              </a:rPr>
              <a:t>With its extensive collection of books, journals, drawings, and digital materials, the collection serves as an invaluable asset for students, researchers, and professionals in the field, fostering a deeper understanding and appreciation of the built environment.</a:t>
            </a:r>
            <a:endParaRPr sz="1750">
              <a:solidFill>
                <a:schemeClr val="dk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0"/>
          <p:cNvSpPr txBox="1"/>
          <p:nvPr>
            <p:ph type="title"/>
          </p:nvPr>
        </p:nvSpPr>
        <p:spPr>
          <a:xfrm>
            <a:off x="275150" y="2166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3320">
                <a:latin typeface="Times New Roman"/>
                <a:ea typeface="Times New Roman"/>
                <a:cs typeface="Times New Roman"/>
                <a:sym typeface="Times New Roman"/>
              </a:rPr>
              <a:t>ARTSTOR Metadata Mapping</a:t>
            </a:r>
            <a:endParaRPr sz="3320">
              <a:latin typeface="Times New Roman"/>
              <a:ea typeface="Times New Roman"/>
              <a:cs typeface="Times New Roman"/>
              <a:sym typeface="Times New Roman"/>
            </a:endParaRPr>
          </a:p>
        </p:txBody>
      </p:sp>
      <p:graphicFrame>
        <p:nvGraphicFramePr>
          <p:cNvPr id="130" name="Google Shape;130;p20"/>
          <p:cNvGraphicFramePr/>
          <p:nvPr/>
        </p:nvGraphicFramePr>
        <p:xfrm>
          <a:off x="1692500" y="1136500"/>
          <a:ext cx="3000000" cy="3000000"/>
        </p:xfrm>
        <a:graphic>
          <a:graphicData uri="http://schemas.openxmlformats.org/drawingml/2006/table">
            <a:tbl>
              <a:tblPr>
                <a:noFill/>
                <a:tableStyleId>{90F697F3-E695-420E-A3A6-E6D5DCAF7041}</a:tableStyleId>
              </a:tblPr>
              <a:tblGrid>
                <a:gridCol w="1439750"/>
                <a:gridCol w="1439750"/>
                <a:gridCol w="1439750"/>
                <a:gridCol w="1439750"/>
              </a:tblGrid>
              <a:tr h="221000">
                <a:tc>
                  <a:txBody>
                    <a:bodyPr/>
                    <a:lstStyle/>
                    <a:p>
                      <a:pPr indent="0" lvl="0" marL="0" rtl="0" algn="l">
                        <a:lnSpc>
                          <a:spcPct val="115000"/>
                        </a:lnSpc>
                        <a:spcBef>
                          <a:spcPts val="0"/>
                        </a:spcBef>
                        <a:spcAft>
                          <a:spcPts val="0"/>
                        </a:spcAft>
                        <a:buNone/>
                      </a:pPr>
                      <a:r>
                        <a:rPr b="1" lang="en" sz="900">
                          <a:solidFill>
                            <a:schemeClr val="dk1"/>
                          </a:solidFill>
                          <a:latin typeface="Times New Roman"/>
                          <a:ea typeface="Times New Roman"/>
                          <a:cs typeface="Times New Roman"/>
                          <a:sym typeface="Times New Roman"/>
                        </a:rPr>
                        <a:t>Display Elements</a:t>
                      </a:r>
                      <a:endParaRPr b="1" sz="900">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b="1" lang="en" sz="900">
                          <a:latin typeface="Times New Roman"/>
                          <a:ea typeface="Times New Roman"/>
                          <a:cs typeface="Times New Roman"/>
                          <a:sym typeface="Times New Roman"/>
                        </a:rPr>
                        <a:t>VRA Elements</a:t>
                      </a:r>
                      <a:endParaRPr b="1" sz="9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b="1" lang="en" sz="900">
                          <a:latin typeface="Times New Roman"/>
                          <a:ea typeface="Times New Roman"/>
                          <a:cs typeface="Times New Roman"/>
                          <a:sym typeface="Times New Roman"/>
                        </a:rPr>
                        <a:t>Display Elements</a:t>
                      </a:r>
                      <a:endParaRPr b="1" sz="9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b="1" lang="en" sz="900">
                          <a:latin typeface="Times New Roman"/>
                          <a:ea typeface="Times New Roman"/>
                          <a:cs typeface="Times New Roman"/>
                          <a:sym typeface="Times New Roman"/>
                        </a:rPr>
                        <a:t>VRA Elements</a:t>
                      </a:r>
                      <a:endParaRPr b="1" sz="900">
                        <a:latin typeface="Times New Roman"/>
                        <a:ea typeface="Times New Roman"/>
                        <a:cs typeface="Times New Roman"/>
                        <a:sym typeface="Times New Roman"/>
                      </a:endParaRPr>
                    </a:p>
                  </a:txBody>
                  <a:tcPr marT="91425" marB="91425" marR="91425" marL="91425"/>
                </a:tc>
              </a:tr>
              <a:tr h="221000">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Culture</a:t>
                      </a:r>
                      <a:endParaRPr sz="9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VRA: stylePeriod</a:t>
                      </a:r>
                      <a:endParaRPr sz="9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Repository</a:t>
                      </a:r>
                      <a:endParaRPr sz="9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VRA: Source</a:t>
                      </a:r>
                      <a:endParaRPr sz="900">
                        <a:latin typeface="Times New Roman"/>
                        <a:ea typeface="Times New Roman"/>
                        <a:cs typeface="Times New Roman"/>
                        <a:sym typeface="Times New Roman"/>
                      </a:endParaRPr>
                    </a:p>
                  </a:txBody>
                  <a:tcPr marT="91425" marB="91425" marR="91425" marL="91425"/>
                </a:tc>
              </a:tr>
              <a:tr h="242775">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Title</a:t>
                      </a:r>
                      <a:endParaRPr sz="9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VRA: Title</a:t>
                      </a:r>
                      <a:endParaRPr sz="9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Accession Number</a:t>
                      </a:r>
                      <a:endParaRPr sz="9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Locally Added</a:t>
                      </a:r>
                      <a:endParaRPr sz="900">
                        <a:latin typeface="Times New Roman"/>
                        <a:ea typeface="Times New Roman"/>
                        <a:cs typeface="Times New Roman"/>
                        <a:sym typeface="Times New Roman"/>
                      </a:endParaRPr>
                    </a:p>
                  </a:txBody>
                  <a:tcPr marT="91425" marB="91425" marR="91425" marL="91425"/>
                </a:tc>
              </a:tr>
              <a:tr h="242775">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Work Type</a:t>
                      </a:r>
                      <a:endParaRPr sz="9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VRA: Work Type</a:t>
                      </a:r>
                      <a:endParaRPr sz="9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Photographer</a:t>
                      </a:r>
                      <a:endParaRPr sz="9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VRA: Agent</a:t>
                      </a:r>
                      <a:endParaRPr sz="900">
                        <a:latin typeface="Times New Roman"/>
                        <a:ea typeface="Times New Roman"/>
                        <a:cs typeface="Times New Roman"/>
                        <a:sym typeface="Times New Roman"/>
                      </a:endParaRPr>
                    </a:p>
                  </a:txBody>
                  <a:tcPr marT="91425" marB="91425" marR="91425" marL="91425"/>
                </a:tc>
              </a:tr>
              <a:tr h="242775">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Material</a:t>
                      </a:r>
                      <a:endParaRPr sz="9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VRA: Material</a:t>
                      </a:r>
                      <a:endParaRPr sz="900">
                        <a:latin typeface="Times New Roman"/>
                        <a:ea typeface="Times New Roman"/>
                        <a:cs typeface="Times New Roman"/>
                        <a:sym typeface="Times New Roman"/>
                      </a:endParaRPr>
                    </a:p>
                  </a:txBody>
                  <a:tcPr marT="91425" marB="91425" marR="91425" marL="91425"/>
                </a:tc>
                <a:tc>
                  <a:txBody>
                    <a:bodyPr/>
                    <a:lstStyle/>
                    <a:p>
                      <a:pPr indent="0" lvl="0" marL="0" rtl="0" algn="l">
                        <a:lnSpc>
                          <a:spcPct val="115000"/>
                        </a:lnSpc>
                        <a:spcBef>
                          <a:spcPts val="0"/>
                        </a:spcBef>
                        <a:spcAft>
                          <a:spcPts val="0"/>
                        </a:spcAft>
                        <a:buNone/>
                      </a:pPr>
                      <a:r>
                        <a:rPr lang="en" sz="900">
                          <a:solidFill>
                            <a:schemeClr val="dk1"/>
                          </a:solidFill>
                          <a:latin typeface="Times New Roman"/>
                          <a:ea typeface="Times New Roman"/>
                          <a:cs typeface="Times New Roman"/>
                          <a:sym typeface="Times New Roman"/>
                        </a:rPr>
                        <a:t>Scan</a:t>
                      </a:r>
                      <a:endParaRPr sz="9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VRA: Technique</a:t>
                      </a:r>
                      <a:endParaRPr sz="900">
                        <a:latin typeface="Times New Roman"/>
                        <a:ea typeface="Times New Roman"/>
                        <a:cs typeface="Times New Roman"/>
                        <a:sym typeface="Times New Roman"/>
                      </a:endParaRPr>
                    </a:p>
                  </a:txBody>
                  <a:tcPr marT="91425" marB="91425" marR="91425" marL="91425"/>
                </a:tc>
              </a:tr>
              <a:tr h="242775">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Subject</a:t>
                      </a:r>
                      <a:endParaRPr sz="9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VRA: Subject</a:t>
                      </a:r>
                      <a:endParaRPr sz="9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Digital Master Date</a:t>
                      </a:r>
                      <a:endParaRPr sz="9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VrA: Date</a:t>
                      </a:r>
                      <a:endParaRPr sz="900">
                        <a:latin typeface="Times New Roman"/>
                        <a:ea typeface="Times New Roman"/>
                        <a:cs typeface="Times New Roman"/>
                        <a:sym typeface="Times New Roman"/>
                      </a:endParaRPr>
                    </a:p>
                  </a:txBody>
                  <a:tcPr marT="91425" marB="91425" marR="91425" marL="91425"/>
                </a:tc>
              </a:tr>
              <a:tr h="242775">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Collection</a:t>
                      </a:r>
                      <a:endParaRPr sz="9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VRA: Collection</a:t>
                      </a:r>
                      <a:endParaRPr sz="9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Digital Master Format</a:t>
                      </a:r>
                      <a:endParaRPr sz="9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VRA:</a:t>
                      </a:r>
                      <a:endParaRPr sz="900">
                        <a:latin typeface="Times New Roman"/>
                        <a:ea typeface="Times New Roman"/>
                        <a:cs typeface="Times New Roman"/>
                        <a:sym typeface="Times New Roman"/>
                      </a:endParaRPr>
                    </a:p>
                  </a:txBody>
                  <a:tcPr marT="91425" marB="91425" marR="91425" marL="91425"/>
                </a:tc>
              </a:tr>
              <a:tr h="242775">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Rights</a:t>
                      </a:r>
                      <a:endParaRPr sz="9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VRA: Rights</a:t>
                      </a:r>
                      <a:endParaRPr sz="9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Creator</a:t>
                      </a:r>
                      <a:endParaRPr sz="9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VRA: Agent</a:t>
                      </a:r>
                      <a:endParaRPr sz="900">
                        <a:latin typeface="Times New Roman"/>
                        <a:ea typeface="Times New Roman"/>
                        <a:cs typeface="Times New Roman"/>
                        <a:sym typeface="Times New Roman"/>
                      </a:endParaRPr>
                    </a:p>
                  </a:txBody>
                  <a:tcPr marT="91425" marB="91425" marR="91425" marL="91425"/>
                </a:tc>
              </a:tr>
              <a:tr h="242775">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License</a:t>
                      </a:r>
                      <a:endParaRPr sz="9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VRA: Rights</a:t>
                      </a:r>
                      <a:endParaRPr sz="9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Measurements</a:t>
                      </a:r>
                      <a:endParaRPr sz="9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VRA: </a:t>
                      </a:r>
                      <a:r>
                        <a:rPr lang="en" sz="900">
                          <a:latin typeface="Times New Roman"/>
                          <a:ea typeface="Times New Roman"/>
                          <a:cs typeface="Times New Roman"/>
                          <a:sym typeface="Times New Roman"/>
                        </a:rPr>
                        <a:t>Measurement</a:t>
                      </a:r>
                      <a:endParaRPr sz="900">
                        <a:latin typeface="Times New Roman"/>
                        <a:ea typeface="Times New Roman"/>
                        <a:cs typeface="Times New Roman"/>
                        <a:sym typeface="Times New Roman"/>
                      </a:endParaRPr>
                    </a:p>
                  </a:txBody>
                  <a:tcPr marT="91425" marB="91425" marR="91425" marL="91425"/>
                </a:tc>
              </a:tr>
              <a:tr h="242775">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File Properties</a:t>
                      </a:r>
                      <a:endParaRPr sz="9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Locally Added</a:t>
                      </a:r>
                      <a:endParaRPr sz="9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Date</a:t>
                      </a:r>
                      <a:endParaRPr sz="9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VRA: Date</a:t>
                      </a:r>
                      <a:endParaRPr sz="900">
                        <a:latin typeface="Times New Roman"/>
                        <a:ea typeface="Times New Roman"/>
                        <a:cs typeface="Times New Roman"/>
                        <a:sym typeface="Times New Roman"/>
                      </a:endParaRPr>
                    </a:p>
                  </a:txBody>
                  <a:tcPr marT="91425" marB="91425" marR="91425" marL="91425"/>
                </a:tc>
              </a:tr>
              <a:tr h="242775">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File Name</a:t>
                      </a:r>
                      <a:endParaRPr sz="9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Locally Added</a:t>
                      </a:r>
                      <a:endParaRPr sz="9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Personal Names</a:t>
                      </a:r>
                      <a:endParaRPr sz="9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VRA: Subject</a:t>
                      </a:r>
                      <a:endParaRPr sz="900">
                        <a:latin typeface="Times New Roman"/>
                        <a:ea typeface="Times New Roman"/>
                        <a:cs typeface="Times New Roman"/>
                        <a:sym typeface="Times New Roman"/>
                      </a:endParaRPr>
                    </a:p>
                  </a:txBody>
                  <a:tcPr marT="91425" marB="91425" marR="91425" marL="91425"/>
                </a:tc>
              </a:tr>
              <a:tr h="242775">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SSID</a:t>
                      </a:r>
                      <a:endParaRPr sz="9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Locally Added</a:t>
                      </a:r>
                      <a:endParaRPr sz="9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Process</a:t>
                      </a:r>
                      <a:endParaRPr sz="9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VRA: Technique</a:t>
                      </a:r>
                      <a:endParaRPr sz="900">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3020">
                <a:latin typeface="Times New Roman"/>
                <a:ea typeface="Times New Roman"/>
                <a:cs typeface="Times New Roman"/>
                <a:sym typeface="Times New Roman"/>
              </a:rPr>
              <a:t>The Cleveland Museum of Art Metadata Mapping</a:t>
            </a:r>
            <a:endParaRPr sz="3020">
              <a:latin typeface="Times New Roman"/>
              <a:ea typeface="Times New Roman"/>
              <a:cs typeface="Times New Roman"/>
              <a:sym typeface="Times New Roman"/>
            </a:endParaRPr>
          </a:p>
        </p:txBody>
      </p:sp>
      <p:graphicFrame>
        <p:nvGraphicFramePr>
          <p:cNvPr id="136" name="Google Shape;136;p21"/>
          <p:cNvGraphicFramePr/>
          <p:nvPr/>
        </p:nvGraphicFramePr>
        <p:xfrm>
          <a:off x="1692500" y="1291800"/>
          <a:ext cx="3000000" cy="3000000"/>
        </p:xfrm>
        <a:graphic>
          <a:graphicData uri="http://schemas.openxmlformats.org/drawingml/2006/table">
            <a:tbl>
              <a:tblPr>
                <a:noFill/>
                <a:tableStyleId>{90F697F3-E695-420E-A3A6-E6D5DCAF7041}</a:tableStyleId>
              </a:tblPr>
              <a:tblGrid>
                <a:gridCol w="1439750"/>
                <a:gridCol w="1439750"/>
                <a:gridCol w="1439750"/>
                <a:gridCol w="1439750"/>
              </a:tblGrid>
              <a:tr h="221000">
                <a:tc>
                  <a:txBody>
                    <a:bodyPr/>
                    <a:lstStyle/>
                    <a:p>
                      <a:pPr indent="0" lvl="0" marL="0" rtl="0" algn="l">
                        <a:lnSpc>
                          <a:spcPct val="115000"/>
                        </a:lnSpc>
                        <a:spcBef>
                          <a:spcPts val="0"/>
                        </a:spcBef>
                        <a:spcAft>
                          <a:spcPts val="0"/>
                        </a:spcAft>
                        <a:buNone/>
                      </a:pPr>
                      <a:r>
                        <a:rPr b="1" lang="en" sz="900">
                          <a:solidFill>
                            <a:schemeClr val="dk1"/>
                          </a:solidFill>
                          <a:latin typeface="Times New Roman"/>
                          <a:ea typeface="Times New Roman"/>
                          <a:cs typeface="Times New Roman"/>
                          <a:sym typeface="Times New Roman"/>
                        </a:rPr>
                        <a:t>Display Elements</a:t>
                      </a:r>
                      <a:endParaRPr b="1" sz="900">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b="1" lang="en" sz="900">
                          <a:latin typeface="Times New Roman"/>
                          <a:ea typeface="Times New Roman"/>
                          <a:cs typeface="Times New Roman"/>
                          <a:sym typeface="Times New Roman"/>
                        </a:rPr>
                        <a:t>VRA Elements</a:t>
                      </a:r>
                      <a:endParaRPr b="1" sz="9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b="1" lang="en" sz="900">
                          <a:latin typeface="Times New Roman"/>
                          <a:ea typeface="Times New Roman"/>
                          <a:cs typeface="Times New Roman"/>
                          <a:sym typeface="Times New Roman"/>
                        </a:rPr>
                        <a:t>Display Elements</a:t>
                      </a:r>
                      <a:endParaRPr b="1" sz="9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b="1" lang="en" sz="900">
                          <a:latin typeface="Times New Roman"/>
                          <a:ea typeface="Times New Roman"/>
                          <a:cs typeface="Times New Roman"/>
                          <a:sym typeface="Times New Roman"/>
                        </a:rPr>
                        <a:t>VRA Elements</a:t>
                      </a:r>
                      <a:endParaRPr b="1" sz="900">
                        <a:latin typeface="Times New Roman"/>
                        <a:ea typeface="Times New Roman"/>
                        <a:cs typeface="Times New Roman"/>
                        <a:sym typeface="Times New Roman"/>
                      </a:endParaRPr>
                    </a:p>
                  </a:txBody>
                  <a:tcPr marT="91425" marB="91425" marR="91425" marL="91425"/>
                </a:tc>
              </a:tr>
              <a:tr h="221000">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Title</a:t>
                      </a:r>
                      <a:endParaRPr sz="9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VRA: Title</a:t>
                      </a:r>
                      <a:endParaRPr sz="9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Department</a:t>
                      </a:r>
                      <a:endParaRPr sz="9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VRA: Source</a:t>
                      </a:r>
                      <a:endParaRPr sz="900">
                        <a:latin typeface="Times New Roman"/>
                        <a:ea typeface="Times New Roman"/>
                        <a:cs typeface="Times New Roman"/>
                        <a:sym typeface="Times New Roman"/>
                      </a:endParaRPr>
                    </a:p>
                  </a:txBody>
                  <a:tcPr marT="91425" marB="91425" marR="91425" marL="91425"/>
                </a:tc>
              </a:tr>
              <a:tr h="242775">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Date</a:t>
                      </a:r>
                      <a:endParaRPr sz="9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VRA: Date</a:t>
                      </a:r>
                      <a:endParaRPr sz="9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900">
                          <a:solidFill>
                            <a:schemeClr val="dk1"/>
                          </a:solidFill>
                          <a:latin typeface="Times New Roman"/>
                          <a:ea typeface="Times New Roman"/>
                          <a:cs typeface="Times New Roman"/>
                          <a:sym typeface="Times New Roman"/>
                        </a:rPr>
                        <a:t>Did You Know?</a:t>
                      </a:r>
                      <a:endParaRPr sz="9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Locally Added</a:t>
                      </a:r>
                      <a:endParaRPr sz="900">
                        <a:latin typeface="Times New Roman"/>
                        <a:ea typeface="Times New Roman"/>
                        <a:cs typeface="Times New Roman"/>
                        <a:sym typeface="Times New Roman"/>
                      </a:endParaRPr>
                    </a:p>
                  </a:txBody>
                  <a:tcPr marT="91425" marB="91425" marR="91425" marL="91425"/>
                </a:tc>
              </a:tr>
              <a:tr h="242775">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Artist</a:t>
                      </a:r>
                      <a:endParaRPr sz="9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VRA: Agent</a:t>
                      </a:r>
                      <a:endParaRPr sz="9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Credit Line</a:t>
                      </a:r>
                      <a:endParaRPr sz="9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VRA: Source</a:t>
                      </a:r>
                      <a:endParaRPr sz="900">
                        <a:latin typeface="Times New Roman"/>
                        <a:ea typeface="Times New Roman"/>
                        <a:cs typeface="Times New Roman"/>
                        <a:sym typeface="Times New Roman"/>
                      </a:endParaRPr>
                    </a:p>
                  </a:txBody>
                  <a:tcPr marT="91425" marB="91425" marR="91425" marL="91425"/>
                </a:tc>
              </a:tr>
              <a:tr h="242775">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Medium</a:t>
                      </a:r>
                      <a:endParaRPr sz="9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VRA: Material</a:t>
                      </a:r>
                      <a:endParaRPr sz="9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Citations</a:t>
                      </a:r>
                      <a:endParaRPr sz="9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Locally Added</a:t>
                      </a:r>
                      <a:endParaRPr sz="900">
                        <a:latin typeface="Times New Roman"/>
                        <a:ea typeface="Times New Roman"/>
                        <a:cs typeface="Times New Roman"/>
                        <a:sym typeface="Times New Roman"/>
                      </a:endParaRPr>
                    </a:p>
                  </a:txBody>
                  <a:tcPr marT="91425" marB="91425" marR="91425" marL="91425"/>
                </a:tc>
              </a:tr>
              <a:tr h="242775">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Time Period</a:t>
                      </a:r>
                      <a:endParaRPr sz="9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VRA: stylePeriod</a:t>
                      </a:r>
                      <a:endParaRPr sz="9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Exhibition</a:t>
                      </a:r>
                      <a:r>
                        <a:rPr lang="en" sz="900">
                          <a:latin typeface="Times New Roman"/>
                          <a:ea typeface="Times New Roman"/>
                          <a:cs typeface="Times New Roman"/>
                          <a:sym typeface="Times New Roman"/>
                        </a:rPr>
                        <a:t> History</a:t>
                      </a:r>
                      <a:endParaRPr sz="9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Locally Added</a:t>
                      </a:r>
                      <a:endParaRPr sz="900">
                        <a:latin typeface="Times New Roman"/>
                        <a:ea typeface="Times New Roman"/>
                        <a:cs typeface="Times New Roman"/>
                        <a:sym typeface="Times New Roman"/>
                      </a:endParaRPr>
                    </a:p>
                  </a:txBody>
                  <a:tcPr marT="91425" marB="91425" marR="91425" marL="91425"/>
                </a:tc>
              </a:tr>
              <a:tr h="242775">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Collection</a:t>
                      </a:r>
                      <a:endParaRPr sz="9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VRA: Collection</a:t>
                      </a:r>
                      <a:endParaRPr sz="9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Description</a:t>
                      </a:r>
                      <a:endParaRPr sz="9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VRA: Description</a:t>
                      </a:r>
                      <a:endParaRPr sz="900">
                        <a:latin typeface="Times New Roman"/>
                        <a:ea typeface="Times New Roman"/>
                        <a:cs typeface="Times New Roman"/>
                        <a:sym typeface="Times New Roman"/>
                      </a:endParaRPr>
                    </a:p>
                  </a:txBody>
                  <a:tcPr marT="91425" marB="91425" marR="91425" marL="91425"/>
                </a:tc>
              </a:tr>
              <a:tr h="242775">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Measurements</a:t>
                      </a:r>
                      <a:endParaRPr sz="9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VRA:</a:t>
                      </a:r>
                      <a:r>
                        <a:rPr lang="en" sz="900">
                          <a:latin typeface="Times New Roman"/>
                          <a:ea typeface="Times New Roman"/>
                          <a:cs typeface="Times New Roman"/>
                          <a:sym typeface="Times New Roman"/>
                        </a:rPr>
                        <a:t>Measurement</a:t>
                      </a:r>
                      <a:endParaRPr sz="9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Video</a:t>
                      </a:r>
                      <a:endParaRPr sz="9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VRA: Work Type</a:t>
                      </a:r>
                      <a:endParaRPr sz="900">
                        <a:latin typeface="Times New Roman"/>
                        <a:ea typeface="Times New Roman"/>
                        <a:cs typeface="Times New Roman"/>
                        <a:sym typeface="Times New Roman"/>
                      </a:endParaRPr>
                    </a:p>
                  </a:txBody>
                  <a:tcPr marT="91425" marB="91425" marR="91425" marL="91425"/>
                </a:tc>
              </a:tr>
              <a:tr h="242775">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Source</a:t>
                      </a:r>
                      <a:endParaRPr sz="9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VRA: Source</a:t>
                      </a:r>
                      <a:endParaRPr sz="9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Collection</a:t>
                      </a:r>
                      <a:endParaRPr sz="9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VRA: Collection</a:t>
                      </a:r>
                      <a:endParaRPr sz="900">
                        <a:latin typeface="Times New Roman"/>
                        <a:ea typeface="Times New Roman"/>
                        <a:cs typeface="Times New Roman"/>
                        <a:sym typeface="Times New Roman"/>
                      </a:endParaRPr>
                    </a:p>
                  </a:txBody>
                  <a:tcPr marT="91425" marB="91425" marR="91425" marL="91425"/>
                </a:tc>
              </a:tr>
              <a:tr h="242775">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Artist Biography</a:t>
                      </a:r>
                      <a:endParaRPr sz="9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VRA: Agent</a:t>
                      </a:r>
                      <a:endParaRPr sz="9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Type of Artwork</a:t>
                      </a:r>
                      <a:endParaRPr sz="9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VRA: Work Type</a:t>
                      </a:r>
                      <a:endParaRPr sz="900">
                        <a:latin typeface="Times New Roman"/>
                        <a:ea typeface="Times New Roman"/>
                        <a:cs typeface="Times New Roman"/>
                        <a:sym typeface="Times New Roman"/>
                      </a:endParaRPr>
                    </a:p>
                  </a:txBody>
                  <a:tcPr marT="91425" marB="91425" marR="91425" marL="91425"/>
                </a:tc>
              </a:tr>
              <a:tr h="242775">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Location</a:t>
                      </a:r>
                      <a:endParaRPr sz="9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900">
                          <a:latin typeface="Times New Roman"/>
                          <a:ea typeface="Times New Roman"/>
                          <a:cs typeface="Times New Roman"/>
                          <a:sym typeface="Times New Roman"/>
                        </a:rPr>
                        <a:t>VRA: Location</a:t>
                      </a:r>
                      <a:endParaRPr sz="9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t/>
                      </a:r>
                      <a:endParaRPr sz="9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t/>
                      </a:r>
                      <a:endParaRPr sz="900">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