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75" r:id="rId4"/>
    <p:sldId id="260" r:id="rId5"/>
    <p:sldId id="258" r:id="rId6"/>
    <p:sldId id="259" r:id="rId7"/>
    <p:sldId id="262" r:id="rId8"/>
    <p:sldId id="268" r:id="rId9"/>
    <p:sldId id="263" r:id="rId10"/>
    <p:sldId id="271" r:id="rId11"/>
    <p:sldId id="273" r:id="rId12"/>
    <p:sldId id="264" r:id="rId13"/>
    <p:sldId id="272" r:id="rId14"/>
    <p:sldId id="274" r:id="rId15"/>
    <p:sldId id="276" r:id="rId16"/>
    <p:sldId id="277" r:id="rId17"/>
    <p:sldId id="265" r:id="rId18"/>
    <p:sldId id="270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ED1C14-3E95-4135-9861-D33131E0DD90}">
          <p14:sldIdLst>
            <p14:sldId id="256"/>
            <p14:sldId id="267"/>
            <p14:sldId id="275"/>
            <p14:sldId id="260"/>
          </p14:sldIdLst>
        </p14:section>
        <p14:section name="Browserify" id="{12FEF399-9C71-4CB2-A204-E36027B3E3BA}">
          <p14:sldIdLst>
            <p14:sldId id="258"/>
            <p14:sldId id="259"/>
            <p14:sldId id="262"/>
            <p14:sldId id="268"/>
            <p14:sldId id="263"/>
            <p14:sldId id="271"/>
          </p14:sldIdLst>
        </p14:section>
        <p14:section name="RequireJS" id="{8D02A107-45D1-4568-87EC-8172FD65AB3E}">
          <p14:sldIdLst>
            <p14:sldId id="273"/>
            <p14:sldId id="264"/>
            <p14:sldId id="272"/>
            <p14:sldId id="274"/>
          </p14:sldIdLst>
        </p14:section>
        <p14:section name="ECMAScript 6" id="{86C8034D-D918-4DD1-96C2-BC188856E7D3}">
          <p14:sldIdLst>
            <p14:sldId id="276"/>
            <p14:sldId id="277"/>
          </p14:sldIdLst>
        </p14:section>
        <p14:section name="Conclusion" id="{5DA6E01A-6278-4F00-9716-451ABE49A00E}">
          <p14:sldIdLst>
            <p14:sldId id="265"/>
            <p14:sldId id="27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CF61E-A44A-42A3-9304-F86D66136BC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5B047-192B-4467-B5EE-44064520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Modules are…</a:t>
            </a:r>
          </a:p>
          <a:p>
            <a:pPr marL="342900" indent="-342900">
              <a:buFont typeface="Wingdings 3" panose="05040102010807070707" pitchFamily="18" charset="2"/>
              <a:buChar char=""/>
            </a:pPr>
            <a:r>
              <a:rPr lang="en-US" dirty="0" smtClean="0"/>
              <a:t>Encapsulate Properties and Functions</a:t>
            </a:r>
          </a:p>
          <a:p>
            <a:pPr marL="342900" indent="-342900">
              <a:buFont typeface="Wingdings 3" panose="05040102010807070707" pitchFamily="18" charset="2"/>
              <a:buChar char=""/>
            </a:pPr>
            <a:r>
              <a:rPr lang="en-US" dirty="0" smtClean="0"/>
              <a:t>Are a JavaScript Object</a:t>
            </a:r>
          </a:p>
          <a:p>
            <a:pPr marL="342900" indent="-342900">
              <a:buFont typeface="Wingdings 3" panose="05040102010807070707" pitchFamily="18" charset="2"/>
              <a:buChar char=""/>
            </a:pPr>
            <a:r>
              <a:rPr lang="en-US" dirty="0" smtClean="0"/>
              <a:t>Can Require Other Modules</a:t>
            </a:r>
          </a:p>
          <a:p>
            <a:pPr marL="342900" indent="-342900">
              <a:buFont typeface="Wingdings 3" panose="05040102010807070707" pitchFamily="18" charset="2"/>
              <a:buChar char=""/>
            </a:pPr>
            <a:r>
              <a:rPr lang="en-US" dirty="0" smtClean="0"/>
              <a:t>Defined in a Single .</a:t>
            </a:r>
            <a:r>
              <a:rPr lang="en-US" dirty="0" err="1" smtClean="0"/>
              <a:t>js</a:t>
            </a:r>
            <a:r>
              <a:rPr lang="en-US" dirty="0" smtClean="0"/>
              <a:t> File per Module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5B047-192B-4467-B5EE-44064520E1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code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5B047-192B-4467-B5EE-44064520E1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code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5B047-192B-4467-B5EE-44064520E1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code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5B047-192B-4467-B5EE-44064520E1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1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CAA53-8CC0-4B88-A9E4-FFC9F2BA38DF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F2CD-55B7-4F09-B514-4397BDBE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 r="16329"/>
          <a:stretch/>
        </p:blipFill>
        <p:spPr bwMode="auto">
          <a:xfrm>
            <a:off x="5486401" y="0"/>
            <a:ext cx="3657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019800" cy="6858000"/>
          </a:xfrm>
          <a:solidFill>
            <a:schemeClr val="accent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Modular JavaScript;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Browserify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RequireJS</a:t>
            </a:r>
            <a:r>
              <a:rPr lang="en-US" dirty="0" smtClean="0">
                <a:solidFill>
                  <a:schemeClr val="bg1"/>
                </a:solidFill>
              </a:rPr>
              <a:t>, ES6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Jeff </a:t>
            </a:r>
            <a:r>
              <a:rPr lang="en-US" dirty="0" err="1" smtClean="0">
                <a:solidFill>
                  <a:schemeClr val="bg1"/>
                </a:solidFill>
              </a:rPr>
              <a:t>Valore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</a:rPr>
              <a:t>CodingWithSpike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CodingWithSpike.com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smtClean="0"/>
              <a:t>Module names that start with a ‘.’ are loaded as a relative path from the file that required it.</a:t>
            </a:r>
          </a:p>
          <a:p>
            <a:r>
              <a:rPr lang="en-US" dirty="0" smtClean="0"/>
              <a:t>Module names that do not start with a ‘.’ are loaded from the installed </a:t>
            </a:r>
            <a:r>
              <a:rPr lang="en-US" dirty="0" err="1" smtClean="0"/>
              <a:t>npm</a:t>
            </a:r>
            <a:r>
              <a:rPr lang="en-US" dirty="0" smtClean="0"/>
              <a:t> modules.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Browserify</a:t>
            </a:r>
            <a:r>
              <a:rPr lang="en-US" dirty="0" smtClean="0">
                <a:solidFill>
                  <a:schemeClr val="bg1"/>
                </a:solidFill>
              </a:rPr>
              <a:t> Module Loading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39062" y="304800"/>
            <a:ext cx="6191250" cy="6248400"/>
            <a:chOff x="1439062" y="304800"/>
            <a:chExt cx="6191250" cy="6248400"/>
          </a:xfrm>
        </p:grpSpPr>
        <p:pic>
          <p:nvPicPr>
            <p:cNvPr id="4" name="Picture 2" descr="http://wiki.commonjs.org/images/3/3a/Website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04800"/>
              <a:ext cx="3887774" cy="1321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566" y="1676400"/>
              <a:ext cx="5216242" cy="2803013"/>
            </a:xfrm>
            <a:prstGeom prst="rect">
              <a:avLst/>
            </a:prstGeom>
          </p:spPr>
        </p:pic>
        <p:pic>
          <p:nvPicPr>
            <p:cNvPr id="6" name="Picture 4" descr="http://browserify.org/images/browserif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062" y="4724400"/>
              <a:ext cx="619125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Down Arrow 1"/>
            <p:cNvSpPr/>
            <p:nvPr/>
          </p:nvSpPr>
          <p:spPr>
            <a:xfrm>
              <a:off x="4267987" y="1447800"/>
              <a:ext cx="533400" cy="838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4267987" y="4060313"/>
              <a:ext cx="533400" cy="838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own Arrow 7"/>
          <p:cNvSpPr/>
          <p:nvPr/>
        </p:nvSpPr>
        <p:spPr>
          <a:xfrm rot="16200000">
            <a:off x="4648200" y="1295400"/>
            <a:ext cx="533400" cy="838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requirejs.org/i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82" y="2268088"/>
            <a:ext cx="4073730" cy="25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97032" y="685800"/>
            <a:ext cx="2868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Myriad Pro Black" pitchFamily="34" charset="0"/>
              </a:rPr>
              <a:t>Asynchronous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Myriad Pro Black" pitchFamily="34" charset="0"/>
              </a:rPr>
              <a:t>Module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Myriad Pro Black" pitchFamily="34" charset="0"/>
              </a:rPr>
              <a:t>Definition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Myriad Pro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2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1874E-6 L -0.22083 -3.0187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8925" y="577876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http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://requirejs.org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/</a:t>
            </a:r>
          </a:p>
        </p:txBody>
      </p:sp>
      <p:pic>
        <p:nvPicPr>
          <p:cNvPr id="8" name="Picture 2" descr="http://requirejs.org/i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60" y="1981200"/>
            <a:ext cx="4073730" cy="25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Relative to HTML document if module name:</a:t>
            </a:r>
          </a:p>
          <a:p>
            <a:pPr lvl="1"/>
            <a:r>
              <a:rPr lang="en-US" dirty="0" smtClean="0"/>
              <a:t>Ends in “.</a:t>
            </a:r>
            <a:r>
              <a:rPr lang="en-US" dirty="0" err="1" smtClean="0"/>
              <a:t>js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Starts with “/”</a:t>
            </a:r>
          </a:p>
          <a:p>
            <a:pPr lvl="1"/>
            <a:r>
              <a:rPr lang="en-US" dirty="0" smtClean="0"/>
              <a:t>Contains a protocol (http:)</a:t>
            </a:r>
          </a:p>
          <a:p>
            <a:r>
              <a:rPr lang="en-US" dirty="0" smtClean="0"/>
              <a:t>Else:</a:t>
            </a:r>
          </a:p>
          <a:p>
            <a:pPr lvl="1"/>
            <a:r>
              <a:rPr lang="en-US" dirty="0" err="1" smtClean="0"/>
              <a:t>baseUrl</a:t>
            </a:r>
            <a:r>
              <a:rPr lang="en-US" dirty="0" smtClean="0"/>
              <a:t> = location of “main” module, unless specified by configuration</a:t>
            </a:r>
          </a:p>
          <a:p>
            <a:pPr lvl="1"/>
            <a:r>
              <a:rPr lang="en-US" dirty="0" err="1" smtClean="0"/>
              <a:t>baseUrl</a:t>
            </a:r>
            <a:r>
              <a:rPr lang="en-US" dirty="0" smtClean="0"/>
              <a:t> + </a:t>
            </a:r>
            <a:r>
              <a:rPr lang="en-US" dirty="0" err="1" smtClean="0"/>
              <a:t>moduleName</a:t>
            </a:r>
            <a:r>
              <a:rPr lang="en-US" dirty="0" smtClean="0"/>
              <a:t> + “.</a:t>
            </a:r>
            <a:r>
              <a:rPr lang="en-US" dirty="0" err="1" smtClean="0"/>
              <a:t>js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“paths” configuration can override portions of </a:t>
            </a:r>
            <a:r>
              <a:rPr lang="en-US" dirty="0" err="1" smtClean="0"/>
              <a:t>moduleName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RequireJS</a:t>
            </a:r>
            <a:r>
              <a:rPr lang="en-US" dirty="0" smtClean="0">
                <a:solidFill>
                  <a:schemeClr val="bg1"/>
                </a:solidFill>
              </a:rPr>
              <a:t> Module Loading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8925" y="51054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http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://requirejs.org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/</a:t>
            </a:r>
          </a:p>
        </p:txBody>
      </p:sp>
      <p:pic>
        <p:nvPicPr>
          <p:cNvPr id="8" name="Picture 2" descr="http://requirejs.org/i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60" y="1981200"/>
            <a:ext cx="4073730" cy="25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25" y="6212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</a:rPr>
              <a:t>r.js</a:t>
            </a:r>
            <a:r>
              <a:rPr lang="en-US" sz="2800" dirty="0" smtClean="0">
                <a:latin typeface="Myriad Pro" pitchFamily="34" charset="0"/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</a:rPr>
              <a:t>– The Require.js Optimizer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Myriad Pro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914400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install –g r.js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6858000"/>
          </a:xfrm>
          <a:solidFill>
            <a:schemeClr val="accent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Modules of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The Future!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EcmaScript</a:t>
            </a:r>
            <a:r>
              <a:rPr lang="en-US" dirty="0" smtClean="0">
                <a:solidFill>
                  <a:schemeClr val="bg1"/>
                </a:solidFill>
              </a:rPr>
              <a:t> 6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Uses `exports` and `imports` statements.</a:t>
            </a:r>
            <a:endParaRPr lang="en-US" dirty="0" smtClean="0"/>
          </a:p>
          <a:p>
            <a:r>
              <a:rPr lang="en-US" dirty="0" smtClean="0"/>
              <a:t>No browsers implement ES6 module loading yet.</a:t>
            </a:r>
            <a:endParaRPr lang="en-US" dirty="0"/>
          </a:p>
          <a:p>
            <a:pPr lvl="1"/>
            <a:r>
              <a:rPr lang="en-US" dirty="0" smtClean="0"/>
              <a:t>Modules would each require an additional server request unless HTTP 2 is available (IIS in Win 10, NGINX in 2015, Apache in alpha with mod_h2).</a:t>
            </a:r>
          </a:p>
          <a:p>
            <a:r>
              <a:rPr lang="en-US" dirty="0" smtClean="0"/>
              <a:t>Require.js and </a:t>
            </a:r>
            <a:r>
              <a:rPr lang="en-US" dirty="0" err="1" smtClean="0"/>
              <a:t>Browserify</a:t>
            </a:r>
            <a:r>
              <a:rPr lang="en-US" dirty="0" smtClean="0"/>
              <a:t> can both use ES6 modules now via plugins and </a:t>
            </a:r>
            <a:r>
              <a:rPr lang="en-US" dirty="0" err="1" smtClean="0"/>
              <a:t>transpilers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ES6 </a:t>
            </a:r>
            <a:r>
              <a:rPr lang="en-US" dirty="0" smtClean="0">
                <a:solidFill>
                  <a:schemeClr val="bg1"/>
                </a:solidFill>
              </a:rPr>
              <a:t>Module Loading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Browserify</a:t>
            </a:r>
            <a:r>
              <a:rPr lang="en-US" dirty="0" smtClean="0">
                <a:solidFill>
                  <a:schemeClr val="bg1"/>
                </a:solidFill>
              </a:rPr>
              <a:t> vs </a:t>
            </a:r>
            <a:r>
              <a:rPr lang="en-US" dirty="0" err="1" smtClean="0">
                <a:solidFill>
                  <a:schemeClr val="bg1"/>
                </a:solidFill>
              </a:rPr>
              <a:t>RequireJS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28567"/>
              </p:ext>
            </p:extLst>
          </p:nvPr>
        </p:nvGraphicFramePr>
        <p:xfrm>
          <a:off x="266700" y="1905000"/>
          <a:ext cx="8610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0"/>
                <a:gridCol w="1600200"/>
                <a:gridCol w="1562100"/>
              </a:tblGrid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Browserify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RequireJS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configuration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 2"/>
                        </a:rPr>
                        <a:t>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More flexibility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 2"/>
                        </a:rPr>
                        <a:t></a:t>
                      </a:r>
                      <a:endParaRPr 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Need dynamic loading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at runtime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 2"/>
                        </a:rPr>
                        <a:t></a:t>
                      </a:r>
                      <a:endParaRPr lang="en-US" sz="240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Simple syntax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 2"/>
                        </a:rPr>
                        <a:t></a:t>
                      </a:r>
                      <a:endParaRPr 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Using</a:t>
                      </a:r>
                      <a:r>
                        <a:rPr lang="en-US" sz="2400" baseline="0" dirty="0" smtClean="0"/>
                        <a:t> or sharing code with Node.js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 2"/>
                        </a:rPr>
                        <a:t></a:t>
                      </a:r>
                      <a:endParaRPr 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1"/>
            <a:ext cx="9144000" cy="348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-1" y="0"/>
            <a:ext cx="9144001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  http://pluralsight.com/authors/jeff-valore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932" y="1474067"/>
            <a:ext cx="259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</a:rPr>
              <a:t>CodingWithSpike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s://g.twimg.com/Twitter_logo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81000"/>
            <a:ext cx="304800" cy="2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.pluralsight.com/sc/img/about/pluralsight-logo-white-500x155-v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-26194"/>
            <a:ext cx="2381250" cy="7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71800"/>
            <a:ext cx="9010649" cy="225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6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 r="16329"/>
          <a:stretch/>
        </p:blipFill>
        <p:spPr bwMode="auto">
          <a:xfrm>
            <a:off x="5486401" y="0"/>
            <a:ext cx="3657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019800" cy="6858000"/>
          </a:xfrm>
          <a:solidFill>
            <a:schemeClr val="accent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Modular JavaScript;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Browserify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RequireJS</a:t>
            </a:r>
            <a:r>
              <a:rPr lang="en-US" dirty="0" smtClean="0">
                <a:solidFill>
                  <a:schemeClr val="bg1"/>
                </a:solidFill>
              </a:rPr>
              <a:t>, ES6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Jeff </a:t>
            </a:r>
            <a:r>
              <a:rPr lang="en-US" dirty="0" err="1" smtClean="0">
                <a:solidFill>
                  <a:schemeClr val="bg1"/>
                </a:solidFill>
              </a:rPr>
              <a:t>Valore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</a:rPr>
              <a:t>CodingWithSpike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CodingWithSpike.com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pluralsight.com/authors/</a:t>
            </a:r>
            <a:r>
              <a:rPr lang="en-US" sz="3200" dirty="0" err="1">
                <a:solidFill>
                  <a:schemeClr val="bg1"/>
                </a:solidFill>
              </a:rPr>
              <a:t>jeff-valore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64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tbblogs.com/wp-content/uploads/2014/06/the-blob-half-sheet-19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8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407774" y="531341"/>
            <a:ext cx="580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C#</a:t>
            </a:r>
          </a:p>
        </p:txBody>
      </p:sp>
      <p:pic>
        <p:nvPicPr>
          <p:cNvPr id="6" name="Picture 4" descr="C:\Users\Jeff\AppData\Local\Microsoft\Windows\INetCache\IE\3M0MZV02\MC90043259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725" y="556138"/>
            <a:ext cx="1203526" cy="12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668172" y="394035"/>
            <a:ext cx="988563" cy="1227470"/>
            <a:chOff x="1668172" y="394035"/>
            <a:chExt cx="988563" cy="1227470"/>
          </a:xfrm>
        </p:grpSpPr>
        <p:pic>
          <p:nvPicPr>
            <p:cNvPr id="8" name="Picture 4" descr="C:\Users\Jeff\AppData\Local\Microsoft\Windows\INetCache\IE\3M0MZV02\MC900432599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688" y="394035"/>
              <a:ext cx="633047" cy="633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Jeff\AppData\Local\Microsoft\Windows\INetCache\IE\3M0MZV02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172" y="1044455"/>
              <a:ext cx="577050" cy="577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 bwMode="auto">
          <a:xfrm>
            <a:off x="1927669" y="1569287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cs</a:t>
            </a:r>
            <a:endParaRPr lang="en-US" sz="1800" dirty="0" smtClean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7265771" y="1606358"/>
            <a:ext cx="5668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.exe</a:t>
            </a:r>
          </a:p>
        </p:txBody>
      </p:sp>
      <p:pic>
        <p:nvPicPr>
          <p:cNvPr id="12" name="Picture 2" descr="https://encrypted-tbn0.gstatic.com/images?q=tbn:ANd9GcQOrwB35xjydXljZBZONq9YBlpV5HR7rL27KNbWvdwM5UOYvuf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94" y="703448"/>
            <a:ext cx="908905" cy="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 bwMode="auto">
          <a:xfrm>
            <a:off x="4534939" y="1594001"/>
            <a:ext cx="6751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Build</a:t>
            </a: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 bwMode="auto">
          <a:xfrm>
            <a:off x="2767914" y="1157901"/>
            <a:ext cx="161368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2" idx="3"/>
            <a:endCxn id="6" idx="1"/>
          </p:cNvCxnSpPr>
          <p:nvPr/>
        </p:nvCxnSpPr>
        <p:spPr bwMode="auto">
          <a:xfrm>
            <a:off x="5290499" y="1157901"/>
            <a:ext cx="1654226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407774" y="2455509"/>
            <a:ext cx="803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</a:t>
            </a:r>
          </a:p>
        </p:txBody>
      </p:sp>
      <p:pic>
        <p:nvPicPr>
          <p:cNvPr id="17" name="Picture 4" descr="C:\Users\Jeff\AppData\Local\Microsoft\Windows\INetCache\IE\3M0MZV02\MC90043259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725" y="2480306"/>
            <a:ext cx="1203526" cy="12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 bwMode="auto">
          <a:xfrm>
            <a:off x="1841170" y="3468741"/>
            <a:ext cx="617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.java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265771" y="3530526"/>
            <a:ext cx="4748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.jar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34939" y="3654096"/>
            <a:ext cx="6751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Build</a:t>
            </a:r>
          </a:p>
        </p:txBody>
      </p:sp>
      <p:cxnSp>
        <p:nvCxnSpPr>
          <p:cNvPr id="21" name="Straight Arrow Connector 20"/>
          <p:cNvCxnSpPr>
            <a:endCxn id="23" idx="1"/>
          </p:cNvCxnSpPr>
          <p:nvPr/>
        </p:nvCxnSpPr>
        <p:spPr bwMode="auto">
          <a:xfrm>
            <a:off x="2767914" y="3082069"/>
            <a:ext cx="1650164" cy="44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23" idx="3"/>
            <a:endCxn id="17" idx="1"/>
          </p:cNvCxnSpPr>
          <p:nvPr/>
        </p:nvCxnSpPr>
        <p:spPr bwMode="auto">
          <a:xfrm flipV="1">
            <a:off x="5326983" y="3082069"/>
            <a:ext cx="1617742" cy="44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78" y="2481195"/>
            <a:ext cx="908905" cy="120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 bwMode="auto">
          <a:xfrm>
            <a:off x="407773" y="4313191"/>
            <a:ext cx="15149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JavaScript</a:t>
            </a:r>
          </a:p>
        </p:txBody>
      </p:sp>
      <p:pic>
        <p:nvPicPr>
          <p:cNvPr id="25" name="Picture 4" descr="C:\Users\Jeff\AppData\Local\Microsoft\Windows\INetCache\IE\3M0MZV02\MC90043259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724" y="4337988"/>
            <a:ext cx="1203526" cy="12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 bwMode="auto">
          <a:xfrm>
            <a:off x="1940025" y="5412922"/>
            <a:ext cx="38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js</a:t>
            </a:r>
            <a:endParaRPr lang="en-US" sz="1800" dirty="0" smtClean="0"/>
          </a:p>
        </p:txBody>
      </p:sp>
      <p:sp>
        <p:nvSpPr>
          <p:cNvPr id="27" name="TextBox 26"/>
          <p:cNvSpPr txBox="1"/>
          <p:nvPr/>
        </p:nvSpPr>
        <p:spPr bwMode="auto">
          <a:xfrm>
            <a:off x="7352269" y="5388208"/>
            <a:ext cx="38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js</a:t>
            </a:r>
            <a:endParaRPr lang="en-US" sz="1800" dirty="0" smtClean="0"/>
          </a:p>
        </p:txBody>
      </p:sp>
      <p:sp>
        <p:nvSpPr>
          <p:cNvPr id="28" name="TextBox 27"/>
          <p:cNvSpPr txBox="1"/>
          <p:nvPr/>
        </p:nvSpPr>
        <p:spPr bwMode="auto">
          <a:xfrm>
            <a:off x="4534938" y="5400565"/>
            <a:ext cx="6751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Build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767914" y="4939750"/>
            <a:ext cx="1650165" cy="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endCxn id="25" idx="1"/>
          </p:cNvCxnSpPr>
          <p:nvPr/>
        </p:nvCxnSpPr>
        <p:spPr bwMode="auto">
          <a:xfrm>
            <a:off x="5326983" y="4939751"/>
            <a:ext cx="1617741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668172" y="2301306"/>
            <a:ext cx="988563" cy="1227470"/>
            <a:chOff x="1668172" y="394035"/>
            <a:chExt cx="988563" cy="1227470"/>
          </a:xfrm>
        </p:grpSpPr>
        <p:pic>
          <p:nvPicPr>
            <p:cNvPr id="33" name="Picture 4" descr="C:\Users\Jeff\AppData\Local\Microsoft\Windows\INetCache\IE\3M0MZV02\MC900432599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688" y="394035"/>
              <a:ext cx="633047" cy="633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C:\Users\Jeff\AppData\Local\Microsoft\Windows\INetCache\IE\3M0MZV02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172" y="1044455"/>
              <a:ext cx="577050" cy="577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1643457" y="4245854"/>
            <a:ext cx="988563" cy="1227470"/>
            <a:chOff x="1668172" y="394035"/>
            <a:chExt cx="988563" cy="1227470"/>
          </a:xfrm>
        </p:grpSpPr>
        <p:pic>
          <p:nvPicPr>
            <p:cNvPr id="36" name="Picture 4" descr="C:\Users\Jeff\AppData\Local\Microsoft\Windows\INetCache\IE\3M0MZV02\MC900432599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688" y="394035"/>
              <a:ext cx="633047" cy="633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C:\Users\Jeff\AppData\Local\Microsoft\Windows\INetCache\IE\3M0MZV02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172" y="1044455"/>
              <a:ext cx="577050" cy="577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463101" y="4562377"/>
            <a:ext cx="794699" cy="825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9495" y="4680007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13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046"/>
            <a:ext cx="7391400" cy="33077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3810000"/>
            <a:ext cx="7391400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Myriad Pro Black" pitchFamily="34" charset="0"/>
              </a:rPr>
              <a:t>  S  </a:t>
            </a:r>
            <a:r>
              <a:rPr lang="en-US" sz="3200" dirty="0" smtClean="0">
                <a:latin typeface="Myriad Pro" pitchFamily="34" charset="0"/>
              </a:rPr>
              <a:t>ingle Responsibility Principle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Black" pitchFamily="34" charset="0"/>
              </a:rPr>
              <a:t>  O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pen / Closed Principle</a:t>
            </a:r>
            <a:r>
              <a:rPr lang="en-US" sz="3200" dirty="0" smtClean="0">
                <a:latin typeface="Myriad Pro Black" pitchFamily="34" charset="0"/>
              </a:rPr>
              <a:t/>
            </a:r>
            <a:br>
              <a:rPr lang="en-US" sz="3200" dirty="0" smtClean="0">
                <a:latin typeface="Myriad Pro Black" pitchFamily="34" charset="0"/>
              </a:rPr>
            </a:br>
            <a:r>
              <a:rPr lang="en-US" sz="3200" dirty="0" smtClean="0">
                <a:latin typeface="Myriad Pro Black" pitchFamily="34" charset="0"/>
              </a:rPr>
              <a:t> 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Black" pitchFamily="34" charset="0"/>
              </a:rPr>
              <a:t>L 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iskov’s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 Substitution Principle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Myriad Pro Black" pitchFamily="34" charset="0"/>
            </a:endParaRP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Black" pitchFamily="34" charset="0"/>
              </a:rPr>
              <a:t>  I  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nterface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 Segregation Principle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Myriad Pro Black" pitchFamily="34" charset="0"/>
            </a:endParaRPr>
          </a:p>
          <a:p>
            <a:r>
              <a:rPr lang="en-US" sz="3200" dirty="0" smtClean="0">
                <a:latin typeface="Myriad Pro Black" pitchFamily="34" charset="0"/>
              </a:rPr>
              <a:t>  D </a:t>
            </a:r>
            <a:r>
              <a:rPr lang="en-US" sz="3200" dirty="0" err="1" smtClean="0">
                <a:latin typeface="Myriad Pro" pitchFamily="34" charset="0"/>
              </a:rPr>
              <a:t>ependency</a:t>
            </a:r>
            <a:r>
              <a:rPr lang="en-US" sz="3200" dirty="0" smtClean="0">
                <a:latin typeface="Myriad Pro" pitchFamily="34" charset="0"/>
              </a:rPr>
              <a:t> Inversion Principle</a:t>
            </a:r>
            <a:endParaRPr lang="en-US" sz="3200" dirty="0">
              <a:latin typeface="Myriad Pro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40RZBTkN9wE/USw7szZ3MuI/AAAAAAAAAOQ/urBxe83F1QM/s1600/Contra+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35150"/>
            <a:ext cx="6705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iki.commonjs.org/images/3/3a/Webs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"/>
            <a:ext cx="3887774" cy="13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90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iki.commonjs.org/images/3/3a/Websit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"/>
            <a:ext cx="3887774" cy="13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64227" cy="718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3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iki.commonjs.org/images/3/3a/Websit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"/>
            <a:ext cx="3887774" cy="13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66" y="1676400"/>
            <a:ext cx="5216242" cy="2803013"/>
          </a:xfrm>
          <a:prstGeom prst="rect">
            <a:avLst/>
          </a:prstGeom>
        </p:spPr>
      </p:pic>
      <p:pic>
        <p:nvPicPr>
          <p:cNvPr id="6" name="Picture 4" descr="http://browserify.org/images/browserif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62" y="4724400"/>
            <a:ext cx="61912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4267987" y="1447800"/>
            <a:ext cx="533400" cy="838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267987" y="4060313"/>
            <a:ext cx="533400" cy="838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Sample Modules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3000" y="2667000"/>
            <a:ext cx="2362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calculator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4953000" y="2667000"/>
            <a:ext cx="2667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multiplication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4953000" y="4419600"/>
            <a:ext cx="2667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addition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3505200" y="3352800"/>
            <a:ext cx="1447800" cy="16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8" idx="2"/>
          </p:cNvCxnSpPr>
          <p:nvPr/>
        </p:nvCxnSpPr>
        <p:spPr>
          <a:xfrm flipV="1">
            <a:off x="6286500" y="3733800"/>
            <a:ext cx="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  <a:endCxn id="7" idx="3"/>
          </p:cNvCxnSpPr>
          <p:nvPr/>
        </p:nvCxnSpPr>
        <p:spPr>
          <a:xfrm flipH="1">
            <a:off x="3505200" y="32004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5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6400" y="990600"/>
            <a:ext cx="5715000" cy="4038600"/>
            <a:chOff x="3022600" y="960862"/>
            <a:chExt cx="6191250" cy="4430288"/>
          </a:xfrm>
        </p:grpSpPr>
        <p:pic>
          <p:nvPicPr>
            <p:cNvPr id="5" name="Picture 2" descr="http://browserify.org/images/wizard_hat_blu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499" y="960862"/>
              <a:ext cx="3543301" cy="299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://browserify.org/images/browserif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600" y="3562350"/>
              <a:ext cx="619125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28925" y="5181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http://browserify.org/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943600"/>
            <a:ext cx="914400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install –g </a:t>
            </a:r>
            <a:r>
              <a:rPr lang="en-US" sz="2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browserify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Script Modules; Browserify vs RequireJ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JavaScript Modules; Browserify vs RequireJS</Template>
  <TotalTime>3321</TotalTime>
  <Words>307</Words>
  <Application>Microsoft Office PowerPoint</Application>
  <PresentationFormat>On-screen Show (4:3)</PresentationFormat>
  <Paragraphs>77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JavaScript Modules; Browserify vs RequireJS</vt:lpstr>
      <vt:lpstr>Modular JavaScript; Browserify, RequireJS, ES6     Jeff Valore  @CodingWithSpike CodingWithSpike.com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Modules</vt:lpstr>
      <vt:lpstr>PowerPoint Presentation</vt:lpstr>
      <vt:lpstr>Browserify Module Loading</vt:lpstr>
      <vt:lpstr>PowerPoint Presentation</vt:lpstr>
      <vt:lpstr>PowerPoint Presentation</vt:lpstr>
      <vt:lpstr>RequireJS Module Loading</vt:lpstr>
      <vt:lpstr>PowerPoint Presentation</vt:lpstr>
      <vt:lpstr>Modules of The Future!  EcmaScript 6     </vt:lpstr>
      <vt:lpstr>ES6 Module Loading</vt:lpstr>
      <vt:lpstr>Browserify vs RequireJS</vt:lpstr>
      <vt:lpstr>PowerPoint Presentation</vt:lpstr>
      <vt:lpstr>Modular JavaScript; Browserify, RequireJS, ES6     Jeff Valore  @CodingWithSpike CodingWithSpike.com pluralsight.com/authors/jeff-valore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JavaScript; Browserify vs RequireJS     Jeff Valore  @CodingWithSpike CodingWithSpike.com</dc:title>
  <dc:creator>Jeff Valore</dc:creator>
  <cp:lastModifiedBy>Jeff Valore</cp:lastModifiedBy>
  <cp:revision>8</cp:revision>
  <dcterms:created xsi:type="dcterms:W3CDTF">2015-07-05T17:32:05Z</dcterms:created>
  <dcterms:modified xsi:type="dcterms:W3CDTF">2015-07-08T00:53:22Z</dcterms:modified>
</cp:coreProperties>
</file>