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Crete Round"/>
      <p:regular r:id="rId14"/>
      <p:italic r:id="rId15"/>
    </p:embeddedFont>
    <p:embeddedFont>
      <p:font typeface="DM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reteRound-italic.fntdata"/><Relationship Id="rId14" Type="http://schemas.openxmlformats.org/officeDocument/2006/relationships/font" Target="fonts/CreteRound-regular.fntdata"/><Relationship Id="rId17" Type="http://schemas.openxmlformats.org/officeDocument/2006/relationships/font" Target="fonts/DMSans-bold.fntdata"/><Relationship Id="rId16" Type="http://schemas.openxmlformats.org/officeDocument/2006/relationships/font" Target="fonts/DMSans-regular.fntdata"/><Relationship Id="rId5" Type="http://schemas.openxmlformats.org/officeDocument/2006/relationships/notesMaster" Target="notesMasters/notesMaster1.xml"/><Relationship Id="rId19" Type="http://schemas.openxmlformats.org/officeDocument/2006/relationships/font" Target="fonts/DMSans-boldItalic.fntdata"/><Relationship Id="rId6" Type="http://schemas.openxmlformats.org/officeDocument/2006/relationships/slide" Target="slides/slide1.xml"/><Relationship Id="rId18" Type="http://schemas.openxmlformats.org/officeDocument/2006/relationships/font" Target="fonts/DM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d397142f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d397142f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6ec5cb966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ec5cb966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ec5cb966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ec5cb966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ec5cb966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ec5cb966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ec5cb966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ec5cb966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ec5cb966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ec5cb966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ec5cb966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ec5cb966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ec5cb966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ec5cb966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198750" y="2977150"/>
            <a:ext cx="8746500" cy="19812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6238875" y="177425"/>
            <a:ext cx="2706300" cy="25806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198750" y="3546850"/>
            <a:ext cx="87465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000">
                <a:solidFill>
                  <a:schemeClr val="lt1"/>
                </a:solidFill>
                <a:latin typeface="Crete Round"/>
                <a:ea typeface="Crete Round"/>
                <a:cs typeface="Crete Round"/>
                <a:sym typeface="Crete Round"/>
              </a:rPr>
              <a:t>Composite Pattern</a:t>
            </a:r>
            <a:endParaRPr b="1" sz="3000">
              <a:solidFill>
                <a:schemeClr val="lt1"/>
              </a:solidFill>
              <a:latin typeface="Crete Round"/>
              <a:ea typeface="Crete Round"/>
              <a:cs typeface="Crete Round"/>
              <a:sym typeface="Crete Round"/>
            </a:endParaRPr>
          </a:p>
          <a:p>
            <a:pPr indent="0" lvl="0" marL="0" rtl="0" algn="ctr">
              <a:spcBef>
                <a:spcPts val="0"/>
              </a:spcBef>
              <a:spcAft>
                <a:spcPts val="0"/>
              </a:spcAft>
              <a:buNone/>
            </a:pPr>
            <a:r>
              <a:rPr b="1" lang="en-GB" sz="6000">
                <a:solidFill>
                  <a:srgbClr val="FFFFFF"/>
                </a:solidFill>
                <a:latin typeface="Crete Round"/>
                <a:ea typeface="Crete Round"/>
                <a:cs typeface="Crete Round"/>
                <a:sym typeface="Crete Round"/>
              </a:rPr>
              <a:t>Structural Patterns </a:t>
            </a:r>
            <a:endParaRPr b="1" sz="6000">
              <a:solidFill>
                <a:srgbClr val="FFFFFF"/>
              </a:solidFill>
              <a:latin typeface="Crete Round"/>
              <a:ea typeface="Crete Round"/>
              <a:cs typeface="Crete Round"/>
              <a:sym typeface="Crete Round"/>
            </a:endParaRPr>
          </a:p>
        </p:txBody>
      </p:sp>
      <p:sp>
        <p:nvSpPr>
          <p:cNvPr id="57" name="Google Shape;57;p13"/>
          <p:cNvSpPr txBox="1"/>
          <p:nvPr/>
        </p:nvSpPr>
        <p:spPr>
          <a:xfrm>
            <a:off x="6539775" y="729275"/>
            <a:ext cx="2104500" cy="147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9600">
                <a:solidFill>
                  <a:srgbClr val="FFFFFF"/>
                </a:solidFill>
                <a:latin typeface="Crete Round"/>
                <a:ea typeface="Crete Round"/>
                <a:cs typeface="Crete Round"/>
                <a:sym typeface="Crete Round"/>
              </a:rPr>
              <a:t>I</a:t>
            </a:r>
            <a:endParaRPr b="1" sz="9600">
              <a:solidFill>
                <a:srgbClr val="FFFFFF"/>
              </a:solidFill>
              <a:latin typeface="Crete Round"/>
              <a:ea typeface="Crete Round"/>
              <a:cs typeface="Crete Round"/>
              <a:sym typeface="Crete Round"/>
            </a:endParaRPr>
          </a:p>
        </p:txBody>
      </p:sp>
      <p:pic>
        <p:nvPicPr>
          <p:cNvPr id="58" name="Google Shape;58;p13"/>
          <p:cNvPicPr preferRelativeResize="0"/>
          <p:nvPr/>
        </p:nvPicPr>
        <p:blipFill>
          <a:blip r:embed="rId3">
            <a:alphaModFix/>
          </a:blip>
          <a:stretch>
            <a:fillRect/>
          </a:stretch>
        </p:blipFill>
        <p:spPr>
          <a:xfrm>
            <a:off x="212975" y="177425"/>
            <a:ext cx="5811599" cy="258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p:nvPr/>
        </p:nvSpPr>
        <p:spPr>
          <a:xfrm>
            <a:off x="201475" y="213300"/>
            <a:ext cx="8746500" cy="697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201300" y="277200"/>
            <a:ext cx="8746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lt1"/>
                </a:solidFill>
                <a:latin typeface="Crete Round"/>
                <a:ea typeface="Crete Round"/>
                <a:cs typeface="Crete Round"/>
                <a:sym typeface="Crete Round"/>
              </a:rPr>
              <a:t>Composite Pattern</a:t>
            </a:r>
            <a:endParaRPr b="1" sz="2400">
              <a:solidFill>
                <a:schemeClr val="lt1"/>
              </a:solidFill>
              <a:latin typeface="Crete Round"/>
              <a:ea typeface="Crete Round"/>
              <a:cs typeface="Crete Round"/>
              <a:sym typeface="Crete Round"/>
            </a:endParaRPr>
          </a:p>
          <a:p>
            <a:pPr indent="0" lvl="0" marL="0" rtl="0" algn="ctr">
              <a:spcBef>
                <a:spcPts val="0"/>
              </a:spcBef>
              <a:spcAft>
                <a:spcPts val="0"/>
              </a:spcAft>
              <a:buNone/>
            </a:pPr>
            <a:r>
              <a:t/>
            </a:r>
            <a:endParaRPr b="1" sz="2400">
              <a:solidFill>
                <a:srgbClr val="FFFFFF"/>
              </a:solidFill>
              <a:latin typeface="Crete Round"/>
              <a:ea typeface="Crete Round"/>
              <a:cs typeface="Crete Round"/>
              <a:sym typeface="Crete Round"/>
            </a:endParaRPr>
          </a:p>
        </p:txBody>
      </p:sp>
      <p:sp>
        <p:nvSpPr>
          <p:cNvPr id="65" name="Google Shape;65;p14"/>
          <p:cNvSpPr/>
          <p:nvPr/>
        </p:nvSpPr>
        <p:spPr>
          <a:xfrm>
            <a:off x="4693450" y="1135850"/>
            <a:ext cx="4254600" cy="25995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nvSpPr>
        <p:spPr>
          <a:xfrm>
            <a:off x="4779175" y="1575350"/>
            <a:ext cx="4071900" cy="110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a:solidFill>
                  <a:srgbClr val="FFFFFF"/>
                </a:solidFill>
                <a:latin typeface="DM Sans"/>
                <a:ea typeface="DM Sans"/>
                <a:cs typeface="DM Sans"/>
                <a:sym typeface="DM Sans"/>
              </a:rPr>
              <a:t>Compose objects into tree structures to represent part-whole hierarchies.</a:t>
            </a:r>
            <a:endParaRPr>
              <a:solidFill>
                <a:srgbClr val="FFFFFF"/>
              </a:solidFill>
              <a:latin typeface="DM Sans"/>
              <a:ea typeface="DM Sans"/>
              <a:cs typeface="DM Sans"/>
              <a:sym typeface="DM Sans"/>
            </a:endParaRPr>
          </a:p>
          <a:p>
            <a:pPr indent="0" lvl="0" marL="0" rtl="0" algn="just">
              <a:spcBef>
                <a:spcPts val="0"/>
              </a:spcBef>
              <a:spcAft>
                <a:spcPts val="0"/>
              </a:spcAft>
              <a:buClr>
                <a:schemeClr val="dk1"/>
              </a:buClr>
              <a:buSzPts val="1100"/>
              <a:buFont typeface="Arial"/>
              <a:buNone/>
            </a:pPr>
            <a:r>
              <a:rPr lang="en-GB">
                <a:solidFill>
                  <a:srgbClr val="FFFFFF"/>
                </a:solidFill>
                <a:latin typeface="DM Sans"/>
                <a:ea typeface="DM Sans"/>
                <a:cs typeface="DM Sans"/>
                <a:sym typeface="DM Sans"/>
              </a:rPr>
              <a:t>Composite lets clients treat individual objects and compositions of objects</a:t>
            </a:r>
            <a:endParaRPr>
              <a:solidFill>
                <a:srgbClr val="FFFFFF"/>
              </a:solidFill>
              <a:latin typeface="DM Sans"/>
              <a:ea typeface="DM Sans"/>
              <a:cs typeface="DM Sans"/>
              <a:sym typeface="DM Sans"/>
            </a:endParaRPr>
          </a:p>
          <a:p>
            <a:pPr indent="0" lvl="0" marL="0" rtl="0" algn="just">
              <a:spcBef>
                <a:spcPts val="0"/>
              </a:spcBef>
              <a:spcAft>
                <a:spcPts val="0"/>
              </a:spcAft>
              <a:buNone/>
            </a:pPr>
            <a:r>
              <a:rPr lang="en-GB">
                <a:solidFill>
                  <a:srgbClr val="FFFFFF"/>
                </a:solidFill>
                <a:latin typeface="DM Sans"/>
                <a:ea typeface="DM Sans"/>
                <a:cs typeface="DM Sans"/>
                <a:sym typeface="DM Sans"/>
              </a:rPr>
              <a:t>uniformly.</a:t>
            </a:r>
            <a:endParaRPr>
              <a:solidFill>
                <a:srgbClr val="FFFFFF"/>
              </a:solidFill>
              <a:latin typeface="DM Sans"/>
              <a:ea typeface="DM Sans"/>
              <a:cs typeface="DM Sans"/>
              <a:sym typeface="DM Sans"/>
            </a:endParaRPr>
          </a:p>
          <a:p>
            <a:pPr indent="0" lvl="0" marL="0" rtl="0" algn="just">
              <a:spcBef>
                <a:spcPts val="0"/>
              </a:spcBef>
              <a:spcAft>
                <a:spcPts val="0"/>
              </a:spcAft>
              <a:buNone/>
            </a:pPr>
            <a:r>
              <a:t/>
            </a:r>
            <a:endParaRPr>
              <a:solidFill>
                <a:srgbClr val="FFFFFF"/>
              </a:solidFill>
              <a:latin typeface="DM Sans"/>
              <a:ea typeface="DM Sans"/>
              <a:cs typeface="DM Sans"/>
              <a:sym typeface="DM Sans"/>
            </a:endParaRPr>
          </a:p>
        </p:txBody>
      </p:sp>
      <p:sp>
        <p:nvSpPr>
          <p:cNvPr id="67" name="Google Shape;67;p14"/>
          <p:cNvSpPr/>
          <p:nvPr/>
        </p:nvSpPr>
        <p:spPr>
          <a:xfrm>
            <a:off x="201300" y="1135850"/>
            <a:ext cx="4254600" cy="37944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4693450" y="1135850"/>
            <a:ext cx="1051500" cy="439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DM Sans"/>
                <a:ea typeface="DM Sans"/>
                <a:cs typeface="DM Sans"/>
                <a:sym typeface="DM Sans"/>
              </a:rPr>
              <a:t>Intent</a:t>
            </a:r>
            <a:endParaRPr b="1" sz="1800">
              <a:solidFill>
                <a:srgbClr val="FFFFFF"/>
              </a:solidFill>
              <a:latin typeface="DM Sans"/>
              <a:ea typeface="DM Sans"/>
              <a:cs typeface="DM Sans"/>
              <a:sym typeface="DM Sans"/>
            </a:endParaRPr>
          </a:p>
        </p:txBody>
      </p:sp>
      <p:sp>
        <p:nvSpPr>
          <p:cNvPr id="69" name="Google Shape;69;p14"/>
          <p:cNvSpPr/>
          <p:nvPr/>
        </p:nvSpPr>
        <p:spPr>
          <a:xfrm>
            <a:off x="4687825" y="3983700"/>
            <a:ext cx="4254600" cy="9465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4687825" y="3983700"/>
            <a:ext cx="2025300" cy="439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DM Sans"/>
                <a:ea typeface="DM Sans"/>
                <a:cs typeface="DM Sans"/>
                <a:sym typeface="DM Sans"/>
              </a:rPr>
              <a:t>Also Known As</a:t>
            </a:r>
            <a:endParaRPr b="1" sz="1800">
              <a:solidFill>
                <a:srgbClr val="FFFFFF"/>
              </a:solidFill>
              <a:latin typeface="DM Sans"/>
              <a:ea typeface="DM Sans"/>
              <a:cs typeface="DM Sans"/>
              <a:sym typeface="DM Sans"/>
            </a:endParaRPr>
          </a:p>
        </p:txBody>
      </p:sp>
      <p:sp>
        <p:nvSpPr>
          <p:cNvPr id="71" name="Google Shape;71;p14"/>
          <p:cNvSpPr txBox="1"/>
          <p:nvPr/>
        </p:nvSpPr>
        <p:spPr>
          <a:xfrm>
            <a:off x="4779175" y="4423200"/>
            <a:ext cx="4071900" cy="370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a:solidFill>
                  <a:srgbClr val="FFFFFF"/>
                </a:solidFill>
                <a:latin typeface="DM Sans"/>
                <a:ea typeface="DM Sans"/>
                <a:cs typeface="DM Sans"/>
                <a:sym typeface="DM Sans"/>
              </a:rPr>
              <a:t>Composite</a:t>
            </a:r>
            <a:endParaRPr>
              <a:solidFill>
                <a:srgbClr val="FFFFFF"/>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p:nvPr/>
        </p:nvSpPr>
        <p:spPr>
          <a:xfrm>
            <a:off x="201475" y="213300"/>
            <a:ext cx="8746500" cy="697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201300" y="277200"/>
            <a:ext cx="8746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lt1"/>
                </a:solidFill>
                <a:latin typeface="Crete Round"/>
                <a:ea typeface="Crete Round"/>
                <a:cs typeface="Crete Round"/>
                <a:sym typeface="Crete Round"/>
              </a:rPr>
              <a:t>Composite Pattern</a:t>
            </a:r>
            <a:endParaRPr b="1" sz="2400">
              <a:solidFill>
                <a:schemeClr val="lt1"/>
              </a:solidFill>
              <a:latin typeface="Crete Round"/>
              <a:ea typeface="Crete Round"/>
              <a:cs typeface="Crete Round"/>
              <a:sym typeface="Crete Round"/>
            </a:endParaRPr>
          </a:p>
          <a:p>
            <a:pPr indent="0" lvl="0" marL="0" rtl="0" algn="ctr">
              <a:spcBef>
                <a:spcPts val="0"/>
              </a:spcBef>
              <a:spcAft>
                <a:spcPts val="0"/>
              </a:spcAft>
              <a:buClr>
                <a:schemeClr val="dk1"/>
              </a:buClr>
              <a:buSzPts val="1100"/>
              <a:buFont typeface="Arial"/>
              <a:buNone/>
            </a:pPr>
            <a:r>
              <a:t/>
            </a:r>
            <a:endParaRPr b="1" sz="2400">
              <a:solidFill>
                <a:schemeClr val="lt1"/>
              </a:solidFill>
              <a:latin typeface="Crete Round"/>
              <a:ea typeface="Crete Round"/>
              <a:cs typeface="Crete Round"/>
              <a:sym typeface="Crete Round"/>
            </a:endParaRPr>
          </a:p>
        </p:txBody>
      </p:sp>
      <p:sp>
        <p:nvSpPr>
          <p:cNvPr id="78" name="Google Shape;78;p15"/>
          <p:cNvSpPr/>
          <p:nvPr/>
        </p:nvSpPr>
        <p:spPr>
          <a:xfrm>
            <a:off x="198750" y="1168100"/>
            <a:ext cx="8746500" cy="37944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257850" y="1654975"/>
            <a:ext cx="8628300" cy="3367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a:solidFill>
                  <a:srgbClr val="FFFFFF"/>
                </a:solidFill>
                <a:latin typeface="DM Sans"/>
                <a:ea typeface="DM Sans"/>
                <a:cs typeface="DM Sans"/>
                <a:sym typeface="DM Sans"/>
              </a:rPr>
              <a:t>Use the Composite pattern when:</a:t>
            </a:r>
            <a:endParaRPr>
              <a:solidFill>
                <a:srgbClr val="FFFFFF"/>
              </a:solidFill>
              <a:latin typeface="DM Sans"/>
              <a:ea typeface="DM Sans"/>
              <a:cs typeface="DM Sans"/>
              <a:sym typeface="DM Sans"/>
            </a:endParaRPr>
          </a:p>
          <a:p>
            <a:pPr indent="-317500" lvl="0" marL="457200" rtl="0" algn="just">
              <a:lnSpc>
                <a:spcPct val="150000"/>
              </a:lnSpc>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you want to represent part-whole hierarchies of objects.</a:t>
            </a:r>
            <a:endParaRPr>
              <a:solidFill>
                <a:srgbClr val="FFFFFF"/>
              </a:solidFill>
              <a:latin typeface="DM Sans"/>
              <a:ea typeface="DM Sans"/>
              <a:cs typeface="DM Sans"/>
              <a:sym typeface="DM Sans"/>
            </a:endParaRPr>
          </a:p>
          <a:p>
            <a:pPr indent="-317500" lvl="0" marL="457200" rtl="0" algn="just">
              <a:lnSpc>
                <a:spcPct val="150000"/>
              </a:lnSpc>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you want clients to be able to ignore the difference between compositions of objects and individual objects. Clients will treat all objects in the composite structure uniformly.</a:t>
            </a:r>
            <a:endParaRPr>
              <a:solidFill>
                <a:srgbClr val="FFFFFF"/>
              </a:solidFill>
              <a:latin typeface="DM Sans"/>
              <a:ea typeface="DM Sans"/>
              <a:cs typeface="DM Sans"/>
              <a:sym typeface="DM Sans"/>
            </a:endParaRPr>
          </a:p>
          <a:p>
            <a:pPr indent="0" lvl="0" marL="0" rtl="0" algn="just">
              <a:spcBef>
                <a:spcPts val="0"/>
              </a:spcBef>
              <a:spcAft>
                <a:spcPts val="0"/>
              </a:spcAft>
              <a:buNone/>
            </a:pPr>
            <a:r>
              <a:t/>
            </a:r>
            <a:endParaRPr>
              <a:solidFill>
                <a:srgbClr val="FFFFFF"/>
              </a:solidFill>
              <a:latin typeface="DM Sans"/>
              <a:ea typeface="DM Sans"/>
              <a:cs typeface="DM Sans"/>
              <a:sym typeface="DM Sans"/>
            </a:endParaRPr>
          </a:p>
          <a:p>
            <a:pPr indent="0" lvl="0" marL="0" rtl="0" algn="just">
              <a:spcBef>
                <a:spcPts val="0"/>
              </a:spcBef>
              <a:spcAft>
                <a:spcPts val="0"/>
              </a:spcAft>
              <a:buNone/>
            </a:pPr>
            <a:r>
              <a:t/>
            </a:r>
            <a:endParaRPr>
              <a:solidFill>
                <a:srgbClr val="FFFFFF"/>
              </a:solidFill>
              <a:latin typeface="DM Sans"/>
              <a:ea typeface="DM Sans"/>
              <a:cs typeface="DM Sans"/>
              <a:sym typeface="DM Sans"/>
            </a:endParaRPr>
          </a:p>
        </p:txBody>
      </p:sp>
      <p:sp>
        <p:nvSpPr>
          <p:cNvPr id="80" name="Google Shape;80;p15"/>
          <p:cNvSpPr/>
          <p:nvPr/>
        </p:nvSpPr>
        <p:spPr>
          <a:xfrm>
            <a:off x="198750" y="1160300"/>
            <a:ext cx="1746600" cy="439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DM Sans"/>
                <a:ea typeface="DM Sans"/>
                <a:cs typeface="DM Sans"/>
                <a:sym typeface="DM Sans"/>
              </a:rPr>
              <a:t>Applicability</a:t>
            </a:r>
            <a:endParaRPr b="1" sz="1800">
              <a:solidFill>
                <a:srgbClr val="FFFFFF"/>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p:nvPr/>
        </p:nvSpPr>
        <p:spPr>
          <a:xfrm>
            <a:off x="201475" y="213300"/>
            <a:ext cx="8746500" cy="697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nvSpPr>
        <p:spPr>
          <a:xfrm>
            <a:off x="201300" y="277200"/>
            <a:ext cx="8746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lt1"/>
                </a:solidFill>
                <a:latin typeface="Crete Round"/>
                <a:ea typeface="Crete Round"/>
                <a:cs typeface="Crete Round"/>
                <a:sym typeface="Crete Round"/>
              </a:rPr>
              <a:t>Composite Pattern</a:t>
            </a:r>
            <a:endParaRPr b="1" sz="2400">
              <a:solidFill>
                <a:schemeClr val="lt1"/>
              </a:solidFill>
              <a:latin typeface="Crete Round"/>
              <a:ea typeface="Crete Round"/>
              <a:cs typeface="Crete Round"/>
              <a:sym typeface="Crete Round"/>
            </a:endParaRPr>
          </a:p>
          <a:p>
            <a:pPr indent="0" lvl="0" marL="0" rtl="0" algn="ctr">
              <a:spcBef>
                <a:spcPts val="0"/>
              </a:spcBef>
              <a:spcAft>
                <a:spcPts val="0"/>
              </a:spcAft>
              <a:buClr>
                <a:schemeClr val="dk1"/>
              </a:buClr>
              <a:buSzPts val="1100"/>
              <a:buFont typeface="Arial"/>
              <a:buNone/>
            </a:pPr>
            <a:r>
              <a:t/>
            </a:r>
            <a:endParaRPr b="1" sz="2400">
              <a:solidFill>
                <a:schemeClr val="lt1"/>
              </a:solidFill>
              <a:latin typeface="Crete Round"/>
              <a:ea typeface="Crete Round"/>
              <a:cs typeface="Crete Round"/>
              <a:sym typeface="Crete Round"/>
            </a:endParaRPr>
          </a:p>
        </p:txBody>
      </p:sp>
      <p:sp>
        <p:nvSpPr>
          <p:cNvPr id="87" name="Google Shape;87;p16"/>
          <p:cNvSpPr/>
          <p:nvPr/>
        </p:nvSpPr>
        <p:spPr>
          <a:xfrm>
            <a:off x="201325" y="1135850"/>
            <a:ext cx="8746500" cy="37101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201475" y="1135850"/>
            <a:ext cx="1572600" cy="439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DM Sans"/>
                <a:ea typeface="DM Sans"/>
                <a:cs typeface="DM Sans"/>
                <a:sym typeface="DM Sans"/>
              </a:rPr>
              <a:t>Structure</a:t>
            </a:r>
            <a:endParaRPr b="1" sz="1800">
              <a:solidFill>
                <a:srgbClr val="FFFFFF"/>
              </a:solidFill>
              <a:latin typeface="DM Sans"/>
              <a:ea typeface="DM Sans"/>
              <a:cs typeface="DM Sans"/>
              <a:sym typeface="DM Sans"/>
            </a:endParaRPr>
          </a:p>
        </p:txBody>
      </p:sp>
      <p:pic>
        <p:nvPicPr>
          <p:cNvPr id="89" name="Google Shape;89;p16"/>
          <p:cNvPicPr preferRelativeResize="0"/>
          <p:nvPr/>
        </p:nvPicPr>
        <p:blipFill>
          <a:blip r:embed="rId3">
            <a:alphaModFix/>
          </a:blip>
          <a:stretch>
            <a:fillRect/>
          </a:stretch>
        </p:blipFill>
        <p:spPr>
          <a:xfrm>
            <a:off x="2143647" y="1243450"/>
            <a:ext cx="6295326" cy="34949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p:nvPr/>
        </p:nvSpPr>
        <p:spPr>
          <a:xfrm>
            <a:off x="201475" y="213300"/>
            <a:ext cx="8746500" cy="697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201300" y="277200"/>
            <a:ext cx="8746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lt1"/>
                </a:solidFill>
                <a:latin typeface="Crete Round"/>
                <a:ea typeface="Crete Round"/>
                <a:cs typeface="Crete Round"/>
                <a:sym typeface="Crete Round"/>
              </a:rPr>
              <a:t>Composite Pattern</a:t>
            </a:r>
            <a:endParaRPr b="1" sz="2400">
              <a:solidFill>
                <a:schemeClr val="lt1"/>
              </a:solidFill>
              <a:latin typeface="Crete Round"/>
              <a:ea typeface="Crete Round"/>
              <a:cs typeface="Crete Round"/>
              <a:sym typeface="Crete Round"/>
            </a:endParaRPr>
          </a:p>
          <a:p>
            <a:pPr indent="0" lvl="0" marL="0" rtl="0" algn="ctr">
              <a:spcBef>
                <a:spcPts val="0"/>
              </a:spcBef>
              <a:spcAft>
                <a:spcPts val="0"/>
              </a:spcAft>
              <a:buNone/>
            </a:pPr>
            <a:r>
              <a:t/>
            </a:r>
            <a:endParaRPr b="1" sz="2400">
              <a:solidFill>
                <a:srgbClr val="FFFFFF"/>
              </a:solidFill>
              <a:latin typeface="Crete Round"/>
              <a:ea typeface="Crete Round"/>
              <a:cs typeface="Crete Round"/>
              <a:sym typeface="Crete Round"/>
            </a:endParaRPr>
          </a:p>
        </p:txBody>
      </p:sp>
      <p:sp>
        <p:nvSpPr>
          <p:cNvPr id="96" name="Google Shape;96;p17"/>
          <p:cNvSpPr/>
          <p:nvPr/>
        </p:nvSpPr>
        <p:spPr>
          <a:xfrm>
            <a:off x="201325" y="1135850"/>
            <a:ext cx="8746500" cy="37944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nvSpPr>
        <p:spPr>
          <a:xfrm>
            <a:off x="253650" y="1575350"/>
            <a:ext cx="8636700" cy="3354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GB">
                <a:solidFill>
                  <a:srgbClr val="FFFFFF"/>
                </a:solidFill>
                <a:latin typeface="DM Sans"/>
                <a:ea typeface="DM Sans"/>
                <a:cs typeface="DM Sans"/>
                <a:sym typeface="DM Sans"/>
              </a:rPr>
              <a:t>Component (Graphic)</a:t>
            </a:r>
            <a:endParaRPr b="1">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b="1" lang="en-GB">
                <a:solidFill>
                  <a:srgbClr val="FFFFFF"/>
                </a:solidFill>
                <a:latin typeface="DM Sans"/>
                <a:ea typeface="DM Sans"/>
                <a:cs typeface="DM Sans"/>
                <a:sym typeface="DM Sans"/>
              </a:rPr>
              <a:t>Declares the interface for objects in the composition.</a:t>
            </a:r>
            <a:endParaRPr b="1">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b="1" lang="en-GB">
                <a:solidFill>
                  <a:srgbClr val="FFFFFF"/>
                </a:solidFill>
                <a:latin typeface="DM Sans"/>
                <a:ea typeface="DM Sans"/>
                <a:cs typeface="DM Sans"/>
                <a:sym typeface="DM Sans"/>
              </a:rPr>
              <a:t>Implements default behavior for the interface common to all classes, as appropriate.</a:t>
            </a:r>
            <a:endParaRPr b="1">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b="1" lang="en-GB">
                <a:solidFill>
                  <a:srgbClr val="FFFFFF"/>
                </a:solidFill>
                <a:latin typeface="DM Sans"/>
                <a:ea typeface="DM Sans"/>
                <a:cs typeface="DM Sans"/>
                <a:sym typeface="DM Sans"/>
              </a:rPr>
              <a:t>Declares an interface for accessing and managing its child components.</a:t>
            </a:r>
            <a:endParaRPr b="1">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b="1" lang="en-GB">
                <a:solidFill>
                  <a:srgbClr val="FFFFFF"/>
                </a:solidFill>
                <a:latin typeface="DM Sans"/>
                <a:ea typeface="DM Sans"/>
                <a:cs typeface="DM Sans"/>
                <a:sym typeface="DM Sans"/>
              </a:rPr>
              <a:t>(optional) defines an interface for accessing a component's parent in the recursive structure, and implements it if that's appropriate.</a:t>
            </a:r>
            <a:endParaRPr b="1">
              <a:solidFill>
                <a:srgbClr val="FFFFFF"/>
              </a:solidFill>
              <a:latin typeface="DM Sans"/>
              <a:ea typeface="DM Sans"/>
              <a:cs typeface="DM Sans"/>
              <a:sym typeface="DM Sans"/>
            </a:endParaRPr>
          </a:p>
          <a:p>
            <a:pPr indent="0" lvl="0" marL="0" rtl="0" algn="just">
              <a:spcBef>
                <a:spcPts val="0"/>
              </a:spcBef>
              <a:spcAft>
                <a:spcPts val="0"/>
              </a:spcAft>
              <a:buClr>
                <a:schemeClr val="dk1"/>
              </a:buClr>
              <a:buSzPts val="1100"/>
              <a:buFont typeface="Arial"/>
              <a:buNone/>
            </a:pPr>
            <a:r>
              <a:rPr b="1" lang="en-GB">
                <a:solidFill>
                  <a:srgbClr val="FFFFFF"/>
                </a:solidFill>
                <a:latin typeface="DM Sans"/>
                <a:ea typeface="DM Sans"/>
                <a:cs typeface="DM Sans"/>
                <a:sym typeface="DM Sans"/>
              </a:rPr>
              <a:t>Leaf (Rectangle, Line, Text, etc.)</a:t>
            </a:r>
            <a:endParaRPr b="1">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b="1" lang="en-GB">
                <a:solidFill>
                  <a:srgbClr val="FFFFFF"/>
                </a:solidFill>
                <a:latin typeface="DM Sans"/>
                <a:ea typeface="DM Sans"/>
                <a:cs typeface="DM Sans"/>
                <a:sym typeface="DM Sans"/>
              </a:rPr>
              <a:t>Represents leaf objects in the composition. A leaf has no children.</a:t>
            </a:r>
            <a:endParaRPr b="1">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b="1" lang="en-GB">
                <a:solidFill>
                  <a:srgbClr val="FFFFFF"/>
                </a:solidFill>
                <a:latin typeface="DM Sans"/>
                <a:ea typeface="DM Sans"/>
                <a:cs typeface="DM Sans"/>
                <a:sym typeface="DM Sans"/>
              </a:rPr>
              <a:t>Defines behavior for primitive objects in the composition.</a:t>
            </a:r>
            <a:endParaRPr b="1">
              <a:solidFill>
                <a:srgbClr val="FFFFFF"/>
              </a:solidFill>
              <a:latin typeface="DM Sans"/>
              <a:ea typeface="DM Sans"/>
              <a:cs typeface="DM Sans"/>
              <a:sym typeface="DM Sans"/>
            </a:endParaRPr>
          </a:p>
          <a:p>
            <a:pPr indent="0" lvl="0" marL="0" rtl="0" algn="just">
              <a:spcBef>
                <a:spcPts val="0"/>
              </a:spcBef>
              <a:spcAft>
                <a:spcPts val="0"/>
              </a:spcAft>
              <a:buClr>
                <a:schemeClr val="dk1"/>
              </a:buClr>
              <a:buSzPts val="1100"/>
              <a:buFont typeface="Arial"/>
              <a:buNone/>
            </a:pPr>
            <a:r>
              <a:rPr b="1" lang="en-GB">
                <a:solidFill>
                  <a:srgbClr val="FFFFFF"/>
                </a:solidFill>
                <a:latin typeface="DM Sans"/>
                <a:ea typeface="DM Sans"/>
                <a:cs typeface="DM Sans"/>
                <a:sym typeface="DM Sans"/>
              </a:rPr>
              <a:t>Composite (Picture)</a:t>
            </a:r>
            <a:endParaRPr b="1">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b="1" lang="en-GB">
                <a:solidFill>
                  <a:srgbClr val="FFFFFF"/>
                </a:solidFill>
                <a:latin typeface="DM Sans"/>
                <a:ea typeface="DM Sans"/>
                <a:cs typeface="DM Sans"/>
                <a:sym typeface="DM Sans"/>
              </a:rPr>
              <a:t>Defines behavior for components having children.</a:t>
            </a:r>
            <a:endParaRPr b="1">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b="1" lang="en-GB">
                <a:solidFill>
                  <a:srgbClr val="FFFFFF"/>
                </a:solidFill>
                <a:latin typeface="DM Sans"/>
                <a:ea typeface="DM Sans"/>
                <a:cs typeface="DM Sans"/>
                <a:sym typeface="DM Sans"/>
              </a:rPr>
              <a:t>Stores child components.</a:t>
            </a:r>
            <a:endParaRPr b="1">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b="1" lang="en-GB">
                <a:solidFill>
                  <a:srgbClr val="FFFFFF"/>
                </a:solidFill>
                <a:latin typeface="DM Sans"/>
                <a:ea typeface="DM Sans"/>
                <a:cs typeface="DM Sans"/>
                <a:sym typeface="DM Sans"/>
              </a:rPr>
              <a:t>Implements child-related operations in the Component interface.</a:t>
            </a:r>
            <a:endParaRPr b="1">
              <a:solidFill>
                <a:srgbClr val="FFFFFF"/>
              </a:solidFill>
              <a:latin typeface="DM Sans"/>
              <a:ea typeface="DM Sans"/>
              <a:cs typeface="DM Sans"/>
              <a:sym typeface="DM Sans"/>
            </a:endParaRPr>
          </a:p>
          <a:p>
            <a:pPr indent="0" lvl="0" marL="0" rtl="0" algn="just">
              <a:spcBef>
                <a:spcPts val="0"/>
              </a:spcBef>
              <a:spcAft>
                <a:spcPts val="0"/>
              </a:spcAft>
              <a:buNone/>
            </a:pPr>
            <a:r>
              <a:rPr b="1" lang="en-GB">
                <a:solidFill>
                  <a:srgbClr val="FFFFFF"/>
                </a:solidFill>
                <a:latin typeface="DM Sans"/>
                <a:ea typeface="DM Sans"/>
                <a:cs typeface="DM Sans"/>
                <a:sym typeface="DM Sans"/>
              </a:rPr>
              <a:t>Client</a:t>
            </a:r>
            <a:endParaRPr b="1">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b="1" lang="en-GB">
                <a:solidFill>
                  <a:srgbClr val="FFFFFF"/>
                </a:solidFill>
                <a:latin typeface="DM Sans"/>
                <a:ea typeface="DM Sans"/>
                <a:cs typeface="DM Sans"/>
                <a:sym typeface="DM Sans"/>
              </a:rPr>
              <a:t>Manipulates objects in the composition through the Component interface.</a:t>
            </a:r>
            <a:endParaRPr b="1">
              <a:solidFill>
                <a:srgbClr val="FFFFFF"/>
              </a:solidFill>
              <a:latin typeface="DM Sans"/>
              <a:ea typeface="DM Sans"/>
              <a:cs typeface="DM Sans"/>
              <a:sym typeface="DM Sans"/>
            </a:endParaRPr>
          </a:p>
        </p:txBody>
      </p:sp>
      <p:sp>
        <p:nvSpPr>
          <p:cNvPr id="98" name="Google Shape;98;p17"/>
          <p:cNvSpPr/>
          <p:nvPr/>
        </p:nvSpPr>
        <p:spPr>
          <a:xfrm>
            <a:off x="201475" y="1135850"/>
            <a:ext cx="1877400" cy="439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DM Sans"/>
                <a:ea typeface="DM Sans"/>
                <a:cs typeface="DM Sans"/>
                <a:sym typeface="DM Sans"/>
              </a:rPr>
              <a:t>Participants</a:t>
            </a:r>
            <a:endParaRPr b="1" sz="1800">
              <a:solidFill>
                <a:srgbClr val="FFFFFF"/>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p:nvPr/>
        </p:nvSpPr>
        <p:spPr>
          <a:xfrm>
            <a:off x="201475" y="213300"/>
            <a:ext cx="8746500" cy="697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201300" y="277200"/>
            <a:ext cx="8746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lt1"/>
                </a:solidFill>
                <a:latin typeface="Crete Round"/>
                <a:ea typeface="Crete Round"/>
                <a:cs typeface="Crete Round"/>
                <a:sym typeface="Crete Round"/>
              </a:rPr>
              <a:t>Composite Pattern</a:t>
            </a:r>
            <a:endParaRPr b="1" sz="2400">
              <a:solidFill>
                <a:schemeClr val="lt1"/>
              </a:solidFill>
              <a:latin typeface="Crete Round"/>
              <a:ea typeface="Crete Round"/>
              <a:cs typeface="Crete Round"/>
              <a:sym typeface="Crete Round"/>
            </a:endParaRPr>
          </a:p>
          <a:p>
            <a:pPr indent="0" lvl="0" marL="0" rtl="0" algn="ctr">
              <a:spcBef>
                <a:spcPts val="0"/>
              </a:spcBef>
              <a:spcAft>
                <a:spcPts val="0"/>
              </a:spcAft>
              <a:buNone/>
            </a:pPr>
            <a:r>
              <a:t/>
            </a:r>
            <a:endParaRPr b="1" sz="2400">
              <a:solidFill>
                <a:srgbClr val="FFFFFF"/>
              </a:solidFill>
              <a:latin typeface="Crete Round"/>
              <a:ea typeface="Crete Round"/>
              <a:cs typeface="Crete Round"/>
              <a:sym typeface="Crete Round"/>
            </a:endParaRPr>
          </a:p>
        </p:txBody>
      </p:sp>
      <p:sp>
        <p:nvSpPr>
          <p:cNvPr id="105" name="Google Shape;105;p18"/>
          <p:cNvSpPr/>
          <p:nvPr/>
        </p:nvSpPr>
        <p:spPr>
          <a:xfrm>
            <a:off x="4693450" y="1135850"/>
            <a:ext cx="4254600" cy="37944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nvSpPr>
        <p:spPr>
          <a:xfrm>
            <a:off x="4779175" y="1575350"/>
            <a:ext cx="4071900" cy="31872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rgbClr val="FFFFFF"/>
              </a:buClr>
              <a:buSzPts val="1400"/>
              <a:buFont typeface="DM Sans"/>
              <a:buChar char="●"/>
            </a:pPr>
            <a:r>
              <a:rPr b="1" lang="en-GB">
                <a:solidFill>
                  <a:srgbClr val="FFFFFF"/>
                </a:solidFill>
                <a:latin typeface="DM Sans"/>
                <a:ea typeface="DM Sans"/>
                <a:cs typeface="DM Sans"/>
                <a:sym typeface="DM Sans"/>
              </a:rPr>
              <a:t>Chain of </a:t>
            </a:r>
            <a:r>
              <a:rPr b="1" lang="en-GB">
                <a:solidFill>
                  <a:srgbClr val="FFFFFF"/>
                </a:solidFill>
                <a:latin typeface="DM Sans"/>
                <a:ea typeface="DM Sans"/>
                <a:cs typeface="DM Sans"/>
                <a:sym typeface="DM Sans"/>
              </a:rPr>
              <a:t>responsibility</a:t>
            </a:r>
            <a:endParaRPr b="1">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b="1" lang="en-GB">
                <a:solidFill>
                  <a:srgbClr val="FFFFFF"/>
                </a:solidFill>
                <a:latin typeface="DM Sans"/>
                <a:ea typeface="DM Sans"/>
                <a:cs typeface="DM Sans"/>
                <a:sym typeface="DM Sans"/>
              </a:rPr>
              <a:t>Decorator</a:t>
            </a:r>
            <a:endParaRPr b="1">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b="1" lang="en-GB">
                <a:solidFill>
                  <a:srgbClr val="FFFFFF"/>
                </a:solidFill>
                <a:latin typeface="DM Sans"/>
                <a:ea typeface="DM Sans"/>
                <a:cs typeface="DM Sans"/>
                <a:sym typeface="DM Sans"/>
              </a:rPr>
              <a:t>Flyweight</a:t>
            </a:r>
            <a:endParaRPr b="1">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b="1" lang="en-GB">
                <a:solidFill>
                  <a:srgbClr val="FFFFFF"/>
                </a:solidFill>
                <a:latin typeface="DM Sans"/>
                <a:ea typeface="DM Sans"/>
                <a:cs typeface="DM Sans"/>
                <a:sym typeface="DM Sans"/>
              </a:rPr>
              <a:t>Iterator</a:t>
            </a:r>
            <a:endParaRPr b="1">
              <a:solidFill>
                <a:srgbClr val="FFFFFF"/>
              </a:solidFill>
              <a:latin typeface="DM Sans"/>
              <a:ea typeface="DM Sans"/>
              <a:cs typeface="DM Sans"/>
              <a:sym typeface="DM Sans"/>
            </a:endParaRPr>
          </a:p>
          <a:p>
            <a:pPr indent="-317500" lvl="0" marL="457200" rtl="0" algn="just">
              <a:spcBef>
                <a:spcPts val="0"/>
              </a:spcBef>
              <a:spcAft>
                <a:spcPts val="0"/>
              </a:spcAft>
              <a:buClr>
                <a:srgbClr val="FFFFFF"/>
              </a:buClr>
              <a:buSzPts val="1400"/>
              <a:buFont typeface="DM Sans"/>
              <a:buChar char="●"/>
            </a:pPr>
            <a:r>
              <a:rPr b="1" lang="en-GB">
                <a:solidFill>
                  <a:srgbClr val="FFFFFF"/>
                </a:solidFill>
                <a:latin typeface="DM Sans"/>
                <a:ea typeface="DM Sans"/>
                <a:cs typeface="DM Sans"/>
                <a:sym typeface="DM Sans"/>
              </a:rPr>
              <a:t>Visitor</a:t>
            </a:r>
            <a:endParaRPr b="1">
              <a:solidFill>
                <a:srgbClr val="FFFFFF"/>
              </a:solidFill>
              <a:latin typeface="DM Sans"/>
              <a:ea typeface="DM Sans"/>
              <a:cs typeface="DM Sans"/>
              <a:sym typeface="DM Sans"/>
            </a:endParaRPr>
          </a:p>
          <a:p>
            <a:pPr indent="0" lvl="0" marL="0" rtl="0" algn="just">
              <a:spcBef>
                <a:spcPts val="0"/>
              </a:spcBef>
              <a:spcAft>
                <a:spcPts val="0"/>
              </a:spcAft>
              <a:buNone/>
            </a:pPr>
            <a:r>
              <a:t/>
            </a:r>
            <a:endParaRPr b="1">
              <a:solidFill>
                <a:srgbClr val="FFFFFF"/>
              </a:solidFill>
              <a:latin typeface="DM Sans"/>
              <a:ea typeface="DM Sans"/>
              <a:cs typeface="DM Sans"/>
              <a:sym typeface="DM Sans"/>
            </a:endParaRPr>
          </a:p>
        </p:txBody>
      </p:sp>
      <p:sp>
        <p:nvSpPr>
          <p:cNvPr id="107" name="Google Shape;107;p18"/>
          <p:cNvSpPr/>
          <p:nvPr/>
        </p:nvSpPr>
        <p:spPr>
          <a:xfrm>
            <a:off x="201300" y="1135850"/>
            <a:ext cx="4254600" cy="37944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4693450" y="1135850"/>
            <a:ext cx="2203800" cy="439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DM Sans"/>
                <a:ea typeface="DM Sans"/>
                <a:cs typeface="DM Sans"/>
                <a:sym typeface="DM Sans"/>
              </a:rPr>
              <a:t>Related Patterns</a:t>
            </a:r>
            <a:endParaRPr b="1" sz="1800">
              <a:solidFill>
                <a:srgbClr val="FFFFFF"/>
              </a:solidFill>
              <a:latin typeface="DM Sans"/>
              <a:ea typeface="DM Sans"/>
              <a:cs typeface="DM Sans"/>
              <a:sym typeface="DM Sans"/>
            </a:endParaRPr>
          </a:p>
        </p:txBody>
      </p:sp>
      <p:sp>
        <p:nvSpPr>
          <p:cNvPr id="109" name="Google Shape;109;p18"/>
          <p:cNvSpPr/>
          <p:nvPr/>
        </p:nvSpPr>
        <p:spPr>
          <a:xfrm>
            <a:off x="201300" y="1135850"/>
            <a:ext cx="2203800" cy="439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DM Sans"/>
                <a:ea typeface="DM Sans"/>
                <a:cs typeface="DM Sans"/>
                <a:sym typeface="DM Sans"/>
              </a:rPr>
              <a:t>Collaborations</a:t>
            </a:r>
            <a:endParaRPr b="1" sz="1800">
              <a:solidFill>
                <a:srgbClr val="FFFFFF"/>
              </a:solidFill>
              <a:latin typeface="DM Sans"/>
              <a:ea typeface="DM Sans"/>
              <a:cs typeface="DM Sans"/>
              <a:sym typeface="DM Sans"/>
            </a:endParaRPr>
          </a:p>
        </p:txBody>
      </p:sp>
      <p:sp>
        <p:nvSpPr>
          <p:cNvPr id="110" name="Google Shape;110;p18"/>
          <p:cNvSpPr txBox="1"/>
          <p:nvPr/>
        </p:nvSpPr>
        <p:spPr>
          <a:xfrm>
            <a:off x="292650" y="1575350"/>
            <a:ext cx="4071900" cy="110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GB">
                <a:solidFill>
                  <a:srgbClr val="FFFFFF"/>
                </a:solidFill>
                <a:latin typeface="DM Sans"/>
                <a:ea typeface="DM Sans"/>
                <a:cs typeface="DM Sans"/>
                <a:sym typeface="DM Sans"/>
              </a:rPr>
              <a:t>Clients use the Component class interface to interact with objects in the composite structure. If the recipient is a Leaf, then the request is handled directly. If the recipient is a Composite, then it usually forwards requests to its child components, possibly performing additional operations before and/or after forwarding.</a:t>
            </a:r>
            <a:endParaRPr b="1">
              <a:solidFill>
                <a:srgbClr val="FFFFFF"/>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p:nvPr/>
        </p:nvSpPr>
        <p:spPr>
          <a:xfrm>
            <a:off x="201475" y="213300"/>
            <a:ext cx="8746500" cy="697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nvSpPr>
        <p:spPr>
          <a:xfrm>
            <a:off x="201300" y="277200"/>
            <a:ext cx="8746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lt1"/>
                </a:solidFill>
                <a:latin typeface="Crete Round"/>
                <a:ea typeface="Crete Round"/>
                <a:cs typeface="Crete Round"/>
                <a:sym typeface="Crete Round"/>
              </a:rPr>
              <a:t>Composite Pattern</a:t>
            </a:r>
            <a:endParaRPr b="1" sz="2400">
              <a:solidFill>
                <a:schemeClr val="lt1"/>
              </a:solidFill>
              <a:latin typeface="Crete Round"/>
              <a:ea typeface="Crete Round"/>
              <a:cs typeface="Crete Round"/>
              <a:sym typeface="Crete Round"/>
            </a:endParaRPr>
          </a:p>
          <a:p>
            <a:pPr indent="0" lvl="0" marL="0" rtl="0" algn="ctr">
              <a:spcBef>
                <a:spcPts val="0"/>
              </a:spcBef>
              <a:spcAft>
                <a:spcPts val="0"/>
              </a:spcAft>
              <a:buNone/>
            </a:pPr>
            <a:r>
              <a:t/>
            </a:r>
            <a:endParaRPr b="1" sz="2400">
              <a:solidFill>
                <a:srgbClr val="FFFFFF"/>
              </a:solidFill>
              <a:latin typeface="Crete Round"/>
              <a:ea typeface="Crete Round"/>
              <a:cs typeface="Crete Round"/>
              <a:sym typeface="Crete Round"/>
            </a:endParaRPr>
          </a:p>
        </p:txBody>
      </p:sp>
      <p:sp>
        <p:nvSpPr>
          <p:cNvPr id="117" name="Google Shape;117;p19"/>
          <p:cNvSpPr/>
          <p:nvPr/>
        </p:nvSpPr>
        <p:spPr>
          <a:xfrm>
            <a:off x="198750" y="1168100"/>
            <a:ext cx="8746500" cy="37944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nvSpPr>
        <p:spPr>
          <a:xfrm>
            <a:off x="257850" y="1654975"/>
            <a:ext cx="8628300" cy="33672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Define class hierarchies consisting of primitive objects and composite object. Primitive object ca be composed into more complex objects, which in turn can be compose and so on recursively.</a:t>
            </a:r>
            <a:endParaRPr>
              <a:solidFill>
                <a:srgbClr val="FFFFFF"/>
              </a:solidFill>
              <a:latin typeface="DM Sans"/>
              <a:ea typeface="DM Sans"/>
              <a:cs typeface="DM Sans"/>
              <a:sym typeface="DM Sans"/>
            </a:endParaRPr>
          </a:p>
          <a:p>
            <a:pPr indent="-317500" lvl="0" marL="457200" rtl="0" algn="just">
              <a:lnSpc>
                <a:spcPct val="150000"/>
              </a:lnSpc>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Makes the client simple. Clients can treat composite structure and individual objects uniformly. Clientes normally don’t know(and shouldn’t care) </a:t>
            </a:r>
            <a:r>
              <a:rPr lang="en-GB">
                <a:solidFill>
                  <a:srgbClr val="FFFFFF"/>
                </a:solidFill>
                <a:latin typeface="DM Sans"/>
                <a:ea typeface="DM Sans"/>
                <a:cs typeface="DM Sans"/>
                <a:sym typeface="DM Sans"/>
              </a:rPr>
              <a:t>whether</a:t>
            </a:r>
            <a:r>
              <a:rPr lang="en-GB">
                <a:solidFill>
                  <a:srgbClr val="FFFFFF"/>
                </a:solidFill>
                <a:latin typeface="DM Sans"/>
                <a:ea typeface="DM Sans"/>
                <a:cs typeface="DM Sans"/>
                <a:sym typeface="DM Sans"/>
              </a:rPr>
              <a:t> they are dealing with a leaf or a composite component.</a:t>
            </a:r>
            <a:endParaRPr>
              <a:solidFill>
                <a:srgbClr val="FFFFFF"/>
              </a:solidFill>
              <a:latin typeface="DM Sans"/>
              <a:ea typeface="DM Sans"/>
              <a:cs typeface="DM Sans"/>
              <a:sym typeface="DM Sans"/>
            </a:endParaRPr>
          </a:p>
          <a:p>
            <a:pPr indent="-317500" lvl="0" marL="457200" rtl="0" algn="just">
              <a:lnSpc>
                <a:spcPct val="150000"/>
              </a:lnSpc>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Makes it easier to add new kinds of components. Newly defined composite  or leaf subclasses work automatically with existing structures and client code. Clients don’t have to be changed for new component classes.</a:t>
            </a:r>
            <a:endParaRPr>
              <a:solidFill>
                <a:srgbClr val="FFFFFF"/>
              </a:solidFill>
              <a:latin typeface="DM Sans"/>
              <a:ea typeface="DM Sans"/>
              <a:cs typeface="DM Sans"/>
              <a:sym typeface="DM Sans"/>
            </a:endParaRPr>
          </a:p>
          <a:p>
            <a:pPr indent="-317500" lvl="0" marL="457200" rtl="0" algn="just">
              <a:lnSpc>
                <a:spcPct val="150000"/>
              </a:lnSpc>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Can make your design overly general. The disadvantage of making it easy to ad new components is that it makes it harder to restrict the components of a composite.</a:t>
            </a:r>
            <a:endParaRPr>
              <a:solidFill>
                <a:srgbClr val="FFFFFF"/>
              </a:solidFill>
              <a:latin typeface="DM Sans"/>
              <a:ea typeface="DM Sans"/>
              <a:cs typeface="DM Sans"/>
              <a:sym typeface="DM Sans"/>
            </a:endParaRPr>
          </a:p>
        </p:txBody>
      </p:sp>
      <p:sp>
        <p:nvSpPr>
          <p:cNvPr id="119" name="Google Shape;119;p19"/>
          <p:cNvSpPr/>
          <p:nvPr/>
        </p:nvSpPr>
        <p:spPr>
          <a:xfrm>
            <a:off x="198750" y="1160300"/>
            <a:ext cx="2004000" cy="439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DM Sans"/>
                <a:ea typeface="DM Sans"/>
                <a:cs typeface="DM Sans"/>
                <a:sym typeface="DM Sans"/>
              </a:rPr>
              <a:t>Consequences</a:t>
            </a:r>
            <a:endParaRPr b="1" sz="1800">
              <a:solidFill>
                <a:srgbClr val="FFFFFF"/>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p:nvPr/>
        </p:nvSpPr>
        <p:spPr>
          <a:xfrm>
            <a:off x="201475" y="213300"/>
            <a:ext cx="8746500" cy="697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txBox="1"/>
          <p:nvPr/>
        </p:nvSpPr>
        <p:spPr>
          <a:xfrm>
            <a:off x="201300" y="277200"/>
            <a:ext cx="8746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2400">
                <a:solidFill>
                  <a:schemeClr val="lt1"/>
                </a:solidFill>
                <a:latin typeface="Crete Round"/>
                <a:ea typeface="Crete Round"/>
                <a:cs typeface="Crete Round"/>
                <a:sym typeface="Crete Round"/>
              </a:rPr>
              <a:t>Composite Pattern</a:t>
            </a:r>
            <a:endParaRPr b="1" sz="2400">
              <a:solidFill>
                <a:schemeClr val="lt1"/>
              </a:solidFill>
              <a:latin typeface="Crete Round"/>
              <a:ea typeface="Crete Round"/>
              <a:cs typeface="Crete Round"/>
              <a:sym typeface="Crete Round"/>
            </a:endParaRPr>
          </a:p>
          <a:p>
            <a:pPr indent="0" lvl="0" marL="0" rtl="0" algn="ctr">
              <a:spcBef>
                <a:spcPts val="0"/>
              </a:spcBef>
              <a:spcAft>
                <a:spcPts val="0"/>
              </a:spcAft>
              <a:buNone/>
            </a:pPr>
            <a:r>
              <a:t/>
            </a:r>
            <a:endParaRPr b="1" sz="2400">
              <a:solidFill>
                <a:srgbClr val="FFFFFF"/>
              </a:solidFill>
              <a:latin typeface="Crete Round"/>
              <a:ea typeface="Crete Round"/>
              <a:cs typeface="Crete Round"/>
              <a:sym typeface="Crete Round"/>
            </a:endParaRPr>
          </a:p>
        </p:txBody>
      </p:sp>
      <p:sp>
        <p:nvSpPr>
          <p:cNvPr id="126" name="Google Shape;126;p20"/>
          <p:cNvSpPr/>
          <p:nvPr/>
        </p:nvSpPr>
        <p:spPr>
          <a:xfrm>
            <a:off x="198750" y="1168100"/>
            <a:ext cx="8746500" cy="3794400"/>
          </a:xfrm>
          <a:prstGeom prst="rect">
            <a:avLst/>
          </a:prstGeom>
          <a:solidFill>
            <a:srgbClr val="0C343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nvSpPr>
        <p:spPr>
          <a:xfrm>
            <a:off x="257850" y="1654975"/>
            <a:ext cx="8628300" cy="3367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a:solidFill>
                  <a:srgbClr val="FFFFFF"/>
                </a:solidFill>
                <a:latin typeface="DM Sans"/>
                <a:ea typeface="DM Sans"/>
                <a:cs typeface="DM Sans"/>
                <a:sym typeface="DM Sans"/>
              </a:rPr>
              <a:t>Examples of the Composite pattern can be found in almost all object-oriented systems. </a:t>
            </a:r>
            <a:endParaRPr>
              <a:solidFill>
                <a:srgbClr val="FFFFFF"/>
              </a:solidFill>
              <a:latin typeface="DM Sans"/>
              <a:ea typeface="DM Sans"/>
              <a:cs typeface="DM Sans"/>
              <a:sym typeface="DM Sans"/>
            </a:endParaRPr>
          </a:p>
          <a:p>
            <a:pPr indent="-317500" lvl="0" marL="457200" rtl="0" algn="just">
              <a:lnSpc>
                <a:spcPct val="150000"/>
              </a:lnSpc>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The original View class of Smalltalk Model/View/Controller [KP88] was a Composite, and nearly every user interface toolkit or framework has followed in its steps, including ET++ (with its VObjects [WGM88]) and InterViews (Styles [LCI+92], Graphics [VL88], and Glyphs [CL90]).</a:t>
            </a:r>
            <a:endParaRPr>
              <a:solidFill>
                <a:srgbClr val="FFFFFF"/>
              </a:solidFill>
              <a:latin typeface="DM Sans"/>
              <a:ea typeface="DM Sans"/>
              <a:cs typeface="DM Sans"/>
              <a:sym typeface="DM Sans"/>
            </a:endParaRPr>
          </a:p>
          <a:p>
            <a:pPr indent="-317500" lvl="0" marL="457200" rtl="0" algn="just">
              <a:lnSpc>
                <a:spcPct val="150000"/>
              </a:lnSpc>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The RTL Smalltalk compiler framework [JML92] uses the Composite pattern extensively. RTLExpression is a Component class for parse trees. It has subclasses, such as BinaryExpression, that contain child RTLExpression objects.</a:t>
            </a:r>
            <a:endParaRPr>
              <a:solidFill>
                <a:srgbClr val="FFFFFF"/>
              </a:solidFill>
              <a:latin typeface="DM Sans"/>
              <a:ea typeface="DM Sans"/>
              <a:cs typeface="DM Sans"/>
              <a:sym typeface="DM Sans"/>
            </a:endParaRPr>
          </a:p>
          <a:p>
            <a:pPr indent="-317500" lvl="0" marL="457200" rtl="0" algn="just">
              <a:lnSpc>
                <a:spcPct val="150000"/>
              </a:lnSpc>
              <a:spcBef>
                <a:spcPts val="0"/>
              </a:spcBef>
              <a:spcAft>
                <a:spcPts val="0"/>
              </a:spcAft>
              <a:buClr>
                <a:srgbClr val="FFFFFF"/>
              </a:buClr>
              <a:buSzPts val="1400"/>
              <a:buFont typeface="DM Sans"/>
              <a:buChar char="●"/>
            </a:pPr>
            <a:r>
              <a:rPr lang="en-GB">
                <a:solidFill>
                  <a:srgbClr val="FFFFFF"/>
                </a:solidFill>
                <a:latin typeface="DM Sans"/>
                <a:ea typeface="DM Sans"/>
                <a:cs typeface="DM Sans"/>
                <a:sym typeface="DM Sans"/>
              </a:rPr>
              <a:t>Another example of this pattern occurs in the financial domain, where a portfolio aggregates individual assets. You can support complex aggregations of assets by implementing a portfolio as a Composite that conforms to the interface of an individual asset [BE93].</a:t>
            </a:r>
            <a:endParaRPr>
              <a:solidFill>
                <a:srgbClr val="FFFFFF"/>
              </a:solidFill>
              <a:latin typeface="DM Sans"/>
              <a:ea typeface="DM Sans"/>
              <a:cs typeface="DM Sans"/>
              <a:sym typeface="DM Sans"/>
            </a:endParaRPr>
          </a:p>
          <a:p>
            <a:pPr indent="0" lvl="0" marL="0" rtl="0" algn="just">
              <a:lnSpc>
                <a:spcPct val="150000"/>
              </a:lnSpc>
              <a:spcBef>
                <a:spcPts val="0"/>
              </a:spcBef>
              <a:spcAft>
                <a:spcPts val="0"/>
              </a:spcAft>
              <a:buNone/>
            </a:pPr>
            <a:r>
              <a:t/>
            </a:r>
            <a:endParaRPr>
              <a:solidFill>
                <a:srgbClr val="FFFFFF"/>
              </a:solidFill>
              <a:latin typeface="DM Sans"/>
              <a:ea typeface="DM Sans"/>
              <a:cs typeface="DM Sans"/>
              <a:sym typeface="DM Sans"/>
            </a:endParaRPr>
          </a:p>
        </p:txBody>
      </p:sp>
      <p:sp>
        <p:nvSpPr>
          <p:cNvPr id="128" name="Google Shape;128;p20"/>
          <p:cNvSpPr/>
          <p:nvPr/>
        </p:nvSpPr>
        <p:spPr>
          <a:xfrm>
            <a:off x="198750" y="1160300"/>
            <a:ext cx="1670400" cy="439500"/>
          </a:xfrm>
          <a:prstGeom prst="rect">
            <a:avLst/>
          </a:prstGeom>
          <a:solidFill>
            <a:srgbClr val="85200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rgbClr val="FFFFFF"/>
                </a:solidFill>
                <a:latin typeface="DM Sans"/>
                <a:ea typeface="DM Sans"/>
                <a:cs typeface="DM Sans"/>
                <a:sym typeface="DM Sans"/>
              </a:rPr>
              <a:t>Known Uses</a:t>
            </a:r>
            <a:endParaRPr b="1" sz="1800">
              <a:solidFill>
                <a:srgbClr val="FFFFFF"/>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