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67" r:id="rId6"/>
    <p:sldId id="268" r:id="rId7"/>
    <p:sldId id="269" r:id="rId8"/>
    <p:sldId id="270" r:id="rId9"/>
    <p:sldId id="271" r:id="rId10"/>
    <p:sldId id="272" r:id="rId11"/>
    <p:sldId id="258" r:id="rId12"/>
    <p:sldId id="259" r:id="rId13"/>
    <p:sldId id="261" r:id="rId14"/>
    <p:sldId id="262" r:id="rId15"/>
    <p:sldId id="263" r:id="rId16"/>
    <p:sldId id="260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96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2016-9-12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2016-9-12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2016-9-12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Annals_of_Statistics" TargetMode="External"/><Relationship Id="rId4" Type="http://schemas.openxmlformats.org/officeDocument/2006/relationships/hyperlink" Target="https://en.wikipedia.org/wiki/Digital_object_identifier" TargetMode="External"/><Relationship Id="rId5" Type="http://schemas.openxmlformats.org/officeDocument/2006/relationships/hyperlink" Target="https://dx.doi.org/10.1214/aos/1176344552" TargetMode="External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Bradley_Efr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www.wisegeek.com/what-is-a-jackknife.htm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John_Tuk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Validation, Bootstrap </a:t>
            </a:r>
            <a:r>
              <a:rPr lang="en-US" dirty="0" smtClean="0"/>
              <a:t>and Jackknife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Three essential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error is standard deviation of statistic over many possible samples</a:t>
            </a:r>
          </a:p>
          <a:p>
            <a:r>
              <a:rPr lang="en-US" dirty="0" smtClean="0"/>
              <a:t>We can make </a:t>
            </a:r>
            <a:r>
              <a:rPr lang="en-US" i="1" dirty="0" smtClean="0"/>
              <a:t>n</a:t>
            </a:r>
            <a:r>
              <a:rPr lang="en-US" dirty="0" smtClean="0"/>
              <a:t> samples of a close size by simply leaving out each data point in 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for doing this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data[-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 ] </a:t>
            </a:r>
            <a:r>
              <a:rPr lang="en-US" dirty="0" smtClean="0"/>
              <a:t>to remove one row at a time (within loop)</a:t>
            </a:r>
          </a:p>
          <a:p>
            <a:r>
              <a:rPr lang="en-US" dirty="0" smtClean="0"/>
              <a:t>Pre-allocate storage for results (saves time).</a:t>
            </a:r>
          </a:p>
          <a:p>
            <a:r>
              <a:rPr lang="en-US" dirty="0" smtClean="0"/>
              <a:t>Make sure that all the calculations (including missing data imputation) are inside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(X) be estimator</a:t>
            </a:r>
          </a:p>
          <a:p>
            <a:r>
              <a:rPr lang="en-US" dirty="0" smtClean="0"/>
              <a:t>imp(X) be imputation function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est</a:t>
            </a:r>
            <a:r>
              <a:rPr lang="en-US" dirty="0" smtClean="0">
                <a:latin typeface="Courier New"/>
                <a:cs typeface="Courier New"/>
              </a:rPr>
              <a:t>(imp(X))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n&lt;-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(X)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jest &lt;- matrix(</a:t>
            </a:r>
            <a:r>
              <a:rPr lang="en-US" dirty="0" err="1" smtClean="0">
                <a:latin typeface="Courier New"/>
                <a:cs typeface="Courier New"/>
              </a:rPr>
              <a:t>NA,n,length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in 1:nrow(X)){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X.imp</a:t>
            </a:r>
            <a:r>
              <a:rPr lang="en-US" dirty="0" smtClean="0">
                <a:latin typeface="Courier New"/>
                <a:cs typeface="Courier New"/>
              </a:rPr>
              <a:t> &lt;- imp(X[-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,])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jest[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,] &lt;- </a:t>
            </a:r>
            <a:r>
              <a:rPr lang="en-US" dirty="0" err="1" smtClean="0">
                <a:latin typeface="Courier New"/>
                <a:cs typeface="Courier New"/>
              </a:rPr>
              <a:t>est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X.imp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X.jse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sqrt</a:t>
            </a:r>
            <a:r>
              <a:rPr lang="en-US" dirty="0" smtClean="0">
                <a:latin typeface="Courier New"/>
                <a:cs typeface="Courier New"/>
              </a:rPr>
              <a:t>((n-1)^2/n*</a:t>
            </a:r>
            <a:r>
              <a:rPr lang="en-US" dirty="0" err="1" smtClean="0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(jest)))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X.jbias</a:t>
            </a:r>
            <a:r>
              <a:rPr lang="en-US" dirty="0" smtClean="0">
                <a:latin typeface="Courier New"/>
                <a:cs typeface="Courier New"/>
              </a:rPr>
              <a:t> &lt;- n*</a:t>
            </a: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 –(n-1)*</a:t>
            </a:r>
            <a:r>
              <a:rPr lang="en-US" smtClean="0">
                <a:latin typeface="Courier New"/>
                <a:cs typeface="Courier New"/>
              </a:rPr>
              <a:t>colMeans(</a:t>
            </a:r>
            <a:r>
              <a:rPr lang="en-US" dirty="0" smtClean="0">
                <a:latin typeface="Courier New"/>
                <a:cs typeface="Courier New"/>
              </a:rPr>
              <a:t>jest))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060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 comes from 19</a:t>
            </a:r>
            <a:r>
              <a:rPr lang="en-US" baseline="30000" dirty="0" smtClean="0"/>
              <a:t>th</a:t>
            </a:r>
            <a:r>
              <a:rPr lang="en-US" dirty="0" smtClean="0"/>
              <a:t> C expression “pull oneself over a fence by one’s bootstrap”</a:t>
            </a:r>
          </a:p>
          <a:p>
            <a:r>
              <a:rPr lang="en-US" i="1" dirty="0">
                <a:hlinkClick r:id="rId2" tooltip="Bradley Efron"/>
              </a:rPr>
              <a:t>Efron, B.</a:t>
            </a:r>
            <a:r>
              <a:rPr lang="en-US" i="1" dirty="0"/>
              <a:t> (1979). "Bootstrap methods: Another look at the jackknife". </a:t>
            </a:r>
            <a:r>
              <a:rPr lang="en-US" i="1" dirty="0">
                <a:hlinkClick r:id="rId3" tooltip="The Annals of Statistics"/>
              </a:rPr>
              <a:t>The Annals of Statistics</a:t>
            </a:r>
            <a:r>
              <a:rPr lang="en-US" i="1" dirty="0"/>
              <a:t> </a:t>
            </a:r>
            <a:r>
              <a:rPr lang="en-US" b="1" i="1" dirty="0"/>
              <a:t>7</a:t>
            </a:r>
            <a:r>
              <a:rPr lang="en-US" i="1" dirty="0"/>
              <a:t> (1): 1–26. </a:t>
            </a:r>
            <a:r>
              <a:rPr lang="en-US" i="1" dirty="0">
                <a:hlinkClick r:id="rId4" tooltip="Digital object identifier"/>
              </a:rPr>
              <a:t>doi</a:t>
            </a:r>
            <a:r>
              <a:rPr lang="en-US" i="1" dirty="0"/>
              <a:t>:</a:t>
            </a:r>
            <a:r>
              <a:rPr lang="en-US" i="1" dirty="0">
                <a:hlinkClick r:id="rId5"/>
              </a:rPr>
              <a:t>10.1214/aos/1176344552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5" name="Content Placeholder 4" descr="bootstrap.jpg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" b="2371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4116305" y="6383100"/>
            <a:ext cx="48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www.lemen.com</a:t>
            </a:r>
            <a:r>
              <a:rPr lang="en-US" dirty="0"/>
              <a:t>/imageBootstrap1.html</a:t>
            </a:r>
          </a:p>
        </p:txBody>
      </p:sp>
    </p:spTree>
    <p:extLst>
      <p:ext uri="{BB962C8B-B14F-4D97-AF65-F5344CB8AC3E}">
        <p14:creationId xmlns:p14="http://schemas.microsoft.com/office/powerpoint/2010/main" val="5858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for doing this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sample.int(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(X),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(X), replace=TRUE)</a:t>
            </a:r>
            <a:r>
              <a:rPr lang="en-US" dirty="0" smtClean="0">
                <a:cs typeface="Courier New"/>
              </a:rPr>
              <a:t>to get each </a:t>
            </a:r>
            <a:r>
              <a:rPr lang="en-US" dirty="0" err="1" smtClean="0">
                <a:cs typeface="Courier New"/>
              </a:rPr>
              <a:t>boostrap</a:t>
            </a:r>
            <a:r>
              <a:rPr lang="en-US" dirty="0" smtClean="0">
                <a:cs typeface="Courier New"/>
              </a:rPr>
              <a:t> sample.</a:t>
            </a:r>
          </a:p>
          <a:p>
            <a:r>
              <a:rPr lang="en-US" dirty="0" smtClean="0">
                <a:cs typeface="Courier New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 </a:t>
            </a:r>
            <a:r>
              <a:rPr lang="en-US" dirty="0" smtClean="0">
                <a:cs typeface="Courier New"/>
              </a:rPr>
              <a:t>to get the sample.</a:t>
            </a:r>
            <a:endParaRPr lang="en-US" dirty="0" smtClean="0"/>
          </a:p>
          <a:p>
            <a:r>
              <a:rPr lang="en-US" dirty="0" smtClean="0"/>
              <a:t>Pre-allocate storage for results (saves time).</a:t>
            </a:r>
          </a:p>
          <a:p>
            <a:r>
              <a:rPr lang="en-US" dirty="0" smtClean="0"/>
              <a:t>Make sure that all the calculations (including missing data imputation) are inside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(X) be estimator</a:t>
            </a:r>
          </a:p>
          <a:p>
            <a:r>
              <a:rPr lang="en-US" dirty="0" smtClean="0"/>
              <a:t>imp(X) be imputation function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est</a:t>
            </a:r>
            <a:r>
              <a:rPr lang="en-US" dirty="0" smtClean="0">
                <a:latin typeface="Courier New"/>
                <a:cs typeface="Courier New"/>
              </a:rPr>
              <a:t>(imp(X))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n&lt;-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(X)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B &lt;- 100 ## Number of bootstrap samples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 smtClean="0">
                <a:latin typeface="Courier New"/>
                <a:cs typeface="Courier New"/>
              </a:rPr>
              <a:t>est &lt;- matrix(</a:t>
            </a:r>
            <a:r>
              <a:rPr lang="en-US" dirty="0" err="1" smtClean="0">
                <a:latin typeface="Courier New"/>
                <a:cs typeface="Courier New"/>
              </a:rPr>
              <a:t>NA,B,length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in 1:B){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samp</a:t>
            </a:r>
            <a:r>
              <a:rPr lang="en-US" dirty="0" smtClean="0">
                <a:latin typeface="Courier New"/>
                <a:cs typeface="Courier New"/>
              </a:rPr>
              <a:t> &lt;- sample.int(</a:t>
            </a:r>
            <a:r>
              <a:rPr lang="en-US" dirty="0" err="1" smtClean="0">
                <a:latin typeface="Courier New"/>
                <a:cs typeface="Courier New"/>
              </a:rPr>
              <a:t>n,n,replace</a:t>
            </a:r>
            <a:r>
              <a:rPr lang="en-US" dirty="0" smtClean="0">
                <a:latin typeface="Courier New"/>
                <a:cs typeface="Courier New"/>
              </a:rPr>
              <a:t>=TRUE)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X.imp</a:t>
            </a:r>
            <a:r>
              <a:rPr lang="en-US" dirty="0" smtClean="0">
                <a:latin typeface="Courier New"/>
                <a:cs typeface="Courier New"/>
              </a:rPr>
              <a:t> &lt;- imp(X[</a:t>
            </a:r>
            <a:r>
              <a:rPr lang="en-US" dirty="0" err="1" smtClean="0">
                <a:latin typeface="Courier New"/>
                <a:cs typeface="Courier New"/>
              </a:rPr>
              <a:t>samp</a:t>
            </a:r>
            <a:r>
              <a:rPr lang="en-US" dirty="0" smtClean="0">
                <a:latin typeface="Courier New"/>
                <a:cs typeface="Courier New"/>
              </a:rPr>
              <a:t>,])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b</a:t>
            </a:r>
            <a:r>
              <a:rPr lang="en-US" dirty="0" smtClean="0">
                <a:latin typeface="Courier New"/>
                <a:cs typeface="Courier New"/>
              </a:rPr>
              <a:t>est[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,] &lt;- </a:t>
            </a:r>
            <a:r>
              <a:rPr lang="en-US" dirty="0" err="1" smtClean="0">
                <a:latin typeface="Courier New"/>
                <a:cs typeface="Courier New"/>
              </a:rPr>
              <a:t>est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X.imp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X.bse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sqrt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(best)))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X.Bbias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smtClean="0">
                <a:latin typeface="Courier New"/>
                <a:cs typeface="Courier New"/>
              </a:rPr>
              <a:t> - colMeans</a:t>
            </a:r>
            <a:r>
              <a:rPr lang="en-US" dirty="0" smtClean="0">
                <a:latin typeface="Courier New"/>
                <a:cs typeface="Courier New"/>
              </a:rPr>
              <a:t>(best)</a:t>
            </a:r>
          </a:p>
        </p:txBody>
      </p:sp>
    </p:spTree>
    <p:extLst>
      <p:ext uri="{BB962C8B-B14F-4D97-AF65-F5344CB8AC3E}">
        <p14:creationId xmlns:p14="http://schemas.microsoft.com/office/powerpoint/2010/main" val="38888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with a Saturated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 regression with 100 data points and 100 </a:t>
            </a:r>
            <a:r>
              <a:rPr lang="en-US" i="1" dirty="0" smtClean="0"/>
              <a:t>X</a:t>
            </a:r>
            <a:r>
              <a:rPr lang="en-US" dirty="0" smtClean="0"/>
              <a:t> variables (or 99 and a constant).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colinearity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is the residual variance? 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i="1" dirty="0" smtClean="0"/>
              <a:t>?</a:t>
            </a:r>
          </a:p>
          <a:p>
            <a:r>
              <a:rPr lang="en-US" dirty="0" smtClean="0"/>
              <a:t>Residual variance is 0, so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i="1" dirty="0" smtClean="0"/>
              <a:t>=1.</a:t>
            </a:r>
          </a:p>
          <a:p>
            <a:r>
              <a:rPr lang="en-US" i="1" dirty="0" smtClean="0"/>
              <a:t>This is true even if the X variables are all random noise.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for adding extra predictors (adjusted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 aside some data to fit the model, some to test.</a:t>
            </a:r>
          </a:p>
          <a:p>
            <a:pPr lvl="1"/>
            <a:r>
              <a:rPr lang="en-US" i="1" dirty="0" smtClean="0"/>
              <a:t>Cross Validation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464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E[Y] = f(</a:t>
            </a:r>
            <a:r>
              <a:rPr lang="en-US" i="1" dirty="0" err="1" smtClean="0"/>
              <a:t>X|</a:t>
            </a:r>
            <a:r>
              <a:rPr lang="en-US" i="1" dirty="0" err="1" smtClean="0">
                <a:latin typeface="Symbol" charset="2"/>
                <a:cs typeface="Symbol" charset="2"/>
              </a:rPr>
              <a:t>q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f() </a:t>
            </a:r>
            <a:r>
              <a:rPr lang="en-US" dirty="0" smtClean="0"/>
              <a:t>is a black box (e.g., neural network, support vector machine, Bayes net)</a:t>
            </a:r>
          </a:p>
          <a:p>
            <a:r>
              <a:rPr lang="en-US" dirty="0" smtClean="0"/>
              <a:t>Find set of parameters    that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Model will always fit better on training data than out of training sample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02" y="2790126"/>
            <a:ext cx="228600" cy="431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91" y="3390714"/>
            <a:ext cx="31527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0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Split data into </a:t>
            </a:r>
            <a:r>
              <a:rPr lang="en-US" i="1" dirty="0" smtClean="0"/>
              <a:t>training</a:t>
            </a:r>
            <a:r>
              <a:rPr lang="en-US" dirty="0" smtClean="0"/>
              <a:t> and </a:t>
            </a:r>
            <a:r>
              <a:rPr lang="en-US" i="1" dirty="0" smtClean="0"/>
              <a:t>test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Often 10% of data</a:t>
            </a:r>
          </a:p>
          <a:p>
            <a:r>
              <a:rPr lang="en-US" dirty="0" smtClean="0"/>
              <a:t>Fit model (pick parameters) using training data.</a:t>
            </a:r>
          </a:p>
          <a:p>
            <a:r>
              <a:rPr lang="en-US" dirty="0" smtClean="0"/>
              <a:t>Evaluate fit using test data</a:t>
            </a:r>
          </a:p>
          <a:p>
            <a:r>
              <a:rPr lang="en-US" dirty="0" smtClean="0"/>
              <a:t>Really useful for comparing models</a:t>
            </a:r>
          </a:p>
          <a:p>
            <a:r>
              <a:rPr lang="en-US" dirty="0" smtClean="0"/>
              <a:t>Sometimes use </a:t>
            </a:r>
            <a:r>
              <a:rPr lang="en-US" i="1" dirty="0" smtClean="0"/>
              <a:t>n-fold</a:t>
            </a:r>
            <a:r>
              <a:rPr lang="en-US" dirty="0" smtClean="0"/>
              <a:t> cross validation</a:t>
            </a:r>
          </a:p>
          <a:p>
            <a:pPr lvl="1"/>
            <a:r>
              <a:rPr lang="en-US" dirty="0" smtClean="0"/>
              <a:t>Divide data into </a:t>
            </a:r>
            <a:r>
              <a:rPr lang="en-US" i="1" dirty="0" smtClean="0"/>
              <a:t>n </a:t>
            </a:r>
            <a:r>
              <a:rPr lang="en-US" dirty="0" smtClean="0"/>
              <a:t>pieces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n-1</a:t>
            </a:r>
            <a:r>
              <a:rPr lang="en-US" dirty="0" smtClean="0"/>
              <a:t> for training and the last piece for testing</a:t>
            </a:r>
          </a:p>
          <a:p>
            <a:pPr lvl="1"/>
            <a:r>
              <a:rPr lang="en-US" dirty="0" smtClean="0"/>
              <a:t>Repeat using each of the</a:t>
            </a:r>
            <a:r>
              <a:rPr lang="en-US" i="1" dirty="0"/>
              <a:t> </a:t>
            </a:r>
            <a:r>
              <a:rPr lang="en-US" i="1" dirty="0" smtClean="0"/>
              <a:t>n</a:t>
            </a:r>
            <a:r>
              <a:rPr lang="en-US" dirty="0" smtClean="0"/>
              <a:t> pieces as the test piece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6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/>
              </a:rPr>
              <a:t>Use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test.samp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sample.int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nrow</a:t>
            </a:r>
            <a:r>
              <a:rPr lang="en-US" dirty="0">
                <a:latin typeface="Courier New"/>
                <a:cs typeface="Courier New"/>
              </a:rPr>
              <a:t>(X)</a:t>
            </a:r>
            <a:r>
              <a:rPr lang="en-US" dirty="0" smtClean="0">
                <a:latin typeface="Courier New"/>
                <a:cs typeface="Courier New"/>
              </a:rPr>
              <a:t>, p*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>
                <a:latin typeface="Courier New"/>
                <a:cs typeface="Courier New"/>
              </a:rPr>
              <a:t>(X</a:t>
            </a:r>
            <a:r>
              <a:rPr lang="en-US" dirty="0" smtClean="0">
                <a:latin typeface="Courier New"/>
                <a:cs typeface="Courier New"/>
              </a:rPr>
              <a:t>)) </a:t>
            </a:r>
            <a:r>
              <a:rPr lang="en-US" dirty="0" smtClean="0">
                <a:cs typeface="Courier New"/>
              </a:rPr>
              <a:t>to generate index of test data set.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X.test</a:t>
            </a:r>
            <a:r>
              <a:rPr lang="en-US" dirty="0" smtClean="0">
                <a:latin typeface="Courier New"/>
                <a:cs typeface="Courier New"/>
              </a:rPr>
              <a:t> &lt;- X[</a:t>
            </a:r>
            <a:r>
              <a:rPr lang="en-US" dirty="0" err="1" smtClean="0">
                <a:latin typeface="Courier New"/>
                <a:cs typeface="Courier New"/>
              </a:rPr>
              <a:t>test.samp</a:t>
            </a:r>
            <a:r>
              <a:rPr lang="en-US" dirty="0" smtClean="0">
                <a:latin typeface="Courier New"/>
                <a:cs typeface="Courier New"/>
              </a:rPr>
              <a:t>,]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X.train</a:t>
            </a:r>
            <a:r>
              <a:rPr lang="en-US" dirty="0" smtClean="0">
                <a:latin typeface="Courier New"/>
                <a:cs typeface="Courier New"/>
              </a:rPr>
              <a:t> &lt;- X[-</a:t>
            </a:r>
            <a:r>
              <a:rPr lang="en-US" dirty="0" err="1" smtClean="0">
                <a:latin typeface="Courier New"/>
                <a:cs typeface="Courier New"/>
              </a:rPr>
              <a:t>test.samp</a:t>
            </a:r>
            <a:r>
              <a:rPr lang="en-US" dirty="0" smtClean="0">
                <a:latin typeface="Courier New"/>
                <a:cs typeface="Courier New"/>
              </a:rPr>
              <a:t>,]</a:t>
            </a:r>
          </a:p>
          <a:p>
            <a:r>
              <a:rPr lang="en-US" dirty="0" smtClean="0">
                <a:latin typeface="Courier New"/>
                <a:cs typeface="Courier New"/>
              </a:rPr>
              <a:t>fit &lt;- lm(</a:t>
            </a:r>
            <a:r>
              <a:rPr lang="is-IS" dirty="0" smtClean="0">
                <a:latin typeface="Courier New"/>
                <a:cs typeface="Courier New"/>
              </a:rPr>
              <a:t>…, data=X.test)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predict(fit, </a:t>
            </a:r>
            <a:r>
              <a:rPr lang="en-US" dirty="0" err="1" smtClean="0">
                <a:latin typeface="Courier New"/>
                <a:cs typeface="Courier New"/>
              </a:rPr>
              <a:t>newdata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X.test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84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Akeike</a:t>
            </a:r>
            <a:r>
              <a:rPr lang="en-US" dirty="0" smtClean="0"/>
              <a:t> Information Criteria (AIC)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the idea of adjusted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endParaRPr lang="en-US" i="1" dirty="0" smtClean="0"/>
          </a:p>
          <a:p>
            <a:r>
              <a:rPr lang="en-US" i="1" dirty="0" smtClean="0"/>
              <a:t>Deviance </a:t>
            </a:r>
            <a:r>
              <a:rPr lang="en-US" dirty="0" smtClean="0"/>
              <a:t>(negative 2 times log likelihood) is penalized for number of parameters in model.</a:t>
            </a:r>
          </a:p>
          <a:p>
            <a:endParaRPr lang="en-US" dirty="0"/>
          </a:p>
          <a:p>
            <a:r>
              <a:rPr lang="en-US" dirty="0" smtClean="0"/>
              <a:t>Can compare non-nested models.  Low values of AIC are best</a:t>
            </a:r>
          </a:p>
          <a:p>
            <a:r>
              <a:rPr lang="en-US" dirty="0" smtClean="0"/>
              <a:t>Generic function in R, </a:t>
            </a:r>
            <a:r>
              <a:rPr lang="en-US" dirty="0" smtClean="0">
                <a:latin typeface="Courier New"/>
                <a:cs typeface="Courier New"/>
              </a:rPr>
              <a:t>AIC(fit)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89" y="3495164"/>
            <a:ext cx="5981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3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methods </a:t>
            </a:r>
            <a:r>
              <a:rPr lang="en-US" dirty="0" smtClean="0"/>
              <a:t>for getting standard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standard errors are difficult to calculate analytically, they can be calculated by looping over subsamples.</a:t>
            </a:r>
          </a:p>
          <a:p>
            <a:r>
              <a:rPr lang="en-US" dirty="0" smtClean="0"/>
              <a:t>Bootstrap </a:t>
            </a:r>
            <a:r>
              <a:rPr lang="en-US" dirty="0" smtClean="0"/>
              <a:t>standard errors</a:t>
            </a:r>
          </a:p>
          <a:p>
            <a:r>
              <a:rPr lang="en-US" dirty="0" smtClean="0"/>
              <a:t>Jackknife standard </a:t>
            </a:r>
            <a:r>
              <a:rPr lang="en-US" dirty="0" smtClean="0"/>
              <a:t>errors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Jackknife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Maurice </a:t>
            </a:r>
            <a:r>
              <a:rPr lang="en-US" dirty="0" err="1"/>
              <a:t>Quenouille</a:t>
            </a:r>
            <a:r>
              <a:rPr lang="en-US" dirty="0"/>
              <a:t> (1949, 1956). </a:t>
            </a:r>
            <a:r>
              <a:rPr lang="en-US" dirty="0">
                <a:hlinkClick r:id="rId2" tooltip="John Tukey"/>
              </a:rPr>
              <a:t>John Tukey</a:t>
            </a:r>
            <a:r>
              <a:rPr lang="en-US" dirty="0"/>
              <a:t> (1958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Tukey</a:t>
            </a:r>
            <a:r>
              <a:rPr lang="en-US" dirty="0" smtClean="0"/>
              <a:t> gave it the name </a:t>
            </a:r>
            <a:r>
              <a:rPr lang="en-US" i="1" dirty="0" smtClean="0"/>
              <a:t>jackknife</a:t>
            </a:r>
            <a:r>
              <a:rPr lang="en-US" dirty="0" smtClean="0"/>
              <a:t> because it was like a Boy Scout’s “rough and ready” tool</a:t>
            </a:r>
          </a:p>
          <a:p>
            <a:r>
              <a:rPr lang="en-US" dirty="0" smtClean="0"/>
              <a:t>Used in NAEP (jackknife weights </a:t>
            </a:r>
            <a:r>
              <a:rPr lang="en-US" smtClean="0"/>
              <a:t>are supplied)</a:t>
            </a:r>
            <a:endParaRPr lang="en-US"/>
          </a:p>
        </p:txBody>
      </p:sp>
      <p:pic>
        <p:nvPicPr>
          <p:cNvPr id="7" name="Content Placeholder 6" descr="jackknife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30" b="-21930"/>
          <a:stretch>
            <a:fillRect/>
          </a:stretch>
        </p:blipFill>
        <p:spPr>
          <a:xfrm>
            <a:off x="4648200" y="768586"/>
            <a:ext cx="4038600" cy="4525963"/>
          </a:xfrm>
        </p:spPr>
      </p:pic>
      <p:sp>
        <p:nvSpPr>
          <p:cNvPr id="8" name="TextBox 7"/>
          <p:cNvSpPr txBox="1"/>
          <p:nvPr/>
        </p:nvSpPr>
        <p:spPr>
          <a:xfrm>
            <a:off x="4967458" y="4899776"/>
            <a:ext cx="371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http://www.wisegeek.com/what-is-a-</a:t>
            </a:r>
            <a:r>
              <a:rPr lang="en-US" dirty="0" smtClean="0">
                <a:hlinkClick r:id="rId4"/>
              </a:rPr>
              <a:t>jackknife.htm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schemas.microsoft.com/sharepoint/v3/field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200</TotalTime>
  <Words>764</Words>
  <Application>Microsoft Macintosh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Cross Validation, Bootstrap and Jackknife </vt:lpstr>
      <vt:lpstr>Regression with a Saturated Model</vt:lpstr>
      <vt:lpstr>Two solutions</vt:lpstr>
      <vt:lpstr>More complicated models</vt:lpstr>
      <vt:lpstr>Cross Validation</vt:lpstr>
      <vt:lpstr>Cross-Validation in R</vt:lpstr>
      <vt:lpstr>Akeike Information Criteria (AIC)</vt:lpstr>
      <vt:lpstr>3 methods for getting standard errors</vt:lpstr>
      <vt:lpstr>Jackknife</vt:lpstr>
      <vt:lpstr>Key Idea </vt:lpstr>
      <vt:lpstr>Tricks for doing this in R</vt:lpstr>
      <vt:lpstr>Generic R code</vt:lpstr>
      <vt:lpstr>Bootstrap</vt:lpstr>
      <vt:lpstr>Tricks for doing this in R</vt:lpstr>
      <vt:lpstr>Generic R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Russell Almond</cp:lastModifiedBy>
  <cp:revision>58</cp:revision>
  <dcterms:created xsi:type="dcterms:W3CDTF">2010-04-12T23:12:02Z</dcterms:created>
  <dcterms:modified xsi:type="dcterms:W3CDTF">2016-09-12T19:03:34Z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