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6C20773-4D26-4629-A3A3-0D74F7F334D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Interrupt me with questions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04B557-554C-488B-A033-59EF3ACEC2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ralmond.net/" TargetMode="External"/><Relationship Id="rId2" Type="http://schemas.openxmlformats.org/officeDocument/2006/relationships/hyperlink" Target="mailto:ralmond@fsu.edu" TargetMode="External"/><Relationship Id="rId3" Type="http://schemas.openxmlformats.org/officeDocument/2006/relationships/hyperlink" Target="http://ralmond.net/calendar.html" TargetMode="External"/><Relationship Id="rId4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mailto:ralmond@fsu.edu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andrewgelman.com/" TargetMode="External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r-project.org/" TargetMode="External"/><Relationship Id="rId2" Type="http://schemas.openxmlformats.org/officeDocument/2006/relationships/hyperlink" Target="http://Rstudio.com/" TargetMode="External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EDF 5484 Educational Data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latin typeface="Century Schoolbook"/>
              </a:rPr>
              <a:t>Russell Almond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B03DDBA-A61D-464A-A2A9-47BACAF503B9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EDF 6937 -- Bayesian Data Analysis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Evidence Mix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Case Studies (1/2)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Midterm Project (1/4)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Final Project (1/4)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entury Schoolbook"/>
              </a:rPr>
              <a:t>Evidence turned in after Dec 12</a:t>
            </a:r>
            <a:r>
              <a:rPr b="0" i="1" lang="en-US" sz="3200" spc="-1" strike="noStrike" baseline="30000">
                <a:solidFill>
                  <a:srgbClr val="000000"/>
                </a:solidFill>
                <a:latin typeface="Century Schoolbook"/>
              </a:rPr>
              <a:t>th</a:t>
            </a:r>
            <a:r>
              <a:rPr b="0" i="1" lang="en-US" sz="3200" spc="-1" strike="noStrike">
                <a:solidFill>
                  <a:srgbClr val="000000"/>
                </a:solidFill>
                <a:latin typeface="Century Schoolbook"/>
              </a:rPr>
              <a:t> will not be considered unless there are extenuating circumstances (i.e., you are getting an incomplete)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9D8C3E9-C183-47D2-B340-B38C02C11DE9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Case Studies (1/2)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Serves dual purpose:</a:t>
            </a:r>
            <a:endParaRPr b="0" lang="en-US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Forces you to verbalize your ideas about statistics, this promotes readiness-to-learn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Provides me with formative feedback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NOT graded on correctness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You are assigned problem (from book or BB).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Prepare solution </a:t>
            </a:r>
            <a:endParaRPr b="0" lang="en-US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or partial solution if you get stuck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Present as much as you completed in class</a:t>
            </a:r>
            <a:endParaRPr b="0" lang="en-US" sz="2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Class will help you complete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Currently 8 are scheduled, but could be more/less depending on schedule.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CA3AF41-5AC8-4AEE-9109-CED769DEAC3D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Case Study Procedures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There will be a Canvas discussion forum for posting Case Study solutions (so you can access them easily from class).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Must be present on day of completion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We will try to scheduled approximately when they are due when assigned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Let me know about planned travel, other commitments.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In case of excused absence will try to reschedule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DF91105-7DF8-402E-BCE2-DE6E1ED0B6DA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Midterm/Final Project 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(each ¼ of final grade)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Find a data set and a research question.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(about 6 weeks before final due date) Get  data set and research question approved.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Analyze data (however you feel appropriate)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(2 weeks before final due date):  Turn in draft for feedback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(1 week before findal due date):  Feedback returned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rgbClr val="000000"/>
                </a:solidFill>
                <a:latin typeface="Century Schoolbook"/>
              </a:rPr>
              <a:t>Final paper due.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FDB9D68-4EC8-493C-971C-8DFB6F62D166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EDF 6937 -- Bayesian Data Analysis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entury Schoolbook"/>
              </a:rPr>
              <a:t>Project Scoring Rubric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79" name="Table 2"/>
          <p:cNvGraphicFramePr/>
          <p:nvPr/>
        </p:nvGraphicFramePr>
        <p:xfrm>
          <a:off x="736200" y="1855440"/>
          <a:ext cx="7619400" cy="360000"/>
        </p:xfrm>
        <a:graphic>
          <a:graphicData uri="http://schemas.openxmlformats.org/drawingml/2006/table">
            <a:tbl>
              <a:tblPr/>
              <a:tblGrid>
                <a:gridCol w="7619760"/>
              </a:tblGrid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Research question properly stated and motivated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Data sufficiently described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Analysis method appropriate for research question and data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Analysis correctly carried out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Graphics and tables included to support analysis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Diagnostic analyses carried out to check appropriateness of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Results of analysis properly interpreted and summarized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Limitations of analysis recognized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Document text follows style/usage conventions for academic papers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Figures and tables follow style/usage for presentation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Style Points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3269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Commenting Code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Using descriptive variable and function names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Formatting code properly (indentation to show program structure, white space, using “&lt;-” for assignments)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Using human readable label in plots and tables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Editing out dead-end code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Including information about data sources and meta-data.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Documenting function inputs, outputs and side-effects.</a:t>
            </a:r>
            <a:endParaRPr b="0" lang="en-US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Properly parameterizing expressions (i.e., avoiding hard coded constants).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8BDEFD-CD13-46E4-81B8-70BB2C0B7FF2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Project Schedule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76CEEFB-6635-4F84-ACE3-7B561E8A530F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187" name="Table 4"/>
          <p:cNvGraphicFramePr/>
          <p:nvPr/>
        </p:nvGraphicFramePr>
        <p:xfrm>
          <a:off x="731520" y="1986480"/>
          <a:ext cx="7497000" cy="2879280"/>
        </p:xfrm>
        <a:graphic>
          <a:graphicData uri="http://schemas.openxmlformats.org/drawingml/2006/table">
            <a:tbl>
              <a:tblPr/>
              <a:tblGrid>
                <a:gridCol w="2787480"/>
                <a:gridCol w="2301840"/>
                <a:gridCol w="240804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Milestone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Midterm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Final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Proposals Due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Sep 26th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Nov 13th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Project Draft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Oct 17th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Nov 29th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Project Final*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Oct 31th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Dec 12th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Collaboration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Case Studies 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Larger case studies can be assigned as a team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Use Blackboard discussion groups for help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Projects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Collaboration is possible but must be approved in advance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Each team member provides a unique piece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AB47A8F-9C0E-44D4-B358-2E52990F3E8A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Plagiarism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Plagiarism is a serious problem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People have LOST THEIR DEGREES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First time violations will be reported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See FSU policies and resources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Turn-it-in used for projects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Credit your sources!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62CFC51-3FC8-44FA-863D-43FAAFA7856C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FSU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Don’t use forums, FSU emails &amp;c for personal purposes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All FSU emails are public record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i="1" lang="en-US" sz="2800" spc="-1" strike="noStrike">
                <a:solidFill>
                  <a:srgbClr val="000000"/>
                </a:solidFill>
                <a:latin typeface="Century Schoolbook"/>
              </a:rPr>
              <a:t>Must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 use FSU email for grade-related requests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entury Schoolbook"/>
              </a:rPr>
              <a:t>Don’t use FSU Resources to download copyrighted material not related to your class work or research!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Beware of leaving Bit Torrent clients on while connected to FSU network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4C71A7A-E93D-4E3D-B990-DDBBEFF2BF8D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EDF 6937 -- Bayesian Data Analysis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Who am I?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59920" y="1501200"/>
            <a:ext cx="4037760" cy="45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1"/>
              </a:rPr>
              <a:t>http://ralmond.net/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Email: 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2"/>
              </a:rPr>
              <a:t>ralmond@fsu.edu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Skype: ralmond (in office status)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Questions welcome during lectures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Drop By 3204-J, 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On Campus, TThF</a:t>
            </a:r>
            <a:endParaRPr b="0" lang="en-US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Office Hours, T, Th 2—3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Calendar:  </a:t>
            </a:r>
            <a:r>
              <a:rPr b="0" lang="en-US" sz="2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3"/>
              </a:rPr>
              <a:t>http://ralmond.net/calendar.html</a:t>
            </a:r>
            <a:r>
              <a:rPr b="0" lang="en-US" sz="22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4"/>
          <a:stretch/>
        </p:blipFill>
        <p:spPr>
          <a:xfrm>
            <a:off x="4123800" y="2316600"/>
            <a:ext cx="4795200" cy="417996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707040" y="1417680"/>
            <a:ext cx="79790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Russell</a:t>
            </a:r>
            <a:r>
              <a:rPr b="0" lang="en-US" sz="4000" spc="-1" strike="noStrike">
                <a:solidFill>
                  <a:srgbClr val="000000"/>
                </a:solidFill>
                <a:latin typeface="Century Schoolbook"/>
                <a:ea typeface="DejaVu Sans"/>
              </a:rPr>
              <a:t> Almond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A3D754F-7134-45DE-936A-9AAA7EE52D2C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EDF 6937 -- Missing Data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How’s My Teaching?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entury Schoolbook"/>
              </a:rPr>
              <a:t>Dial:  644-5203</a:t>
            </a:r>
            <a:endParaRPr b="0" lang="en-US" sz="4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entury Schoolbook"/>
              </a:rPr>
              <a:t>Email:  </a:t>
            </a:r>
            <a:r>
              <a:rPr b="0" lang="en-US" sz="4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1"/>
              </a:rPr>
              <a:t>ralmond@fsu.edu</a:t>
            </a:r>
            <a:endParaRPr b="0" lang="en-US" sz="4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entury Schoolbook"/>
              </a:rPr>
              <a:t>Let me know if you have problems reading material, especially if you have trouble distinguishing </a:t>
            </a:r>
            <a:r>
              <a:rPr b="0" lang="en-US" sz="4000" spc="-1" strike="noStrike">
                <a:solidFill>
                  <a:srgbClr val="ff0000"/>
                </a:solidFill>
                <a:latin typeface="Century Schoolbook"/>
              </a:rPr>
              <a:t>red</a:t>
            </a:r>
            <a:r>
              <a:rPr b="0" lang="en-US" sz="4000" spc="-1" strike="noStrike">
                <a:solidFill>
                  <a:srgbClr val="000000"/>
                </a:solidFill>
                <a:latin typeface="Century Schoolbook"/>
              </a:rPr>
              <a:t> from black.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3C4EA01-7083-4D12-8108-12FDFCB19CB2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EDF 6937 -- Bayesian Data Analysis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Turning the </a:t>
            </a:r>
            <a:r>
              <a:rPr b="0" lang="en-US" sz="4400" spc="-1" strike="sngStrike">
                <a:solidFill>
                  <a:srgbClr val="000000"/>
                </a:solidFill>
                <a:latin typeface="Century Schoolbook"/>
              </a:rPr>
              <a:t>Battleship </a:t>
            </a: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Cruiser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Wingdings 2"/>
              </a:rPr>
              <a:t> </a:t>
            </a: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(Thumbs up) I get it already, you can skip ahead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Wingdings 2"/>
              </a:rPr>
              <a:t> </a:t>
            </a: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(Thumbs down) I’m confused, give me more detail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Wingdings 2"/>
              </a:rPr>
              <a:t> </a:t>
            </a: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(Hand up) Stop, I have a question (or issue)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72223BC-21BA-44E8-A00D-467710BBDDA6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What to do if you are lost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Confusion is a part of learning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But it should be temporary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Ask questions in class!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Come visit during office hours, or make an appointment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Be specific about what is confusing you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AC3F6E0-7B0A-4019-88EA-415A0B332817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Course 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Required: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Gelman, A. &amp; Hill, J. (2007). </a:t>
            </a:r>
            <a:r>
              <a:rPr b="0" i="1" lang="en-US" sz="2800" spc="-1" strike="noStrike">
                <a:solidFill>
                  <a:srgbClr val="000000"/>
                </a:solidFill>
                <a:latin typeface="Century Schoolbook"/>
              </a:rPr>
              <a:t>Data Analysis using Regression and Multilevel/Hierarchical Models.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 Cambridge University Press. 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7B39A1C-F77E-4CCD-A6BE-0E9440622BB1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Additional Readings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Posted on Canvas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Andy Gelman’s Blog: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1"/>
              </a:rPr>
              <a:t>http://andrewgelman.com/</a:t>
            </a: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6619F8-00D8-4851-876D-C34E35636242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Software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R (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1"/>
              </a:rPr>
              <a:t>http://www.r-project.org/</a:t>
            </a: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RStudio (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entury Schoolbook"/>
                <a:hlinkClick r:id="rId2"/>
              </a:rPr>
              <a:t>http://Rstudio.com/</a:t>
            </a: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arm package (install.packages(“arm”)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Note R &amp; Bugs user group Time TBD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If you want to use SAS, SPSS or something else on the class computer for case studies, let me know at least 1 week in advance.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B60A86-8F1E-46C3-8D55-8CED70114D4F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Concepts Covered (1)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32696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Identify situations in which a particular (generalized) linear model is appropriate to answer a given research question with a given data set.</a:t>
            </a:r>
            <a:endParaRPr b="0" lang="en-US" sz="26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Perform common data analyses operations with (generalized) linear models in the R programming language.</a:t>
            </a:r>
            <a:endParaRPr b="0" lang="en-US" sz="26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Interpret the results of (generalized) linear models in terms of the original research questions.</a:t>
            </a:r>
            <a:endParaRPr b="0" lang="en-US" sz="26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Construct graphical displays (figures and tables) which summarize the results of a data analysis.</a:t>
            </a:r>
            <a:endParaRPr b="0" lang="en-US" sz="26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79384EA-032D-4231-807F-8DEAAFFD04CF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Concepts Covered (2)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57200" y="961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Identify situations in which transforming the variables in the data set before analysis is appropriate.</a:t>
            </a:r>
            <a:endParaRPr b="0" lang="en-US" sz="24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Interpret the results of analyses with transformed variables.</a:t>
            </a:r>
            <a:endParaRPr b="0" lang="en-US" sz="24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Employ common diagnostic statistics and plots to identify and correct difficulties with (generalized) linear models.</a:t>
            </a:r>
            <a:endParaRPr b="0" lang="en-US" sz="24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Simulate data from a (generalized) linear model.</a:t>
            </a:r>
            <a:endParaRPr b="0" lang="en-US" sz="2400" spc="-1" strike="noStrike">
              <a:latin typeface="Arial"/>
            </a:endParaRPr>
          </a:p>
          <a:p>
            <a:pPr marL="11430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Produce statistical graphics to explain key results of (generalized) linear models.</a:t>
            </a:r>
            <a:endParaRPr b="0" lang="en-US" sz="2400" spc="-1" strike="noStrike">
              <a:latin typeface="Arial"/>
            </a:endParaRPr>
          </a:p>
          <a:p>
            <a:pPr marL="6858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Write up the results of statistical analyses in a form suitable for the results section of a scientific journal article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93EE718-CA42-47C2-BA26-8ECD3251B42A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Grading Scale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Century Schoolbook"/>
              <a:buAutoNum type="alphaUcPeriod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Mastered all concepts, Transfer all concepts</a:t>
            </a:r>
            <a:endParaRPr b="0" lang="en-US" sz="32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Century Schoolbook"/>
              <a:buAutoNum type="alphaUcPeriod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Mastered all concepts, Transfer core concepts</a:t>
            </a:r>
            <a:endParaRPr b="0" lang="en-US" sz="32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Century Schoolbook"/>
              <a:buAutoNum type="alphaUcPeriod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Mastered core concepts</a:t>
            </a:r>
            <a:endParaRPr b="0" lang="en-US" sz="32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Century Schoolbook"/>
              <a:buAutoNum type="alphaUcPeriod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Partial Mastery</a:t>
            </a:r>
            <a:endParaRPr b="0" lang="en-US" sz="3200" spc="-1" strike="noStrike">
              <a:latin typeface="Arial"/>
            </a:endParaRPr>
          </a:p>
          <a:p>
            <a:pPr marL="571680" indent="-570960">
              <a:lnSpc>
                <a:spcPct val="100000"/>
              </a:lnSpc>
              <a:buClr>
                <a:srgbClr val="000000"/>
              </a:buClr>
              <a:buFont typeface="Century Schoolbook"/>
              <a:buAutoNum type="alphaUcPeriod" startAt="2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Insufficient Evidence of Mastery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81659AA-19E5-4DBC-BF39-569FB8F849A5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entury Schoolbook"/>
              </a:rPr>
              <a:t>Flipping The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With a few exception, I will not lecture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Lecture notes posted in the class are for reference:  I may or may not spontaneously talk about them.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Before each class, one of the chapters of Gelman &amp; Hill will be assigned for reading.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entury Schoolbook"/>
              </a:rPr>
              <a:t>Students will take turns working the homework problems in class.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Lecture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1D9EBD4-D9A9-4B55-AAB8-FFD9113CB6DF}" type="slidenum">
              <a:rPr b="0" lang="en-US" sz="1200" spc="-1" strike="noStrike">
                <a:solidFill>
                  <a:srgbClr val="8b8b8b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</TotalTime>
  <Application>LibreOffice/6.0.3.2$Linux_X86_64 LibreOffice_project/00m0$Build-2</Application>
  <Words>2401</Words>
  <Paragraphs>376</Paragraphs>
  <Company>ETS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2014-01-06T18:33:17Z</dcterms:created>
  <dc:creator>Russell Almond</dc:creator>
  <dc:description/>
  <dc:language>en-US</dc:language>
  <cp:lastModifiedBy/>
  <dcterms:modified xsi:type="dcterms:W3CDTF">2018-08-27T16:33:55Z</dcterms:modified>
  <cp:revision>54</cp:revision>
  <dc:subject/>
  <dc:title>Bayesian Networks in Educational Assessment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ETS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41</vt:i4>
  </property>
</Properties>
</file>