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DC0C-1F39-DC41-B251-FE66A5808B01}" type="datetimeFigureOut">
              <a:rPr lang="en-US" smtClean="0"/>
              <a:t>2016-2-25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90A6-67DA-FB4A-B771-E07A6AC0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DC0C-1F39-DC41-B251-FE66A5808B01}" type="datetimeFigureOut">
              <a:rPr lang="en-US" smtClean="0"/>
              <a:t>2016-2-25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90A6-67DA-FB4A-B771-E07A6AC0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2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DC0C-1F39-DC41-B251-FE66A5808B01}" type="datetimeFigureOut">
              <a:rPr lang="en-US" smtClean="0"/>
              <a:t>2016-2-25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90A6-67DA-FB4A-B771-E07A6AC0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DC0C-1F39-DC41-B251-FE66A5808B01}" type="datetimeFigureOut">
              <a:rPr lang="en-US" smtClean="0"/>
              <a:t>2016-2-25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90A6-67DA-FB4A-B771-E07A6AC0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1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DC0C-1F39-DC41-B251-FE66A5808B01}" type="datetimeFigureOut">
              <a:rPr lang="en-US" smtClean="0"/>
              <a:t>2016-2-25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90A6-67DA-FB4A-B771-E07A6AC0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2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DC0C-1F39-DC41-B251-FE66A5808B01}" type="datetimeFigureOut">
              <a:rPr lang="en-US" smtClean="0"/>
              <a:t>2016-2-25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90A6-67DA-FB4A-B771-E07A6AC0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DC0C-1F39-DC41-B251-FE66A5808B01}" type="datetimeFigureOut">
              <a:rPr lang="en-US" smtClean="0"/>
              <a:t>2016-2-25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90A6-67DA-FB4A-B771-E07A6AC0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0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DC0C-1F39-DC41-B251-FE66A5808B01}" type="datetimeFigureOut">
              <a:rPr lang="en-US" smtClean="0"/>
              <a:t>2016-2-25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90A6-67DA-FB4A-B771-E07A6AC0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6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DC0C-1F39-DC41-B251-FE66A5808B01}" type="datetimeFigureOut">
              <a:rPr lang="en-US" smtClean="0"/>
              <a:t>2016-2-25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90A6-67DA-FB4A-B771-E07A6AC0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2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DC0C-1F39-DC41-B251-FE66A5808B01}" type="datetimeFigureOut">
              <a:rPr lang="en-US" smtClean="0"/>
              <a:t>2016-2-25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90A6-67DA-FB4A-B771-E07A6AC0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6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DC0C-1F39-DC41-B251-FE66A5808B01}" type="datetimeFigureOut">
              <a:rPr lang="en-US" smtClean="0"/>
              <a:t>2016-2-25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90A6-67DA-FB4A-B771-E07A6AC0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4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7DC0C-1F39-DC41-B251-FE66A5808B01}" type="datetimeFigureOut">
              <a:rPr lang="en-US" smtClean="0"/>
              <a:t>2016-2-25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90A6-67DA-FB4A-B771-E07A6AC0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7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Bias and Mean Squared Error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Judging the quality of a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4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properties of estimators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Bias – the size of the systematic error</a:t>
            </a:r>
          </a:p>
          <a:p>
            <a:r>
              <a:rPr lang="en-US" dirty="0" smtClean="0"/>
              <a:t>Standard error – the expected size of the random component of the error</a:t>
            </a:r>
          </a:p>
          <a:p>
            <a:r>
              <a:rPr lang="en-US" dirty="0" smtClean="0"/>
              <a:t>Mean Squared Error (</a:t>
            </a:r>
            <a:r>
              <a:rPr lang="en-US" dirty="0" err="1" smtClean="0"/>
              <a:t>m.s.e</a:t>
            </a:r>
            <a:r>
              <a:rPr lang="en-US" dirty="0" smtClean="0"/>
              <a:t>.) – the average squared error</a:t>
            </a:r>
          </a:p>
          <a:p>
            <a:pPr lvl="1"/>
            <a:r>
              <a:rPr lang="en-US" dirty="0" smtClean="0"/>
              <a:t>Includes both Systematic and Random errors</a:t>
            </a:r>
          </a:p>
          <a:p>
            <a:r>
              <a:rPr lang="en-US" dirty="0" smtClean="0"/>
              <a:t>Generally want bias to be zero (unbiased)</a:t>
            </a:r>
          </a:p>
          <a:p>
            <a:pPr lvl="1"/>
            <a:r>
              <a:rPr lang="en-US" dirty="0" smtClean="0"/>
              <a:t>Hierarchical and other Bayesian models trade bias for </a:t>
            </a:r>
            <a:r>
              <a:rPr lang="en-US" dirty="0" err="1" smtClean="0"/>
              <a:t>m.s.e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Shrinkage estimator – biased towards the grand mean but reduces </a:t>
            </a:r>
            <a:r>
              <a:rPr lang="en-US" dirty="0" err="1" smtClean="0"/>
              <a:t>m.s.e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9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</a:t>
            </a:r>
            <a:r>
              <a:rPr lang="en-US" i="1" dirty="0" smtClean="0">
                <a:latin typeface="Symbol" charset="2"/>
                <a:cs typeface="Symbol" charset="2"/>
              </a:rPr>
              <a:t>q</a:t>
            </a:r>
            <a:r>
              <a:rPr lang="en-US" dirty="0" smtClean="0"/>
              <a:t> be the statistic of interest, and </a:t>
            </a:r>
            <a:r>
              <a:rPr lang="en-US" i="1" dirty="0" smtClean="0"/>
              <a:t>q(X) </a:t>
            </a:r>
            <a:r>
              <a:rPr lang="en-US" dirty="0" smtClean="0"/>
              <a:t>be an estimator of </a:t>
            </a:r>
            <a:r>
              <a:rPr lang="en-US" i="1" dirty="0" smtClean="0">
                <a:latin typeface="Symbol" charset="2"/>
                <a:cs typeface="Symbol" charset="2"/>
              </a:rPr>
              <a:t>q</a:t>
            </a:r>
            <a:r>
              <a:rPr lang="en-US" dirty="0" smtClean="0"/>
              <a:t> from a data set </a:t>
            </a:r>
            <a:r>
              <a:rPr lang="en-US" i="1" dirty="0" smtClean="0"/>
              <a:t>X.</a:t>
            </a:r>
          </a:p>
          <a:p>
            <a:r>
              <a:rPr lang="en-US" dirty="0" smtClean="0"/>
              <a:t>The bias is defined as </a:t>
            </a:r>
            <a:r>
              <a:rPr lang="en-US" i="1" dirty="0" smtClean="0"/>
              <a:t>E[q(X)] – </a:t>
            </a:r>
            <a:r>
              <a:rPr lang="en-US" i="1" dirty="0" smtClean="0">
                <a:latin typeface="Symbol" charset="2"/>
                <a:cs typeface="Symbol" charset="2"/>
              </a:rPr>
              <a:t>q</a:t>
            </a:r>
            <a:r>
              <a:rPr lang="en-US" i="1" dirty="0" smtClean="0"/>
              <a:t> .</a:t>
            </a:r>
            <a:endParaRPr lang="en-US" dirty="0" smtClean="0"/>
          </a:p>
          <a:p>
            <a:r>
              <a:rPr lang="en-US" dirty="0" smtClean="0"/>
              <a:t>Often calculated through a simulation experiment</a:t>
            </a:r>
          </a:p>
          <a:p>
            <a:pPr lvl="1"/>
            <a:r>
              <a:rPr lang="en-US" dirty="0" smtClean="0"/>
              <a:t>A number of data sets are generated from known distribution</a:t>
            </a:r>
          </a:p>
          <a:p>
            <a:pPr lvl="1"/>
            <a:r>
              <a:rPr lang="en-US" dirty="0" smtClean="0"/>
              <a:t>Calculate </a:t>
            </a:r>
            <a:r>
              <a:rPr lang="en-US" i="1" dirty="0" smtClean="0"/>
              <a:t>q(X) </a:t>
            </a:r>
            <a:r>
              <a:rPr lang="en-US" dirty="0" smtClean="0"/>
              <a:t>for each data set and take the average, subtract the known parameter.</a:t>
            </a:r>
          </a:p>
          <a:p>
            <a:pPr lvl="1"/>
            <a:r>
              <a:rPr lang="en-US" i="1" dirty="0" smtClean="0"/>
              <a:t>Note that model fitting and missing data imputation should be considered as part of </a:t>
            </a:r>
            <a:r>
              <a:rPr lang="en-US" dirty="0" smtClean="0"/>
              <a:t>q(X)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2398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ways of presenting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Raw bias:  </a:t>
            </a:r>
            <a:r>
              <a:rPr lang="en-US" i="1" dirty="0" smtClean="0"/>
              <a:t>E[q(X)] – </a:t>
            </a:r>
            <a:r>
              <a:rPr lang="en-US" i="1" dirty="0" smtClean="0">
                <a:latin typeface="Symbol" charset="2"/>
                <a:cs typeface="Symbol" charset="2"/>
              </a:rPr>
              <a:t>q</a:t>
            </a:r>
            <a:r>
              <a:rPr lang="en-US" i="1" dirty="0" smtClean="0"/>
              <a:t> </a:t>
            </a:r>
          </a:p>
          <a:p>
            <a:pPr lvl="1"/>
            <a:r>
              <a:rPr lang="en-US" dirty="0" smtClean="0"/>
              <a:t>Best when parameter has known, interpretable units</a:t>
            </a:r>
          </a:p>
          <a:p>
            <a:r>
              <a:rPr lang="en-US" dirty="0" smtClean="0"/>
              <a:t>Percentage bias:  100(</a:t>
            </a:r>
            <a:r>
              <a:rPr lang="en-US" i="1" dirty="0" smtClean="0"/>
              <a:t>E[q(X)] – </a:t>
            </a:r>
            <a:r>
              <a:rPr lang="en-US" i="1" dirty="0" smtClean="0">
                <a:latin typeface="Symbol" charset="2"/>
                <a:cs typeface="Symbol" charset="2"/>
              </a:rPr>
              <a:t>q</a:t>
            </a:r>
            <a:r>
              <a:rPr lang="en-US" i="1" dirty="0" smtClean="0"/>
              <a:t> )/</a:t>
            </a:r>
            <a:r>
              <a:rPr lang="en-US" i="1" dirty="0" smtClean="0">
                <a:latin typeface="Symbol" charset="2"/>
                <a:cs typeface="Symbol" charset="2"/>
              </a:rPr>
              <a:t>q</a:t>
            </a:r>
          </a:p>
          <a:p>
            <a:pPr lvl="1"/>
            <a:r>
              <a:rPr lang="en-US" dirty="0" smtClean="0">
                <a:latin typeface="+mj-lt"/>
                <a:cs typeface="Symbol" charset="2"/>
              </a:rPr>
              <a:t>Best when units are not readily interpretable</a:t>
            </a:r>
          </a:p>
          <a:p>
            <a:r>
              <a:rPr lang="en-US" dirty="0" smtClean="0">
                <a:latin typeface="+mj-lt"/>
                <a:cs typeface="Symbol" charset="2"/>
              </a:rPr>
              <a:t>Relative Bias:  </a:t>
            </a:r>
            <a:r>
              <a:rPr lang="en-US" i="1" dirty="0" smtClean="0"/>
              <a:t>q(X)/</a:t>
            </a:r>
            <a:r>
              <a:rPr lang="en-US" i="1" dirty="0" smtClean="0">
                <a:latin typeface="Symbol" charset="2"/>
                <a:cs typeface="Symbol" charset="2"/>
              </a:rPr>
              <a:t>q</a:t>
            </a:r>
            <a:endParaRPr lang="en-US" dirty="0" smtClean="0">
              <a:latin typeface="+mj-lt"/>
              <a:cs typeface="Symbol" charset="2"/>
            </a:endParaRPr>
          </a:p>
          <a:p>
            <a:pPr lvl="1"/>
            <a:r>
              <a:rPr lang="en-US" dirty="0" smtClean="0">
                <a:latin typeface="+mj-lt"/>
                <a:cs typeface="Symbol" charset="2"/>
              </a:rPr>
              <a:t>Frequently used for variances and standard errors</a:t>
            </a:r>
          </a:p>
          <a:p>
            <a:pPr lvl="1"/>
            <a:r>
              <a:rPr lang="en-US" dirty="0" smtClean="0">
                <a:latin typeface="+mj-lt"/>
                <a:cs typeface="Symbol" charset="2"/>
              </a:rPr>
              <a:t>In the latter case, it gives an estimate of the stretching or shrinkage of the confidence/credibility interval.</a:t>
            </a:r>
          </a:p>
          <a:p>
            <a:endParaRPr lang="en-US" dirty="0" smtClean="0">
              <a:latin typeface="+mj-lt"/>
              <a:cs typeface="Symbol" charset="2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89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Square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sources of error in an estimate:  systematic and random error</a:t>
            </a:r>
          </a:p>
          <a:p>
            <a:r>
              <a:rPr lang="en-US" dirty="0" smtClean="0"/>
              <a:t>Add these together, as always work on the squared (variance) scale</a:t>
            </a:r>
          </a:p>
          <a:p>
            <a:r>
              <a:rPr lang="en-US" dirty="0" err="1" smtClean="0"/>
              <a:t>m.s.e</a:t>
            </a:r>
            <a:r>
              <a:rPr lang="en-US" dirty="0" smtClean="0"/>
              <a:t>. = </a:t>
            </a:r>
            <a:r>
              <a:rPr lang="en-US" i="1" dirty="0" smtClean="0"/>
              <a:t>E[(</a:t>
            </a:r>
            <a:r>
              <a:rPr lang="en-US" i="1" dirty="0" smtClean="0"/>
              <a:t>q(X) – </a:t>
            </a:r>
            <a:r>
              <a:rPr lang="en-US" i="1" dirty="0" smtClean="0">
                <a:latin typeface="Symbol" charset="2"/>
                <a:cs typeface="Symbol" charset="2"/>
              </a:rPr>
              <a:t>q)</a:t>
            </a:r>
            <a:r>
              <a:rPr lang="en-US" i="1" baseline="30000" dirty="0" smtClean="0">
                <a:latin typeface="Symbol" charset="2"/>
                <a:cs typeface="Symbol" charset="2"/>
              </a:rPr>
              <a:t>2</a:t>
            </a:r>
            <a:r>
              <a:rPr lang="en-US" i="1" dirty="0" smtClean="0"/>
              <a:t> </a:t>
            </a:r>
            <a:r>
              <a:rPr lang="en-US" i="1" dirty="0" smtClean="0"/>
              <a:t>] =</a:t>
            </a:r>
            <a:r>
              <a:rPr lang="en-US" dirty="0" smtClean="0"/>
              <a:t>bias^2 + s.e.^2</a:t>
            </a:r>
          </a:p>
          <a:p>
            <a:r>
              <a:rPr lang="en-US" dirty="0" smtClean="0"/>
              <a:t>As with variance, often take square root to put this back on the original data scale:  called </a:t>
            </a:r>
            <a:r>
              <a:rPr lang="en-US" i="1" dirty="0" smtClean="0"/>
              <a:t>root mean squared error (</a:t>
            </a:r>
            <a:r>
              <a:rPr lang="en-US" i="1" dirty="0" err="1" smtClean="0"/>
              <a:t>rmse</a:t>
            </a:r>
            <a:r>
              <a:rPr lang="en-US" i="1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2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Identify data and parameters of interest</a:t>
            </a:r>
          </a:p>
          <a:p>
            <a:r>
              <a:rPr lang="en-US" dirty="0" smtClean="0"/>
              <a:t>Take complete data and create an experimental data set with some missing values.</a:t>
            </a:r>
          </a:p>
          <a:p>
            <a:r>
              <a:rPr lang="en-US" dirty="0" smtClean="0"/>
              <a:t>Using the complete data, calculate mean and standard error for parameters of interest.</a:t>
            </a:r>
          </a:p>
          <a:p>
            <a:r>
              <a:rPr lang="en-US" dirty="0" smtClean="0"/>
              <a:t>Using whichever imputation method and estimation method, get the parameter estimates and standard errors using the experimental data</a:t>
            </a:r>
          </a:p>
          <a:p>
            <a:r>
              <a:rPr lang="en-US" i="1" dirty="0" smtClean="0"/>
              <a:t>For each parameter:</a:t>
            </a:r>
          </a:p>
          <a:p>
            <a:pPr lvl="1"/>
            <a:r>
              <a:rPr lang="en-US" dirty="0" smtClean="0"/>
              <a:t>Calculate </a:t>
            </a:r>
            <a:r>
              <a:rPr lang="en-US" i="1" dirty="0" smtClean="0"/>
              <a:t>bias</a:t>
            </a:r>
            <a:r>
              <a:rPr lang="en-US" dirty="0" smtClean="0"/>
              <a:t> and </a:t>
            </a:r>
            <a:r>
              <a:rPr lang="en-US" i="1" dirty="0" smtClean="0"/>
              <a:t>percent bias</a:t>
            </a:r>
          </a:p>
          <a:p>
            <a:pPr lvl="1"/>
            <a:r>
              <a:rPr lang="en-US" dirty="0" smtClean="0"/>
              <a:t>Calculate </a:t>
            </a:r>
            <a:r>
              <a:rPr lang="en-US" i="1" dirty="0" err="1" smtClean="0"/>
              <a:t>rmse</a:t>
            </a:r>
            <a:r>
              <a:rPr lang="en-US" i="1" dirty="0" smtClean="0"/>
              <a:t>  </a:t>
            </a:r>
            <a:r>
              <a:rPr lang="en-US" dirty="0" smtClean="0"/>
              <a:t>(you should plug in the standard error of the </a:t>
            </a:r>
            <a:r>
              <a:rPr lang="en-US" dirty="0" err="1" smtClean="0"/>
              <a:t>s.e.s</a:t>
            </a:r>
            <a:r>
              <a:rPr lang="en-US" dirty="0" smtClean="0"/>
              <a:t> from the experimental data here).</a:t>
            </a:r>
            <a:endParaRPr lang="en-US" i="1" dirty="0" smtClean="0"/>
          </a:p>
          <a:p>
            <a:pPr lvl="1"/>
            <a:r>
              <a:rPr lang="en-US" dirty="0" smtClean="0"/>
              <a:t>Calculate the </a:t>
            </a:r>
            <a:r>
              <a:rPr lang="en-US" i="1" dirty="0" smtClean="0"/>
              <a:t>relative bias of the standard errors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8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Two factor experiment:  missing data mechanism and missing data handling technique</a:t>
            </a:r>
          </a:p>
          <a:p>
            <a:r>
              <a:rPr lang="en-US" i="1" dirty="0" smtClean="0"/>
              <a:t>Missing data mechanisms:</a:t>
            </a:r>
            <a:r>
              <a:rPr lang="en-US" dirty="0" smtClean="0"/>
              <a:t>  2 levels</a:t>
            </a:r>
          </a:p>
          <a:p>
            <a:pPr lvl="1"/>
            <a:r>
              <a:rPr lang="en-US" dirty="0" smtClean="0"/>
              <a:t>MCAR</a:t>
            </a:r>
          </a:p>
          <a:p>
            <a:pPr lvl="1"/>
            <a:r>
              <a:rPr lang="en-US" dirty="0" smtClean="0"/>
              <a:t>MAR</a:t>
            </a:r>
          </a:p>
          <a:p>
            <a:r>
              <a:rPr lang="en-US" i="1" dirty="0" smtClean="0"/>
              <a:t>Missing data handling:  3 levels</a:t>
            </a:r>
          </a:p>
          <a:p>
            <a:pPr lvl="1"/>
            <a:r>
              <a:rPr lang="en-US" dirty="0" err="1" smtClean="0"/>
              <a:t>Casewise</a:t>
            </a:r>
            <a:r>
              <a:rPr lang="en-US" dirty="0" smtClean="0"/>
              <a:t> deletion</a:t>
            </a:r>
          </a:p>
          <a:p>
            <a:pPr lvl="1"/>
            <a:r>
              <a:rPr lang="en-US" dirty="0" smtClean="0"/>
              <a:t>A non-stochastic imputation method (means, conditional means, or regression)</a:t>
            </a:r>
          </a:p>
          <a:p>
            <a:pPr lvl="1"/>
            <a:r>
              <a:rPr lang="en-US" dirty="0" smtClean="0"/>
              <a:t>A stochastic imputation method (hot deck or stochastic regression)</a:t>
            </a:r>
          </a:p>
          <a:p>
            <a:r>
              <a:rPr lang="en-US" dirty="0" smtClean="0"/>
              <a:t>For each one, calculate the statistics on the previous page and put them into a table.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3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Writeup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Provide a short description of the data and research problem</a:t>
            </a:r>
          </a:p>
          <a:p>
            <a:r>
              <a:rPr lang="en-US" dirty="0" smtClean="0"/>
              <a:t>Describe the complete data analysis and results</a:t>
            </a:r>
          </a:p>
          <a:p>
            <a:r>
              <a:rPr lang="en-US" dirty="0" smtClean="0"/>
              <a:t>Describe how you constructed the two experimental data sets.</a:t>
            </a:r>
          </a:p>
          <a:p>
            <a:r>
              <a:rPr lang="en-US" dirty="0" smtClean="0"/>
              <a:t>Describe your results, table plus textual description.</a:t>
            </a:r>
          </a:p>
          <a:p>
            <a:r>
              <a:rPr lang="en-US" dirty="0" smtClean="0"/>
              <a:t>Draw conclusions:  what were the strength and weaknesses of each method when applied to </a:t>
            </a:r>
            <a:r>
              <a:rPr lang="en-US" smtClean="0"/>
              <a:t>your problem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2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568</Words>
  <Application>Microsoft Macintosh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Bias and Mean Squared Error </vt:lpstr>
      <vt:lpstr>Two properties of estimators</vt:lpstr>
      <vt:lpstr>Bias</vt:lpstr>
      <vt:lpstr>Different ways of presenting bias</vt:lpstr>
      <vt:lpstr>Mean Square Error</vt:lpstr>
      <vt:lpstr>Simulation Experiment</vt:lpstr>
      <vt:lpstr>Revised project requirements</vt:lpstr>
      <vt:lpstr>Project Writeup</vt:lpstr>
    </vt:vector>
  </TitlesOfParts>
  <Company>FSU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and Mean Squared Error </dc:title>
  <dc:creator>Russell Almond</dc:creator>
  <cp:lastModifiedBy>Russell Almond</cp:lastModifiedBy>
  <cp:revision>7</cp:revision>
  <dcterms:created xsi:type="dcterms:W3CDTF">2016-02-25T16:45:55Z</dcterms:created>
  <dcterms:modified xsi:type="dcterms:W3CDTF">2016-02-25T18:48:46Z</dcterms:modified>
</cp:coreProperties>
</file>