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22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n.wikipedia.org/wiki/John_Tuke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wisegeek.com/what-is-a-jackknife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Annals_of_Statistics" TargetMode="External"/><Relationship Id="rId2" Type="http://schemas.openxmlformats.org/officeDocument/2006/relationships/hyperlink" Target="https://en.wikipedia.org/wiki/Bradley_Efron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hyperlink" Target="https://dx.doi.org/10.1214/aos/1176344552" TargetMode="External"/><Relationship Id="rId4" Type="http://schemas.openxmlformats.org/officeDocument/2006/relationships/hyperlink" Target="https://en.wikipedia.org/wiki/Digital_object_identifi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 and Jackknife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Resampling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(X) be estimator</a:t>
            </a:r>
          </a:p>
          <a:p>
            <a:r>
              <a:rPr lang="en-US" dirty="0" smtClean="0"/>
              <a:t>imp(X) be imputation function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(imp(X))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n&lt;-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B &lt;- 100 ## Number of bootstrap samples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est </a:t>
            </a:r>
            <a:r>
              <a:rPr lang="en-US" dirty="0" smtClean="0">
                <a:latin typeface="Courier New"/>
                <a:cs typeface="Courier New"/>
              </a:rPr>
              <a:t>&lt;- </a:t>
            </a:r>
            <a:r>
              <a:rPr lang="en-US" dirty="0" smtClean="0">
                <a:latin typeface="Courier New"/>
                <a:cs typeface="Courier New"/>
              </a:rPr>
              <a:t>matrix(</a:t>
            </a:r>
            <a:r>
              <a:rPr lang="en-US" dirty="0" err="1" smtClean="0">
                <a:latin typeface="Courier New"/>
                <a:cs typeface="Courier New"/>
              </a:rPr>
              <a:t>NA,B,length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in </a:t>
            </a:r>
            <a:r>
              <a:rPr lang="en-US" dirty="0" smtClean="0">
                <a:latin typeface="Courier New"/>
                <a:cs typeface="Courier New"/>
              </a:rPr>
              <a:t>1:B){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samp</a:t>
            </a:r>
            <a:r>
              <a:rPr lang="en-US" dirty="0" smtClean="0">
                <a:latin typeface="Courier New"/>
                <a:cs typeface="Courier New"/>
              </a:rPr>
              <a:t> &lt;- sample.int(</a:t>
            </a:r>
            <a:r>
              <a:rPr lang="en-US" dirty="0" err="1" smtClean="0">
                <a:latin typeface="Courier New"/>
                <a:cs typeface="Courier New"/>
              </a:rPr>
              <a:t>n,n,replace</a:t>
            </a:r>
            <a:r>
              <a:rPr lang="en-US" dirty="0" smtClean="0">
                <a:latin typeface="Courier New"/>
                <a:cs typeface="Courier New"/>
              </a:rPr>
              <a:t>=TRUE)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smtClean="0">
                <a:latin typeface="Courier New"/>
                <a:cs typeface="Courier New"/>
              </a:rPr>
              <a:t>imp(X[</a:t>
            </a:r>
            <a:r>
              <a:rPr lang="en-US" dirty="0" err="1" smtClean="0">
                <a:latin typeface="Courier New"/>
                <a:cs typeface="Courier New"/>
              </a:rPr>
              <a:t>samp</a:t>
            </a:r>
            <a:r>
              <a:rPr lang="en-US" dirty="0" smtClean="0">
                <a:latin typeface="Courier New"/>
                <a:cs typeface="Courier New"/>
              </a:rPr>
              <a:t>,])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dirty="0" smtClean="0">
                <a:latin typeface="Courier New"/>
                <a:cs typeface="Courier New"/>
              </a:rPr>
              <a:t>est[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,]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X.bse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&lt;- </a:t>
            </a:r>
            <a:r>
              <a:rPr lang="en-US" dirty="0" err="1" smtClean="0">
                <a:latin typeface="Courier New"/>
                <a:cs typeface="Courier New"/>
              </a:rPr>
              <a:t>sqrt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(best)))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X.Bbias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smtClean="0">
                <a:latin typeface="Courier New"/>
                <a:cs typeface="Courier New"/>
              </a:rPr>
              <a:t> - colMeans</a:t>
            </a:r>
            <a:r>
              <a:rPr lang="en-US" dirty="0" smtClean="0">
                <a:latin typeface="Courier New"/>
                <a:cs typeface="Courier New"/>
              </a:rPr>
              <a:t>(best)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88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Unbiased standard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single imputation techniques provide unbiased estimates of the mean</a:t>
            </a:r>
          </a:p>
          <a:p>
            <a:r>
              <a:rPr lang="en-US" dirty="0" smtClean="0"/>
              <a:t>Almost all underestimate the standard error</a:t>
            </a:r>
          </a:p>
          <a:p>
            <a:r>
              <a:rPr lang="en-US" dirty="0" smtClean="0"/>
              <a:t>Problem is that we are treating unknown missing data point as if it is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2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methods with correct </a:t>
            </a:r>
            <a:r>
              <a:rPr lang="en-US" dirty="0" err="1" smtClean="0"/>
              <a:t>s.e.s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Stratified sampling with adjustment for effective sample size</a:t>
            </a:r>
          </a:p>
          <a:p>
            <a:r>
              <a:rPr lang="en-US" dirty="0" smtClean="0"/>
              <a:t>Bootstrap standard errors</a:t>
            </a:r>
          </a:p>
          <a:p>
            <a:r>
              <a:rPr lang="en-US" dirty="0" smtClean="0"/>
              <a:t>Jackknife standard errors</a:t>
            </a:r>
          </a:p>
          <a:p>
            <a:pPr marL="0" indent="0">
              <a:buNone/>
            </a:pPr>
            <a:r>
              <a:rPr lang="en-US" dirty="0" smtClean="0"/>
              <a:t>In both of the latter cases, the secret is that the missing data imputation must be done inside of the bootstrap</a:t>
            </a:r>
            <a:r>
              <a:rPr lang="en-US" smtClean="0"/>
              <a:t>/jackknife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Jackknife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Maurice </a:t>
            </a:r>
            <a:r>
              <a:rPr lang="en-US" dirty="0" err="1"/>
              <a:t>Quenouille</a:t>
            </a:r>
            <a:r>
              <a:rPr lang="en-US" dirty="0"/>
              <a:t> (1949, 1956). </a:t>
            </a:r>
            <a:r>
              <a:rPr lang="en-US" dirty="0">
                <a:hlinkClick r:id="rId2" tooltip="John Tukey"/>
              </a:rPr>
              <a:t>John Tukey</a:t>
            </a:r>
            <a:r>
              <a:rPr lang="en-US" dirty="0"/>
              <a:t> (1958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Tukey</a:t>
            </a:r>
            <a:r>
              <a:rPr lang="en-US" dirty="0" smtClean="0"/>
              <a:t> gave it the name </a:t>
            </a:r>
            <a:r>
              <a:rPr lang="en-US" i="1" dirty="0" smtClean="0"/>
              <a:t>jackknife</a:t>
            </a:r>
            <a:r>
              <a:rPr lang="en-US" dirty="0" smtClean="0"/>
              <a:t> because it was like a Boy Scout’s “rough and ready” tool</a:t>
            </a:r>
          </a:p>
          <a:p>
            <a:r>
              <a:rPr lang="en-US" dirty="0" smtClean="0"/>
              <a:t>Used in NAEP (jackknife weights </a:t>
            </a:r>
            <a:r>
              <a:rPr lang="en-US" smtClean="0"/>
              <a:t>are supplied)</a:t>
            </a:r>
            <a:endParaRPr lang="en-US"/>
          </a:p>
        </p:txBody>
      </p:sp>
      <p:pic>
        <p:nvPicPr>
          <p:cNvPr id="7" name="Content Placeholder 6" descr="jackknife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30" b="-21930"/>
          <a:stretch>
            <a:fillRect/>
          </a:stretch>
        </p:blipFill>
        <p:spPr>
          <a:xfrm>
            <a:off x="4648200" y="768586"/>
            <a:ext cx="4038600" cy="4525963"/>
          </a:xfrm>
        </p:spPr>
      </p:pic>
      <p:sp>
        <p:nvSpPr>
          <p:cNvPr id="8" name="TextBox 7"/>
          <p:cNvSpPr txBox="1"/>
          <p:nvPr/>
        </p:nvSpPr>
        <p:spPr>
          <a:xfrm>
            <a:off x="4967458" y="4899776"/>
            <a:ext cx="371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http://www.wisegeek.com/what-is-a-</a:t>
            </a:r>
            <a:r>
              <a:rPr lang="en-US" dirty="0" smtClean="0">
                <a:hlinkClick r:id="rId4"/>
              </a:rPr>
              <a:t>jackknife.htm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error is standard deviation of statistic over many possible samples</a:t>
            </a:r>
          </a:p>
          <a:p>
            <a:r>
              <a:rPr lang="en-US" dirty="0" smtClean="0"/>
              <a:t>We can make </a:t>
            </a:r>
            <a:r>
              <a:rPr lang="en-US" i="1" dirty="0" smtClean="0"/>
              <a:t>n</a:t>
            </a:r>
            <a:r>
              <a:rPr lang="en-US" dirty="0" smtClean="0"/>
              <a:t> samples of a close size by simply leaving out each data point in 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doing this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data[-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 ] </a:t>
            </a:r>
            <a:r>
              <a:rPr lang="en-US" dirty="0" smtClean="0"/>
              <a:t>to remove one row at a time (within loop)</a:t>
            </a:r>
          </a:p>
          <a:p>
            <a:r>
              <a:rPr lang="en-US" dirty="0" smtClean="0"/>
              <a:t>Pre-allocate storage for results (saves time).</a:t>
            </a:r>
          </a:p>
          <a:p>
            <a:r>
              <a:rPr lang="en-US" dirty="0" smtClean="0"/>
              <a:t>Make sure that all the calculations (including missing data imputation) are inside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est</a:t>
            </a:r>
            <a:r>
              <a:rPr lang="en-US" dirty="0" smtClean="0"/>
              <a:t>(X) be estimator</a:t>
            </a:r>
          </a:p>
          <a:p>
            <a:r>
              <a:rPr lang="en-US" dirty="0" smtClean="0"/>
              <a:t>imp(X) be imputation function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(imp(X))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n&lt;-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jest &lt;- matrix(</a:t>
            </a:r>
            <a:r>
              <a:rPr lang="en-US" dirty="0" err="1" smtClean="0">
                <a:latin typeface="Courier New"/>
                <a:cs typeface="Courier New"/>
              </a:rPr>
              <a:t>NA,n,length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(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 in 1:nrow(X)){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 &lt;- imp(X[-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,])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jest[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,] &lt;- </a:t>
            </a:r>
            <a:r>
              <a:rPr lang="en-US" dirty="0" err="1" smtClean="0">
                <a:latin typeface="Courier New"/>
                <a:cs typeface="Courier New"/>
              </a:rPr>
              <a:t>est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X.imp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X.jse</a:t>
            </a:r>
            <a:r>
              <a:rPr lang="en-US" dirty="0" smtClean="0">
                <a:latin typeface="Courier New"/>
                <a:cs typeface="Courier New"/>
              </a:rPr>
              <a:t> &lt;- </a:t>
            </a:r>
            <a:r>
              <a:rPr lang="en-US" dirty="0" err="1" smtClean="0">
                <a:latin typeface="Courier New"/>
                <a:cs typeface="Courier New"/>
              </a:rPr>
              <a:t>sqrt</a:t>
            </a:r>
            <a:r>
              <a:rPr lang="en-US" dirty="0" smtClean="0">
                <a:latin typeface="Courier New"/>
                <a:cs typeface="Courier New"/>
              </a:rPr>
              <a:t>((n-1)^2/n*</a:t>
            </a:r>
            <a:r>
              <a:rPr lang="en-US" dirty="0" err="1" smtClean="0">
                <a:latin typeface="Courier New"/>
                <a:cs typeface="Courier New"/>
              </a:rPr>
              <a:t>diag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var</a:t>
            </a:r>
            <a:r>
              <a:rPr lang="en-US" dirty="0" smtClean="0">
                <a:latin typeface="Courier New"/>
                <a:cs typeface="Courier New"/>
              </a:rPr>
              <a:t>(jest)))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X.jbias</a:t>
            </a:r>
            <a:r>
              <a:rPr lang="en-US" dirty="0" smtClean="0">
                <a:latin typeface="Courier New"/>
                <a:cs typeface="Courier New"/>
              </a:rPr>
              <a:t> &lt;- n*</a:t>
            </a:r>
            <a:r>
              <a:rPr lang="en-US" dirty="0" err="1" smtClean="0">
                <a:latin typeface="Courier New"/>
                <a:cs typeface="Courier New"/>
              </a:rPr>
              <a:t>X.est</a:t>
            </a:r>
            <a:r>
              <a:rPr lang="en-US" dirty="0" smtClean="0">
                <a:latin typeface="Courier New"/>
                <a:cs typeface="Courier New"/>
              </a:rPr>
              <a:t> –(n-1)*</a:t>
            </a:r>
            <a:r>
              <a:rPr lang="en-US" smtClean="0">
                <a:latin typeface="Courier New"/>
                <a:cs typeface="Courier New"/>
              </a:rPr>
              <a:t>colMeans(</a:t>
            </a:r>
            <a:r>
              <a:rPr lang="en-US" dirty="0" smtClean="0">
                <a:latin typeface="Courier New"/>
                <a:cs typeface="Courier New"/>
              </a:rPr>
              <a:t>jest))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060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 comes from 19</a:t>
            </a:r>
            <a:r>
              <a:rPr lang="en-US" baseline="30000" dirty="0" smtClean="0"/>
              <a:t>th</a:t>
            </a:r>
            <a:r>
              <a:rPr lang="en-US" dirty="0" smtClean="0"/>
              <a:t> C expression “pull oneself over a fence by one’s bootstrap”</a:t>
            </a:r>
          </a:p>
          <a:p>
            <a:r>
              <a:rPr lang="en-US" i="1" dirty="0">
                <a:hlinkClick r:id="rId2" tooltip="Bradley Efron"/>
              </a:rPr>
              <a:t>Efron, B.</a:t>
            </a:r>
            <a:r>
              <a:rPr lang="en-US" i="1" dirty="0"/>
              <a:t> (1979). "Bootstrap methods: Another look at the jackknife". </a:t>
            </a:r>
            <a:r>
              <a:rPr lang="en-US" i="1" dirty="0">
                <a:hlinkClick r:id="rId3" tooltip="The Annals of Statistics"/>
              </a:rPr>
              <a:t>The Annals of Statistics</a:t>
            </a:r>
            <a:r>
              <a:rPr lang="en-US" i="1" dirty="0"/>
              <a:t> </a:t>
            </a:r>
            <a:r>
              <a:rPr lang="en-US" b="1" i="1" dirty="0"/>
              <a:t>7</a:t>
            </a:r>
            <a:r>
              <a:rPr lang="en-US" i="1" dirty="0"/>
              <a:t> (1): 1–26. </a:t>
            </a:r>
            <a:r>
              <a:rPr lang="en-US" i="1" dirty="0">
                <a:hlinkClick r:id="rId4" tooltip="Digital object identifier"/>
              </a:rPr>
              <a:t>doi</a:t>
            </a:r>
            <a:r>
              <a:rPr lang="en-US" i="1" dirty="0"/>
              <a:t>:</a:t>
            </a:r>
            <a:r>
              <a:rPr lang="en-US" i="1" dirty="0">
                <a:hlinkClick r:id="rId5"/>
              </a:rPr>
              <a:t>10.1214/aos/1176344552</a:t>
            </a:r>
            <a:r>
              <a:rPr lang="en-US" i="1" dirty="0"/>
              <a:t>.</a:t>
            </a:r>
            <a:endParaRPr lang="en-US" dirty="0"/>
          </a:p>
        </p:txBody>
      </p:sp>
      <p:pic>
        <p:nvPicPr>
          <p:cNvPr id="5" name="Content Placeholder 4" descr="bootstrap.jpg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" b="237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4116305" y="6383100"/>
            <a:ext cx="48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www.lemen.com</a:t>
            </a:r>
            <a:r>
              <a:rPr lang="en-US" dirty="0"/>
              <a:t>/imageBootstrap1.html</a:t>
            </a:r>
          </a:p>
        </p:txBody>
      </p:sp>
    </p:spTree>
    <p:extLst>
      <p:ext uri="{BB962C8B-B14F-4D97-AF65-F5344CB8AC3E}">
        <p14:creationId xmlns:p14="http://schemas.microsoft.com/office/powerpoint/2010/main" val="58588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for doing this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sample.int(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(X),</a:t>
            </a:r>
            <a:r>
              <a:rPr lang="en-US" dirty="0" err="1" smtClean="0">
                <a:latin typeface="Courier New"/>
                <a:cs typeface="Courier New"/>
              </a:rPr>
              <a:t>nrow</a:t>
            </a:r>
            <a:r>
              <a:rPr lang="en-US" dirty="0" smtClean="0">
                <a:latin typeface="Courier New"/>
                <a:cs typeface="Courier New"/>
              </a:rPr>
              <a:t>(X), replace=TRUE)</a:t>
            </a:r>
            <a:r>
              <a:rPr lang="en-US" dirty="0" smtClean="0">
                <a:cs typeface="Courier New"/>
              </a:rPr>
              <a:t>to get each </a:t>
            </a:r>
            <a:r>
              <a:rPr lang="en-US" dirty="0" err="1" smtClean="0">
                <a:cs typeface="Courier New"/>
              </a:rPr>
              <a:t>boostrap</a:t>
            </a:r>
            <a:r>
              <a:rPr lang="en-US" dirty="0" smtClean="0">
                <a:cs typeface="Courier New"/>
              </a:rPr>
              <a:t> sample.</a:t>
            </a:r>
          </a:p>
          <a:p>
            <a:r>
              <a:rPr lang="en-US" dirty="0" smtClean="0">
                <a:cs typeface="Courier New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 </a:t>
            </a:r>
            <a:r>
              <a:rPr lang="en-US" dirty="0" smtClean="0">
                <a:cs typeface="Courier New"/>
              </a:rPr>
              <a:t>to get the sample.</a:t>
            </a:r>
            <a:endParaRPr lang="en-US" dirty="0" smtClean="0"/>
          </a:p>
          <a:p>
            <a:r>
              <a:rPr lang="en-US" dirty="0" smtClean="0"/>
              <a:t>Pre-allocate storage for results (saves time).</a:t>
            </a:r>
          </a:p>
          <a:p>
            <a:r>
              <a:rPr lang="en-US" dirty="0" smtClean="0"/>
              <a:t>Make sure that all the calculations (including missing data imputation) are inside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schemas.microsoft.com/sharepoint/v3/field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163</TotalTime>
  <Words>373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Palatino Linotype</vt:lpstr>
      <vt:lpstr>Office Theme</vt:lpstr>
      <vt:lpstr>Bootstrap and Jackknife </vt:lpstr>
      <vt:lpstr>Unbiased standard errors</vt:lpstr>
      <vt:lpstr>3 methods with correct s.e.s</vt:lpstr>
      <vt:lpstr>Jackknife</vt:lpstr>
      <vt:lpstr>Key Idea </vt:lpstr>
      <vt:lpstr>Tricks for doing this in R</vt:lpstr>
      <vt:lpstr>Generic R code</vt:lpstr>
      <vt:lpstr>Bootstrap</vt:lpstr>
      <vt:lpstr>Tricks for doing this in R</vt:lpstr>
      <vt:lpstr>Generic 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Almond, Russell</cp:lastModifiedBy>
  <cp:revision>47</cp:revision>
  <dcterms:created xsi:type="dcterms:W3CDTF">2010-04-12T23:12:02Z</dcterms:created>
  <dcterms:modified xsi:type="dcterms:W3CDTF">2016-02-18T19:52:37Z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