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6" r:id="rId3"/>
    <p:sldId id="321" r:id="rId4"/>
    <p:sldId id="323" r:id="rId5"/>
    <p:sldId id="317" r:id="rId6"/>
    <p:sldId id="318" r:id="rId7"/>
    <p:sldId id="311" r:id="rId8"/>
    <p:sldId id="312" r:id="rId9"/>
    <p:sldId id="286" r:id="rId10"/>
    <p:sldId id="258" r:id="rId11"/>
    <p:sldId id="320" r:id="rId12"/>
    <p:sldId id="280" r:id="rId13"/>
    <p:sldId id="281" r:id="rId14"/>
    <p:sldId id="259" r:id="rId15"/>
    <p:sldId id="322" r:id="rId16"/>
    <p:sldId id="292" r:id="rId17"/>
    <p:sldId id="314" r:id="rId18"/>
    <p:sldId id="315" r:id="rId19"/>
    <p:sldId id="319" r:id="rId20"/>
    <p:sldId id="272" r:id="rId21"/>
    <p:sldId id="313" r:id="rId22"/>
    <p:sldId id="324" r:id="rId23"/>
    <p:sldId id="325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6" autoAdjust="0"/>
    <p:restoredTop sz="86478" autoAdjust="0"/>
  </p:normalViewPr>
  <p:slideViewPr>
    <p:cSldViewPr snapToGrid="0" snapToObjects="1">
      <p:cViewPr varScale="1">
        <p:scale>
          <a:sx n="52" d="100"/>
          <a:sy n="52" d="100"/>
        </p:scale>
        <p:origin x="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112D-863C-B244-832D-E7B916B7DEF8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34E87-2C33-9042-871A-C32412CC2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4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0DE7-F9E9-ED46-8540-29C7A37E15EA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980AD-6923-504A-AD0A-38469FC08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7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5400 Fall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Lab 1 Common Problems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852F-A756-194A-B6C8-532A3BF13487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Project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about 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Lab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Using six decimal places in tables when two would do</a:t>
            </a:r>
          </a:p>
          <a:p>
            <a:pPr lvl="1"/>
            <a:r>
              <a:rPr lang="en-US" dirty="0" smtClean="0"/>
              <a:t>“Average median composite SAT score of 1256.37”, not 1256</a:t>
            </a:r>
          </a:p>
          <a:p>
            <a:pPr lvl="1"/>
            <a:r>
              <a:rPr lang="en-US" dirty="0" smtClean="0"/>
              <a:t>General rule means 1 digit more that raw scores, SDs 2 digits more</a:t>
            </a:r>
          </a:p>
          <a:p>
            <a:pPr lvl="1"/>
            <a:r>
              <a:rPr lang="en-US" dirty="0" smtClean="0"/>
              <a:t>Pre/post-test  scores are integers</a:t>
            </a:r>
          </a:p>
          <a:p>
            <a:pPr lvl="1"/>
            <a:r>
              <a:rPr lang="en-US" dirty="0" smtClean="0"/>
              <a:t>BN scores, round to two digits</a:t>
            </a:r>
          </a:p>
          <a:p>
            <a:pPr lvl="1"/>
            <a:r>
              <a:rPr lang="en-US" dirty="0" smtClean="0"/>
              <a:t>Does anybody care about differences in salaries at the level of a single dollar?  A penny?</a:t>
            </a:r>
          </a:p>
          <a:p>
            <a:r>
              <a:rPr lang="en-US" dirty="0" smtClean="0"/>
              <a:t>Talking about “graph is skewed” instead of “data are skewed”</a:t>
            </a:r>
          </a:p>
          <a:p>
            <a:r>
              <a:rPr lang="en-US" dirty="0" smtClean="0"/>
              <a:t>“Data” is a plural noun (like “people”)</a:t>
            </a:r>
          </a:p>
          <a:p>
            <a:r>
              <a:rPr lang="en-US" dirty="0" smtClean="0"/>
              <a:t>Using the magic word “significance”  </a:t>
            </a:r>
          </a:p>
          <a:p>
            <a:pPr lvl="1"/>
            <a:r>
              <a:rPr lang="en-US" dirty="0" smtClean="0"/>
              <a:t>We will cover this in hypothesis testing unit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“Significance” is not 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Significance is a property of a particular test statistic in a particular experiment using a particular analysis method</a:t>
            </a:r>
          </a:p>
          <a:p>
            <a:r>
              <a:rPr lang="en-US" dirty="0" smtClean="0"/>
              <a:t>Significance really just says, in this experiment, we can separate the effect from the surrounding noise</a:t>
            </a:r>
          </a:p>
          <a:p>
            <a:r>
              <a:rPr lang="en-US" dirty="0" smtClean="0"/>
              <a:t>Significance is almost a measure of whether or not the sample size was large enough to measure an effect of that size</a:t>
            </a:r>
          </a:p>
          <a:p>
            <a:r>
              <a:rPr lang="en-US" dirty="0" smtClean="0"/>
              <a:t>We have demonstrated the effect exists only when we can “repeatedly conduct an experiment which generates a significant result”  (Paraphrased from R.A. Fisher, </a:t>
            </a:r>
            <a:r>
              <a:rPr lang="en-US" i="1" dirty="0" smtClean="0"/>
              <a:t>Design of </a:t>
            </a:r>
            <a:r>
              <a:rPr lang="en-US" i="1" dirty="0" err="1" smtClean="0"/>
              <a:t>Experiements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and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Figures and tables should be numbered separately and have a clear caption.</a:t>
            </a:r>
          </a:p>
          <a:p>
            <a:pPr lvl="1"/>
            <a:r>
              <a:rPr lang="en-US" dirty="0" smtClean="0"/>
              <a:t>Caption for table goes above table</a:t>
            </a:r>
          </a:p>
          <a:p>
            <a:pPr lvl="1"/>
            <a:r>
              <a:rPr lang="en-US" dirty="0" smtClean="0"/>
              <a:t>Caption for figure goes below figure</a:t>
            </a:r>
          </a:p>
          <a:p>
            <a:r>
              <a:rPr lang="en-US" dirty="0" smtClean="0"/>
              <a:t>Figures and tables should be referenced by number in the text</a:t>
            </a:r>
          </a:p>
          <a:p>
            <a:pPr lvl="1"/>
            <a:r>
              <a:rPr lang="en-US" dirty="0" smtClean="0"/>
              <a:t>Figure </a:t>
            </a:r>
            <a:r>
              <a:rPr lang="en-US" i="1" dirty="0" err="1" smtClean="0"/>
              <a:t>x</a:t>
            </a:r>
            <a:r>
              <a:rPr lang="en-US" dirty="0" smtClean="0"/>
              <a:t>, Table </a:t>
            </a:r>
            <a:r>
              <a:rPr lang="en-US" i="1" dirty="0" err="1" smtClean="0"/>
              <a:t>y</a:t>
            </a:r>
            <a:r>
              <a:rPr lang="en-US" dirty="0" smtClean="0"/>
              <a:t>, Subject </a:t>
            </a:r>
            <a:r>
              <a:rPr lang="en-US" i="1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Starts with capital letter (except pages)</a:t>
            </a:r>
          </a:p>
          <a:p>
            <a:pPr lvl="1"/>
            <a:r>
              <a:rPr lang="en-US" dirty="0" smtClean="0"/>
              <a:t>Non-breaking space (option space) between name and number</a:t>
            </a:r>
          </a:p>
          <a:p>
            <a:pPr lvl="1"/>
            <a:r>
              <a:rPr lang="en-US" dirty="0" smtClean="0"/>
              <a:t>(</a:t>
            </a:r>
            <a:r>
              <a:rPr lang="en-US" strike="sngStrike" dirty="0" smtClean="0"/>
              <a:t>see</a:t>
            </a:r>
            <a:r>
              <a:rPr lang="en-US" dirty="0" smtClean="0"/>
              <a:t> Figure 1)  [See is redundant as is usually omitted for </a:t>
            </a:r>
            <a:r>
              <a:rPr lang="en-US" smtClean="0"/>
              <a:t>space reasons.]</a:t>
            </a:r>
            <a:endParaRPr lang="en-US" dirty="0" smtClean="0"/>
          </a:p>
          <a:p>
            <a:r>
              <a:rPr lang="en-US" dirty="0" smtClean="0"/>
              <a:t>Put figure captions and numbers in Word, not SPSS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Text or at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Text</a:t>
            </a:r>
          </a:p>
          <a:p>
            <a:pPr lvl="1"/>
            <a:r>
              <a:rPr lang="en-US" dirty="0" smtClean="0"/>
              <a:t>Usually following paragraph of first mention</a:t>
            </a:r>
          </a:p>
          <a:p>
            <a:pPr lvl="1"/>
            <a:r>
              <a:rPr lang="en-US" dirty="0" smtClean="0"/>
              <a:t>Or top of next page</a:t>
            </a:r>
          </a:p>
          <a:p>
            <a:pPr lvl="1"/>
            <a:r>
              <a:rPr lang="en-US" dirty="0" smtClean="0"/>
              <a:t>Word splits tables across pages (ugly)</a:t>
            </a:r>
          </a:p>
          <a:p>
            <a:r>
              <a:rPr lang="en-US" dirty="0" smtClean="0"/>
              <a:t>At End [Antemillenial practice but still APA style]</a:t>
            </a:r>
          </a:p>
          <a:p>
            <a:pPr lvl="1"/>
            <a:r>
              <a:rPr lang="en-US" dirty="0" smtClean="0"/>
              <a:t>To aid professional typesetters</a:t>
            </a:r>
          </a:p>
          <a:p>
            <a:pPr lvl="1"/>
            <a:r>
              <a:rPr lang="en-US" i="1" dirty="0" smtClean="0"/>
              <a:t>Figure 1 about here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Lab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Labels are variable names and not clearly explained, e.g., “Dollars” instead of “Cost per student ($)”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LogDollars</a:t>
            </a:r>
            <a:r>
              <a:rPr lang="en-US" dirty="0" smtClean="0"/>
              <a:t> or </a:t>
            </a:r>
            <a:r>
              <a:rPr lang="en-US" dirty="0" err="1" smtClean="0"/>
              <a:t>SqrtDollars</a:t>
            </a:r>
            <a:r>
              <a:rPr lang="en-US" dirty="0" smtClean="0"/>
              <a:t> (or BN scores)</a:t>
            </a:r>
          </a:p>
          <a:p>
            <a:pPr lvl="1"/>
            <a:r>
              <a:rPr lang="en-US" dirty="0" smtClean="0"/>
              <a:t>In graphs and tables (bad)</a:t>
            </a:r>
          </a:p>
          <a:p>
            <a:pPr lvl="1"/>
            <a:r>
              <a:rPr lang="en-US" dirty="0" smtClean="0"/>
              <a:t>In the text (unforgivable) </a:t>
            </a:r>
          </a:p>
          <a:p>
            <a:r>
              <a:rPr lang="en-US" dirty="0" smtClean="0"/>
              <a:t>“Posttest – Pretest” is better than “Gain score”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logs and square roots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 logs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Removes more skewness</a:t>
            </a:r>
          </a:p>
          <a:p>
            <a:r>
              <a:rPr lang="en-US" dirty="0" smtClean="0"/>
              <a:t>Doesn’t work if 0 is a legal value</a:t>
            </a:r>
          </a:p>
          <a:p>
            <a:pPr lvl="1"/>
            <a:r>
              <a:rPr lang="en-US" dirty="0" smtClean="0"/>
              <a:t>log (</a:t>
            </a:r>
            <a:r>
              <a:rPr lang="en-US" i="1" dirty="0" smtClean="0"/>
              <a:t>X+1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 a natural interpretation by turning multiplication and division into addition and subtraction</a:t>
            </a:r>
          </a:p>
          <a:p>
            <a:pPr lvl="1"/>
            <a:r>
              <a:rPr lang="en-US" dirty="0" smtClean="0"/>
              <a:t>Salaries &amp; Wealth</a:t>
            </a:r>
          </a:p>
          <a:p>
            <a:pPr lvl="1"/>
            <a:r>
              <a:rPr lang="en-US" dirty="0" smtClean="0"/>
              <a:t>Population sizes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Taking square roots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Removes less skewness</a:t>
            </a:r>
          </a:p>
          <a:p>
            <a:r>
              <a:rPr lang="en-US" dirty="0" smtClean="0"/>
              <a:t>Works when 0 is a legal value</a:t>
            </a:r>
          </a:p>
          <a:p>
            <a:r>
              <a:rPr lang="en-US" dirty="0" smtClean="0"/>
              <a:t>Often useful for counts (variance stabilizing transformation if data are Poisson)</a:t>
            </a:r>
          </a:p>
          <a:p>
            <a:r>
              <a:rPr lang="en-US" dirty="0" smtClean="0"/>
              <a:t>Can be difficult to interpret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97000"/>
          <a:ext cx="76962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$/Student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Liberal 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Mean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3114" y="3886073"/>
          <a:ext cx="7650286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898"/>
                <a:gridCol w="1092898"/>
                <a:gridCol w="1092898"/>
                <a:gridCol w="1092898"/>
                <a:gridCol w="1092898"/>
                <a:gridCol w="1092898"/>
                <a:gridCol w="109289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Cost / Student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% Graduating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Lib Arts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Univer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Lib Arts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Univer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Lib Arts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Univer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Tweaking a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1250105"/>
            <a:ext cx="7852410" cy="3726180"/>
          </a:xfrm>
        </p:spPr>
      </p:pic>
      <p:sp>
        <p:nvSpPr>
          <p:cNvPr id="5" name="TextBox 4"/>
          <p:cNvSpPr txBox="1"/>
          <p:nvPr/>
        </p:nvSpPr>
        <p:spPr>
          <a:xfrm>
            <a:off x="4951140" y="4861931"/>
            <a:ext cx="3735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 redundant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Sections aren’t visually separated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 to skip over several lines to make comparisons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Too many digits for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76285"/>
            <a:ext cx="3735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Good labels and Caption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APA style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Good choice of variables and statistics (mostly)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Right number of digits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Tweaked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61417"/>
          <a:ext cx="8385716" cy="363517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96429"/>
                <a:gridCol w="2096429"/>
                <a:gridCol w="2096429"/>
                <a:gridCol w="2096429"/>
              </a:tblGrid>
              <a:tr h="903187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/>
                </a:tc>
              </a:tr>
              <a:tr h="903187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Adaptive, Accuracy-only Feedback (</a:t>
                      </a:r>
                      <a:r>
                        <a:rPr lang="en-US" i="1" dirty="0" smtClean="0"/>
                        <a:t>N=81)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 (9.72)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44.8 (11.31)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4.72 (10.01)</a:t>
                      </a:r>
                      <a:endParaRPr lang="en-US" dirty="0"/>
                    </a:p>
                  </a:txBody>
                  <a:tcPr/>
                </a:tc>
              </a:tr>
              <a:tr h="903187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Adaptive, Full Feedback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i="1" baseline="0" dirty="0" smtClean="0"/>
                        <a:t>N=76)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 (10.20)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55.8 (10.84)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6.04 (8.18)</a:t>
                      </a:r>
                      <a:endParaRPr lang="en-US" dirty="0"/>
                    </a:p>
                  </a:txBody>
                  <a:tcPr/>
                </a:tc>
              </a:tr>
              <a:tr h="903187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adaptive condition 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N=157)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</a:t>
                      </a:r>
                      <a:r>
                        <a:rPr lang="en-US" baseline="0" dirty="0" smtClean="0"/>
                        <a:t> (9.92)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55.3 (11.06)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5.36 (9.16)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52946"/>
            <a:ext cx="8463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Mean (SD) notation – more compact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SPSS -&gt; Excel® -&gt; Word </a:t>
            </a:r>
            <a:r>
              <a:rPr lang="en-US" dirty="0" smtClean="0"/>
              <a:t>®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Color and shading in table is good for presentations, but usually problematic for printers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Alaska (AK) an outlier?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 err="1" smtClean="0"/>
              <a:t>z</a:t>
            </a:r>
            <a:r>
              <a:rPr lang="en-US" dirty="0" smtClean="0"/>
              <a:t>-score (</a:t>
            </a:r>
            <a:r>
              <a:rPr lang="en-US" dirty="0" err="1" smtClean="0"/>
              <a:t>z</a:t>
            </a:r>
            <a:r>
              <a:rPr lang="en-US" dirty="0" smtClean="0"/>
              <a:t>&gt;2.5 for outlier)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err="1" smtClean="0"/>
              <a:t>boxplot</a:t>
            </a:r>
            <a:endParaRPr lang="en-US" dirty="0" smtClean="0"/>
          </a:p>
          <a:p>
            <a:r>
              <a:rPr lang="en-US" dirty="0" smtClean="0"/>
              <a:t>$/student?</a:t>
            </a:r>
          </a:p>
          <a:p>
            <a:r>
              <a:rPr lang="en-US" dirty="0" smtClean="0"/>
              <a:t>Teacher Salary?</a:t>
            </a:r>
          </a:p>
          <a:p>
            <a:pPr marL="0" indent="0">
              <a:buNone/>
            </a:pPr>
            <a:r>
              <a:rPr lang="en-US" dirty="0" smtClean="0"/>
              <a:t>Alaska is remote, has a very cold climate, offers few big city amenities, and cost of living is high – many areas accessible only by plane.</a:t>
            </a:r>
          </a:p>
          <a:p>
            <a:r>
              <a:rPr lang="en-US" i="1" dirty="0" smtClean="0"/>
              <a:t>In our lab, we don’t have external sources of info about the possible outliers.  I presume Val &amp; Co. checked up on these students.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Tell them three times:</a:t>
            </a:r>
          </a:p>
          <a:p>
            <a:pPr lvl="1"/>
            <a:r>
              <a:rPr lang="en-US" dirty="0" smtClean="0"/>
              <a:t>Tell them what you are going to tell them</a:t>
            </a:r>
          </a:p>
          <a:p>
            <a:pPr lvl="1"/>
            <a:r>
              <a:rPr lang="en-US" dirty="0" smtClean="0"/>
              <a:t>Tell them in detail</a:t>
            </a:r>
          </a:p>
          <a:p>
            <a:pPr lvl="1"/>
            <a:r>
              <a:rPr lang="en-US" dirty="0" smtClean="0"/>
              <a:t>Recap what you just told them</a:t>
            </a:r>
          </a:p>
          <a:p>
            <a:r>
              <a:rPr lang="en-US" dirty="0" smtClean="0"/>
              <a:t>Always start with WHY what you are doing is important, what is UNIQUE about your work</a:t>
            </a:r>
          </a:p>
          <a:p>
            <a:r>
              <a:rPr lang="en-US" dirty="0" smtClean="0"/>
              <a:t>Move to the constraints of your particular problem</a:t>
            </a:r>
          </a:p>
          <a:p>
            <a:pPr lvl="1"/>
            <a:r>
              <a:rPr lang="en-US" dirty="0" smtClean="0"/>
              <a:t>Details of the data and collection</a:t>
            </a:r>
          </a:p>
          <a:p>
            <a:pPr lvl="1"/>
            <a:r>
              <a:rPr lang="en-US" dirty="0" smtClean="0"/>
              <a:t>Details of your method/approach</a:t>
            </a:r>
          </a:p>
          <a:p>
            <a:r>
              <a:rPr lang="en-US" dirty="0" smtClean="0"/>
              <a:t>Describe what you learned from the data</a:t>
            </a:r>
          </a:p>
          <a:p>
            <a:pPr lvl="1"/>
            <a:r>
              <a:rPr lang="en-US" dirty="0" smtClean="0"/>
              <a:t>Exploratory Analyses</a:t>
            </a:r>
          </a:p>
          <a:p>
            <a:pPr lvl="1"/>
            <a:r>
              <a:rPr lang="en-US" dirty="0" smtClean="0"/>
              <a:t>Confirmatory Analyses</a:t>
            </a:r>
          </a:p>
          <a:p>
            <a:r>
              <a:rPr lang="en-US" dirty="0" smtClean="0"/>
              <a:t>Tie it back to the big picture</a:t>
            </a:r>
          </a:p>
          <a:p>
            <a:r>
              <a:rPr lang="en-US" dirty="0" smtClean="0"/>
              <a:t>Don’t forget to credit your 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Can’t just delete an outlier without a reason!</a:t>
            </a:r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for problems in data collection and data entry.  </a:t>
            </a:r>
          </a:p>
          <a:p>
            <a:pPr marL="1371600" lvl="2" indent="-514350"/>
            <a:r>
              <a:rPr lang="en-US" dirty="0" smtClean="0"/>
              <a:t>If possible fix data</a:t>
            </a:r>
          </a:p>
          <a:p>
            <a:pPr marL="1371600" lvl="2" indent="-514350"/>
            <a:r>
              <a:rPr lang="en-US" dirty="0" smtClean="0"/>
              <a:t>If not possible okay to delete, outliers don’t belong in sample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for some other reason outliers are not typical</a:t>
            </a:r>
          </a:p>
          <a:p>
            <a:pPr marL="1371600" lvl="2" indent="-514350"/>
            <a:r>
              <a:rPr lang="en-US" dirty="0" smtClean="0"/>
              <a:t>Removing them requires an explanation and </a:t>
            </a:r>
            <a:r>
              <a:rPr lang="en-US" dirty="0" smtClean="0"/>
              <a:t>argument</a:t>
            </a:r>
          </a:p>
          <a:p>
            <a:pPr marL="1371600" lvl="2" indent="-514350"/>
            <a:r>
              <a:rPr lang="en-US" dirty="0" smtClean="0"/>
              <a:t>Removing the outlier requires redefining the population to exclude that data point.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Leave them in but do a sensitivity analysis</a:t>
            </a:r>
          </a:p>
          <a:p>
            <a:pPr marL="1371600" lvl="2" indent="-514350"/>
            <a:r>
              <a:rPr lang="en-US" dirty="0" smtClean="0"/>
              <a:t>Look at numbers both with and without outliers to see how big difference is</a:t>
            </a:r>
          </a:p>
          <a:p>
            <a:pPr marL="1371600" lvl="2" indent="-514350"/>
            <a:r>
              <a:rPr lang="en-US" dirty="0" smtClean="0"/>
              <a:t>Remove outliers from plot to get it to plot on different scale</a:t>
            </a:r>
          </a:p>
          <a:p>
            <a:pPr marL="1371600" lvl="2" indent="-514350"/>
            <a:r>
              <a:rPr lang="en-US" i="1" dirty="0" smtClean="0"/>
              <a:t>Document what you are doing!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to 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some measure of the regression effect (e.g.,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, b</a:t>
            </a:r>
            <a:r>
              <a:rPr lang="en-US" i="1" baseline="-25000" dirty="0" smtClean="0"/>
              <a:t>1</a:t>
            </a:r>
            <a:r>
              <a:rPr lang="en-US" dirty="0" smtClean="0"/>
              <a:t>) and supply its value with and without outlier in data set</a:t>
            </a:r>
          </a:p>
          <a:p>
            <a:r>
              <a:rPr lang="en-US" dirty="0" smtClean="0"/>
              <a:t>If difference is small, no problem</a:t>
            </a:r>
          </a:p>
          <a:p>
            <a:r>
              <a:rPr lang="en-US" dirty="0" smtClean="0"/>
              <a:t>If difference is large (say .1 or so, depends on sample size) then there is a big problem.</a:t>
            </a:r>
          </a:p>
          <a:p>
            <a:pPr lvl="1"/>
            <a:r>
              <a:rPr lang="en-US" dirty="0" smtClean="0"/>
              <a:t>Becomes a limitation of your study and must be discussed in the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4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vs Random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an arbitrary sample (e.g., first 100) is easier to get than a random sample (e.g., random 100)</a:t>
            </a:r>
          </a:p>
          <a:p>
            <a:pPr lvl="1"/>
            <a:r>
              <a:rPr lang="en-US" dirty="0" smtClean="0"/>
              <a:t>But not much in 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data[1:100,] </a:t>
            </a:r>
            <a:r>
              <a:rPr lang="en-US" dirty="0" smtClean="0"/>
              <a:t>vs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data[sample.int(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(data),100),]</a:t>
            </a:r>
          </a:p>
          <a:p>
            <a:r>
              <a:rPr lang="en-US" dirty="0" smtClean="0"/>
              <a:t>Problem is that order could be significant</a:t>
            </a:r>
          </a:p>
          <a:p>
            <a:pPr lvl="1"/>
            <a:r>
              <a:rPr lang="en-US" dirty="0" smtClean="0"/>
              <a:t>Subjects are patients coming into a clinic</a:t>
            </a:r>
          </a:p>
          <a:p>
            <a:pPr lvl="1"/>
            <a:r>
              <a:rPr lang="en-US" dirty="0" smtClean="0"/>
              <a:t>Subject number is based on arrival</a:t>
            </a:r>
          </a:p>
          <a:p>
            <a:pPr lvl="1"/>
            <a:r>
              <a:rPr lang="en-US" dirty="0" smtClean="0"/>
              <a:t>There might be seasonal variation in the population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Rubric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0294"/>
              </p:ext>
            </p:extLst>
          </p:nvPr>
        </p:nvGraphicFramePr>
        <p:xfrm>
          <a:off x="457198" y="1600200"/>
          <a:ext cx="78018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2"/>
                <a:gridCol w="1401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 Model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Data Mechanism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Imputation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Bias Analysis (raw and percent)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</a:t>
                      </a:r>
                      <a:r>
                        <a:rPr lang="en-US" baseline="0" dirty="0" smtClean="0"/>
                        <a:t> Analysis (RMSE and relative bias of </a:t>
                      </a:r>
                      <a:r>
                        <a:rPr lang="en-US" baseline="0" dirty="0" err="1" smtClean="0"/>
                        <a:t>s.e.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Figure and Table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Person &amp; Passive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Avoid first person (I, we)</a:t>
            </a:r>
          </a:p>
          <a:p>
            <a:pPr lvl="1"/>
            <a:r>
              <a:rPr lang="en-US" dirty="0" smtClean="0"/>
              <a:t>APA rules say that referent of “we” should be clear</a:t>
            </a:r>
          </a:p>
          <a:p>
            <a:pPr lvl="1"/>
            <a:r>
              <a:rPr lang="en-US" dirty="0" smtClean="0"/>
              <a:t>Okay if talking about narrative of research procedure (we=research team or the authors)</a:t>
            </a:r>
          </a:p>
          <a:p>
            <a:pPr lvl="1"/>
            <a:r>
              <a:rPr lang="en-US" dirty="0" smtClean="0"/>
              <a:t>Avoid “we” meaning author &amp; reader</a:t>
            </a:r>
          </a:p>
          <a:p>
            <a:pPr lvl="1"/>
            <a:r>
              <a:rPr lang="en-US" dirty="0" smtClean="0"/>
              <a:t>Avoid the royal we</a:t>
            </a:r>
          </a:p>
          <a:p>
            <a:r>
              <a:rPr lang="en-US" dirty="0" smtClean="0"/>
              <a:t>The passive voice should be avoided</a:t>
            </a:r>
          </a:p>
          <a:p>
            <a:r>
              <a:rPr lang="en-US" dirty="0" smtClean="0"/>
              <a:t>Good subjects:</a:t>
            </a:r>
          </a:p>
          <a:p>
            <a:pPr lvl="1"/>
            <a:r>
              <a:rPr lang="en-US" dirty="0" smtClean="0"/>
              <a:t>Abstract expressions:</a:t>
            </a:r>
          </a:p>
          <a:p>
            <a:pPr lvl="2"/>
            <a:r>
              <a:rPr lang="en-US" dirty="0" smtClean="0"/>
              <a:t>Adjusting for the classroom effect reveals a large difference (M=2.3, SD=0.45) difference between the student who receive the supplemental instruction and those that did not.</a:t>
            </a:r>
          </a:p>
          <a:p>
            <a:pPr lvl="1"/>
            <a:r>
              <a:rPr lang="en-US" dirty="0" smtClean="0"/>
              <a:t>The data (show), the analysis reveals</a:t>
            </a:r>
          </a:p>
          <a:p>
            <a:pPr lvl="1"/>
            <a:r>
              <a:rPr lang="en-US" dirty="0" smtClean="0"/>
              <a:t>Figure </a:t>
            </a:r>
            <a:r>
              <a:rPr lang="en-US" i="1" dirty="0" err="1" smtClean="0"/>
              <a:t>x</a:t>
            </a:r>
            <a:r>
              <a:rPr lang="en-US" dirty="0" smtClean="0"/>
              <a:t>, Table </a:t>
            </a:r>
            <a:r>
              <a:rPr lang="en-US" i="1" dirty="0" err="1" smtClean="0"/>
              <a:t>y</a:t>
            </a:r>
            <a:r>
              <a:rPr lang="en-US" dirty="0" smtClean="0"/>
              <a:t> contain</a:t>
            </a:r>
          </a:p>
          <a:p>
            <a:pPr lvl="1"/>
            <a:r>
              <a:rPr lang="en-US" dirty="0" smtClean="0"/>
              <a:t>This paper explores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implementation specific detail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using R code in text (OK in appendix), unless the point is to write a tutorial on R</a:t>
            </a:r>
          </a:p>
          <a:p>
            <a:r>
              <a:rPr lang="en-US" dirty="0" smtClean="0"/>
              <a:t>Avoid using R variable names and expressions in the text</a:t>
            </a:r>
          </a:p>
          <a:p>
            <a:pPr lvl="1"/>
            <a:r>
              <a:rPr lang="en-US" dirty="0" smtClean="0"/>
              <a:t>If you use abbreviated variable names in models, provide a clear key.</a:t>
            </a:r>
          </a:p>
          <a:p>
            <a:r>
              <a:rPr lang="en-US" dirty="0" smtClean="0"/>
              <a:t>Avoid being too mechanical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should include enough detail so that an interested person could recreate your analyses</a:t>
            </a:r>
          </a:p>
          <a:p>
            <a:pPr lvl="1"/>
            <a:r>
              <a:rPr lang="en-US" dirty="0" smtClean="0"/>
              <a:t>Don’t include too much more detail, though</a:t>
            </a:r>
          </a:p>
          <a:p>
            <a:r>
              <a:rPr lang="en-US" dirty="0" smtClean="0"/>
              <a:t>Make sure you know what background knowledge your audience has</a:t>
            </a:r>
          </a:p>
          <a:p>
            <a:pPr lvl="1"/>
            <a:r>
              <a:rPr lang="en-US" dirty="0" smtClean="0"/>
              <a:t>Make sure you are not assuming something they may not know</a:t>
            </a:r>
          </a:p>
          <a:p>
            <a:pPr lvl="1"/>
            <a:r>
              <a:rPr lang="en-US" dirty="0" smtClean="0"/>
              <a:t>Use citations for more details rather than write them out</a:t>
            </a:r>
          </a:p>
          <a:p>
            <a:r>
              <a:rPr lang="en-US" dirty="0" smtClean="0"/>
              <a:t>Are there any ways a reasonably person following your script might do this differently?</a:t>
            </a:r>
          </a:p>
          <a:p>
            <a:r>
              <a:rPr lang="en-US" dirty="0" smtClean="0"/>
              <a:t>Beware pronouns with unclear referents</a:t>
            </a:r>
          </a:p>
          <a:p>
            <a:pPr lvl="1"/>
            <a:r>
              <a:rPr lang="en-US" dirty="0" smtClean="0"/>
              <a:t>Not only </a:t>
            </a:r>
            <a:r>
              <a:rPr lang="en-US" i="1" dirty="0" smtClean="0"/>
              <a:t>this </a:t>
            </a:r>
            <a:r>
              <a:rPr lang="en-US" dirty="0" smtClean="0"/>
              <a:t>and </a:t>
            </a:r>
            <a:r>
              <a:rPr lang="en-US" i="1" dirty="0" smtClean="0"/>
              <a:t>that</a:t>
            </a:r>
            <a:r>
              <a:rPr lang="en-US" dirty="0" smtClean="0"/>
              <a:t> but also </a:t>
            </a:r>
            <a:r>
              <a:rPr lang="en-US" i="1" dirty="0" smtClean="0"/>
              <a:t>the model</a:t>
            </a:r>
            <a:r>
              <a:rPr lang="en-US" dirty="0" smtClean="0"/>
              <a:t>, </a:t>
            </a:r>
            <a:r>
              <a:rPr lang="en-US" i="1" dirty="0" smtClean="0"/>
              <a:t>the algorithm</a:t>
            </a:r>
            <a:r>
              <a:rPr lang="en-US" dirty="0" smtClean="0"/>
              <a:t> or </a:t>
            </a:r>
            <a:r>
              <a:rPr lang="en-US" i="1" dirty="0" smtClean="0"/>
              <a:t>the data</a:t>
            </a:r>
            <a:r>
              <a:rPr lang="en-US" dirty="0" smtClean="0"/>
              <a:t> when there is more than one.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for which there was often too little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</a:p>
          <a:p>
            <a:pPr lvl="1"/>
            <a:r>
              <a:rPr lang="en-US" dirty="0" smtClean="0"/>
              <a:t>Table of Measures</a:t>
            </a:r>
          </a:p>
          <a:p>
            <a:pPr lvl="1"/>
            <a:r>
              <a:rPr lang="en-US" dirty="0" smtClean="0"/>
              <a:t>Range of possible values for each</a:t>
            </a:r>
          </a:p>
          <a:p>
            <a:r>
              <a:rPr lang="en-US" dirty="0" smtClean="0"/>
              <a:t>Missing data mechanisms (MAR case)</a:t>
            </a:r>
          </a:p>
          <a:p>
            <a:pPr lvl="1"/>
            <a:r>
              <a:rPr lang="en-US" dirty="0" smtClean="0"/>
              <a:t>How does the missingness indicator depend on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Imputation model (for regression </a:t>
            </a:r>
            <a:r>
              <a:rPr lang="en-US" dirty="0" err="1" smtClean="0"/>
              <a:t>impuations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 Plain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“I </a:t>
            </a:r>
            <a:r>
              <a:rPr lang="en-US" sz="2400" dirty="0"/>
              <a:t>never write Metropolis for seven cents because I can get the same price for city. I never write policeman because I can get the same money for cop</a:t>
            </a:r>
            <a:r>
              <a:rPr lang="en-US" sz="2400" dirty="0" smtClean="0"/>
              <a:t>.”  --Mark Twain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54103"/>
              </p:ext>
            </p:extLst>
          </p:nvPr>
        </p:nvGraphicFramePr>
        <p:xfrm>
          <a:off x="923692" y="319234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Instead</a:t>
                      </a:r>
                      <a:r>
                        <a:rPr lang="en-US" baseline="0" dirty="0" smtClean="0"/>
                        <a:t>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Aforementioned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&lt;nothing&gt;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Tendency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Leptokurtic/</a:t>
                      </a:r>
                      <a:r>
                        <a:rPr lang="en-US" dirty="0" err="1" smtClean="0"/>
                        <a:t>Platykurtic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Heavy tails/Flat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664820"/>
            <a:ext cx="747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Try to be clear instead of </a:t>
            </a:r>
            <a:r>
              <a:rPr lang="en-US" sz="3200" dirty="0" err="1" smtClean="0"/>
              <a:t>sciency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12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Describe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Cite Source (unless you collected data, then describe collection in methods section)</a:t>
            </a:r>
          </a:p>
          <a:p>
            <a:r>
              <a:rPr lang="en-US" dirty="0" smtClean="0"/>
              <a:t>Summarize collection method (if not your data)</a:t>
            </a:r>
          </a:p>
          <a:p>
            <a:r>
              <a:rPr lang="en-US" dirty="0" smtClean="0"/>
              <a:t>What is population?  </a:t>
            </a:r>
          </a:p>
          <a:p>
            <a:r>
              <a:rPr lang="en-US" dirty="0" smtClean="0"/>
              <a:t>Who is in/out of sample?</a:t>
            </a:r>
          </a:p>
          <a:p>
            <a:r>
              <a:rPr lang="en-US" dirty="0" smtClean="0"/>
              <a:t>How big is the sample?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Definitions (Measures)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Failing to cite source</a:t>
            </a:r>
          </a:p>
          <a:p>
            <a:r>
              <a:rPr lang="en-US" dirty="0" smtClean="0"/>
              <a:t>How are variables defined?</a:t>
            </a:r>
          </a:p>
          <a:p>
            <a:pPr lvl="1"/>
            <a:r>
              <a:rPr lang="en-US" dirty="0" smtClean="0"/>
              <a:t>Measures section </a:t>
            </a:r>
          </a:p>
          <a:p>
            <a:r>
              <a:rPr lang="en-US" dirty="0" smtClean="0"/>
              <a:t>Need to describe </a:t>
            </a:r>
            <a:r>
              <a:rPr lang="en-US" dirty="0" smtClean="0"/>
              <a:t>the </a:t>
            </a:r>
            <a:r>
              <a:rPr lang="en-US" dirty="0" smtClean="0"/>
              <a:t>scores you used</a:t>
            </a:r>
          </a:p>
          <a:p>
            <a:r>
              <a:rPr lang="en-US" dirty="0" smtClean="0"/>
              <a:t>Abbreviations</a:t>
            </a:r>
            <a:r>
              <a:rPr lang="en-US" dirty="0" smtClean="0"/>
              <a:t> </a:t>
            </a:r>
            <a:r>
              <a:rPr lang="en-US" dirty="0" smtClean="0"/>
              <a:t>needs to be spelled out the first time you use </a:t>
            </a:r>
            <a:r>
              <a:rPr lang="en-US" dirty="0" smtClean="0"/>
              <a:t>them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Avoid abbreviations in Graph/table titles</a:t>
            </a:r>
          </a:p>
          <a:p>
            <a:r>
              <a:rPr lang="en-US" dirty="0" smtClean="0"/>
              <a:t>Derived variable</a:t>
            </a:r>
            <a:r>
              <a:rPr lang="en-US" dirty="0" smtClean="0"/>
              <a:t> </a:t>
            </a:r>
            <a:r>
              <a:rPr lang="en-US" dirty="0" smtClean="0"/>
              <a:t>calculation needs to be described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EDF 5400 Fall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1 Common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852F-A756-194A-B6C8-532A3BF134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1749</Words>
  <Application>Microsoft Office PowerPoint</Application>
  <PresentationFormat>On-screen Show (4:3)</PresentationFormat>
  <Paragraphs>298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Courier New</vt:lpstr>
      <vt:lpstr>Office Theme</vt:lpstr>
      <vt:lpstr>Common Project Issues</vt:lpstr>
      <vt:lpstr>Telling a Story</vt:lpstr>
      <vt:lpstr>First Person &amp; Passive Voice</vt:lpstr>
      <vt:lpstr>Avoid implementation specific detail </vt:lpstr>
      <vt:lpstr>Writing a Recipe</vt:lpstr>
      <vt:lpstr>Things for which there was often too little detail</vt:lpstr>
      <vt:lpstr>Writing in Plain Language</vt:lpstr>
      <vt:lpstr>Always Describe Data Source</vt:lpstr>
      <vt:lpstr>Variable Definitions (Measures)</vt:lpstr>
      <vt:lpstr>Common Lab Problems</vt:lpstr>
      <vt:lpstr>“Significance” is not the goal</vt:lpstr>
      <vt:lpstr>Figures and Tables</vt:lpstr>
      <vt:lpstr>In Text or at End</vt:lpstr>
      <vt:lpstr>More Lab Problems</vt:lpstr>
      <vt:lpstr>Taking logs and square roots</vt:lpstr>
      <vt:lpstr>Table Layout</vt:lpstr>
      <vt:lpstr>Tweaking a table</vt:lpstr>
      <vt:lpstr>Tweaked Table</vt:lpstr>
      <vt:lpstr>Is Alaska (AK) an outlier?</vt:lpstr>
      <vt:lpstr>Deleting Outliers</vt:lpstr>
      <vt:lpstr>Sensitivity to outlier</vt:lpstr>
      <vt:lpstr>Arbitrary vs Random Samples</vt:lpstr>
      <vt:lpstr>Scoring Rubric</vt:lpstr>
    </vt:vector>
  </TitlesOfParts>
  <Company>ETS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Distributional Shape</dc:title>
  <dc:creator>Russell Almond</dc:creator>
  <cp:lastModifiedBy>Almond, Russell</cp:lastModifiedBy>
  <cp:revision>244</cp:revision>
  <cp:lastPrinted>2010-09-05T22:14:21Z</cp:lastPrinted>
  <dcterms:created xsi:type="dcterms:W3CDTF">2012-02-19T19:45:19Z</dcterms:created>
  <dcterms:modified xsi:type="dcterms:W3CDTF">2016-03-14T20:23:06Z</dcterms:modified>
</cp:coreProperties>
</file>