
<file path=[Content_Types].xml><?xml version="1.0" encoding="utf-8"?>
<Types xmlns="http://schemas.openxmlformats.org/package/2006/content-types">
  <Default Extension="png" ContentType="image/png"/>
  <Default Extension="pdf" ContentType="application/pd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6" r:id="rId2"/>
    <p:sldId id="336" r:id="rId3"/>
    <p:sldId id="337" r:id="rId4"/>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38" r:id="rId20"/>
    <p:sldId id="339" r:id="rId21"/>
    <p:sldId id="357" r:id="rId22"/>
    <p:sldId id="368" r:id="rId23"/>
    <p:sldId id="340" r:id="rId24"/>
    <p:sldId id="341" r:id="rId25"/>
    <p:sldId id="354" r:id="rId26"/>
    <p:sldId id="355" r:id="rId27"/>
    <p:sldId id="358" r:id="rId28"/>
    <p:sldId id="384" r:id="rId29"/>
    <p:sldId id="385" r:id="rId30"/>
    <p:sldId id="387" r:id="rId31"/>
    <p:sldId id="388" r:id="rId32"/>
    <p:sldId id="386" r:id="rId33"/>
    <p:sldId id="390" r:id="rId34"/>
    <p:sldId id="389" r:id="rId35"/>
    <p:sldId id="391" r:id="rId36"/>
    <p:sldId id="392" r:id="rId37"/>
    <p:sldId id="393" r:id="rId38"/>
    <p:sldId id="3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J Mislevy" initials="RJ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6" d="100"/>
          <a:sy n="56" d="100"/>
        </p:scale>
        <p:origin x="398" y="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77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5BBDB7-724D-CE4A-8A71-64755C255A15}" type="datetimeFigureOut">
              <a:rPr lang="en-US" smtClean="0"/>
              <a:pPr/>
              <a:t>3/30/2016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128C12-81B9-FD43-A9A5-9DAA4A1FDF53}" type="slidenum">
              <a:rPr lang="en-US" smtClean="0"/>
              <a:pPr/>
              <a:t>‹#›</a:t>
            </a:fld>
            <a:endParaRPr lang="en-US"/>
          </a:p>
        </p:txBody>
      </p:sp>
    </p:spTree>
    <p:extLst>
      <p:ext uri="{BB962C8B-B14F-4D97-AF65-F5344CB8AC3E}">
        <p14:creationId xmlns:p14="http://schemas.microsoft.com/office/powerpoint/2010/main" val="30168687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643BC3-0A2E-844A-8594-3AF23131B56A}" type="datetimeFigureOut">
              <a:rPr lang="en-US" smtClean="0"/>
              <a:pPr/>
              <a:t>3/30/2016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F844B-980A-594D-938A-B00EFAB92989}" type="slidenum">
              <a:rPr lang="en-US" smtClean="0"/>
              <a:pPr/>
              <a:t>‹#›</a:t>
            </a:fld>
            <a:endParaRPr lang="en-US"/>
          </a:p>
        </p:txBody>
      </p:sp>
    </p:spTree>
    <p:extLst>
      <p:ext uri="{BB962C8B-B14F-4D97-AF65-F5344CB8AC3E}">
        <p14:creationId xmlns:p14="http://schemas.microsoft.com/office/powerpoint/2010/main" val="10207007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1</a:t>
            </a:fld>
            <a:endParaRPr lang="en-US"/>
          </a:p>
        </p:txBody>
      </p:sp>
    </p:spTree>
    <p:extLst>
      <p:ext uri="{BB962C8B-B14F-4D97-AF65-F5344CB8AC3E}">
        <p14:creationId xmlns:p14="http://schemas.microsoft.com/office/powerpoint/2010/main" val="1793963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26</a:t>
            </a:fld>
            <a:endParaRPr lang="en-US"/>
          </a:p>
        </p:txBody>
      </p:sp>
    </p:spTree>
    <p:extLst>
      <p:ext uri="{BB962C8B-B14F-4D97-AF65-F5344CB8AC3E}">
        <p14:creationId xmlns:p14="http://schemas.microsoft.com/office/powerpoint/2010/main" val="4683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27</a:t>
            </a:fld>
            <a:endParaRPr lang="en-US"/>
          </a:p>
        </p:txBody>
      </p:sp>
    </p:spTree>
    <p:extLst>
      <p:ext uri="{BB962C8B-B14F-4D97-AF65-F5344CB8AC3E}">
        <p14:creationId xmlns:p14="http://schemas.microsoft.com/office/powerpoint/2010/main" val="340645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2</a:t>
            </a:fld>
            <a:endParaRPr lang="en-US"/>
          </a:p>
        </p:txBody>
      </p:sp>
    </p:spTree>
    <p:extLst>
      <p:ext uri="{BB962C8B-B14F-4D97-AF65-F5344CB8AC3E}">
        <p14:creationId xmlns:p14="http://schemas.microsoft.com/office/powerpoint/2010/main" val="363207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3</a:t>
            </a:fld>
            <a:endParaRPr lang="en-US"/>
          </a:p>
        </p:txBody>
      </p:sp>
    </p:spTree>
    <p:extLst>
      <p:ext uri="{BB962C8B-B14F-4D97-AF65-F5344CB8AC3E}">
        <p14:creationId xmlns:p14="http://schemas.microsoft.com/office/powerpoint/2010/main" val="67632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19</a:t>
            </a:fld>
            <a:endParaRPr lang="en-US"/>
          </a:p>
        </p:txBody>
      </p:sp>
    </p:spTree>
    <p:extLst>
      <p:ext uri="{BB962C8B-B14F-4D97-AF65-F5344CB8AC3E}">
        <p14:creationId xmlns:p14="http://schemas.microsoft.com/office/powerpoint/2010/main" val="350770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20</a:t>
            </a:fld>
            <a:endParaRPr lang="en-US"/>
          </a:p>
        </p:txBody>
      </p:sp>
    </p:spTree>
    <p:extLst>
      <p:ext uri="{BB962C8B-B14F-4D97-AF65-F5344CB8AC3E}">
        <p14:creationId xmlns:p14="http://schemas.microsoft.com/office/powerpoint/2010/main" val="150848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21</a:t>
            </a:fld>
            <a:endParaRPr lang="en-US"/>
          </a:p>
        </p:txBody>
      </p:sp>
    </p:spTree>
    <p:extLst>
      <p:ext uri="{BB962C8B-B14F-4D97-AF65-F5344CB8AC3E}">
        <p14:creationId xmlns:p14="http://schemas.microsoft.com/office/powerpoint/2010/main" val="700910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23</a:t>
            </a:fld>
            <a:endParaRPr lang="en-US"/>
          </a:p>
        </p:txBody>
      </p:sp>
    </p:spTree>
    <p:extLst>
      <p:ext uri="{BB962C8B-B14F-4D97-AF65-F5344CB8AC3E}">
        <p14:creationId xmlns:p14="http://schemas.microsoft.com/office/powerpoint/2010/main" val="117574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24</a:t>
            </a:fld>
            <a:endParaRPr lang="en-US"/>
          </a:p>
        </p:txBody>
      </p:sp>
    </p:spTree>
    <p:extLst>
      <p:ext uri="{BB962C8B-B14F-4D97-AF65-F5344CB8AC3E}">
        <p14:creationId xmlns:p14="http://schemas.microsoft.com/office/powerpoint/2010/main" val="279136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F844B-980A-594D-938A-B00EFAB92989}" type="slidenum">
              <a:rPr lang="en-US" smtClean="0"/>
              <a:pPr/>
              <a:t>25</a:t>
            </a:fld>
            <a:endParaRPr lang="en-US"/>
          </a:p>
        </p:txBody>
      </p:sp>
    </p:spTree>
    <p:extLst>
      <p:ext uri="{BB962C8B-B14F-4D97-AF65-F5344CB8AC3E}">
        <p14:creationId xmlns:p14="http://schemas.microsoft.com/office/powerpoint/2010/main" val="344931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F3C429-AEAF-4219-83F7-D9107C8486E2}" type="datetime1">
              <a:rPr lang="en-US" smtClean="0"/>
              <a:t>3/30/2016</a:t>
            </a:fld>
            <a:endParaRPr lang="en-US"/>
          </a:p>
        </p:txBody>
      </p:sp>
      <p:sp>
        <p:nvSpPr>
          <p:cNvPr id="5" name="Footer Placeholder 4"/>
          <p:cNvSpPr>
            <a:spLocks noGrp="1"/>
          </p:cNvSpPr>
          <p:nvPr>
            <p:ph type="ftr" sz="quarter" idx="11"/>
          </p:nvPr>
        </p:nvSpPr>
        <p:spPr/>
        <p:txBody>
          <a:bodyPr/>
          <a:lstStyle/>
          <a:p>
            <a:r>
              <a:rPr lang="en-US" smtClean="0"/>
              <a:t>EDF 6937 Missing Data</a:t>
            </a:r>
            <a:endParaRPr lang="en-US"/>
          </a:p>
        </p:txBody>
      </p:sp>
      <p:sp>
        <p:nvSpPr>
          <p:cNvPr id="6" name="Slide Number Placeholder 5"/>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648DC-7ECA-4709-85EB-12D91DA54B19}" type="datetime1">
              <a:rPr lang="en-US" smtClean="0"/>
              <a:t>3/30/2016</a:t>
            </a:fld>
            <a:endParaRPr lang="en-US"/>
          </a:p>
        </p:txBody>
      </p:sp>
      <p:sp>
        <p:nvSpPr>
          <p:cNvPr id="5" name="Footer Placeholder 4"/>
          <p:cNvSpPr>
            <a:spLocks noGrp="1"/>
          </p:cNvSpPr>
          <p:nvPr>
            <p:ph type="ftr" sz="quarter" idx="11"/>
          </p:nvPr>
        </p:nvSpPr>
        <p:spPr/>
        <p:txBody>
          <a:bodyPr/>
          <a:lstStyle/>
          <a:p>
            <a:r>
              <a:rPr lang="en-US" smtClean="0"/>
              <a:t>EDF 6937 Missing Data</a:t>
            </a:r>
            <a:endParaRPr lang="en-US"/>
          </a:p>
        </p:txBody>
      </p:sp>
      <p:sp>
        <p:nvSpPr>
          <p:cNvPr id="6" name="Slide Number Placeholder 5"/>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B4334-416B-4508-9F50-E092B49EAEDD}" type="datetime1">
              <a:rPr lang="en-US" smtClean="0"/>
              <a:t>3/30/2016</a:t>
            </a:fld>
            <a:endParaRPr lang="en-US"/>
          </a:p>
        </p:txBody>
      </p:sp>
      <p:sp>
        <p:nvSpPr>
          <p:cNvPr id="5" name="Footer Placeholder 4"/>
          <p:cNvSpPr>
            <a:spLocks noGrp="1"/>
          </p:cNvSpPr>
          <p:nvPr>
            <p:ph type="ftr" sz="quarter" idx="11"/>
          </p:nvPr>
        </p:nvSpPr>
        <p:spPr/>
        <p:txBody>
          <a:bodyPr/>
          <a:lstStyle/>
          <a:p>
            <a:r>
              <a:rPr lang="en-US" smtClean="0"/>
              <a:t>EDF 6937 Missing Data</a:t>
            </a:r>
            <a:endParaRPr lang="en-US"/>
          </a:p>
        </p:txBody>
      </p:sp>
      <p:sp>
        <p:nvSpPr>
          <p:cNvPr id="6" name="Slide Number Placeholder 5"/>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7FDA9-242F-401D-9C8A-9FCC1B86261C}" type="datetime1">
              <a:rPr lang="en-US" smtClean="0"/>
              <a:t>3/30/2016</a:t>
            </a:fld>
            <a:endParaRPr lang="en-US"/>
          </a:p>
        </p:txBody>
      </p:sp>
      <p:sp>
        <p:nvSpPr>
          <p:cNvPr id="5" name="Footer Placeholder 4"/>
          <p:cNvSpPr>
            <a:spLocks noGrp="1"/>
          </p:cNvSpPr>
          <p:nvPr>
            <p:ph type="ftr" sz="quarter" idx="11"/>
          </p:nvPr>
        </p:nvSpPr>
        <p:spPr/>
        <p:txBody>
          <a:bodyPr/>
          <a:lstStyle/>
          <a:p>
            <a:r>
              <a:rPr lang="en-US" smtClean="0"/>
              <a:t>EDF 6937 Missing Data</a:t>
            </a:r>
            <a:endParaRPr lang="en-US"/>
          </a:p>
        </p:txBody>
      </p:sp>
      <p:sp>
        <p:nvSpPr>
          <p:cNvPr id="6" name="Slide Number Placeholder 5"/>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FE59B-F21A-4FDE-BF08-F337AD14F6DF}" type="datetime1">
              <a:rPr lang="en-US" smtClean="0"/>
              <a:t>3/30/2016</a:t>
            </a:fld>
            <a:endParaRPr lang="en-US"/>
          </a:p>
        </p:txBody>
      </p:sp>
      <p:sp>
        <p:nvSpPr>
          <p:cNvPr id="5" name="Footer Placeholder 4"/>
          <p:cNvSpPr>
            <a:spLocks noGrp="1"/>
          </p:cNvSpPr>
          <p:nvPr>
            <p:ph type="ftr" sz="quarter" idx="11"/>
          </p:nvPr>
        </p:nvSpPr>
        <p:spPr/>
        <p:txBody>
          <a:bodyPr/>
          <a:lstStyle/>
          <a:p>
            <a:r>
              <a:rPr lang="en-US" smtClean="0"/>
              <a:t>EDF 6937 Missing Data</a:t>
            </a:r>
            <a:endParaRPr lang="en-US"/>
          </a:p>
        </p:txBody>
      </p:sp>
      <p:sp>
        <p:nvSpPr>
          <p:cNvPr id="6" name="Slide Number Placeholder 5"/>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015E23-8537-44E8-8F66-20553C1B057A}" type="datetime1">
              <a:rPr lang="en-US" smtClean="0"/>
              <a:t>3/30/2016</a:t>
            </a:fld>
            <a:endParaRPr lang="en-US"/>
          </a:p>
        </p:txBody>
      </p:sp>
      <p:sp>
        <p:nvSpPr>
          <p:cNvPr id="6" name="Footer Placeholder 5"/>
          <p:cNvSpPr>
            <a:spLocks noGrp="1"/>
          </p:cNvSpPr>
          <p:nvPr>
            <p:ph type="ftr" sz="quarter" idx="11"/>
          </p:nvPr>
        </p:nvSpPr>
        <p:spPr/>
        <p:txBody>
          <a:bodyPr/>
          <a:lstStyle/>
          <a:p>
            <a:r>
              <a:rPr lang="en-US" smtClean="0"/>
              <a:t>EDF 6937 Missing Data</a:t>
            </a:r>
            <a:endParaRPr lang="en-US"/>
          </a:p>
        </p:txBody>
      </p:sp>
      <p:sp>
        <p:nvSpPr>
          <p:cNvPr id="7" name="Slide Number Placeholder 6"/>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7EBCB-B787-4B39-8A84-98CDCEBE1284}" type="datetime1">
              <a:rPr lang="en-US" smtClean="0"/>
              <a:t>3/30/2016</a:t>
            </a:fld>
            <a:endParaRPr lang="en-US"/>
          </a:p>
        </p:txBody>
      </p:sp>
      <p:sp>
        <p:nvSpPr>
          <p:cNvPr id="8" name="Footer Placeholder 7"/>
          <p:cNvSpPr>
            <a:spLocks noGrp="1"/>
          </p:cNvSpPr>
          <p:nvPr>
            <p:ph type="ftr" sz="quarter" idx="11"/>
          </p:nvPr>
        </p:nvSpPr>
        <p:spPr/>
        <p:txBody>
          <a:bodyPr/>
          <a:lstStyle/>
          <a:p>
            <a:r>
              <a:rPr lang="en-US" smtClean="0"/>
              <a:t>EDF 6937 Missing Data</a:t>
            </a:r>
            <a:endParaRPr lang="en-US"/>
          </a:p>
        </p:txBody>
      </p:sp>
      <p:sp>
        <p:nvSpPr>
          <p:cNvPr id="9" name="Slide Number Placeholder 8"/>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908C8-C2C7-4864-857F-7148C4D1E789}" type="datetime1">
              <a:rPr lang="en-US" smtClean="0"/>
              <a:t>3/30/2016</a:t>
            </a:fld>
            <a:endParaRPr lang="en-US"/>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CE2B0-3AC2-4BBB-86CF-D101F80A95A0}" type="datetime1">
              <a:rPr lang="en-US" smtClean="0"/>
              <a:t>3/30/2016</a:t>
            </a:fld>
            <a:endParaRPr lang="en-US"/>
          </a:p>
        </p:txBody>
      </p:sp>
      <p:sp>
        <p:nvSpPr>
          <p:cNvPr id="3" name="Footer Placeholder 2"/>
          <p:cNvSpPr>
            <a:spLocks noGrp="1"/>
          </p:cNvSpPr>
          <p:nvPr>
            <p:ph type="ftr" sz="quarter" idx="11"/>
          </p:nvPr>
        </p:nvSpPr>
        <p:spPr/>
        <p:txBody>
          <a:bodyPr/>
          <a:lstStyle/>
          <a:p>
            <a:r>
              <a:rPr lang="en-US" smtClean="0"/>
              <a:t>EDF 6937 Missing Data</a:t>
            </a:r>
            <a:endParaRPr lang="en-US"/>
          </a:p>
        </p:txBody>
      </p:sp>
      <p:sp>
        <p:nvSpPr>
          <p:cNvPr id="4" name="Slide Number Placeholder 3"/>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028A9-D258-47D4-9CA4-2E326806D999}" type="datetime1">
              <a:rPr lang="en-US" smtClean="0"/>
              <a:t>3/30/2016</a:t>
            </a:fld>
            <a:endParaRPr lang="en-US"/>
          </a:p>
        </p:txBody>
      </p:sp>
      <p:sp>
        <p:nvSpPr>
          <p:cNvPr id="6" name="Footer Placeholder 5"/>
          <p:cNvSpPr>
            <a:spLocks noGrp="1"/>
          </p:cNvSpPr>
          <p:nvPr>
            <p:ph type="ftr" sz="quarter" idx="11"/>
          </p:nvPr>
        </p:nvSpPr>
        <p:spPr/>
        <p:txBody>
          <a:bodyPr/>
          <a:lstStyle/>
          <a:p>
            <a:r>
              <a:rPr lang="en-US" smtClean="0"/>
              <a:t>EDF 6937 Missing Data</a:t>
            </a:r>
            <a:endParaRPr lang="en-US"/>
          </a:p>
        </p:txBody>
      </p:sp>
      <p:sp>
        <p:nvSpPr>
          <p:cNvPr id="7" name="Slide Number Placeholder 6"/>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9587A-87B3-4DD0-8BA3-04F7832EB7FB}" type="datetime1">
              <a:rPr lang="en-US" smtClean="0"/>
              <a:t>3/30/2016</a:t>
            </a:fld>
            <a:endParaRPr lang="en-US"/>
          </a:p>
        </p:txBody>
      </p:sp>
      <p:sp>
        <p:nvSpPr>
          <p:cNvPr id="6" name="Footer Placeholder 5"/>
          <p:cNvSpPr>
            <a:spLocks noGrp="1"/>
          </p:cNvSpPr>
          <p:nvPr>
            <p:ph type="ftr" sz="quarter" idx="11"/>
          </p:nvPr>
        </p:nvSpPr>
        <p:spPr/>
        <p:txBody>
          <a:bodyPr/>
          <a:lstStyle/>
          <a:p>
            <a:r>
              <a:rPr lang="en-US" smtClean="0"/>
              <a:t>EDF 6937 Missing Data</a:t>
            </a:r>
            <a:endParaRPr lang="en-US"/>
          </a:p>
        </p:txBody>
      </p:sp>
      <p:sp>
        <p:nvSpPr>
          <p:cNvPr id="7" name="Slide Number Placeholder 6"/>
          <p:cNvSpPr>
            <a:spLocks noGrp="1"/>
          </p:cNvSpPr>
          <p:nvPr>
            <p:ph type="sldNum" sz="quarter" idx="12"/>
          </p:nvPr>
        </p:nvSpPr>
        <p:spPr/>
        <p:txBody>
          <a:bodyPr/>
          <a:lstStyle/>
          <a:p>
            <a:fld id="{E9AC07C2-88AA-2542-8C28-F1BBC39CBE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C41B3-C3C5-47CB-B571-EC19A92E4BC4}" type="datetime1">
              <a:rPr lang="en-US" smtClean="0"/>
              <a:t>3/30/2016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EDF 6937 Missing Data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C07C2-88AA-2542-8C28-F1BBC39CBE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d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7.pd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19.pdf"/><Relationship Id="rId1" Type="http://schemas.openxmlformats.org/officeDocument/2006/relationships/slideLayout" Target="../slideLayouts/slideLayout2.xml"/><Relationship Id="rId6" Type="http://schemas.openxmlformats.org/officeDocument/2006/relationships/image" Target="../media/image23.pdf"/><Relationship Id="rId5" Type="http://schemas.openxmlformats.org/officeDocument/2006/relationships/image" Target="../media/image10.png"/><Relationship Id="rId4" Type="http://schemas.openxmlformats.org/officeDocument/2006/relationships/image" Target="../media/image21.pd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5.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1.pdf"/><Relationship Id="rId1" Type="http://schemas.openxmlformats.org/officeDocument/2006/relationships/slideLayout" Target="../slideLayouts/slideLayout2.xml"/><Relationship Id="rId6" Type="http://schemas.openxmlformats.org/officeDocument/2006/relationships/image" Target="../media/image5.pdf"/><Relationship Id="rId5" Type="http://schemas.openxmlformats.org/officeDocument/2006/relationships/image" Target="../media/image2.png"/><Relationship Id="rId4" Type="http://schemas.openxmlformats.org/officeDocument/2006/relationships/image" Target="../media/image3.pd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d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d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Multiple Imputation via Data Augmentation</a:t>
            </a:r>
            <a:endParaRPr lang="en-US" dirty="0"/>
          </a:p>
        </p:txBody>
      </p:sp>
      <p:sp>
        <p:nvSpPr>
          <p:cNvPr id="3" name="Subtitle 2"/>
          <p:cNvSpPr>
            <a:spLocks noGrp="1"/>
          </p:cNvSpPr>
          <p:nvPr>
            <p:ph type="subTitle" idx="1"/>
          </p:nvPr>
        </p:nvSpPr>
        <p:spPr/>
        <p:txBody>
          <a:bodyPr/>
          <a:lstStyle/>
          <a:p>
            <a:r>
              <a:rPr lang="en-US" dirty="0" smtClean="0"/>
              <a:t>And the mi package</a:t>
            </a:r>
            <a:endParaRPr lang="en-US" dirty="0"/>
          </a:p>
        </p:txBody>
      </p:sp>
      <p:sp>
        <p:nvSpPr>
          <p:cNvPr id="4" name="Slide Number Placeholder 3"/>
          <p:cNvSpPr>
            <a:spLocks noGrp="1"/>
          </p:cNvSpPr>
          <p:nvPr>
            <p:ph type="sldNum" sz="quarter" idx="12"/>
          </p:nvPr>
        </p:nvSpPr>
        <p:spPr/>
        <p:txBody>
          <a:bodyPr/>
          <a:lstStyle/>
          <a:p>
            <a:fld id="{E9AC07C2-88AA-2542-8C28-F1BBC39CBEB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EDF 6937 Missing Data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dirty="0" smtClean="0"/>
              <a:t>For a given lag,    , the autocorrelation is defined as:</a:t>
            </a:r>
          </a:p>
          <a:p>
            <a:endParaRPr lang="en-US" dirty="0" smtClean="0"/>
          </a:p>
          <a:p>
            <a:r>
              <a:rPr lang="en-US" dirty="0" smtClean="0"/>
              <a:t>The critical factor is the lag 1 autocorrelation</a:t>
            </a:r>
          </a:p>
          <a:p>
            <a:r>
              <a:rPr lang="en-US" dirty="0" smtClean="0"/>
              <a:t>Many MCMC packages and post-processing tools </a:t>
            </a:r>
            <a:r>
              <a:rPr lang="en-US" dirty="0" smtClean="0"/>
              <a:t>provide an effective sample size for the MCMC sample</a:t>
            </a:r>
            <a:endParaRPr lang="en-US" dirty="0"/>
          </a:p>
        </p:txBody>
      </p:sp>
      <p:pic>
        <p:nvPicPr>
          <p:cNvPr id="4" name="Picture 3"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590925" y="2305050"/>
            <a:ext cx="2730500" cy="469900"/>
          </a:xfrm>
          <a:prstGeom prst="rect">
            <a:avLst/>
          </a:prstGeom>
        </p:spPr>
      </p:pic>
      <p:pic>
        <p:nvPicPr>
          <p:cNvPr id="5" name="Picture 4"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3925888" y="1758950"/>
            <a:ext cx="190500" cy="342900"/>
          </a:xfrm>
          <a:prstGeom prst="rect">
            <a:avLst/>
          </a:prstGeom>
        </p:spPr>
      </p:pic>
    </p:spTree>
    <p:extLst>
      <p:ext uri="{BB962C8B-B14F-4D97-AF65-F5344CB8AC3E}">
        <p14:creationId xmlns:p14="http://schemas.microsoft.com/office/powerpoint/2010/main" val="385861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a Markov Chain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Two common techniques:</a:t>
            </a:r>
          </a:p>
          <a:p>
            <a:r>
              <a:rPr lang="en-US" dirty="0" smtClean="0"/>
              <a:t>Gibbs </a:t>
            </a:r>
            <a:r>
              <a:rPr lang="en-US" dirty="0" smtClean="0"/>
              <a:t>sampler</a:t>
            </a:r>
          </a:p>
          <a:p>
            <a:pPr lvl="1"/>
            <a:r>
              <a:rPr lang="en-US" dirty="0" smtClean="0"/>
              <a:t>Data Augmentation is a special case of the Gibbs sampler</a:t>
            </a:r>
            <a:endParaRPr lang="en-US" dirty="0" smtClean="0"/>
          </a:p>
          <a:p>
            <a:r>
              <a:rPr lang="en-US" dirty="0"/>
              <a:t>Metropolis–Hastings </a:t>
            </a:r>
            <a:r>
              <a:rPr lang="en-US" dirty="0" smtClean="0"/>
              <a:t>algorithm</a:t>
            </a:r>
          </a:p>
          <a:p>
            <a:pPr lvl="1"/>
            <a:r>
              <a:rPr lang="en-US" dirty="0" smtClean="0"/>
              <a:t>Gibbs sampler is actually a special case of the Metropolis–Hastings algorithm</a:t>
            </a:r>
          </a:p>
          <a:p>
            <a:pPr lvl="1"/>
            <a:r>
              <a:rPr lang="en-US" dirty="0" smtClean="0"/>
              <a:t>More general still Metropolis-Hastings-Green algorithm allows Markov chains with models of different sizes (e.g., do variable selection within MCMC)</a:t>
            </a:r>
            <a:endParaRPr lang="en-US" dirty="0"/>
          </a:p>
        </p:txBody>
      </p:sp>
    </p:spTree>
    <p:extLst>
      <p:ext uri="{BB962C8B-B14F-4D97-AF65-F5344CB8AC3E}">
        <p14:creationId xmlns:p14="http://schemas.microsoft.com/office/powerpoint/2010/main" val="61002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Gibbs Sampler</a:t>
            </a:r>
            <a:endParaRPr lang="en-US" dirty="0"/>
          </a:p>
        </p:txBody>
      </p:sp>
      <p:sp>
        <p:nvSpPr>
          <p:cNvPr id="3" name="Content Placeholder 2"/>
          <p:cNvSpPr>
            <a:spLocks noGrp="1"/>
          </p:cNvSpPr>
          <p:nvPr>
            <p:ph idx="1"/>
          </p:nvPr>
        </p:nvSpPr>
        <p:spPr/>
        <p:txBody>
          <a:bodyPr/>
          <a:lstStyle/>
          <a:p>
            <a:r>
              <a:rPr lang="en-US" dirty="0" smtClean="0"/>
              <a:t>Assume unknown variables are multivariate:</a:t>
            </a:r>
          </a:p>
          <a:p>
            <a:r>
              <a:rPr lang="en-US" dirty="0" smtClean="0"/>
              <a:t>Select a sequence </a:t>
            </a:r>
            <a:r>
              <a:rPr lang="en-US" i="1" dirty="0" smtClean="0"/>
              <a:t>j</a:t>
            </a:r>
            <a:r>
              <a:rPr lang="en-US" i="1" baseline="-25000" dirty="0" smtClean="0"/>
              <a:t>1</a:t>
            </a:r>
            <a:r>
              <a:rPr lang="en-US" i="1" dirty="0" smtClean="0"/>
              <a:t>, j</a:t>
            </a:r>
            <a:r>
              <a:rPr lang="en-US" i="1" baseline="-25000" dirty="0" smtClean="0"/>
              <a:t>2</a:t>
            </a:r>
            <a:r>
              <a:rPr lang="en-US" i="1" dirty="0" smtClean="0"/>
              <a:t>, …, </a:t>
            </a:r>
            <a:r>
              <a:rPr lang="en-US" i="1" dirty="0" err="1" smtClean="0"/>
              <a:t>j</a:t>
            </a:r>
            <a:r>
              <a:rPr lang="en-US" i="1" baseline="-25000" dirty="0" err="1" smtClean="0"/>
              <a:t>K</a:t>
            </a:r>
            <a:endParaRPr lang="en-US" i="1" dirty="0" smtClean="0"/>
          </a:p>
          <a:p>
            <a:r>
              <a:rPr lang="en-US" dirty="0" smtClean="0"/>
              <a:t>At each step </a:t>
            </a:r>
            <a:r>
              <a:rPr lang="en-US" i="1" dirty="0" err="1" smtClean="0"/>
              <a:t>i</a:t>
            </a:r>
            <a:r>
              <a:rPr lang="en-US" dirty="0" smtClean="0"/>
              <a:t>, draw          from</a:t>
            </a:r>
          </a:p>
          <a:p>
            <a:endParaRPr lang="en-US" dirty="0" smtClean="0"/>
          </a:p>
          <a:p>
            <a:endParaRPr lang="en-US" dirty="0" smtClean="0"/>
          </a:p>
          <a:p>
            <a:r>
              <a:rPr lang="en-US" dirty="0" smtClean="0"/>
              <a:t>Note, can exploit conditional independence properties to simplify</a:t>
            </a:r>
            <a:endParaRPr lang="en-US" dirty="0"/>
          </a:p>
        </p:txBody>
      </p:sp>
      <p:pic>
        <p:nvPicPr>
          <p:cNvPr id="5" name="Picture 4"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41400" y="4146550"/>
            <a:ext cx="6858000" cy="673100"/>
          </a:xfrm>
          <a:prstGeom prst="rect">
            <a:avLst/>
          </a:prstGeom>
        </p:spPr>
      </p:pic>
      <p:pic>
        <p:nvPicPr>
          <p:cNvPr id="6" name="Picture 5"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3960813" y="2255838"/>
            <a:ext cx="3035300" cy="469900"/>
          </a:xfrm>
          <a:prstGeom prst="rect">
            <a:avLst/>
          </a:prstGeom>
        </p:spPr>
      </p:pic>
      <p:pic>
        <p:nvPicPr>
          <p:cNvPr id="7" name="Picture 6"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4968875" y="3211513"/>
            <a:ext cx="596900" cy="673100"/>
          </a:xfrm>
          <a:prstGeom prst="rect">
            <a:avLst/>
          </a:prstGeom>
        </p:spPr>
      </p:pic>
    </p:spTree>
    <p:extLst>
      <p:ext uri="{BB962C8B-B14F-4D97-AF65-F5344CB8AC3E}">
        <p14:creationId xmlns:p14="http://schemas.microsoft.com/office/powerpoint/2010/main" val="53251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Oval 3"/>
          <p:cNvSpPr/>
          <p:nvPr/>
        </p:nvSpPr>
        <p:spPr>
          <a:xfrm>
            <a:off x="4034255" y="1581418"/>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sp>
        <p:nvSpPr>
          <p:cNvPr id="5" name="Oval 4"/>
          <p:cNvSpPr/>
          <p:nvPr/>
        </p:nvSpPr>
        <p:spPr>
          <a:xfrm>
            <a:off x="1718942" y="2649047"/>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r>
              <a:rPr lang="en-US" baseline="-25000" dirty="0" smtClean="0"/>
              <a:t>1</a:t>
            </a:r>
            <a:endParaRPr lang="en-US" dirty="0"/>
          </a:p>
        </p:txBody>
      </p:sp>
      <p:sp>
        <p:nvSpPr>
          <p:cNvPr id="6" name="Oval 5"/>
          <p:cNvSpPr/>
          <p:nvPr/>
        </p:nvSpPr>
        <p:spPr>
          <a:xfrm>
            <a:off x="6276804" y="2649047"/>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r>
              <a:rPr lang="en-US" baseline="-25000" dirty="0" smtClean="0"/>
              <a:t>2</a:t>
            </a:r>
            <a:endParaRPr lang="en-US" dirty="0"/>
          </a:p>
        </p:txBody>
      </p:sp>
      <p:sp>
        <p:nvSpPr>
          <p:cNvPr id="7" name="Oval 6"/>
          <p:cNvSpPr/>
          <p:nvPr/>
        </p:nvSpPr>
        <p:spPr>
          <a:xfrm>
            <a:off x="457200"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1</a:t>
            </a:r>
            <a:endParaRPr lang="en-US" dirty="0"/>
          </a:p>
        </p:txBody>
      </p:sp>
      <p:sp>
        <p:nvSpPr>
          <p:cNvPr id="8" name="Oval 7"/>
          <p:cNvSpPr/>
          <p:nvPr/>
        </p:nvSpPr>
        <p:spPr>
          <a:xfrm>
            <a:off x="1718942"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2</a:t>
            </a:r>
            <a:endParaRPr lang="en-US" dirty="0"/>
          </a:p>
        </p:txBody>
      </p:sp>
      <p:sp>
        <p:nvSpPr>
          <p:cNvPr id="9" name="Oval 8"/>
          <p:cNvSpPr/>
          <p:nvPr/>
        </p:nvSpPr>
        <p:spPr>
          <a:xfrm>
            <a:off x="2980684"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3</a:t>
            </a:r>
            <a:endParaRPr lang="en-US" dirty="0"/>
          </a:p>
        </p:txBody>
      </p:sp>
      <p:sp>
        <p:nvSpPr>
          <p:cNvPr id="10" name="Oval 9"/>
          <p:cNvSpPr/>
          <p:nvPr/>
        </p:nvSpPr>
        <p:spPr>
          <a:xfrm>
            <a:off x="108560"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1</a:t>
            </a:r>
            <a:endParaRPr lang="en-US" dirty="0"/>
          </a:p>
        </p:txBody>
      </p:sp>
      <p:sp>
        <p:nvSpPr>
          <p:cNvPr id="11" name="Oval 10"/>
          <p:cNvSpPr/>
          <p:nvPr/>
        </p:nvSpPr>
        <p:spPr>
          <a:xfrm>
            <a:off x="5504168"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4</a:t>
            </a:r>
            <a:endParaRPr lang="en-US" dirty="0"/>
          </a:p>
        </p:txBody>
      </p:sp>
      <p:sp>
        <p:nvSpPr>
          <p:cNvPr id="12" name="Oval 11"/>
          <p:cNvSpPr/>
          <p:nvPr/>
        </p:nvSpPr>
        <p:spPr>
          <a:xfrm>
            <a:off x="6765910"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5</a:t>
            </a:r>
            <a:endParaRPr lang="en-US" dirty="0"/>
          </a:p>
        </p:txBody>
      </p:sp>
      <p:sp>
        <p:nvSpPr>
          <p:cNvPr id="13" name="Oval 12"/>
          <p:cNvSpPr/>
          <p:nvPr/>
        </p:nvSpPr>
        <p:spPr>
          <a:xfrm>
            <a:off x="8027652"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6</a:t>
            </a:r>
            <a:endParaRPr lang="en-US" dirty="0"/>
          </a:p>
        </p:txBody>
      </p:sp>
      <p:sp>
        <p:nvSpPr>
          <p:cNvPr id="14" name="Oval 13"/>
          <p:cNvSpPr/>
          <p:nvPr/>
        </p:nvSpPr>
        <p:spPr>
          <a:xfrm>
            <a:off x="1021663"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2</a:t>
            </a:r>
            <a:endParaRPr lang="en-US" dirty="0"/>
          </a:p>
        </p:txBody>
      </p:sp>
      <p:sp>
        <p:nvSpPr>
          <p:cNvPr id="15" name="Oval 14"/>
          <p:cNvSpPr/>
          <p:nvPr/>
        </p:nvSpPr>
        <p:spPr>
          <a:xfrm>
            <a:off x="1934766"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3</a:t>
            </a:r>
            <a:endParaRPr lang="en-US" dirty="0"/>
          </a:p>
        </p:txBody>
      </p:sp>
      <p:sp>
        <p:nvSpPr>
          <p:cNvPr id="16" name="Oval 15"/>
          <p:cNvSpPr/>
          <p:nvPr/>
        </p:nvSpPr>
        <p:spPr>
          <a:xfrm>
            <a:off x="2847869"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4</a:t>
            </a:r>
            <a:endParaRPr lang="en-US" dirty="0"/>
          </a:p>
        </p:txBody>
      </p:sp>
      <p:sp>
        <p:nvSpPr>
          <p:cNvPr id="17" name="Oval 16"/>
          <p:cNvSpPr/>
          <p:nvPr/>
        </p:nvSpPr>
        <p:spPr>
          <a:xfrm>
            <a:off x="3760972"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a:t>5</a:t>
            </a:r>
            <a:endParaRPr lang="en-US" dirty="0"/>
          </a:p>
        </p:txBody>
      </p:sp>
      <p:sp>
        <p:nvSpPr>
          <p:cNvPr id="18" name="Oval 17"/>
          <p:cNvSpPr/>
          <p:nvPr/>
        </p:nvSpPr>
        <p:spPr>
          <a:xfrm>
            <a:off x="4674075"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6</a:t>
            </a:r>
            <a:endParaRPr lang="en-US" dirty="0"/>
          </a:p>
        </p:txBody>
      </p:sp>
      <p:sp>
        <p:nvSpPr>
          <p:cNvPr id="19" name="Oval 18"/>
          <p:cNvSpPr/>
          <p:nvPr/>
        </p:nvSpPr>
        <p:spPr>
          <a:xfrm>
            <a:off x="5587178"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7</a:t>
            </a:r>
            <a:endParaRPr lang="en-US" dirty="0"/>
          </a:p>
        </p:txBody>
      </p:sp>
      <p:sp>
        <p:nvSpPr>
          <p:cNvPr id="20" name="Oval 19"/>
          <p:cNvSpPr/>
          <p:nvPr/>
        </p:nvSpPr>
        <p:spPr>
          <a:xfrm>
            <a:off x="6500281"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8</a:t>
            </a:r>
            <a:endParaRPr lang="en-US" dirty="0"/>
          </a:p>
        </p:txBody>
      </p:sp>
      <p:sp>
        <p:nvSpPr>
          <p:cNvPr id="21" name="Oval 20"/>
          <p:cNvSpPr/>
          <p:nvPr/>
        </p:nvSpPr>
        <p:spPr>
          <a:xfrm>
            <a:off x="7413384"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9</a:t>
            </a:r>
            <a:endParaRPr lang="en-US" dirty="0"/>
          </a:p>
        </p:txBody>
      </p:sp>
      <p:sp>
        <p:nvSpPr>
          <p:cNvPr id="22" name="Oval 21"/>
          <p:cNvSpPr/>
          <p:nvPr/>
        </p:nvSpPr>
        <p:spPr>
          <a:xfrm>
            <a:off x="8326487" y="5612241"/>
            <a:ext cx="817513"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10</a:t>
            </a:r>
            <a:endParaRPr lang="en-US" dirty="0"/>
          </a:p>
        </p:txBody>
      </p:sp>
      <p:cxnSp>
        <p:nvCxnSpPr>
          <p:cNvPr id="24" name="Straight Arrow Connector 23"/>
          <p:cNvCxnSpPr>
            <a:stCxn id="7" idx="4"/>
            <a:endCxn id="10" idx="0"/>
          </p:cNvCxnSpPr>
          <p:nvPr/>
        </p:nvCxnSpPr>
        <p:spPr>
          <a:xfrm rot="5400000">
            <a:off x="235986" y="5042386"/>
            <a:ext cx="791069" cy="348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4"/>
            <a:endCxn id="14" idx="0"/>
          </p:cNvCxnSpPr>
          <p:nvPr/>
        </p:nvCxnSpPr>
        <p:spPr>
          <a:xfrm rot="16200000" flipH="1">
            <a:off x="692537" y="4934474"/>
            <a:ext cx="791069" cy="564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8" idx="4"/>
            <a:endCxn id="15" idx="0"/>
          </p:cNvCxnSpPr>
          <p:nvPr/>
        </p:nvCxnSpPr>
        <p:spPr>
          <a:xfrm rot="16200000" flipH="1">
            <a:off x="1779960" y="5108794"/>
            <a:ext cx="791069" cy="2158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4"/>
            <a:endCxn id="16" idx="0"/>
          </p:cNvCxnSpPr>
          <p:nvPr/>
        </p:nvCxnSpPr>
        <p:spPr>
          <a:xfrm rot="5400000">
            <a:off x="2867383" y="5150299"/>
            <a:ext cx="791069" cy="132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9" idx="4"/>
            <a:endCxn id="17" idx="0"/>
          </p:cNvCxnSpPr>
          <p:nvPr/>
        </p:nvCxnSpPr>
        <p:spPr>
          <a:xfrm rot="16200000" flipH="1">
            <a:off x="3323934" y="4826562"/>
            <a:ext cx="791069" cy="780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3"/>
            <a:endCxn id="18" idx="0"/>
          </p:cNvCxnSpPr>
          <p:nvPr/>
        </p:nvCxnSpPr>
        <p:spPr>
          <a:xfrm rot="5400000">
            <a:off x="4866993" y="4872952"/>
            <a:ext cx="895012" cy="583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1" idx="4"/>
            <a:endCxn id="19" idx="0"/>
          </p:cNvCxnSpPr>
          <p:nvPr/>
        </p:nvCxnSpPr>
        <p:spPr>
          <a:xfrm rot="16200000" flipH="1">
            <a:off x="5498779" y="5175201"/>
            <a:ext cx="791069" cy="830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2" idx="4"/>
            <a:endCxn id="20" idx="0"/>
          </p:cNvCxnSpPr>
          <p:nvPr/>
        </p:nvCxnSpPr>
        <p:spPr>
          <a:xfrm rot="5400000">
            <a:off x="6586202" y="5083892"/>
            <a:ext cx="791069" cy="2656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4"/>
            <a:endCxn id="21" idx="0"/>
          </p:cNvCxnSpPr>
          <p:nvPr/>
        </p:nvCxnSpPr>
        <p:spPr>
          <a:xfrm rot="16200000" flipH="1">
            <a:off x="7042753" y="4892969"/>
            <a:ext cx="791069" cy="647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3" idx="4"/>
            <a:endCxn id="22" idx="0"/>
          </p:cNvCxnSpPr>
          <p:nvPr/>
        </p:nvCxnSpPr>
        <p:spPr>
          <a:xfrm rot="16200000" flipH="1">
            <a:off x="8160234" y="5037230"/>
            <a:ext cx="791069" cy="358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6" idx="5"/>
            <a:endCxn id="13" idx="1"/>
          </p:cNvCxnSpPr>
          <p:nvPr/>
        </p:nvCxnSpPr>
        <p:spPr>
          <a:xfrm rot="16200000" flipH="1">
            <a:off x="7020632" y="3106210"/>
            <a:ext cx="960471" cy="1257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 idx="5"/>
            <a:endCxn id="6" idx="1"/>
          </p:cNvCxnSpPr>
          <p:nvPr/>
        </p:nvCxnSpPr>
        <p:spPr>
          <a:xfrm rot="16200000" flipH="1">
            <a:off x="5221297" y="1595368"/>
            <a:ext cx="565745" cy="1749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 idx="3"/>
            <a:endCxn id="5" idx="7"/>
          </p:cNvCxnSpPr>
          <p:nvPr/>
        </p:nvCxnSpPr>
        <p:spPr>
          <a:xfrm rot="5400000">
            <a:off x="2942366" y="1558986"/>
            <a:ext cx="565745" cy="182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 idx="3"/>
            <a:endCxn id="7" idx="7"/>
          </p:cNvCxnSpPr>
          <p:nvPr/>
        </p:nvCxnSpPr>
        <p:spPr>
          <a:xfrm rot="5400000">
            <a:off x="956476" y="3350764"/>
            <a:ext cx="960471" cy="768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5" idx="4"/>
            <a:endCxn id="8" idx="0"/>
          </p:cNvCxnSpPr>
          <p:nvPr/>
        </p:nvCxnSpPr>
        <p:spPr>
          <a:xfrm rot="5400000">
            <a:off x="1691290" y="3735109"/>
            <a:ext cx="75258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5" idx="5"/>
            <a:endCxn id="9" idx="1"/>
          </p:cNvCxnSpPr>
          <p:nvPr/>
        </p:nvCxnSpPr>
        <p:spPr>
          <a:xfrm rot="16200000" flipH="1">
            <a:off x="2218217" y="3350763"/>
            <a:ext cx="960471" cy="768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 idx="3"/>
            <a:endCxn id="11" idx="0"/>
          </p:cNvCxnSpPr>
          <p:nvPr/>
        </p:nvCxnSpPr>
        <p:spPr>
          <a:xfrm rot="5400000">
            <a:off x="5687599" y="3420083"/>
            <a:ext cx="856528" cy="5261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 idx="4"/>
            <a:endCxn id="12" idx="0"/>
          </p:cNvCxnSpPr>
          <p:nvPr/>
        </p:nvCxnSpPr>
        <p:spPr>
          <a:xfrm rot="16200000" flipH="1">
            <a:off x="6493705" y="3490556"/>
            <a:ext cx="752585" cy="489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457200" y="4111402"/>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1718148" y="4112196"/>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2979096" y="4112990"/>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1718148" y="2662331"/>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500992" y="4114578"/>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761940" y="4115372"/>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8022888" y="4116166"/>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034255" y="1581418"/>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6276804" y="2649047"/>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4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Augmentation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Special case of Gibbs sampler</a:t>
                </a:r>
              </a:p>
              <a:p>
                <a:r>
                  <a:rPr lang="en-US" dirty="0" smtClean="0"/>
                  <a:t>Easy to sample </a:t>
                </a:r>
                <a:r>
                  <a:rPr lang="en-US" b="1" i="1" dirty="0" err="1" smtClean="0"/>
                  <a:t>Y</a:t>
                </a:r>
                <a:r>
                  <a:rPr lang="en-US" i="1" baseline="-25000" dirty="0" err="1" smtClean="0"/>
                  <a:t>mis</a:t>
                </a:r>
                <a:r>
                  <a:rPr lang="en-US" dirty="0" smtClean="0"/>
                  <a:t> if </a:t>
                </a:r>
                <a14:m>
                  <m:oMath xmlns:m="http://schemas.openxmlformats.org/officeDocument/2006/math">
                    <m:r>
                      <a:rPr lang="en-US" b="1" i="1" smtClean="0">
                        <a:latin typeface="Cambria Math" panose="02040503050406030204" pitchFamily="18" charset="0"/>
                      </a:rPr>
                      <m:t>𝜽</m:t>
                    </m:r>
                  </m:oMath>
                </a14:m>
                <a:r>
                  <a:rPr lang="en-US" b="1" dirty="0" smtClean="0"/>
                  <a:t> </a:t>
                </a:r>
                <a:r>
                  <a:rPr lang="en-US" dirty="0" smtClean="0"/>
                  <a:t>is know</a:t>
                </a:r>
              </a:p>
              <a:p>
                <a:r>
                  <a:rPr lang="en-US" dirty="0" smtClean="0"/>
                  <a:t>Easy to estimate posterior of </a:t>
                </a:r>
                <a14:m>
                  <m:oMath xmlns:m="http://schemas.openxmlformats.org/officeDocument/2006/math">
                    <m:r>
                      <a:rPr lang="en-US" b="1" i="1" smtClean="0">
                        <a:latin typeface="Cambria Math" panose="02040503050406030204" pitchFamily="18" charset="0"/>
                      </a:rPr>
                      <m:t>𝜽</m:t>
                    </m:r>
                  </m:oMath>
                </a14:m>
                <a:r>
                  <a:rPr lang="en-US" b="1" dirty="0" smtClean="0"/>
                  <a:t> </a:t>
                </a:r>
                <a:r>
                  <a:rPr lang="en-US" dirty="0" smtClean="0"/>
                  <a:t>if data are complete</a:t>
                </a:r>
              </a:p>
              <a:p>
                <a:r>
                  <a:rPr lang="en-US" dirty="0" smtClean="0"/>
                  <a:t>Often works well for latent variable problems, too.</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14</a:t>
            </a:fld>
            <a:endParaRPr lang="en-US"/>
          </a:p>
        </p:txBody>
      </p:sp>
    </p:spTree>
    <p:extLst>
      <p:ext uri="{BB962C8B-B14F-4D97-AF65-F5344CB8AC3E}">
        <p14:creationId xmlns:p14="http://schemas.microsoft.com/office/powerpoint/2010/main" val="182784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Convergence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MCMC has converged when it reaches is stationary distribution.</a:t>
            </a:r>
          </a:p>
          <a:p>
            <a:r>
              <a:rPr lang="en-US" dirty="0" smtClean="0"/>
              <a:t>Observations before convergence are discarded as “Burn-in”</a:t>
            </a:r>
          </a:p>
          <a:p>
            <a:r>
              <a:rPr lang="en-US" dirty="0" smtClean="0"/>
              <a:t>(Brooks)-</a:t>
            </a:r>
            <a:r>
              <a:rPr lang="en-US" dirty="0" err="1" smtClean="0"/>
              <a:t>Gelman</a:t>
            </a:r>
            <a:r>
              <a:rPr lang="en-US" dirty="0" smtClean="0"/>
              <a:t>-Rubin R</a:t>
            </a:r>
          </a:p>
          <a:p>
            <a:pPr lvl="1"/>
            <a:r>
              <a:rPr lang="en-US" dirty="0" smtClean="0"/>
              <a:t>Start multiple chains from different starting points</a:t>
            </a:r>
          </a:p>
          <a:p>
            <a:pPr lvl="1"/>
            <a:r>
              <a:rPr lang="en-US" dirty="0" smtClean="0"/>
              <a:t>Look at ratio of variance within chain to variance between chains</a:t>
            </a:r>
          </a:p>
          <a:p>
            <a:pPr lvl="1"/>
            <a:r>
              <a:rPr lang="en-US" dirty="0" smtClean="0"/>
              <a:t>When this gets small (&lt;1.1) chain is converged</a:t>
            </a:r>
          </a:p>
          <a:p>
            <a:pPr lvl="1"/>
            <a:r>
              <a:rPr lang="en-US" dirty="0" smtClean="0"/>
              <a:t>Often displayed graphically</a:t>
            </a:r>
            <a:endParaRPr lang="en-US" dirty="0"/>
          </a:p>
        </p:txBody>
      </p:sp>
    </p:spTree>
    <p:extLst>
      <p:ext uri="{BB962C8B-B14F-4D97-AF65-F5344CB8AC3E}">
        <p14:creationId xmlns:p14="http://schemas.microsoft.com/office/powerpoint/2010/main" val="48383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t>April 2004</a:t>
            </a:r>
          </a:p>
        </p:txBody>
      </p:sp>
      <p:sp>
        <p:nvSpPr>
          <p:cNvPr id="11" name="Footer Placeholder 4"/>
          <p:cNvSpPr>
            <a:spLocks noGrp="1"/>
          </p:cNvSpPr>
          <p:nvPr>
            <p:ph type="ftr" sz="quarter" idx="11"/>
          </p:nvPr>
        </p:nvSpPr>
        <p:spPr/>
        <p:txBody>
          <a:bodyPr/>
          <a:lstStyle/>
          <a:p>
            <a:r>
              <a:rPr lang="en-US"/>
              <a:t>Bayesian Networks in Educational Assessment  - Section IV</a:t>
            </a:r>
          </a:p>
        </p:txBody>
      </p:sp>
      <p:sp>
        <p:nvSpPr>
          <p:cNvPr id="12" name="Slide Number Placeholder 5"/>
          <p:cNvSpPr>
            <a:spLocks noGrp="1"/>
          </p:cNvSpPr>
          <p:nvPr>
            <p:ph type="sldNum" sz="quarter" idx="12"/>
          </p:nvPr>
        </p:nvSpPr>
        <p:spPr/>
        <p:txBody>
          <a:bodyPr/>
          <a:lstStyle/>
          <a:p>
            <a:fld id="{ADF332C8-B659-894F-8C68-BA5301EC4A55}" type="slidenum">
              <a:rPr lang="en-US"/>
              <a:pPr/>
              <a:t>16</a:t>
            </a:fld>
            <a:endParaRPr lang="en-US"/>
          </a:p>
        </p:txBody>
      </p:sp>
      <p:sp>
        <p:nvSpPr>
          <p:cNvPr id="350210" name="Rectangle 2"/>
          <p:cNvSpPr>
            <a:spLocks noGrp="1" noChangeArrowheads="1"/>
          </p:cNvSpPr>
          <p:nvPr>
            <p:ph type="body" idx="1"/>
          </p:nvPr>
        </p:nvSpPr>
        <p:spPr>
          <a:xfrm>
            <a:off x="685800" y="1524000"/>
            <a:ext cx="7772400" cy="4191000"/>
          </a:xfrm>
        </p:spPr>
        <p:txBody>
          <a:bodyPr>
            <a:normAutofit lnSpcReduction="10000"/>
          </a:bodyPr>
          <a:lstStyle/>
          <a:p>
            <a:pPr>
              <a:lnSpc>
                <a:spcPct val="90000"/>
              </a:lnSpc>
            </a:pPr>
            <a:r>
              <a:rPr lang="en-US" sz="2000">
                <a:latin typeface="Arial" charset="0"/>
              </a:rPr>
              <a:t>“Mixing” means how much draws for a given parameter can move around the space each cycle.  More autocorrelation goes along with “poor mixing.”</a:t>
            </a:r>
          </a:p>
          <a:p>
            <a:pPr>
              <a:lnSpc>
                <a:spcPct val="90000"/>
              </a:lnSpc>
            </a:pPr>
            <a:endParaRPr lang="en-US" sz="2000">
              <a:latin typeface="Arial" charset="0"/>
            </a:endParaRPr>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latin typeface="Arial" charset="0"/>
              </a:rPr>
              <a:t>“Better mixing” means the same number of cycles provides more information about the posterior, the ceiling being independent draws from the posterior.  “Worse mixing” means more cycles are needed for (a) burn-in and (b) a given level of precision for statistics for the posteriors.</a:t>
            </a:r>
          </a:p>
        </p:txBody>
      </p:sp>
      <p:sp>
        <p:nvSpPr>
          <p:cNvPr id="350211" name="Rectangle 3"/>
          <p:cNvSpPr>
            <a:spLocks noGrp="1" noChangeArrowheads="1"/>
          </p:cNvSpPr>
          <p:nvPr>
            <p:ph type="title"/>
          </p:nvPr>
        </p:nvSpPr>
        <p:spPr/>
        <p:txBody>
          <a:bodyPr/>
          <a:lstStyle/>
          <a:p>
            <a:pPr algn="l"/>
            <a:r>
              <a:rPr lang="en-US" sz="4000" b="1" dirty="0" smtClean="0"/>
              <a:t>Mixing Speed</a:t>
            </a:r>
            <a:endParaRPr lang="en-US" sz="4000" b="1" dirty="0"/>
          </a:p>
        </p:txBody>
      </p:sp>
      <p:sp>
        <p:nvSpPr>
          <p:cNvPr id="350213" name="Rectangle 5"/>
          <p:cNvSpPr>
            <a:spLocks noChangeArrowheads="1"/>
          </p:cNvSpPr>
          <p:nvPr/>
        </p:nvSpPr>
        <p:spPr bwMode="auto">
          <a:xfrm>
            <a:off x="1219200" y="2682875"/>
            <a:ext cx="2971800" cy="1143000"/>
          </a:xfrm>
          <a:prstGeom prst="rect">
            <a:avLst/>
          </a:prstGeom>
          <a:solidFill>
            <a:srgbClr val="FF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350214" name="Freeform 6"/>
          <p:cNvSpPr>
            <a:spLocks/>
          </p:cNvSpPr>
          <p:nvPr/>
        </p:nvSpPr>
        <p:spPr bwMode="auto">
          <a:xfrm>
            <a:off x="1219200" y="3186113"/>
            <a:ext cx="2894013" cy="298450"/>
          </a:xfrm>
          <a:custGeom>
            <a:avLst/>
            <a:gdLst/>
            <a:ahLst/>
            <a:cxnLst>
              <a:cxn ang="0">
                <a:pos x="28" y="84"/>
              </a:cxn>
              <a:cxn ang="0">
                <a:pos x="56" y="91"/>
              </a:cxn>
              <a:cxn ang="0">
                <a:pos x="98" y="84"/>
              </a:cxn>
              <a:cxn ang="0">
                <a:pos x="153" y="112"/>
              </a:cxn>
              <a:cxn ang="0">
                <a:pos x="202" y="84"/>
              </a:cxn>
              <a:cxn ang="0">
                <a:pos x="285" y="112"/>
              </a:cxn>
              <a:cxn ang="0">
                <a:pos x="334" y="147"/>
              </a:cxn>
              <a:cxn ang="0">
                <a:pos x="369" y="105"/>
              </a:cxn>
              <a:cxn ang="0">
                <a:pos x="418" y="0"/>
              </a:cxn>
              <a:cxn ang="0">
                <a:pos x="466" y="70"/>
              </a:cxn>
              <a:cxn ang="0">
                <a:pos x="501" y="147"/>
              </a:cxn>
              <a:cxn ang="0">
                <a:pos x="536" y="167"/>
              </a:cxn>
              <a:cxn ang="0">
                <a:pos x="578" y="84"/>
              </a:cxn>
              <a:cxn ang="0">
                <a:pos x="605" y="77"/>
              </a:cxn>
              <a:cxn ang="0">
                <a:pos x="640" y="42"/>
              </a:cxn>
              <a:cxn ang="0">
                <a:pos x="668" y="77"/>
              </a:cxn>
              <a:cxn ang="0">
                <a:pos x="710" y="70"/>
              </a:cxn>
              <a:cxn ang="0">
                <a:pos x="731" y="119"/>
              </a:cxn>
              <a:cxn ang="0">
                <a:pos x="759" y="49"/>
              </a:cxn>
              <a:cxn ang="0">
                <a:pos x="814" y="56"/>
              </a:cxn>
              <a:cxn ang="0">
                <a:pos x="849" y="112"/>
              </a:cxn>
              <a:cxn ang="0">
                <a:pos x="884" y="119"/>
              </a:cxn>
              <a:cxn ang="0">
                <a:pos x="939" y="98"/>
              </a:cxn>
              <a:cxn ang="0">
                <a:pos x="981" y="98"/>
              </a:cxn>
              <a:cxn ang="0">
                <a:pos x="1023" y="56"/>
              </a:cxn>
              <a:cxn ang="0">
                <a:pos x="1086" y="105"/>
              </a:cxn>
              <a:cxn ang="0">
                <a:pos x="1162" y="98"/>
              </a:cxn>
              <a:cxn ang="0">
                <a:pos x="1197" y="112"/>
              </a:cxn>
              <a:cxn ang="0">
                <a:pos x="1232" y="112"/>
              </a:cxn>
              <a:cxn ang="0">
                <a:pos x="1273" y="112"/>
              </a:cxn>
              <a:cxn ang="0">
                <a:pos x="1287" y="133"/>
              </a:cxn>
              <a:cxn ang="0">
                <a:pos x="1315" y="70"/>
              </a:cxn>
              <a:cxn ang="0">
                <a:pos x="1336" y="77"/>
              </a:cxn>
              <a:cxn ang="0">
                <a:pos x="1378" y="35"/>
              </a:cxn>
              <a:cxn ang="0">
                <a:pos x="1413" y="70"/>
              </a:cxn>
              <a:cxn ang="0">
                <a:pos x="1440" y="91"/>
              </a:cxn>
              <a:cxn ang="0">
                <a:pos x="1461" y="70"/>
              </a:cxn>
              <a:cxn ang="0">
                <a:pos x="1503" y="147"/>
              </a:cxn>
              <a:cxn ang="0">
                <a:pos x="1524" y="160"/>
              </a:cxn>
              <a:cxn ang="0">
                <a:pos x="1600" y="77"/>
              </a:cxn>
              <a:cxn ang="0">
                <a:pos x="1663" y="70"/>
              </a:cxn>
              <a:cxn ang="0">
                <a:pos x="1691" y="174"/>
              </a:cxn>
              <a:cxn ang="0">
                <a:pos x="1705" y="174"/>
              </a:cxn>
              <a:cxn ang="0">
                <a:pos x="1753" y="112"/>
              </a:cxn>
              <a:cxn ang="0">
                <a:pos x="1823" y="112"/>
              </a:cxn>
            </a:cxnLst>
            <a:rect l="0" t="0" r="r" b="b"/>
            <a:pathLst>
              <a:path w="1823" h="188">
                <a:moveTo>
                  <a:pt x="0" y="91"/>
                </a:moveTo>
                <a:cubicBezTo>
                  <a:pt x="9" y="89"/>
                  <a:pt x="19" y="88"/>
                  <a:pt x="28" y="84"/>
                </a:cubicBezTo>
                <a:cubicBezTo>
                  <a:pt x="36" y="81"/>
                  <a:pt x="41" y="68"/>
                  <a:pt x="49" y="70"/>
                </a:cubicBezTo>
                <a:cubicBezTo>
                  <a:pt x="56" y="72"/>
                  <a:pt x="51" y="85"/>
                  <a:pt x="56" y="91"/>
                </a:cubicBezTo>
                <a:cubicBezTo>
                  <a:pt x="61" y="98"/>
                  <a:pt x="70" y="100"/>
                  <a:pt x="77" y="105"/>
                </a:cubicBezTo>
                <a:cubicBezTo>
                  <a:pt x="84" y="98"/>
                  <a:pt x="88" y="84"/>
                  <a:pt x="98" y="84"/>
                </a:cubicBezTo>
                <a:cubicBezTo>
                  <a:pt x="111" y="84"/>
                  <a:pt x="122" y="138"/>
                  <a:pt x="125" y="147"/>
                </a:cubicBezTo>
                <a:cubicBezTo>
                  <a:pt x="164" y="121"/>
                  <a:pt x="133" y="148"/>
                  <a:pt x="153" y="112"/>
                </a:cubicBezTo>
                <a:cubicBezTo>
                  <a:pt x="161" y="97"/>
                  <a:pt x="181" y="70"/>
                  <a:pt x="181" y="70"/>
                </a:cubicBezTo>
                <a:cubicBezTo>
                  <a:pt x="188" y="75"/>
                  <a:pt x="194" y="84"/>
                  <a:pt x="202" y="84"/>
                </a:cubicBezTo>
                <a:cubicBezTo>
                  <a:pt x="230" y="84"/>
                  <a:pt x="248" y="27"/>
                  <a:pt x="258" y="7"/>
                </a:cubicBezTo>
                <a:cubicBezTo>
                  <a:pt x="263" y="47"/>
                  <a:pt x="265" y="77"/>
                  <a:pt x="285" y="112"/>
                </a:cubicBezTo>
                <a:cubicBezTo>
                  <a:pt x="294" y="127"/>
                  <a:pt x="313" y="154"/>
                  <a:pt x="313" y="154"/>
                </a:cubicBezTo>
                <a:cubicBezTo>
                  <a:pt x="320" y="152"/>
                  <a:pt x="330" y="153"/>
                  <a:pt x="334" y="147"/>
                </a:cubicBezTo>
                <a:cubicBezTo>
                  <a:pt x="351" y="124"/>
                  <a:pt x="357" y="70"/>
                  <a:pt x="362" y="42"/>
                </a:cubicBezTo>
                <a:cubicBezTo>
                  <a:pt x="364" y="63"/>
                  <a:pt x="356" y="89"/>
                  <a:pt x="369" y="105"/>
                </a:cubicBezTo>
                <a:cubicBezTo>
                  <a:pt x="376" y="114"/>
                  <a:pt x="384" y="87"/>
                  <a:pt x="390" y="77"/>
                </a:cubicBezTo>
                <a:cubicBezTo>
                  <a:pt x="403" y="54"/>
                  <a:pt x="406" y="24"/>
                  <a:pt x="418" y="0"/>
                </a:cubicBezTo>
                <a:cubicBezTo>
                  <a:pt x="424" y="35"/>
                  <a:pt x="427" y="61"/>
                  <a:pt x="445" y="91"/>
                </a:cubicBezTo>
                <a:cubicBezTo>
                  <a:pt x="452" y="84"/>
                  <a:pt x="456" y="68"/>
                  <a:pt x="466" y="70"/>
                </a:cubicBezTo>
                <a:cubicBezTo>
                  <a:pt x="475" y="72"/>
                  <a:pt x="470" y="89"/>
                  <a:pt x="473" y="98"/>
                </a:cubicBezTo>
                <a:cubicBezTo>
                  <a:pt x="481" y="127"/>
                  <a:pt x="479" y="118"/>
                  <a:pt x="501" y="147"/>
                </a:cubicBezTo>
                <a:cubicBezTo>
                  <a:pt x="503" y="152"/>
                  <a:pt x="513" y="188"/>
                  <a:pt x="522" y="188"/>
                </a:cubicBezTo>
                <a:cubicBezTo>
                  <a:pt x="530" y="188"/>
                  <a:pt x="532" y="174"/>
                  <a:pt x="536" y="167"/>
                </a:cubicBezTo>
                <a:cubicBezTo>
                  <a:pt x="542" y="156"/>
                  <a:pt x="545" y="144"/>
                  <a:pt x="550" y="133"/>
                </a:cubicBezTo>
                <a:cubicBezTo>
                  <a:pt x="568" y="45"/>
                  <a:pt x="541" y="136"/>
                  <a:pt x="578" y="84"/>
                </a:cubicBezTo>
                <a:cubicBezTo>
                  <a:pt x="583" y="77"/>
                  <a:pt x="595" y="41"/>
                  <a:pt x="599" y="28"/>
                </a:cubicBezTo>
                <a:cubicBezTo>
                  <a:pt x="601" y="44"/>
                  <a:pt x="595" y="64"/>
                  <a:pt x="605" y="77"/>
                </a:cubicBezTo>
                <a:cubicBezTo>
                  <a:pt x="610" y="84"/>
                  <a:pt x="620" y="69"/>
                  <a:pt x="626" y="63"/>
                </a:cubicBezTo>
                <a:cubicBezTo>
                  <a:pt x="632" y="57"/>
                  <a:pt x="635" y="49"/>
                  <a:pt x="640" y="42"/>
                </a:cubicBezTo>
                <a:cubicBezTo>
                  <a:pt x="642" y="58"/>
                  <a:pt x="637" y="78"/>
                  <a:pt x="647" y="91"/>
                </a:cubicBezTo>
                <a:cubicBezTo>
                  <a:pt x="652" y="98"/>
                  <a:pt x="662" y="83"/>
                  <a:pt x="668" y="77"/>
                </a:cubicBezTo>
                <a:cubicBezTo>
                  <a:pt x="674" y="71"/>
                  <a:pt x="677" y="63"/>
                  <a:pt x="682" y="56"/>
                </a:cubicBezTo>
                <a:cubicBezTo>
                  <a:pt x="693" y="157"/>
                  <a:pt x="688" y="115"/>
                  <a:pt x="710" y="70"/>
                </a:cubicBezTo>
                <a:cubicBezTo>
                  <a:pt x="712" y="93"/>
                  <a:pt x="708" y="118"/>
                  <a:pt x="717" y="140"/>
                </a:cubicBezTo>
                <a:cubicBezTo>
                  <a:pt x="720" y="148"/>
                  <a:pt x="728" y="127"/>
                  <a:pt x="731" y="119"/>
                </a:cubicBezTo>
                <a:cubicBezTo>
                  <a:pt x="737" y="106"/>
                  <a:pt x="738" y="90"/>
                  <a:pt x="745" y="77"/>
                </a:cubicBezTo>
                <a:cubicBezTo>
                  <a:pt x="750" y="68"/>
                  <a:pt x="754" y="58"/>
                  <a:pt x="759" y="49"/>
                </a:cubicBezTo>
                <a:cubicBezTo>
                  <a:pt x="761" y="68"/>
                  <a:pt x="746" y="103"/>
                  <a:pt x="765" y="105"/>
                </a:cubicBezTo>
                <a:cubicBezTo>
                  <a:pt x="788" y="108"/>
                  <a:pt x="814" y="56"/>
                  <a:pt x="814" y="56"/>
                </a:cubicBezTo>
                <a:cubicBezTo>
                  <a:pt x="819" y="44"/>
                  <a:pt x="818" y="13"/>
                  <a:pt x="828" y="21"/>
                </a:cubicBezTo>
                <a:cubicBezTo>
                  <a:pt x="832" y="24"/>
                  <a:pt x="846" y="98"/>
                  <a:pt x="849" y="112"/>
                </a:cubicBezTo>
                <a:cubicBezTo>
                  <a:pt x="866" y="62"/>
                  <a:pt x="865" y="122"/>
                  <a:pt x="870" y="140"/>
                </a:cubicBezTo>
                <a:cubicBezTo>
                  <a:pt x="876" y="127"/>
                  <a:pt x="901" y="51"/>
                  <a:pt x="884" y="119"/>
                </a:cubicBezTo>
                <a:cubicBezTo>
                  <a:pt x="896" y="156"/>
                  <a:pt x="879" y="185"/>
                  <a:pt x="919" y="147"/>
                </a:cubicBezTo>
                <a:cubicBezTo>
                  <a:pt x="926" y="131"/>
                  <a:pt x="929" y="113"/>
                  <a:pt x="939" y="98"/>
                </a:cubicBezTo>
                <a:cubicBezTo>
                  <a:pt x="940" y="97"/>
                  <a:pt x="972" y="60"/>
                  <a:pt x="974" y="56"/>
                </a:cubicBezTo>
                <a:cubicBezTo>
                  <a:pt x="976" y="70"/>
                  <a:pt x="971" y="88"/>
                  <a:pt x="981" y="98"/>
                </a:cubicBezTo>
                <a:cubicBezTo>
                  <a:pt x="987" y="104"/>
                  <a:pt x="996" y="90"/>
                  <a:pt x="1002" y="84"/>
                </a:cubicBezTo>
                <a:cubicBezTo>
                  <a:pt x="1010" y="76"/>
                  <a:pt x="1016" y="65"/>
                  <a:pt x="1023" y="56"/>
                </a:cubicBezTo>
                <a:cubicBezTo>
                  <a:pt x="1032" y="82"/>
                  <a:pt x="1044" y="99"/>
                  <a:pt x="1051" y="126"/>
                </a:cubicBezTo>
                <a:cubicBezTo>
                  <a:pt x="1083" y="78"/>
                  <a:pt x="1074" y="68"/>
                  <a:pt x="1086" y="105"/>
                </a:cubicBezTo>
                <a:cubicBezTo>
                  <a:pt x="1120" y="70"/>
                  <a:pt x="1129" y="95"/>
                  <a:pt x="1155" y="56"/>
                </a:cubicBezTo>
                <a:cubicBezTo>
                  <a:pt x="1157" y="70"/>
                  <a:pt x="1151" y="89"/>
                  <a:pt x="1162" y="98"/>
                </a:cubicBezTo>
                <a:cubicBezTo>
                  <a:pt x="1176" y="108"/>
                  <a:pt x="1189" y="59"/>
                  <a:pt x="1190" y="56"/>
                </a:cubicBezTo>
                <a:cubicBezTo>
                  <a:pt x="1192" y="75"/>
                  <a:pt x="1187" y="96"/>
                  <a:pt x="1197" y="112"/>
                </a:cubicBezTo>
                <a:cubicBezTo>
                  <a:pt x="1201" y="119"/>
                  <a:pt x="1203" y="91"/>
                  <a:pt x="1211" y="91"/>
                </a:cubicBezTo>
                <a:cubicBezTo>
                  <a:pt x="1221" y="91"/>
                  <a:pt x="1225" y="105"/>
                  <a:pt x="1232" y="112"/>
                </a:cubicBezTo>
                <a:cubicBezTo>
                  <a:pt x="1234" y="124"/>
                  <a:pt x="1230" y="140"/>
                  <a:pt x="1239" y="147"/>
                </a:cubicBezTo>
                <a:cubicBezTo>
                  <a:pt x="1248" y="154"/>
                  <a:pt x="1273" y="113"/>
                  <a:pt x="1273" y="112"/>
                </a:cubicBezTo>
                <a:cubicBezTo>
                  <a:pt x="1275" y="128"/>
                  <a:pt x="1271" y="147"/>
                  <a:pt x="1280" y="160"/>
                </a:cubicBezTo>
                <a:cubicBezTo>
                  <a:pt x="1285" y="168"/>
                  <a:pt x="1283" y="142"/>
                  <a:pt x="1287" y="133"/>
                </a:cubicBezTo>
                <a:cubicBezTo>
                  <a:pt x="1290" y="125"/>
                  <a:pt x="1298" y="120"/>
                  <a:pt x="1301" y="112"/>
                </a:cubicBezTo>
                <a:cubicBezTo>
                  <a:pt x="1307" y="99"/>
                  <a:pt x="1315" y="70"/>
                  <a:pt x="1315" y="70"/>
                </a:cubicBezTo>
                <a:cubicBezTo>
                  <a:pt x="1317" y="79"/>
                  <a:pt x="1313" y="95"/>
                  <a:pt x="1322" y="98"/>
                </a:cubicBezTo>
                <a:cubicBezTo>
                  <a:pt x="1330" y="101"/>
                  <a:pt x="1332" y="84"/>
                  <a:pt x="1336" y="77"/>
                </a:cubicBezTo>
                <a:cubicBezTo>
                  <a:pt x="1350" y="53"/>
                  <a:pt x="1349" y="52"/>
                  <a:pt x="1357" y="28"/>
                </a:cubicBezTo>
                <a:cubicBezTo>
                  <a:pt x="1344" y="133"/>
                  <a:pt x="1356" y="68"/>
                  <a:pt x="1378" y="35"/>
                </a:cubicBezTo>
                <a:cubicBezTo>
                  <a:pt x="1380" y="49"/>
                  <a:pt x="1372" y="71"/>
                  <a:pt x="1385" y="77"/>
                </a:cubicBezTo>
                <a:cubicBezTo>
                  <a:pt x="1429" y="99"/>
                  <a:pt x="1391" y="3"/>
                  <a:pt x="1413" y="70"/>
                </a:cubicBezTo>
                <a:cubicBezTo>
                  <a:pt x="1415" y="84"/>
                  <a:pt x="1408" y="103"/>
                  <a:pt x="1419" y="112"/>
                </a:cubicBezTo>
                <a:cubicBezTo>
                  <a:pt x="1427" y="118"/>
                  <a:pt x="1430" y="91"/>
                  <a:pt x="1440" y="91"/>
                </a:cubicBezTo>
                <a:cubicBezTo>
                  <a:pt x="1447" y="91"/>
                  <a:pt x="1428" y="117"/>
                  <a:pt x="1433" y="112"/>
                </a:cubicBezTo>
                <a:cubicBezTo>
                  <a:pt x="1445" y="100"/>
                  <a:pt x="1461" y="70"/>
                  <a:pt x="1461" y="70"/>
                </a:cubicBezTo>
                <a:cubicBezTo>
                  <a:pt x="1472" y="157"/>
                  <a:pt x="1471" y="128"/>
                  <a:pt x="1496" y="77"/>
                </a:cubicBezTo>
                <a:cubicBezTo>
                  <a:pt x="1498" y="100"/>
                  <a:pt x="1494" y="125"/>
                  <a:pt x="1503" y="147"/>
                </a:cubicBezTo>
                <a:cubicBezTo>
                  <a:pt x="1506" y="155"/>
                  <a:pt x="1510" y="122"/>
                  <a:pt x="1517" y="126"/>
                </a:cubicBezTo>
                <a:cubicBezTo>
                  <a:pt x="1527" y="132"/>
                  <a:pt x="1522" y="149"/>
                  <a:pt x="1524" y="160"/>
                </a:cubicBezTo>
                <a:cubicBezTo>
                  <a:pt x="1544" y="103"/>
                  <a:pt x="1552" y="103"/>
                  <a:pt x="1586" y="56"/>
                </a:cubicBezTo>
                <a:cubicBezTo>
                  <a:pt x="1591" y="63"/>
                  <a:pt x="1592" y="75"/>
                  <a:pt x="1600" y="77"/>
                </a:cubicBezTo>
                <a:cubicBezTo>
                  <a:pt x="1661" y="94"/>
                  <a:pt x="1616" y="42"/>
                  <a:pt x="1649" y="91"/>
                </a:cubicBezTo>
                <a:cubicBezTo>
                  <a:pt x="1654" y="84"/>
                  <a:pt x="1659" y="63"/>
                  <a:pt x="1663" y="70"/>
                </a:cubicBezTo>
                <a:cubicBezTo>
                  <a:pt x="1687" y="110"/>
                  <a:pt x="1652" y="152"/>
                  <a:pt x="1684" y="105"/>
                </a:cubicBezTo>
                <a:cubicBezTo>
                  <a:pt x="1686" y="128"/>
                  <a:pt x="1685" y="152"/>
                  <a:pt x="1691" y="174"/>
                </a:cubicBezTo>
                <a:cubicBezTo>
                  <a:pt x="1693" y="181"/>
                  <a:pt x="1691" y="154"/>
                  <a:pt x="1698" y="154"/>
                </a:cubicBezTo>
                <a:cubicBezTo>
                  <a:pt x="1705" y="154"/>
                  <a:pt x="1703" y="167"/>
                  <a:pt x="1705" y="174"/>
                </a:cubicBezTo>
                <a:cubicBezTo>
                  <a:pt x="1728" y="159"/>
                  <a:pt x="1731" y="160"/>
                  <a:pt x="1746" y="133"/>
                </a:cubicBezTo>
                <a:cubicBezTo>
                  <a:pt x="1750" y="127"/>
                  <a:pt x="1748" y="117"/>
                  <a:pt x="1753" y="112"/>
                </a:cubicBezTo>
                <a:cubicBezTo>
                  <a:pt x="1760" y="105"/>
                  <a:pt x="1772" y="103"/>
                  <a:pt x="1781" y="98"/>
                </a:cubicBezTo>
                <a:cubicBezTo>
                  <a:pt x="1796" y="103"/>
                  <a:pt x="1823" y="126"/>
                  <a:pt x="1823" y="112"/>
                </a:cubicBezTo>
              </a:path>
            </a:pathLst>
          </a:custGeom>
          <a:noFill/>
          <a:ln w="19050" cap="flat" cmpd="sng">
            <a:solidFill>
              <a:schemeClr val="tx1"/>
            </a:solidFill>
            <a:prstDash val="solid"/>
            <a:round/>
            <a:headEnd type="none" w="med" len="med"/>
            <a:tailEnd type="none" w="med" len="med"/>
          </a:ln>
          <a:effectLst/>
        </p:spPr>
        <p:txBody>
          <a:bodyPr wrap="none" anchor="ctr">
            <a:prstTxWarp prst="textNoShape">
              <a:avLst/>
            </a:prstTxWarp>
          </a:bodyPr>
          <a:lstStyle/>
          <a:p>
            <a:endParaRPr lang="en-US"/>
          </a:p>
        </p:txBody>
      </p:sp>
      <p:sp>
        <p:nvSpPr>
          <p:cNvPr id="350215" name="Rectangle 7"/>
          <p:cNvSpPr>
            <a:spLocks noChangeArrowheads="1"/>
          </p:cNvSpPr>
          <p:nvPr/>
        </p:nvSpPr>
        <p:spPr bwMode="auto">
          <a:xfrm>
            <a:off x="4876800" y="2682875"/>
            <a:ext cx="2971800" cy="1143000"/>
          </a:xfrm>
          <a:prstGeom prst="rect">
            <a:avLst/>
          </a:prstGeom>
          <a:solidFill>
            <a:srgbClr val="FF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350216" name="Freeform 8"/>
          <p:cNvSpPr>
            <a:spLocks/>
          </p:cNvSpPr>
          <p:nvPr/>
        </p:nvSpPr>
        <p:spPr bwMode="auto">
          <a:xfrm>
            <a:off x="4919663" y="2895600"/>
            <a:ext cx="2878137" cy="798513"/>
          </a:xfrm>
          <a:custGeom>
            <a:avLst/>
            <a:gdLst/>
            <a:ahLst/>
            <a:cxnLst>
              <a:cxn ang="0">
                <a:pos x="0" y="447"/>
              </a:cxn>
              <a:cxn ang="0">
                <a:pos x="49" y="503"/>
              </a:cxn>
              <a:cxn ang="0">
                <a:pos x="119" y="454"/>
              </a:cxn>
              <a:cxn ang="0">
                <a:pos x="140" y="461"/>
              </a:cxn>
              <a:cxn ang="0">
                <a:pos x="160" y="447"/>
              </a:cxn>
              <a:cxn ang="0">
                <a:pos x="244" y="413"/>
              </a:cxn>
              <a:cxn ang="0">
                <a:pos x="265" y="392"/>
              </a:cxn>
              <a:cxn ang="0">
                <a:pos x="286" y="364"/>
              </a:cxn>
              <a:cxn ang="0">
                <a:pos x="307" y="385"/>
              </a:cxn>
              <a:cxn ang="0">
                <a:pos x="334" y="357"/>
              </a:cxn>
              <a:cxn ang="0">
                <a:pos x="362" y="364"/>
              </a:cxn>
              <a:cxn ang="0">
                <a:pos x="383" y="350"/>
              </a:cxn>
              <a:cxn ang="0">
                <a:pos x="439" y="329"/>
              </a:cxn>
              <a:cxn ang="0">
                <a:pos x="501" y="294"/>
              </a:cxn>
              <a:cxn ang="0">
                <a:pos x="592" y="93"/>
              </a:cxn>
              <a:cxn ang="0">
                <a:pos x="633" y="65"/>
              </a:cxn>
              <a:cxn ang="0">
                <a:pos x="647" y="23"/>
              </a:cxn>
              <a:cxn ang="0">
                <a:pos x="654" y="44"/>
              </a:cxn>
              <a:cxn ang="0">
                <a:pos x="675" y="51"/>
              </a:cxn>
              <a:cxn ang="0">
                <a:pos x="696" y="58"/>
              </a:cxn>
              <a:cxn ang="0">
                <a:pos x="738" y="51"/>
              </a:cxn>
              <a:cxn ang="0">
                <a:pos x="766" y="93"/>
              </a:cxn>
              <a:cxn ang="0">
                <a:pos x="780" y="134"/>
              </a:cxn>
              <a:cxn ang="0">
                <a:pos x="800" y="169"/>
              </a:cxn>
              <a:cxn ang="0">
                <a:pos x="821" y="155"/>
              </a:cxn>
              <a:cxn ang="0">
                <a:pos x="870" y="169"/>
              </a:cxn>
              <a:cxn ang="0">
                <a:pos x="933" y="162"/>
              </a:cxn>
              <a:cxn ang="0">
                <a:pos x="974" y="176"/>
              </a:cxn>
              <a:cxn ang="0">
                <a:pos x="995" y="190"/>
              </a:cxn>
              <a:cxn ang="0">
                <a:pos x="1016" y="176"/>
              </a:cxn>
              <a:cxn ang="0">
                <a:pos x="1023" y="204"/>
              </a:cxn>
              <a:cxn ang="0">
                <a:pos x="1079" y="280"/>
              </a:cxn>
              <a:cxn ang="0">
                <a:pos x="1093" y="301"/>
              </a:cxn>
              <a:cxn ang="0">
                <a:pos x="1134" y="315"/>
              </a:cxn>
              <a:cxn ang="0">
                <a:pos x="1232" y="329"/>
              </a:cxn>
              <a:cxn ang="0">
                <a:pos x="1329" y="260"/>
              </a:cxn>
              <a:cxn ang="0">
                <a:pos x="1350" y="239"/>
              </a:cxn>
              <a:cxn ang="0">
                <a:pos x="1371" y="232"/>
              </a:cxn>
              <a:cxn ang="0">
                <a:pos x="1427" y="190"/>
              </a:cxn>
              <a:cxn ang="0">
                <a:pos x="1441" y="190"/>
              </a:cxn>
              <a:cxn ang="0">
                <a:pos x="1461" y="183"/>
              </a:cxn>
              <a:cxn ang="0">
                <a:pos x="1489" y="176"/>
              </a:cxn>
              <a:cxn ang="0">
                <a:pos x="1510" y="169"/>
              </a:cxn>
              <a:cxn ang="0">
                <a:pos x="1538" y="176"/>
              </a:cxn>
              <a:cxn ang="0">
                <a:pos x="1559" y="183"/>
              </a:cxn>
              <a:cxn ang="0">
                <a:pos x="1573" y="204"/>
              </a:cxn>
              <a:cxn ang="0">
                <a:pos x="1601" y="211"/>
              </a:cxn>
              <a:cxn ang="0">
                <a:pos x="1621" y="197"/>
              </a:cxn>
              <a:cxn ang="0">
                <a:pos x="1656" y="267"/>
              </a:cxn>
              <a:cxn ang="0">
                <a:pos x="1677" y="253"/>
              </a:cxn>
              <a:cxn ang="0">
                <a:pos x="1698" y="253"/>
              </a:cxn>
              <a:cxn ang="0">
                <a:pos x="1726" y="273"/>
              </a:cxn>
              <a:cxn ang="0">
                <a:pos x="1747" y="267"/>
              </a:cxn>
              <a:cxn ang="0">
                <a:pos x="1768" y="273"/>
              </a:cxn>
              <a:cxn ang="0">
                <a:pos x="1788" y="267"/>
              </a:cxn>
              <a:cxn ang="0">
                <a:pos x="1809" y="280"/>
              </a:cxn>
              <a:cxn ang="0">
                <a:pos x="1795" y="273"/>
              </a:cxn>
            </a:cxnLst>
            <a:rect l="0" t="0" r="r" b="b"/>
            <a:pathLst>
              <a:path w="1813" h="503">
                <a:moveTo>
                  <a:pt x="0" y="447"/>
                </a:moveTo>
                <a:cubicBezTo>
                  <a:pt x="10" y="477"/>
                  <a:pt x="32" y="477"/>
                  <a:pt x="49" y="503"/>
                </a:cubicBezTo>
                <a:cubicBezTo>
                  <a:pt x="73" y="479"/>
                  <a:pt x="95" y="478"/>
                  <a:pt x="119" y="454"/>
                </a:cubicBezTo>
                <a:cubicBezTo>
                  <a:pt x="126" y="456"/>
                  <a:pt x="133" y="462"/>
                  <a:pt x="140" y="461"/>
                </a:cubicBezTo>
                <a:cubicBezTo>
                  <a:pt x="148" y="460"/>
                  <a:pt x="153" y="450"/>
                  <a:pt x="160" y="447"/>
                </a:cubicBezTo>
                <a:cubicBezTo>
                  <a:pt x="185" y="436"/>
                  <a:pt x="218" y="422"/>
                  <a:pt x="244" y="413"/>
                </a:cubicBezTo>
                <a:cubicBezTo>
                  <a:pt x="251" y="406"/>
                  <a:pt x="259" y="400"/>
                  <a:pt x="265" y="392"/>
                </a:cubicBezTo>
                <a:cubicBezTo>
                  <a:pt x="273" y="383"/>
                  <a:pt x="274" y="366"/>
                  <a:pt x="286" y="364"/>
                </a:cubicBezTo>
                <a:cubicBezTo>
                  <a:pt x="296" y="362"/>
                  <a:pt x="300" y="378"/>
                  <a:pt x="307" y="385"/>
                </a:cubicBezTo>
                <a:cubicBezTo>
                  <a:pt x="325" y="356"/>
                  <a:pt x="319" y="311"/>
                  <a:pt x="334" y="357"/>
                </a:cubicBezTo>
                <a:cubicBezTo>
                  <a:pt x="394" y="317"/>
                  <a:pt x="323" y="354"/>
                  <a:pt x="362" y="364"/>
                </a:cubicBezTo>
                <a:cubicBezTo>
                  <a:pt x="370" y="366"/>
                  <a:pt x="376" y="354"/>
                  <a:pt x="383" y="350"/>
                </a:cubicBezTo>
                <a:cubicBezTo>
                  <a:pt x="411" y="334"/>
                  <a:pt x="408" y="337"/>
                  <a:pt x="439" y="329"/>
                </a:cubicBezTo>
                <a:cubicBezTo>
                  <a:pt x="477" y="354"/>
                  <a:pt x="477" y="326"/>
                  <a:pt x="501" y="294"/>
                </a:cubicBezTo>
                <a:cubicBezTo>
                  <a:pt x="520" y="238"/>
                  <a:pt x="530" y="114"/>
                  <a:pt x="592" y="93"/>
                </a:cubicBezTo>
                <a:cubicBezTo>
                  <a:pt x="606" y="72"/>
                  <a:pt x="619" y="14"/>
                  <a:pt x="633" y="65"/>
                </a:cubicBezTo>
                <a:cubicBezTo>
                  <a:pt x="638" y="51"/>
                  <a:pt x="642" y="9"/>
                  <a:pt x="647" y="23"/>
                </a:cubicBezTo>
                <a:cubicBezTo>
                  <a:pt x="649" y="30"/>
                  <a:pt x="649" y="39"/>
                  <a:pt x="654" y="44"/>
                </a:cubicBezTo>
                <a:cubicBezTo>
                  <a:pt x="659" y="49"/>
                  <a:pt x="668" y="49"/>
                  <a:pt x="675" y="51"/>
                </a:cubicBezTo>
                <a:cubicBezTo>
                  <a:pt x="709" y="0"/>
                  <a:pt x="670" y="47"/>
                  <a:pt x="696" y="58"/>
                </a:cubicBezTo>
                <a:cubicBezTo>
                  <a:pt x="709" y="64"/>
                  <a:pt x="724" y="53"/>
                  <a:pt x="738" y="51"/>
                </a:cubicBezTo>
                <a:cubicBezTo>
                  <a:pt x="769" y="72"/>
                  <a:pt x="754" y="55"/>
                  <a:pt x="766" y="93"/>
                </a:cubicBezTo>
                <a:cubicBezTo>
                  <a:pt x="770" y="107"/>
                  <a:pt x="780" y="134"/>
                  <a:pt x="780" y="134"/>
                </a:cubicBezTo>
                <a:cubicBezTo>
                  <a:pt x="812" y="86"/>
                  <a:pt x="776" y="131"/>
                  <a:pt x="800" y="169"/>
                </a:cubicBezTo>
                <a:cubicBezTo>
                  <a:pt x="805" y="176"/>
                  <a:pt x="814" y="160"/>
                  <a:pt x="821" y="155"/>
                </a:cubicBezTo>
                <a:cubicBezTo>
                  <a:pt x="832" y="187"/>
                  <a:pt x="843" y="187"/>
                  <a:pt x="870" y="169"/>
                </a:cubicBezTo>
                <a:cubicBezTo>
                  <a:pt x="894" y="205"/>
                  <a:pt x="897" y="180"/>
                  <a:pt x="933" y="162"/>
                </a:cubicBezTo>
                <a:cubicBezTo>
                  <a:pt x="947" y="203"/>
                  <a:pt x="928" y="170"/>
                  <a:pt x="974" y="176"/>
                </a:cubicBezTo>
                <a:cubicBezTo>
                  <a:pt x="982" y="177"/>
                  <a:pt x="988" y="185"/>
                  <a:pt x="995" y="190"/>
                </a:cubicBezTo>
                <a:cubicBezTo>
                  <a:pt x="1002" y="185"/>
                  <a:pt x="1008" y="172"/>
                  <a:pt x="1016" y="176"/>
                </a:cubicBezTo>
                <a:cubicBezTo>
                  <a:pt x="1025" y="180"/>
                  <a:pt x="1019" y="195"/>
                  <a:pt x="1023" y="204"/>
                </a:cubicBezTo>
                <a:cubicBezTo>
                  <a:pt x="1035" y="233"/>
                  <a:pt x="1048" y="270"/>
                  <a:pt x="1079" y="280"/>
                </a:cubicBezTo>
                <a:cubicBezTo>
                  <a:pt x="1084" y="287"/>
                  <a:pt x="1086" y="296"/>
                  <a:pt x="1093" y="301"/>
                </a:cubicBezTo>
                <a:cubicBezTo>
                  <a:pt x="1105" y="309"/>
                  <a:pt x="1134" y="315"/>
                  <a:pt x="1134" y="315"/>
                </a:cubicBezTo>
                <a:cubicBezTo>
                  <a:pt x="1168" y="304"/>
                  <a:pt x="1198" y="321"/>
                  <a:pt x="1232" y="329"/>
                </a:cubicBezTo>
                <a:cubicBezTo>
                  <a:pt x="1274" y="321"/>
                  <a:pt x="1304" y="295"/>
                  <a:pt x="1329" y="260"/>
                </a:cubicBezTo>
                <a:cubicBezTo>
                  <a:pt x="1345" y="322"/>
                  <a:pt x="1337" y="255"/>
                  <a:pt x="1350" y="239"/>
                </a:cubicBezTo>
                <a:cubicBezTo>
                  <a:pt x="1355" y="233"/>
                  <a:pt x="1364" y="234"/>
                  <a:pt x="1371" y="232"/>
                </a:cubicBezTo>
                <a:cubicBezTo>
                  <a:pt x="1387" y="208"/>
                  <a:pt x="1399" y="199"/>
                  <a:pt x="1427" y="190"/>
                </a:cubicBezTo>
                <a:cubicBezTo>
                  <a:pt x="1443" y="142"/>
                  <a:pt x="1425" y="182"/>
                  <a:pt x="1441" y="190"/>
                </a:cubicBezTo>
                <a:cubicBezTo>
                  <a:pt x="1447" y="193"/>
                  <a:pt x="1454" y="185"/>
                  <a:pt x="1461" y="183"/>
                </a:cubicBezTo>
                <a:cubicBezTo>
                  <a:pt x="1509" y="118"/>
                  <a:pt x="1464" y="163"/>
                  <a:pt x="1489" y="176"/>
                </a:cubicBezTo>
                <a:cubicBezTo>
                  <a:pt x="1496" y="179"/>
                  <a:pt x="1503" y="171"/>
                  <a:pt x="1510" y="169"/>
                </a:cubicBezTo>
                <a:cubicBezTo>
                  <a:pt x="1523" y="209"/>
                  <a:pt x="1507" y="181"/>
                  <a:pt x="1538" y="176"/>
                </a:cubicBezTo>
                <a:cubicBezTo>
                  <a:pt x="1545" y="175"/>
                  <a:pt x="1552" y="181"/>
                  <a:pt x="1559" y="183"/>
                </a:cubicBezTo>
                <a:cubicBezTo>
                  <a:pt x="1564" y="190"/>
                  <a:pt x="1565" y="202"/>
                  <a:pt x="1573" y="204"/>
                </a:cubicBezTo>
                <a:cubicBezTo>
                  <a:pt x="1609" y="211"/>
                  <a:pt x="1584" y="160"/>
                  <a:pt x="1601" y="211"/>
                </a:cubicBezTo>
                <a:cubicBezTo>
                  <a:pt x="1608" y="206"/>
                  <a:pt x="1613" y="195"/>
                  <a:pt x="1621" y="197"/>
                </a:cubicBezTo>
                <a:cubicBezTo>
                  <a:pt x="1631" y="199"/>
                  <a:pt x="1652" y="256"/>
                  <a:pt x="1656" y="267"/>
                </a:cubicBezTo>
                <a:cubicBezTo>
                  <a:pt x="1663" y="262"/>
                  <a:pt x="1671" y="259"/>
                  <a:pt x="1677" y="253"/>
                </a:cubicBezTo>
                <a:cubicBezTo>
                  <a:pt x="1697" y="233"/>
                  <a:pt x="1686" y="218"/>
                  <a:pt x="1698" y="253"/>
                </a:cubicBezTo>
                <a:cubicBezTo>
                  <a:pt x="1748" y="236"/>
                  <a:pt x="1692" y="247"/>
                  <a:pt x="1726" y="273"/>
                </a:cubicBezTo>
                <a:cubicBezTo>
                  <a:pt x="1732" y="277"/>
                  <a:pt x="1740" y="269"/>
                  <a:pt x="1747" y="267"/>
                </a:cubicBezTo>
                <a:cubicBezTo>
                  <a:pt x="1754" y="269"/>
                  <a:pt x="1761" y="273"/>
                  <a:pt x="1768" y="273"/>
                </a:cubicBezTo>
                <a:cubicBezTo>
                  <a:pt x="1775" y="273"/>
                  <a:pt x="1781" y="266"/>
                  <a:pt x="1788" y="267"/>
                </a:cubicBezTo>
                <a:cubicBezTo>
                  <a:pt x="1796" y="268"/>
                  <a:pt x="1803" y="275"/>
                  <a:pt x="1809" y="280"/>
                </a:cubicBezTo>
                <a:cubicBezTo>
                  <a:pt x="1813" y="283"/>
                  <a:pt x="1800" y="275"/>
                  <a:pt x="1795" y="273"/>
                </a:cubicBezTo>
              </a:path>
            </a:pathLst>
          </a:custGeom>
          <a:noFill/>
          <a:ln w="19050" cap="flat" cmpd="sng">
            <a:solidFill>
              <a:schemeClr val="tx1"/>
            </a:solidFill>
            <a:prstDash val="solid"/>
            <a:round/>
            <a:headEnd type="none" w="med" len="med"/>
            <a:tailEnd type="none" w="med" len="med"/>
          </a:ln>
          <a:effectLst/>
        </p:spPr>
        <p:txBody>
          <a:bodyPr wrap="none" anchor="ctr">
            <a:prstTxWarp prst="textNoShape">
              <a:avLst/>
            </a:prstTxWarp>
          </a:bodyPr>
          <a:lstStyle/>
          <a:p>
            <a:endParaRPr lang="en-US"/>
          </a:p>
        </p:txBody>
      </p:sp>
      <p:sp>
        <p:nvSpPr>
          <p:cNvPr id="350217" name="Text Box 9"/>
          <p:cNvSpPr txBox="1">
            <a:spLocks noChangeArrowheads="1"/>
          </p:cNvSpPr>
          <p:nvPr/>
        </p:nvSpPr>
        <p:spPr bwMode="auto">
          <a:xfrm>
            <a:off x="1524000" y="3824288"/>
            <a:ext cx="2381250" cy="366712"/>
          </a:xfrm>
          <a:prstGeom prst="rect">
            <a:avLst/>
          </a:prstGeom>
          <a:noFill/>
          <a:ln w="12700">
            <a:noFill/>
            <a:miter lim="800000"/>
            <a:headEnd/>
            <a:tailEnd/>
          </a:ln>
          <a:effectLst/>
        </p:spPr>
        <p:txBody>
          <a:bodyPr wrap="none">
            <a:prstTxWarp prst="textNoShape">
              <a:avLst/>
            </a:prstTxWarp>
            <a:spAutoFit/>
          </a:bodyPr>
          <a:lstStyle/>
          <a:p>
            <a:pPr eaLnBrk="0" hangingPunct="0"/>
            <a:r>
              <a:rPr lang="en-US" sz="1800">
                <a:latin typeface="Arial" charset="0"/>
              </a:rPr>
              <a:t>relatively good mixing</a:t>
            </a:r>
          </a:p>
        </p:txBody>
      </p:sp>
      <p:sp>
        <p:nvSpPr>
          <p:cNvPr id="350218" name="Text Box 10"/>
          <p:cNvSpPr txBox="1">
            <a:spLocks noChangeArrowheads="1"/>
          </p:cNvSpPr>
          <p:nvPr/>
        </p:nvSpPr>
        <p:spPr bwMode="auto">
          <a:xfrm>
            <a:off x="5410200" y="3824288"/>
            <a:ext cx="2254250" cy="366712"/>
          </a:xfrm>
          <a:prstGeom prst="rect">
            <a:avLst/>
          </a:prstGeom>
          <a:noFill/>
          <a:ln w="12700">
            <a:noFill/>
            <a:miter lim="800000"/>
            <a:headEnd/>
            <a:tailEnd/>
          </a:ln>
          <a:effectLst/>
        </p:spPr>
        <p:txBody>
          <a:bodyPr wrap="none">
            <a:prstTxWarp prst="textNoShape">
              <a:avLst/>
            </a:prstTxWarp>
            <a:spAutoFit/>
          </a:bodyPr>
          <a:lstStyle/>
          <a:p>
            <a:pPr eaLnBrk="0" hangingPunct="0"/>
            <a:r>
              <a:rPr lang="en-US" sz="1800">
                <a:latin typeface="Arial" charset="0"/>
              </a:rPr>
              <a:t>relatively bad mixing</a:t>
            </a:r>
          </a:p>
        </p:txBody>
      </p:sp>
    </p:spTree>
    <p:extLst>
      <p:ext uri="{BB962C8B-B14F-4D97-AF65-F5344CB8AC3E}">
        <p14:creationId xmlns:p14="http://schemas.microsoft.com/office/powerpoint/2010/main" val="2533331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Noise Trick</a:t>
            </a:r>
            <a:endParaRPr lang="en-US" dirty="0"/>
          </a:p>
        </p:txBody>
      </p:sp>
      <p:sp>
        <p:nvSpPr>
          <p:cNvPr id="3" name="Content Placeholder 2"/>
          <p:cNvSpPr>
            <a:spLocks noGrp="1"/>
          </p:cNvSpPr>
          <p:nvPr>
            <p:ph idx="1"/>
          </p:nvPr>
        </p:nvSpPr>
        <p:spPr/>
        <p:txBody>
          <a:bodyPr/>
          <a:lstStyle/>
          <a:p>
            <a:r>
              <a:rPr lang="en-US" dirty="0" smtClean="0"/>
              <a:t>Want trace plot to look like white noise (</a:t>
            </a:r>
            <a:r>
              <a:rPr lang="en-US" dirty="0" err="1" smtClean="0"/>
              <a:t>i.i.d</a:t>
            </a:r>
            <a:r>
              <a:rPr lang="en-US" dirty="0" smtClean="0"/>
              <a:t>. normal) process</a:t>
            </a:r>
          </a:p>
          <a:p>
            <a:endParaRPr lang="en-US" dirty="0" smtClean="0"/>
          </a:p>
          <a:p>
            <a:endParaRPr lang="en-US" dirty="0" smtClean="0"/>
          </a:p>
          <a:p>
            <a:endParaRPr lang="en-US" dirty="0" smtClean="0"/>
          </a:p>
          <a:p>
            <a:r>
              <a:rPr lang="en-US" dirty="0" smtClean="0"/>
              <a:t>Trick:  Run chain long enough so that scale compression makes series look like white noise</a:t>
            </a:r>
            <a:endParaRPr lang="en-US" dirty="0"/>
          </a:p>
        </p:txBody>
      </p:sp>
      <p:pic>
        <p:nvPicPr>
          <p:cNvPr id="4" name="Picture 3" descr="WhiteNoise.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83130" y="2338388"/>
            <a:ext cx="6400800" cy="2743200"/>
          </a:xfrm>
          <a:prstGeom prst="rect">
            <a:avLst/>
          </a:prstGeom>
        </p:spPr>
      </p:pic>
    </p:spTree>
    <p:extLst>
      <p:ext uri="{BB962C8B-B14F-4D97-AF65-F5344CB8AC3E}">
        <p14:creationId xmlns:p14="http://schemas.microsoft.com/office/powerpoint/2010/main" val="1772531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April 2004</a:t>
            </a:r>
          </a:p>
        </p:txBody>
      </p:sp>
      <p:sp>
        <p:nvSpPr>
          <p:cNvPr id="7" name="Footer Placeholder 4"/>
          <p:cNvSpPr>
            <a:spLocks noGrp="1"/>
          </p:cNvSpPr>
          <p:nvPr>
            <p:ph type="ftr" sz="quarter" idx="11"/>
          </p:nvPr>
        </p:nvSpPr>
        <p:spPr/>
        <p:txBody>
          <a:bodyPr/>
          <a:lstStyle/>
          <a:p>
            <a:r>
              <a:rPr lang="en-US"/>
              <a:t>Bayesian Networks in Educational Assessment  - Section IV</a:t>
            </a:r>
          </a:p>
        </p:txBody>
      </p:sp>
      <p:sp>
        <p:nvSpPr>
          <p:cNvPr id="8" name="Slide Number Placeholder 5"/>
          <p:cNvSpPr>
            <a:spLocks noGrp="1"/>
          </p:cNvSpPr>
          <p:nvPr>
            <p:ph type="sldNum" sz="quarter" idx="12"/>
          </p:nvPr>
        </p:nvSpPr>
        <p:spPr/>
        <p:txBody>
          <a:bodyPr/>
          <a:lstStyle/>
          <a:p>
            <a:fld id="{EB3013F2-3538-0942-B1F7-53E808116E37}" type="slidenum">
              <a:rPr lang="en-US"/>
              <a:pPr/>
              <a:t>18</a:t>
            </a:fld>
            <a:endParaRPr lang="en-US"/>
          </a:p>
        </p:txBody>
      </p:sp>
      <p:sp>
        <p:nvSpPr>
          <p:cNvPr id="349186" name="Rectangle 2"/>
          <p:cNvSpPr>
            <a:spLocks noGrp="1" noChangeArrowheads="1"/>
          </p:cNvSpPr>
          <p:nvPr>
            <p:ph type="title"/>
          </p:nvPr>
        </p:nvSpPr>
        <p:spPr/>
        <p:txBody>
          <a:bodyPr/>
          <a:lstStyle/>
          <a:p>
            <a:pPr algn="l"/>
            <a:r>
              <a:rPr lang="en-US" sz="3600" b="1" dirty="0" smtClean="0"/>
              <a:t>Absorbing States</a:t>
            </a:r>
            <a:endParaRPr lang="en-US" sz="3600" b="1" dirty="0"/>
          </a:p>
        </p:txBody>
      </p:sp>
      <p:sp>
        <p:nvSpPr>
          <p:cNvPr id="349187" name="Rectangle 3"/>
          <p:cNvSpPr>
            <a:spLocks noGrp="1" noChangeArrowheads="1"/>
          </p:cNvSpPr>
          <p:nvPr>
            <p:ph type="body" idx="1"/>
          </p:nvPr>
        </p:nvSpPr>
        <p:spPr>
          <a:xfrm>
            <a:off x="685800" y="1371600"/>
            <a:ext cx="7772400" cy="1143000"/>
          </a:xfrm>
        </p:spPr>
        <p:txBody>
          <a:bodyPr/>
          <a:lstStyle/>
          <a:p>
            <a:r>
              <a:rPr lang="en-US" sz="2000">
                <a:latin typeface="Arial" charset="0"/>
              </a:rPr>
              <a:t>An example of a violation of regularity conditions:</a:t>
            </a:r>
          </a:p>
          <a:p>
            <a:pPr>
              <a:buFont typeface="Zapf Dingbats" charset="2"/>
              <a:buNone/>
            </a:pPr>
            <a:r>
              <a:rPr lang="en-US" sz="2000">
                <a:latin typeface="Arial" charset="0"/>
              </a:rPr>
              <a:t>	a Heywood case in a factor analysis run.  Needed a prior on factor loadings that bounded them away from +1 and -1.</a:t>
            </a:r>
          </a:p>
        </p:txBody>
      </p:sp>
      <p:pic>
        <p:nvPicPr>
          <p:cNvPr id="349188" name="Picture 4"/>
          <p:cNvPicPr>
            <a:picLocks noChangeAspect="1" noChangeArrowheads="1"/>
          </p:cNvPicPr>
          <p:nvPr/>
        </p:nvPicPr>
        <p:blipFill>
          <a:blip r:embed="rId2"/>
          <a:srcRect/>
          <a:stretch>
            <a:fillRect/>
          </a:stretch>
        </p:blipFill>
        <p:spPr bwMode="auto">
          <a:xfrm>
            <a:off x="1524000" y="2743200"/>
            <a:ext cx="6205538" cy="1947863"/>
          </a:xfrm>
          <a:prstGeom prst="rect">
            <a:avLst/>
          </a:prstGeom>
          <a:noFill/>
          <a:ln w="12700">
            <a:noFill/>
            <a:miter lim="800000"/>
            <a:headEnd/>
            <a:tailEnd/>
          </a:ln>
          <a:effectLst/>
        </p:spPr>
      </p:pic>
      <p:pic>
        <p:nvPicPr>
          <p:cNvPr id="349189" name="Picture 5"/>
          <p:cNvPicPr>
            <a:picLocks noChangeAspect="1" noChangeArrowheads="1"/>
          </p:cNvPicPr>
          <p:nvPr/>
        </p:nvPicPr>
        <p:blipFill>
          <a:blip r:embed="rId3"/>
          <a:srcRect/>
          <a:stretch>
            <a:fillRect/>
          </a:stretch>
        </p:blipFill>
        <p:spPr bwMode="auto">
          <a:xfrm>
            <a:off x="2895600" y="4495800"/>
            <a:ext cx="3352800" cy="1981200"/>
          </a:xfrm>
          <a:prstGeom prst="rect">
            <a:avLst/>
          </a:prstGeom>
          <a:noFill/>
          <a:ln w="12700">
            <a:noFill/>
            <a:miter lim="800000"/>
            <a:headEnd/>
            <a:tailEnd/>
          </a:ln>
          <a:effectLst/>
        </p:spPr>
      </p:pic>
    </p:spTree>
    <p:extLst>
      <p:ext uri="{BB962C8B-B14F-4D97-AF65-F5344CB8AC3E}">
        <p14:creationId xmlns:p14="http://schemas.microsoft.com/office/powerpoint/2010/main" val="422226939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Imputation Trick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Inner integral (over theta) is a standard Bayesian inference problem with complete data.</a:t>
            </a:r>
          </a:p>
          <a:p>
            <a:r>
              <a:rPr lang="en-US" dirty="0" smtClean="0"/>
              <a:t>We can do the outer integral by statistical sampling.  </a:t>
            </a:r>
          </a:p>
          <a:p>
            <a:pPr lvl="1"/>
            <a:r>
              <a:rPr lang="en-US" dirty="0" smtClean="0"/>
              <a:t>The integral asks us to calculate an expected value.</a:t>
            </a:r>
          </a:p>
          <a:p>
            <a:pPr lvl="1"/>
            <a:r>
              <a:rPr lang="en-US" dirty="0" smtClean="0"/>
              <a:t>The average of a sample is a </a:t>
            </a:r>
            <a:r>
              <a:rPr lang="en-US" i="1" dirty="0" smtClean="0"/>
              <a:t>consistent</a:t>
            </a:r>
            <a:r>
              <a:rPr lang="en-US" dirty="0" smtClean="0"/>
              <a:t> estimator of expected value</a:t>
            </a:r>
          </a:p>
          <a:p>
            <a:r>
              <a:rPr lang="en-US" dirty="0" smtClean="0"/>
              <a:t>Create several complete data sets using stochastic integration, then take the average over those data sets</a:t>
            </a:r>
            <a:endParaRPr lang="en-US" dirty="0"/>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19</a:t>
            </a:fld>
            <a:endParaRPr lang="en-US"/>
          </a:p>
        </p:txBody>
      </p:sp>
    </p:spTree>
    <p:extLst>
      <p:ext uri="{BB962C8B-B14F-4D97-AF65-F5344CB8AC3E}">
        <p14:creationId xmlns:p14="http://schemas.microsoft.com/office/powerpoint/2010/main" val="202839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Rubin’s Lazy Bayesian Approach</a:t>
            </a:r>
            <a:endParaRPr lang="en-US" dirty="0"/>
          </a:p>
        </p:txBody>
      </p:sp>
      <p:sp>
        <p:nvSpPr>
          <p:cNvPr id="3" name="Content Placeholder 2"/>
          <p:cNvSpPr>
            <a:spLocks noGrp="1"/>
          </p:cNvSpPr>
          <p:nvPr>
            <p:ph idx="1"/>
          </p:nvPr>
        </p:nvSpPr>
        <p:spPr>
          <a:xfrm>
            <a:off x="457200" y="1600200"/>
            <a:ext cx="8229600" cy="4882487"/>
          </a:xfrm>
        </p:spPr>
        <p:txBody>
          <a:bodyPr>
            <a:normAutofit fontScale="62500" lnSpcReduction="20000"/>
          </a:bodyPr>
          <a:lstStyle/>
          <a:p>
            <a:r>
              <a:rPr lang="en-US" dirty="0" smtClean="0"/>
              <a:t>In the 1980s, software that did Bayesian estimation was generally unavailable</a:t>
            </a:r>
          </a:p>
          <a:p>
            <a:pPr lvl="1"/>
            <a:r>
              <a:rPr lang="en-US" dirty="0" smtClean="0"/>
              <a:t>BUGS took off in mid-1990s</a:t>
            </a:r>
          </a:p>
          <a:p>
            <a:pPr lvl="1"/>
            <a:r>
              <a:rPr lang="en-US" dirty="0" smtClean="0"/>
              <a:t>Also many specialized Bayesian methods have appeared since this statement</a:t>
            </a:r>
          </a:p>
          <a:p>
            <a:r>
              <a:rPr lang="en-US" dirty="0" smtClean="0"/>
              <a:t>If sample size is large enough, and you pick a standard non-informative prior, then classical and Bayesian estimates are close</a:t>
            </a:r>
          </a:p>
          <a:p>
            <a:pPr lvl="1"/>
            <a:r>
              <a:rPr lang="en-US" dirty="0" smtClean="0"/>
              <a:t>Variance follows an inverse chi-squared distribution with </a:t>
            </a:r>
            <a:r>
              <a:rPr lang="en-US" i="1" dirty="0" smtClean="0"/>
              <a:t>N-1</a:t>
            </a:r>
            <a:r>
              <a:rPr lang="en-US" dirty="0" smtClean="0"/>
              <a:t> degrees of freedom and a scale factor related to the normal variance estimator</a:t>
            </a:r>
          </a:p>
          <a:p>
            <a:pPr lvl="1"/>
            <a:r>
              <a:rPr lang="en-US" dirty="0" smtClean="0"/>
              <a:t>After integrating out variance, mean follows a Student’s </a:t>
            </a:r>
            <a:r>
              <a:rPr lang="en-US" i="1" dirty="0" smtClean="0"/>
              <a:t>t</a:t>
            </a:r>
            <a:r>
              <a:rPr lang="en-US" dirty="0" smtClean="0"/>
              <a:t> distribution with mean equal to sample mean and </a:t>
            </a:r>
            <a:r>
              <a:rPr lang="en-US" i="1" dirty="0" smtClean="0"/>
              <a:t>N-1</a:t>
            </a:r>
            <a:r>
              <a:rPr lang="en-US" dirty="0" smtClean="0"/>
              <a:t> degrees of freedom</a:t>
            </a:r>
          </a:p>
          <a:p>
            <a:pPr lvl="1"/>
            <a:r>
              <a:rPr lang="en-US" dirty="0" smtClean="0"/>
              <a:t>Similar results for regression and ANOVA models</a:t>
            </a:r>
          </a:p>
          <a:p>
            <a:r>
              <a:rPr lang="en-US" dirty="0" smtClean="0"/>
              <a:t>Unless you have strong prior information, just do inference with standard least-squares/MLE software, assume a non-informative prior and interpret the results as classical and/or Bayesian as appropriate.</a:t>
            </a:r>
          </a:p>
          <a:p>
            <a:endParaRPr lang="en-US" dirty="0"/>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a:t>
            </a:fld>
            <a:endParaRPr lang="en-US"/>
          </a:p>
        </p:txBody>
      </p:sp>
    </p:spTree>
    <p:extLst>
      <p:ext uri="{BB962C8B-B14F-4D97-AF65-F5344CB8AC3E}">
        <p14:creationId xmlns:p14="http://schemas.microsoft.com/office/powerpoint/2010/main" val="3684877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Imputation by Phases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Imputation Phase:  </a:t>
                </a:r>
              </a:p>
              <a:p>
                <a:pPr lvl="1"/>
                <a:r>
                  <a:rPr lang="en-US" dirty="0" smtClean="0"/>
                  <a:t>Suppose we have (somehow) a procedure which draws a complete data set from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𝒀</m:t>
                        </m:r>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𝒀</m:t>
                            </m:r>
                          </m:e>
                          <m:sub>
                            <m:r>
                              <a:rPr lang="en-US" b="0" i="1" smtClean="0">
                                <a:latin typeface="Cambria Math" panose="02040503050406030204" pitchFamily="18" charset="0"/>
                              </a:rPr>
                              <m:t>𝑜𝑏𝑠</m:t>
                            </m:r>
                          </m:sub>
                        </m:sSub>
                        <m:r>
                          <a:rPr lang="en-US" b="1" i="1" smtClean="0">
                            <a:latin typeface="Cambria Math" panose="02040503050406030204" pitchFamily="18" charset="0"/>
                          </a:rPr>
                          <m:t>,</m:t>
                        </m:r>
                        <m:r>
                          <a:rPr lang="en-US" b="1" i="1" smtClean="0">
                            <a:latin typeface="Cambria Math" panose="02040503050406030204" pitchFamily="18" charset="0"/>
                          </a:rPr>
                          <m:t>𝜽</m:t>
                        </m:r>
                      </m:e>
                    </m:d>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𝜽</m:t>
                    </m:r>
                    <m:r>
                      <a:rPr lang="en-US" b="1" i="1" smtClean="0">
                        <a:latin typeface="Cambria Math" panose="02040503050406030204" pitchFamily="18" charset="0"/>
                      </a:rPr>
                      <m:t>)</m:t>
                    </m:r>
                  </m:oMath>
                </a14:m>
                <a:endParaRPr lang="en-US" b="1" dirty="0" smtClean="0"/>
              </a:p>
              <a:p>
                <a:pPr lvl="1"/>
                <a:r>
                  <a:rPr lang="en-US" dirty="0" smtClean="0"/>
                  <a:t>Make </a:t>
                </a:r>
                <a:r>
                  <a:rPr lang="en-US" i="1" dirty="0" smtClean="0"/>
                  <a:t>D</a:t>
                </a:r>
                <a:r>
                  <a:rPr lang="en-US" dirty="0" smtClean="0"/>
                  <a:t> complete data sets</a:t>
                </a:r>
              </a:p>
              <a:p>
                <a:r>
                  <a:rPr lang="en-US" dirty="0" smtClean="0"/>
                  <a:t>Analysis Phase:</a:t>
                </a:r>
              </a:p>
              <a:p>
                <a:pPr lvl="1"/>
                <a:r>
                  <a:rPr lang="en-US" dirty="0" smtClean="0"/>
                  <a:t>Repeat the complete analysis </a:t>
                </a:r>
                <a:r>
                  <a:rPr lang="en-US" i="1" dirty="0" smtClean="0"/>
                  <a:t>D</a:t>
                </a:r>
                <a:r>
                  <a:rPr lang="en-US" dirty="0" smtClean="0"/>
                  <a:t> times</a:t>
                </a:r>
              </a:p>
              <a:p>
                <a:pPr lvl="1"/>
                <a:r>
                  <a:rPr lang="en-US" dirty="0" smtClean="0"/>
                  <a:t>Record key value of key statistics and their standard errors from each cycle, </a:t>
                </a: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e>
                        </m:d>
                      </m:sup>
                    </m:sSup>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𝜃</m:t>
                            </m:r>
                          </m:sub>
                          <m:sup>
                            <m:r>
                              <a:rPr lang="en-US" b="0" i="1" smtClean="0">
                                <a:latin typeface="Cambria Math" panose="02040503050406030204" pitchFamily="18" charset="0"/>
                              </a:rPr>
                              <m:t>2</m:t>
                            </m:r>
                          </m:sup>
                        </m:sSubSup>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oMath>
                </a14:m>
                <a:endParaRPr lang="en-US" dirty="0" smtClean="0"/>
              </a:p>
              <a:p>
                <a:r>
                  <a:rPr lang="en-US" dirty="0" smtClean="0"/>
                  <a:t>Pooling Phase</a:t>
                </a:r>
              </a:p>
              <a:p>
                <a:pPr lvl="1"/>
                <a:r>
                  <a:rPr lang="en-US" dirty="0" smtClean="0"/>
                  <a:t>Average results across the </a:t>
                </a:r>
                <a:r>
                  <a:rPr lang="en-US" i="1" dirty="0" smtClean="0"/>
                  <a:t>D </a:t>
                </a:r>
                <a:r>
                  <a:rPr lang="en-US" dirty="0" smtClean="0"/>
                  <a:t>imputations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81" t="-2695" r="-1185" b="-336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20</a:t>
            </a:fld>
            <a:endParaRPr lang="en-US"/>
          </a:p>
        </p:txBody>
      </p:sp>
    </p:spTree>
    <p:extLst>
      <p:ext uri="{BB962C8B-B14F-4D97-AF65-F5344CB8AC3E}">
        <p14:creationId xmlns:p14="http://schemas.microsoft.com/office/powerpoint/2010/main" val="3197443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Imputation Phase Method 2:  Data Augmentation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1069" y="1600200"/>
                <a:ext cx="8952931" cy="4525963"/>
              </a:xfrm>
            </p:spPr>
            <p:txBody>
              <a:bodyPr>
                <a:noAutofit/>
              </a:bodyPr>
              <a:lstStyle/>
              <a:p>
                <a:r>
                  <a:rPr lang="en-US" sz="2400" dirty="0" smtClean="0"/>
                  <a:t>Alternate back and forth between</a:t>
                </a:r>
              </a:p>
              <a:p>
                <a:pPr lvl="1"/>
                <a:r>
                  <a:rPr lang="en-US" sz="2400" dirty="0" smtClean="0"/>
                  <a:t>P-step (Parameter, posterior)</a:t>
                </a:r>
              </a:p>
              <a:p>
                <a:pPr lvl="2"/>
                <a:r>
                  <a:rPr lang="en-US" sz="1800" dirty="0" smtClean="0"/>
                  <a:t>Estimate posterior over parameters given </a:t>
                </a:r>
                <a:r>
                  <a:rPr lang="en-US" sz="1800" b="1" i="1" dirty="0" smtClean="0"/>
                  <a:t>Y</a:t>
                </a:r>
                <a:r>
                  <a:rPr lang="en-US" sz="1800" i="1" baseline="30000" dirty="0" smtClean="0"/>
                  <a:t>(r)</a:t>
                </a:r>
                <a:endParaRPr lang="en-US" sz="1800" dirty="0" smtClean="0"/>
              </a:p>
              <a:p>
                <a:pPr lvl="2"/>
                <a:r>
                  <a:rPr lang="en-US" sz="1800" dirty="0" smtClean="0"/>
                  <a:t>Draw parameters from posterior</a:t>
                </a:r>
              </a:p>
              <a:p>
                <a:pPr lvl="1"/>
                <a:r>
                  <a:rPr lang="en-US" sz="2400" dirty="0" smtClean="0"/>
                  <a:t>I-step (Imputation)</a:t>
                </a:r>
              </a:p>
              <a:p>
                <a:pPr lvl="2"/>
                <a:r>
                  <a:rPr lang="en-US" sz="1800" dirty="0" smtClean="0"/>
                  <a:t>Draw missing values to create </a:t>
                </a:r>
                <a:r>
                  <a:rPr lang="en-US" sz="1800" b="1" i="1" dirty="0" smtClean="0"/>
                  <a:t>Y</a:t>
                </a:r>
                <a:r>
                  <a:rPr lang="en-US" sz="1800" i="1" baseline="30000" dirty="0" smtClean="0"/>
                  <a:t>(r+1)</a:t>
                </a:r>
              </a:p>
              <a:p>
                <a:r>
                  <a:rPr lang="en-US" sz="2400" dirty="0" smtClean="0"/>
                  <a:t>Special case of Gibbs sampler, after a burn-in period, you are sampling from joint posterior of </a:t>
                </a:r>
                <a14:m>
                  <m:oMath xmlns:m="http://schemas.openxmlformats.org/officeDocument/2006/math">
                    <m:r>
                      <a:rPr lang="en-US" sz="2400" b="1" i="1" smtClean="0">
                        <a:latin typeface="Cambria Math" panose="02040503050406030204" pitchFamily="18" charset="0"/>
                      </a:rPr>
                      <m:t>𝜽</m:t>
                    </m:r>
                  </m:oMath>
                </a14:m>
                <a:r>
                  <a:rPr lang="en-US" sz="2400" b="1" dirty="0" smtClean="0"/>
                  <a:t> </a:t>
                </a:r>
                <a:r>
                  <a:rPr lang="en-US" sz="2400" dirty="0" smtClean="0"/>
                  <a:t>and </a:t>
                </a:r>
                <a:r>
                  <a:rPr lang="en-US" sz="2400" b="1" i="1" dirty="0" err="1" smtClean="0"/>
                  <a:t>Y</a:t>
                </a:r>
                <a:r>
                  <a:rPr lang="en-US" sz="2400" i="1" baseline="-25000" dirty="0" err="1" smtClean="0"/>
                  <a:t>mis</a:t>
                </a:r>
                <a:endParaRPr lang="en-US" sz="2400" dirty="0" smtClean="0"/>
              </a:p>
              <a:p>
                <a:r>
                  <a:rPr lang="en-US" sz="2400" dirty="0" smtClean="0"/>
                  <a:t>Select </a:t>
                </a:r>
                <a:r>
                  <a:rPr lang="en-US" sz="2400" i="1" dirty="0" smtClean="0"/>
                  <a:t>D</a:t>
                </a:r>
                <a:r>
                  <a:rPr lang="en-US" sz="2400" dirty="0" smtClean="0"/>
                  <a:t> complete data sets from after burn-in</a:t>
                </a:r>
              </a:p>
              <a:p>
                <a:r>
                  <a:rPr lang="en-US" sz="2400" dirty="0" smtClean="0"/>
                  <a:t>Drawbacks:</a:t>
                </a:r>
              </a:p>
              <a:p>
                <a:pPr lvl="1"/>
                <a:r>
                  <a:rPr lang="en-US" sz="2000" dirty="0" smtClean="0"/>
                  <a:t>Need to know if chain has “converged” (reached posterior)</a:t>
                </a:r>
              </a:p>
              <a:p>
                <a:pPr lvl="1"/>
                <a:r>
                  <a:rPr lang="en-US" sz="2000" dirty="0" smtClean="0"/>
                  <a:t>Computationally intensive</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1069" y="1600200"/>
                <a:ext cx="8952931" cy="4525963"/>
              </a:xfrm>
              <a:blipFill rotWithShape="0">
                <a:blip r:embed="rId3"/>
                <a:stretch>
                  <a:fillRect l="-885" t="-1078" b="-700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21</a:t>
            </a:fld>
            <a:endParaRPr lang="en-US"/>
          </a:p>
        </p:txBody>
      </p:sp>
    </p:spTree>
    <p:extLst>
      <p:ext uri="{BB962C8B-B14F-4D97-AF65-F5344CB8AC3E}">
        <p14:creationId xmlns:p14="http://schemas.microsoft.com/office/powerpoint/2010/main" val="1598072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Markov chains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Data Augmentation results in a Markov chain whose stationary distribution is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𝒀</m:t>
                        </m:r>
                      </m:e>
                      <m:sub>
                        <m:r>
                          <a:rPr lang="en-US" b="0" i="1" smtClean="0">
                            <a:latin typeface="Cambria Math" panose="02040503050406030204" pitchFamily="18" charset="0"/>
                          </a:rPr>
                          <m:t>𝑚𝑖𝑠</m:t>
                        </m:r>
                      </m:sub>
                    </m:sSub>
                    <m:r>
                      <a:rPr lang="en-US" b="1" i="1" smtClean="0">
                        <a:latin typeface="Cambria Math" panose="02040503050406030204" pitchFamily="18" charset="0"/>
                      </a:rPr>
                      <m:t>,</m:t>
                    </m:r>
                    <m:r>
                      <a:rPr lang="en-US" b="1" i="1" smtClean="0">
                        <a:latin typeface="Cambria Math" panose="02040503050406030204" pitchFamily="18" charset="0"/>
                      </a:rPr>
                      <m:t>𝜽</m:t>
                    </m:r>
                    <m:r>
                      <a:rPr lang="en-US" b="1" i="1" smtClean="0">
                        <a:latin typeface="Cambria Math" panose="02040503050406030204" pitchFamily="18" charset="0"/>
                      </a:rPr>
                      <m:t>)</m:t>
                    </m:r>
                  </m:oMath>
                </a14:m>
                <a:endParaRPr lang="en-US" b="1" dirty="0" smtClean="0"/>
              </a:p>
              <a:p>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118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22</a:t>
            </a:fld>
            <a:endParaRPr lang="en-US"/>
          </a:p>
        </p:txBody>
      </p:sp>
    </p:spTree>
    <p:extLst>
      <p:ext uri="{BB962C8B-B14F-4D97-AF65-F5344CB8AC3E}">
        <p14:creationId xmlns:p14="http://schemas.microsoft.com/office/powerpoint/2010/main" val="11077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 Phase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Pooling Means:  average across imputations</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𝐷</m:t>
                          </m:r>
                        </m:den>
                      </m:f>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𝑑</m:t>
                          </m:r>
                          <m:r>
                            <a:rPr lang="en-US" b="0" i="1" dirty="0" smtClean="0">
                              <a:latin typeface="Cambria Math" panose="02040503050406030204" pitchFamily="18" charset="0"/>
                            </a:rPr>
                            <m:t>=1</m:t>
                          </m:r>
                        </m:sub>
                        <m:sup>
                          <m:r>
                            <a:rPr lang="en-US" b="0" i="1" dirty="0" smtClean="0">
                              <a:latin typeface="Cambria Math" panose="02040503050406030204" pitchFamily="18" charset="0"/>
                            </a:rPr>
                            <m:t>𝐷</m:t>
                          </m:r>
                        </m:sup>
                        <m:e>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𝜃</m:t>
                                  </m:r>
                                </m:e>
                              </m:acc>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e>
                              </m:d>
                            </m:sup>
                          </m:sSup>
                        </m:e>
                      </m:nary>
                    </m:oMath>
                  </m:oMathPara>
                </a14:m>
                <a:endParaRPr lang="en-US" dirty="0" smtClean="0"/>
              </a:p>
              <a:p>
                <a:r>
                  <a:rPr lang="en-US" dirty="0" smtClean="0"/>
                  <a:t>Pooling Variances needs a bit more care</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𝜃</m:t>
                              </m:r>
                            </m:sub>
                            <m:sup>
                              <m:r>
                                <a:rPr lang="en-US" b="0" i="1" smtClean="0">
                                  <a:latin typeface="Cambria Math" panose="02040503050406030204" pitchFamily="18" charset="0"/>
                                </a:rPr>
                                <m:t>2</m:t>
                              </m:r>
                            </m:sup>
                          </m:sSubSup>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𝐷</m:t>
                          </m:r>
                        </m:den>
                      </m:f>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𝑑</m:t>
                          </m:r>
                          <m:r>
                            <a:rPr lang="en-US" b="0" i="1" dirty="0" smtClean="0">
                              <a:latin typeface="Cambria Math" panose="02040503050406030204" pitchFamily="18" charset="0"/>
                            </a:rPr>
                            <m:t>=1</m:t>
                          </m:r>
                        </m:sub>
                        <m:sup>
                          <m:r>
                            <a:rPr lang="en-US" b="0" i="1" dirty="0" smtClean="0">
                              <a:latin typeface="Cambria Math" panose="02040503050406030204" pitchFamily="18" charset="0"/>
                            </a:rPr>
                            <m:t>𝐷</m:t>
                          </m:r>
                        </m:sup>
                        <m:e>
                          <m:sSup>
                            <m:sSupPr>
                              <m:ctrlPr>
                                <a:rPr lang="en-US" b="0" i="1" dirty="0" smtClean="0">
                                  <a:latin typeface="Cambria Math" panose="02040503050406030204" pitchFamily="18" charset="0"/>
                                </a:rPr>
                              </m:ctrlPr>
                            </m:sSupPr>
                            <m:e>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𝑠</m:t>
                                  </m:r>
                                </m:e>
                                <m:sub>
                                  <m:r>
                                    <a:rPr lang="en-US" b="0" i="1" dirty="0" smtClean="0">
                                      <a:latin typeface="Cambria Math" panose="02040503050406030204" pitchFamily="18" charset="0"/>
                                    </a:rPr>
                                    <m:t>𝜃</m:t>
                                  </m:r>
                                </m:sub>
                                <m:sup>
                                  <m:r>
                                    <a:rPr lang="en-US" b="0" i="1" dirty="0" smtClean="0">
                                      <a:latin typeface="Cambria Math" panose="02040503050406030204" pitchFamily="18" charset="0"/>
                                    </a:rPr>
                                    <m:t>2</m:t>
                                  </m:r>
                                </m:sup>
                              </m:sSubSup>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e>
                              </m:d>
                            </m:sup>
                          </m:sSup>
                        </m:e>
                      </m:nary>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𝐷</m:t>
                          </m:r>
                          <m:r>
                            <a:rPr lang="en-US" b="0" i="1" dirty="0" smtClean="0">
                              <a:latin typeface="Cambria Math" panose="02040503050406030204" pitchFamily="18" charset="0"/>
                            </a:rPr>
                            <m:t>−1</m:t>
                          </m:r>
                        </m:den>
                      </m:f>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𝑑</m:t>
                          </m:r>
                          <m:r>
                            <a:rPr lang="en-US" b="0" i="1" dirty="0" smtClean="0">
                              <a:latin typeface="Cambria Math" panose="02040503050406030204" pitchFamily="18" charset="0"/>
                            </a:rPr>
                            <m:t>=1</m:t>
                          </m:r>
                        </m:sub>
                        <m:sup>
                          <m:r>
                            <a:rPr lang="en-US" b="0" i="1" dirty="0" smtClean="0">
                              <a:latin typeface="Cambria Math" panose="02040503050406030204" pitchFamily="18" charset="0"/>
                            </a:rPr>
                            <m:t>𝐷</m:t>
                          </m:r>
                        </m:sup>
                        <m:e>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𝜃</m:t>
                                          </m:r>
                                        </m:e>
                                      </m:acc>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e>
                                      </m:d>
                                    </m:sup>
                                  </m:sSup>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𝜃</m:t>
                                          </m:r>
                                        </m:e>
                                      </m:acc>
                                    </m:e>
                                  </m:acc>
                                </m:e>
                              </m:d>
                            </m:e>
                            <m:sup>
                              <m:r>
                                <a:rPr lang="en-US" b="0" i="1" dirty="0" smtClean="0">
                                  <a:latin typeface="Cambria Math" panose="02040503050406030204" pitchFamily="18" charset="0"/>
                                </a:rPr>
                                <m:t>2</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23</a:t>
            </a:fld>
            <a:endParaRPr lang="en-US"/>
          </a:p>
        </p:txBody>
      </p:sp>
    </p:spTree>
    <p:extLst>
      <p:ext uri="{BB962C8B-B14F-4D97-AF65-F5344CB8AC3E}">
        <p14:creationId xmlns:p14="http://schemas.microsoft.com/office/powerpoint/2010/main" val="4231870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conditional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Suppose we can write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endParaRPr lang="en-US" b="0" dirty="0" smtClean="0"/>
              </a:p>
              <a:p>
                <a:r>
                  <a:rPr lang="en-US" dirty="0" smtClean="0"/>
                  <a:t>Then: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𝑌</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e>
                              </m:d>
                            </m:sub>
                          </m:sSub>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e>
                      </m:d>
                    </m:oMath>
                  </m:oMathPara>
                </a14:m>
                <a:endParaRPr lang="en-US" dirty="0"/>
              </a:p>
              <a:p>
                <a:r>
                  <a:rPr lang="en-US" dirty="0" smtClean="0"/>
                  <a:t>And: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Var</m:t>
                          </m:r>
                        </m:e>
                        <m:sub>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𝑌</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Var</m:t>
                              </m:r>
                            </m:e>
                            <m:sub>
                              <m:d>
                                <m:dPr>
                                  <m:ctrlPr>
                                    <a:rPr lang="en-US" i="1">
                                      <a:latin typeface="Cambria Math" panose="02040503050406030204" pitchFamily="18" charset="0"/>
                                    </a:rPr>
                                  </m:ctrlPr>
                                </m:dPr>
                                <m:e>
                                  <m:r>
                                    <a:rPr lang="en-US" i="1">
                                      <a:latin typeface="Cambria Math" panose="02040503050406030204" pitchFamily="18" charset="0"/>
                                    </a:rPr>
                                    <m:t>𝑋</m:t>
                                  </m:r>
                                </m:e>
                                <m:e>
                                  <m:r>
                                    <a:rPr lang="en-US" i="1">
                                      <a:latin typeface="Cambria Math" panose="02040503050406030204" pitchFamily="18" charset="0"/>
                                    </a:rPr>
                                    <m:t>𝑌</m:t>
                                  </m:r>
                                </m:e>
                              </m:d>
                            </m:sub>
                          </m:sSub>
                          <m:d>
                            <m:dPr>
                              <m:ctrlPr>
                                <a:rPr lang="en-US" i="1" smtClean="0">
                                  <a:latin typeface="Cambria Math" panose="02040503050406030204" pitchFamily="18" charset="0"/>
                                </a:rPr>
                              </m:ctrlPr>
                            </m:dPr>
                            <m:e>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𝑌</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Var</m:t>
                          </m:r>
                        </m:e>
                        <m:sub>
                          <m:r>
                            <a:rPr lang="en-US" b="0" i="1" smtClean="0">
                              <a:latin typeface="Cambria Math" panose="02040503050406030204" pitchFamily="18" charset="0"/>
                            </a:rPr>
                            <m:t>𝑌</m:t>
                          </m:r>
                        </m:sub>
                      </m:sSub>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𝐸</m:t>
                              </m:r>
                            </m:e>
                            <m:sub>
                              <m:d>
                                <m:dPr>
                                  <m:ctrlPr>
                                    <a:rPr lang="en-US" i="1">
                                      <a:latin typeface="Cambria Math" panose="02040503050406030204" pitchFamily="18" charset="0"/>
                                    </a:rPr>
                                  </m:ctrlPr>
                                </m:dPr>
                                <m:e>
                                  <m:r>
                                    <a:rPr lang="en-US" i="1">
                                      <a:latin typeface="Cambria Math" panose="02040503050406030204" pitchFamily="18" charset="0"/>
                                    </a:rPr>
                                    <m:t>𝑋</m:t>
                                  </m:r>
                                </m:e>
                                <m:e>
                                  <m:r>
                                    <a:rPr lang="en-US" i="1">
                                      <a:latin typeface="Cambria Math" panose="02040503050406030204" pitchFamily="18" charset="0"/>
                                    </a:rPr>
                                    <m:t>𝑌</m:t>
                                  </m:r>
                                </m:e>
                              </m:d>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e>
                      </m:d>
                    </m:oMath>
                  </m:oMathPara>
                </a14:m>
                <a:endParaRPr lang="en-US" dirty="0" smtClean="0"/>
              </a:p>
              <a:p>
                <a:r>
                  <a:rPr lang="en-US" dirty="0" smtClean="0"/>
                  <a:t>Expectation of the Variances + Variance of the Expectations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59" t="-2291" b="-215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24</a:t>
            </a:fld>
            <a:endParaRPr lang="en-US"/>
          </a:p>
        </p:txBody>
      </p:sp>
    </p:spTree>
    <p:extLst>
      <p:ext uri="{BB962C8B-B14F-4D97-AF65-F5344CB8AC3E}">
        <p14:creationId xmlns:p14="http://schemas.microsoft.com/office/powerpoint/2010/main" val="4244126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Imputation Variance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Variance within imputations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𝑊</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𝐷</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𝑑</m:t>
                          </m:r>
                          <m:r>
                            <a:rPr lang="en-US" i="1" dirty="0">
                              <a:latin typeface="Cambria Math" panose="02040503050406030204" pitchFamily="18" charset="0"/>
                            </a:rPr>
                            <m:t>=1</m:t>
                          </m:r>
                        </m:sub>
                        <m:sup>
                          <m:r>
                            <a:rPr lang="en-US" i="1" dirty="0">
                              <a:latin typeface="Cambria Math" panose="02040503050406030204" pitchFamily="18" charset="0"/>
                            </a:rPr>
                            <m:t>𝐷</m:t>
                          </m:r>
                        </m:sup>
                        <m:e>
                          <m:sSup>
                            <m:sSupPr>
                              <m:ctrlPr>
                                <a:rPr lang="en-US" i="1" dirty="0">
                                  <a:latin typeface="Cambria Math" panose="02040503050406030204" pitchFamily="18" charset="0"/>
                                </a:rPr>
                              </m:ctrlPr>
                            </m:sSupPr>
                            <m:e>
                              <m:sSubSup>
                                <m:sSubSupPr>
                                  <m:ctrlPr>
                                    <a:rPr lang="en-US" i="1" dirty="0">
                                      <a:latin typeface="Cambria Math" panose="02040503050406030204" pitchFamily="18" charset="0"/>
                                    </a:rPr>
                                  </m:ctrlPr>
                                </m:sSubSupPr>
                                <m:e>
                                  <m:r>
                                    <a:rPr lang="en-US" i="1" dirty="0">
                                      <a:latin typeface="Cambria Math" panose="02040503050406030204" pitchFamily="18" charset="0"/>
                                    </a:rPr>
                                    <m:t>𝑠</m:t>
                                  </m:r>
                                </m:e>
                                <m:sub>
                                  <m:r>
                                    <a:rPr lang="en-US" i="1" dirty="0">
                                      <a:latin typeface="Cambria Math" panose="02040503050406030204" pitchFamily="18" charset="0"/>
                                    </a:rPr>
                                    <m:t>𝜃</m:t>
                                  </m:r>
                                </m:sub>
                                <m:sup>
                                  <m:r>
                                    <a:rPr lang="en-US" i="1" dirty="0">
                                      <a:latin typeface="Cambria Math" panose="02040503050406030204" pitchFamily="18" charset="0"/>
                                    </a:rPr>
                                    <m:t>2</m:t>
                                  </m:r>
                                </m:sup>
                              </m:sSubSup>
                            </m:e>
                            <m:sup>
                              <m:d>
                                <m:dPr>
                                  <m:ctrlPr>
                                    <a:rPr lang="en-US" i="1" dirty="0">
                                      <a:latin typeface="Cambria Math" panose="02040503050406030204" pitchFamily="18" charset="0"/>
                                    </a:rPr>
                                  </m:ctrlPr>
                                </m:dPr>
                                <m:e>
                                  <m:r>
                                    <a:rPr lang="en-US" i="1" dirty="0">
                                      <a:latin typeface="Cambria Math" panose="02040503050406030204" pitchFamily="18" charset="0"/>
                                    </a:rPr>
                                    <m:t>𝑑</m:t>
                                  </m:r>
                                </m:e>
                              </m:d>
                            </m:sup>
                          </m:sSup>
                        </m:e>
                      </m:nary>
                    </m:oMath>
                  </m:oMathPara>
                </a14:m>
                <a:endParaRPr lang="en-US" dirty="0"/>
              </a:p>
              <a:p>
                <a:r>
                  <a:rPr lang="en-US" dirty="0" smtClean="0"/>
                  <a:t>Variance Between Imputations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𝐵</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𝐷</m:t>
                          </m:r>
                          <m:r>
                            <a:rPr lang="en-US" i="1" dirty="0">
                              <a:latin typeface="Cambria Math" panose="02040503050406030204" pitchFamily="18" charset="0"/>
                            </a:rPr>
                            <m:t>−1</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𝑑</m:t>
                          </m:r>
                          <m:r>
                            <a:rPr lang="en-US" i="1" dirty="0">
                              <a:latin typeface="Cambria Math" panose="02040503050406030204" pitchFamily="18" charset="0"/>
                            </a:rPr>
                            <m:t>=1</m:t>
                          </m:r>
                        </m:sub>
                        <m:sup>
                          <m:r>
                            <a:rPr lang="en-US" i="1" dirty="0">
                              <a:latin typeface="Cambria Math" panose="02040503050406030204" pitchFamily="18" charset="0"/>
                            </a:rPr>
                            <m:t>𝐷</m:t>
                          </m:r>
                        </m:sup>
                        <m:e>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𝜃</m:t>
                                          </m:r>
                                        </m:e>
                                      </m:acc>
                                    </m:e>
                                    <m:sup>
                                      <m:d>
                                        <m:dPr>
                                          <m:ctrlPr>
                                            <a:rPr lang="en-US" i="1" dirty="0">
                                              <a:latin typeface="Cambria Math" panose="02040503050406030204" pitchFamily="18" charset="0"/>
                                            </a:rPr>
                                          </m:ctrlPr>
                                        </m:dPr>
                                        <m:e>
                                          <m:r>
                                            <a:rPr lang="en-US" i="1" dirty="0">
                                              <a:latin typeface="Cambria Math" panose="02040503050406030204" pitchFamily="18" charset="0"/>
                                            </a:rPr>
                                            <m:t>𝑑</m:t>
                                          </m:r>
                                        </m:e>
                                      </m:d>
                                    </m:sup>
                                  </m:sSup>
                                  <m:r>
                                    <a:rPr lang="en-US" i="1" dirty="0">
                                      <a:latin typeface="Cambria Math" panose="02040503050406030204" pitchFamily="18" charset="0"/>
                                    </a:rPr>
                                    <m:t>−</m:t>
                                  </m:r>
                                  <m:acc>
                                    <m:accPr>
                                      <m:chr m:val="̅"/>
                                      <m:ctrlPr>
                                        <a:rPr lang="en-US" i="1" dirty="0">
                                          <a:latin typeface="Cambria Math" panose="02040503050406030204" pitchFamily="18" charset="0"/>
                                        </a:rPr>
                                      </m:ctrlPr>
                                    </m:accPr>
                                    <m:e>
                                      <m:acc>
                                        <m:accPr>
                                          <m:chr m:val="̅"/>
                                          <m:ctrlPr>
                                            <a:rPr lang="en-US" i="1" dirty="0">
                                              <a:latin typeface="Cambria Math" panose="02040503050406030204" pitchFamily="18" charset="0"/>
                                            </a:rPr>
                                          </m:ctrlPr>
                                        </m:accPr>
                                        <m:e>
                                          <m:r>
                                            <a:rPr lang="en-US" i="1" dirty="0">
                                              <a:latin typeface="Cambria Math" panose="02040503050406030204" pitchFamily="18" charset="0"/>
                                            </a:rPr>
                                            <m:t>𝜃</m:t>
                                          </m:r>
                                        </m:e>
                                      </m:acc>
                                    </m:e>
                                  </m:acc>
                                </m:e>
                              </m:d>
                            </m:e>
                            <m:sup>
                              <m:r>
                                <a:rPr lang="en-US" i="1" dirty="0">
                                  <a:latin typeface="Cambria Math" panose="02040503050406030204" pitchFamily="18" charset="0"/>
                                </a:rPr>
                                <m:t>2</m:t>
                              </m:r>
                            </m:sup>
                          </m:sSup>
                        </m:e>
                      </m:nary>
                    </m:oMath>
                  </m:oMathPara>
                </a14:m>
                <a:endParaRPr lang="en-US" dirty="0"/>
              </a:p>
              <a:p>
                <a:r>
                  <a:rPr lang="en-US" dirty="0" smtClean="0"/>
                  <a:t>Total Variance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𝑊</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𝐷</m:t>
                              </m:r>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𝐵</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59" t="-310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25</a:t>
            </a:fld>
            <a:endParaRPr lang="en-US"/>
          </a:p>
        </p:txBody>
      </p:sp>
    </p:spTree>
    <p:extLst>
      <p:ext uri="{BB962C8B-B14F-4D97-AF65-F5344CB8AC3E}">
        <p14:creationId xmlns:p14="http://schemas.microsoft.com/office/powerpoint/2010/main" val="1865925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 packages</a:t>
            </a:r>
            <a:endParaRPr lang="en-US" dirty="0"/>
          </a:p>
        </p:txBody>
      </p:sp>
      <p:sp>
        <p:nvSpPr>
          <p:cNvPr id="3" name="Content Placeholder 2"/>
          <p:cNvSpPr>
            <a:spLocks noGrp="1"/>
          </p:cNvSpPr>
          <p:nvPr>
            <p:ph idx="1"/>
          </p:nvPr>
        </p:nvSpPr>
        <p:spPr/>
        <p:txBody>
          <a:bodyPr>
            <a:normAutofit lnSpcReduction="10000"/>
          </a:bodyPr>
          <a:lstStyle/>
          <a:p>
            <a:r>
              <a:rPr lang="en-US" dirty="0" err="1" smtClean="0">
                <a:latin typeface="Courier New" panose="02070309020205020404" pitchFamily="49" charset="0"/>
                <a:cs typeface="Courier New" panose="02070309020205020404" pitchFamily="49" charset="0"/>
              </a:rPr>
              <a:t>mitools</a:t>
            </a:r>
            <a:r>
              <a:rPr lang="en-US" dirty="0" smtClean="0"/>
              <a:t> – tools for the analysis and pooling phases</a:t>
            </a:r>
          </a:p>
          <a:p>
            <a:pPr lvl="1"/>
            <a:r>
              <a:rPr lang="en-US" dirty="0" smtClean="0"/>
              <a:t>Need other software to handle imputation</a:t>
            </a:r>
          </a:p>
          <a:p>
            <a:r>
              <a:rPr lang="en-US" dirty="0" smtClean="0">
                <a:latin typeface="Courier New" panose="02070309020205020404" pitchFamily="49" charset="0"/>
                <a:cs typeface="Courier New" panose="02070309020205020404" pitchFamily="49" charset="0"/>
              </a:rPr>
              <a:t>Amelia</a:t>
            </a:r>
            <a:r>
              <a:rPr lang="en-US" dirty="0" smtClean="0"/>
              <a:t> – environment for MI using bootstrap to get parameter information.</a:t>
            </a:r>
          </a:p>
          <a:p>
            <a:pPr lvl="1"/>
            <a:r>
              <a:rPr lang="en-US" dirty="0" smtClean="0"/>
              <a:t>Uses Bayesian Bootstrap approach</a:t>
            </a:r>
          </a:p>
          <a:p>
            <a:r>
              <a:rPr lang="en-US" dirty="0" smtClean="0">
                <a:latin typeface="Courier New" panose="02070309020205020404" pitchFamily="49" charset="0"/>
                <a:cs typeface="Courier New" panose="02070309020205020404" pitchFamily="49" charset="0"/>
              </a:rPr>
              <a:t>mi</a:t>
            </a:r>
            <a:r>
              <a:rPr lang="en-US" dirty="0" smtClean="0"/>
              <a:t> – A bootstrap environment using Data Augmentation</a:t>
            </a:r>
          </a:p>
          <a:p>
            <a:pPr lvl="1"/>
            <a:r>
              <a:rPr lang="en-US" dirty="0" smtClean="0"/>
              <a:t>Uses Data Augmentation</a:t>
            </a:r>
            <a:endParaRPr lang="en-US" dirty="0"/>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26</a:t>
            </a:fld>
            <a:endParaRPr lang="en-US"/>
          </a:p>
        </p:txBody>
      </p:sp>
    </p:spTree>
    <p:extLst>
      <p:ext uri="{BB962C8B-B14F-4D97-AF65-F5344CB8AC3E}">
        <p14:creationId xmlns:p14="http://schemas.microsoft.com/office/powerpoint/2010/main" val="4023350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mitools</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92500" lnSpcReduction="20000"/>
          </a:bodyPr>
          <a:lstStyle/>
          <a:p>
            <a:r>
              <a:rPr lang="en-US" dirty="0" smtClean="0"/>
              <a:t>Assumes some other tool used generate the plausible values (possibly stored in an external file).</a:t>
            </a:r>
          </a:p>
          <a:p>
            <a:r>
              <a:rPr lang="en-US" dirty="0"/>
              <a:t>C</a:t>
            </a:r>
            <a:r>
              <a:rPr lang="en-US" dirty="0" smtClean="0"/>
              <a:t>reate an </a:t>
            </a:r>
            <a:r>
              <a:rPr lang="en-US" dirty="0" err="1" smtClean="0">
                <a:latin typeface="Courier New" panose="02070309020205020404" pitchFamily="49" charset="0"/>
                <a:cs typeface="Courier New" panose="02070309020205020404" pitchFamily="49" charset="0"/>
              </a:rPr>
              <a:t>imputationList</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from a list of data frames (plausible values)</a:t>
            </a:r>
          </a:p>
          <a:p>
            <a:r>
              <a:rPr lang="en-US" dirty="0" smtClean="0">
                <a:cs typeface="Courier New" panose="02070309020205020404" pitchFamily="49" charset="0"/>
              </a:rPr>
              <a:t>The </a:t>
            </a:r>
            <a:r>
              <a:rPr lang="en-US" dirty="0" smtClean="0">
                <a:latin typeface="Courier New" panose="02070309020205020404" pitchFamily="49" charset="0"/>
                <a:cs typeface="Courier New" panose="02070309020205020404" pitchFamily="49" charset="0"/>
              </a:rPr>
              <a:t>with()</a:t>
            </a:r>
            <a:r>
              <a:rPr lang="en-US" dirty="0" smtClean="0">
                <a:cs typeface="Courier New" panose="02070309020205020404" pitchFamily="49" charset="0"/>
              </a:rPr>
              <a:t> command applies analyses to each plausible values</a:t>
            </a:r>
          </a:p>
          <a:p>
            <a:r>
              <a:rPr lang="en-US" dirty="0" err="1" smtClean="0">
                <a:latin typeface="Courier New" panose="02070309020205020404" pitchFamily="49" charset="0"/>
                <a:cs typeface="Courier New" panose="02070309020205020404" pitchFamily="49" charset="0"/>
              </a:rPr>
              <a:t>MIcombine</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combines the results of multiple </a:t>
            </a:r>
            <a:r>
              <a:rPr lang="en-US" dirty="0" smtClean="0">
                <a:latin typeface="Courier New" panose="02070309020205020404" pitchFamily="49" charset="0"/>
                <a:cs typeface="Courier New" panose="02070309020205020404" pitchFamily="49" charset="0"/>
              </a:rPr>
              <a:t>lm()</a:t>
            </a:r>
            <a:r>
              <a:rPr lang="en-US" dirty="0" smtClean="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analyses.</a:t>
            </a:r>
          </a:p>
          <a:p>
            <a:r>
              <a:rPr lang="en-US" dirty="0" err="1" smtClean="0">
                <a:latin typeface="Courier New" panose="02070309020205020404" pitchFamily="49" charset="0"/>
                <a:cs typeface="Courier New" panose="02070309020205020404" pitchFamily="49" charset="0"/>
              </a:rPr>
              <a:t>MIextract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extracts parameter values from list of results.</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27</a:t>
            </a:fld>
            <a:endParaRPr lang="en-US"/>
          </a:p>
        </p:txBody>
      </p:sp>
    </p:spTree>
    <p:extLst>
      <p:ext uri="{BB962C8B-B14F-4D97-AF65-F5344CB8AC3E}">
        <p14:creationId xmlns:p14="http://schemas.microsoft.com/office/powerpoint/2010/main" val="1420665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mi</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smtClean="0"/>
              <a:t>Does multiple imputation using data augmentation (MCMC) algorithm</a:t>
            </a:r>
          </a:p>
          <a:p>
            <a:r>
              <a:rPr lang="en-US" dirty="0" smtClean="0"/>
              <a:t>Takes care of imputation, analysis and pooling phases.</a:t>
            </a:r>
          </a:p>
          <a:p>
            <a:r>
              <a:rPr lang="en-US" dirty="0" smtClean="0"/>
              <a:t>Uses </a:t>
            </a:r>
            <a:r>
              <a:rPr lang="en-US" dirty="0" err="1" smtClean="0">
                <a:latin typeface="Courier New" panose="02070309020205020404" pitchFamily="49" charset="0"/>
                <a:cs typeface="Courier New" panose="02070309020205020404" pitchFamily="49" charset="0"/>
              </a:rPr>
              <a:t>bayesglm</a:t>
            </a:r>
            <a:r>
              <a:rPr lang="en-US" dirty="0" smtClean="0">
                <a:latin typeface="Courier New" panose="02070309020205020404" pitchFamily="49" charset="0"/>
                <a:cs typeface="Courier New" panose="02070309020205020404" pitchFamily="49" charset="0"/>
              </a:rPr>
              <a:t>()</a:t>
            </a:r>
            <a:r>
              <a:rPr lang="en-US" dirty="0" smtClean="0"/>
              <a:t> for analysis phase</a:t>
            </a:r>
          </a:p>
          <a:p>
            <a:pPr lvl="1"/>
            <a:r>
              <a:rPr lang="en-US" dirty="0" smtClean="0"/>
              <a:t>Supports </a:t>
            </a:r>
            <a:r>
              <a:rPr lang="en-US" dirty="0" smtClean="0">
                <a:latin typeface="Courier New" panose="02070309020205020404" pitchFamily="49" charset="0"/>
                <a:cs typeface="Courier New" panose="02070309020205020404" pitchFamily="49" charset="0"/>
              </a:rPr>
              <a:t>family=</a:t>
            </a:r>
            <a:r>
              <a:rPr lang="en-US" dirty="0" smtClean="0"/>
              <a:t> argument, like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a:t>
            </a:r>
          </a:p>
          <a:p>
            <a:r>
              <a:rPr lang="en-US" dirty="0" smtClean="0"/>
              <a:t>Supports parallel processing on multicore computers.</a:t>
            </a:r>
            <a:endParaRPr lang="en-US" dirty="0"/>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28</a:t>
            </a:fld>
            <a:endParaRPr lang="en-US"/>
          </a:p>
        </p:txBody>
      </p:sp>
    </p:spTree>
    <p:extLst>
      <p:ext uri="{BB962C8B-B14F-4D97-AF65-F5344CB8AC3E}">
        <p14:creationId xmlns:p14="http://schemas.microsoft.com/office/powerpoint/2010/main" val="2321817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Processing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your computer has multiple CPU cores (most due these days), then simply run MCMC on each of them.</a:t>
            </a:r>
          </a:p>
          <a:p>
            <a:r>
              <a:rPr lang="en-US" dirty="0" smtClean="0"/>
              <a:t>This works very simply under Unix/Linux, Windows has weird load-balancing overhead  (mi defaults to parallel on *nix and not-parallel on Windows)</a:t>
            </a:r>
          </a:p>
          <a:p>
            <a:r>
              <a:rPr lang="en-US" dirty="0" smtClean="0"/>
              <a:t>Figure out how many Cores your system has (open </a:t>
            </a:r>
            <a:r>
              <a:rPr lang="en-US" dirty="0" err="1" smtClean="0"/>
              <a:t>TaskManager</a:t>
            </a:r>
            <a:r>
              <a:rPr lang="en-US" dirty="0"/>
              <a:t> </a:t>
            </a:r>
            <a:r>
              <a:rPr lang="en-US" dirty="0" smtClean="0"/>
              <a:t>(Windows), </a:t>
            </a:r>
            <a:r>
              <a:rPr lang="en-US" dirty="0" err="1" smtClean="0"/>
              <a:t>AboutThisMac</a:t>
            </a:r>
            <a:r>
              <a:rPr lang="en-US" dirty="0"/>
              <a:t> </a:t>
            </a:r>
            <a:r>
              <a:rPr lang="en-US" dirty="0" smtClean="0"/>
              <a:t>or </a:t>
            </a:r>
            <a:r>
              <a:rPr lang="en-US" dirty="0" err="1" smtClean="0"/>
              <a:t>SystemMonitor</a:t>
            </a:r>
            <a:r>
              <a:rPr lang="en-US" dirty="0" smtClean="0"/>
              <a:t>(Ubuntu))</a:t>
            </a:r>
          </a:p>
          <a:p>
            <a:r>
              <a:rPr lang="en-US" dirty="0" smtClean="0"/>
              <a:t>Reserve 1 core for system and GUI, maybe another one or two if you are going to be doing work on the computer while the MCMC is running.</a:t>
            </a:r>
          </a:p>
          <a:p>
            <a:r>
              <a:rPr lang="en-US" dirty="0" smtClean="0"/>
              <a:t>Set the </a:t>
            </a:r>
            <a:r>
              <a:rPr lang="en-US" dirty="0" err="1" smtClean="0">
                <a:latin typeface="Courier New" panose="02070309020205020404" pitchFamily="49" charset="0"/>
                <a:cs typeface="Courier New" panose="02070309020205020404" pitchFamily="49" charset="0"/>
              </a:rPr>
              <a:t>mc.cores</a:t>
            </a:r>
            <a:r>
              <a:rPr lang="en-US" dirty="0" smtClean="0"/>
              <a:t> option to the number of cores you want to dedicate</a:t>
            </a:r>
          </a:p>
          <a:p>
            <a:pPr lvl="1"/>
            <a:r>
              <a:rPr lang="en-US" dirty="0" smtClean="0">
                <a:latin typeface="Courier New" panose="02070309020205020404" pitchFamily="49" charset="0"/>
                <a:cs typeface="Courier New" panose="02070309020205020404" pitchFamily="49" charset="0"/>
              </a:rPr>
              <a:t>options(</a:t>
            </a:r>
            <a:r>
              <a:rPr lang="en-US" dirty="0" err="1" smtClean="0">
                <a:latin typeface="Courier New" panose="02070309020205020404" pitchFamily="49" charset="0"/>
                <a:cs typeface="Courier New" panose="02070309020205020404" pitchFamily="49" charset="0"/>
              </a:rPr>
              <a:t>mc.cores</a:t>
            </a:r>
            <a:r>
              <a:rPr lang="en-US" dirty="0" smtClean="0">
                <a:latin typeface="Courier New" panose="02070309020205020404" pitchFamily="49" charset="0"/>
                <a:cs typeface="Courier New" panose="02070309020205020404" pitchFamily="49" charset="0"/>
              </a:rPr>
              <a:t>=5)</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29</a:t>
            </a:fld>
            <a:endParaRPr lang="en-US"/>
          </a:p>
        </p:txBody>
      </p:sp>
    </p:spTree>
    <p:extLst>
      <p:ext uri="{BB962C8B-B14F-4D97-AF65-F5344CB8AC3E}">
        <p14:creationId xmlns:p14="http://schemas.microsoft.com/office/powerpoint/2010/main" val="403002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to the missing data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Want to find:</a:t>
                </a:r>
              </a:p>
              <a:p>
                <a:pPr marL="0" indent="0">
                  <a:buNone/>
                </a:pPr>
                <a14:m>
                  <m:oMathPara xmlns:m="http://schemas.openxmlformats.org/officeDocument/2006/math">
                    <m:oMathParaPr>
                      <m:jc m:val="centerGroup"/>
                    </m:oMathParaPr>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𝜽</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𝜽</m:t>
                          </m:r>
                        </m:e>
                        <m:e>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𝒀</m:t>
                              </m:r>
                            </m:e>
                            <m:sub>
                              <m:r>
                                <a:rPr lang="en-US" b="0" i="1" dirty="0" smtClean="0">
                                  <a:latin typeface="Cambria Math" panose="02040503050406030204" pitchFamily="18" charset="0"/>
                                </a:rPr>
                                <m:t>𝑜𝑏𝑠</m:t>
                              </m:r>
                            </m:sub>
                          </m:sSub>
                        </m:e>
                      </m:d>
                      <m:r>
                        <a:rPr lang="en-US" b="1" i="1" dirty="0" smtClean="0">
                          <a:latin typeface="Cambria Math" panose="02040503050406030204" pitchFamily="18" charset="0"/>
                        </a:rPr>
                        <m:t>=</m:t>
                      </m:r>
                      <m:nary>
                        <m:naryPr>
                          <m:chr m:val="∬"/>
                          <m:limLoc m:val="undOvr"/>
                          <m:subHide m:val="on"/>
                          <m:supHide m:val="on"/>
                          <m:ctrlPr>
                            <a:rPr lang="en-US" b="1" i="1" dirty="0" smtClean="0">
                              <a:latin typeface="Cambria Math" panose="02040503050406030204" pitchFamily="18" charset="0"/>
                            </a:rPr>
                          </m:ctrlPr>
                        </m:naryPr>
                        <m:sub/>
                        <m:sup/>
                        <m:e>
                          <m:r>
                            <a:rPr lang="en-US" b="1" i="1" dirty="0" smtClean="0">
                              <a:latin typeface="Cambria Math" panose="02040503050406030204" pitchFamily="18" charset="0"/>
                            </a:rPr>
                            <m:t>𝜽</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i="1">
                                      <a:latin typeface="Cambria Math" panose="02040503050406030204" pitchFamily="18" charset="0"/>
                                    </a:rPr>
                                    <m:t>𝑜𝑏𝑠</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i="1">
                                      <a:latin typeface="Cambria Math" panose="02040503050406030204" pitchFamily="18" charset="0"/>
                                    </a:rPr>
                                    <m:t>𝑚𝑖𝑠</m:t>
                                  </m:r>
                                </m:sub>
                              </m:sSub>
                            </m:e>
                            <m:e>
                              <m:r>
                                <a:rPr lang="en-US" b="1" i="1">
                                  <a:latin typeface="Cambria Math" panose="02040503050406030204" pitchFamily="18" charset="0"/>
                                </a:rPr>
                                <m:t>𝜽</m:t>
                              </m:r>
                            </m:e>
                          </m:d>
                        </m:e>
                      </m:nary>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1" i="1" dirty="0" smtClean="0">
                          <a:latin typeface="Cambria Math" panose="02040503050406030204" pitchFamily="18" charset="0"/>
                        </a:rPr>
                        <m:t>𝜽</m:t>
                      </m:r>
                      <m:r>
                        <a:rPr lang="en-US" b="1" i="1" dirty="0" smtClean="0">
                          <a:latin typeface="Cambria Math" panose="02040503050406030204" pitchFamily="18" charset="0"/>
                        </a:rPr>
                        <m:t>)</m:t>
                      </m:r>
                      <m:r>
                        <a:rPr lang="en-US" i="1">
                          <a:latin typeface="Cambria Math" panose="02040503050406030204" pitchFamily="18" charset="0"/>
                        </a:rPr>
                        <m:t>𝑑</m:t>
                      </m:r>
                      <m:r>
                        <a:rPr lang="en-US" b="1" i="1">
                          <a:latin typeface="Cambria Math" panose="02040503050406030204" pitchFamily="18" charset="0"/>
                        </a:rPr>
                        <m:t>𝜽</m:t>
                      </m:r>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i="1">
                              <a:latin typeface="Cambria Math" panose="02040503050406030204" pitchFamily="18" charset="0"/>
                            </a:rPr>
                            <m:t>𝑚𝑖𝑠</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b="1" i="1" dirty="0" smtClean="0">
                              <a:latin typeface="Cambria Math" panose="02040503050406030204" pitchFamily="18" charset="0"/>
                            </a:rPr>
                            <m:t>𝜽</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m:rPr>
                          <m:sty m:val="p"/>
                        </m:rPr>
                        <a:rPr lang="en-US" b="0" i="0" dirty="0" smtClean="0">
                          <a:latin typeface="Cambria Math" panose="02040503050406030204" pitchFamily="18" charset="0"/>
                        </a:rPr>
                        <m:t>Var</m:t>
                      </m:r>
                      <m:d>
                        <m:dPr>
                          <m:ctrlPr>
                            <a:rPr lang="en-US" b="0" i="1" dirty="0" smtClean="0">
                              <a:latin typeface="Cambria Math" panose="02040503050406030204" pitchFamily="18" charset="0"/>
                            </a:rPr>
                          </m:ctrlPr>
                        </m:dPr>
                        <m:e>
                          <m:r>
                            <a:rPr lang="en-US" b="1" i="1" dirty="0">
                              <a:latin typeface="Cambria Math" panose="02040503050406030204" pitchFamily="18" charset="0"/>
                            </a:rPr>
                            <m:t>𝜽</m:t>
                          </m:r>
                        </m:e>
                        <m:e>
                          <m:sSub>
                            <m:sSubPr>
                              <m:ctrlPr>
                                <a:rPr lang="en-US" b="1" i="1" dirty="0">
                                  <a:latin typeface="Cambria Math" panose="02040503050406030204" pitchFamily="18" charset="0"/>
                                </a:rPr>
                              </m:ctrlPr>
                            </m:sSubPr>
                            <m:e>
                              <m:r>
                                <a:rPr lang="en-US" b="1" i="1" dirty="0">
                                  <a:latin typeface="Cambria Math" panose="02040503050406030204" pitchFamily="18" charset="0"/>
                                </a:rPr>
                                <m:t>𝒀</m:t>
                              </m:r>
                            </m:e>
                            <m:sub>
                              <m:r>
                                <a:rPr lang="en-US" i="1" dirty="0">
                                  <a:latin typeface="Cambria Math" panose="02040503050406030204" pitchFamily="18" charset="0"/>
                                </a:rPr>
                                <m:t>𝑜𝑏𝑠</m:t>
                              </m:r>
                            </m:sub>
                          </m:sSub>
                        </m:e>
                      </m:d>
                      <m:r>
                        <a:rPr lang="en-US" b="1" i="1" dirty="0">
                          <a:latin typeface="Cambria Math" panose="02040503050406030204" pitchFamily="18" charset="0"/>
                        </a:rPr>
                        <m:t>=</m:t>
                      </m:r>
                      <m:nary>
                        <m:naryPr>
                          <m:chr m:val="∬"/>
                          <m:limLoc m:val="undOvr"/>
                          <m:subHide m:val="on"/>
                          <m:supHide m:val="on"/>
                          <m:ctrlPr>
                            <a:rPr lang="en-US" b="1" i="1" dirty="0">
                              <a:latin typeface="Cambria Math" panose="02040503050406030204" pitchFamily="18" charset="0"/>
                            </a:rPr>
                          </m:ctrlPr>
                        </m:naryPr>
                        <m:sub/>
                        <m:sup/>
                        <m:e>
                          <m:sSup>
                            <m:sSupPr>
                              <m:ctrlPr>
                                <a:rPr lang="en-US" b="1" i="1" dirty="0" smtClean="0">
                                  <a:latin typeface="Cambria Math" panose="02040503050406030204" pitchFamily="18" charset="0"/>
                                </a:rPr>
                              </m:ctrlPr>
                            </m:sSupPr>
                            <m:e>
                              <m:d>
                                <m:dPr>
                                  <m:ctrlPr>
                                    <a:rPr lang="en-US" b="1" i="1" dirty="0" smtClean="0">
                                      <a:latin typeface="Cambria Math" panose="02040503050406030204" pitchFamily="18" charset="0"/>
                                    </a:rPr>
                                  </m:ctrlPr>
                                </m:dPr>
                                <m:e>
                                  <m:r>
                                    <a:rPr lang="en-US" b="1" i="1" dirty="0">
                                      <a:latin typeface="Cambria Math" panose="02040503050406030204" pitchFamily="18" charset="0"/>
                                    </a:rPr>
                                    <m:t>𝜽</m:t>
                                  </m:r>
                                  <m:r>
                                    <a:rPr lang="en-US" b="1" i="1" dirty="0" smtClean="0">
                                      <a:latin typeface="Cambria Math" panose="02040503050406030204" pitchFamily="18" charset="0"/>
                                    </a:rPr>
                                    <m:t>−</m:t>
                                  </m:r>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𝜽</m:t>
                                      </m:r>
                                    </m:e>
                                  </m:acc>
                                </m:e>
                              </m:d>
                            </m:e>
                            <m:sup>
                              <m:r>
                                <a:rPr lang="en-US" b="0" i="1" dirty="0" smtClean="0">
                                  <a:latin typeface="Cambria Math" panose="02040503050406030204" pitchFamily="18" charset="0"/>
                                </a:rPr>
                                <m:t>2</m:t>
                              </m:r>
                            </m:sup>
                          </m:sSup>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i="1">
                                      <a:latin typeface="Cambria Math" panose="02040503050406030204" pitchFamily="18" charset="0"/>
                                    </a:rPr>
                                    <m:t>𝑜𝑏𝑠</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i="1">
                                      <a:latin typeface="Cambria Math" panose="02040503050406030204" pitchFamily="18" charset="0"/>
                                    </a:rPr>
                                    <m:t>𝑚𝑖𝑠</m:t>
                                  </m:r>
                                </m:sub>
                              </m:sSub>
                            </m:e>
                            <m:e>
                              <m:r>
                                <a:rPr lang="en-US" b="1" i="1">
                                  <a:latin typeface="Cambria Math" panose="02040503050406030204" pitchFamily="18" charset="0"/>
                                </a:rPr>
                                <m:t>𝜽</m:t>
                              </m:r>
                            </m:e>
                          </m:d>
                        </m:e>
                      </m:nary>
                      <m:r>
                        <a:rPr lang="en-US" i="1" dirty="0">
                          <a:latin typeface="Cambria Math" panose="02040503050406030204" pitchFamily="18" charset="0"/>
                        </a:rPr>
                        <m:t>𝑓</m:t>
                      </m:r>
                      <m:r>
                        <a:rPr lang="en-US" i="1" dirty="0">
                          <a:latin typeface="Cambria Math" panose="02040503050406030204" pitchFamily="18" charset="0"/>
                        </a:rPr>
                        <m:t>(</m:t>
                      </m:r>
                      <m:r>
                        <a:rPr lang="en-US" b="1" i="1" dirty="0">
                          <a:latin typeface="Cambria Math" panose="02040503050406030204" pitchFamily="18" charset="0"/>
                        </a:rPr>
                        <m:t>𝜽</m:t>
                      </m:r>
                      <m:r>
                        <a:rPr lang="en-US" b="1" i="1" dirty="0">
                          <a:latin typeface="Cambria Math" panose="02040503050406030204" pitchFamily="18" charset="0"/>
                        </a:rPr>
                        <m:t>)</m:t>
                      </m:r>
                      <m:r>
                        <a:rPr lang="en-US" i="1">
                          <a:latin typeface="Cambria Math" panose="02040503050406030204" pitchFamily="18" charset="0"/>
                        </a:rPr>
                        <m:t>𝑑</m:t>
                      </m:r>
                      <m:r>
                        <a:rPr lang="en-US" b="1" i="1">
                          <a:latin typeface="Cambria Math" panose="02040503050406030204" pitchFamily="18" charset="0"/>
                        </a:rPr>
                        <m:t>𝜽</m:t>
                      </m:r>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i="1">
                              <a:latin typeface="Cambria Math" panose="02040503050406030204" pitchFamily="18" charset="0"/>
                            </a:rPr>
                            <m:t>𝑚𝑖𝑠</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a:t>
            </a:fld>
            <a:endParaRPr lang="en-US"/>
          </a:p>
        </p:txBody>
      </p:sp>
    </p:spTree>
    <p:extLst>
      <p:ext uri="{BB962C8B-B14F-4D97-AF65-F5344CB8AC3E}">
        <p14:creationId xmlns:p14="http://schemas.microsoft.com/office/powerpoint/2010/main" val="630953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missing_variable</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92500" lnSpcReduction="10000"/>
          </a:bodyPr>
          <a:lstStyle/>
          <a:p>
            <a:r>
              <a:rPr lang="en-US" dirty="0" smtClean="0"/>
              <a:t>Variable + meta-data on imputation model</a:t>
            </a:r>
          </a:p>
          <a:p>
            <a:r>
              <a:rPr lang="en-US" dirty="0" smtClean="0"/>
              <a:t>Called by </a:t>
            </a:r>
            <a:r>
              <a:rPr lang="en-US" dirty="0" err="1" smtClean="0"/>
              <a:t>missing_data.frame</a:t>
            </a:r>
            <a:r>
              <a:rPr lang="en-US" dirty="0" smtClean="0"/>
              <a:t>()</a:t>
            </a:r>
          </a:p>
          <a:p>
            <a:r>
              <a:rPr lang="en-US" dirty="0" smtClean="0"/>
              <a:t>Type argument tells what the data is (guessed if not supplied)</a:t>
            </a:r>
          </a:p>
          <a:p>
            <a:pPr lvl="1"/>
            <a:r>
              <a:rPr lang="en-US" dirty="0" smtClean="0"/>
              <a:t>Use ordered and factor classes to help guessing.</a:t>
            </a:r>
          </a:p>
          <a:p>
            <a:pPr lvl="1"/>
            <a:r>
              <a:rPr lang="en-US" dirty="0" err="1">
                <a:cs typeface="Courier New" panose="02070309020205020404" pitchFamily="49" charset="0"/>
              </a:rPr>
              <a:t>favor_ordered</a:t>
            </a:r>
            <a:r>
              <a:rPr lang="en-US" dirty="0">
                <a:cs typeface="Courier New" panose="02070309020205020404" pitchFamily="49" charset="0"/>
              </a:rPr>
              <a:t> = </a:t>
            </a:r>
            <a:r>
              <a:rPr lang="en-US" dirty="0" smtClean="0">
                <a:cs typeface="Courier New" panose="02070309020205020404" pitchFamily="49" charset="0"/>
              </a:rPr>
              <a:t>TRUE :  guess the variables with small number of possible values are ordered categories</a:t>
            </a:r>
            <a:endParaRPr lang="en-US" dirty="0">
              <a:cs typeface="Courier New" panose="02070309020205020404" pitchFamily="49" charset="0"/>
            </a:endParaRPr>
          </a:p>
          <a:p>
            <a:pPr lvl="1"/>
            <a:r>
              <a:rPr lang="en-US" dirty="0" err="1">
                <a:cs typeface="Courier New" panose="02070309020205020404" pitchFamily="49" charset="0"/>
              </a:rPr>
              <a:t>favor_positive</a:t>
            </a:r>
            <a:r>
              <a:rPr lang="en-US" dirty="0">
                <a:cs typeface="Courier New" panose="02070309020205020404" pitchFamily="49" charset="0"/>
              </a:rPr>
              <a:t> = FALSE </a:t>
            </a:r>
            <a:r>
              <a:rPr lang="en-US" dirty="0" smtClean="0">
                <a:cs typeface="Courier New" panose="02070309020205020404" pitchFamily="49" charset="0"/>
              </a:rPr>
              <a:t>: guess that variables are positive</a:t>
            </a:r>
            <a:endParaRPr lang="en-US" dirty="0">
              <a:cs typeface="Courier New" panose="02070309020205020404" pitchFamily="49" charset="0"/>
            </a:endParaRP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30</a:t>
            </a:fld>
            <a:endParaRPr lang="en-US"/>
          </a:p>
        </p:txBody>
      </p:sp>
    </p:spTree>
    <p:extLst>
      <p:ext uri="{BB962C8B-B14F-4D97-AF65-F5344CB8AC3E}">
        <p14:creationId xmlns:p14="http://schemas.microsoft.com/office/powerpoint/2010/main" val="741364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Variable Classes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08791950"/>
              </p:ext>
            </p:extLst>
          </p:nvPr>
        </p:nvGraphicFramePr>
        <p:xfrm>
          <a:off x="324134" y="68675"/>
          <a:ext cx="8495731" cy="6842760"/>
        </p:xfrm>
        <a:graphic>
          <a:graphicData uri="http://schemas.openxmlformats.org/drawingml/2006/table">
            <a:tbl>
              <a:tblPr firstRow="1" bandRow="1">
                <a:tableStyleId>{5C22544A-7EE6-4342-B048-85BDC9FD1C3A}</a:tableStyleId>
              </a:tblPr>
              <a:tblGrid>
                <a:gridCol w="3261815"/>
                <a:gridCol w="2803545"/>
                <a:gridCol w="2430371"/>
              </a:tblGrid>
              <a:tr h="370840">
                <a:tc>
                  <a:txBody>
                    <a:bodyPr/>
                    <a:lstStyle/>
                    <a:p>
                      <a:r>
                        <a:rPr lang="en-US" sz="1600" dirty="0" smtClean="0"/>
                        <a:t>Class Name</a:t>
                      </a:r>
                      <a:endParaRPr lang="en-US" sz="1600" dirty="0"/>
                    </a:p>
                  </a:txBody>
                  <a:tcPr/>
                </a:tc>
                <a:tc>
                  <a:txBody>
                    <a:bodyPr/>
                    <a:lstStyle/>
                    <a:p>
                      <a:r>
                        <a:rPr lang="en-US" sz="1600" dirty="0" smtClean="0"/>
                        <a:t>Default</a:t>
                      </a:r>
                      <a:r>
                        <a:rPr lang="en-US" sz="1600" baseline="0" dirty="0" smtClean="0"/>
                        <a:t> Family &amp; Link</a:t>
                      </a:r>
                      <a:endParaRPr lang="en-US" sz="1600" dirty="0"/>
                    </a:p>
                  </a:txBody>
                  <a:tcPr/>
                </a:tc>
                <a:tc>
                  <a:txBody>
                    <a:bodyPr/>
                    <a:lstStyle/>
                    <a:p>
                      <a:r>
                        <a:rPr lang="en-US" sz="1600" dirty="0" smtClean="0"/>
                        <a:t>Default</a:t>
                      </a:r>
                      <a:r>
                        <a:rPr lang="en-US" sz="1600" baseline="0" dirty="0" smtClean="0"/>
                        <a:t> </a:t>
                      </a:r>
                      <a:r>
                        <a:rPr lang="en-US" sz="1600" baseline="0" dirty="0" err="1" smtClean="0"/>
                        <a:t>fit_model</a:t>
                      </a:r>
                      <a:endParaRPr lang="en-US" sz="1600" dirty="0"/>
                    </a:p>
                  </a:txBody>
                  <a:tcPr/>
                </a:tc>
              </a:tr>
              <a:tr h="370840">
                <a:tc>
                  <a:txBody>
                    <a:bodyPr/>
                    <a:lstStyle/>
                    <a:p>
                      <a:r>
                        <a:rPr lang="en-US" i="1" dirty="0" err="1" smtClean="0"/>
                        <a:t>missing_variable</a:t>
                      </a:r>
                      <a:endParaRPr lang="en-US" i="1" dirty="0"/>
                    </a:p>
                  </a:txBody>
                  <a:tcPr/>
                </a:tc>
                <a:tc>
                  <a:txBody>
                    <a:bodyPr/>
                    <a:lstStyle/>
                    <a:p>
                      <a:r>
                        <a:rPr lang="en-US" dirty="0" smtClean="0"/>
                        <a:t>&lt;abstract&gt;</a:t>
                      </a:r>
                      <a:endParaRPr lang="en-US" dirty="0"/>
                    </a:p>
                  </a:txBody>
                  <a:tcPr/>
                </a:tc>
                <a:tc>
                  <a:txBody>
                    <a:bodyPr/>
                    <a:lstStyle/>
                    <a:p>
                      <a:r>
                        <a:rPr lang="en-US" dirty="0" smtClean="0"/>
                        <a:t>&lt;error&gt;</a:t>
                      </a:r>
                      <a:endParaRPr lang="en-US" dirty="0"/>
                    </a:p>
                  </a:txBody>
                  <a:tcPr/>
                </a:tc>
              </a:tr>
              <a:tr h="370840">
                <a:tc>
                  <a:txBody>
                    <a:bodyPr/>
                    <a:lstStyle/>
                    <a:p>
                      <a:r>
                        <a:rPr lang="en-US" dirty="0" smtClean="0"/>
                        <a:t>  </a:t>
                      </a:r>
                      <a:r>
                        <a:rPr lang="en-US" i="1" dirty="0" smtClean="0"/>
                        <a:t>categorical</a:t>
                      </a:r>
                      <a:endParaRPr lang="en-US" dirty="0"/>
                    </a:p>
                  </a:txBody>
                  <a:tcPr/>
                </a:tc>
                <a:tc>
                  <a:txBody>
                    <a:bodyPr/>
                    <a:lstStyle/>
                    <a:p>
                      <a:r>
                        <a:rPr lang="en-US" dirty="0" smtClean="0"/>
                        <a:t>&lt;abstract&gt;</a:t>
                      </a:r>
                      <a:endParaRPr lang="en-US" dirty="0"/>
                    </a:p>
                  </a:txBody>
                  <a:tcPr/>
                </a:tc>
                <a:tc>
                  <a:txBody>
                    <a:bodyPr/>
                    <a:lstStyle/>
                    <a:p>
                      <a:r>
                        <a:rPr lang="en-US" dirty="0" smtClean="0"/>
                        <a:t>&lt;error&gt;</a:t>
                      </a:r>
                      <a:endParaRPr lang="en-US" dirty="0"/>
                    </a:p>
                  </a:txBody>
                  <a:tcPr/>
                </a:tc>
              </a:tr>
              <a:tr h="370840">
                <a:tc>
                  <a:txBody>
                    <a:bodyPr/>
                    <a:lstStyle/>
                    <a:p>
                      <a:r>
                        <a:rPr lang="en-US" dirty="0" smtClean="0"/>
                        <a:t>    unordered-categorical</a:t>
                      </a:r>
                      <a:endParaRPr lang="en-US" dirty="0"/>
                    </a:p>
                  </a:txBody>
                  <a:tcPr/>
                </a:tc>
                <a:tc>
                  <a:txBody>
                    <a:bodyPr/>
                    <a:lstStyle/>
                    <a:p>
                      <a:r>
                        <a:rPr lang="en-US" dirty="0" smtClean="0"/>
                        <a:t>binomial(link=‘logit’)</a:t>
                      </a:r>
                      <a:endParaRPr lang="en-US" dirty="0"/>
                    </a:p>
                  </a:txBody>
                  <a:tcPr/>
                </a:tc>
                <a:tc>
                  <a:txBody>
                    <a:bodyPr/>
                    <a:lstStyle/>
                    <a:p>
                      <a:r>
                        <a:rPr lang="en-US" dirty="0" err="1" smtClean="0"/>
                        <a:t>multinom</a:t>
                      </a:r>
                      <a:endParaRPr lang="en-US" dirty="0"/>
                    </a:p>
                  </a:txBody>
                  <a:tcPr/>
                </a:tc>
              </a:tr>
              <a:tr h="370840">
                <a:tc>
                  <a:txBody>
                    <a:bodyPr/>
                    <a:lstStyle/>
                    <a:p>
                      <a:r>
                        <a:rPr lang="en-US" dirty="0" smtClean="0"/>
                        <a:t>    ordered-categorical</a:t>
                      </a:r>
                      <a:endParaRPr lang="en-US" dirty="0"/>
                    </a:p>
                  </a:txBody>
                  <a:tcPr/>
                </a:tc>
                <a:tc>
                  <a:txBody>
                    <a:bodyPr/>
                    <a:lstStyle/>
                    <a:p>
                      <a:r>
                        <a:rPr lang="en-US" dirty="0" smtClean="0"/>
                        <a:t>binomial(link=‘logit’)</a:t>
                      </a:r>
                      <a:endParaRPr lang="en-US" dirty="0"/>
                    </a:p>
                  </a:txBody>
                  <a:tcPr/>
                </a:tc>
                <a:tc>
                  <a:txBody>
                    <a:bodyPr/>
                    <a:lstStyle/>
                    <a:p>
                      <a:r>
                        <a:rPr lang="en-US" dirty="0" err="1" smtClean="0"/>
                        <a:t>bayespolr</a:t>
                      </a:r>
                      <a:endParaRPr lang="en-US" dirty="0"/>
                    </a:p>
                  </a:txBody>
                  <a:tcPr/>
                </a:tc>
              </a:tr>
              <a:tr h="370840">
                <a:tc>
                  <a:txBody>
                    <a:bodyPr/>
                    <a:lstStyle/>
                    <a:p>
                      <a:r>
                        <a:rPr lang="en-US" dirty="0" smtClean="0"/>
                        <a:t>       binary</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binomial(link=‘logit’)</a:t>
                      </a:r>
                    </a:p>
                  </a:txBody>
                  <a:tcPr/>
                </a:tc>
                <a:tc>
                  <a:txBody>
                    <a:bodyPr/>
                    <a:lstStyle/>
                    <a:p>
                      <a:r>
                        <a:rPr lang="en-US" dirty="0" err="1" smtClean="0"/>
                        <a:t>bayesglm</a:t>
                      </a:r>
                      <a:endParaRPr lang="en-US" dirty="0"/>
                    </a:p>
                  </a:txBody>
                  <a:tcPr/>
                </a:tc>
              </a:tr>
              <a:tr h="370840">
                <a:tc>
                  <a:txBody>
                    <a:bodyPr/>
                    <a:lstStyle/>
                    <a:p>
                      <a:r>
                        <a:rPr lang="en-US" dirty="0" smtClean="0"/>
                        <a:t>       interval</a:t>
                      </a:r>
                      <a:endParaRPr lang="en-US" dirty="0"/>
                    </a:p>
                  </a:txBody>
                  <a:tcPr/>
                </a:tc>
                <a:tc>
                  <a:txBody>
                    <a:bodyPr/>
                    <a:lstStyle/>
                    <a:p>
                      <a:r>
                        <a:rPr lang="en-US" dirty="0" err="1" smtClean="0"/>
                        <a:t>gaussian</a:t>
                      </a:r>
                      <a:r>
                        <a:rPr lang="en-US" dirty="0" smtClean="0"/>
                        <a:t>(link=‘identity’)</a:t>
                      </a:r>
                      <a:endParaRPr lang="en-US" dirty="0"/>
                    </a:p>
                  </a:txBody>
                  <a:tcPr/>
                </a:tc>
                <a:tc>
                  <a:txBody>
                    <a:bodyPr/>
                    <a:lstStyle/>
                    <a:p>
                      <a:r>
                        <a:rPr lang="en-US" dirty="0" err="1" smtClean="0"/>
                        <a:t>survreg</a:t>
                      </a:r>
                      <a:endParaRPr lang="en-US" dirty="0"/>
                    </a:p>
                  </a:txBody>
                  <a:tcPr/>
                </a:tc>
              </a:tr>
              <a:tr h="370840">
                <a:tc>
                  <a:txBody>
                    <a:bodyPr/>
                    <a:lstStyle/>
                    <a:p>
                      <a:r>
                        <a:rPr lang="en-US" dirty="0" smtClean="0"/>
                        <a:t>  continuous[standardize]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gaussian</a:t>
                      </a:r>
                      <a:r>
                        <a:rPr lang="en-US" dirty="0" smtClean="0"/>
                        <a:t>(link=‘identity’)</a:t>
                      </a:r>
                    </a:p>
                  </a:txBody>
                  <a:tcPr/>
                </a:tc>
                <a:tc>
                  <a:txBody>
                    <a:bodyPr/>
                    <a:lstStyle/>
                    <a:p>
                      <a:r>
                        <a:rPr lang="en-US" dirty="0" err="1" smtClean="0"/>
                        <a:t>bayesglm</a:t>
                      </a:r>
                      <a:endParaRPr lang="en-US" dirty="0"/>
                    </a:p>
                  </a:txBody>
                  <a:tcPr/>
                </a:tc>
              </a:tr>
              <a:tr h="370840">
                <a:tc>
                  <a:txBody>
                    <a:bodyPr/>
                    <a:lstStyle/>
                    <a:p>
                      <a:r>
                        <a:rPr lang="en-US" dirty="0" smtClean="0"/>
                        <a:t>    semi-continuous[identity]</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        nonnegative-continuous           </a:t>
                      </a:r>
                      <a:r>
                        <a:rPr lang="en-US" baseline="0" dirty="0" smtClean="0"/>
                        <a:t>    </a:t>
                      </a:r>
                      <a:r>
                        <a:rPr lang="en-US" dirty="0" smtClean="0"/>
                        <a:t>[</a:t>
                      </a:r>
                      <a:r>
                        <a:rPr lang="en-US" dirty="0" err="1" smtClean="0"/>
                        <a:t>logshift</a:t>
                      </a:r>
                      <a:r>
                        <a:rPr lang="en-US" dirty="0" smtClean="0"/>
                        <a:t>]</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       </a:t>
                      </a:r>
                      <a:r>
                        <a:rPr lang="en-US" dirty="0" err="1" smtClean="0"/>
                        <a:t>SC_proportion</a:t>
                      </a:r>
                      <a:r>
                        <a:rPr lang="en-US" dirty="0" smtClean="0"/>
                        <a:t>[squeeze]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binomial(link=‘logit’)</a:t>
                      </a:r>
                    </a:p>
                  </a:txBody>
                  <a:tcPr/>
                </a:tc>
                <a:tc>
                  <a:txBody>
                    <a:bodyPr/>
                    <a:lstStyle/>
                    <a:p>
                      <a:r>
                        <a:rPr lang="en-US" dirty="0" err="1" smtClean="0"/>
                        <a:t>betareg</a:t>
                      </a:r>
                      <a:endParaRPr lang="en-US" dirty="0"/>
                    </a:p>
                  </a:txBody>
                  <a:tcPr/>
                </a:tc>
              </a:tr>
              <a:tr h="370840">
                <a:tc>
                  <a:txBody>
                    <a:bodyPr/>
                    <a:lstStyle/>
                    <a:p>
                      <a:r>
                        <a:rPr lang="en-US" dirty="0" smtClean="0"/>
                        <a:t>    positive-continuous</a:t>
                      </a:r>
                      <a:r>
                        <a:rPr lang="en-US" baseline="0" dirty="0" smtClean="0"/>
                        <a:t> [log]</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       proportion[identity]</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binomial(link=‘logit’)</a:t>
                      </a:r>
                    </a:p>
                  </a:txBody>
                  <a:tcPr/>
                </a:tc>
                <a:tc>
                  <a:txBody>
                    <a:bodyPr/>
                    <a:lstStyle/>
                    <a:p>
                      <a:r>
                        <a:rPr lang="en-US" dirty="0" err="1" smtClean="0"/>
                        <a:t>betareg</a:t>
                      </a:r>
                      <a:endParaRPr lang="en-US" dirty="0"/>
                    </a:p>
                  </a:txBody>
                  <a:tcPr/>
                </a:tc>
              </a:tr>
              <a:tr h="370840">
                <a:tc>
                  <a:txBody>
                    <a:bodyPr/>
                    <a:lstStyle/>
                    <a:p>
                      <a:r>
                        <a:rPr lang="en-US" dirty="0" smtClean="0"/>
                        <a:t>    bounded-continuous [identity]</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  count</a:t>
                      </a:r>
                      <a:endParaRPr lang="en-US" dirty="0"/>
                    </a:p>
                  </a:txBody>
                  <a:tcPr/>
                </a:tc>
                <a:tc>
                  <a:txBody>
                    <a:bodyPr/>
                    <a:lstStyle/>
                    <a:p>
                      <a:r>
                        <a:rPr lang="en-US" dirty="0" err="1" smtClean="0"/>
                        <a:t>quasipoisson</a:t>
                      </a:r>
                      <a:r>
                        <a:rPr lang="en-US" dirty="0" smtClean="0"/>
                        <a:t>(link=‘log’)</a:t>
                      </a:r>
                      <a:endParaRPr lang="en-US" dirty="0"/>
                    </a:p>
                  </a:txBody>
                  <a:tcPr/>
                </a:tc>
                <a:tc>
                  <a:txBody>
                    <a:bodyPr/>
                    <a:lstStyle/>
                    <a:p>
                      <a:r>
                        <a:rPr lang="en-US" dirty="0" err="1" smtClean="0"/>
                        <a:t>Bayesglm</a:t>
                      </a:r>
                      <a:endParaRPr lang="en-US" dirty="0"/>
                    </a:p>
                  </a:txBody>
                  <a:tcPr/>
                </a:tc>
              </a:tr>
              <a:tr h="370840">
                <a:tc>
                  <a:txBody>
                    <a:bodyPr/>
                    <a:lstStyle/>
                    <a:p>
                      <a:r>
                        <a:rPr lang="en-US" dirty="0" smtClean="0"/>
                        <a:t>irrelevant</a:t>
                      </a:r>
                      <a:endParaRPr lang="en-US" dirty="0"/>
                    </a:p>
                  </a:txBody>
                  <a:tcPr/>
                </a:tc>
                <a:tc>
                  <a:txBody>
                    <a:bodyPr/>
                    <a:lstStyle/>
                    <a:p>
                      <a:endParaRPr lang="en-US" dirty="0"/>
                    </a:p>
                  </a:txBody>
                  <a:tcPr/>
                </a:tc>
                <a:tc>
                  <a:txBody>
                    <a:bodyPr/>
                    <a:lstStyle/>
                    <a:p>
                      <a:r>
                        <a:rPr lang="en-US" dirty="0" smtClean="0"/>
                        <a:t>&lt;error&gt;</a:t>
                      </a:r>
                      <a:endParaRPr lang="en-US" dirty="0"/>
                    </a:p>
                  </a:txBody>
                  <a:tcPr/>
                </a:tc>
              </a:tr>
              <a:tr h="370840">
                <a:tc>
                  <a:txBody>
                    <a:bodyPr/>
                    <a:lstStyle/>
                    <a:p>
                      <a:r>
                        <a:rPr lang="en-US" dirty="0" smtClean="0"/>
                        <a:t>   fixed</a:t>
                      </a:r>
                      <a:endParaRPr lang="en-US" dirty="0"/>
                    </a:p>
                  </a:txBody>
                  <a:tcPr/>
                </a:tc>
                <a:tc>
                  <a:txBody>
                    <a:bodyPr/>
                    <a:lstStyle/>
                    <a:p>
                      <a:endParaRPr lang="en-US" dirty="0"/>
                    </a:p>
                  </a:txBody>
                  <a:tcPr/>
                </a:tc>
                <a:tc>
                  <a:txBody>
                    <a:bodyPr/>
                    <a:lstStyle/>
                    <a:p>
                      <a:r>
                        <a:rPr lang="en-US" dirty="0" smtClean="0"/>
                        <a:t>&lt;error&gt;</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31</a:t>
            </a:fld>
            <a:endParaRPr lang="en-US"/>
          </a:p>
        </p:txBody>
      </p:sp>
    </p:spTree>
    <p:extLst>
      <p:ext uri="{BB962C8B-B14F-4D97-AF65-F5344CB8AC3E}">
        <p14:creationId xmlns:p14="http://schemas.microsoft.com/office/powerpoint/2010/main" val="2733438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missing_data.frame</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smtClean="0"/>
              <a:t>Like an ordinary data frame, but has extra meta-data on how to impute missing values.</a:t>
            </a:r>
          </a:p>
          <a:p>
            <a:r>
              <a:rPr lang="en-US" dirty="0" smtClean="0"/>
              <a:t>Default coercion method:  </a:t>
            </a:r>
            <a:r>
              <a:rPr lang="en-US" dirty="0" err="1" smtClean="0">
                <a:latin typeface="Courier New" panose="02070309020205020404" pitchFamily="49" charset="0"/>
                <a:cs typeface="Courier New" panose="02070309020205020404" pitchFamily="49" charset="0"/>
              </a:rPr>
              <a:t>mdat</a:t>
            </a:r>
            <a:r>
              <a:rPr lang="en-US" dirty="0" smtClean="0">
                <a:latin typeface="Courier New" panose="02070309020205020404" pitchFamily="49" charset="0"/>
                <a:cs typeface="Courier New" panose="02070309020205020404" pitchFamily="49" charset="0"/>
              </a:rPr>
              <a:t> &lt;- </a:t>
            </a:r>
            <a:r>
              <a:rPr lang="en-US" dirty="0" err="1" smtClean="0">
                <a:latin typeface="Courier New" panose="02070309020205020404" pitchFamily="49" charset="0"/>
                <a:cs typeface="Courier New" panose="02070309020205020404" pitchFamily="49" charset="0"/>
              </a:rPr>
              <a:t>missing_data.frame</a:t>
            </a:r>
            <a:r>
              <a:rPr lang="en-US" dirty="0" smtClean="0">
                <a:latin typeface="Courier New" panose="02070309020205020404" pitchFamily="49" charset="0"/>
                <a:cs typeface="Courier New" panose="02070309020205020404" pitchFamily="49" charset="0"/>
              </a:rPr>
              <a:t>(data)</a:t>
            </a:r>
          </a:p>
          <a:p>
            <a:r>
              <a:rPr lang="en-US" dirty="0" smtClean="0">
                <a:cs typeface="Courier New" panose="02070309020205020404" pitchFamily="49" charset="0"/>
              </a:rPr>
              <a:t>Arguments:</a:t>
            </a:r>
          </a:p>
          <a:p>
            <a:pPr lvl="1"/>
            <a:r>
              <a:rPr lang="en-US" dirty="0" err="1" smtClean="0">
                <a:cs typeface="Courier New" panose="02070309020205020404" pitchFamily="49" charset="0"/>
              </a:rPr>
              <a:t>favor_ordered</a:t>
            </a:r>
            <a:r>
              <a:rPr lang="en-US" dirty="0" smtClean="0">
                <a:cs typeface="Courier New" panose="02070309020205020404" pitchFamily="49" charset="0"/>
              </a:rPr>
              <a:t> = TRUE</a:t>
            </a:r>
          </a:p>
          <a:p>
            <a:pPr lvl="1"/>
            <a:r>
              <a:rPr lang="en-US" dirty="0" err="1" smtClean="0">
                <a:cs typeface="Courier New" panose="02070309020205020404" pitchFamily="49" charset="0"/>
              </a:rPr>
              <a:t>favor_positive</a:t>
            </a:r>
            <a:r>
              <a:rPr lang="en-US" dirty="0" smtClean="0">
                <a:cs typeface="Courier New" panose="02070309020205020404" pitchFamily="49" charset="0"/>
              </a:rPr>
              <a:t> = FALSE </a:t>
            </a:r>
            <a:endParaRPr lang="en-US"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32</a:t>
            </a:fld>
            <a:endParaRPr lang="en-US"/>
          </a:p>
        </p:txBody>
      </p:sp>
    </p:spTree>
    <p:extLst>
      <p:ext uri="{BB962C8B-B14F-4D97-AF65-F5344CB8AC3E}">
        <p14:creationId xmlns:p14="http://schemas.microsoft.com/office/powerpoint/2010/main" val="3212092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the </a:t>
            </a:r>
            <a:r>
              <a:rPr lang="en-US" dirty="0" smtClean="0">
                <a:latin typeface="Courier New" panose="02070309020205020404" pitchFamily="49" charset="0"/>
                <a:cs typeface="Courier New" panose="02070309020205020404" pitchFamily="49" charset="0"/>
              </a:rPr>
              <a:t>mi</a:t>
            </a:r>
            <a:r>
              <a:rPr lang="en-US" dirty="0" smtClean="0"/>
              <a:t>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ourier New" panose="02070309020205020404" pitchFamily="49" charset="0"/>
                <a:cs typeface="Courier New" panose="02070309020205020404" pitchFamily="49" charset="0"/>
              </a:rPr>
              <a:t>change()</a:t>
            </a:r>
            <a:r>
              <a:rPr lang="en-US" dirty="0" smtClean="0"/>
              <a:t> – fixes bad guesses on variable classes</a:t>
            </a:r>
          </a:p>
          <a:p>
            <a:r>
              <a:rPr lang="en-US" dirty="0" err="1" smtClean="0">
                <a:latin typeface="Courier New" panose="02070309020205020404" pitchFamily="49" charset="0"/>
                <a:cs typeface="Courier New" panose="02070309020205020404" pitchFamily="49" charset="0"/>
              </a:rPr>
              <a:t>hist</a:t>
            </a:r>
            <a:r>
              <a:rPr lang="en-US" dirty="0" smtClean="0">
                <a:latin typeface="Courier New" panose="02070309020205020404" pitchFamily="49" charset="0"/>
                <a:cs typeface="Courier New" panose="02070309020205020404" pitchFamily="49" charset="0"/>
              </a:rPr>
              <a:t>()</a:t>
            </a:r>
            <a:r>
              <a:rPr lang="en-US" dirty="0" smtClean="0"/>
              <a:t> – histograms for variables</a:t>
            </a:r>
          </a:p>
          <a:p>
            <a:r>
              <a:rPr lang="en-US" dirty="0" smtClean="0">
                <a:latin typeface="Courier New" panose="02070309020205020404" pitchFamily="49" charset="0"/>
                <a:cs typeface="Courier New" panose="02070309020205020404" pitchFamily="49" charset="0"/>
              </a:rPr>
              <a:t>image() </a:t>
            </a:r>
            <a:r>
              <a:rPr lang="en-US" dirty="0" smtClean="0"/>
              <a:t>– visualize </a:t>
            </a:r>
            <a:r>
              <a:rPr lang="en-US" dirty="0" err="1" smtClean="0"/>
              <a:t>missingness</a:t>
            </a:r>
            <a:r>
              <a:rPr lang="en-US" dirty="0" smtClean="0"/>
              <a:t> pattern</a:t>
            </a:r>
          </a:p>
          <a:p>
            <a:r>
              <a:rPr lang="en-US" dirty="0" smtClean="0">
                <a:latin typeface="Courier New" panose="02070309020205020404" pitchFamily="49" charset="0"/>
                <a:cs typeface="Courier New" panose="02070309020205020404" pitchFamily="49" charset="0"/>
              </a:rPr>
              <a:t>mi()</a:t>
            </a:r>
            <a:r>
              <a:rPr lang="en-US" dirty="0" smtClean="0"/>
              <a:t> – do the imputations</a:t>
            </a:r>
          </a:p>
          <a:p>
            <a:r>
              <a:rPr lang="en-US" dirty="0" smtClean="0">
                <a:latin typeface="Courier New" panose="02070309020205020404" pitchFamily="49" charset="0"/>
                <a:cs typeface="Courier New" panose="02070309020205020404" pitchFamily="49" charset="0"/>
              </a:rPr>
              <a:t>show()</a:t>
            </a:r>
            <a:r>
              <a:rPr lang="en-US" dirty="0" smtClean="0"/>
              <a:t> – describes missing variable classes</a:t>
            </a:r>
          </a:p>
          <a:p>
            <a:r>
              <a:rPr lang="en-US" dirty="0" smtClean="0">
                <a:latin typeface="Courier New" panose="02070309020205020404" pitchFamily="49" charset="0"/>
                <a:cs typeface="Courier New" panose="02070309020205020404" pitchFamily="49" charset="0"/>
              </a:rPr>
              <a:t>summary()</a:t>
            </a:r>
            <a:r>
              <a:rPr lang="en-US" dirty="0" smtClean="0"/>
              <a:t> – same as </a:t>
            </a:r>
            <a:r>
              <a:rPr lang="en-US" dirty="0" err="1" smtClean="0">
                <a:latin typeface="Courier New" panose="02070309020205020404" pitchFamily="49" charset="0"/>
                <a:cs typeface="Courier New" panose="02070309020205020404" pitchFamily="49" charset="0"/>
              </a:rPr>
              <a:t>summary.data.frame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33</a:t>
            </a:fld>
            <a:endParaRPr lang="en-US"/>
          </a:p>
        </p:txBody>
      </p:sp>
    </p:spTree>
    <p:extLst>
      <p:ext uri="{BB962C8B-B14F-4D97-AF65-F5344CB8AC3E}">
        <p14:creationId xmlns:p14="http://schemas.microsoft.com/office/powerpoint/2010/main" val="1282852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fix bad guesses use </a:t>
            </a:r>
            <a:r>
              <a:rPr lang="en-US" dirty="0" smtClean="0">
                <a:latin typeface="Courier New" panose="02070309020205020404" pitchFamily="49" charset="0"/>
                <a:cs typeface="Courier New" panose="02070309020205020404" pitchFamily="49" charset="0"/>
              </a:rPr>
              <a:t>change()</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Courier New" panose="02070309020205020404" pitchFamily="49" charset="0"/>
                <a:cs typeface="Courier New" panose="02070309020205020404" pitchFamily="49" charset="0"/>
              </a:rPr>
              <a:t>change(data, y, to, what, …)</a:t>
            </a:r>
          </a:p>
          <a:p>
            <a:r>
              <a:rPr lang="en-US" dirty="0" smtClean="0"/>
              <a:t>The first </a:t>
            </a:r>
            <a:r>
              <a:rPr lang="en-US" dirty="0" err="1" smtClean="0"/>
              <a:t>arg</a:t>
            </a:r>
            <a:r>
              <a:rPr lang="en-US" dirty="0" smtClean="0"/>
              <a:t> is the </a:t>
            </a:r>
            <a:r>
              <a:rPr lang="en-US" dirty="0" err="1" smtClean="0">
                <a:latin typeface="Courier New" panose="02070309020205020404" pitchFamily="49" charset="0"/>
                <a:cs typeface="Courier New" panose="02070309020205020404" pitchFamily="49" charset="0"/>
              </a:rPr>
              <a:t>missing_data.frame</a:t>
            </a:r>
            <a:r>
              <a:rPr lang="en-US" dirty="0" smtClean="0"/>
              <a:t>, second is name of variable to change.</a:t>
            </a:r>
          </a:p>
          <a:p>
            <a:r>
              <a:rPr lang="en-US" dirty="0" smtClean="0"/>
              <a:t>The </a:t>
            </a:r>
            <a:r>
              <a:rPr lang="en-US" dirty="0" smtClean="0">
                <a:latin typeface="Courier New" panose="02070309020205020404" pitchFamily="49" charset="0"/>
                <a:cs typeface="Courier New" panose="02070309020205020404" pitchFamily="49" charset="0"/>
              </a:rPr>
              <a:t>what</a:t>
            </a:r>
            <a:r>
              <a:rPr lang="en-US" dirty="0" smtClean="0"/>
              <a:t> </a:t>
            </a:r>
            <a:r>
              <a:rPr lang="en-US" dirty="0" err="1" smtClean="0"/>
              <a:t>arg</a:t>
            </a:r>
            <a:r>
              <a:rPr lang="en-US" dirty="0" smtClean="0"/>
              <a:t> says what is to be changed</a:t>
            </a:r>
          </a:p>
          <a:p>
            <a:pPr lvl="1"/>
            <a:r>
              <a:rPr lang="en-US" dirty="0" smtClean="0"/>
              <a:t>family</a:t>
            </a:r>
          </a:p>
          <a:p>
            <a:pPr lvl="1"/>
            <a:r>
              <a:rPr lang="en-US" dirty="0" smtClean="0"/>
              <a:t>link</a:t>
            </a:r>
          </a:p>
          <a:p>
            <a:pPr lvl="1"/>
            <a:r>
              <a:rPr lang="en-US" dirty="0" err="1" smtClean="0"/>
              <a:t>imputation_method</a:t>
            </a:r>
            <a:endParaRPr lang="en-US" dirty="0" smtClean="0"/>
          </a:p>
          <a:p>
            <a:pPr lvl="1"/>
            <a:r>
              <a:rPr lang="en-US" dirty="0" smtClean="0"/>
              <a:t>model</a:t>
            </a:r>
          </a:p>
          <a:p>
            <a:pPr lvl="1"/>
            <a:r>
              <a:rPr lang="en-US" dirty="0" smtClean="0"/>
              <a:t>size</a:t>
            </a:r>
          </a:p>
          <a:p>
            <a:pPr lvl="1"/>
            <a:r>
              <a:rPr lang="en-US" dirty="0" smtClean="0"/>
              <a:t>transformation (to= identity, standardize, log, </a:t>
            </a:r>
            <a:r>
              <a:rPr lang="en-US" dirty="0" err="1" smtClean="0"/>
              <a:t>logshift</a:t>
            </a:r>
            <a:r>
              <a:rPr lang="en-US" dirty="0" smtClean="0"/>
              <a:t>, </a:t>
            </a:r>
            <a:r>
              <a:rPr lang="en-US" dirty="0" err="1" smtClean="0"/>
              <a:t>sqrt</a:t>
            </a:r>
            <a:r>
              <a:rPr lang="en-US" dirty="0" smtClean="0"/>
              <a:t>]</a:t>
            </a:r>
          </a:p>
          <a:p>
            <a:pPr lvl="1"/>
            <a:r>
              <a:rPr lang="en-US" dirty="0" smtClean="0"/>
              <a:t>type</a:t>
            </a:r>
          </a:p>
          <a:p>
            <a:r>
              <a:rPr lang="en-US" dirty="0" smtClean="0"/>
              <a:t>The </a:t>
            </a:r>
            <a:r>
              <a:rPr lang="en-US" dirty="0" smtClean="0">
                <a:latin typeface="Courier New" panose="02070309020205020404" pitchFamily="49" charset="0"/>
                <a:cs typeface="Courier New" panose="02070309020205020404" pitchFamily="49" charset="0"/>
              </a:rPr>
              <a:t>to</a:t>
            </a:r>
            <a:r>
              <a:rPr lang="en-US" dirty="0" smtClean="0"/>
              <a:t> </a:t>
            </a:r>
            <a:r>
              <a:rPr lang="en-US" dirty="0" err="1" smtClean="0"/>
              <a:t>arg</a:t>
            </a:r>
            <a:r>
              <a:rPr lang="en-US" dirty="0" smtClean="0"/>
              <a:t> gives the new value.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34</a:t>
            </a:fld>
            <a:endParaRPr lang="en-US"/>
          </a:p>
        </p:txBody>
      </p:sp>
    </p:spTree>
    <p:extLst>
      <p:ext uri="{BB962C8B-B14F-4D97-AF65-F5344CB8AC3E}">
        <p14:creationId xmlns:p14="http://schemas.microsoft.com/office/powerpoint/2010/main" val="677145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the imputations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ourier New" panose="02070309020205020404" pitchFamily="49" charset="0"/>
                <a:cs typeface="Courier New" panose="02070309020205020404" pitchFamily="49" charset="0"/>
              </a:rPr>
              <a:t>imps &lt;- mi(</a:t>
            </a:r>
            <a:r>
              <a:rPr lang="en-US" dirty="0" err="1" smtClean="0">
                <a:latin typeface="Courier New" panose="02070309020205020404" pitchFamily="49" charset="0"/>
                <a:cs typeface="Courier New" panose="02070309020205020404" pitchFamily="49" charset="0"/>
              </a:rPr>
              <a:t>mdf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n.iter</a:t>
            </a:r>
            <a:r>
              <a:rPr lang="en-US" dirty="0" smtClean="0">
                <a:latin typeface="Courier New" panose="02070309020205020404" pitchFamily="49" charset="0"/>
                <a:cs typeface="Courier New" panose="02070309020205020404" pitchFamily="49" charset="0"/>
              </a:rPr>
              <a:t>=30, </a:t>
            </a:r>
            <a:r>
              <a:rPr lang="en-US" dirty="0" err="1" smtClean="0">
                <a:latin typeface="Courier New" panose="02070309020205020404" pitchFamily="49" charset="0"/>
                <a:cs typeface="Courier New" panose="02070309020205020404" pitchFamily="49" charset="0"/>
              </a:rPr>
              <a:t>n.chains</a:t>
            </a:r>
            <a:r>
              <a:rPr lang="en-US" dirty="0" smtClean="0">
                <a:latin typeface="Courier New" panose="02070309020205020404" pitchFamily="49" charset="0"/>
                <a:cs typeface="Courier New" panose="02070309020205020404" pitchFamily="49" charset="0"/>
              </a:rPr>
              <a:t>=3, </a:t>
            </a:r>
            <a:r>
              <a:rPr lang="en-US" dirty="0" err="1" smtClean="0">
                <a:latin typeface="Courier New" panose="02070309020205020404" pitchFamily="49" charset="0"/>
                <a:cs typeface="Courier New" panose="02070309020205020404" pitchFamily="49" charset="0"/>
              </a:rPr>
              <a:t>max.minutes</a:t>
            </a:r>
            <a:r>
              <a:rPr lang="en-US" dirty="0" smtClean="0">
                <a:latin typeface="Courier New" panose="02070309020205020404" pitchFamily="49" charset="0"/>
                <a:cs typeface="Courier New" panose="02070309020205020404" pitchFamily="49" charset="0"/>
              </a:rPr>
              <a:t>=20)</a:t>
            </a:r>
          </a:p>
          <a:p>
            <a:r>
              <a:rPr lang="en-US" dirty="0" err="1" smtClean="0">
                <a:latin typeface="Courier New" panose="02070309020205020404" pitchFamily="49" charset="0"/>
                <a:cs typeface="Courier New" panose="02070309020205020404" pitchFamily="49" charset="0"/>
              </a:rPr>
              <a:t>n.iter</a:t>
            </a:r>
            <a:r>
              <a:rPr lang="en-US" dirty="0" smtClean="0"/>
              <a:t> – number of iterations.  Should probably be at least 20, can add more later if needed.</a:t>
            </a:r>
          </a:p>
          <a:p>
            <a:pPr marL="857250" lvl="1" indent="-457200"/>
            <a:r>
              <a:rPr lang="en-US" dirty="0" smtClean="0">
                <a:latin typeface="Courier New" panose="02070309020205020404" pitchFamily="49" charset="0"/>
                <a:cs typeface="Courier New" panose="02070309020205020404" pitchFamily="49" charset="0"/>
              </a:rPr>
              <a:t>mi(imps, </a:t>
            </a:r>
            <a:r>
              <a:rPr lang="en-US" dirty="0" err="1" smtClean="0">
                <a:latin typeface="Courier New" panose="02070309020205020404" pitchFamily="49" charset="0"/>
                <a:cs typeface="Courier New" panose="02070309020205020404" pitchFamily="49" charset="0"/>
              </a:rPr>
              <a:t>n.iter</a:t>
            </a:r>
            <a:r>
              <a:rPr lang="en-US" dirty="0" smtClean="0">
                <a:latin typeface="Courier New" panose="02070309020205020404" pitchFamily="49" charset="0"/>
                <a:cs typeface="Courier New" panose="02070309020205020404" pitchFamily="49" charset="0"/>
              </a:rPr>
              <a:t>=10)</a:t>
            </a:r>
            <a:r>
              <a:rPr lang="en-US" dirty="0" smtClean="0"/>
              <a:t> adds another 10 imputations.</a:t>
            </a:r>
          </a:p>
          <a:p>
            <a:pPr marL="457200" indent="-457200"/>
            <a:r>
              <a:rPr lang="en-US" dirty="0" err="1" smtClean="0">
                <a:latin typeface="Courier New" panose="02070309020205020404" pitchFamily="49" charset="0"/>
                <a:cs typeface="Courier New" panose="02070309020205020404" pitchFamily="49" charset="0"/>
              </a:rPr>
              <a:t>n.chains</a:t>
            </a:r>
            <a:r>
              <a:rPr lang="en-US" dirty="0" smtClean="0"/>
              <a:t> – number of chains.  Need at least 2 to get </a:t>
            </a:r>
            <a:r>
              <a:rPr lang="en-US" dirty="0" err="1" smtClean="0"/>
              <a:t>Rhats</a:t>
            </a:r>
            <a:endParaRPr lang="en-US" dirty="0" smtClean="0"/>
          </a:p>
          <a:p>
            <a:pPr marL="457200" indent="-457200"/>
            <a:r>
              <a:rPr lang="en-US" dirty="0" err="1" smtClean="0">
                <a:latin typeface="Courier New" panose="02070309020205020404" pitchFamily="49" charset="0"/>
                <a:cs typeface="Courier New" panose="02070309020205020404" pitchFamily="49" charset="0"/>
              </a:rPr>
              <a:t>max.minutes</a:t>
            </a:r>
            <a:r>
              <a:rPr lang="en-US" dirty="0" smtClean="0"/>
              <a:t> – time limit</a:t>
            </a:r>
            <a:endParaRPr lang="en-US" dirty="0"/>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35</a:t>
            </a:fld>
            <a:endParaRPr lang="en-US"/>
          </a:p>
        </p:txBody>
      </p:sp>
    </p:spTree>
    <p:extLst>
      <p:ext uri="{BB962C8B-B14F-4D97-AF65-F5344CB8AC3E}">
        <p14:creationId xmlns:p14="http://schemas.microsoft.com/office/powerpoint/2010/main" val="2369794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Convergence</a:t>
            </a:r>
            <a:endParaRPr lang="en-US" dirty="0"/>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round(</a:t>
            </a:r>
            <a:r>
              <a:rPr lang="en-US" dirty="0" err="1" smtClean="0">
                <a:latin typeface="Courier New" panose="02070309020205020404" pitchFamily="49" charset="0"/>
                <a:cs typeface="Courier New" panose="02070309020205020404" pitchFamily="49" charset="0"/>
              </a:rPr>
              <a:t>mipply</a:t>
            </a:r>
            <a:r>
              <a:rPr lang="en-US" dirty="0" smtClean="0">
                <a:latin typeface="Courier New" panose="02070309020205020404" pitchFamily="49" charset="0"/>
                <a:cs typeface="Courier New" panose="02070309020205020404" pitchFamily="49" charset="0"/>
              </a:rPr>
              <a:t>(imputations, mean, </a:t>
            </a:r>
            <a:r>
              <a:rPr lang="en-US" dirty="0" err="1" smtClean="0">
                <a:latin typeface="Courier New" panose="02070309020205020404" pitchFamily="49" charset="0"/>
                <a:cs typeface="Courier New" panose="02070309020205020404" pitchFamily="49" charset="0"/>
              </a:rPr>
              <a:t>to.matrix</a:t>
            </a:r>
            <a:r>
              <a:rPr lang="en-US" dirty="0" smtClean="0">
                <a:latin typeface="Courier New" panose="02070309020205020404" pitchFamily="49" charset="0"/>
                <a:cs typeface="Courier New" panose="02070309020205020404" pitchFamily="49" charset="0"/>
              </a:rPr>
              <a:t>=TRUE), 3)</a:t>
            </a:r>
          </a:p>
          <a:p>
            <a:r>
              <a:rPr lang="en-US" dirty="0" err="1" smtClean="0">
                <a:latin typeface="Courier New" panose="02070309020205020404" pitchFamily="49" charset="0"/>
                <a:cs typeface="Courier New" panose="02070309020205020404" pitchFamily="49" charset="0"/>
              </a:rPr>
              <a:t>mipply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is like</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t>
            </a:r>
            <a:r>
              <a:rPr lang="en-US" smtClean="0">
                <a:latin typeface="Courier New" panose="02070309020205020404" pitchFamily="49" charset="0"/>
                <a:cs typeface="Courier New" panose="02070309020205020404" pitchFamily="49" charset="0"/>
              </a:rPr>
              <a:t>apply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only over imputations.</a:t>
            </a:r>
          </a:p>
          <a:p>
            <a:r>
              <a:rPr lang="en-US" dirty="0" err="1" smtClean="0">
                <a:latin typeface="Courier New" panose="02070309020205020404" pitchFamily="49" charset="0"/>
                <a:cs typeface="Courier New" panose="02070309020205020404" pitchFamily="49" charset="0"/>
              </a:rPr>
              <a:t>Rhats</a:t>
            </a:r>
            <a:r>
              <a:rPr lang="en-US" dirty="0" smtClean="0">
                <a:latin typeface="Courier New" panose="02070309020205020404" pitchFamily="49" charset="0"/>
                <a:cs typeface="Courier New" panose="02070309020205020404" pitchFamily="49" charset="0"/>
              </a:rPr>
              <a:t>(imputations)</a:t>
            </a:r>
            <a:r>
              <a:rPr lang="en-US" dirty="0" smtClean="0"/>
              <a:t> calculates </a:t>
            </a:r>
            <a:r>
              <a:rPr lang="en-US" dirty="0" err="1" smtClean="0"/>
              <a:t>Gelman</a:t>
            </a:r>
            <a:r>
              <a:rPr lang="en-US" dirty="0" smtClean="0"/>
              <a:t>-Rubin R (requires at least two chains).</a:t>
            </a:r>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36</a:t>
            </a:fld>
            <a:endParaRPr lang="en-US"/>
          </a:p>
        </p:txBody>
      </p:sp>
    </p:spTree>
    <p:extLst>
      <p:ext uri="{BB962C8B-B14F-4D97-AF65-F5344CB8AC3E}">
        <p14:creationId xmlns:p14="http://schemas.microsoft.com/office/powerpoint/2010/main" val="4138364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pooling</a:t>
            </a:r>
            <a:endParaRPr lang="en-US" dirty="0"/>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pool(formula, imputations, m= , FUN=, …)</a:t>
            </a:r>
          </a:p>
          <a:p>
            <a:r>
              <a:rPr lang="en-US" dirty="0" smtClean="0">
                <a:cs typeface="Courier New" panose="02070309020205020404" pitchFamily="49" charset="0"/>
              </a:rPr>
              <a:t>Figures out what model to use depending on dependent variable in formula, or using FUN argument.</a:t>
            </a:r>
          </a:p>
          <a:p>
            <a:r>
              <a:rPr lang="en-US" dirty="0" smtClean="0">
                <a:cs typeface="Courier New" panose="02070309020205020404" pitchFamily="49" charset="0"/>
              </a:rPr>
              <a:t>By default uses all imputations, but can select a subset using </a:t>
            </a:r>
            <a:r>
              <a:rPr lang="en-US" i="1" dirty="0" smtClean="0">
                <a:cs typeface="Courier New" panose="02070309020205020404" pitchFamily="49" charset="0"/>
              </a:rPr>
              <a:t>m</a:t>
            </a:r>
            <a:r>
              <a:rPr lang="en-US" dirty="0" smtClean="0">
                <a:cs typeface="Courier New" panose="02070309020205020404" pitchFamily="49" charset="0"/>
              </a:rPr>
              <a:t> argument</a:t>
            </a:r>
          </a:p>
          <a:p>
            <a:r>
              <a:rPr lang="en-US" dirty="0" smtClean="0">
                <a:cs typeface="Courier New" panose="02070309020205020404" pitchFamily="49" charset="0"/>
              </a:rPr>
              <a:t>Fits model and does pooling</a:t>
            </a:r>
            <a:endParaRPr lang="en-US"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37</a:t>
            </a:fld>
            <a:endParaRPr lang="en-US"/>
          </a:p>
        </p:txBody>
      </p:sp>
    </p:spTree>
    <p:extLst>
      <p:ext uri="{BB962C8B-B14F-4D97-AF65-F5344CB8AC3E}">
        <p14:creationId xmlns:p14="http://schemas.microsoft.com/office/powerpoint/2010/main" val="3357362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imputed data 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ourier New" panose="02070309020205020404" pitchFamily="49" charset="0"/>
                <a:cs typeface="Courier New" panose="02070309020205020404" pitchFamily="49" charset="0"/>
              </a:rPr>
              <a:t>complete(imputations, m)</a:t>
            </a:r>
            <a:r>
              <a:rPr lang="en-US" dirty="0" smtClean="0"/>
              <a:t> returns a list of </a:t>
            </a:r>
            <a:r>
              <a:rPr lang="en-US" i="1" dirty="0" smtClean="0"/>
              <a:t>m</a:t>
            </a:r>
            <a:r>
              <a:rPr lang="en-US" dirty="0" smtClean="0"/>
              <a:t> fully imputed data sets.</a:t>
            </a:r>
          </a:p>
          <a:p>
            <a:r>
              <a:rPr lang="en-US" dirty="0" smtClean="0"/>
              <a:t>Can then write these out to files (use </a:t>
            </a:r>
            <a:r>
              <a:rPr lang="en-US" dirty="0" err="1" smtClean="0"/>
              <a:t>lapply</a:t>
            </a:r>
            <a:r>
              <a:rPr lang="en-US" dirty="0" smtClean="0"/>
              <a:t> to iterate over the imputed data sets).</a:t>
            </a:r>
          </a:p>
          <a:p>
            <a:r>
              <a:rPr lang="en-US" dirty="0" err="1" smtClean="0">
                <a:latin typeface="Courier New" panose="02070309020205020404" pitchFamily="49" charset="0"/>
                <a:cs typeface="Courier New" panose="02070309020205020404" pitchFamily="49" charset="0"/>
              </a:rPr>
              <a:t>imputationList</a:t>
            </a:r>
            <a:r>
              <a:rPr lang="en-US" dirty="0" smtClean="0">
                <a:latin typeface="Courier New" panose="02070309020205020404" pitchFamily="49" charset="0"/>
                <a:cs typeface="Courier New" panose="02070309020205020404" pitchFamily="49" charset="0"/>
              </a:rPr>
              <a:t>()</a:t>
            </a:r>
            <a:r>
              <a:rPr lang="en-US" dirty="0" smtClean="0"/>
              <a:t>  -- can be used on the output to allow using the </a:t>
            </a:r>
            <a:r>
              <a:rPr lang="en-US" dirty="0" err="1" smtClean="0"/>
              <a:t>mitools</a:t>
            </a:r>
            <a:r>
              <a:rPr lang="en-US" dirty="0" smtClean="0"/>
              <a:t> package.</a:t>
            </a:r>
          </a:p>
          <a:p>
            <a:r>
              <a:rPr lang="en-US" dirty="0" smtClean="0">
                <a:latin typeface="Courier New" panose="02070309020205020404" pitchFamily="49" charset="0"/>
                <a:cs typeface="Courier New" panose="02070309020205020404" pitchFamily="49" charset="0"/>
              </a:rPr>
              <a:t>mi2stata()</a:t>
            </a:r>
            <a:r>
              <a:rPr lang="en-US" dirty="0" smtClean="0"/>
              <a:t> – saves all imputations as one big data set, can use “.csv” on filename argument to get CSV output instead.</a:t>
            </a:r>
          </a:p>
        </p:txBody>
      </p:sp>
      <p:sp>
        <p:nvSpPr>
          <p:cNvPr id="4" name="Footer Placeholder 3"/>
          <p:cNvSpPr>
            <a:spLocks noGrp="1"/>
          </p:cNvSpPr>
          <p:nvPr>
            <p:ph type="ftr" sz="quarter" idx="11"/>
          </p:nvPr>
        </p:nvSpPr>
        <p:spPr/>
        <p:txBody>
          <a:bodyPr/>
          <a:lstStyle/>
          <a:p>
            <a:r>
              <a:rPr lang="en-US" smtClean="0"/>
              <a:t>EDF 6937 Missing Data</a:t>
            </a:r>
            <a:endParaRPr lang="en-US"/>
          </a:p>
        </p:txBody>
      </p:sp>
      <p:sp>
        <p:nvSpPr>
          <p:cNvPr id="5" name="Slide Number Placeholder 4"/>
          <p:cNvSpPr>
            <a:spLocks noGrp="1"/>
          </p:cNvSpPr>
          <p:nvPr>
            <p:ph type="sldNum" sz="quarter" idx="12"/>
          </p:nvPr>
        </p:nvSpPr>
        <p:spPr/>
        <p:txBody>
          <a:bodyPr/>
          <a:lstStyle/>
          <a:p>
            <a:fld id="{E9AC07C2-88AA-2542-8C28-F1BBC39CBEB0}" type="slidenum">
              <a:rPr lang="en-US" smtClean="0"/>
              <a:pPr/>
              <a:t>38</a:t>
            </a:fld>
            <a:endParaRPr lang="en-US"/>
          </a:p>
        </p:txBody>
      </p:sp>
    </p:spTree>
    <p:extLst>
      <p:ext uri="{BB962C8B-B14F-4D97-AF65-F5344CB8AC3E}">
        <p14:creationId xmlns:p14="http://schemas.microsoft.com/office/powerpoint/2010/main" val="82270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Integration</a:t>
            </a:r>
            <a:endParaRPr lang="en-US" dirty="0"/>
          </a:p>
        </p:txBody>
      </p:sp>
      <p:sp>
        <p:nvSpPr>
          <p:cNvPr id="3" name="Content Placeholder 2"/>
          <p:cNvSpPr>
            <a:spLocks noGrp="1"/>
          </p:cNvSpPr>
          <p:nvPr>
            <p:ph idx="1"/>
          </p:nvPr>
        </p:nvSpPr>
        <p:spPr/>
        <p:txBody>
          <a:bodyPr/>
          <a:lstStyle/>
          <a:p>
            <a:r>
              <a:rPr lang="en-US" dirty="0" smtClean="0"/>
              <a:t>Suppose we have an integral than can be written:</a:t>
            </a:r>
          </a:p>
          <a:p>
            <a:endParaRPr lang="en-US" dirty="0" smtClean="0"/>
          </a:p>
          <a:p>
            <a:r>
              <a:rPr lang="en-US" dirty="0" smtClean="0"/>
              <a:t>Or (if </a:t>
            </a:r>
            <a:r>
              <a:rPr lang="en-US" b="1" i="1" dirty="0" smtClean="0"/>
              <a:t>X</a:t>
            </a:r>
            <a:r>
              <a:rPr lang="en-US" dirty="0" smtClean="0"/>
              <a:t> is continuous)</a:t>
            </a:r>
          </a:p>
          <a:p>
            <a:endParaRPr lang="en-US" dirty="0" smtClean="0"/>
          </a:p>
          <a:p>
            <a:endParaRPr lang="en-US" dirty="0" smtClean="0"/>
          </a:p>
          <a:p>
            <a:r>
              <a:rPr lang="en-US" dirty="0" smtClean="0"/>
              <a:t>Note that this is an expectation:</a:t>
            </a:r>
          </a:p>
        </p:txBody>
      </p:sp>
      <p:pic>
        <p:nvPicPr>
          <p:cNvPr id="4" name="Picture 3"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36913" y="2355850"/>
            <a:ext cx="2590800" cy="1016000"/>
          </a:xfrm>
          <a:prstGeom prst="rect">
            <a:avLst/>
          </a:prstGeom>
        </p:spPr>
      </p:pic>
      <p:pic>
        <p:nvPicPr>
          <p:cNvPr id="5" name="Picture 4"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3084513" y="3924300"/>
            <a:ext cx="2819400" cy="1016000"/>
          </a:xfrm>
          <a:prstGeom prst="rect">
            <a:avLst/>
          </a:prstGeom>
        </p:spPr>
      </p:pic>
      <p:pic>
        <p:nvPicPr>
          <p:cNvPr id="6" name="Picture 5"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3462338" y="5791200"/>
            <a:ext cx="1739900" cy="469900"/>
          </a:xfrm>
          <a:prstGeom prst="rect">
            <a:avLst/>
          </a:prstGeom>
        </p:spPr>
      </p:pic>
    </p:spTree>
    <p:extLst>
      <p:ext uri="{BB962C8B-B14F-4D97-AF65-F5344CB8AC3E}">
        <p14:creationId xmlns:p14="http://schemas.microsoft.com/office/powerpoint/2010/main" val="384805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can sample from </a:t>
            </a:r>
            <a:r>
              <a:rPr lang="en-US" i="1" dirty="0" err="1" smtClean="0"/>
              <a:t>F(</a:t>
            </a:r>
            <a:r>
              <a:rPr lang="en-US" b="1" i="1" dirty="0" err="1" smtClean="0"/>
              <a:t>x</a:t>
            </a:r>
            <a:r>
              <a:rPr lang="en-US" i="1" dirty="0" smtClean="0"/>
              <a:t>)</a:t>
            </a:r>
            <a:endParaRPr lang="en-US" dirty="0"/>
          </a:p>
        </p:txBody>
      </p:sp>
      <p:sp>
        <p:nvSpPr>
          <p:cNvPr id="3" name="Content Placeholder 2"/>
          <p:cNvSpPr>
            <a:spLocks noGrp="1"/>
          </p:cNvSpPr>
          <p:nvPr>
            <p:ph idx="1"/>
          </p:nvPr>
        </p:nvSpPr>
        <p:spPr/>
        <p:txBody>
          <a:bodyPr/>
          <a:lstStyle/>
          <a:p>
            <a:r>
              <a:rPr lang="en-US" dirty="0" smtClean="0"/>
              <a:t>Take an </a:t>
            </a:r>
            <a:r>
              <a:rPr lang="en-US" dirty="0" err="1" smtClean="0"/>
              <a:t>i.i.d</a:t>
            </a:r>
            <a:r>
              <a:rPr lang="en-US" dirty="0" smtClean="0"/>
              <a:t>. sample of size </a:t>
            </a:r>
            <a:r>
              <a:rPr lang="en-US" i="1" dirty="0" smtClean="0"/>
              <a:t>N</a:t>
            </a:r>
            <a:r>
              <a:rPr lang="en-US" dirty="0"/>
              <a:t>:</a:t>
            </a:r>
            <a:r>
              <a:rPr lang="en-US" dirty="0" smtClean="0"/>
              <a:t> </a:t>
            </a:r>
            <a:r>
              <a:rPr lang="en-US" b="1" i="1" dirty="0" smtClean="0"/>
              <a:t>x</a:t>
            </a:r>
            <a:r>
              <a:rPr lang="en-US" i="1" baseline="-25000" dirty="0" smtClean="0"/>
              <a:t>1</a:t>
            </a:r>
            <a:r>
              <a:rPr lang="en-US" i="1" dirty="0" smtClean="0"/>
              <a:t>, …, </a:t>
            </a:r>
            <a:r>
              <a:rPr lang="en-US" b="1" i="1" dirty="0" err="1" smtClean="0"/>
              <a:t>x</a:t>
            </a:r>
            <a:r>
              <a:rPr lang="en-US" i="1" baseline="-25000" dirty="0" err="1" smtClean="0"/>
              <a:t>N</a:t>
            </a:r>
            <a:endParaRPr lang="en-US" i="1" baseline="-25000" dirty="0" smtClean="0"/>
          </a:p>
          <a:p>
            <a:r>
              <a:rPr lang="en-US" dirty="0" smtClean="0"/>
              <a:t>Then we have</a:t>
            </a:r>
          </a:p>
          <a:p>
            <a:endParaRPr lang="en-US" dirty="0" smtClean="0"/>
          </a:p>
          <a:p>
            <a:endParaRPr lang="en-US" dirty="0" smtClean="0"/>
          </a:p>
          <a:p>
            <a:r>
              <a:rPr lang="en-US" dirty="0" smtClean="0"/>
              <a:t>Approximation (Monte Carlo) error is a random variable with variance:</a:t>
            </a:r>
          </a:p>
        </p:txBody>
      </p:sp>
      <p:pic>
        <p:nvPicPr>
          <p:cNvPr id="4" name="Picture 3"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51063" y="2570163"/>
            <a:ext cx="4737100" cy="1333500"/>
          </a:xfrm>
          <a:prstGeom prst="rect">
            <a:avLst/>
          </a:prstGeom>
        </p:spPr>
      </p:pic>
      <p:pic>
        <p:nvPicPr>
          <p:cNvPr id="5" name="Picture 4"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2803525" y="5330825"/>
            <a:ext cx="2959100" cy="469900"/>
          </a:xfrm>
          <a:prstGeom prst="rect">
            <a:avLst/>
          </a:prstGeom>
        </p:spPr>
      </p:pic>
    </p:spTree>
    <p:extLst>
      <p:ext uri="{BB962C8B-B14F-4D97-AF65-F5344CB8AC3E}">
        <p14:creationId xmlns:p14="http://schemas.microsoft.com/office/powerpoint/2010/main" val="352126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a:t>
            </a:r>
            <a:r>
              <a:rPr lang="en-US" i="1" dirty="0" smtClean="0"/>
              <a:t>F()</a:t>
            </a:r>
            <a:r>
              <a:rPr lang="en-US" dirty="0" smtClean="0"/>
              <a:t> is hard to sample from?</a:t>
            </a:r>
            <a:endParaRPr lang="en-US" dirty="0"/>
          </a:p>
        </p:txBody>
      </p:sp>
      <p:sp>
        <p:nvSpPr>
          <p:cNvPr id="3" name="Content Placeholder 2"/>
          <p:cNvSpPr>
            <a:spLocks noGrp="1"/>
          </p:cNvSpPr>
          <p:nvPr>
            <p:ph idx="1"/>
          </p:nvPr>
        </p:nvSpPr>
        <p:spPr/>
        <p:txBody>
          <a:bodyPr/>
          <a:lstStyle/>
          <a:p>
            <a:r>
              <a:rPr lang="en-US" dirty="0" smtClean="0"/>
              <a:t>Only place we needed “independent” part of </a:t>
            </a:r>
            <a:r>
              <a:rPr lang="en-US" dirty="0" err="1" smtClean="0"/>
              <a:t>i.i.d</a:t>
            </a:r>
            <a:r>
              <a:rPr lang="en-US" dirty="0" smtClean="0"/>
              <a:t>. assumption was in calculation of random error.</a:t>
            </a:r>
          </a:p>
          <a:p>
            <a:r>
              <a:rPr lang="en-US" dirty="0" smtClean="0"/>
              <a:t>If we relax independence, MC error is bigger, but we can compensate with bigger sample size.</a:t>
            </a:r>
            <a:endParaRPr lang="en-US" dirty="0"/>
          </a:p>
        </p:txBody>
      </p:sp>
    </p:spTree>
    <p:extLst>
      <p:ext uri="{BB962C8B-B14F-4D97-AF65-F5344CB8AC3E}">
        <p14:creationId xmlns:p14="http://schemas.microsoft.com/office/powerpoint/2010/main" val="19011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a:t>
            </a:r>
            <a:endParaRPr lang="en-US" dirty="0"/>
          </a:p>
        </p:txBody>
      </p:sp>
      <p:sp>
        <p:nvSpPr>
          <p:cNvPr id="3" name="Content Placeholder 2"/>
          <p:cNvSpPr>
            <a:spLocks noGrp="1"/>
          </p:cNvSpPr>
          <p:nvPr>
            <p:ph idx="1"/>
          </p:nvPr>
        </p:nvSpPr>
        <p:spPr/>
        <p:txBody>
          <a:bodyPr/>
          <a:lstStyle/>
          <a:p>
            <a:r>
              <a:rPr lang="en-US" dirty="0" smtClean="0"/>
              <a:t>Series of random variables </a:t>
            </a:r>
            <a:r>
              <a:rPr lang="en-US" b="1" i="1" dirty="0" smtClean="0"/>
              <a:t>X</a:t>
            </a:r>
            <a:r>
              <a:rPr lang="en-US" i="1" baseline="-25000" dirty="0" smtClean="0"/>
              <a:t>0</a:t>
            </a:r>
            <a:r>
              <a:rPr lang="en-US" i="1" dirty="0" smtClean="0"/>
              <a:t>, </a:t>
            </a:r>
            <a:r>
              <a:rPr lang="en-US" b="1" i="1" dirty="0" smtClean="0"/>
              <a:t>X</a:t>
            </a:r>
            <a:r>
              <a:rPr lang="en-US" i="1" baseline="-25000" dirty="0" smtClean="0"/>
              <a:t>1</a:t>
            </a:r>
            <a:r>
              <a:rPr lang="en-US" i="1" dirty="0" smtClean="0"/>
              <a:t>, </a:t>
            </a:r>
            <a:r>
              <a:rPr lang="en-US" b="1" i="1" dirty="0" smtClean="0"/>
              <a:t>X</a:t>
            </a:r>
            <a:r>
              <a:rPr lang="en-US" i="1" baseline="-25000" dirty="0" smtClean="0"/>
              <a:t>2</a:t>
            </a:r>
            <a:r>
              <a:rPr lang="en-US" i="1" dirty="0" smtClean="0"/>
              <a:t>,…</a:t>
            </a:r>
            <a:r>
              <a:rPr lang="en-US" dirty="0" smtClean="0"/>
              <a:t> such that </a:t>
            </a:r>
            <a:r>
              <a:rPr lang="en-US" b="1" i="1" dirty="0" smtClean="0"/>
              <a:t>X</a:t>
            </a:r>
            <a:r>
              <a:rPr lang="en-US" i="1" baseline="-25000" dirty="0" smtClean="0"/>
              <a:t>i+1</a:t>
            </a:r>
            <a:r>
              <a:rPr lang="en-US" i="1" dirty="0" smtClean="0"/>
              <a:t> </a:t>
            </a:r>
            <a:r>
              <a:rPr lang="en-US" dirty="0" smtClean="0"/>
              <a:t>is independent of </a:t>
            </a:r>
            <a:r>
              <a:rPr lang="en-US" b="1" i="1" dirty="0" smtClean="0"/>
              <a:t>X</a:t>
            </a:r>
            <a:r>
              <a:rPr lang="en-US" i="1" baseline="-25000" dirty="0" smtClean="0"/>
              <a:t>i-1</a:t>
            </a:r>
            <a:r>
              <a:rPr lang="en-US" dirty="0" smtClean="0"/>
              <a:t> given </a:t>
            </a:r>
            <a:r>
              <a:rPr lang="en-US" b="1" i="1" dirty="0" smtClean="0"/>
              <a:t>X</a:t>
            </a:r>
            <a:r>
              <a:rPr lang="en-US" i="1" baseline="-25000" dirty="0" smtClean="0"/>
              <a:t>i</a:t>
            </a:r>
            <a:endParaRPr lang="en-US" dirty="0" smtClean="0"/>
          </a:p>
          <a:p>
            <a:r>
              <a:rPr lang="en-US" dirty="0" smtClean="0"/>
              <a:t>Past is independent of future given present</a:t>
            </a:r>
          </a:p>
          <a:p>
            <a:r>
              <a:rPr lang="en-US" dirty="0" smtClean="0"/>
              <a:t>Can be defined via a transition kernel</a:t>
            </a:r>
            <a:endParaRPr lang="en-US" dirty="0"/>
          </a:p>
        </p:txBody>
      </p:sp>
      <p:pic>
        <p:nvPicPr>
          <p:cNvPr id="4" name="Picture 3"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078163" y="5056188"/>
            <a:ext cx="2336800" cy="469900"/>
          </a:xfrm>
          <a:prstGeom prst="rect">
            <a:avLst/>
          </a:prstGeom>
        </p:spPr>
      </p:pic>
    </p:spTree>
    <p:extLst>
      <p:ext uri="{BB962C8B-B14F-4D97-AF65-F5344CB8AC3E}">
        <p14:creationId xmlns:p14="http://schemas.microsoft.com/office/powerpoint/2010/main" val="62126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Stationary distribution</a:t>
            </a:r>
            <a:endParaRPr lang="en-US" dirty="0"/>
          </a:p>
        </p:txBody>
      </p:sp>
      <p:sp>
        <p:nvSpPr>
          <p:cNvPr id="3" name="Content Placeholder 2"/>
          <p:cNvSpPr>
            <a:spLocks noGrp="1"/>
          </p:cNvSpPr>
          <p:nvPr>
            <p:ph idx="1"/>
          </p:nvPr>
        </p:nvSpPr>
        <p:spPr>
          <a:xfrm>
            <a:off x="457200" y="1417638"/>
            <a:ext cx="8229600" cy="4525963"/>
          </a:xfrm>
        </p:spPr>
        <p:txBody>
          <a:bodyPr>
            <a:normAutofit fontScale="85000" lnSpcReduction="20000"/>
          </a:bodyPr>
          <a:lstStyle/>
          <a:p>
            <a:r>
              <a:rPr lang="en-US" dirty="0" smtClean="0"/>
              <a:t>If you run a Markov chain long enough, then the probability distribution of </a:t>
            </a:r>
            <a:r>
              <a:rPr lang="en-US" b="1" i="1" dirty="0" smtClean="0"/>
              <a:t>X</a:t>
            </a:r>
            <a:r>
              <a:rPr lang="en-US" i="1" baseline="-25000" dirty="0" smtClean="0"/>
              <a:t>i</a:t>
            </a:r>
            <a:r>
              <a:rPr lang="en-US" i="1" dirty="0" smtClean="0"/>
              <a:t> </a:t>
            </a:r>
            <a:r>
              <a:rPr lang="en-US" dirty="0" smtClean="0"/>
              <a:t>reaches a stationary distribution</a:t>
            </a:r>
          </a:p>
          <a:p>
            <a:r>
              <a:rPr lang="en-US" dirty="0" smtClean="0"/>
              <a:t>Example</a:t>
            </a:r>
          </a:p>
          <a:p>
            <a:endParaRPr lang="en-US" dirty="0" smtClean="0"/>
          </a:p>
          <a:p>
            <a:endParaRPr lang="en-US" dirty="0" smtClean="0"/>
          </a:p>
          <a:p>
            <a:endParaRPr lang="en-US" dirty="0" smtClean="0"/>
          </a:p>
          <a:p>
            <a:r>
              <a:rPr lang="en-US" dirty="0" smtClean="0"/>
              <a:t>1—6 are possible states of Markov chain</a:t>
            </a:r>
          </a:p>
          <a:p>
            <a:r>
              <a:rPr lang="en-US" dirty="0" smtClean="0"/>
              <a:t>Stationary distribution is over states 5 &amp; </a:t>
            </a:r>
            <a:r>
              <a:rPr lang="en-US" dirty="0" smtClean="0"/>
              <a:t>6</a:t>
            </a:r>
          </a:p>
          <a:p>
            <a:r>
              <a:rPr lang="en-US" dirty="0" smtClean="0"/>
              <a:t>This example is only good if support of distribution is just states 5 and 6</a:t>
            </a:r>
            <a:endParaRPr lang="en-US" dirty="0"/>
          </a:p>
        </p:txBody>
      </p:sp>
      <p:sp>
        <p:nvSpPr>
          <p:cNvPr id="4" name="Oval 3"/>
          <p:cNvSpPr/>
          <p:nvPr/>
        </p:nvSpPr>
        <p:spPr>
          <a:xfrm>
            <a:off x="1282481" y="3081859"/>
            <a:ext cx="722182" cy="72218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1</a:t>
            </a:r>
            <a:endParaRPr lang="en-US" sz="3600" dirty="0"/>
          </a:p>
        </p:txBody>
      </p:sp>
      <p:sp>
        <p:nvSpPr>
          <p:cNvPr id="5" name="Oval 4"/>
          <p:cNvSpPr/>
          <p:nvPr/>
        </p:nvSpPr>
        <p:spPr>
          <a:xfrm>
            <a:off x="2430993" y="3072383"/>
            <a:ext cx="722182" cy="72218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2</a:t>
            </a:r>
            <a:endParaRPr lang="en-US" sz="3600" dirty="0"/>
          </a:p>
        </p:txBody>
      </p:sp>
      <p:sp>
        <p:nvSpPr>
          <p:cNvPr id="6" name="Oval 5"/>
          <p:cNvSpPr/>
          <p:nvPr/>
        </p:nvSpPr>
        <p:spPr>
          <a:xfrm>
            <a:off x="3579505" y="3062907"/>
            <a:ext cx="722182" cy="72218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3</a:t>
            </a:r>
            <a:endParaRPr lang="en-US" sz="3600" dirty="0"/>
          </a:p>
        </p:txBody>
      </p:sp>
      <p:sp>
        <p:nvSpPr>
          <p:cNvPr id="7" name="Oval 6"/>
          <p:cNvSpPr/>
          <p:nvPr/>
        </p:nvSpPr>
        <p:spPr>
          <a:xfrm>
            <a:off x="4591601" y="3062907"/>
            <a:ext cx="722182" cy="72218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4</a:t>
            </a:r>
            <a:endParaRPr lang="en-US" sz="3600" dirty="0"/>
          </a:p>
        </p:txBody>
      </p:sp>
      <p:sp>
        <p:nvSpPr>
          <p:cNvPr id="8" name="Oval 7"/>
          <p:cNvSpPr/>
          <p:nvPr/>
        </p:nvSpPr>
        <p:spPr>
          <a:xfrm>
            <a:off x="5876529" y="3043955"/>
            <a:ext cx="722182" cy="72218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600" dirty="0" smtClean="0"/>
              <a:t>5</a:t>
            </a:r>
            <a:endParaRPr lang="en-US" sz="3600" dirty="0"/>
          </a:p>
        </p:txBody>
      </p:sp>
      <p:sp>
        <p:nvSpPr>
          <p:cNvPr id="9" name="Oval 8"/>
          <p:cNvSpPr/>
          <p:nvPr/>
        </p:nvSpPr>
        <p:spPr>
          <a:xfrm>
            <a:off x="7025041" y="3034479"/>
            <a:ext cx="722182" cy="72218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600" dirty="0" smtClean="0"/>
              <a:t>6</a:t>
            </a:r>
            <a:endParaRPr lang="en-US" sz="3600" dirty="0"/>
          </a:p>
        </p:txBody>
      </p:sp>
      <p:cxnSp>
        <p:nvCxnSpPr>
          <p:cNvPr id="11" name="Shape 10"/>
          <p:cNvCxnSpPr>
            <a:stCxn id="4" idx="7"/>
            <a:endCxn id="5" idx="1"/>
          </p:cNvCxnSpPr>
          <p:nvPr/>
        </p:nvCxnSpPr>
        <p:spPr>
          <a:xfrm rot="5400000" flipH="1" flipV="1">
            <a:off x="2213090" y="2863956"/>
            <a:ext cx="9476" cy="637852"/>
          </a:xfrm>
          <a:prstGeom prst="curvedConnector3">
            <a:avLst>
              <a:gd name="adj1" fmla="val 36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hape 10"/>
          <p:cNvCxnSpPr>
            <a:stCxn id="5" idx="7"/>
            <a:endCxn id="6" idx="1"/>
          </p:cNvCxnSpPr>
          <p:nvPr/>
        </p:nvCxnSpPr>
        <p:spPr>
          <a:xfrm rot="5400000" flipH="1" flipV="1">
            <a:off x="3361602" y="2854480"/>
            <a:ext cx="9476" cy="637852"/>
          </a:xfrm>
          <a:prstGeom prst="curvedConnector3">
            <a:avLst>
              <a:gd name="adj1" fmla="val 36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hape 10"/>
          <p:cNvCxnSpPr>
            <a:stCxn id="6" idx="7"/>
            <a:endCxn id="7" idx="1"/>
          </p:cNvCxnSpPr>
          <p:nvPr/>
        </p:nvCxnSpPr>
        <p:spPr>
          <a:xfrm rot="5400000" flipH="1" flipV="1">
            <a:off x="4446644" y="2917950"/>
            <a:ext cx="12700" cy="501436"/>
          </a:xfrm>
          <a:prstGeom prst="curvedConnector3">
            <a:avLst>
              <a:gd name="adj1" fmla="val 263276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9" name="Shape 10"/>
          <p:cNvCxnSpPr>
            <a:stCxn id="7" idx="7"/>
            <a:endCxn id="8" idx="1"/>
          </p:cNvCxnSpPr>
          <p:nvPr/>
        </p:nvCxnSpPr>
        <p:spPr>
          <a:xfrm rot="5400000" flipH="1" flipV="1">
            <a:off x="5585680" y="2772058"/>
            <a:ext cx="18952" cy="774268"/>
          </a:xfrm>
          <a:prstGeom prst="curvedConnector3">
            <a:avLst>
              <a:gd name="adj1" fmla="val 1864252"/>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2" name="Shape 10"/>
          <p:cNvCxnSpPr>
            <a:stCxn id="8" idx="7"/>
            <a:endCxn id="9" idx="1"/>
          </p:cNvCxnSpPr>
          <p:nvPr/>
        </p:nvCxnSpPr>
        <p:spPr>
          <a:xfrm rot="5400000" flipH="1" flipV="1">
            <a:off x="6807138" y="2826052"/>
            <a:ext cx="9476" cy="637852"/>
          </a:xfrm>
          <a:prstGeom prst="curvedConnector3">
            <a:avLst>
              <a:gd name="adj1" fmla="val 36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hape 10"/>
          <p:cNvCxnSpPr>
            <a:stCxn id="8" idx="5"/>
            <a:endCxn id="9" idx="3"/>
          </p:cNvCxnSpPr>
          <p:nvPr/>
        </p:nvCxnSpPr>
        <p:spPr>
          <a:xfrm rot="5400000" flipH="1" flipV="1">
            <a:off x="6807138" y="3336712"/>
            <a:ext cx="9476" cy="637852"/>
          </a:xfrm>
          <a:prstGeom prst="curvedConnector3">
            <a:avLst>
              <a:gd name="adj1" fmla="val -35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hape 10"/>
          <p:cNvCxnSpPr>
            <a:stCxn id="4" idx="3"/>
            <a:endCxn id="4" idx="5"/>
          </p:cNvCxnSpPr>
          <p:nvPr/>
        </p:nvCxnSpPr>
        <p:spPr>
          <a:xfrm rot="16200000" flipH="1">
            <a:off x="1643572" y="3442950"/>
            <a:ext cx="12700" cy="510660"/>
          </a:xfrm>
          <a:prstGeom prst="curvedConnector3">
            <a:avLst>
              <a:gd name="adj1" fmla="val 263276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6" name="Shape 10"/>
          <p:cNvCxnSpPr>
            <a:stCxn id="5" idx="3"/>
            <a:endCxn id="5" idx="5"/>
          </p:cNvCxnSpPr>
          <p:nvPr/>
        </p:nvCxnSpPr>
        <p:spPr>
          <a:xfrm rot="16200000" flipH="1">
            <a:off x="2792084" y="3433474"/>
            <a:ext cx="12700" cy="510660"/>
          </a:xfrm>
          <a:prstGeom prst="curvedConnector3">
            <a:avLst>
              <a:gd name="adj1" fmla="val 263276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7" name="Shape 10"/>
          <p:cNvCxnSpPr>
            <a:stCxn id="6" idx="3"/>
            <a:endCxn id="6" idx="5"/>
          </p:cNvCxnSpPr>
          <p:nvPr/>
        </p:nvCxnSpPr>
        <p:spPr>
          <a:xfrm rot="16200000" flipH="1">
            <a:off x="3940596" y="3423998"/>
            <a:ext cx="12700" cy="510660"/>
          </a:xfrm>
          <a:prstGeom prst="curvedConnector3">
            <a:avLst>
              <a:gd name="adj1" fmla="val 263276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8" name="Shape 10"/>
          <p:cNvCxnSpPr>
            <a:stCxn id="7" idx="3"/>
            <a:endCxn id="7" idx="5"/>
          </p:cNvCxnSpPr>
          <p:nvPr/>
        </p:nvCxnSpPr>
        <p:spPr>
          <a:xfrm rot="16200000" flipH="1">
            <a:off x="4952692" y="3423998"/>
            <a:ext cx="12700" cy="510660"/>
          </a:xfrm>
          <a:prstGeom prst="curvedConnector3">
            <a:avLst>
              <a:gd name="adj1" fmla="val 263276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9" name="Shape 10"/>
          <p:cNvCxnSpPr>
            <a:stCxn id="8" idx="3"/>
            <a:endCxn id="8" idx="5"/>
          </p:cNvCxnSpPr>
          <p:nvPr/>
        </p:nvCxnSpPr>
        <p:spPr>
          <a:xfrm rot="16200000" flipH="1">
            <a:off x="6237620" y="3405046"/>
            <a:ext cx="12700" cy="510660"/>
          </a:xfrm>
          <a:prstGeom prst="curvedConnector3">
            <a:avLst>
              <a:gd name="adj1" fmla="val 263276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40" name="Shape 10"/>
          <p:cNvCxnSpPr>
            <a:stCxn id="9" idx="3"/>
            <a:endCxn id="9" idx="5"/>
          </p:cNvCxnSpPr>
          <p:nvPr/>
        </p:nvCxnSpPr>
        <p:spPr>
          <a:xfrm rot="16200000" flipH="1">
            <a:off x="7386132" y="3395570"/>
            <a:ext cx="12700" cy="510660"/>
          </a:xfrm>
          <a:prstGeom prst="curvedConnector3">
            <a:avLst>
              <a:gd name="adj1" fmla="val 2632764"/>
            </a:avLst>
          </a:prstGeom>
          <a:ln>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3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Markov chain Monte Carlo (MCMC)</a:t>
            </a:r>
            <a:endParaRPr lang="en-US" dirty="0"/>
          </a:p>
        </p:txBody>
      </p:sp>
      <p:sp>
        <p:nvSpPr>
          <p:cNvPr id="3" name="Content Placeholder 2"/>
          <p:cNvSpPr>
            <a:spLocks noGrp="1"/>
          </p:cNvSpPr>
          <p:nvPr>
            <p:ph idx="1"/>
          </p:nvPr>
        </p:nvSpPr>
        <p:spPr/>
        <p:txBody>
          <a:bodyPr/>
          <a:lstStyle/>
          <a:p>
            <a:r>
              <a:rPr lang="en-US" dirty="0" smtClean="0"/>
              <a:t>Construct a Markov chain whose stationary distribution is </a:t>
            </a:r>
            <a:r>
              <a:rPr lang="en-US" i="1" dirty="0" err="1" smtClean="0"/>
              <a:t>f(</a:t>
            </a:r>
            <a:r>
              <a:rPr lang="en-US" b="1" i="1" dirty="0" err="1" smtClean="0"/>
              <a:t>x</a:t>
            </a:r>
            <a:r>
              <a:rPr lang="en-US" i="1" dirty="0" smtClean="0"/>
              <a:t>)</a:t>
            </a:r>
            <a:endParaRPr lang="en-US" dirty="0" smtClean="0"/>
          </a:p>
          <a:p>
            <a:r>
              <a:rPr lang="en-US" dirty="0" smtClean="0"/>
              <a:t>Run it until it achieves </a:t>
            </a:r>
            <a:r>
              <a:rPr lang="en-US" dirty="0" err="1" smtClean="0"/>
              <a:t>stationarity</a:t>
            </a:r>
            <a:r>
              <a:rPr lang="en-US" dirty="0" smtClean="0"/>
              <a:t>  (discard earlier samples as “burn-in”)</a:t>
            </a:r>
          </a:p>
          <a:p>
            <a:r>
              <a:rPr lang="en-US" dirty="0" smtClean="0"/>
              <a:t>Now perform Monte Carlo integration</a:t>
            </a:r>
          </a:p>
          <a:p>
            <a:r>
              <a:rPr lang="en-US" dirty="0" smtClean="0"/>
              <a:t>Expected value is unchanged</a:t>
            </a:r>
          </a:p>
          <a:p>
            <a:r>
              <a:rPr lang="en-US" dirty="0" smtClean="0"/>
              <a:t>MC error is related to the autocorrelation of the series</a:t>
            </a:r>
          </a:p>
        </p:txBody>
      </p:sp>
    </p:spTree>
    <p:extLst>
      <p:ext uri="{BB962C8B-B14F-4D97-AF65-F5344CB8AC3E}">
        <p14:creationId xmlns:p14="http://schemas.microsoft.com/office/powerpoint/2010/main" val="3001246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2485</TotalTime>
  <Words>1953</Words>
  <Application>Microsoft Office PowerPoint</Application>
  <PresentationFormat>On-screen Show (4:3)</PresentationFormat>
  <Paragraphs>361</Paragraphs>
  <Slides>38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Century Schoolbook</vt:lpstr>
      <vt:lpstr>Courier New</vt:lpstr>
      <vt:lpstr>Zapf Dingbats</vt:lpstr>
      <vt:lpstr>Office Theme</vt:lpstr>
      <vt:lpstr>Multiple Imputation via Data Augmentation</vt:lpstr>
      <vt:lpstr>Rubin’s Lazy Bayesian Approach</vt:lpstr>
      <vt:lpstr>Back to the missing data problem</vt:lpstr>
      <vt:lpstr>Monte Carlo Integration</vt:lpstr>
      <vt:lpstr>If we can sample from F(x)</vt:lpstr>
      <vt:lpstr>What if F() is hard to sample from?</vt:lpstr>
      <vt:lpstr>Markov Chain</vt:lpstr>
      <vt:lpstr>Stationary distribution</vt:lpstr>
      <vt:lpstr>Markov chain Monte Carlo (MCMC)</vt:lpstr>
      <vt:lpstr>Autocorrelation</vt:lpstr>
      <vt:lpstr>How to make a Markov Chain</vt:lpstr>
      <vt:lpstr>Gibbs Sampler</vt:lpstr>
      <vt:lpstr>Example</vt:lpstr>
      <vt:lpstr>Data Augmentation</vt:lpstr>
      <vt:lpstr>Assessing Convergence</vt:lpstr>
      <vt:lpstr>Mixing Speed</vt:lpstr>
      <vt:lpstr>White Noise Trick</vt:lpstr>
      <vt:lpstr>Absorbing States</vt:lpstr>
      <vt:lpstr>Multiple Imputation Trick</vt:lpstr>
      <vt:lpstr>Multiple Imputation by Phases</vt:lpstr>
      <vt:lpstr>Imputation Phase Method 2:  Data Augmentation</vt:lpstr>
      <vt:lpstr>Markov chains</vt:lpstr>
      <vt:lpstr>Pooling Phase</vt:lpstr>
      <vt:lpstr>Expectation and Variance of conditional distribution</vt:lpstr>
      <vt:lpstr>Analysis of Imputation Variance</vt:lpstr>
      <vt:lpstr>Three R packages</vt:lpstr>
      <vt:lpstr>mitools</vt:lpstr>
      <vt:lpstr>mi</vt:lpstr>
      <vt:lpstr>Parallel Processing</vt:lpstr>
      <vt:lpstr>missing_variable</vt:lpstr>
      <vt:lpstr>Missing Variable Classes</vt:lpstr>
      <vt:lpstr>missing_data.frame</vt:lpstr>
      <vt:lpstr>Methods on the mi class.</vt:lpstr>
      <vt:lpstr>To fix bad guesses use change()</vt:lpstr>
      <vt:lpstr>Do the imputations</vt:lpstr>
      <vt:lpstr>Checking Convergence</vt:lpstr>
      <vt:lpstr>Analysis and pooling</vt:lpstr>
      <vt:lpstr>Saving imputed data sets</vt:lpstr>
    </vt:vector>
  </TitlesOfParts>
  <Company>Florida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Models</dc:title>
  <dc:creator>Russell Almond</dc:creator>
  <cp:lastModifiedBy>Almond, Russell</cp:lastModifiedBy>
  <cp:revision>153</cp:revision>
  <dcterms:created xsi:type="dcterms:W3CDTF">2012-03-21T17:59:05Z</dcterms:created>
  <dcterms:modified xsi:type="dcterms:W3CDTF">2016-03-30T22:05:39Z</dcterms:modified>
</cp:coreProperties>
</file>