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9" r:id="rId6"/>
    <p:sldId id="270" r:id="rId7"/>
    <p:sldId id="261" r:id="rId8"/>
    <p:sldId id="262" r:id="rId9"/>
    <p:sldId id="271" r:id="rId10"/>
    <p:sldId id="263" r:id="rId11"/>
    <p:sldId id="283" r:id="rId12"/>
    <p:sldId id="284" r:id="rId13"/>
    <p:sldId id="264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5" r:id="rId25"/>
    <p:sldId id="266" r:id="rId26"/>
    <p:sldId id="272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-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AE663-069B-2E44-9CF2-86743A7CFC96}" type="datetimeFigureOut">
              <a:rPr lang="en-US" smtClean="0"/>
              <a:t>2016-1-26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4B31-3979-5042-BF28-D073F584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4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CE9D-2EA2-DB41-AB96-9829D085C146}" type="datetimeFigureOut">
              <a:rPr lang="en-US" smtClean="0"/>
              <a:t>2016-1-26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53D39-E8A4-764C-B8A9-6016DF6E8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7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3D39-E8A4-764C-B8A9-6016DF6E86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2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Deletion and Imputation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and Traditional Ways of Handling Missing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Mean/Regression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Conditional Mean</a:t>
            </a:r>
          </a:p>
          <a:p>
            <a:pPr lvl="1"/>
            <a:r>
              <a:rPr lang="en-US" dirty="0" smtClean="0"/>
              <a:t>ANOVA framework, divide data up into cells based on discrete variables</a:t>
            </a:r>
          </a:p>
          <a:p>
            <a:pPr lvl="1"/>
            <a:r>
              <a:rPr lang="en-US" dirty="0" smtClean="0"/>
              <a:t>Impute the cell mean</a:t>
            </a:r>
          </a:p>
          <a:p>
            <a:r>
              <a:rPr lang="en-US" dirty="0" smtClean="0"/>
              <a:t>Regression Imputation</a:t>
            </a:r>
          </a:p>
          <a:p>
            <a:pPr lvl="1"/>
            <a:r>
              <a:rPr lang="en-US" dirty="0" smtClean="0"/>
              <a:t>Build regression model for missing values given complete cases</a:t>
            </a:r>
          </a:p>
          <a:p>
            <a:pPr lvl="1"/>
            <a:r>
              <a:rPr lang="en-US" dirty="0" smtClean="0"/>
              <a:t>Use the prediction from the regression model to impute missing value</a:t>
            </a:r>
          </a:p>
          <a:p>
            <a:r>
              <a:rPr lang="en-US" dirty="0" smtClean="0"/>
              <a:t>Two methods are mathematically equivalent (code categorical variables with dummy variables)</a:t>
            </a:r>
          </a:p>
          <a:p>
            <a:r>
              <a:rPr lang="en-US" dirty="0" err="1" smtClean="0"/>
              <a:t>Poststratification</a:t>
            </a:r>
            <a:r>
              <a:rPr lang="en-US" dirty="0" smtClean="0"/>
              <a:t>/Raking is a version of conditional mean imputation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Stratified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population up into </a:t>
            </a:r>
            <a:r>
              <a:rPr lang="en-US" i="1" dirty="0" smtClean="0"/>
              <a:t>J</a:t>
            </a:r>
            <a:r>
              <a:rPr lang="en-US" dirty="0" smtClean="0"/>
              <a:t> strata</a:t>
            </a:r>
          </a:p>
          <a:p>
            <a:r>
              <a:rPr lang="en-US" i="1" dirty="0" smtClean="0"/>
              <a:t>N = N</a:t>
            </a:r>
            <a:r>
              <a:rPr lang="en-US" i="1" baseline="-25000" dirty="0" smtClean="0"/>
              <a:t>1</a:t>
            </a:r>
            <a:r>
              <a:rPr lang="en-US" i="1" dirty="0" smtClean="0"/>
              <a:t> + … + N</a:t>
            </a:r>
            <a:r>
              <a:rPr lang="en-US" i="1" baseline="-25000" dirty="0" smtClean="0"/>
              <a:t>J</a:t>
            </a:r>
          </a:p>
          <a:p>
            <a:r>
              <a:rPr lang="en-US" dirty="0" smtClean="0"/>
              <a:t>Let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be the number of people in strata </a:t>
            </a:r>
            <a:r>
              <a:rPr lang="en-US" i="1" dirty="0" smtClean="0"/>
              <a:t>j</a:t>
            </a:r>
            <a:r>
              <a:rPr lang="en-US" dirty="0" smtClean="0"/>
              <a:t> who responded and let </a:t>
            </a:r>
            <a:r>
              <a:rPr lang="en-US" i="1" dirty="0" smtClean="0"/>
              <a:t>r=r</a:t>
            </a:r>
            <a:r>
              <a:rPr lang="en-US" i="1" baseline="-25000" dirty="0" smtClean="0"/>
              <a:t>1</a:t>
            </a:r>
            <a:r>
              <a:rPr lang="en-US" i="1" dirty="0" smtClean="0"/>
              <a:t>+…+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r>
              <a:rPr lang="en-US" b="1" dirty="0" smtClean="0"/>
              <a:t>Assume </a:t>
            </a:r>
            <a:r>
              <a:rPr lang="en-US" b="1" smtClean="0"/>
              <a:t>data are </a:t>
            </a:r>
            <a:r>
              <a:rPr lang="en-US" b="1" dirty="0" smtClean="0"/>
              <a:t>MCAR within strata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70" y="4451994"/>
            <a:ext cx="4305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make an adjustment to S.E. to get a better estimate of the 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Related to the idea of “raking” in a classification table.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1" y="2834432"/>
            <a:ext cx="8064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3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Stochastic Regression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sampling from the predicted value, sample a residual as well and add that to the prediction</a:t>
            </a:r>
          </a:p>
          <a:p>
            <a:r>
              <a:rPr lang="en-US" dirty="0" smtClean="0"/>
              <a:t>Improves the estimates of correlations, but it still overstates our confidence in the sample (variances are too high and apparent power is higher than actual power).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our model had a nuisance parameter, the variance of the the residuals       (book,           )</a:t>
            </a:r>
            <a:endParaRPr lang="en-US" dirty="0" smtClean="0">
              <a:latin typeface="Symbol" charset="2"/>
              <a:cs typeface="Symbol" charset="2"/>
            </a:endParaRPr>
          </a:p>
          <a:p>
            <a:r>
              <a:rPr lang="en-US" dirty="0" smtClean="0">
                <a:cs typeface="Symbol" charset="2"/>
              </a:rPr>
              <a:t>Almost all of the standard errors we will calculate are based on this</a:t>
            </a:r>
          </a:p>
          <a:p>
            <a:endParaRPr lang="en-US" dirty="0">
              <a:cs typeface="Symbol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4208860"/>
            <a:ext cx="7251700" cy="1104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641" y="2622473"/>
            <a:ext cx="431800" cy="4191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671763"/>
            <a:ext cx="863600" cy="469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3" y="5605463"/>
            <a:ext cx="29591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3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 of the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standard error for 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is</a:t>
            </a:r>
          </a:p>
          <a:p>
            <a:endParaRPr lang="en-US" dirty="0" smtClean="0"/>
          </a:p>
          <a:p>
            <a:r>
              <a:rPr lang="en-US" dirty="0" smtClean="0"/>
              <a:t>Can perform a </a:t>
            </a:r>
            <a:r>
              <a:rPr lang="en-US" i="1" dirty="0" err="1" smtClean="0"/>
              <a:t>t</a:t>
            </a:r>
            <a:r>
              <a:rPr lang="en-US" i="1" dirty="0" smtClean="0"/>
              <a:t>-</a:t>
            </a:r>
            <a:r>
              <a:rPr lang="en-US" dirty="0" smtClean="0"/>
              <a:t>test for 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i="1" dirty="0" smtClean="0"/>
              <a:t>=0</a:t>
            </a:r>
          </a:p>
          <a:p>
            <a:endParaRPr lang="en-US" i="1" baseline="-25000" dirty="0" smtClean="0"/>
          </a:p>
          <a:p>
            <a:endParaRPr lang="en-US" i="1" baseline="-25000" dirty="0" smtClean="0"/>
          </a:p>
          <a:p>
            <a:r>
              <a:rPr lang="en-US" i="1" dirty="0" err="1" smtClean="0"/>
              <a:t>t</a:t>
            </a:r>
            <a:r>
              <a:rPr lang="en-US" i="1" dirty="0" smtClean="0"/>
              <a:t>-</a:t>
            </a:r>
            <a:r>
              <a:rPr lang="en-US" dirty="0" smtClean="0"/>
              <a:t>values bigger than 2 unlikely due to chance error</a:t>
            </a:r>
            <a:endParaRPr lang="en-US" i="1" dirty="0" smtClean="0"/>
          </a:p>
          <a:p>
            <a:r>
              <a:rPr lang="en-US" dirty="0" smtClean="0"/>
              <a:t>(Also confidence interval)</a:t>
            </a:r>
          </a:p>
          <a:p>
            <a:r>
              <a:rPr lang="en-US" dirty="0" smtClean="0"/>
              <a:t>Often used as alternative for </a:t>
            </a:r>
            <a:r>
              <a:rPr lang="en-US" i="1" dirty="0" smtClean="0"/>
              <a:t>F-</a:t>
            </a:r>
            <a:r>
              <a:rPr lang="en-US" dirty="0" smtClean="0"/>
              <a:t>test or test for correlation coefficient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997806"/>
            <a:ext cx="3009900" cy="571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747963"/>
            <a:ext cx="2578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sources of prediction error:</a:t>
            </a:r>
          </a:p>
          <a:p>
            <a:pPr lvl="1"/>
            <a:r>
              <a:rPr lang="en-US" dirty="0" smtClean="0"/>
              <a:t>True regression coefficients are unknown and must be estimated from data</a:t>
            </a:r>
          </a:p>
          <a:p>
            <a:pPr lvl="1"/>
            <a:r>
              <a:rPr lang="en-US" dirty="0" smtClean="0"/>
              <a:t>Data points do not typically fall exactly on regression line</a:t>
            </a:r>
          </a:p>
          <a:p>
            <a:r>
              <a:rPr lang="en-US" dirty="0" smtClean="0"/>
              <a:t>Standard error of predict depends on what question you are asking:</a:t>
            </a:r>
          </a:p>
          <a:p>
            <a:pPr lvl="1"/>
            <a:r>
              <a:rPr lang="en-US" dirty="0" smtClean="0"/>
              <a:t>How good is the prediction for the expected value (mean) of  </a:t>
            </a:r>
            <a:r>
              <a:rPr lang="en-US" i="1" dirty="0" smtClean="0"/>
              <a:t>Y</a:t>
            </a:r>
            <a:r>
              <a:rPr lang="en-US" dirty="0" smtClean="0"/>
              <a:t> when </a:t>
            </a:r>
            <a:r>
              <a:rPr lang="en-US" i="1" dirty="0" smtClean="0"/>
              <a:t>X=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p</a:t>
            </a:r>
            <a:r>
              <a:rPr lang="en-US" dirty="0" smtClean="0"/>
              <a:t>? (In SPSS Mean)</a:t>
            </a:r>
          </a:p>
          <a:p>
            <a:pPr lvl="1"/>
            <a:r>
              <a:rPr lang="en-US" dirty="0" smtClean="0"/>
              <a:t>How good is the prediction for an individual </a:t>
            </a:r>
            <a:r>
              <a:rPr lang="en-US" i="1" dirty="0" smtClean="0"/>
              <a:t>Y</a:t>
            </a:r>
            <a:r>
              <a:rPr lang="en-US" dirty="0" smtClean="0"/>
              <a:t> when </a:t>
            </a:r>
            <a:r>
              <a:rPr lang="en-US" i="1" dirty="0" smtClean="0"/>
              <a:t>X=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?  (</a:t>
            </a:r>
            <a:r>
              <a:rPr lang="en-US" dirty="0" smtClean="0"/>
              <a:t>In SPSS </a:t>
            </a:r>
            <a:r>
              <a:rPr lang="en-US" i="1" dirty="0" smtClean="0"/>
              <a:t>Individual)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is the average math scores across all students with a self-efficacy score of 7.0?”</a:t>
            </a:r>
          </a:p>
          <a:p>
            <a:r>
              <a:rPr lang="en-US" dirty="0" smtClean="0"/>
              <a:t>Error sources:</a:t>
            </a:r>
          </a:p>
          <a:p>
            <a:pPr lvl="1"/>
            <a:r>
              <a:rPr lang="en-US" dirty="0" smtClean="0"/>
              <a:t>Estimation error in estimating regression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Prediction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error for the mean can be estimated from the residual variance </a:t>
            </a:r>
            <a:r>
              <a:rPr lang="en-US" i="1" dirty="0" smtClean="0"/>
              <a:t>s</a:t>
            </a:r>
            <a:r>
              <a:rPr lang="en-US" i="1" baseline="30000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 The estimation error is smallest at the mean and gets bigger as you get farther away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609850"/>
            <a:ext cx="4737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6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Error of Regression Line</a:t>
            </a:r>
            <a:endParaRPr lang="en-US" dirty="0"/>
          </a:p>
        </p:txBody>
      </p:sp>
      <p:pic>
        <p:nvPicPr>
          <p:cNvPr id="7" name="Content Placeholder 6" descr="self-effsemean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>
          <a:xfrm>
            <a:off x="0" y="1371600"/>
            <a:ext cx="9310860" cy="51206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Incomplete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List-wise Deletion (Complete Case Analysis)</a:t>
            </a:r>
          </a:p>
          <a:p>
            <a:r>
              <a:rPr lang="en-US" dirty="0" smtClean="0"/>
              <a:t>Pair-wise Deletion (Available Case Analysis)</a:t>
            </a:r>
          </a:p>
          <a:p>
            <a:pPr marL="0" indent="0">
              <a:buNone/>
            </a:pPr>
            <a:r>
              <a:rPr lang="en-US" i="1" dirty="0" smtClean="0"/>
              <a:t>Both require MCAR to produce unbiased estimates of means, variances &amp; correlations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8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are likely values for the math score for James </a:t>
            </a:r>
            <a:r>
              <a:rPr lang="en-US" dirty="0" err="1" smtClean="0"/>
              <a:t>Goodfellow</a:t>
            </a:r>
            <a:r>
              <a:rPr lang="en-US" dirty="0" smtClean="0"/>
              <a:t>, who has a self-efficacy of 7.0?”</a:t>
            </a:r>
          </a:p>
          <a:p>
            <a:r>
              <a:rPr lang="en-US" dirty="0" smtClean="0"/>
              <a:t>Expected value from regression line</a:t>
            </a:r>
          </a:p>
          <a:p>
            <a:r>
              <a:rPr lang="en-US" dirty="0" smtClean="0"/>
              <a:t>Two sources of variability:</a:t>
            </a:r>
          </a:p>
          <a:p>
            <a:pPr lvl="1"/>
            <a:r>
              <a:rPr lang="en-US" dirty="0" smtClean="0"/>
              <a:t>Estimation of regression line</a:t>
            </a:r>
          </a:p>
          <a:p>
            <a:pPr lvl="1"/>
            <a:r>
              <a:rPr lang="en-US" dirty="0" smtClean="0"/>
              <a:t>Individual variability around regression line (residual standard error)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need to add variability around the regression line to variability of the regression 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i="1" dirty="0" err="1" smtClean="0"/>
              <a:t>t</a:t>
            </a:r>
            <a:r>
              <a:rPr lang="en-US" dirty="0" smtClean="0"/>
              <a:t>-distribution to form confidence intervals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5" y="3421063"/>
            <a:ext cx="5397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standard errors</a:t>
            </a:r>
            <a:endParaRPr lang="en-US" dirty="0"/>
          </a:p>
        </p:txBody>
      </p:sp>
      <p:pic>
        <p:nvPicPr>
          <p:cNvPr id="7" name="Content Placeholder 6" descr="self-effsein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>
          <a:xfrm>
            <a:off x="0" y="1371600"/>
            <a:ext cx="9310860" cy="51206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Means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MAR</a:t>
            </a:r>
          </a:p>
          <a:p>
            <a:pPr lvl="1"/>
            <a:r>
              <a:rPr lang="en-US" dirty="0"/>
              <a:t>Unbiased estimates of means</a:t>
            </a:r>
          </a:p>
          <a:p>
            <a:pPr lvl="1"/>
            <a:r>
              <a:rPr lang="en-US" dirty="0"/>
              <a:t>Variances underestimated</a:t>
            </a:r>
          </a:p>
          <a:p>
            <a:pPr lvl="1"/>
            <a:r>
              <a:rPr lang="en-US" dirty="0"/>
              <a:t>Correlations overestimated</a:t>
            </a:r>
          </a:p>
          <a:p>
            <a:r>
              <a:rPr lang="en-US" dirty="0" smtClean="0"/>
              <a:t>Assumes residuals are approximately normal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Deck Imputation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Sort the data set into groups based on complete variables (e.g., census tract)</a:t>
            </a:r>
          </a:p>
          <a:p>
            <a:r>
              <a:rPr lang="en-US" dirty="0" smtClean="0"/>
              <a:t>Pull a random card off of the stack to impute</a:t>
            </a:r>
          </a:p>
          <a:p>
            <a:r>
              <a:rPr lang="en-US" dirty="0" smtClean="0"/>
              <a:t>Stochastic conditional means imputation that does not assume normality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600200"/>
            <a:ext cx="3657600" cy="23652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7785" y="4312693"/>
            <a:ext cx="352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sorter, image credit,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Response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Hot Deck, except we look at a neighborhood of the data point </a:t>
            </a:r>
          </a:p>
          <a:p>
            <a:pPr lvl="1"/>
            <a:r>
              <a:rPr lang="en-US" dirty="0" smtClean="0"/>
              <a:t>Define a distance metric over observable variables</a:t>
            </a:r>
          </a:p>
          <a:p>
            <a:pPr lvl="1"/>
            <a:r>
              <a:rPr lang="en-US" dirty="0" smtClean="0"/>
              <a:t>Scaling can be difficult, </a:t>
            </a:r>
            <a:r>
              <a:rPr lang="en-US" dirty="0" err="1" smtClean="0"/>
              <a:t>Mahalanobis</a:t>
            </a:r>
            <a:r>
              <a:rPr lang="en-US" dirty="0" smtClean="0"/>
              <a:t> distance?</a:t>
            </a:r>
          </a:p>
          <a:p>
            <a:r>
              <a:rPr lang="en-US" dirty="0" smtClean="0"/>
              <a:t>Implemented in </a:t>
            </a:r>
            <a:r>
              <a:rPr lang="en-US" dirty="0" err="1" smtClean="0"/>
              <a:t>Lisrel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 Available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done on using questionnaires</a:t>
            </a:r>
          </a:p>
          <a:p>
            <a:r>
              <a:rPr lang="en-US" dirty="0" smtClean="0"/>
              <a:t>All items on the same scale (e.g., depression) are averaged and then divide by the number of items answered.</a:t>
            </a:r>
          </a:p>
          <a:p>
            <a:r>
              <a:rPr lang="en-US" dirty="0" smtClean="0"/>
              <a:t>Assumes that all items have the same “difficulty”</a:t>
            </a:r>
          </a:p>
          <a:p>
            <a:pPr lvl="1"/>
            <a:r>
              <a:rPr lang="en-US" dirty="0" smtClean="0"/>
              <a:t>Does skipping “Have thoughts about HOW to commit suicide” = skipping “Fatigue”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32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panel data, if somebody drops out, you can carry their last observation forward</a:t>
            </a:r>
          </a:p>
          <a:p>
            <a:pPr lvl="1"/>
            <a:r>
              <a:rPr lang="en-US" dirty="0" smtClean="0"/>
              <a:t>Will be a biased estimate if there is growth going on.</a:t>
            </a:r>
          </a:p>
          <a:p>
            <a:r>
              <a:rPr lang="en-US" dirty="0" smtClean="0"/>
              <a:t>Many filters have a “smoothing” option that will fill in whole is missing values according to the local trend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vs 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single imputation methods underestimate variances</a:t>
            </a:r>
          </a:p>
          <a:p>
            <a:r>
              <a:rPr lang="en-US" dirty="0" smtClean="0"/>
              <a:t>Pretend we know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mis</a:t>
            </a:r>
            <a:r>
              <a:rPr lang="en-US" dirty="0" smtClean="0"/>
              <a:t> when we actually only have partial information about it</a:t>
            </a:r>
          </a:p>
          <a:p>
            <a:r>
              <a:rPr lang="en-US" dirty="0" smtClean="0"/>
              <a:t>Rubin suggests </a:t>
            </a:r>
            <a:r>
              <a:rPr lang="en-US" i="1" dirty="0" smtClean="0"/>
              <a:t>multiple imputation</a:t>
            </a:r>
            <a:r>
              <a:rPr lang="en-US" dirty="0" smtClean="0"/>
              <a:t>, that is creating 3 – 5 data sets to capture that variability</a:t>
            </a:r>
          </a:p>
          <a:p>
            <a:r>
              <a:rPr lang="en-US" dirty="0" smtClean="0"/>
              <a:t>Multiple imputation and EM methods generally do better than single imputation, but understanding single imputation is the basis of multiple imputation.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List-wise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any variable is missing delete the whole row</a:t>
            </a:r>
          </a:p>
          <a:p>
            <a:r>
              <a:rPr lang="en-US" dirty="0" smtClean="0"/>
              <a:t>Unbiased only if MCAR</a:t>
            </a:r>
          </a:p>
          <a:p>
            <a:r>
              <a:rPr lang="en-US" dirty="0" smtClean="0"/>
              <a:t>Loss of power</a:t>
            </a:r>
          </a:p>
          <a:p>
            <a:pPr lvl="1"/>
            <a:r>
              <a:rPr lang="en-US" dirty="0" smtClean="0"/>
              <a:t>Depends on fraction of data lost</a:t>
            </a:r>
          </a:p>
          <a:p>
            <a:pPr lvl="1"/>
            <a:r>
              <a:rPr lang="en-US" dirty="0" smtClean="0"/>
              <a:t>Size of complete data sample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Pair-wise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calculations involving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only omit the pair if one of </a:t>
            </a:r>
            <a:r>
              <a:rPr lang="en-US" i="1" dirty="0" smtClean="0"/>
              <a:t>X</a:t>
            </a:r>
            <a:r>
              <a:rPr lang="en-US" dirty="0" smtClean="0"/>
              <a:t> or </a:t>
            </a:r>
            <a:r>
              <a:rPr lang="en-US" i="1" dirty="0" smtClean="0"/>
              <a:t>Y</a:t>
            </a:r>
            <a:r>
              <a:rPr lang="en-US" dirty="0" smtClean="0"/>
              <a:t> is missing for that row, not if some other variable </a:t>
            </a:r>
            <a:r>
              <a:rPr lang="en-US" i="1" dirty="0" smtClean="0"/>
              <a:t>Z</a:t>
            </a:r>
            <a:r>
              <a:rPr lang="en-US" dirty="0" smtClean="0"/>
              <a:t> is missing for this row.</a:t>
            </a:r>
          </a:p>
          <a:p>
            <a:r>
              <a:rPr lang="en-US" dirty="0" smtClean="0"/>
              <a:t>Less severe data loss than with List-wise deletion</a:t>
            </a:r>
          </a:p>
          <a:p>
            <a:r>
              <a:rPr lang="en-US" dirty="0" smtClean="0"/>
              <a:t>Normally used with correlation matrixes</a:t>
            </a:r>
          </a:p>
          <a:p>
            <a:pPr lvl="1"/>
            <a:r>
              <a:rPr lang="en-US" dirty="0" smtClean="0"/>
              <a:t>Multiple regression</a:t>
            </a:r>
          </a:p>
          <a:p>
            <a:pPr lvl="1"/>
            <a:r>
              <a:rPr lang="en-US" dirty="0" smtClean="0"/>
              <a:t>Factor Analysis/SEM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all available </a:t>
            </a:r>
            <a:r>
              <a:rPr lang="en-US" i="1" dirty="0" smtClean="0"/>
              <a:t>X</a:t>
            </a:r>
            <a:r>
              <a:rPr lang="en-US" dirty="0" smtClean="0"/>
              <a:t> values to calculate </a:t>
            </a:r>
            <a:r>
              <a:rPr lang="en-US" i="1" dirty="0" err="1" smtClean="0"/>
              <a:t>Var</a:t>
            </a:r>
            <a:r>
              <a:rPr lang="en-US" i="1" dirty="0" smtClean="0"/>
              <a:t>(X)</a:t>
            </a:r>
          </a:p>
          <a:p>
            <a:r>
              <a:rPr lang="en-US" dirty="0" smtClean="0"/>
              <a:t>Use all available </a:t>
            </a:r>
            <a:r>
              <a:rPr lang="en-US" i="1" dirty="0" smtClean="0"/>
              <a:t>Y</a:t>
            </a:r>
            <a:r>
              <a:rPr lang="en-US" dirty="0" smtClean="0"/>
              <a:t> values to calculate </a:t>
            </a:r>
            <a:r>
              <a:rPr lang="en-US" i="1" dirty="0" err="1" smtClean="0"/>
              <a:t>Var</a:t>
            </a:r>
            <a:r>
              <a:rPr lang="en-US" i="1" dirty="0" smtClean="0"/>
              <a:t>(Y)</a:t>
            </a:r>
          </a:p>
          <a:p>
            <a:r>
              <a:rPr lang="en-US" dirty="0" smtClean="0"/>
              <a:t>Use all values available for both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to calculate </a:t>
            </a:r>
            <a:r>
              <a:rPr lang="en-US" i="1" dirty="0" err="1" smtClean="0"/>
              <a:t>Cov</a:t>
            </a:r>
            <a:r>
              <a:rPr lang="en-US" i="1" dirty="0" smtClean="0"/>
              <a:t>(X,Y)</a:t>
            </a:r>
          </a:p>
          <a:p>
            <a:r>
              <a:rPr lang="en-US" dirty="0" smtClean="0"/>
              <a:t>The correlation might be bigger than 1 if the pattern of missing values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/>
              <a:t> </a:t>
            </a:r>
            <a:r>
              <a:rPr lang="en-US" dirty="0" smtClean="0"/>
              <a:t>are not the same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Definite 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normal distribution, a covariance matrix must be </a:t>
            </a:r>
            <a:r>
              <a:rPr lang="en-US" i="1" dirty="0" smtClean="0"/>
              <a:t>positive definite</a:t>
            </a:r>
            <a:r>
              <a:rPr lang="en-US" dirty="0" smtClean="0"/>
              <a:t>, that is, we must be able to find a matrix </a:t>
            </a:r>
            <a:r>
              <a:rPr lang="en-US" i="1" dirty="0" smtClean="0"/>
              <a:t>A</a:t>
            </a:r>
            <a:r>
              <a:rPr lang="en-US" dirty="0" smtClean="0"/>
              <a:t>, such that </a:t>
            </a:r>
            <a:r>
              <a:rPr lang="en-US" i="1" dirty="0" smtClean="0">
                <a:latin typeface="Symbol" panose="05050102010706020507" pitchFamily="18" charset="2"/>
              </a:rPr>
              <a:t>S</a:t>
            </a:r>
            <a:r>
              <a:rPr lang="en-US" i="1" dirty="0" smtClean="0"/>
              <a:t>=A</a:t>
            </a:r>
            <a:r>
              <a:rPr lang="en-US" i="1" baseline="30000" dirty="0" smtClean="0"/>
              <a:t>T</a:t>
            </a:r>
            <a:r>
              <a:rPr lang="en-US" i="1" dirty="0" smtClean="0"/>
              <a:t>A.</a:t>
            </a:r>
          </a:p>
          <a:p>
            <a:r>
              <a:rPr lang="en-US" dirty="0" smtClean="0"/>
              <a:t>If this is not true, we will run into problems when performing a regression</a:t>
            </a:r>
          </a:p>
          <a:p>
            <a:r>
              <a:rPr lang="en-US" dirty="0" smtClean="0"/>
              <a:t>Pair-wise deletion does not guarantee that the covariance matrix will be positive definite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8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 Fill in missing values with a </a:t>
            </a:r>
            <a:r>
              <a:rPr lang="en-US" i="1" dirty="0" smtClean="0"/>
              <a:t>plausible value</a:t>
            </a:r>
          </a:p>
          <a:p>
            <a:r>
              <a:rPr lang="en-US" dirty="0" smtClean="0"/>
              <a:t>Can then do normal complete data analysis (using SPSS or whatever)</a:t>
            </a:r>
          </a:p>
          <a:p>
            <a:r>
              <a:rPr lang="en-US" dirty="0" smtClean="0"/>
              <a:t>Depending on method, may work alright in MAR cases</a:t>
            </a:r>
          </a:p>
          <a:p>
            <a:r>
              <a:rPr lang="en-US" dirty="0" smtClean="0"/>
              <a:t>Overstates power (as power goes with the filled in sample)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the mean of each column.  Fill in the missing values with the column mean.</a:t>
            </a:r>
          </a:p>
          <a:p>
            <a:r>
              <a:rPr lang="en-US" dirty="0" smtClean="0"/>
              <a:t>Sometimes the imputed value is not a legal value (proportion instead of a binary response, rational number instead of an integer)</a:t>
            </a:r>
          </a:p>
          <a:p>
            <a:r>
              <a:rPr lang="en-US" dirty="0" smtClean="0"/>
              <a:t>If MCAR</a:t>
            </a:r>
          </a:p>
          <a:p>
            <a:pPr lvl="1"/>
            <a:r>
              <a:rPr lang="en-US" dirty="0" smtClean="0"/>
              <a:t>Unbiased for estimating marginal means</a:t>
            </a:r>
          </a:p>
          <a:p>
            <a:pPr lvl="1"/>
            <a:r>
              <a:rPr lang="en-US" dirty="0" smtClean="0"/>
              <a:t>Underestimates variances</a:t>
            </a:r>
          </a:p>
          <a:p>
            <a:pPr lvl="1"/>
            <a:r>
              <a:rPr lang="en-US" dirty="0" smtClean="0"/>
              <a:t>Overestimates correlations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.58 Boy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“Oh, we’re just the average family,” he said thoughtfully; “mother, father, and 2.58 children—and, as I explained, I’m the .58”</a:t>
            </a:r>
          </a:p>
          <a:p>
            <a:pPr marL="400050" lvl="1" indent="0">
              <a:buNone/>
            </a:pPr>
            <a:r>
              <a:rPr lang="en-US" dirty="0" smtClean="0"/>
              <a:t>Norman </a:t>
            </a:r>
            <a:r>
              <a:rPr lang="en-US" dirty="0" err="1" smtClean="0"/>
              <a:t>Juster</a:t>
            </a:r>
            <a:r>
              <a:rPr lang="en-US" dirty="0" smtClean="0"/>
              <a:t>, </a:t>
            </a:r>
            <a:r>
              <a:rPr lang="en-US" i="1" dirty="0" smtClean="0"/>
              <a:t>The Phantom Tollbooth,</a:t>
            </a:r>
            <a:r>
              <a:rPr lang="en-US" dirty="0" smtClean="0"/>
              <a:t> p196</a:t>
            </a:r>
          </a:p>
          <a:p>
            <a:pPr marL="400050" lvl="1" indent="0">
              <a:buNone/>
            </a:pPr>
            <a:r>
              <a:rPr lang="en-US" dirty="0" smtClean="0"/>
              <a:t>Illustration by Jules Feiffer, p 195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9</a:t>
            </a:fld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42" y="1908651"/>
            <a:ext cx="3061716" cy="3909060"/>
          </a:xfrm>
        </p:spPr>
      </p:pic>
    </p:spTree>
    <p:extLst>
      <p:ext uri="{BB962C8B-B14F-4D97-AF65-F5344CB8AC3E}">
        <p14:creationId xmlns:p14="http://schemas.microsoft.com/office/powerpoint/2010/main" val="409253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1420</Words>
  <Application>Microsoft Macintosh PowerPoint</Application>
  <PresentationFormat>On-screen Show (4:3)</PresentationFormat>
  <Paragraphs>223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Deletion and Imputation Methods</vt:lpstr>
      <vt:lpstr>Deleting Incomplete Cases</vt:lpstr>
      <vt:lpstr>List-wise Deletion</vt:lpstr>
      <vt:lpstr>Pair-wise Deletion</vt:lpstr>
      <vt:lpstr>Bad Correlations</vt:lpstr>
      <vt:lpstr>Positive Definite Covariance Matrix</vt:lpstr>
      <vt:lpstr>Imputation Method</vt:lpstr>
      <vt:lpstr>Mean Imputation</vt:lpstr>
      <vt:lpstr>The .58 Boy</vt:lpstr>
      <vt:lpstr>Conditional Mean/Regression Imputation</vt:lpstr>
      <vt:lpstr>Stratified Random Sampling</vt:lpstr>
      <vt:lpstr>Variance Estimate</vt:lpstr>
      <vt:lpstr>Stochastic Regression Imputation</vt:lpstr>
      <vt:lpstr>Residual Variance</vt:lpstr>
      <vt:lpstr>Standard Error of the Slope</vt:lpstr>
      <vt:lpstr>Prediction Error</vt:lpstr>
      <vt:lpstr>Mean Prediction</vt:lpstr>
      <vt:lpstr>Mean Prediction Interval</vt:lpstr>
      <vt:lpstr>Standard Error of Regression Line</vt:lpstr>
      <vt:lpstr>Individual Prediction</vt:lpstr>
      <vt:lpstr>Individual Prediction</vt:lpstr>
      <vt:lpstr>Prediction standard errors</vt:lpstr>
      <vt:lpstr>Conditional Means properties</vt:lpstr>
      <vt:lpstr>Hot Deck Imputation</vt:lpstr>
      <vt:lpstr>Similar Response Pattern</vt:lpstr>
      <vt:lpstr>Averaging Available Items</vt:lpstr>
      <vt:lpstr>Time Series Methods</vt:lpstr>
      <vt:lpstr>Single vs Multiple Imputation</vt:lpstr>
    </vt:vector>
  </TitlesOfParts>
  <Company>ETS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 in Educational Assessment</dc:title>
  <dc:creator>Russell Almond</dc:creator>
  <cp:lastModifiedBy>Russell Almond</cp:lastModifiedBy>
  <cp:revision>96</cp:revision>
  <dcterms:created xsi:type="dcterms:W3CDTF">2011-01-04T20:05:38Z</dcterms:created>
  <dcterms:modified xsi:type="dcterms:W3CDTF">2016-01-26T19:39:16Z</dcterms:modified>
</cp:coreProperties>
</file>