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J Mislevy" initials="R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39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BDB7-724D-CE4A-8A71-64755C255A15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8C12-81B9-FD43-A9A5-9DAA4A1FDF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8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43BC3-0A2E-844A-8594-3AF23131B56A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F844B-980A-594D-938A-B00EFAB929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0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4007-0D52-3041-A5DA-AB9E08521E6A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E101-7A90-264B-9C04-485358F941E0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801E-57CD-E648-840D-822D53481D11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D85-35A6-7F42-B2A3-7954F43E5800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35F-BDF8-FE44-9575-50C8B375F2F2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C3A-507B-2843-A02D-EDAE55DCE32B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4792-5079-E643-A6E5-49EC04A0204F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BB26-99D1-C049-80BA-C37C53C22CF4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272D-05B1-4E41-9EDB-E2417D298619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E9C9-9AFC-7A4C-98A5-4CDC80A0385C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164F-6BEB-EE42-90A3-DE44A4CC05E2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B79E-C3A5-9E40-B232-84DAA2FD7BFD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odle.com/7zeetpqqi8d3u3h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en.wikipedia.org/wiki/File:NewtonIteration_Ani.gi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 give me the answer!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Variant I, Sufficient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likelihood is written in terms of </a:t>
            </a:r>
            <a:r>
              <a:rPr lang="en-US" b="1" i="1" dirty="0" smtClean="0"/>
              <a:t>t</a:t>
            </a:r>
            <a:r>
              <a:rPr lang="en-US" i="1" dirty="0" smtClean="0"/>
              <a:t>(</a:t>
            </a:r>
            <a:r>
              <a:rPr lang="en-US" b="1" i="1" dirty="0" smtClean="0"/>
              <a:t>X</a:t>
            </a:r>
            <a:r>
              <a:rPr lang="en-US" i="1" dirty="0" smtClean="0"/>
              <a:t>), </a:t>
            </a:r>
            <a:r>
              <a:rPr lang="en-US" dirty="0" smtClean="0"/>
              <a:t>known as the sufficient statistic</a:t>
            </a:r>
          </a:p>
          <a:p>
            <a:r>
              <a:rPr lang="en-US" dirty="0" smtClean="0"/>
              <a:t>E-step</a:t>
            </a:r>
          </a:p>
          <a:p>
            <a:pPr lvl="1"/>
            <a:r>
              <a:rPr lang="en-US" dirty="0"/>
              <a:t>Let </a:t>
            </a:r>
            <a:r>
              <a:rPr lang="en-US" b="1" i="1" dirty="0" smtClean="0"/>
              <a:t>t</a:t>
            </a:r>
            <a:r>
              <a:rPr lang="en-US" i="1" baseline="30000" dirty="0" smtClean="0"/>
              <a:t>(r</a:t>
            </a:r>
            <a:r>
              <a:rPr lang="en-US" i="1" baseline="30000" dirty="0"/>
              <a:t>)</a:t>
            </a:r>
            <a:r>
              <a:rPr lang="en-US" i="1" dirty="0"/>
              <a:t> = </a:t>
            </a:r>
            <a:r>
              <a:rPr lang="en-US" i="1" dirty="0" smtClean="0"/>
              <a:t>E[</a:t>
            </a:r>
            <a:r>
              <a:rPr lang="en-US" b="1" i="1" dirty="0" smtClean="0"/>
              <a:t>t</a:t>
            </a:r>
            <a:r>
              <a:rPr lang="en-US" i="1" dirty="0" smtClean="0"/>
              <a:t>(X)|Y</a:t>
            </a:r>
            <a:r>
              <a:rPr lang="en-US" i="1" dirty="0"/>
              <a:t>, </a:t>
            </a:r>
            <a:r>
              <a:rPr lang="en-US" b="1" i="1" dirty="0">
                <a:latin typeface="Symbol" pitchFamily="18" charset="2"/>
              </a:rPr>
              <a:t>q</a:t>
            </a:r>
            <a:r>
              <a:rPr lang="en-US" i="1" baseline="30000" dirty="0"/>
              <a:t>(r</a:t>
            </a:r>
            <a:r>
              <a:rPr lang="en-US" i="1" baseline="30000" dirty="0" smtClean="0"/>
              <a:t>)</a:t>
            </a:r>
            <a:r>
              <a:rPr lang="en-US" i="1" dirty="0" smtClean="0"/>
              <a:t>]</a:t>
            </a:r>
          </a:p>
          <a:p>
            <a:r>
              <a:rPr lang="en-US" dirty="0" smtClean="0"/>
              <a:t>M-step</a:t>
            </a:r>
          </a:p>
          <a:p>
            <a:pPr lvl="1"/>
            <a:r>
              <a:rPr lang="en-US" dirty="0"/>
              <a:t>Pick </a:t>
            </a:r>
            <a:r>
              <a:rPr lang="en-US" b="1" i="1" dirty="0">
                <a:latin typeface="Symbol" pitchFamily="18" charset="2"/>
              </a:rPr>
              <a:t>q</a:t>
            </a:r>
            <a:r>
              <a:rPr lang="en-US" i="1" baseline="30000" dirty="0"/>
              <a:t>(r+1)</a:t>
            </a:r>
            <a:r>
              <a:rPr lang="en-US" dirty="0"/>
              <a:t> to solve </a:t>
            </a:r>
            <a:r>
              <a:rPr lang="en-US" b="1" i="1" dirty="0" smtClean="0"/>
              <a:t>t</a:t>
            </a:r>
            <a:r>
              <a:rPr lang="en-US" i="1" baseline="30000" dirty="0" smtClean="0"/>
              <a:t>(r</a:t>
            </a:r>
            <a:r>
              <a:rPr lang="en-US" i="1" baseline="30000" dirty="0"/>
              <a:t>)</a:t>
            </a:r>
            <a:r>
              <a:rPr lang="en-US" i="1" dirty="0"/>
              <a:t> = </a:t>
            </a:r>
            <a:r>
              <a:rPr lang="en-US" i="1" dirty="0" smtClean="0"/>
              <a:t>E[</a:t>
            </a:r>
            <a:r>
              <a:rPr lang="en-US" b="1" i="1" dirty="0" smtClean="0"/>
              <a:t>t</a:t>
            </a:r>
            <a:r>
              <a:rPr lang="en-US" i="1" dirty="0" smtClean="0"/>
              <a:t>(X)|</a:t>
            </a:r>
            <a:r>
              <a:rPr lang="en-US" i="1" dirty="0" smtClean="0">
                <a:latin typeface="Symbol" pitchFamily="18" charset="2"/>
              </a:rPr>
              <a:t>q</a:t>
            </a:r>
            <a:r>
              <a:rPr lang="en-US" i="1" baseline="30000" dirty="0" smtClean="0"/>
              <a:t>(r</a:t>
            </a:r>
            <a:r>
              <a:rPr lang="en-US" i="1" baseline="30000" dirty="0"/>
              <a:t>)</a:t>
            </a:r>
            <a:r>
              <a:rPr lang="en-US" i="1" dirty="0"/>
              <a:t>].</a:t>
            </a:r>
          </a:p>
          <a:p>
            <a:r>
              <a:rPr lang="en-US" dirty="0" smtClean="0"/>
              <a:t>This is the version given in </a:t>
            </a:r>
            <a:r>
              <a:rPr lang="en-US" dirty="0" err="1" smtClean="0"/>
              <a:t>Dempster</a:t>
            </a:r>
            <a:r>
              <a:rPr lang="en-US" dirty="0" smtClean="0"/>
              <a:t>, Laird and Rubin (1977)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8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slow (sometimes glacially)</a:t>
            </a:r>
          </a:p>
          <a:p>
            <a:r>
              <a:rPr lang="en-US" dirty="0" smtClean="0"/>
              <a:t>Converges to local not global maximum</a:t>
            </a:r>
          </a:p>
          <a:p>
            <a:r>
              <a:rPr lang="en-US" dirty="0" smtClean="0"/>
              <a:t>Second derivative of likelihood around maximum gives standard errors for parameters, but …</a:t>
            </a:r>
          </a:p>
          <a:p>
            <a:r>
              <a:rPr lang="en-US" dirty="0" smtClean="0"/>
              <a:t>Standard errors for functions of parameters may be difficult to determine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Marginal Maximum Likelihood as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E-step</a:t>
            </a:r>
          </a:p>
          <a:p>
            <a:pPr lvl="1"/>
            <a:r>
              <a:rPr lang="en-US" dirty="0" smtClean="0"/>
              <a:t>Calculate expected </a:t>
            </a:r>
            <a:r>
              <a:rPr lang="en-US" i="1" dirty="0" smtClean="0">
                <a:latin typeface="Symbol" pitchFamily="18" charset="2"/>
              </a:rPr>
              <a:t>q</a:t>
            </a:r>
            <a:r>
              <a:rPr lang="en-US" i="1" baseline="-25000" dirty="0" smtClean="0"/>
              <a:t>i</a:t>
            </a:r>
            <a:r>
              <a:rPr lang="en-US" dirty="0" smtClean="0"/>
              <a:t> for every individual</a:t>
            </a:r>
          </a:p>
          <a:p>
            <a:r>
              <a:rPr lang="en-US" dirty="0" smtClean="0"/>
              <a:t>M-step</a:t>
            </a:r>
          </a:p>
          <a:p>
            <a:pPr lvl="1"/>
            <a:r>
              <a:rPr lang="en-US" dirty="0" smtClean="0"/>
              <a:t>Maximize item parameters (now just a logistic regression model)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Generalized EM</a:t>
            </a:r>
          </a:p>
          <a:p>
            <a:pPr lvl="1"/>
            <a:r>
              <a:rPr lang="en-US" dirty="0" smtClean="0"/>
              <a:t>Instead of maximizing likelihood (posterior) take one or more Newton steps towards maximum</a:t>
            </a:r>
          </a:p>
          <a:p>
            <a:r>
              <a:rPr lang="en-US" dirty="0" smtClean="0"/>
              <a:t>Stochastic EM</a:t>
            </a:r>
          </a:p>
          <a:p>
            <a:pPr lvl="1"/>
            <a:r>
              <a:rPr lang="en-US" dirty="0" smtClean="0"/>
              <a:t>Instead of E-step, randomly draw values from posterior using current parameters</a:t>
            </a:r>
          </a:p>
          <a:p>
            <a:pPr lvl="1"/>
            <a:r>
              <a:rPr lang="en-US" dirty="0" smtClean="0"/>
              <a:t>This forms a MC which converges towards a stationary distribution which has same maximum as posterior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0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</a:t>
            </a:r>
            <a:r>
              <a:rPr lang="en-US" dirty="0" smtClean="0"/>
              <a:t> and van </a:t>
            </a:r>
            <a:r>
              <a:rPr lang="en-US" dirty="0" err="1" smtClean="0"/>
              <a:t>Dyk</a:t>
            </a:r>
            <a:r>
              <a:rPr lang="en-US" dirty="0" smtClean="0"/>
              <a:t> (1997)</a:t>
            </a:r>
          </a:p>
          <a:p>
            <a:r>
              <a:rPr lang="en-US" dirty="0" smtClean="0"/>
              <a:t>Partition the missing data into blocks </a:t>
            </a:r>
            <a:r>
              <a:rPr lang="en-US" b="1" i="1" dirty="0" smtClean="0"/>
              <a:t>Z</a:t>
            </a:r>
            <a:r>
              <a:rPr lang="en-US" i="1" baseline="-25000" dirty="0" smtClean="0"/>
              <a:t>1</a:t>
            </a:r>
            <a:r>
              <a:rPr lang="en-US" i="1" dirty="0" smtClean="0"/>
              <a:t>,…,</a:t>
            </a:r>
            <a:r>
              <a:rPr lang="en-US" b="1" i="1" dirty="0" err="1" smtClean="0"/>
              <a:t>Z</a:t>
            </a:r>
            <a:r>
              <a:rPr lang="en-US" i="1" baseline="-25000" dirty="0" err="1" smtClean="0"/>
              <a:t>k</a:t>
            </a:r>
            <a:endParaRPr lang="en-US" i="1" baseline="-25000" dirty="0" smtClean="0"/>
          </a:p>
          <a:p>
            <a:r>
              <a:rPr lang="en-US" dirty="0" smtClean="0"/>
              <a:t>Perform a separate E-step for each block</a:t>
            </a:r>
          </a:p>
          <a:p>
            <a:r>
              <a:rPr lang="en-US" dirty="0" smtClean="0"/>
              <a:t>Perform an M-step between each E-step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4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Neal and Hinton (1998)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E-step:  Compute a distribution over the unobserved variables</a:t>
            </a:r>
          </a:p>
          <a:p>
            <a:endParaRPr lang="en-US" dirty="0"/>
          </a:p>
          <a:p>
            <a:r>
              <a:rPr lang="en-US" dirty="0" smtClean="0"/>
              <a:t>M-step:  Find       that maximizes</a:t>
            </a:r>
          </a:p>
          <a:p>
            <a:endParaRPr lang="en-US" dirty="0" smtClean="0"/>
          </a:p>
          <a:p>
            <a:r>
              <a:rPr lang="en-US" dirty="0" smtClean="0"/>
              <a:t>Variants should work as long as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668587"/>
            <a:ext cx="3784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3371850"/>
            <a:ext cx="584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1" y="3938587"/>
            <a:ext cx="30607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5221287"/>
            <a:ext cx="27305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70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or MCMC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(Relatively) Fast</a:t>
            </a:r>
          </a:p>
          <a:p>
            <a:r>
              <a:rPr lang="en-US" dirty="0" smtClean="0"/>
              <a:t>Convergence not guaranteed</a:t>
            </a:r>
          </a:p>
          <a:p>
            <a:r>
              <a:rPr lang="en-US" dirty="0" smtClean="0"/>
              <a:t>Only gives point estimate (plus standard error)</a:t>
            </a:r>
          </a:p>
          <a:p>
            <a:r>
              <a:rPr lang="en-US" dirty="0" smtClean="0"/>
              <a:t>Only finds a single maxima (unless you run it multiple times)</a:t>
            </a:r>
          </a:p>
          <a:p>
            <a:r>
              <a:rPr lang="en-US" dirty="0" smtClean="0"/>
              <a:t>Works with flat priors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MCMC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Slow (maybe extremely)</a:t>
            </a:r>
          </a:p>
          <a:p>
            <a:r>
              <a:rPr lang="en-US" dirty="0" smtClean="0"/>
              <a:t>Convergence not guaranteed</a:t>
            </a:r>
          </a:p>
          <a:p>
            <a:r>
              <a:rPr lang="en-US" dirty="0" smtClean="0"/>
              <a:t>Covers complete posterior (eventually)</a:t>
            </a:r>
          </a:p>
          <a:p>
            <a:endParaRPr lang="en-US" dirty="0"/>
          </a:p>
          <a:p>
            <a:r>
              <a:rPr lang="en-US" dirty="0" smtClean="0"/>
              <a:t>Can find multiple modes (but could get stuck in one)</a:t>
            </a:r>
          </a:p>
          <a:p>
            <a:r>
              <a:rPr lang="en-US" dirty="0" smtClean="0"/>
              <a:t>Requires a </a:t>
            </a:r>
            <a:r>
              <a:rPr lang="en-US" smtClean="0"/>
              <a:t>proper prior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</a:p>
          <a:p>
            <a:r>
              <a:rPr lang="en-US" dirty="0" smtClean="0"/>
              <a:t>Homework C – Due Thursday</a:t>
            </a:r>
          </a:p>
          <a:p>
            <a:r>
              <a:rPr lang="en-US" dirty="0" smtClean="0"/>
              <a:t>Homework D – Any problems?</a:t>
            </a:r>
          </a:p>
          <a:p>
            <a:r>
              <a:rPr lang="en-US" dirty="0" smtClean="0"/>
              <a:t>Homework E – Canceled (May still do an EM homework)</a:t>
            </a:r>
          </a:p>
          <a:p>
            <a:r>
              <a:rPr lang="en-US" dirty="0" smtClean="0"/>
              <a:t>Final Presentations Doodle Poll: </a:t>
            </a:r>
            <a:r>
              <a:rPr lang="en-US" dirty="0" smtClean="0">
                <a:hlinkClick r:id="rId2"/>
              </a:rPr>
              <a:t>http://www.doodle.com/7zeetpqqi8d3u3h3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Parameters:  </a:t>
            </a:r>
            <a:r>
              <a:rPr lang="en-US" b="1" i="1" dirty="0" smtClean="0">
                <a:latin typeface="Symbol" pitchFamily="18" charset="2"/>
              </a:rPr>
              <a:t>q</a:t>
            </a:r>
          </a:p>
          <a:p>
            <a:r>
              <a:rPr lang="en-US" dirty="0" smtClean="0"/>
              <a:t>Data:  </a:t>
            </a:r>
            <a:r>
              <a:rPr lang="en-US" b="1" i="1" dirty="0" smtClean="0"/>
              <a:t>Y</a:t>
            </a:r>
            <a:endParaRPr lang="en-US" dirty="0" smtClean="0"/>
          </a:p>
          <a:p>
            <a:r>
              <a:rPr lang="en-US" dirty="0" smtClean="0"/>
              <a:t>Prior:</a:t>
            </a:r>
          </a:p>
          <a:p>
            <a:r>
              <a:rPr lang="en-US" dirty="0" smtClean="0"/>
              <a:t>Likelihood:</a:t>
            </a:r>
          </a:p>
          <a:p>
            <a:r>
              <a:rPr lang="en-US" dirty="0" smtClean="0"/>
              <a:t>Posterior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Finding posterior mean involves nasty integral</a:t>
            </a:r>
          </a:p>
          <a:p>
            <a:pPr marL="0" indent="0">
              <a:buNone/>
            </a:pPr>
            <a:r>
              <a:rPr lang="en-US" dirty="0" smtClean="0"/>
              <a:t>Finding posterior maximum only involves numerator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95" y="2596443"/>
            <a:ext cx="6985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23820"/>
            <a:ext cx="11049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8" y="3420532"/>
            <a:ext cx="40132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82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i="1" dirty="0" smtClean="0"/>
              <a:t>A Posteriori</a:t>
            </a:r>
            <a:r>
              <a:rPr lang="en-US" dirty="0" smtClean="0"/>
              <a:t> (MAP)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value of </a:t>
            </a:r>
            <a:r>
              <a:rPr lang="en-US" b="1" i="1" dirty="0" smtClean="0">
                <a:latin typeface="Symbol" pitchFamily="18" charset="2"/>
              </a:rPr>
              <a:t>q</a:t>
            </a:r>
            <a:r>
              <a:rPr lang="en-US" dirty="0" smtClean="0"/>
              <a:t> which maximizes</a:t>
            </a:r>
            <a:br>
              <a:rPr lang="en-US" dirty="0" smtClean="0"/>
            </a:br>
            <a:r>
              <a:rPr lang="en-US" dirty="0" smtClean="0"/>
              <a:t>also maximizes</a:t>
            </a:r>
          </a:p>
          <a:p>
            <a:r>
              <a:rPr lang="en-US" dirty="0" smtClean="0"/>
              <a:t>Can get a “single answer” in much less time than we would spend exploring the whole posterior</a:t>
            </a:r>
          </a:p>
          <a:p>
            <a:r>
              <a:rPr lang="en-US" dirty="0" smtClean="0"/>
              <a:t>If               then MAP is the same as Maximum Likelihood (ML)</a:t>
            </a:r>
          </a:p>
          <a:p>
            <a:r>
              <a:rPr lang="en-US" dirty="0" smtClean="0"/>
              <a:t>Often maximize log likelihood or log posterior instead.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EDF 6937 BDA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930" y="1625600"/>
            <a:ext cx="1752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39" y="2136422"/>
            <a:ext cx="11049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47" y="4044243"/>
            <a:ext cx="13335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60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Newton-</a:t>
            </a:r>
            <a:r>
              <a:rPr lang="en-US" dirty="0" err="1" smtClean="0"/>
              <a:t>Raphson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for finding zeros of a function, but if we apply it to the first derivative, then it finds local maxima and minima of the function</a:t>
            </a:r>
          </a:p>
          <a:p>
            <a:r>
              <a:rPr lang="en-US" dirty="0" smtClean="0"/>
              <a:t>Each step moves closer to the maximum</a:t>
            </a:r>
          </a:p>
          <a:p>
            <a:r>
              <a:rPr lang="en-US" dirty="0" smtClean="0"/>
              <a:t>May be multiple maxima</a:t>
            </a:r>
          </a:p>
          <a:p>
            <a:pPr lvl="1"/>
            <a:r>
              <a:rPr lang="en-US" dirty="0" smtClean="0"/>
              <a:t>Multiple starting points</a:t>
            </a:r>
          </a:p>
          <a:p>
            <a:pPr lvl="1"/>
            <a:r>
              <a:rPr lang="en-US" dirty="0" smtClean="0"/>
              <a:t>Simulated annealing &amp; other modifications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en.wikipedia.org/wiki/File:NewtonIteration_Ani.gif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2797176"/>
            <a:ext cx="5238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Newton’s method works pretty well if likelihood (and prior) are exponential family</a:t>
            </a:r>
          </a:p>
          <a:p>
            <a:r>
              <a:rPr lang="en-US" dirty="0" smtClean="0"/>
              <a:t>Breakdown if there are missing data</a:t>
            </a:r>
          </a:p>
          <a:p>
            <a:pPr lvl="1"/>
            <a:r>
              <a:rPr lang="en-US" dirty="0" smtClean="0"/>
              <a:t>Latent variables</a:t>
            </a:r>
          </a:p>
          <a:p>
            <a:pPr lvl="1"/>
            <a:r>
              <a:rPr lang="en-US" dirty="0" smtClean="0"/>
              <a:t>Data missing at random</a:t>
            </a:r>
          </a:p>
          <a:p>
            <a:r>
              <a:rPr lang="en-US" dirty="0" smtClean="0"/>
              <a:t>EM key idea, if you impute values for the missing data (or sufficient statistics) you can do Newton optimization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7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i="1" dirty="0" smtClean="0"/>
              <a:t>Y </a:t>
            </a:r>
            <a:r>
              <a:rPr lang="en-US" dirty="0" smtClean="0"/>
              <a:t>be the observed data</a:t>
            </a:r>
          </a:p>
          <a:p>
            <a:r>
              <a:rPr lang="en-US" dirty="0" smtClean="0"/>
              <a:t>Let </a:t>
            </a:r>
            <a:r>
              <a:rPr lang="en-US" b="1" i="1" dirty="0" smtClean="0"/>
              <a:t>Z</a:t>
            </a:r>
            <a:r>
              <a:rPr lang="en-US" dirty="0" smtClean="0"/>
              <a:t> be the unobserved data</a:t>
            </a:r>
          </a:p>
          <a:p>
            <a:r>
              <a:rPr lang="en-US" dirty="0" smtClean="0"/>
              <a:t>Let </a:t>
            </a:r>
            <a:r>
              <a:rPr lang="en-US" b="1" i="1" dirty="0" smtClean="0"/>
              <a:t>X</a:t>
            </a:r>
            <a:r>
              <a:rPr lang="en-US" i="1" dirty="0" smtClean="0"/>
              <a:t>=(</a:t>
            </a:r>
            <a:r>
              <a:rPr lang="en-US" b="1" i="1" dirty="0" smtClean="0"/>
              <a:t>Y</a:t>
            </a:r>
            <a:r>
              <a:rPr lang="en-US" i="1" dirty="0" smtClean="0"/>
              <a:t>,</a:t>
            </a:r>
            <a:r>
              <a:rPr lang="en-US" b="1" i="1" dirty="0" smtClean="0"/>
              <a:t>Z</a:t>
            </a:r>
            <a:r>
              <a:rPr lang="en-US" i="1" dirty="0" smtClean="0"/>
              <a:t>)</a:t>
            </a:r>
            <a:r>
              <a:rPr lang="en-US" dirty="0" smtClean="0"/>
              <a:t> be the completed data</a:t>
            </a:r>
          </a:p>
          <a:p>
            <a:r>
              <a:rPr lang="en-US" dirty="0" smtClean="0"/>
              <a:t>Let </a:t>
            </a:r>
            <a:r>
              <a:rPr lang="en-US" b="1" i="1" dirty="0" smtClean="0">
                <a:latin typeface="Symbol" pitchFamily="18" charset="2"/>
              </a:rPr>
              <a:t>q</a:t>
            </a:r>
            <a:r>
              <a:rPr lang="en-US" dirty="0" smtClean="0"/>
              <a:t> be the parameter</a:t>
            </a:r>
          </a:p>
          <a:p>
            <a:r>
              <a:rPr lang="en-US" dirty="0" smtClean="0"/>
              <a:t>Let </a:t>
            </a:r>
            <a:r>
              <a:rPr lang="en-US" b="1" i="1" dirty="0" smtClean="0">
                <a:latin typeface="Symbol" pitchFamily="18" charset="2"/>
              </a:rPr>
              <a:t>q</a:t>
            </a:r>
            <a:r>
              <a:rPr lang="en-US" i="1" baseline="30000" dirty="0" smtClean="0"/>
              <a:t>(0)</a:t>
            </a:r>
            <a:r>
              <a:rPr lang="en-US" dirty="0" smtClean="0"/>
              <a:t> an initial guess as to the parameter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8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Version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Expectation (E-step)</a:t>
            </a:r>
          </a:p>
          <a:p>
            <a:pPr lvl="1"/>
            <a:r>
              <a:rPr lang="en-US" dirty="0" smtClean="0"/>
              <a:t>Let </a:t>
            </a:r>
            <a:r>
              <a:rPr lang="en-US" b="1" i="1" dirty="0" smtClean="0"/>
              <a:t>Z</a:t>
            </a:r>
            <a:r>
              <a:rPr lang="en-US" i="1" baseline="30000" dirty="0" smtClean="0"/>
              <a:t>(r)</a:t>
            </a:r>
            <a:r>
              <a:rPr lang="en-US" i="1" dirty="0" smtClean="0"/>
              <a:t> = E[</a:t>
            </a:r>
            <a:r>
              <a:rPr lang="en-US" b="1" i="1" dirty="0" smtClean="0"/>
              <a:t>Z</a:t>
            </a:r>
            <a:r>
              <a:rPr lang="en-US" i="1" dirty="0" smtClean="0"/>
              <a:t>|</a:t>
            </a:r>
            <a:r>
              <a:rPr lang="en-US" b="1" i="1" dirty="0" smtClean="0"/>
              <a:t>Y</a:t>
            </a:r>
            <a:r>
              <a:rPr lang="en-US" i="1" dirty="0" smtClean="0"/>
              <a:t>, </a:t>
            </a:r>
            <a:r>
              <a:rPr lang="en-US" b="1" i="1" dirty="0" smtClean="0">
                <a:latin typeface="Symbol" pitchFamily="18" charset="2"/>
              </a:rPr>
              <a:t>q</a:t>
            </a:r>
            <a:r>
              <a:rPr lang="en-US" i="1" baseline="30000" dirty="0" smtClean="0"/>
              <a:t>(r)</a:t>
            </a:r>
            <a:r>
              <a:rPr lang="en-US" i="1" dirty="0" smtClean="0"/>
              <a:t>].</a:t>
            </a:r>
          </a:p>
          <a:p>
            <a:pPr lvl="1"/>
            <a:r>
              <a:rPr lang="en-US" b="1" i="1" dirty="0" smtClean="0"/>
              <a:t>X</a:t>
            </a:r>
            <a:r>
              <a:rPr lang="en-US" i="1" baseline="30000" dirty="0" smtClean="0"/>
              <a:t>(r)</a:t>
            </a:r>
            <a:r>
              <a:rPr lang="en-US" i="1" dirty="0" smtClean="0"/>
              <a:t>=(</a:t>
            </a:r>
            <a:r>
              <a:rPr lang="en-US" b="1" i="1" dirty="0" smtClean="0"/>
              <a:t>Y</a:t>
            </a:r>
            <a:r>
              <a:rPr lang="en-US" i="1" dirty="0" smtClean="0"/>
              <a:t>,</a:t>
            </a:r>
            <a:r>
              <a:rPr lang="en-US" b="1" i="1" dirty="0" smtClean="0"/>
              <a:t>Z</a:t>
            </a:r>
            <a:r>
              <a:rPr lang="en-US" i="1" baseline="30000" dirty="0" smtClean="0"/>
              <a:t>(r)</a:t>
            </a:r>
            <a:r>
              <a:rPr lang="en-US" i="1" dirty="0" smtClean="0"/>
              <a:t>)  </a:t>
            </a:r>
          </a:p>
          <a:p>
            <a:r>
              <a:rPr lang="en-US" dirty="0" smtClean="0"/>
              <a:t>Maximization (M-step)</a:t>
            </a:r>
          </a:p>
          <a:p>
            <a:pPr lvl="1"/>
            <a:r>
              <a:rPr lang="en-US" dirty="0" smtClean="0"/>
              <a:t>Pick </a:t>
            </a:r>
            <a:r>
              <a:rPr lang="en-US" b="1" i="1" dirty="0" smtClean="0">
                <a:latin typeface="Symbol" pitchFamily="18" charset="2"/>
              </a:rPr>
              <a:t>q</a:t>
            </a:r>
            <a:r>
              <a:rPr lang="en-US" i="1" baseline="30000" dirty="0" smtClean="0"/>
              <a:t>(r+1)</a:t>
            </a:r>
            <a:r>
              <a:rPr lang="en-US" dirty="0" smtClean="0"/>
              <a:t> to solve </a:t>
            </a:r>
            <a:r>
              <a:rPr lang="en-US" b="1" i="1" dirty="0" smtClean="0"/>
              <a:t>X</a:t>
            </a:r>
            <a:r>
              <a:rPr lang="en-US" i="1" baseline="30000" dirty="0" smtClean="0"/>
              <a:t>(r</a:t>
            </a:r>
            <a:r>
              <a:rPr lang="en-US" i="1" baseline="30000" dirty="0"/>
              <a:t>)</a:t>
            </a:r>
            <a:r>
              <a:rPr lang="en-US" i="1" dirty="0"/>
              <a:t> = </a:t>
            </a:r>
            <a:r>
              <a:rPr lang="en-US" i="1" dirty="0" smtClean="0"/>
              <a:t>E[</a:t>
            </a:r>
            <a:r>
              <a:rPr lang="en-US" b="1" i="1" dirty="0" err="1" smtClean="0"/>
              <a:t>X</a:t>
            </a:r>
            <a:r>
              <a:rPr lang="en-US" i="1" dirty="0" err="1" smtClean="0"/>
              <a:t>|</a:t>
            </a:r>
            <a:r>
              <a:rPr lang="en-US" b="1" i="1" dirty="0" err="1" smtClean="0">
                <a:latin typeface="Symbol" pitchFamily="18" charset="2"/>
              </a:rPr>
              <a:t>q</a:t>
            </a:r>
            <a:r>
              <a:rPr lang="en-US" i="1" baseline="30000" dirty="0" smtClean="0"/>
              <a:t>(r)</a:t>
            </a:r>
            <a:r>
              <a:rPr lang="en-US" i="1" dirty="0" smtClean="0"/>
              <a:t>].</a:t>
            </a:r>
          </a:p>
          <a:p>
            <a:pPr lvl="1"/>
            <a:r>
              <a:rPr lang="en-US" i="1" dirty="0" smtClean="0"/>
              <a:t>This is complete data MAP/ML estimate</a:t>
            </a:r>
          </a:p>
          <a:p>
            <a:r>
              <a:rPr lang="en-US" dirty="0" smtClean="0"/>
              <a:t>Each cycle brings you closer to a local maxima</a:t>
            </a:r>
          </a:p>
          <a:p>
            <a:r>
              <a:rPr lang="en-US" dirty="0" smtClean="0"/>
              <a:t>Stop when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BDA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5622925"/>
            <a:ext cx="1866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91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630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Symbol</vt:lpstr>
      <vt:lpstr>Office Theme</vt:lpstr>
      <vt:lpstr>EM Algorithm</vt:lpstr>
      <vt:lpstr>Housekeeping</vt:lpstr>
      <vt:lpstr>Bayes Theorem</vt:lpstr>
      <vt:lpstr>Maximum A Posteriori (MAP)</vt:lpstr>
      <vt:lpstr>Newton-Raphson Method</vt:lpstr>
      <vt:lpstr>Animation</vt:lpstr>
      <vt:lpstr>Missing Data</vt:lpstr>
      <vt:lpstr>EM Setup</vt:lpstr>
      <vt:lpstr>EM Version I</vt:lpstr>
      <vt:lpstr>EM Variant I, Sufficient Statistics</vt:lpstr>
      <vt:lpstr>Problems with EM</vt:lpstr>
      <vt:lpstr>Marginal Maximum Likelihood as EM</vt:lpstr>
      <vt:lpstr>More Variations</vt:lpstr>
      <vt:lpstr>Structural EM</vt:lpstr>
      <vt:lpstr>Neal and Hinton (1998)</vt:lpstr>
      <vt:lpstr>EM or MCMC</vt:lpstr>
    </vt:vector>
  </TitlesOfParts>
  <Company>Florida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Models</dc:title>
  <dc:creator>Russell Almond</dc:creator>
  <cp:lastModifiedBy>Almond, Russell</cp:lastModifiedBy>
  <cp:revision>47</cp:revision>
  <dcterms:created xsi:type="dcterms:W3CDTF">2012-03-21T17:59:05Z</dcterms:created>
  <dcterms:modified xsi:type="dcterms:W3CDTF">2016-02-04T00:04:26Z</dcterms:modified>
</cp:coreProperties>
</file>