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7" r:id="rId3"/>
    <p:sldId id="327" r:id="rId4"/>
    <p:sldId id="326" r:id="rId5"/>
    <p:sldId id="318" r:id="rId6"/>
    <p:sldId id="319" r:id="rId7"/>
    <p:sldId id="330" r:id="rId8"/>
    <p:sldId id="329" r:id="rId9"/>
    <p:sldId id="331" r:id="rId10"/>
    <p:sldId id="320" r:id="rId11"/>
    <p:sldId id="336" r:id="rId12"/>
    <p:sldId id="328" r:id="rId13"/>
    <p:sldId id="321" r:id="rId14"/>
    <p:sldId id="337" r:id="rId15"/>
    <p:sldId id="338" r:id="rId16"/>
    <p:sldId id="339" r:id="rId17"/>
    <p:sldId id="332" r:id="rId18"/>
    <p:sldId id="333" r:id="rId19"/>
    <p:sldId id="334" r:id="rId20"/>
    <p:sldId id="322" r:id="rId21"/>
    <p:sldId id="323" r:id="rId22"/>
    <p:sldId id="335" r:id="rId23"/>
    <p:sldId id="324" r:id="rId24"/>
    <p:sldId id="340" r:id="rId25"/>
    <p:sldId id="32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obert J Mislevy" initials="RJ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82" y="149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BDB7-724D-CE4A-8A71-64755C255A15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28C12-81B9-FD43-A9A5-9DAA4A1FDF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68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43BC3-0A2E-844A-8594-3AF23131B56A}" type="datetimeFigureOut">
              <a:rPr lang="en-US" smtClean="0"/>
              <a:pPr/>
              <a:t>3/21/2016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F844B-980A-594D-938A-B00EFAB929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0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63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81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20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6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7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42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6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7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5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905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93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3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0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46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4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F844B-980A-594D-938A-B00EFAB929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3C429-AEAF-4219-83F7-D9107C8486E2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48DC-7ECA-4709-85EB-12D91DA54B19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4334-416B-4508-9F50-E092B49EAEDD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FDA9-242F-401D-9C8A-9FCC1B86261C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E59B-F21A-4FDE-BF08-F337AD14F6DF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5E23-8537-44E8-8F66-20553C1B057A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EBCB-B787-4B39-8A84-98CDCEBE1284}" type="datetime1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908C8-C2C7-4864-857F-7148C4D1E789}" type="datetime1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E2B0-3AC2-4BBB-86CF-D101F80A95A0}" type="datetime1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28A9-D258-47D4-9CA4-2E326806D999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587A-87B3-4DD0-8BA3-04F7832EB7FB}" type="datetime1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C41B3-C3C5-47CB-B571-EC19A92E4BC4}" type="datetime1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C07C2-88AA-2542-8C28-F1BBC39CB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iterative answer to ML/MAP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slow (sometimes glacially)</a:t>
            </a:r>
          </a:p>
          <a:p>
            <a:r>
              <a:rPr lang="en-US" dirty="0" smtClean="0"/>
              <a:t>Converges to local not global maximum</a:t>
            </a:r>
          </a:p>
          <a:p>
            <a:r>
              <a:rPr lang="en-US" dirty="0" smtClean="0"/>
              <a:t>Second derivative of likelihood around maximum gives standard errors for parameters, but …</a:t>
            </a:r>
          </a:p>
          <a:p>
            <a:r>
              <a:rPr lang="en-US" dirty="0" smtClean="0"/>
              <a:t>Standard errors for functions of parameters may be difficult to determine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Starting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missing data problems, first use deletion methods to get an approximate mean vector and </a:t>
            </a:r>
            <a:r>
              <a:rPr lang="en-US" dirty="0" err="1" smtClean="0"/>
              <a:t>s.e.s</a:t>
            </a:r>
            <a:r>
              <a:rPr lang="en-US" dirty="0" smtClean="0"/>
              <a:t> for parameters</a:t>
            </a:r>
          </a:p>
          <a:p>
            <a:pPr marL="0" indent="-457200">
              <a:buNone/>
            </a:pPr>
            <a:r>
              <a:rPr lang="ja-JP" altLang="en-US" dirty="0"/>
              <a:t>中</a:t>
            </a:r>
            <a:r>
              <a:rPr lang="en-US" dirty="0" smtClean="0"/>
              <a:t>Center of distribution – Stick in the mean vector</a:t>
            </a:r>
          </a:p>
          <a:p>
            <a:pPr marL="0" indent="-457200">
              <a:buNone/>
            </a:pPr>
            <a:r>
              <a:rPr lang="ja-JP" altLang="en-US" dirty="0" smtClean="0"/>
              <a:t>上 </a:t>
            </a:r>
            <a:r>
              <a:rPr lang="en-US" dirty="0" smtClean="0"/>
              <a:t>Up – Go 2 or 3 </a:t>
            </a:r>
            <a:r>
              <a:rPr lang="en-US" dirty="0" err="1" smtClean="0"/>
              <a:t>s.e.’s</a:t>
            </a:r>
            <a:r>
              <a:rPr lang="en-US" dirty="0" smtClean="0"/>
              <a:t> up from the center</a:t>
            </a:r>
          </a:p>
          <a:p>
            <a:pPr marL="0" indent="-457200">
              <a:buNone/>
            </a:pPr>
            <a:r>
              <a:rPr lang="ja-JP" altLang="en-US" dirty="0" smtClean="0"/>
              <a:t>下 </a:t>
            </a:r>
            <a:r>
              <a:rPr lang="en-US" dirty="0" smtClean="0"/>
              <a:t>Down – Go 2 or 3 </a:t>
            </a:r>
            <a:r>
              <a:rPr lang="en-US" dirty="0" err="1" smtClean="0"/>
              <a:t>s.e.</a:t>
            </a:r>
            <a:r>
              <a:rPr lang="en-US" dirty="0" smtClean="0"/>
              <a:t>’ down from the center</a:t>
            </a:r>
          </a:p>
          <a:p>
            <a:pPr marL="0" indent="-457200">
              <a:buNone/>
            </a:pPr>
            <a:r>
              <a:rPr lang="ja-JP" altLang="en-US" dirty="0"/>
              <a:t>上</a:t>
            </a:r>
            <a:r>
              <a:rPr lang="ja-JP" altLang="en-US" dirty="0" smtClean="0"/>
              <a:t>下 </a:t>
            </a:r>
            <a:r>
              <a:rPr lang="en-US" dirty="0" smtClean="0"/>
              <a:t>Mixed some parameters up, some down.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8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Latent Variable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 is the go-to algorithm for models with latent variables (e.g., factor analysis, item response theory)</a:t>
            </a:r>
          </a:p>
          <a:p>
            <a:r>
              <a:rPr lang="en-US" dirty="0" smtClean="0"/>
              <a:t>Latent variables are “missing variables”</a:t>
            </a:r>
          </a:p>
          <a:p>
            <a:r>
              <a:rPr lang="en-US" dirty="0" smtClean="0"/>
              <a:t>Algorithm alternates between finding expected values over latent variables, and maximizing the likelihood.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Marginal Maximum Likelihood as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</a:t>
            </a:r>
          </a:p>
          <a:p>
            <a:pPr lvl="1"/>
            <a:r>
              <a:rPr lang="en-US" dirty="0" smtClean="0"/>
              <a:t>Calculate expected </a:t>
            </a:r>
            <a:r>
              <a:rPr lang="en-US" i="1" dirty="0" smtClean="0">
                <a:latin typeface="Symbol" pitchFamily="18" charset="2"/>
              </a:rPr>
              <a:t>q</a:t>
            </a:r>
            <a:r>
              <a:rPr lang="en-US" i="1" baseline="-25000" dirty="0" smtClean="0"/>
              <a:t>i</a:t>
            </a:r>
            <a:r>
              <a:rPr lang="en-US" dirty="0" smtClean="0"/>
              <a:t> distribution for every individual</a:t>
            </a:r>
          </a:p>
          <a:p>
            <a:pPr lvl="1"/>
            <a:r>
              <a:rPr lang="en-US" dirty="0" smtClean="0"/>
              <a:t>In BILOG this was done by calculating probability </a:t>
            </a:r>
            <a:r>
              <a:rPr lang="en-US" i="1" dirty="0" smtClean="0">
                <a:latin typeface="Symbol" pitchFamily="18" charset="2"/>
              </a:rPr>
              <a:t>q</a:t>
            </a:r>
            <a:r>
              <a:rPr lang="en-US" i="1" baseline="-25000" dirty="0" smtClean="0"/>
              <a:t>i </a:t>
            </a:r>
            <a:r>
              <a:rPr lang="en-US" dirty="0" smtClean="0"/>
              <a:t>was at one of a number of quadrature points</a:t>
            </a:r>
          </a:p>
          <a:p>
            <a:r>
              <a:rPr lang="en-US" dirty="0" smtClean="0"/>
              <a:t>M-step</a:t>
            </a:r>
          </a:p>
          <a:p>
            <a:pPr lvl="1"/>
            <a:r>
              <a:rPr lang="en-US" dirty="0" smtClean="0"/>
              <a:t>Maximize item parameters (now just a logistic regression model)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5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Data points come from one of two (or more) subpopulations:  both with normal distributions, but with different means and variances: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Data has a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of coming from Component 1</a:t>
                </a:r>
              </a:p>
              <a:p>
                <a:r>
                  <a:rPr lang="en-US" dirty="0" smtClean="0"/>
                  <a:t>Often introduce a latent indicator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indicating which mixture component subject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comes from.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830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EM algorithm for mixture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5726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E-step</a:t>
                </a:r>
              </a:p>
              <a:p>
                <a:pPr lvl="1"/>
                <a:r>
                  <a:rPr lang="en-US" dirty="0" smtClean="0"/>
                  <a:t>Likelihood is more or less linear in </a:t>
                </a:r>
                <a:r>
                  <a:rPr lang="en-US" i="1" dirty="0" smtClean="0"/>
                  <a:t>Z</a:t>
                </a:r>
              </a:p>
              <a:p>
                <a:pPr lvl="1"/>
                <a:r>
                  <a:rPr lang="en-US" dirty="0" smtClean="0"/>
                  <a:t>Define a set of probabilities that the data point is in Component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)/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𝛼𝜙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 smtClean="0"/>
                  <a:t> is normal </a:t>
                </a:r>
                <a:r>
                  <a:rPr lang="en-US" dirty="0" err="1" smtClean="0"/>
                  <a:t>p.d.f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Sufficient statistics: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57260" cy="4525963"/>
              </a:xfrm>
              <a:blipFill rotWithShape="0">
                <a:blip r:embed="rId3"/>
                <a:stretch>
                  <a:fillRect l="-1638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EM algorithm for mixture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The M-step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“Data Augmentation”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Often can introduce an extra variables to make a non-exponential family model into an exponential family model.</a:t>
            </a:r>
          </a:p>
          <a:p>
            <a:r>
              <a:rPr lang="en-US" dirty="0" smtClean="0"/>
              <a:t>Example 1:  Normal mixture model.  Introduce an indicator variable for which mixture component each subject comes from.  </a:t>
            </a:r>
          </a:p>
          <a:p>
            <a:pPr lvl="1"/>
            <a:r>
              <a:rPr lang="en-US" dirty="0" smtClean="0"/>
              <a:t>Distribution is now product of categorical and normal distributions.</a:t>
            </a:r>
          </a:p>
          <a:p>
            <a:pPr lvl="1"/>
            <a:r>
              <a:rPr lang="en-US" dirty="0" smtClean="0"/>
              <a:t>M-step is a weighted least squares, were weights are expected probabilities that the data point come from that component.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for Student’s </a:t>
            </a:r>
            <a:r>
              <a:rPr lang="en-US" i="1" dirty="0" smtClean="0"/>
              <a:t>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be an </a:t>
                </a:r>
                <a:r>
                  <a:rPr lang="en-US" dirty="0" err="1" smtClean="0"/>
                  <a:t>i.i.d</a:t>
                </a:r>
                <a:r>
                  <a:rPr lang="en-US" dirty="0" smtClean="0"/>
                  <a:t>. sample from a Student’s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distribution with center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scale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, and known </a:t>
                </a:r>
                <a:r>
                  <a:rPr lang="en-US" dirty="0" err="1" smtClean="0"/>
                  <a:t>d.f.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Introduce auxiliary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such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4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Sufficient Statistics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E-step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M-step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(MAP) with missing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Let </a:t>
                </a:r>
                <a:r>
                  <a:rPr lang="en-US" b="1" i="1" dirty="0" smtClean="0"/>
                  <a:t>Y</a:t>
                </a:r>
                <a:r>
                  <a:rPr lang="en-US" i="1" dirty="0" smtClean="0"/>
                  <a:t>=(</a:t>
                </a:r>
                <a:r>
                  <a:rPr lang="en-US" b="1" i="1" dirty="0" err="1" smtClean="0"/>
                  <a:t>Y</a:t>
                </a:r>
                <a:r>
                  <a:rPr lang="en-US" i="1" baseline="-25000" dirty="0" err="1" smtClean="0"/>
                  <a:t>obs</a:t>
                </a:r>
                <a:r>
                  <a:rPr lang="en-US" i="1" dirty="0" err="1" smtClean="0"/>
                  <a:t>,</a:t>
                </a:r>
                <a:r>
                  <a:rPr lang="en-US" b="1" i="1" dirty="0" err="1" smtClean="0"/>
                  <a:t>Y</a:t>
                </a:r>
                <a:r>
                  <a:rPr lang="en-US" i="1" baseline="-25000" dirty="0" err="1" smtClean="0"/>
                  <a:t>mis</a:t>
                </a:r>
                <a:r>
                  <a:rPr lang="en-US" i="1" dirty="0" smtClean="0"/>
                  <a:t>)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be the complete data</a:t>
                </a:r>
              </a:p>
              <a:p>
                <a:r>
                  <a:rPr lang="en-US" dirty="0" smtClean="0"/>
                  <a:t>Let </a:t>
                </a:r>
                <a:r>
                  <a:rPr lang="en-US" b="1" i="1" dirty="0" smtClean="0">
                    <a:latin typeface="Symbol" pitchFamily="18" charset="2"/>
                  </a:rPr>
                  <a:t>q</a:t>
                </a:r>
                <a:r>
                  <a:rPr lang="en-US" dirty="0" smtClean="0"/>
                  <a:t> be the parameter of the complete data likelihood, </a:t>
                </a:r>
                <a:r>
                  <a:rPr lang="en-US" i="1" dirty="0" smtClean="0"/>
                  <a:t>f(</a:t>
                </a:r>
                <a:r>
                  <a:rPr lang="en-US" b="1" i="1" dirty="0" err="1" smtClean="0"/>
                  <a:t>Y</a:t>
                </a:r>
                <a:r>
                  <a:rPr lang="en-US" i="1" dirty="0" err="1" smtClean="0"/>
                  <a:t>|</a:t>
                </a:r>
                <a:r>
                  <a:rPr lang="en-US" b="1" i="1" dirty="0" err="1" smtClean="0">
                    <a:latin typeface="Symbol" pitchFamily="18" charset="2"/>
                  </a:rPr>
                  <a:t>q</a:t>
                </a:r>
                <a:r>
                  <a:rPr lang="en-US" i="1" dirty="0" smtClean="0"/>
                  <a:t> )</a:t>
                </a:r>
              </a:p>
              <a:p>
                <a:r>
                  <a:rPr lang="en-US" dirty="0" smtClean="0"/>
                  <a:t>Let </a:t>
                </a:r>
                <a:r>
                  <a:rPr lang="en-US" i="1" dirty="0" smtClean="0"/>
                  <a:t>f(</a:t>
                </a:r>
                <a:r>
                  <a:rPr lang="en-US" b="1" i="1" dirty="0" smtClean="0">
                    <a:latin typeface="Symbol" pitchFamily="18" charset="2"/>
                  </a:rPr>
                  <a:t>q</a:t>
                </a:r>
                <a:r>
                  <a:rPr lang="en-US" i="1" dirty="0" smtClean="0">
                    <a:latin typeface="Symbol" pitchFamily="18" charset="2"/>
                  </a:rPr>
                  <a:t>) </a:t>
                </a:r>
                <a:r>
                  <a:rPr lang="en-US" dirty="0"/>
                  <a:t> </a:t>
                </a:r>
                <a:r>
                  <a:rPr lang="en-US" dirty="0" smtClean="0"/>
                  <a:t>be the prior (for the moment, assume </a:t>
                </a:r>
                <a:r>
                  <a:rPr lang="en-US" dirty="0"/>
                  <a:t> </a:t>
                </a:r>
                <a:r>
                  <a:rPr lang="en-US" i="1" dirty="0"/>
                  <a:t>f(</a:t>
                </a:r>
                <a:r>
                  <a:rPr lang="en-US" b="1" i="1" dirty="0">
                    <a:latin typeface="Symbol" pitchFamily="18" charset="2"/>
                  </a:rPr>
                  <a:t>q</a:t>
                </a:r>
                <a:r>
                  <a:rPr lang="en-US" i="1" dirty="0" smtClean="0">
                    <a:latin typeface="Symbol" pitchFamily="18" charset="2"/>
                  </a:rPr>
                  <a:t>)=1</a:t>
                </a:r>
                <a:r>
                  <a:rPr lang="en-US" dirty="0" smtClean="0"/>
                  <a:t>, so the problem reduces to ML)</a:t>
                </a:r>
              </a:p>
              <a:p>
                <a:r>
                  <a:rPr lang="en-US" dirty="0" smtClean="0"/>
                  <a:t>Let </a:t>
                </a:r>
                <a:r>
                  <a:rPr lang="en-US" b="1" i="1" dirty="0" smtClean="0"/>
                  <a:t>M</a:t>
                </a:r>
                <a:r>
                  <a:rPr lang="en-US" dirty="0" smtClean="0"/>
                  <a:t> be an indicator for </a:t>
                </a:r>
                <a:r>
                  <a:rPr lang="en-US" dirty="0" err="1" smtClean="0"/>
                  <a:t>missingness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Let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y </a:t>
                </a:r>
                <a:r>
                  <a:rPr lang="en-US" dirty="0" smtClean="0"/>
                  <a:t>be the parameters of the missing data mechanism, </a:t>
                </a:r>
                <a:r>
                  <a:rPr lang="en-US" i="1" dirty="0" smtClean="0"/>
                  <a:t>f(</a:t>
                </a:r>
                <a:r>
                  <a:rPr lang="en-US" b="1" i="1" dirty="0" err="1" smtClean="0"/>
                  <a:t>M</a:t>
                </a:r>
                <a:r>
                  <a:rPr lang="en-US" i="1" dirty="0" err="1" smtClean="0"/>
                  <a:t>|</a:t>
                </a:r>
                <a:r>
                  <a:rPr lang="en-US" b="1" i="1" dirty="0" err="1" smtClean="0"/>
                  <a:t>Y</a:t>
                </a:r>
                <a:r>
                  <a:rPr lang="en-US" i="1" dirty="0" err="1" smtClean="0"/>
                  <a:t>,</a:t>
                </a:r>
                <a:r>
                  <a:rPr lang="en-US" b="1" i="1" dirty="0" err="1" smtClean="0">
                    <a:latin typeface="Symbol" panose="05050102010706020507" pitchFamily="18" charset="2"/>
                  </a:rPr>
                  <a:t>y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Then the complete likelihood is: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Generalized EM</a:t>
            </a:r>
          </a:p>
          <a:p>
            <a:pPr lvl="1"/>
            <a:r>
              <a:rPr lang="en-US" dirty="0" smtClean="0"/>
              <a:t>Instead of maximizing likelihood (posterior) take one or more Newton steps towards maximum</a:t>
            </a:r>
          </a:p>
          <a:p>
            <a:r>
              <a:rPr lang="en-US" dirty="0" smtClean="0"/>
              <a:t>ECM (Expectation Conditional Maximization)</a:t>
            </a:r>
          </a:p>
          <a:p>
            <a:pPr lvl="1"/>
            <a:r>
              <a:rPr lang="en-US" dirty="0" smtClean="0"/>
              <a:t>Instead of maximizing over all parameters at once maximize one at a time (or in blocks)</a:t>
            </a:r>
          </a:p>
          <a:p>
            <a:r>
              <a:rPr lang="en-US" dirty="0" smtClean="0"/>
              <a:t>Stochastic EM</a:t>
            </a:r>
          </a:p>
          <a:p>
            <a:pPr lvl="1"/>
            <a:r>
              <a:rPr lang="en-US" dirty="0" smtClean="0"/>
              <a:t>Instead of E-step, randomly draw values from posterior using current parameters</a:t>
            </a:r>
          </a:p>
          <a:p>
            <a:pPr lvl="1"/>
            <a:r>
              <a:rPr lang="en-US" dirty="0" smtClean="0"/>
              <a:t>This forms a MC which converges towards a stationary distribution which has same maximum as posterior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0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Meng</a:t>
            </a:r>
            <a:r>
              <a:rPr lang="en-US" dirty="0" smtClean="0"/>
              <a:t> and van </a:t>
            </a:r>
            <a:r>
              <a:rPr lang="en-US" dirty="0" err="1" smtClean="0"/>
              <a:t>Dyk</a:t>
            </a:r>
            <a:r>
              <a:rPr lang="en-US" dirty="0" smtClean="0"/>
              <a:t> (1997)</a:t>
            </a:r>
          </a:p>
          <a:p>
            <a:r>
              <a:rPr lang="en-US" dirty="0" smtClean="0"/>
              <a:t>Partition the missing data into blocks </a:t>
            </a:r>
            <a:r>
              <a:rPr lang="en-US" b="1" i="1" dirty="0" smtClean="0"/>
              <a:t>Z</a:t>
            </a:r>
            <a:r>
              <a:rPr lang="en-US" i="1" baseline="-25000" dirty="0" smtClean="0"/>
              <a:t>1</a:t>
            </a:r>
            <a:r>
              <a:rPr lang="en-US" i="1" dirty="0" smtClean="0"/>
              <a:t>,…,</a:t>
            </a:r>
            <a:r>
              <a:rPr lang="en-US" b="1" i="1" dirty="0" err="1" smtClean="0"/>
              <a:t>Z</a:t>
            </a:r>
            <a:r>
              <a:rPr lang="en-US" i="1" baseline="-25000" dirty="0" err="1" smtClean="0"/>
              <a:t>k</a:t>
            </a:r>
            <a:endParaRPr lang="en-US" i="1" baseline="-25000" dirty="0" smtClean="0"/>
          </a:p>
          <a:p>
            <a:r>
              <a:rPr lang="en-US" dirty="0" smtClean="0"/>
              <a:t>Perform a separate E-step for each block</a:t>
            </a:r>
          </a:p>
          <a:p>
            <a:r>
              <a:rPr lang="en-US" dirty="0" smtClean="0"/>
              <a:t>Perform an M-step between each E-step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4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PX-EM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Sometimes it helps to introduce new parameters</a:t>
                </a:r>
              </a:p>
              <a:p>
                <a:r>
                  <a:rPr lang="en-US" dirty="0" smtClean="0"/>
                  <a:t>Reparametrize the Student’s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problem by adding a scale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to the chi-squared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EM in reparametrized space is faster a space is less restricted</a:t>
                </a:r>
              </a:p>
              <a:p>
                <a:r>
                  <a:rPr lang="en-US" dirty="0" smtClean="0"/>
                  <a:t>When done, convert back to original parameter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37" t="-283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Neal and Hinton (1998)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E-step:  Compute a distribution over the unobserved variables</a:t>
            </a:r>
          </a:p>
          <a:p>
            <a:endParaRPr lang="en-US" dirty="0"/>
          </a:p>
          <a:p>
            <a:r>
              <a:rPr lang="en-US" dirty="0" smtClean="0"/>
              <a:t>M-step:  Find       that maximizes</a:t>
            </a:r>
          </a:p>
          <a:p>
            <a:endParaRPr lang="en-US" dirty="0" smtClean="0"/>
          </a:p>
          <a:p>
            <a:r>
              <a:rPr lang="en-US" dirty="0" smtClean="0"/>
              <a:t>Variants should work as long as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668587"/>
            <a:ext cx="37846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025" y="3371850"/>
            <a:ext cx="584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1" y="3938587"/>
            <a:ext cx="30607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5221287"/>
            <a:ext cx="27305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70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Dempster</a:t>
            </a:r>
            <a:r>
              <a:rPr lang="en-US" dirty="0" smtClean="0"/>
              <a:t>, Laird and Rubin (1977)</a:t>
            </a:r>
          </a:p>
          <a:p>
            <a:pPr lvl="1"/>
            <a:r>
              <a:rPr lang="en-US" i="1" dirty="0" smtClean="0"/>
              <a:t>THE </a:t>
            </a:r>
            <a:r>
              <a:rPr lang="en-US" dirty="0" smtClean="0"/>
              <a:t>reference</a:t>
            </a:r>
          </a:p>
          <a:p>
            <a:pPr lvl="1"/>
            <a:r>
              <a:rPr lang="en-US" i="1" dirty="0" smtClean="0"/>
              <a:t>Read it if you want to cite it.</a:t>
            </a:r>
          </a:p>
          <a:p>
            <a:r>
              <a:rPr lang="en-US" dirty="0"/>
              <a:t>Little, R. J. A. &amp; Rubin, D. B. (2002).  </a:t>
            </a:r>
            <a:r>
              <a:rPr lang="en-US" i="1" dirty="0"/>
              <a:t>Statistical Analysis with Missing Data, Second Edition.  </a:t>
            </a:r>
            <a:r>
              <a:rPr lang="en-US" dirty="0"/>
              <a:t>Hoboken, NJ:  John Wiley &amp; Sons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Chapter 8 has a fairly accessible summary of EM</a:t>
            </a:r>
          </a:p>
          <a:p>
            <a:r>
              <a:rPr lang="en-US" dirty="0" smtClean="0"/>
              <a:t>Neal and Hinton (1998)</a:t>
            </a:r>
          </a:p>
          <a:p>
            <a:pPr lvl="1"/>
            <a:r>
              <a:rPr lang="en-US" dirty="0" smtClean="0"/>
              <a:t>Intuitive reformulation</a:t>
            </a:r>
          </a:p>
          <a:p>
            <a:r>
              <a:rPr lang="en-US" dirty="0" err="1" smtClean="0"/>
              <a:t>Meng</a:t>
            </a:r>
            <a:r>
              <a:rPr lang="en-US" dirty="0" smtClean="0"/>
              <a:t> and van </a:t>
            </a:r>
            <a:r>
              <a:rPr lang="en-US" dirty="0" err="1" smtClean="0"/>
              <a:t>Dyk</a:t>
            </a:r>
            <a:r>
              <a:rPr lang="en-US" dirty="0" smtClean="0"/>
              <a:t> (1997)</a:t>
            </a:r>
          </a:p>
          <a:p>
            <a:pPr lvl="1"/>
            <a:r>
              <a:rPr lang="en-US" dirty="0" smtClean="0"/>
              <a:t>Review paper covering </a:t>
            </a:r>
            <a:r>
              <a:rPr lang="en-US" smtClean="0"/>
              <a:t>EM variants</a:t>
            </a:r>
            <a:endParaRPr lang="en-US" dirty="0" smtClean="0"/>
          </a:p>
          <a:p>
            <a:endParaRPr lang="en-US" dirty="0"/>
          </a:p>
          <a:p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or MCMC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(Relatively) Fast</a:t>
            </a:r>
          </a:p>
          <a:p>
            <a:r>
              <a:rPr lang="en-US" dirty="0" smtClean="0"/>
              <a:t>Convergence not guaranteed</a:t>
            </a:r>
          </a:p>
          <a:p>
            <a:r>
              <a:rPr lang="en-US" dirty="0" smtClean="0"/>
              <a:t>Only gives point estimate (plus standard error)</a:t>
            </a:r>
          </a:p>
          <a:p>
            <a:r>
              <a:rPr lang="en-US" dirty="0" smtClean="0"/>
              <a:t>Only finds a single maxima (unless you run it multiple times)</a:t>
            </a:r>
          </a:p>
          <a:p>
            <a:r>
              <a:rPr lang="en-US" dirty="0" smtClean="0"/>
              <a:t>Works with flat priors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MCMC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Slow (maybe extremely)</a:t>
            </a:r>
          </a:p>
          <a:p>
            <a:r>
              <a:rPr lang="en-US" dirty="0" smtClean="0"/>
              <a:t>Convergence not guaranteed</a:t>
            </a:r>
          </a:p>
          <a:p>
            <a:r>
              <a:rPr lang="en-US" dirty="0" smtClean="0"/>
              <a:t>Covers complete posterior (eventually)</a:t>
            </a:r>
          </a:p>
          <a:p>
            <a:endParaRPr lang="en-US" dirty="0"/>
          </a:p>
          <a:p>
            <a:r>
              <a:rPr lang="en-US" dirty="0" smtClean="0"/>
              <a:t>Can find multiple modes (but could get stuck in one)</a:t>
            </a:r>
          </a:p>
          <a:p>
            <a:r>
              <a:rPr lang="en-US" dirty="0" smtClean="0"/>
              <a:t>Requires a </a:t>
            </a:r>
            <a:r>
              <a:rPr lang="en-US" smtClean="0"/>
              <a:t>proper prior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rid of </a:t>
            </a:r>
            <a:r>
              <a:rPr lang="en-US" b="1" i="1" dirty="0" err="1" smtClean="0"/>
              <a:t>Y</a:t>
            </a:r>
            <a:r>
              <a:rPr lang="en-US" i="1" baseline="-25000" dirty="0" err="1" smtClean="0"/>
              <a:t>mis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Correct answer is to integrate out over </a:t>
                </a:r>
                <a:r>
                  <a:rPr lang="en-US" b="1" i="1" dirty="0" err="1" smtClean="0"/>
                  <a:t>Y</a:t>
                </a:r>
                <a:r>
                  <a:rPr lang="en-US" i="1" baseline="-25000" dirty="0" err="1" smtClean="0"/>
                  <a:t>mis</a:t>
                </a:r>
                <a:endParaRPr lang="en-US" i="1" baseline="-25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</m:t>
                              </m:r>
                            </m:sub>
                          </m:sSub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</m:oMath>
                  </m:oMathPara>
                </a14:m>
                <a:endParaRPr lang="en-US" i="1" baseline="-25000" dirty="0" smtClean="0"/>
              </a:p>
              <a:p>
                <a:r>
                  <a:rPr lang="en-US" dirty="0" smtClean="0"/>
                  <a:t>Three different approaches:</a:t>
                </a:r>
              </a:p>
              <a:p>
                <a:pPr lvl="1"/>
                <a:r>
                  <a:rPr lang="en-US" dirty="0" smtClean="0"/>
                  <a:t>EM:  In certain cases (exponential family models) the integral can be done closed form if the parameters are known.  Iterative approach to ML/MAP is then possible.</a:t>
                </a:r>
              </a:p>
              <a:p>
                <a:pPr lvl="1"/>
                <a:r>
                  <a:rPr lang="en-US" dirty="0" smtClean="0"/>
                  <a:t>Multiple Imputation:  Approximate the integral with the average of several draws for the missing values</a:t>
                </a:r>
              </a:p>
              <a:p>
                <a:pPr lvl="1"/>
                <a:r>
                  <a:rPr lang="en-US" dirty="0" smtClean="0"/>
                  <a:t>MCMC:  Sample from the posterior distribution (required proper priors)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310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50125" y="3193575"/>
            <a:ext cx="736979" cy="4913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Ignorable Mechanisms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If MAR then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y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and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q</a:t>
                </a:r>
                <a:r>
                  <a:rPr lang="en-US" dirty="0" smtClean="0"/>
                  <a:t> are independent,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</m:oMath>
                </a14:m>
                <a:r>
                  <a:rPr lang="en-US" dirty="0" smtClean="0"/>
                  <a:t> provides no information about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q</a:t>
                </a:r>
              </a:p>
              <a:p>
                <a:r>
                  <a:rPr lang="en-US" i="1" dirty="0" smtClean="0"/>
                  <a:t>For the next several classes, we will assume that the missing data mechanism is ignorable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695" r="-1630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Let </a:t>
                </a:r>
                <a:r>
                  <a:rPr lang="en-US" b="1" i="1" dirty="0" smtClean="0">
                    <a:latin typeface="Symbol" panose="05050102010706020507" pitchFamily="18" charset="2"/>
                  </a:rPr>
                  <a:t>q</a:t>
                </a:r>
                <a:r>
                  <a:rPr lang="en-US" i="1" baseline="30000" dirty="0" smtClean="0"/>
                  <a:t>(0)</a:t>
                </a:r>
                <a:r>
                  <a:rPr lang="en-US" dirty="0" smtClean="0"/>
                  <a:t> be an initial guess as to the parameter values.</a:t>
                </a:r>
              </a:p>
              <a:p>
                <a:r>
                  <a:rPr lang="en-US" dirty="0" smtClean="0"/>
                  <a:t>Expectation (E-step)</a:t>
                </a:r>
              </a:p>
              <a:p>
                <a:pPr lvl="1"/>
                <a:r>
                  <a:rPr lang="en-US" dirty="0" smtClean="0"/>
                  <a:t>Find the expected log likelihood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=∫ℓ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𝑚𝑖𝑠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r>
                  <a:rPr lang="en-US" dirty="0" smtClean="0"/>
                  <a:t>Maximization (M-step)</a:t>
                </a:r>
              </a:p>
              <a:p>
                <a:pPr lvl="1"/>
                <a:r>
                  <a:rPr lang="en-US" dirty="0" smtClean="0"/>
                  <a:t>Pick </a:t>
                </a:r>
                <a:r>
                  <a:rPr lang="en-US" b="1" i="1" dirty="0" smtClean="0">
                    <a:latin typeface="Symbol" pitchFamily="18" charset="2"/>
                  </a:rPr>
                  <a:t>q</a:t>
                </a:r>
                <a:r>
                  <a:rPr lang="en-US" i="1" baseline="30000" dirty="0" smtClean="0"/>
                  <a:t>(r+1)</a:t>
                </a:r>
                <a:r>
                  <a:rPr lang="en-US" dirty="0" smtClean="0"/>
                  <a:t> to 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1" dirty="0" smtClean="0"/>
                  <a:t>.</a:t>
                </a:r>
              </a:p>
              <a:p>
                <a:pPr lvl="1"/>
                <a:r>
                  <a:rPr lang="en-US" i="1" dirty="0" smtClean="0"/>
                  <a:t>Often can find the maximum exactly (e.g., least squares solution)</a:t>
                </a:r>
              </a:p>
              <a:p>
                <a:r>
                  <a:rPr lang="en-US" dirty="0" smtClean="0"/>
                  <a:t>Each cycle brings you closer to a local maxima</a:t>
                </a:r>
              </a:p>
              <a:p>
                <a:r>
                  <a:rPr lang="en-US" dirty="0" smtClean="0"/>
                  <a:t>Stop when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5622925"/>
            <a:ext cx="1866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59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 for Exponential Family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Recall that the log likelihood of an exponential family distribution can be written as: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b="1" i="1" dirty="0" smtClean="0"/>
                  <a:t>T</a:t>
                </a:r>
                <a:r>
                  <a:rPr lang="en-US" i="1" dirty="0" smtClean="0"/>
                  <a:t>(</a:t>
                </a:r>
                <a:r>
                  <a:rPr lang="en-US" b="1" i="1" dirty="0" smtClean="0"/>
                  <a:t>Y</a:t>
                </a:r>
                <a:r>
                  <a:rPr lang="en-US" i="1" dirty="0" smtClean="0"/>
                  <a:t>) </a:t>
                </a:r>
                <a:r>
                  <a:rPr lang="en-US" dirty="0" smtClean="0"/>
                  <a:t>is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known as the </a:t>
                </a:r>
                <a:r>
                  <a:rPr lang="en-US" i="1" dirty="0" smtClean="0"/>
                  <a:t>sufficient statistic</a:t>
                </a:r>
              </a:p>
              <a:p>
                <a:r>
                  <a:rPr lang="en-US" dirty="0" smtClean="0"/>
                  <a:t>E-step</a:t>
                </a:r>
              </a:p>
              <a:p>
                <a:pPr lvl="1"/>
                <a:r>
                  <a:rPr lang="en-US" dirty="0"/>
                  <a:t>Let </a:t>
                </a:r>
                <a:r>
                  <a:rPr lang="en-US" b="1" i="1" dirty="0" smtClean="0"/>
                  <a:t>t</a:t>
                </a:r>
                <a:r>
                  <a:rPr lang="en-US" i="1" baseline="30000" dirty="0" smtClean="0"/>
                  <a:t>(r</a:t>
                </a:r>
                <a:r>
                  <a:rPr lang="en-US" i="1" baseline="30000" dirty="0"/>
                  <a:t>)</a:t>
                </a:r>
                <a:r>
                  <a:rPr lang="en-US" i="1" dirty="0"/>
                  <a:t> = </a:t>
                </a:r>
                <a:r>
                  <a:rPr lang="en-US" i="1" dirty="0" smtClean="0"/>
                  <a:t>E[T</a:t>
                </a:r>
                <a:r>
                  <a:rPr lang="en-US" b="1" i="1" dirty="0" smtClean="0"/>
                  <a:t>(Y)|</a:t>
                </a:r>
                <a:r>
                  <a:rPr lang="en-US" b="1" i="1" dirty="0" err="1" smtClean="0"/>
                  <a:t>Y</a:t>
                </a:r>
                <a:r>
                  <a:rPr lang="en-US" i="1" baseline="-25000" dirty="0" err="1" smtClean="0"/>
                  <a:t>obs</a:t>
                </a:r>
                <a:r>
                  <a:rPr lang="en-US" i="1" dirty="0" smtClean="0"/>
                  <a:t>, </a:t>
                </a:r>
                <a:r>
                  <a:rPr lang="en-US" b="1" i="1" dirty="0">
                    <a:latin typeface="Symbol" pitchFamily="18" charset="2"/>
                  </a:rPr>
                  <a:t>q</a:t>
                </a:r>
                <a:r>
                  <a:rPr lang="en-US" i="1" baseline="30000" dirty="0"/>
                  <a:t>(r</a:t>
                </a:r>
                <a:r>
                  <a:rPr lang="en-US" i="1" baseline="30000" dirty="0" smtClean="0"/>
                  <a:t>)</a:t>
                </a:r>
                <a:r>
                  <a:rPr lang="en-US" i="1" dirty="0" smtClean="0"/>
                  <a:t>]</a:t>
                </a:r>
              </a:p>
              <a:p>
                <a:r>
                  <a:rPr lang="en-US" dirty="0" smtClean="0"/>
                  <a:t>M-step</a:t>
                </a:r>
              </a:p>
              <a:p>
                <a:pPr lvl="1"/>
                <a:r>
                  <a:rPr lang="en-US" dirty="0"/>
                  <a:t>Pick </a:t>
                </a:r>
                <a:r>
                  <a:rPr lang="en-US" b="1" i="1" dirty="0">
                    <a:latin typeface="Symbol" pitchFamily="18" charset="2"/>
                  </a:rPr>
                  <a:t>q</a:t>
                </a:r>
                <a:r>
                  <a:rPr lang="en-US" i="1" baseline="30000" dirty="0"/>
                  <a:t>(r+1)</a:t>
                </a:r>
                <a:r>
                  <a:rPr lang="en-US" dirty="0"/>
                  <a:t> to solve </a:t>
                </a:r>
                <a:r>
                  <a:rPr lang="en-US" b="1" i="1" dirty="0" smtClean="0"/>
                  <a:t>t</a:t>
                </a:r>
                <a:r>
                  <a:rPr lang="en-US" i="1" baseline="30000" dirty="0" smtClean="0"/>
                  <a:t>(r</a:t>
                </a:r>
                <a:r>
                  <a:rPr lang="en-US" i="1" baseline="30000" dirty="0"/>
                  <a:t>)</a:t>
                </a:r>
                <a:r>
                  <a:rPr lang="en-US" i="1" dirty="0"/>
                  <a:t> = </a:t>
                </a:r>
                <a:r>
                  <a:rPr lang="en-US" i="1" dirty="0" smtClean="0"/>
                  <a:t>E[T(X)|</a:t>
                </a:r>
                <a:r>
                  <a:rPr lang="en-US" i="1" dirty="0" smtClean="0">
                    <a:latin typeface="Symbol" pitchFamily="18" charset="2"/>
                  </a:rPr>
                  <a:t>q</a:t>
                </a:r>
                <a:r>
                  <a:rPr lang="en-US" i="1" dirty="0" smtClean="0"/>
                  <a:t>].</a:t>
                </a:r>
                <a:endParaRPr lang="en-US" i="1" dirty="0"/>
              </a:p>
              <a:p>
                <a:r>
                  <a:rPr lang="en-US" dirty="0" smtClean="0"/>
                  <a:t>This is the version given in </a:t>
                </a:r>
                <a:r>
                  <a:rPr lang="en-US" dirty="0" err="1" smtClean="0"/>
                  <a:t>Dempster</a:t>
                </a:r>
                <a:r>
                  <a:rPr lang="en-US" dirty="0" smtClean="0"/>
                  <a:t>, Laird and Rubin (1977)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intuitive view of the algorithm is that we are alternatively doing a mean (regression) imputation on the missing values and maximizing the likelihood.</a:t>
            </a:r>
          </a:p>
          <a:p>
            <a:r>
              <a:rPr lang="en-US" dirty="0" smtClean="0"/>
              <a:t>This, however, works only if the log likelihood is liner in the missing values.</a:t>
            </a:r>
          </a:p>
          <a:p>
            <a:r>
              <a:rPr lang="en-US" dirty="0" smtClean="0"/>
              <a:t>The log likelihood </a:t>
            </a:r>
            <a:r>
              <a:rPr lang="en-US" i="1" dirty="0" smtClean="0"/>
              <a:t>is</a:t>
            </a:r>
            <a:r>
              <a:rPr lang="en-US" dirty="0" smtClean="0"/>
              <a:t> linear in the sufficient statistics, so we can fill those in instead.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Bivariate Normal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Consider a bivariate normal distribution with an arbitrary </a:t>
                </a:r>
                <a:r>
                  <a:rPr lang="en-US" dirty="0" err="1" smtClean="0"/>
                  <a:t>missingness</a:t>
                </a:r>
                <a:r>
                  <a:rPr lang="en-US" dirty="0" smtClean="0"/>
                  <a:t> pattern</a:t>
                </a:r>
              </a:p>
              <a:p>
                <a:r>
                  <a:rPr lang="en-US" dirty="0" smtClean="0"/>
                  <a:t>Sufficient statistics: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;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Consider group with </a:t>
                </a:r>
                <a:r>
                  <a:rPr lang="en-US" i="1" dirty="0" smtClean="0"/>
                  <a:t>y</a:t>
                </a:r>
                <a:r>
                  <a:rPr lang="en-US" i="1" baseline="-25000" dirty="0" smtClean="0"/>
                  <a:t>i2</a:t>
                </a:r>
                <a:r>
                  <a:rPr lang="en-US" dirty="0" smtClean="0"/>
                  <a:t> missing: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20.1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21.1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20.1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21.1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22.1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20.1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21.1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E-step</a:t>
                </a:r>
              </a:p>
              <a:p>
                <a:pPr lvl="1"/>
                <a:r>
                  <a:rPr lang="en-US" dirty="0" smtClean="0"/>
                  <a:t>Calculate sufficient statistics,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, substituting in the regression equations from the previous page for missing values.</a:t>
                </a:r>
              </a:p>
              <a:p>
                <a:pPr lvl="1"/>
                <a:r>
                  <a:rPr lang="en-US" dirty="0" smtClean="0"/>
                  <a:t>Regression parameters are 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M-step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5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EDF 6937 Missing Data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07C2-88AA-2542-8C28-F1BBC39CBE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1041</Words>
  <Application>Microsoft Office PowerPoint</Application>
  <PresentationFormat>On-screen Show (4:3)</PresentationFormat>
  <Paragraphs>243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Ｐ明朝</vt:lpstr>
      <vt:lpstr>Arial</vt:lpstr>
      <vt:lpstr>Calibri</vt:lpstr>
      <vt:lpstr>Cambria Math</vt:lpstr>
      <vt:lpstr>Century Schoolbook</vt:lpstr>
      <vt:lpstr>Symbol</vt:lpstr>
      <vt:lpstr>Office Theme</vt:lpstr>
      <vt:lpstr>EM Algorithm</vt:lpstr>
      <vt:lpstr>ML (MAP) with missing data</vt:lpstr>
      <vt:lpstr>Getting rid of Ymis</vt:lpstr>
      <vt:lpstr>Ignorable Mechanisms</vt:lpstr>
      <vt:lpstr>EM Algorithm </vt:lpstr>
      <vt:lpstr>EM for Exponential Family</vt:lpstr>
      <vt:lpstr>Intuition</vt:lpstr>
      <vt:lpstr>Bivariate Normal Example</vt:lpstr>
      <vt:lpstr>EM Algorithm</vt:lpstr>
      <vt:lpstr>Problems with EM</vt:lpstr>
      <vt:lpstr>Multiple Starting Points</vt:lpstr>
      <vt:lpstr>Latent Variable Models</vt:lpstr>
      <vt:lpstr>Marginal Maximum Likelihood as EM</vt:lpstr>
      <vt:lpstr>Mixture Model</vt:lpstr>
      <vt:lpstr>The EM algorithm for mixture data</vt:lpstr>
      <vt:lpstr>The EM algorithm for mixture data</vt:lpstr>
      <vt:lpstr>“Data Augmentation”</vt:lpstr>
      <vt:lpstr>EM for Student’s t</vt:lpstr>
      <vt:lpstr>EM Algorithm</vt:lpstr>
      <vt:lpstr>More Variations</vt:lpstr>
      <vt:lpstr>Structural EM</vt:lpstr>
      <vt:lpstr>PX-EM Algorithm</vt:lpstr>
      <vt:lpstr>Neal and Hinton (1998)</vt:lpstr>
      <vt:lpstr>References</vt:lpstr>
      <vt:lpstr>EM or MCMC</vt:lpstr>
    </vt:vector>
  </TitlesOfParts>
  <Company>Florida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Models</dc:title>
  <dc:creator>Russell Almond</dc:creator>
  <cp:lastModifiedBy>Almond, Russell</cp:lastModifiedBy>
  <cp:revision>83</cp:revision>
  <dcterms:created xsi:type="dcterms:W3CDTF">2012-03-21T17:59:05Z</dcterms:created>
  <dcterms:modified xsi:type="dcterms:W3CDTF">2016-03-21T14:58:13Z</dcterms:modified>
</cp:coreProperties>
</file>