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 snapToObjects="1" showGuides="1">
      <p:cViewPr varScale="1">
        <p:scale>
          <a:sx n="57" d="100"/>
          <a:sy n="57" d="100"/>
        </p:scale>
        <p:origin x="34" y="62"/>
      </p:cViewPr>
      <p:guideLst>
        <p:guide orient="horz" pos="23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96C6E-B551-B04D-B2AE-8FAE5E859DE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20270-EC28-364F-BD75-022E331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20270-EC28-364F-BD75-022E33172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20270-EC28-364F-BD75-022E331723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20270-EC28-364F-BD75-022E3317236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A09-FCE2-4FE7-90F8-CBEA93B8AED5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893A-0F3A-4090-90DC-F2861E6314A3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72E9-8787-4985-806B-18D54ED37065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2349-0213-44EE-A6BA-3B53F9242F6D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87AF-7F0A-412E-8F58-1053C456F14B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D763-ED71-49A4-B616-DFE9913B24D0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9C0-1F2F-40E3-86E4-8275B972797F}" type="datetime1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E08F-2641-4A9B-8633-25DDAD7DDA7E}" type="datetime1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4318-CA33-4371-AD21-A8CA0719C546}" type="datetime1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2675-166A-41E3-860F-3676FBE84CBB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C10-D768-4BB2-A3F9-BE8A882FFF04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DB39-822B-4DCD-9B0A-84F287A28D07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6C2-59A5-EB4C-91F4-FF253E4B81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bugs.net/Examples/Ra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cmc-jags.sourceforg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bugs.net/w/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Fully Bayesian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 Regression-like models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as a JAGS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b*(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],tau);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&lt;- mean(x[]);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alpha    ~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(a0,pow(asd,-2));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beta     ~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(b0,pow(bsd,-2));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tau      ~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tnu,tbeta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sigma   &lt;- 1.0/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(tau);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one-time transformations and other setup variables to be calculated</a:t>
            </a:r>
          </a:p>
          <a:p>
            <a:r>
              <a:rPr lang="en-US" dirty="0" smtClean="0"/>
              <a:t>Comes before model (in file and conceptually)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using data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xc[N];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mean(x[])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xc[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&lt;- x[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mu[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b*xc[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],tau);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alpha    ~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(a0,aprec);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beta     ~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(b0,bprec);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tau      ~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tnu,tbeta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sigma   &lt;- 1.0/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(tau);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Often prior information is mostly vague</a:t>
            </a:r>
          </a:p>
          <a:p>
            <a:r>
              <a:rPr lang="en-US" dirty="0" smtClean="0"/>
              <a:t>If strong information about prior shape is unavailable often </a:t>
            </a:r>
          </a:p>
          <a:p>
            <a:pPr lvl="1"/>
            <a:r>
              <a:rPr lang="en-US" dirty="0" smtClean="0"/>
              <a:t>Use a conjugate distribution</a:t>
            </a:r>
          </a:p>
          <a:p>
            <a:pPr lvl="1"/>
            <a:r>
              <a:rPr lang="en-US" dirty="0" smtClean="0"/>
              <a:t>Pick appropriate mean and </a:t>
            </a:r>
            <a:r>
              <a:rPr lang="en-US" dirty="0" err="1" smtClean="0"/>
              <a:t>s.d.</a:t>
            </a:r>
            <a:endParaRPr lang="en-US" dirty="0" smtClean="0"/>
          </a:p>
          <a:p>
            <a:pPr lvl="1"/>
            <a:r>
              <a:rPr lang="en-US" dirty="0" smtClean="0"/>
              <a:t>Pick a mean and “effective sample size”</a:t>
            </a:r>
          </a:p>
          <a:p>
            <a:r>
              <a:rPr lang="en-US" dirty="0" smtClean="0"/>
              <a:t>Fully non-informative priors (e.g., normal distribution with infinite variance) are often not proper so can’t be used with MCMC [Stan can as long as posterior is proper]</a:t>
            </a:r>
          </a:p>
          <a:p>
            <a:r>
              <a:rPr lang="en-US" dirty="0" smtClean="0"/>
              <a:t>Instead what is often used are </a:t>
            </a:r>
            <a:r>
              <a:rPr lang="en-US" i="1" dirty="0" smtClean="0"/>
              <a:t>weak priors</a:t>
            </a:r>
            <a:r>
              <a:rPr lang="en-US" dirty="0" smtClean="0"/>
              <a:t>, priors with a very large SDs, very low effective sample sizes</a:t>
            </a:r>
          </a:p>
          <a:p>
            <a:r>
              <a:rPr lang="en-US" i="1" dirty="0" smtClean="0"/>
              <a:t>Make sure all plausible parameter values have a high probability.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for means and slopes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Conjugate family (conditioned on </a:t>
            </a:r>
            <a:r>
              <a:rPr lang="en-US" dirty="0" err="1" smtClean="0"/>
              <a:t>sd</a:t>
            </a:r>
            <a:r>
              <a:rPr lang="en-US" dirty="0" smtClean="0"/>
              <a:t> known) is normal distribution</a:t>
            </a:r>
          </a:p>
          <a:p>
            <a:r>
              <a:rPr lang="en-US" dirty="0" smtClean="0"/>
              <a:t>Non-informative prior is normal with infinite variance (zero precision)</a:t>
            </a:r>
          </a:p>
          <a:p>
            <a:r>
              <a:rPr lang="en-US" dirty="0" smtClean="0"/>
              <a:t>Weakly informative prior is normal with (usually) 0 mean and large SD, small precision</a:t>
            </a:r>
          </a:p>
          <a:p>
            <a:pPr lvl="1"/>
            <a:r>
              <a:rPr lang="en-US" dirty="0" smtClean="0"/>
              <a:t>Sometimes means and variances are of themselves of interest and are parameters, e.g., </a:t>
            </a:r>
            <a:r>
              <a:rPr lang="en-US" dirty="0" err="1" smtClean="0"/>
              <a:t>hlm</a:t>
            </a:r>
            <a:endParaRPr lang="en-US" dirty="0" smtClean="0"/>
          </a:p>
          <a:p>
            <a:r>
              <a:rPr lang="en-US" dirty="0" smtClean="0"/>
              <a:t>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(1, 0, 100)</a:t>
            </a:r>
          </a:p>
          <a:p>
            <a:r>
              <a:rPr lang="en-US" dirty="0" smtClean="0"/>
              <a:t>JAGS: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 ~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(0,1e-4)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for SDs and Precisions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For a normal distribution with mean known, the conjugate prior distribution for the precision is the gamma distribution (inverse gamma for the variance)</a:t>
                </a:r>
              </a:p>
              <a:p>
                <a:r>
                  <a:rPr lang="en-US" dirty="0" smtClean="0"/>
                  <a:t>Non-informative prior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which is not proper</a:t>
                </a:r>
              </a:p>
              <a:p>
                <a:r>
                  <a:rPr lang="en-US" dirty="0" smtClean="0"/>
                  <a:t>Gamma with small shape and scale parameters</a:t>
                </a:r>
              </a:p>
              <a:p>
                <a:pPr lvl="1"/>
                <a:r>
                  <a:rPr lang="en-US" dirty="0" smtClean="0"/>
                  <a:t>R: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&lt;- 1/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sqrt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rgamma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(1,.001,.001))</a:t>
                </a:r>
              </a:p>
              <a:p>
                <a:pPr lvl="1"/>
                <a:r>
                  <a:rPr lang="en-US" dirty="0" smtClean="0"/>
                  <a:t>JAGS: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tau ~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dgamma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(.001,.001);</a:t>
                </a:r>
              </a:p>
              <a:p>
                <a:r>
                  <a:rPr lang="en-US" dirty="0" smtClean="0"/>
                  <a:t>Half-normal</a:t>
                </a:r>
              </a:p>
              <a:p>
                <a:pPr lvl="1"/>
                <a:r>
                  <a:rPr lang="en-US" dirty="0" smtClean="0"/>
                  <a:t>R: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&lt;- abs(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rnorm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(1,0,1))</a:t>
                </a:r>
              </a:p>
              <a:p>
                <a:pPr lvl="1"/>
                <a:r>
                  <a:rPr lang="en-US" dirty="0" smtClean="0"/>
                  <a:t>JAGS: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~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(0,1)T(0,); tau &lt;- pow(sigma,-2);</a:t>
                </a:r>
              </a:p>
              <a:p>
                <a:r>
                  <a:rPr lang="en-US" dirty="0" smtClean="0"/>
                  <a:t>Half-Cauchy (Student’s t with 1, or low </a:t>
                </a:r>
                <a:r>
                  <a:rPr lang="en-US" dirty="0" err="1" smtClean="0"/>
                  <a:t>d.f.</a:t>
                </a:r>
                <a:r>
                  <a:rPr lang="en-US" dirty="0" smtClean="0"/>
                  <a:t>; 3 </a:t>
                </a:r>
                <a:r>
                  <a:rPr lang="en-US" dirty="0" err="1" smtClean="0"/>
                  <a:t>d.f.</a:t>
                </a:r>
                <a:r>
                  <a:rPr lang="en-US" dirty="0" smtClean="0"/>
                  <a:t> in example)</a:t>
                </a:r>
              </a:p>
              <a:p>
                <a:pPr lvl="1"/>
                <a:r>
                  <a:rPr lang="en-US" dirty="0"/>
                  <a:t>R: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&lt;-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abs(1*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(1,3,0)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JAGS: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sigma ~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dt</a:t>
                </a:r>
                <a:r>
                  <a:rPr lang="en-US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(0,1,3)T(0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,); tau &lt;- pow(sigma,-2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Normal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mvtnorm</a:t>
            </a:r>
            <a:r>
              <a:rPr lang="en-US" dirty="0" smtClean="0"/>
              <a:t> package contains an </a:t>
            </a:r>
            <a:r>
              <a:rPr lang="en-US" dirty="0" err="1" smtClean="0">
                <a:latin typeface="Courier New"/>
                <a:cs typeface="Courier New"/>
              </a:rPr>
              <a:t>rmvnorm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for generating normal random vectors</a:t>
            </a:r>
          </a:p>
          <a:p>
            <a:pPr lvl="1"/>
            <a:r>
              <a:rPr lang="en-US" dirty="0" smtClean="0"/>
              <a:t>In JAGS it is built in and called </a:t>
            </a:r>
            <a:r>
              <a:rPr lang="en-US" dirty="0" err="1" smtClean="0">
                <a:latin typeface="Courier New"/>
                <a:cs typeface="Courier New"/>
              </a:rPr>
              <a:t>dmnorm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mu,Omega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datmat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rmvnorm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n,mean,sigma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Second argument is mean vector</a:t>
            </a:r>
          </a:p>
          <a:p>
            <a:r>
              <a:rPr lang="en-US" dirty="0" smtClean="0">
                <a:cs typeface="Courier New"/>
              </a:rPr>
              <a:t>Third argument is a covariance matrix; inverse covariance matrix (precision matrix) in JAGS</a:t>
            </a:r>
          </a:p>
          <a:p>
            <a:r>
              <a:rPr lang="en-US" dirty="0" smtClean="0">
                <a:cs typeface="Courier New"/>
              </a:rPr>
              <a:t>Advantage over multiple calls to </a:t>
            </a:r>
            <a:r>
              <a:rPr lang="en-US" dirty="0" err="1" smtClean="0">
                <a:latin typeface="Courier New"/>
                <a:cs typeface="Courier New"/>
              </a:rPr>
              <a:t>rnorm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Courier New"/>
              </a:rPr>
              <a:t> is that is can capture covariance structure among variables. 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The function </a:t>
            </a:r>
            <a:r>
              <a:rPr lang="en-US" sz="3200" dirty="0" smtClean="0">
                <a:latin typeface="Courier New"/>
                <a:cs typeface="Courier New"/>
              </a:rPr>
              <a:t>matrix()</a:t>
            </a:r>
            <a:r>
              <a:rPr lang="en-US" sz="3200" dirty="0" smtClean="0"/>
              <a:t> turns a vector of values (column major order) into a matrix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Matrix </a:t>
            </a:r>
            <a:r>
              <a:rPr lang="en-US" sz="3200" dirty="0"/>
              <a:t>multiplication operator is </a:t>
            </a:r>
            <a:r>
              <a:rPr lang="en-US" sz="3200" dirty="0">
                <a:latin typeface="Courier New"/>
                <a:cs typeface="Courier New"/>
              </a:rPr>
              <a:t>%*%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/>
                <a:cs typeface="Courier New"/>
              </a:rPr>
              <a:t>t()</a:t>
            </a:r>
            <a:r>
              <a:rPr lang="en-US" dirty="0" smtClean="0"/>
              <a:t> transposes a matrix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/>
                <a:cs typeface="Courier New"/>
              </a:rPr>
              <a:t>solve()</a:t>
            </a:r>
            <a:r>
              <a:rPr lang="en-US" dirty="0" smtClean="0"/>
              <a:t> inverts a matrix</a:t>
            </a:r>
          </a:p>
          <a:p>
            <a:pPr lvl="1"/>
            <a:r>
              <a:rPr lang="en-US" dirty="0" smtClean="0"/>
              <a:t>The JAGS function is </a:t>
            </a:r>
            <a:r>
              <a:rPr lang="en-US" dirty="0" smtClean="0">
                <a:latin typeface="Courier New"/>
                <a:cs typeface="Courier New"/>
              </a:rPr>
              <a:t>inverse()</a:t>
            </a:r>
          </a:p>
          <a:p>
            <a:r>
              <a:rPr lang="en-US" dirty="0" smtClean="0">
                <a:cs typeface="Courier New"/>
              </a:rPr>
              <a:t>The function </a:t>
            </a:r>
            <a:r>
              <a:rPr lang="en-US" dirty="0" err="1" smtClean="0">
                <a:cs typeface="Courier New"/>
              </a:rPr>
              <a:t>chol</a:t>
            </a:r>
            <a:r>
              <a:rPr lang="en-US" dirty="0" smtClean="0">
                <a:cs typeface="Courier New"/>
              </a:rPr>
              <a:t>(A) produces the </a:t>
            </a:r>
            <a:r>
              <a:rPr lang="en-US" dirty="0" err="1" smtClean="0">
                <a:cs typeface="Courier New"/>
              </a:rPr>
              <a:t>Choleski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decomposion</a:t>
            </a:r>
            <a:r>
              <a:rPr lang="en-US" dirty="0" smtClean="0">
                <a:cs typeface="Courier New"/>
              </a:rPr>
              <a:t> of A (a matrix R, such that t(R)%*%R == A 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Covariance Matrixes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smtClean="0">
                <a:latin typeface="Courier New"/>
                <a:cs typeface="Courier New"/>
              </a:rPr>
              <a:t>matrix()</a:t>
            </a:r>
            <a:r>
              <a:rPr lang="en-US" dirty="0" smtClean="0"/>
              <a:t>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diagonal matrix:</a:t>
            </a:r>
          </a:p>
          <a:p>
            <a:pPr marL="914400" lvl="1" indent="-514350"/>
            <a:r>
              <a:rPr lang="en-US" dirty="0" smtClean="0">
                <a:latin typeface="Courier New"/>
                <a:cs typeface="Courier New"/>
              </a:rPr>
              <a:t>Sig &lt;- 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(p)</a:t>
            </a:r>
          </a:p>
          <a:p>
            <a:pPr marL="914400" lvl="1" indent="-514350"/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(Sig) &lt;- c(var1,var2,var3)</a:t>
            </a:r>
          </a:p>
          <a:p>
            <a:pPr marL="914400" lvl="1" indent="-514350"/>
            <a:r>
              <a:rPr lang="en-US" dirty="0" smtClean="0">
                <a:cs typeface="Courier New"/>
              </a:rPr>
              <a:t>Or just </a:t>
            </a:r>
            <a:r>
              <a:rPr lang="en-US" dirty="0" smtClean="0">
                <a:latin typeface="Courier New"/>
                <a:cs typeface="Courier New"/>
              </a:rPr>
              <a:t>Sig &lt;- 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(c(var1,var2,var3))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correlation matrix and multiple both sides by SD</a:t>
            </a:r>
          </a:p>
          <a:p>
            <a:pPr marL="914400" lvl="1" indent="-514350"/>
            <a:r>
              <a:rPr lang="en-US" dirty="0" smtClean="0"/>
              <a:t>Make correlation matrix</a:t>
            </a:r>
          </a:p>
          <a:p>
            <a:pPr marL="1314450" lvl="2" indent="-514350"/>
            <a:r>
              <a:rPr lang="en-US" dirty="0" err="1" smtClean="0">
                <a:latin typeface="Courier New"/>
                <a:cs typeface="Courier New"/>
              </a:rPr>
              <a:t>cormat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(2)</a:t>
            </a:r>
          </a:p>
          <a:p>
            <a:pPr marL="1314450" lvl="2" indent="-514350"/>
            <a:r>
              <a:rPr lang="en-US" dirty="0" err="1" smtClean="0">
                <a:latin typeface="Courier New"/>
                <a:cs typeface="Courier New"/>
              </a:rPr>
              <a:t>cormat</a:t>
            </a:r>
            <a:r>
              <a:rPr lang="en-US" dirty="0" smtClean="0">
                <a:latin typeface="Courier New"/>
                <a:cs typeface="Courier New"/>
              </a:rPr>
              <a:t>[1,2] &lt;- </a:t>
            </a:r>
            <a:r>
              <a:rPr lang="en-US" dirty="0" err="1" smtClean="0">
                <a:latin typeface="Courier New"/>
                <a:cs typeface="Courier New"/>
              </a:rPr>
              <a:t>cormat</a:t>
            </a:r>
            <a:r>
              <a:rPr lang="en-US" dirty="0" smtClean="0">
                <a:latin typeface="Courier New"/>
                <a:cs typeface="Courier New"/>
              </a:rPr>
              <a:t>[2,1] &lt;- cor12</a:t>
            </a:r>
          </a:p>
          <a:p>
            <a:pPr marL="914400" lvl="1" indent="-514350"/>
            <a:r>
              <a:rPr lang="en-US" dirty="0" smtClean="0"/>
              <a:t>Make a diagonal matrix with SDs on the diagonal</a:t>
            </a:r>
          </a:p>
          <a:p>
            <a:pPr marL="1314450" lvl="2" indent="-514350"/>
            <a:r>
              <a:rPr lang="en-US" dirty="0" err="1" smtClean="0">
                <a:latin typeface="Courier New"/>
                <a:cs typeface="Courier New"/>
              </a:rPr>
              <a:t>sdmat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(c(sd1,sd2))</a:t>
            </a:r>
          </a:p>
          <a:p>
            <a:pPr marL="914400" lvl="1" indent="-514350"/>
            <a:r>
              <a:rPr lang="en-US" dirty="0" smtClean="0"/>
              <a:t>Multiply it out</a:t>
            </a:r>
          </a:p>
          <a:p>
            <a:pPr marL="1314450" lvl="2" indent="-514350"/>
            <a:r>
              <a:rPr lang="en-US" dirty="0" smtClean="0">
                <a:latin typeface="Courier New"/>
                <a:cs typeface="Courier New"/>
              </a:rPr>
              <a:t>Sig &lt;- </a:t>
            </a:r>
            <a:r>
              <a:rPr lang="en-US" dirty="0" err="1" smtClean="0">
                <a:latin typeface="Courier New"/>
                <a:cs typeface="Courier New"/>
              </a:rPr>
              <a:t>sdmat</a:t>
            </a:r>
            <a:r>
              <a:rPr lang="en-US" dirty="0" smtClean="0">
                <a:latin typeface="Courier New"/>
                <a:cs typeface="Courier New"/>
              </a:rPr>
              <a:t> %*% </a:t>
            </a:r>
            <a:r>
              <a:rPr lang="en-US" dirty="0" err="1" smtClean="0">
                <a:latin typeface="Courier New"/>
                <a:cs typeface="Courier New"/>
              </a:rPr>
              <a:t>cormat</a:t>
            </a:r>
            <a:r>
              <a:rPr lang="en-US" dirty="0" smtClean="0">
                <a:latin typeface="Courier New"/>
                <a:cs typeface="Courier New"/>
              </a:rPr>
              <a:t> %*% </a:t>
            </a:r>
            <a:r>
              <a:rPr lang="en-US" dirty="0" err="1" smtClean="0">
                <a:latin typeface="Courier New"/>
                <a:cs typeface="Courier New"/>
              </a:rPr>
              <a:t>sdmat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Non-informative prior for mean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non-informative prior has an infinite variance</a:t>
            </a:r>
          </a:p>
          <a:p>
            <a:r>
              <a:rPr lang="en-US" dirty="0" smtClean="0"/>
              <a:t>Weak prior has a very large variance</a:t>
            </a:r>
          </a:p>
          <a:p>
            <a:pPr marL="914400" lvl="1" indent="-514350"/>
            <a:r>
              <a:rPr lang="en-US" dirty="0" smtClean="0"/>
              <a:t>Make correlation matrix</a:t>
            </a:r>
          </a:p>
          <a:p>
            <a:pPr marL="914400" lvl="1" indent="-514350"/>
            <a:r>
              <a:rPr lang="en-US" dirty="0" smtClean="0"/>
              <a:t>Make </a:t>
            </a:r>
            <a:r>
              <a:rPr lang="en-US" dirty="0"/>
              <a:t>a diagonal matrix with SDs on the </a:t>
            </a:r>
            <a:r>
              <a:rPr lang="en-US" dirty="0" smtClean="0"/>
              <a:t>diagonal</a:t>
            </a:r>
            <a:endParaRPr lang="en-US" dirty="0"/>
          </a:p>
          <a:p>
            <a:pPr marL="1314450" lvl="2" indent="-514350"/>
            <a:r>
              <a:rPr lang="en-US" dirty="0" err="1">
                <a:latin typeface="Courier New"/>
                <a:cs typeface="Courier New"/>
              </a:rPr>
              <a:t>sdmat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(rep(100,nrow(</a:t>
            </a:r>
            <a:r>
              <a:rPr lang="en-US" dirty="0" err="1" smtClean="0">
                <a:latin typeface="Courier New"/>
                <a:cs typeface="Courier New"/>
              </a:rPr>
              <a:t>cormat</a:t>
            </a:r>
            <a:r>
              <a:rPr lang="en-US" dirty="0" smtClean="0">
                <a:latin typeface="Courier New"/>
                <a:cs typeface="Courier New"/>
              </a:rPr>
              <a:t>))</a:t>
            </a:r>
            <a:endParaRPr lang="en-US" dirty="0">
              <a:latin typeface="Courier New"/>
              <a:cs typeface="Courier New"/>
            </a:endParaRPr>
          </a:p>
          <a:p>
            <a:pPr marL="914400" lvl="1" indent="-514350"/>
            <a:r>
              <a:rPr lang="en-US" dirty="0"/>
              <a:t>Multiply it out</a:t>
            </a:r>
          </a:p>
          <a:p>
            <a:pPr marL="1314450" lvl="2" indent="-514350"/>
            <a:r>
              <a:rPr lang="en-US" dirty="0">
                <a:latin typeface="Courier New"/>
                <a:cs typeface="Courier New"/>
              </a:rPr>
              <a:t>Sig &lt;- </a:t>
            </a:r>
            <a:r>
              <a:rPr lang="en-US" dirty="0" err="1">
                <a:latin typeface="Courier New"/>
                <a:cs typeface="Courier New"/>
              </a:rPr>
              <a:t>sdmat</a:t>
            </a:r>
            <a:r>
              <a:rPr lang="en-US" dirty="0">
                <a:latin typeface="Courier New"/>
                <a:cs typeface="Courier New"/>
              </a:rPr>
              <a:t> %*% </a:t>
            </a:r>
            <a:r>
              <a:rPr lang="en-US" dirty="0" err="1">
                <a:latin typeface="Courier New"/>
                <a:cs typeface="Courier New"/>
              </a:rPr>
              <a:t>cormat</a:t>
            </a:r>
            <a:r>
              <a:rPr lang="en-US" dirty="0">
                <a:latin typeface="Courier New"/>
                <a:cs typeface="Courier New"/>
              </a:rPr>
              <a:t> %*% </a:t>
            </a:r>
            <a:r>
              <a:rPr lang="en-US" dirty="0" err="1">
                <a:latin typeface="Courier New"/>
                <a:cs typeface="Courier New"/>
              </a:rPr>
              <a:t>sdmat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Approaches to Missing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Concentrates on getting MLE/MAP and standard error</a:t>
            </a:r>
          </a:p>
          <a:p>
            <a:pPr lvl="1"/>
            <a:r>
              <a:rPr lang="en-US" dirty="0" smtClean="0"/>
              <a:t>Built into some packages for limited models (e.g., multivariate normal)</a:t>
            </a:r>
          </a:p>
          <a:p>
            <a:pPr lvl="1"/>
            <a:r>
              <a:rPr lang="en-US" dirty="0" smtClean="0"/>
              <a:t>Does not require </a:t>
            </a:r>
            <a:r>
              <a:rPr lang="en-US" dirty="0" err="1" smtClean="0"/>
              <a:t>priros</a:t>
            </a:r>
            <a:endParaRPr lang="en-US" dirty="0" smtClean="0"/>
          </a:p>
          <a:p>
            <a:r>
              <a:rPr lang="en-US" dirty="0" smtClean="0"/>
              <a:t>Multiple Imputation</a:t>
            </a:r>
          </a:p>
          <a:p>
            <a:pPr lvl="1"/>
            <a:r>
              <a:rPr lang="en-US" dirty="0" smtClean="0"/>
              <a:t>Posterior Mean and SD (assumes posterior is approximately normal)</a:t>
            </a:r>
          </a:p>
          <a:p>
            <a:pPr lvl="1"/>
            <a:r>
              <a:rPr lang="en-US" dirty="0" smtClean="0"/>
              <a:t>Sometimes uses MCMC to generate imputations</a:t>
            </a:r>
          </a:p>
          <a:p>
            <a:pPr lvl="1"/>
            <a:r>
              <a:rPr lang="en-US" dirty="0" smtClean="0"/>
              <a:t>Numerous packages to work with various model classes (e.g., generalized line models)</a:t>
            </a:r>
          </a:p>
          <a:p>
            <a:r>
              <a:rPr lang="en-US" dirty="0" smtClean="0"/>
              <a:t>Full MCMC</a:t>
            </a:r>
          </a:p>
          <a:p>
            <a:pPr lvl="1"/>
            <a:r>
              <a:rPr lang="en-US" dirty="0" smtClean="0"/>
              <a:t>Can look at full posterior distribution</a:t>
            </a:r>
          </a:p>
          <a:p>
            <a:pPr lvl="1"/>
            <a:r>
              <a:rPr lang="en-US" dirty="0" smtClean="0"/>
              <a:t>Handles arbitrary models</a:t>
            </a:r>
          </a:p>
          <a:p>
            <a:pPr lvl="1"/>
            <a:r>
              <a:rPr lang="en-US" dirty="0" smtClean="0"/>
              <a:t>BUGS &amp; descendants make this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for Covariance matrixes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natural conjugate for the covariance matrix is the inverse </a:t>
            </a:r>
            <a:r>
              <a:rPr lang="en-US" dirty="0" err="1" smtClean="0"/>
              <a:t>Wishart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The natural conjugate for the precision matrix (inverse covariance) is the </a:t>
            </a:r>
            <a:r>
              <a:rPr lang="en-US" dirty="0" err="1" smtClean="0"/>
              <a:t>Wishart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There is a built in R (and JAGS) function </a:t>
            </a:r>
            <a:r>
              <a:rPr lang="en-US" dirty="0" err="1" smtClean="0">
                <a:latin typeface="Courier New"/>
                <a:cs typeface="Courier New"/>
              </a:rPr>
              <a:t>rWishart</a:t>
            </a:r>
            <a:r>
              <a:rPr lang="en-US" dirty="0" smtClean="0">
                <a:latin typeface="Courier New"/>
                <a:cs typeface="Courier New"/>
              </a:rPr>
              <a:t>(n,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df</a:t>
            </a:r>
            <a:r>
              <a:rPr lang="en-US" dirty="0" smtClean="0">
                <a:latin typeface="Courier New"/>
                <a:cs typeface="Courier New"/>
              </a:rPr>
              <a:t>, Sigma) </a:t>
            </a:r>
            <a:r>
              <a:rPr lang="en-US" dirty="0" smtClean="0"/>
              <a:t>which generates random matrixes according to a </a:t>
            </a:r>
            <a:r>
              <a:rPr lang="en-US" dirty="0" err="1" smtClean="0"/>
              <a:t>Wishart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df</a:t>
            </a:r>
            <a:r>
              <a:rPr lang="en-US" dirty="0" smtClean="0"/>
              <a:t> parameter is degrees of freedom (like Chi-squared or T distributions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Non-informative priors are small </a:t>
            </a:r>
            <a:r>
              <a:rPr lang="en-US" dirty="0" err="1" smtClean="0"/>
              <a:t>d.f.</a:t>
            </a:r>
            <a:endParaRPr lang="en-US" dirty="0" smtClean="0"/>
          </a:p>
          <a:p>
            <a:pPr lvl="1"/>
            <a:r>
              <a:rPr lang="en-US" dirty="0" smtClean="0"/>
              <a:t>But to be a proper prior, </a:t>
            </a:r>
            <a:r>
              <a:rPr lang="en-US" dirty="0" err="1" smtClean="0"/>
              <a:t>d.f.</a:t>
            </a:r>
            <a:r>
              <a:rPr lang="en-US" dirty="0" smtClean="0"/>
              <a:t> must at least equal rank (number of rows) of matrix.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 example is from </a:t>
            </a:r>
            <a:r>
              <a:rPr lang="en-US" dirty="0" err="1" smtClean="0"/>
              <a:t>Gelfland</a:t>
            </a:r>
            <a:r>
              <a:rPr lang="en-US" dirty="0" smtClean="0"/>
              <a:t> et al. (1990) </a:t>
            </a:r>
          </a:p>
          <a:p>
            <a:r>
              <a:rPr lang="en-US" dirty="0" smtClean="0"/>
              <a:t>Growth curves of rats:</a:t>
            </a:r>
          </a:p>
          <a:p>
            <a:pPr lvl="1"/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– age (days) of rats at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measurement</a:t>
            </a:r>
          </a:p>
          <a:p>
            <a:pPr lvl="1"/>
            <a:r>
              <a:rPr lang="en-US" i="1" dirty="0" err="1" smtClean="0"/>
              <a:t>Y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weight (g) of rat </a:t>
            </a:r>
            <a:r>
              <a:rPr lang="en-US" i="1" dirty="0" err="1" smtClean="0"/>
              <a:t>i</a:t>
            </a:r>
            <a:r>
              <a:rPr lang="en-US" dirty="0" smtClean="0"/>
              <a:t> at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measurement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  <a:r>
              <a:rPr lang="en-US" i="1" dirty="0"/>
              <a:t>Y </a:t>
            </a:r>
            <a:r>
              <a:rPr lang="en-US" i="1" baseline="-25000" dirty="0" err="1"/>
              <a:t>i</a:t>
            </a:r>
            <a:r>
              <a:rPr lang="en-US" i="1" baseline="-25000" dirty="0"/>
              <a:t> j </a:t>
            </a:r>
            <a:r>
              <a:rPr lang="en-US" i="1" dirty="0"/>
              <a:t>~ Normal( a 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+ b 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(x </a:t>
            </a:r>
            <a:r>
              <a:rPr lang="en-US" i="1" baseline="-25000" dirty="0"/>
              <a:t>j </a:t>
            </a:r>
            <a:r>
              <a:rPr lang="en-US" i="1" dirty="0"/>
              <a:t>- x </a:t>
            </a:r>
            <a:r>
              <a:rPr lang="en-US" i="1" baseline="-25000" dirty="0"/>
              <a:t>bar </a:t>
            </a:r>
            <a:r>
              <a:rPr lang="en-US" i="1" dirty="0"/>
              <a:t>), t </a:t>
            </a:r>
            <a:r>
              <a:rPr lang="en-US" i="1" baseline="-25000" dirty="0"/>
              <a:t>c </a:t>
            </a:r>
            <a:r>
              <a:rPr lang="en-US" i="1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 a 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~ Normal( a </a:t>
            </a:r>
            <a:r>
              <a:rPr lang="en-US" i="1" baseline="-25000" dirty="0"/>
              <a:t>c </a:t>
            </a:r>
            <a:r>
              <a:rPr lang="en-US" i="1" dirty="0"/>
              <a:t>, t </a:t>
            </a:r>
            <a:r>
              <a:rPr lang="en-US" i="1" baseline="-25000" dirty="0"/>
              <a:t>a </a:t>
            </a:r>
            <a:r>
              <a:rPr lang="en-US" i="1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 b 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~ Normal( b </a:t>
            </a:r>
            <a:r>
              <a:rPr lang="en-US" i="1" baseline="-25000" dirty="0"/>
              <a:t>c </a:t>
            </a:r>
            <a:r>
              <a:rPr lang="en-US" i="1" dirty="0"/>
              <a:t>, t </a:t>
            </a:r>
            <a:r>
              <a:rPr lang="en-US" i="1" baseline="-25000" dirty="0"/>
              <a:t>b </a:t>
            </a:r>
            <a:r>
              <a:rPr lang="en-US" i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www.openbugs.net/Examples/Rats.html</a:t>
            </a:r>
            <a:r>
              <a:rPr lang="en-US" dirty="0" smtClean="0"/>
              <a:t> 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Doodles (Bayes Nets)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623219"/>
            <a:ext cx="5753100" cy="3590925"/>
          </a:xfrm>
        </p:spPr>
      </p:pic>
      <p:sp>
        <p:nvSpPr>
          <p:cNvPr id="5" name="TextBox 4"/>
          <p:cNvSpPr txBox="1"/>
          <p:nvPr/>
        </p:nvSpPr>
        <p:spPr>
          <a:xfrm>
            <a:off x="6318250" y="1727200"/>
            <a:ext cx="2825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Nodes represent variables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arrows represent conditioning  f(</a:t>
            </a:r>
            <a:r>
              <a:rPr lang="en-US" sz="2400" dirty="0" err="1" smtClean="0"/>
              <a:t>child|parents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arrows represent functional relationships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5321300"/>
            <a:ext cx="618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Plates represent repetition over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plate for rats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plate for time points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Similar, but not quite the same as SEMs</a:t>
            </a:r>
          </a:p>
          <a:p>
            <a:r>
              <a:rPr lang="en-US" dirty="0" smtClean="0"/>
              <a:t>Variables/parameters in model correspond to </a:t>
            </a:r>
            <a:r>
              <a:rPr lang="en-US" i="1" dirty="0" smtClean="0"/>
              <a:t>nodes</a:t>
            </a:r>
            <a:r>
              <a:rPr lang="en-US" dirty="0" smtClean="0"/>
              <a:t> in graph</a:t>
            </a:r>
          </a:p>
          <a:p>
            <a:r>
              <a:rPr lang="en-US" dirty="0" smtClean="0"/>
              <a:t>Separation in graph represents conditional independence</a:t>
            </a:r>
          </a:p>
          <a:p>
            <a:r>
              <a:rPr lang="en-US" dirty="0" smtClean="0"/>
              <a:t>Error terms not explicitly represented</a:t>
            </a:r>
          </a:p>
          <a:p>
            <a:r>
              <a:rPr lang="en-US" dirty="0" smtClean="0"/>
              <a:t>No undirected arrows</a:t>
            </a:r>
          </a:p>
          <a:p>
            <a:r>
              <a:rPr lang="en-US" i="1" dirty="0" smtClean="0"/>
              <a:t>Must be acyclic! </a:t>
            </a:r>
            <a:r>
              <a:rPr lang="en-US" dirty="0" smtClean="0"/>
              <a:t> (No directed cycles)</a:t>
            </a:r>
          </a:p>
          <a:p>
            <a:pPr lvl="1"/>
            <a:r>
              <a:rPr lang="en-US" dirty="0" smtClean="0"/>
              <a:t>To ensure your graph is acyclic, number your variables</a:t>
            </a:r>
          </a:p>
          <a:p>
            <a:pPr lvl="1"/>
            <a:r>
              <a:rPr lang="en-US" dirty="0" smtClean="0"/>
              <a:t>Make sure each variable is defined in terms of only variables with lower numbers</a:t>
            </a:r>
          </a:p>
          <a:p>
            <a:pPr lvl="1"/>
            <a:r>
              <a:rPr lang="en-US" dirty="0" smtClean="0"/>
              <a:t>Same thing for parameters</a:t>
            </a:r>
          </a:p>
          <a:p>
            <a:pPr lvl="1"/>
            <a:r>
              <a:rPr lang="en-US" dirty="0" smtClean="0"/>
              <a:t>This still captures dependency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&lt;- 30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&lt;- 5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&lt;- 1+7*(1:T);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mean(X)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alpha.cmu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beta.cmu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alpha.csd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beta.csd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&lt;- 100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tau.cnu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tau.alphanu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tau.betanu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.001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tau.cr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tau.alphar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tau.betar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.001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High level (Level-2) parameters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(1,alpha.cmu,alpha.csd)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(1,beta.cmu,beta.csd)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rgamma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(1,tau.cnu,tau.cr)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rgamma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(1,tau.alphanu,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tau.alphar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rgamma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tau.betanu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tau.betar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Rats Data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Level-1 (Rat) parameters;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(N,alpha.c,1/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N,beta.c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tau.beta.c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Either need to do fancy matrix operations, or explicitly loop over either rats or time points.  I’ll pick time points.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Rats data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 &lt;- matrix(NA,N,T)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matrix(NA,N,T)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 in 1:T)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mu[,j] &lt;- alpha[] + beta[]*(x[j]-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Y[,j]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(mu[,j],1/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JAGS Model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(j in 1:T)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alpha[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beta[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]*(x[j]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alpha[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alpha.c,tau.alpha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beta[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beta.c,tau.beta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JAGS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##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entered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(0,1.0E-4);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(0,1.0E-4);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(1.0E-3,1.0E-3);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(1.0E-3,1.0E-3);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(1.0E-3,1.0E-3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## Extra parameters for monitoring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sigma    &lt;- 1.0/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mean(x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alpha0  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2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Alpha and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Often in such models the slope and intercept will be correlated.</a:t>
            </a:r>
          </a:p>
          <a:p>
            <a:r>
              <a:rPr lang="en-US" dirty="0" smtClean="0"/>
              <a:t>In the simple Rats model, alpha and beta are modeled as </a:t>
            </a:r>
            <a:r>
              <a:rPr lang="en-US" i="1" dirty="0" smtClean="0"/>
              <a:t>a priori</a:t>
            </a:r>
            <a:r>
              <a:rPr lang="en-US" dirty="0" smtClean="0"/>
              <a:t> independent</a:t>
            </a:r>
          </a:p>
          <a:p>
            <a:pPr lvl="1"/>
            <a:r>
              <a:rPr lang="en-US" dirty="0" smtClean="0"/>
              <a:t>that does not imply they will be independent </a:t>
            </a:r>
            <a:r>
              <a:rPr lang="en-US" i="1" dirty="0" smtClean="0"/>
              <a:t>a posteriori</a:t>
            </a:r>
          </a:p>
          <a:p>
            <a:r>
              <a:rPr lang="en-US" dirty="0" smtClean="0"/>
              <a:t>Could use imputed parameter values to calculate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alpha,beta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Could explicitly model multivariate distribution for alpha and beta.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BiRats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Change the model, replace alpha and beta with beta1 and beta2 which have a bivariate normal distribution.</a:t>
                </a:r>
              </a:p>
              <a:p>
                <a:pPr marL="0" indent="0">
                  <a:buNone/>
                </a:pPr>
                <a:r>
                  <a:rPr lang="en-US" dirty="0"/>
                  <a:t>Y 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~ Normal( m 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, t </a:t>
                </a:r>
                <a:r>
                  <a:rPr lang="en-US" baseline="-25000" dirty="0"/>
                  <a:t>c 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    m 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b </a:t>
                </a:r>
                <a:r>
                  <a:rPr lang="en-US" baseline="-25000" dirty="0"/>
                  <a:t>1i </a:t>
                </a:r>
                <a:r>
                  <a:rPr lang="en-US" dirty="0"/>
                  <a:t>+ b </a:t>
                </a:r>
                <a:r>
                  <a:rPr lang="en-US" baseline="-25000" dirty="0"/>
                  <a:t>2i </a:t>
                </a:r>
                <a:r>
                  <a:rPr lang="en-US" dirty="0"/>
                  <a:t>x </a:t>
                </a:r>
                <a:r>
                  <a:rPr lang="en-US" baseline="-25000" dirty="0"/>
                  <a:t>j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   </a:t>
                </a:r>
                <a:r>
                  <a:rPr lang="en-US" b="1" dirty="0"/>
                  <a:t>b 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~ MVN( </a:t>
                </a:r>
                <a:r>
                  <a:rPr lang="en-US" b="1" dirty="0"/>
                  <a:t>m </a:t>
                </a:r>
                <a:r>
                  <a:rPr lang="en-US" baseline="-25000" dirty="0"/>
                  <a:t>b </a:t>
                </a:r>
                <a:r>
                  <a:rPr lang="en-US" dirty="0"/>
                  <a:t>, </a:t>
                </a:r>
                <a:r>
                  <a:rPr lang="en-US" b="1" dirty="0"/>
                  <a:t>W 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r>
                  <a:rPr lang="en-US" dirty="0" smtClean="0"/>
                  <a:t>Give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(inverse covariance matrix) a </a:t>
                </a:r>
                <a:r>
                  <a:rPr lang="en-US" dirty="0" err="1" smtClean="0"/>
                  <a:t>Wishart</a:t>
                </a:r>
                <a:r>
                  <a:rPr lang="en-US" dirty="0" smtClean="0"/>
                  <a:t> distribution with scale matrix </a:t>
                </a:r>
                <a:r>
                  <a:rPr lang="en-US" b="1" dirty="0" smtClean="0"/>
                  <a:t>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Non-ignorable 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Off-the-shelf EM and MI packages work when data are MAR</a:t>
            </a:r>
          </a:p>
          <a:p>
            <a:r>
              <a:rPr lang="en-US" dirty="0" smtClean="0"/>
              <a:t>Suppose missing data mechanism is known (at least up to parameters)</a:t>
            </a:r>
          </a:p>
          <a:p>
            <a:pPr lvl="1"/>
            <a:r>
              <a:rPr lang="en-US" dirty="0" smtClean="0"/>
              <a:t>EM can be adapted to include the missing data mechanism, but usually requires custom code</a:t>
            </a:r>
          </a:p>
          <a:p>
            <a:pPr lvl="1"/>
            <a:r>
              <a:rPr lang="en-US" dirty="0" smtClean="0"/>
              <a:t>Straightforward under MCMC, just include a model for </a:t>
            </a:r>
            <a:r>
              <a:rPr lang="en-US" i="1" dirty="0" smtClean="0"/>
              <a:t>M</a:t>
            </a:r>
            <a:r>
              <a:rPr lang="en-US" dirty="0" smtClean="0"/>
              <a:t> (missingness indicator).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BiRats</a:t>
            </a:r>
            <a:r>
              <a:rPr lang="en-US" dirty="0" smtClean="0"/>
              <a:t> Doodle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067719"/>
            <a:ext cx="5753100" cy="3590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&lt;- 30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&lt;- 1+7*(1:T);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mean(X)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beta.mean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c(0,0)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(c(1e6,1e6))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&lt;- matrix(c(200,0,0,0.2),2,2)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 &lt;- 2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tau.cnu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.001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tau.cr &lt;- .001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High level (Level-2) parameters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rgamma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(1,tau.cnu,tau.cr)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rmvnorm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(1,beta.mean[],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beta.cov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rWishart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(1,nu,R[,])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 &lt;- solve(W) # Convert to Variance matrix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3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BiRats</a:t>
            </a:r>
            <a:r>
              <a:rPr lang="en-US" dirty="0" smtClean="0"/>
              <a:t> Data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Level-1 (Rat) parameters;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beta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rmvtnorm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(1,mu.beta[],Sig[,]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Either need to do fancy matrix operations, or explicitly loop over either rats or time points.  I’ll pick time points.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Rats data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 &lt;- matrix(NA,N,T) #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storage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&lt;- matrix(NA,N,T)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 in 1:T)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mu[,j] &lt;- beta[,1] + beta[,2]*(x[j]-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Y[,j] &lt;-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(mu[,j],1/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0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x[T],mu[N,T],Y[N,T],beta[N,2],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[2,2],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Sigma2.beta[2,2],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tau.c,sigma,R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[2,2],r,alpha0;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 in 1:T)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mu[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beta[i,1] + beta[i,2]*(x[j]-mean(x[]));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beta[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bivariate Normal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JAGS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(1.0E-3,1.0E-3);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intercept at zero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alpha0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[2]* mean(x[]);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parameters considered MVN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 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(R[,],2);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Wishart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prior on precision matrix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Sigma2.beta[,] &lt;- inverse(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(Sigma2.beta[1,1]);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(Sigma2.beta[2,2]);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 &lt;- Sigma2.beta[1,2] /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(Sigma2.beta[1,1])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(Sigma2.beta[2,2]));  # correlation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(0,.00001);   # `flat' univariate Normal prior on mean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(0,.00001);   # `flat' univariate Normal prior on mean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9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ANCOVA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dummy code the factor variables, the ANOVA and ANCOVA are similar to the linear models we have been exploring</a:t>
            </a:r>
          </a:p>
          <a:p>
            <a:r>
              <a:rPr lang="en-US" dirty="0" smtClean="0"/>
              <a:t>The R command </a:t>
            </a:r>
            <a:r>
              <a:rPr lang="en-US" dirty="0" err="1" smtClean="0"/>
              <a:t>model.matrix</a:t>
            </a:r>
            <a:r>
              <a:rPr lang="en-US" dirty="0" smtClean="0"/>
              <a:t>() will generate the dummy variables and produce the augmented data set which can then be passed to JAGS</a:t>
            </a:r>
          </a:p>
          <a:p>
            <a:r>
              <a:rPr lang="en-US" dirty="0" smtClean="0"/>
              <a:t>See next lecture for info about how to model discrete variables/parameters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2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09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Set up levels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male","female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(c("control","treat1","treat2"))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Reps &lt;-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Continuous variables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(Reps*length(gender)*length(treat))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(Reps*length(gender)*length(treat))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(Y=round(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Y,digits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X=round(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X,digits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=2),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gender=rep(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gender,length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),each=Reps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          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treat=rep(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treat,each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=Reps*length(gender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~ X*gender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gender*treat,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data=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aov.frame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5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JAGS has a standalone program and a R interface (</a:t>
            </a:r>
            <a:r>
              <a:rPr lang="en-US" dirty="0" err="1" smtClean="0"/>
              <a:t>rjags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http://mcmc-jags.sourceforge.net/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pPr lvl="1"/>
            <a:r>
              <a:rPr lang="en-US" dirty="0" smtClean="0"/>
              <a:t>Windows download installer</a:t>
            </a:r>
          </a:p>
          <a:p>
            <a:pPr lvl="1"/>
            <a:r>
              <a:rPr lang="en-US" dirty="0" smtClean="0"/>
              <a:t>Mac download prebuilt code</a:t>
            </a:r>
          </a:p>
          <a:p>
            <a:pPr lvl="1"/>
            <a:r>
              <a:rPr lang="en-US" dirty="0" smtClean="0"/>
              <a:t>Linux, available on most distros (including </a:t>
            </a:r>
            <a:r>
              <a:rPr lang="en-US" dirty="0" err="1" smtClean="0"/>
              <a:t>macports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rjags</a:t>
            </a:r>
            <a:r>
              <a:rPr lang="en-US" dirty="0" smtClean="0"/>
              <a:t>”) to install</a:t>
            </a:r>
          </a:p>
          <a:p>
            <a:r>
              <a:rPr lang="en-US" dirty="0" smtClean="0"/>
              <a:t>Optionally, download manual and examples from </a:t>
            </a:r>
            <a:r>
              <a:rPr lang="en-US" dirty="0" err="1" smtClean="0"/>
              <a:t>sourceforge</a:t>
            </a:r>
            <a:endParaRPr lang="en-US" dirty="0" smtClean="0"/>
          </a:p>
          <a:p>
            <a:pPr lvl="1"/>
            <a:r>
              <a:rPr lang="en-US" dirty="0" smtClean="0"/>
              <a:t>Windows users may need 7zip to unbundle example </a:t>
            </a:r>
            <a:r>
              <a:rPr lang="en-US" dirty="0" err="1" smtClean="0"/>
              <a:t>tarball</a:t>
            </a:r>
            <a:endParaRPr lang="en-US" dirty="0" smtClean="0"/>
          </a:p>
          <a:p>
            <a:pPr lvl="1"/>
            <a:r>
              <a:rPr lang="en-US" dirty="0" smtClean="0"/>
              <a:t>Documentation for examples is on the </a:t>
            </a:r>
            <a:r>
              <a:rPr lang="en-US" dirty="0" err="1" smtClean="0"/>
              <a:t>OpenBUGS</a:t>
            </a:r>
            <a:r>
              <a:rPr lang="en-US" dirty="0"/>
              <a:t> site: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www.openbugs.net/w/Examples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variable is either</a:t>
            </a:r>
          </a:p>
          <a:p>
            <a:pPr lvl="1"/>
            <a:r>
              <a:rPr lang="en-US" dirty="0" smtClean="0"/>
              <a:t>Fixed and known</a:t>
            </a:r>
          </a:p>
          <a:p>
            <a:pPr lvl="1"/>
            <a:r>
              <a:rPr lang="en-US" dirty="0" smtClean="0"/>
              <a:t>Random variable with known distribution</a:t>
            </a:r>
          </a:p>
          <a:p>
            <a:r>
              <a:rPr lang="en-US" dirty="0" smtClean="0"/>
              <a:t>Data will have both a distribution and a known value</a:t>
            </a:r>
          </a:p>
          <a:p>
            <a:pPr lvl="1"/>
            <a:r>
              <a:rPr lang="en-US" dirty="0" smtClean="0"/>
              <a:t>JAGS uses the term “data” for everything with a known value including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building a fully Bayesian model, it is important to make sure distribution or value is provided for </a:t>
            </a:r>
            <a:r>
              <a:rPr lang="en-US" i="1" dirty="0" smtClean="0"/>
              <a:t>every</a:t>
            </a:r>
            <a:r>
              <a:rPr lang="en-US" dirty="0" smtClean="0"/>
              <a:t>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Variable</a:t>
            </a:r>
            <a:r>
              <a:rPr lang="en-US" dirty="0" smtClean="0"/>
              <a:t> – This is a quantity that is specific to a sampling unit (person), could be observed or latent</a:t>
            </a:r>
          </a:p>
          <a:p>
            <a:r>
              <a:rPr lang="en-US" i="1" dirty="0" smtClean="0"/>
              <a:t>Distribution</a:t>
            </a:r>
            <a:r>
              <a:rPr lang="en-US" dirty="0" smtClean="0"/>
              <a:t> – Used for the probability distribution for a variable</a:t>
            </a:r>
          </a:p>
          <a:p>
            <a:r>
              <a:rPr lang="en-US" i="1" dirty="0" smtClean="0"/>
              <a:t>Parameter – </a:t>
            </a:r>
            <a:r>
              <a:rPr lang="en-US" dirty="0" smtClean="0"/>
              <a:t>A changeable value in a distribution or law, usually unknown and hence a random variable.</a:t>
            </a:r>
          </a:p>
          <a:p>
            <a:r>
              <a:rPr lang="en-US" i="1" dirty="0" smtClean="0"/>
              <a:t>Law – </a:t>
            </a:r>
            <a:r>
              <a:rPr lang="en-US" dirty="0" smtClean="0"/>
              <a:t>Distribution of a parameter</a:t>
            </a:r>
          </a:p>
          <a:p>
            <a:pPr marL="0" indent="0" algn="ctr">
              <a:buNone/>
            </a:pPr>
            <a:r>
              <a:rPr lang="en-US" i="1" dirty="0" smtClean="0"/>
              <a:t>…</a:t>
            </a:r>
            <a:endParaRPr lang="en-US" i="1" dirty="0"/>
          </a:p>
          <a:p>
            <a:r>
              <a:rPr lang="en-US" i="1" dirty="0" err="1" smtClean="0"/>
              <a:t>Hyperparameter</a:t>
            </a:r>
            <a:r>
              <a:rPr lang="en-US" i="1" dirty="0" smtClean="0"/>
              <a:t> – </a:t>
            </a:r>
            <a:r>
              <a:rPr lang="en-US" dirty="0" smtClean="0"/>
              <a:t>a parameter of a law with a known value.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hyperparameters</a:t>
            </a:r>
            <a:r>
              <a:rPr lang="en-US" dirty="0" smtClean="0"/>
              <a:t> might occur in distributions (e.g., </a:t>
            </a:r>
            <a:r>
              <a:rPr lang="en-US" dirty="0" err="1" smtClean="0"/>
              <a:t>d.f.</a:t>
            </a:r>
            <a:r>
              <a:rPr lang="en-US" dirty="0" smtClean="0"/>
              <a:t> in a </a:t>
            </a:r>
            <a:r>
              <a:rPr lang="en-US" i="1" dirty="0" smtClean="0"/>
              <a:t>t</a:t>
            </a:r>
            <a:r>
              <a:rPr lang="en-US" dirty="0" smtClean="0"/>
              <a:t> distribution)</a:t>
            </a:r>
          </a:p>
          <a:p>
            <a:pPr lvl="1"/>
            <a:r>
              <a:rPr lang="en-US" dirty="0" smtClean="0"/>
              <a:t>Some things not normally thought of as parameters, like </a:t>
            </a:r>
            <a:r>
              <a:rPr lang="en-US" i="1" dirty="0" smtClean="0"/>
              <a:t>N</a:t>
            </a:r>
            <a:r>
              <a:rPr lang="en-US" dirty="0" smtClean="0"/>
              <a:t>, are often best thought of as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model: 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down distributions for all of the variables.</a:t>
            </a:r>
          </a:p>
          <a:p>
            <a:pPr lvl="1"/>
            <a:r>
              <a:rPr lang="en-US" dirty="0" smtClean="0"/>
              <a:t>Make sure this is in a sensible order, you might need to write down observed variables first, then latent variable</a:t>
            </a:r>
          </a:p>
          <a:p>
            <a:r>
              <a:rPr lang="en-US" dirty="0" smtClean="0"/>
              <a:t>For every parameter in those distributions:</a:t>
            </a:r>
          </a:p>
          <a:p>
            <a:pPr lvl="1"/>
            <a:r>
              <a:rPr lang="en-US" dirty="0" smtClean="0"/>
              <a:t>Write down a value for the [hyper]parameter, or</a:t>
            </a:r>
          </a:p>
          <a:p>
            <a:pPr lvl="1"/>
            <a:r>
              <a:rPr lang="en-US" dirty="0" smtClean="0"/>
              <a:t>Write down a law for the parameter</a:t>
            </a:r>
          </a:p>
          <a:p>
            <a:r>
              <a:rPr lang="en-US" dirty="0"/>
              <a:t>For every parameter in those </a:t>
            </a:r>
            <a:r>
              <a:rPr lang="en-US" dirty="0" smtClean="0"/>
              <a:t>laws:</a:t>
            </a:r>
            <a:endParaRPr lang="en-US" dirty="0"/>
          </a:p>
          <a:p>
            <a:pPr lvl="1"/>
            <a:r>
              <a:rPr lang="en-US" dirty="0"/>
              <a:t>Write down a value for the [hyper]parameter, or</a:t>
            </a:r>
          </a:p>
          <a:p>
            <a:pPr lvl="1"/>
            <a:r>
              <a:rPr lang="en-US" dirty="0"/>
              <a:t>Write down a law for the parameter</a:t>
            </a:r>
          </a:p>
          <a:p>
            <a:r>
              <a:rPr lang="en-US" dirty="0" smtClean="0"/>
              <a:t>Keep going until there are only known </a:t>
            </a:r>
            <a:r>
              <a:rPr lang="en-US" dirty="0" err="1" smtClean="0"/>
              <a:t>hyperparameters</a:t>
            </a:r>
            <a:r>
              <a:rPr lang="en-US" dirty="0" smtClean="0"/>
              <a:t> left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data generation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for setting all </a:t>
            </a:r>
            <a:r>
              <a:rPr lang="en-US" dirty="0" err="1" smtClean="0"/>
              <a:t>hyperparameters</a:t>
            </a:r>
            <a:r>
              <a:rPr lang="en-US" dirty="0" smtClean="0"/>
              <a:t> up at the top</a:t>
            </a:r>
          </a:p>
          <a:p>
            <a:r>
              <a:rPr lang="en-US" dirty="0" smtClean="0"/>
              <a:t>Write code for randomly sampling the parameters given the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Keep going until all parameters have sampled values</a:t>
            </a:r>
          </a:p>
          <a:p>
            <a:r>
              <a:rPr lang="en-US" dirty="0" smtClean="0"/>
              <a:t>Now write code to sample all of the random variables using the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linear Regression (line)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&lt;- 100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 &lt;- b0 &lt;- 0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&lt;- 100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.001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# Need some set of X values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 Priors for parameters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(1,a0,asd)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(1,b0,bsd)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tau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rgamma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(1,tnu,tbeta) # Precision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sigma &lt;- 1/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(tau) #SD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 Distributions for data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mean(x[])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 &lt;- a + b*(x[]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N,mu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[],sigma)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generation and BUGS/JAGS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data 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Can loop over cases by vectorization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Normal distribution is parameterized with mean and standard deviation</a:t>
            </a:r>
          </a:p>
          <a:p>
            <a:r>
              <a:rPr lang="en-US" dirty="0" smtClean="0"/>
              <a:t>Semicolon or newline to terminate commands</a:t>
            </a:r>
          </a:p>
          <a:p>
            <a:r>
              <a:rPr lang="en-US" dirty="0" smtClean="0"/>
              <a:t>R commands can be arbitrarily complex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BUGS and JAGS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Loops must be written out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Normal distribution is parameterized with mean and precision (1/variance)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Semicolon to terminate lines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T(0,) to make truncated distributions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Can assign values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 and other tricks.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 all R commands work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6C2-59A5-EB4C-91F4-FF253E4B8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2559</Words>
  <Application>Microsoft Office PowerPoint</Application>
  <PresentationFormat>On-screen Show (4:3)</PresentationFormat>
  <Paragraphs>401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Courier New</vt:lpstr>
      <vt:lpstr>Office Theme</vt:lpstr>
      <vt:lpstr>Fully Bayesian Models</vt:lpstr>
      <vt:lpstr>Three Approaches to Missing Data Problems</vt:lpstr>
      <vt:lpstr>Non-ignorable missingness</vt:lpstr>
      <vt:lpstr>Bayesian modeling</vt:lpstr>
      <vt:lpstr>Russell’s Usage</vt:lpstr>
      <vt:lpstr>Writing the model:  Bottom Up</vt:lpstr>
      <vt:lpstr>Writing a data generation model</vt:lpstr>
      <vt:lpstr>A simple linear Regression (line)</vt:lpstr>
      <vt:lpstr>Data generation and BUGS/JAGS models</vt:lpstr>
      <vt:lpstr>Line as a JAGS model</vt:lpstr>
      <vt:lpstr>Data statement</vt:lpstr>
      <vt:lpstr>Line using data statement</vt:lpstr>
      <vt:lpstr>Picking Priors</vt:lpstr>
      <vt:lpstr>Priors for means and slopes</vt:lpstr>
      <vt:lpstr>Priors for SDs and Precisions</vt:lpstr>
      <vt:lpstr>Multivariate Normal Priors</vt:lpstr>
      <vt:lpstr>R Matrix Functions</vt:lpstr>
      <vt:lpstr>Building Covariance Matrixes</vt:lpstr>
      <vt:lpstr>Non-informative prior for mean vector</vt:lpstr>
      <vt:lpstr>Priors for Covariance matrixes</vt:lpstr>
      <vt:lpstr>Rats example</vt:lpstr>
      <vt:lpstr>Doodles (Bayes Nets)</vt:lpstr>
      <vt:lpstr>Aside on Bayes Nets</vt:lpstr>
      <vt:lpstr>Returning to Rats</vt:lpstr>
      <vt:lpstr>More Rats Data Gen</vt:lpstr>
      <vt:lpstr>The JAGS Model (1)</vt:lpstr>
      <vt:lpstr>The JAGS Model (2)</vt:lpstr>
      <vt:lpstr>Correlation between Alpha and Beta</vt:lpstr>
      <vt:lpstr>BiRats</vt:lpstr>
      <vt:lpstr>BiRats Doodle</vt:lpstr>
      <vt:lpstr>Updated Data Generation</vt:lpstr>
      <vt:lpstr>More BiRats Data Gen</vt:lpstr>
      <vt:lpstr>JAGS model</vt:lpstr>
      <vt:lpstr>JAGS model (2)</vt:lpstr>
      <vt:lpstr>ANOVA and ANCOVA</vt:lpstr>
      <vt:lpstr>Example</vt:lpstr>
      <vt:lpstr>Installing JAGS</vt:lpstr>
    </vt:vector>
  </TitlesOfParts>
  <Company>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Monte Carlo:  A Practical Introduction</dc:title>
  <dc:creator>Russell Almond</dc:creator>
  <cp:lastModifiedBy>Almond, Russell</cp:lastModifiedBy>
  <cp:revision>68</cp:revision>
  <dcterms:created xsi:type="dcterms:W3CDTF">2011-03-03T19:00:27Z</dcterms:created>
  <dcterms:modified xsi:type="dcterms:W3CDTF">2016-04-13T19:22:39Z</dcterms:modified>
</cp:coreProperties>
</file>