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91" r:id="rId26"/>
    <p:sldId id="279" r:id="rId27"/>
    <p:sldId id="289" r:id="rId28"/>
    <p:sldId id="281" r:id="rId29"/>
    <p:sldId id="282" r:id="rId30"/>
    <p:sldId id="283" r:id="rId31"/>
    <p:sldId id="284" r:id="rId32"/>
    <p:sldId id="285" r:id="rId33"/>
    <p:sldId id="286" r:id="rId34"/>
    <p:sldId id="287" r:id="rId35"/>
    <p:sldId id="288" r:id="rId36"/>
    <p:sldId id="29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snapToObjects="1" showGuides="1">
      <p:cViewPr varScale="1">
        <p:scale>
          <a:sx n="60" d="100"/>
          <a:sy n="60" d="100"/>
        </p:scale>
        <p:origin x="192" y="38"/>
      </p:cViewPr>
      <p:guideLst>
        <p:guide orient="horz" pos="2317"/>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3.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3.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3.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096C6E-B551-B04D-B2AE-8FAE5E859DEE}" type="datetimeFigureOut">
              <a:rPr lang="en-US" smtClean="0"/>
              <a:t>4/7/2016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620270-EC28-364F-BD75-022E33172363}" type="slidenum">
              <a:rPr lang="en-US" smtClean="0"/>
              <a:t>‹#›</a:t>
            </a:fld>
            <a:endParaRPr lang="en-US"/>
          </a:p>
        </p:txBody>
      </p:sp>
    </p:spTree>
    <p:extLst>
      <p:ext uri="{BB962C8B-B14F-4D97-AF65-F5344CB8AC3E}">
        <p14:creationId xmlns:p14="http://schemas.microsoft.com/office/powerpoint/2010/main" val="24028035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a:t>
            </a:fld>
            <a:endParaRPr lang="en-US"/>
          </a:p>
        </p:txBody>
      </p:sp>
    </p:spTree>
    <p:extLst>
      <p:ext uri="{BB962C8B-B14F-4D97-AF65-F5344CB8AC3E}">
        <p14:creationId xmlns:p14="http://schemas.microsoft.com/office/powerpoint/2010/main" val="1930555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10</a:t>
            </a:fld>
            <a:endParaRPr lang="en-US"/>
          </a:p>
        </p:txBody>
      </p:sp>
    </p:spTree>
    <p:extLst>
      <p:ext uri="{BB962C8B-B14F-4D97-AF65-F5344CB8AC3E}">
        <p14:creationId xmlns:p14="http://schemas.microsoft.com/office/powerpoint/2010/main" val="346572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11</a:t>
            </a:fld>
            <a:endParaRPr lang="en-US"/>
          </a:p>
        </p:txBody>
      </p:sp>
    </p:spTree>
    <p:extLst>
      <p:ext uri="{BB962C8B-B14F-4D97-AF65-F5344CB8AC3E}">
        <p14:creationId xmlns:p14="http://schemas.microsoft.com/office/powerpoint/2010/main" val="3308208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12</a:t>
            </a:fld>
            <a:endParaRPr lang="en-US"/>
          </a:p>
        </p:txBody>
      </p:sp>
    </p:spTree>
    <p:extLst>
      <p:ext uri="{BB962C8B-B14F-4D97-AF65-F5344CB8AC3E}">
        <p14:creationId xmlns:p14="http://schemas.microsoft.com/office/powerpoint/2010/main" val="3282312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13</a:t>
            </a:fld>
            <a:endParaRPr lang="en-US"/>
          </a:p>
        </p:txBody>
      </p:sp>
    </p:spTree>
    <p:extLst>
      <p:ext uri="{BB962C8B-B14F-4D97-AF65-F5344CB8AC3E}">
        <p14:creationId xmlns:p14="http://schemas.microsoft.com/office/powerpoint/2010/main" val="267781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14</a:t>
            </a:fld>
            <a:endParaRPr lang="en-US"/>
          </a:p>
        </p:txBody>
      </p:sp>
    </p:spTree>
    <p:extLst>
      <p:ext uri="{BB962C8B-B14F-4D97-AF65-F5344CB8AC3E}">
        <p14:creationId xmlns:p14="http://schemas.microsoft.com/office/powerpoint/2010/main" val="168138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15</a:t>
            </a:fld>
            <a:endParaRPr lang="en-US"/>
          </a:p>
        </p:txBody>
      </p:sp>
    </p:spTree>
    <p:extLst>
      <p:ext uri="{BB962C8B-B14F-4D97-AF65-F5344CB8AC3E}">
        <p14:creationId xmlns:p14="http://schemas.microsoft.com/office/powerpoint/2010/main" val="227842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16</a:t>
            </a:fld>
            <a:endParaRPr lang="en-US"/>
          </a:p>
        </p:txBody>
      </p:sp>
    </p:spTree>
    <p:extLst>
      <p:ext uri="{BB962C8B-B14F-4D97-AF65-F5344CB8AC3E}">
        <p14:creationId xmlns:p14="http://schemas.microsoft.com/office/powerpoint/2010/main" val="1922912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17</a:t>
            </a:fld>
            <a:endParaRPr lang="en-US"/>
          </a:p>
        </p:txBody>
      </p:sp>
    </p:spTree>
    <p:extLst>
      <p:ext uri="{BB962C8B-B14F-4D97-AF65-F5344CB8AC3E}">
        <p14:creationId xmlns:p14="http://schemas.microsoft.com/office/powerpoint/2010/main" val="3085565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18</a:t>
            </a:fld>
            <a:endParaRPr lang="en-US"/>
          </a:p>
        </p:txBody>
      </p:sp>
    </p:spTree>
    <p:extLst>
      <p:ext uri="{BB962C8B-B14F-4D97-AF65-F5344CB8AC3E}">
        <p14:creationId xmlns:p14="http://schemas.microsoft.com/office/powerpoint/2010/main" val="3595369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19</a:t>
            </a:fld>
            <a:endParaRPr lang="en-US"/>
          </a:p>
        </p:txBody>
      </p:sp>
    </p:spTree>
    <p:extLst>
      <p:ext uri="{BB962C8B-B14F-4D97-AF65-F5344CB8AC3E}">
        <p14:creationId xmlns:p14="http://schemas.microsoft.com/office/powerpoint/2010/main" val="337393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2</a:t>
            </a:fld>
            <a:endParaRPr lang="en-US"/>
          </a:p>
        </p:txBody>
      </p:sp>
    </p:spTree>
    <p:extLst>
      <p:ext uri="{BB962C8B-B14F-4D97-AF65-F5344CB8AC3E}">
        <p14:creationId xmlns:p14="http://schemas.microsoft.com/office/powerpoint/2010/main" val="3243624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20</a:t>
            </a:fld>
            <a:endParaRPr lang="en-US"/>
          </a:p>
        </p:txBody>
      </p:sp>
    </p:spTree>
    <p:extLst>
      <p:ext uri="{BB962C8B-B14F-4D97-AF65-F5344CB8AC3E}">
        <p14:creationId xmlns:p14="http://schemas.microsoft.com/office/powerpoint/2010/main" val="3924525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21</a:t>
            </a:fld>
            <a:endParaRPr lang="en-US"/>
          </a:p>
        </p:txBody>
      </p:sp>
    </p:spTree>
    <p:extLst>
      <p:ext uri="{BB962C8B-B14F-4D97-AF65-F5344CB8AC3E}">
        <p14:creationId xmlns:p14="http://schemas.microsoft.com/office/powerpoint/2010/main" val="435148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22</a:t>
            </a:fld>
            <a:endParaRPr lang="en-US"/>
          </a:p>
        </p:txBody>
      </p:sp>
    </p:spTree>
    <p:extLst>
      <p:ext uri="{BB962C8B-B14F-4D97-AF65-F5344CB8AC3E}">
        <p14:creationId xmlns:p14="http://schemas.microsoft.com/office/powerpoint/2010/main" val="902859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23</a:t>
            </a:fld>
            <a:endParaRPr lang="en-US"/>
          </a:p>
        </p:txBody>
      </p:sp>
    </p:spTree>
    <p:extLst>
      <p:ext uri="{BB962C8B-B14F-4D97-AF65-F5344CB8AC3E}">
        <p14:creationId xmlns:p14="http://schemas.microsoft.com/office/powerpoint/2010/main" val="2186819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24</a:t>
            </a:fld>
            <a:endParaRPr lang="en-US"/>
          </a:p>
        </p:txBody>
      </p:sp>
    </p:spTree>
    <p:extLst>
      <p:ext uri="{BB962C8B-B14F-4D97-AF65-F5344CB8AC3E}">
        <p14:creationId xmlns:p14="http://schemas.microsoft.com/office/powerpoint/2010/main" val="648624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26</a:t>
            </a:fld>
            <a:endParaRPr lang="en-US"/>
          </a:p>
        </p:txBody>
      </p:sp>
    </p:spTree>
    <p:extLst>
      <p:ext uri="{BB962C8B-B14F-4D97-AF65-F5344CB8AC3E}">
        <p14:creationId xmlns:p14="http://schemas.microsoft.com/office/powerpoint/2010/main" val="2611495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28</a:t>
            </a:fld>
            <a:endParaRPr lang="en-US"/>
          </a:p>
        </p:txBody>
      </p:sp>
    </p:spTree>
    <p:extLst>
      <p:ext uri="{BB962C8B-B14F-4D97-AF65-F5344CB8AC3E}">
        <p14:creationId xmlns:p14="http://schemas.microsoft.com/office/powerpoint/2010/main" val="2973428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t>April 2006</a:t>
            </a:r>
          </a:p>
        </p:txBody>
      </p:sp>
      <p:sp>
        <p:nvSpPr>
          <p:cNvPr id="6" name="Rectangle 6"/>
          <p:cNvSpPr>
            <a:spLocks noGrp="1" noChangeArrowheads="1"/>
          </p:cNvSpPr>
          <p:nvPr>
            <p:ph type="ftr" sz="quarter" idx="4"/>
          </p:nvPr>
        </p:nvSpPr>
        <p:spPr>
          <a:ln/>
        </p:spPr>
        <p:txBody>
          <a:bodyPr/>
          <a:lstStyle/>
          <a:p>
            <a:r>
              <a:rPr lang="en-US"/>
              <a:t>Unpublished work (c) 2004-6 ETS All Rights Reserved</a:t>
            </a:r>
          </a:p>
        </p:txBody>
      </p:sp>
      <p:sp>
        <p:nvSpPr>
          <p:cNvPr id="7" name="Rectangle 7"/>
          <p:cNvSpPr>
            <a:spLocks noGrp="1" noChangeArrowheads="1"/>
          </p:cNvSpPr>
          <p:nvPr>
            <p:ph type="sldNum" sz="quarter" idx="5"/>
          </p:nvPr>
        </p:nvSpPr>
        <p:spPr>
          <a:ln/>
        </p:spPr>
        <p:txBody>
          <a:bodyPr/>
          <a:lstStyle/>
          <a:p>
            <a:fld id="{68FCCEBD-5F84-F343-A342-2E8DC78FB9CE}" type="slidenum">
              <a:rPr lang="en-US"/>
              <a:pPr/>
              <a:t>29</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r>
              <a:rPr lang="en-US"/>
              <a:t>In cases where the prior and the posterior are always identical, we have religion and not science</a:t>
            </a:r>
          </a:p>
        </p:txBody>
      </p:sp>
    </p:spTree>
    <p:extLst>
      <p:ext uri="{BB962C8B-B14F-4D97-AF65-F5344CB8AC3E}">
        <p14:creationId xmlns:p14="http://schemas.microsoft.com/office/powerpoint/2010/main" val="26087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3</a:t>
            </a:fld>
            <a:endParaRPr lang="en-US"/>
          </a:p>
        </p:txBody>
      </p:sp>
    </p:spTree>
    <p:extLst>
      <p:ext uri="{BB962C8B-B14F-4D97-AF65-F5344CB8AC3E}">
        <p14:creationId xmlns:p14="http://schemas.microsoft.com/office/powerpoint/2010/main" val="162966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4</a:t>
            </a:fld>
            <a:endParaRPr lang="en-US"/>
          </a:p>
        </p:txBody>
      </p:sp>
    </p:spTree>
    <p:extLst>
      <p:ext uri="{BB962C8B-B14F-4D97-AF65-F5344CB8AC3E}">
        <p14:creationId xmlns:p14="http://schemas.microsoft.com/office/powerpoint/2010/main" val="145033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5</a:t>
            </a:fld>
            <a:endParaRPr lang="en-US"/>
          </a:p>
        </p:txBody>
      </p:sp>
    </p:spTree>
    <p:extLst>
      <p:ext uri="{BB962C8B-B14F-4D97-AF65-F5344CB8AC3E}">
        <p14:creationId xmlns:p14="http://schemas.microsoft.com/office/powerpoint/2010/main" val="167009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6</a:t>
            </a:fld>
            <a:endParaRPr lang="en-US"/>
          </a:p>
        </p:txBody>
      </p:sp>
    </p:spTree>
    <p:extLst>
      <p:ext uri="{BB962C8B-B14F-4D97-AF65-F5344CB8AC3E}">
        <p14:creationId xmlns:p14="http://schemas.microsoft.com/office/powerpoint/2010/main" val="4194046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7</a:t>
            </a:fld>
            <a:endParaRPr lang="en-US"/>
          </a:p>
        </p:txBody>
      </p:sp>
    </p:spTree>
    <p:extLst>
      <p:ext uri="{BB962C8B-B14F-4D97-AF65-F5344CB8AC3E}">
        <p14:creationId xmlns:p14="http://schemas.microsoft.com/office/powerpoint/2010/main" val="54128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8</a:t>
            </a:fld>
            <a:endParaRPr lang="en-US"/>
          </a:p>
        </p:txBody>
      </p:sp>
    </p:spTree>
    <p:extLst>
      <p:ext uri="{BB962C8B-B14F-4D97-AF65-F5344CB8AC3E}">
        <p14:creationId xmlns:p14="http://schemas.microsoft.com/office/powerpoint/2010/main" val="399229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20270-EC28-364F-BD75-022E33172363}" type="slidenum">
              <a:rPr lang="en-US" smtClean="0"/>
              <a:t>9</a:t>
            </a:fld>
            <a:endParaRPr lang="en-US"/>
          </a:p>
        </p:txBody>
      </p:sp>
    </p:spTree>
    <p:extLst>
      <p:ext uri="{BB962C8B-B14F-4D97-AF65-F5344CB8AC3E}">
        <p14:creationId xmlns:p14="http://schemas.microsoft.com/office/powerpoint/2010/main" val="195658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9B897D-2B93-644B-9FE0-3158FC94D08F}"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B897D-2B93-644B-9FE0-3158FC94D08F}"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B897D-2B93-644B-9FE0-3158FC94D08F}"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B897D-2B93-644B-9FE0-3158FC94D08F}"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B897D-2B93-644B-9FE0-3158FC94D08F}"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9B897D-2B93-644B-9FE0-3158FC94D08F}"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9B897D-2B93-644B-9FE0-3158FC94D08F}" type="datetimeFigureOut">
              <a:rPr lang="en-US" smtClean="0"/>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9B897D-2B93-644B-9FE0-3158FC94D08F}" type="datetimeFigureOut">
              <a:rPr lang="en-US" smtClean="0"/>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B897D-2B93-644B-9FE0-3158FC94D08F}" type="datetimeFigureOut">
              <a:rPr lang="en-US" smtClean="0"/>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B897D-2B93-644B-9FE0-3158FC94D08F}"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B897D-2B93-644B-9FE0-3158FC94D08F}"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F06C2-59A5-EB4C-91F4-FF253E4B81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B897D-2B93-644B-9FE0-3158FC94D08F}" type="datetimeFigureOut">
              <a:rPr lang="en-US" smtClean="0"/>
              <a:t>4/7/2016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F06C2-59A5-EB4C-91F4-FF253E4B81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9.pdf"/><Relationship Id="rId7" Type="http://schemas.openxmlformats.org/officeDocument/2006/relationships/image" Target="../media/image23.pd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1.pdf"/><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7.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6.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7.bin"/><Relationship Id="rId10" Type="http://schemas.openxmlformats.org/officeDocument/2006/relationships/image" Target="../media/image16.wmf"/><Relationship Id="rId4" Type="http://schemas.openxmlformats.org/officeDocument/2006/relationships/image" Target="../media/image19.png"/><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7.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0.bin"/><Relationship Id="rId10" Type="http://schemas.openxmlformats.org/officeDocument/2006/relationships/image" Target="../media/image21.wmf"/><Relationship Id="rId4" Type="http://schemas.openxmlformats.org/officeDocument/2006/relationships/image" Target="../media/image19.png"/><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8.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9.png"/><Relationship Id="rId9"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22.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df"/><Relationship Id="rId7" Type="http://schemas.openxmlformats.org/officeDocument/2006/relationships/image" Target="../media/image5.pd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df"/><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d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hyperlink" Target="http://www.mrc-bsu.cam.ac.uk/bug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cmc-jags.sourceforge.net/" TargetMode="External"/><Relationship Id="rId2" Type="http://schemas.openxmlformats.org/officeDocument/2006/relationships/hyperlink" Target="http://www.openbugs.net/w/"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mc-stan.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mcmc-jags.sourceforge.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df"/><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Markov chain Monte Carlo:  A Practical Introduction</a:t>
            </a:r>
            <a:endParaRPr lang="en-US" dirty="0"/>
          </a:p>
        </p:txBody>
      </p:sp>
      <p:sp>
        <p:nvSpPr>
          <p:cNvPr id="3" name="Subtitle 2"/>
          <p:cNvSpPr>
            <a:spLocks noGrp="1"/>
          </p:cNvSpPr>
          <p:nvPr>
            <p:ph type="subTitle" idx="1"/>
          </p:nvPr>
        </p:nvSpPr>
        <p:spPr/>
        <p:txBody>
          <a:bodyPr/>
          <a:lstStyle/>
          <a:p>
            <a:r>
              <a:rPr lang="en-US" dirty="0" smtClean="0"/>
              <a:t>Russell Almond</a:t>
            </a:r>
          </a:p>
          <a:p>
            <a:r>
              <a:rPr lang="en-US" dirty="0" smtClean="0"/>
              <a:t>FSU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a Markov Chain</a:t>
            </a:r>
            <a:endParaRPr lang="en-US" dirty="0"/>
          </a:p>
        </p:txBody>
      </p:sp>
      <p:sp>
        <p:nvSpPr>
          <p:cNvPr id="3" name="Content Placeholder 2"/>
          <p:cNvSpPr>
            <a:spLocks noGrp="1"/>
          </p:cNvSpPr>
          <p:nvPr>
            <p:ph idx="1"/>
          </p:nvPr>
        </p:nvSpPr>
        <p:spPr/>
        <p:txBody>
          <a:bodyPr/>
          <a:lstStyle/>
          <a:p>
            <a:r>
              <a:rPr lang="en-US" dirty="0" smtClean="0"/>
              <a:t>Two common techniques:</a:t>
            </a:r>
          </a:p>
          <a:p>
            <a:r>
              <a:rPr lang="en-US" dirty="0" smtClean="0"/>
              <a:t>Gibbs sampler</a:t>
            </a:r>
          </a:p>
          <a:p>
            <a:r>
              <a:rPr lang="en-US" dirty="0" smtClean="0"/>
              <a:t>Metropolis—Hastings algorithm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Gibbs Sampler</a:t>
            </a:r>
            <a:endParaRPr lang="en-US" dirty="0"/>
          </a:p>
        </p:txBody>
      </p:sp>
      <p:sp>
        <p:nvSpPr>
          <p:cNvPr id="3" name="Content Placeholder 2"/>
          <p:cNvSpPr>
            <a:spLocks noGrp="1"/>
          </p:cNvSpPr>
          <p:nvPr>
            <p:ph idx="1"/>
          </p:nvPr>
        </p:nvSpPr>
        <p:spPr/>
        <p:txBody>
          <a:bodyPr/>
          <a:lstStyle/>
          <a:p>
            <a:r>
              <a:rPr lang="en-US" dirty="0" smtClean="0"/>
              <a:t>Assume unknown variables are multivariate:</a:t>
            </a:r>
          </a:p>
          <a:p>
            <a:r>
              <a:rPr lang="en-US" dirty="0" smtClean="0"/>
              <a:t>Select a sequence </a:t>
            </a:r>
            <a:r>
              <a:rPr lang="en-US" i="1" dirty="0" smtClean="0"/>
              <a:t>j</a:t>
            </a:r>
            <a:r>
              <a:rPr lang="en-US" i="1" baseline="-25000" dirty="0" smtClean="0"/>
              <a:t>1</a:t>
            </a:r>
            <a:r>
              <a:rPr lang="en-US" i="1" dirty="0" smtClean="0"/>
              <a:t>, j</a:t>
            </a:r>
            <a:r>
              <a:rPr lang="en-US" i="1" baseline="-25000" dirty="0" smtClean="0"/>
              <a:t>2</a:t>
            </a:r>
            <a:r>
              <a:rPr lang="en-US" i="1" dirty="0" smtClean="0"/>
              <a:t>, …, </a:t>
            </a:r>
            <a:r>
              <a:rPr lang="en-US" i="1" dirty="0" err="1" smtClean="0"/>
              <a:t>j</a:t>
            </a:r>
            <a:r>
              <a:rPr lang="en-US" i="1" baseline="-25000" dirty="0" err="1" smtClean="0"/>
              <a:t>K</a:t>
            </a:r>
            <a:endParaRPr lang="en-US" i="1" dirty="0" smtClean="0"/>
          </a:p>
          <a:p>
            <a:r>
              <a:rPr lang="en-US" dirty="0" smtClean="0"/>
              <a:t>At each step </a:t>
            </a:r>
            <a:r>
              <a:rPr lang="en-US" i="1" dirty="0" err="1" smtClean="0"/>
              <a:t>i</a:t>
            </a:r>
            <a:r>
              <a:rPr lang="en-US" dirty="0" smtClean="0"/>
              <a:t>, draw          from</a:t>
            </a:r>
          </a:p>
          <a:p>
            <a:endParaRPr lang="en-US" dirty="0" smtClean="0"/>
          </a:p>
          <a:p>
            <a:endParaRPr lang="en-US" dirty="0" smtClean="0"/>
          </a:p>
          <a:p>
            <a:r>
              <a:rPr lang="en-US" dirty="0" smtClean="0"/>
              <a:t>Note, can exploit conditional independence properties to simplify</a:t>
            </a:r>
            <a:endParaRPr lang="en-US" dirty="0"/>
          </a:p>
        </p:txBody>
      </p:sp>
      <p:pic>
        <p:nvPicPr>
          <p:cNvPr id="5" name="Picture 4"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041400" y="4146550"/>
            <a:ext cx="6858000" cy="673100"/>
          </a:xfrm>
          <a:prstGeom prst="rect">
            <a:avLst/>
          </a:prstGeom>
        </p:spPr>
      </p:pic>
      <p:pic>
        <p:nvPicPr>
          <p:cNvPr id="6" name="Picture 5"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3960813" y="2255838"/>
            <a:ext cx="3035300" cy="469900"/>
          </a:xfrm>
          <a:prstGeom prst="rect">
            <a:avLst/>
          </a:prstGeom>
        </p:spPr>
      </p:pic>
      <p:pic>
        <p:nvPicPr>
          <p:cNvPr id="7" name="Picture 6"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7"/>
              <a:stretch>
                <a:fillRect/>
              </a:stretch>
            </p:blipFill>
          </mc:Choice>
          <mc:Fallback>
            <p:blipFill>
              <a:blip r:embed="rId8"/>
              <a:stretch>
                <a:fillRect/>
              </a:stretch>
            </p:blipFill>
          </mc:Fallback>
        </mc:AlternateContent>
        <p:spPr>
          <a:xfrm>
            <a:off x="4968875" y="3211513"/>
            <a:ext cx="596900" cy="6731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Oval 3"/>
          <p:cNvSpPr/>
          <p:nvPr/>
        </p:nvSpPr>
        <p:spPr>
          <a:xfrm>
            <a:off x="4034255" y="1581418"/>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sp>
        <p:nvSpPr>
          <p:cNvPr id="5" name="Oval 4"/>
          <p:cNvSpPr/>
          <p:nvPr/>
        </p:nvSpPr>
        <p:spPr>
          <a:xfrm>
            <a:off x="1718942" y="2649047"/>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r>
              <a:rPr lang="en-US" baseline="-25000" dirty="0" smtClean="0"/>
              <a:t>1</a:t>
            </a:r>
            <a:endParaRPr lang="en-US" dirty="0"/>
          </a:p>
        </p:txBody>
      </p:sp>
      <p:sp>
        <p:nvSpPr>
          <p:cNvPr id="6" name="Oval 5"/>
          <p:cNvSpPr/>
          <p:nvPr/>
        </p:nvSpPr>
        <p:spPr>
          <a:xfrm>
            <a:off x="6276804" y="2649047"/>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r>
              <a:rPr lang="en-US" baseline="-25000" dirty="0" smtClean="0"/>
              <a:t>2</a:t>
            </a:r>
            <a:endParaRPr lang="en-US" dirty="0"/>
          </a:p>
        </p:txBody>
      </p:sp>
      <p:sp>
        <p:nvSpPr>
          <p:cNvPr id="7" name="Oval 6"/>
          <p:cNvSpPr/>
          <p:nvPr/>
        </p:nvSpPr>
        <p:spPr>
          <a:xfrm>
            <a:off x="457200"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1</a:t>
            </a:r>
            <a:endParaRPr lang="en-US" dirty="0"/>
          </a:p>
        </p:txBody>
      </p:sp>
      <p:sp>
        <p:nvSpPr>
          <p:cNvPr id="8" name="Oval 7"/>
          <p:cNvSpPr/>
          <p:nvPr/>
        </p:nvSpPr>
        <p:spPr>
          <a:xfrm>
            <a:off x="1718942"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2</a:t>
            </a:r>
            <a:endParaRPr lang="en-US" dirty="0"/>
          </a:p>
        </p:txBody>
      </p:sp>
      <p:sp>
        <p:nvSpPr>
          <p:cNvPr id="9" name="Oval 8"/>
          <p:cNvSpPr/>
          <p:nvPr/>
        </p:nvSpPr>
        <p:spPr>
          <a:xfrm>
            <a:off x="2980684"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3</a:t>
            </a:r>
            <a:endParaRPr lang="en-US" dirty="0"/>
          </a:p>
        </p:txBody>
      </p:sp>
      <p:sp>
        <p:nvSpPr>
          <p:cNvPr id="10" name="Oval 9"/>
          <p:cNvSpPr/>
          <p:nvPr/>
        </p:nvSpPr>
        <p:spPr>
          <a:xfrm>
            <a:off x="108560"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1</a:t>
            </a:r>
            <a:endParaRPr lang="en-US" dirty="0"/>
          </a:p>
        </p:txBody>
      </p:sp>
      <p:sp>
        <p:nvSpPr>
          <p:cNvPr id="11" name="Oval 10"/>
          <p:cNvSpPr/>
          <p:nvPr/>
        </p:nvSpPr>
        <p:spPr>
          <a:xfrm>
            <a:off x="5504168"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4</a:t>
            </a:r>
            <a:endParaRPr lang="en-US" dirty="0"/>
          </a:p>
        </p:txBody>
      </p:sp>
      <p:sp>
        <p:nvSpPr>
          <p:cNvPr id="12" name="Oval 11"/>
          <p:cNvSpPr/>
          <p:nvPr/>
        </p:nvSpPr>
        <p:spPr>
          <a:xfrm>
            <a:off x="6765910"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5</a:t>
            </a:r>
            <a:endParaRPr lang="en-US" dirty="0"/>
          </a:p>
        </p:txBody>
      </p:sp>
      <p:sp>
        <p:nvSpPr>
          <p:cNvPr id="13" name="Oval 12"/>
          <p:cNvSpPr/>
          <p:nvPr/>
        </p:nvSpPr>
        <p:spPr>
          <a:xfrm>
            <a:off x="8027652" y="4111402"/>
            <a:ext cx="697279" cy="7097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r>
              <a:rPr lang="en-US" baseline="-25000" dirty="0" smtClean="0"/>
              <a:t>6</a:t>
            </a:r>
            <a:endParaRPr lang="en-US" dirty="0"/>
          </a:p>
        </p:txBody>
      </p:sp>
      <p:sp>
        <p:nvSpPr>
          <p:cNvPr id="14" name="Oval 13"/>
          <p:cNvSpPr/>
          <p:nvPr/>
        </p:nvSpPr>
        <p:spPr>
          <a:xfrm>
            <a:off x="1021663"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2</a:t>
            </a:r>
            <a:endParaRPr lang="en-US" dirty="0"/>
          </a:p>
        </p:txBody>
      </p:sp>
      <p:sp>
        <p:nvSpPr>
          <p:cNvPr id="15" name="Oval 14"/>
          <p:cNvSpPr/>
          <p:nvPr/>
        </p:nvSpPr>
        <p:spPr>
          <a:xfrm>
            <a:off x="1934766"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3</a:t>
            </a:r>
            <a:endParaRPr lang="en-US" dirty="0"/>
          </a:p>
        </p:txBody>
      </p:sp>
      <p:sp>
        <p:nvSpPr>
          <p:cNvPr id="16" name="Oval 15"/>
          <p:cNvSpPr/>
          <p:nvPr/>
        </p:nvSpPr>
        <p:spPr>
          <a:xfrm>
            <a:off x="2847869"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4</a:t>
            </a:r>
            <a:endParaRPr lang="en-US" dirty="0"/>
          </a:p>
        </p:txBody>
      </p:sp>
      <p:sp>
        <p:nvSpPr>
          <p:cNvPr id="17" name="Oval 16"/>
          <p:cNvSpPr/>
          <p:nvPr/>
        </p:nvSpPr>
        <p:spPr>
          <a:xfrm>
            <a:off x="3760972"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a:t>5</a:t>
            </a:r>
            <a:endParaRPr lang="en-US" dirty="0"/>
          </a:p>
        </p:txBody>
      </p:sp>
      <p:sp>
        <p:nvSpPr>
          <p:cNvPr id="18" name="Oval 17"/>
          <p:cNvSpPr/>
          <p:nvPr/>
        </p:nvSpPr>
        <p:spPr>
          <a:xfrm>
            <a:off x="4674075"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6</a:t>
            </a:r>
            <a:endParaRPr lang="en-US" dirty="0"/>
          </a:p>
        </p:txBody>
      </p:sp>
      <p:sp>
        <p:nvSpPr>
          <p:cNvPr id="19" name="Oval 18"/>
          <p:cNvSpPr/>
          <p:nvPr/>
        </p:nvSpPr>
        <p:spPr>
          <a:xfrm>
            <a:off x="5587178"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7</a:t>
            </a:r>
            <a:endParaRPr lang="en-US" dirty="0"/>
          </a:p>
        </p:txBody>
      </p:sp>
      <p:sp>
        <p:nvSpPr>
          <p:cNvPr id="20" name="Oval 19"/>
          <p:cNvSpPr/>
          <p:nvPr/>
        </p:nvSpPr>
        <p:spPr>
          <a:xfrm>
            <a:off x="6500281"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8</a:t>
            </a:r>
            <a:endParaRPr lang="en-US" dirty="0"/>
          </a:p>
        </p:txBody>
      </p:sp>
      <p:sp>
        <p:nvSpPr>
          <p:cNvPr id="21" name="Oval 20"/>
          <p:cNvSpPr/>
          <p:nvPr/>
        </p:nvSpPr>
        <p:spPr>
          <a:xfrm>
            <a:off x="7413384" y="5612241"/>
            <a:ext cx="697279"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9</a:t>
            </a:r>
            <a:endParaRPr lang="en-US" dirty="0"/>
          </a:p>
        </p:txBody>
      </p:sp>
      <p:sp>
        <p:nvSpPr>
          <p:cNvPr id="22" name="Oval 21"/>
          <p:cNvSpPr/>
          <p:nvPr/>
        </p:nvSpPr>
        <p:spPr>
          <a:xfrm>
            <a:off x="8326487" y="5612241"/>
            <a:ext cx="817513" cy="7097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X</a:t>
            </a:r>
            <a:r>
              <a:rPr lang="en-US" baseline="-25000" dirty="0" smtClean="0"/>
              <a:t>10</a:t>
            </a:r>
            <a:endParaRPr lang="en-US" dirty="0"/>
          </a:p>
        </p:txBody>
      </p:sp>
      <p:cxnSp>
        <p:nvCxnSpPr>
          <p:cNvPr id="24" name="Straight Arrow Connector 23"/>
          <p:cNvCxnSpPr>
            <a:stCxn id="7" idx="4"/>
            <a:endCxn id="10" idx="0"/>
          </p:cNvCxnSpPr>
          <p:nvPr/>
        </p:nvCxnSpPr>
        <p:spPr>
          <a:xfrm rot="5400000">
            <a:off x="235986" y="5042386"/>
            <a:ext cx="791069" cy="348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7" idx="4"/>
            <a:endCxn id="14" idx="0"/>
          </p:cNvCxnSpPr>
          <p:nvPr/>
        </p:nvCxnSpPr>
        <p:spPr>
          <a:xfrm rot="16200000" flipH="1">
            <a:off x="692537" y="4934474"/>
            <a:ext cx="791069" cy="564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8" idx="4"/>
            <a:endCxn id="15" idx="0"/>
          </p:cNvCxnSpPr>
          <p:nvPr/>
        </p:nvCxnSpPr>
        <p:spPr>
          <a:xfrm rot="16200000" flipH="1">
            <a:off x="1779960" y="5108794"/>
            <a:ext cx="791069" cy="2158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9" idx="4"/>
            <a:endCxn id="16" idx="0"/>
          </p:cNvCxnSpPr>
          <p:nvPr/>
        </p:nvCxnSpPr>
        <p:spPr>
          <a:xfrm rot="5400000">
            <a:off x="2867383" y="5150299"/>
            <a:ext cx="791069" cy="132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9" idx="4"/>
            <a:endCxn id="17" idx="0"/>
          </p:cNvCxnSpPr>
          <p:nvPr/>
        </p:nvCxnSpPr>
        <p:spPr>
          <a:xfrm rot="16200000" flipH="1">
            <a:off x="3323934" y="4826562"/>
            <a:ext cx="791069" cy="780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3"/>
            <a:endCxn id="18" idx="0"/>
          </p:cNvCxnSpPr>
          <p:nvPr/>
        </p:nvCxnSpPr>
        <p:spPr>
          <a:xfrm rot="5400000">
            <a:off x="4866993" y="4872952"/>
            <a:ext cx="895012" cy="5835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1" idx="4"/>
            <a:endCxn id="19" idx="0"/>
          </p:cNvCxnSpPr>
          <p:nvPr/>
        </p:nvCxnSpPr>
        <p:spPr>
          <a:xfrm rot="16200000" flipH="1">
            <a:off x="5498779" y="5175201"/>
            <a:ext cx="791069" cy="830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2" idx="4"/>
            <a:endCxn id="20" idx="0"/>
          </p:cNvCxnSpPr>
          <p:nvPr/>
        </p:nvCxnSpPr>
        <p:spPr>
          <a:xfrm rot="5400000">
            <a:off x="6586202" y="5083892"/>
            <a:ext cx="791069" cy="2656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4"/>
            <a:endCxn id="21" idx="0"/>
          </p:cNvCxnSpPr>
          <p:nvPr/>
        </p:nvCxnSpPr>
        <p:spPr>
          <a:xfrm rot="16200000" flipH="1">
            <a:off x="7042753" y="4892969"/>
            <a:ext cx="791069" cy="647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3" idx="4"/>
            <a:endCxn id="22" idx="0"/>
          </p:cNvCxnSpPr>
          <p:nvPr/>
        </p:nvCxnSpPr>
        <p:spPr>
          <a:xfrm rot="16200000" flipH="1">
            <a:off x="8160234" y="5037230"/>
            <a:ext cx="791069" cy="3589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6" idx="5"/>
            <a:endCxn id="13" idx="1"/>
          </p:cNvCxnSpPr>
          <p:nvPr/>
        </p:nvCxnSpPr>
        <p:spPr>
          <a:xfrm rot="16200000" flipH="1">
            <a:off x="7020632" y="3106210"/>
            <a:ext cx="960471" cy="1257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 idx="5"/>
            <a:endCxn id="6" idx="1"/>
          </p:cNvCxnSpPr>
          <p:nvPr/>
        </p:nvCxnSpPr>
        <p:spPr>
          <a:xfrm rot="16200000" flipH="1">
            <a:off x="5221297" y="1595368"/>
            <a:ext cx="565745" cy="17494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 idx="3"/>
            <a:endCxn id="5" idx="7"/>
          </p:cNvCxnSpPr>
          <p:nvPr/>
        </p:nvCxnSpPr>
        <p:spPr>
          <a:xfrm rot="5400000">
            <a:off x="2942366" y="1558986"/>
            <a:ext cx="565745" cy="182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 idx="3"/>
            <a:endCxn id="7" idx="7"/>
          </p:cNvCxnSpPr>
          <p:nvPr/>
        </p:nvCxnSpPr>
        <p:spPr>
          <a:xfrm rot="5400000">
            <a:off x="956476" y="3350764"/>
            <a:ext cx="960471" cy="768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5" idx="4"/>
            <a:endCxn id="8" idx="0"/>
          </p:cNvCxnSpPr>
          <p:nvPr/>
        </p:nvCxnSpPr>
        <p:spPr>
          <a:xfrm rot="5400000">
            <a:off x="1691290" y="3735109"/>
            <a:ext cx="75258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5" idx="5"/>
            <a:endCxn id="9" idx="1"/>
          </p:cNvCxnSpPr>
          <p:nvPr/>
        </p:nvCxnSpPr>
        <p:spPr>
          <a:xfrm rot="16200000" flipH="1">
            <a:off x="2218217" y="3350763"/>
            <a:ext cx="960471" cy="768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 idx="3"/>
            <a:endCxn id="11" idx="0"/>
          </p:cNvCxnSpPr>
          <p:nvPr/>
        </p:nvCxnSpPr>
        <p:spPr>
          <a:xfrm rot="5400000">
            <a:off x="5687599" y="3420083"/>
            <a:ext cx="856528" cy="5261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 idx="4"/>
            <a:endCxn id="12" idx="0"/>
          </p:cNvCxnSpPr>
          <p:nvPr/>
        </p:nvCxnSpPr>
        <p:spPr>
          <a:xfrm rot="16200000" flipH="1">
            <a:off x="6493705" y="3490556"/>
            <a:ext cx="752585" cy="489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457200" y="4111402"/>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1718148" y="4112196"/>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2979096" y="4112990"/>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1718148" y="2662331"/>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500992" y="4114578"/>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6761940" y="4115372"/>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8022888" y="4116166"/>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034255" y="1581418"/>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6276804" y="2649047"/>
            <a:ext cx="697279" cy="697279"/>
          </a:xfrm>
          <a:prstGeom prst="ellipse">
            <a:avLst/>
          </a:prstGeom>
          <a:solidFill>
            <a:srgbClr val="C0504D">
              <a:alpha val="54000"/>
            </a:srgbClr>
          </a:solid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Gibbs</a:t>
            </a:r>
            <a:endParaRPr lang="en-US" dirty="0"/>
          </a:p>
        </p:txBody>
      </p:sp>
      <p:sp>
        <p:nvSpPr>
          <p:cNvPr id="3" name="Content Placeholder 2"/>
          <p:cNvSpPr>
            <a:spLocks noGrp="1"/>
          </p:cNvSpPr>
          <p:nvPr>
            <p:ph idx="1"/>
          </p:nvPr>
        </p:nvSpPr>
        <p:spPr/>
        <p:txBody>
          <a:bodyPr/>
          <a:lstStyle/>
          <a:p>
            <a:r>
              <a:rPr lang="en-US" dirty="0" smtClean="0"/>
              <a:t>Gibbs works when conditional probabilities can be expressed in closed form</a:t>
            </a:r>
          </a:p>
          <a:p>
            <a:r>
              <a:rPr lang="en-US" dirty="0" smtClean="0"/>
              <a:t>Conjugate distributions with missing data</a:t>
            </a:r>
          </a:p>
          <a:p>
            <a:r>
              <a:rPr lang="en-US" dirty="0" smtClean="0"/>
              <a:t>BUGS actually uses the slice sampler, which tries to produce negatively correlated samples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t>April 2004</a:t>
            </a:r>
          </a:p>
        </p:txBody>
      </p:sp>
      <p:sp>
        <p:nvSpPr>
          <p:cNvPr id="10" name="Footer Placeholder 4"/>
          <p:cNvSpPr>
            <a:spLocks noGrp="1"/>
          </p:cNvSpPr>
          <p:nvPr>
            <p:ph type="ftr" sz="quarter" idx="11"/>
          </p:nvPr>
        </p:nvSpPr>
        <p:spPr/>
        <p:txBody>
          <a:bodyPr/>
          <a:lstStyle/>
          <a:p>
            <a:r>
              <a:rPr lang="en-US"/>
              <a:t>Bayesian Networks in Educational Assessment  - Section IV</a:t>
            </a:r>
          </a:p>
        </p:txBody>
      </p:sp>
      <p:sp>
        <p:nvSpPr>
          <p:cNvPr id="11" name="Slide Number Placeholder 5"/>
          <p:cNvSpPr>
            <a:spLocks noGrp="1"/>
          </p:cNvSpPr>
          <p:nvPr>
            <p:ph type="sldNum" sz="quarter" idx="12"/>
          </p:nvPr>
        </p:nvSpPr>
        <p:spPr/>
        <p:txBody>
          <a:bodyPr/>
          <a:lstStyle/>
          <a:p>
            <a:fld id="{2A0686A1-88A8-464B-A787-06CFB306E5C3}" type="slidenum">
              <a:rPr lang="en-US"/>
              <a:pPr/>
              <a:t>14</a:t>
            </a:fld>
            <a:endParaRPr lang="en-US"/>
          </a:p>
        </p:txBody>
      </p:sp>
      <p:sp>
        <p:nvSpPr>
          <p:cNvPr id="354306" name="Rectangle 2"/>
          <p:cNvSpPr>
            <a:spLocks noGrp="1" noChangeArrowheads="1"/>
          </p:cNvSpPr>
          <p:nvPr>
            <p:ph type="title"/>
          </p:nvPr>
        </p:nvSpPr>
        <p:spPr/>
        <p:txBody>
          <a:bodyPr/>
          <a:lstStyle/>
          <a:p>
            <a:pPr algn="l"/>
            <a:r>
              <a:rPr lang="en-US" sz="3600" b="1"/>
              <a:t>Metropolis Sampling (1)</a:t>
            </a:r>
          </a:p>
        </p:txBody>
      </p:sp>
      <p:sp>
        <p:nvSpPr>
          <p:cNvPr id="354307" name="Rectangle 3"/>
          <p:cNvSpPr>
            <a:spLocks noGrp="1" noChangeArrowheads="1"/>
          </p:cNvSpPr>
          <p:nvPr>
            <p:ph type="body" idx="1"/>
          </p:nvPr>
        </p:nvSpPr>
        <p:spPr>
          <a:xfrm>
            <a:off x="1295400" y="1600200"/>
            <a:ext cx="7543800" cy="4114800"/>
          </a:xfrm>
        </p:spPr>
        <p:txBody>
          <a:bodyPr/>
          <a:lstStyle/>
          <a:p>
            <a:pPr marL="0" indent="0">
              <a:buFont typeface="Zapf Dingbats" charset="2"/>
              <a:buNone/>
            </a:pPr>
            <a:r>
              <a:rPr lang="en-US" sz="2200">
                <a:latin typeface="Arial" charset="0"/>
              </a:rPr>
              <a:t>a variable in the posterior we are interested in.</a:t>
            </a:r>
          </a:p>
          <a:p>
            <a:pPr marL="0" indent="0">
              <a:lnSpc>
                <a:spcPct val="140000"/>
              </a:lnSpc>
              <a:buFont typeface="Zapf Dingbats" charset="2"/>
              <a:buNone/>
            </a:pPr>
            <a:r>
              <a:rPr lang="en-US" sz="2200">
                <a:latin typeface="Arial" charset="0"/>
              </a:rPr>
              <a:t>its value in cycle t of a Gibbs sampler.</a:t>
            </a:r>
          </a:p>
          <a:p>
            <a:pPr marL="0" indent="0">
              <a:buFont typeface="Zapf Dingbats" charset="2"/>
              <a:buNone/>
            </a:pPr>
            <a:r>
              <a:rPr lang="en-US" sz="2200">
                <a:latin typeface="Arial" charset="0"/>
              </a:rPr>
              <a:t>the full conditional for</a:t>
            </a:r>
            <a:r>
              <a:rPr lang="en-US" sz="2400"/>
              <a:t> </a:t>
            </a:r>
            <a:r>
              <a:rPr lang="en-US" sz="2800" i="1"/>
              <a:t>z</a:t>
            </a:r>
            <a:r>
              <a:rPr lang="en-US" sz="2200" i="1">
                <a:latin typeface="Arial" charset="0"/>
              </a:rPr>
              <a:t>, </a:t>
            </a:r>
            <a:r>
              <a:rPr lang="en-US" sz="2200">
                <a:latin typeface="Arial" charset="0"/>
              </a:rPr>
              <a:t>which includes data and most recent draws for all other variables.</a:t>
            </a:r>
          </a:p>
          <a:p>
            <a:pPr marL="0" indent="0">
              <a:buFont typeface="Zapf Dingbats" charset="2"/>
              <a:buNone/>
            </a:pPr>
            <a:r>
              <a:rPr lang="en-US" sz="2200">
                <a:latin typeface="Arial" charset="0"/>
              </a:rPr>
              <a:t>the proposal distribution, which we note may depend on</a:t>
            </a:r>
            <a:r>
              <a:rPr lang="en-US" sz="2400"/>
              <a:t> </a:t>
            </a:r>
            <a:r>
              <a:rPr lang="en-US" sz="2800" i="1"/>
              <a:t>z</a:t>
            </a:r>
            <a:r>
              <a:rPr lang="en-US" sz="2800" i="1" baseline="30000"/>
              <a:t>t</a:t>
            </a:r>
            <a:r>
              <a:rPr lang="en-US" sz="2200">
                <a:latin typeface="Arial" charset="0"/>
              </a:rPr>
              <a:t>-</a:t>
            </a:r>
            <a:r>
              <a:rPr lang="en-US" sz="2400"/>
              <a:t>- </a:t>
            </a:r>
            <a:r>
              <a:rPr lang="en-US" sz="2200">
                <a:latin typeface="Arial" charset="0"/>
              </a:rPr>
              <a:t>for example,</a:t>
            </a:r>
            <a:r>
              <a:rPr lang="en-US" sz="2400"/>
              <a:t> N(</a:t>
            </a:r>
            <a:r>
              <a:rPr lang="en-US" sz="2800" i="1"/>
              <a:t>z</a:t>
            </a:r>
            <a:r>
              <a:rPr lang="en-US" sz="2800" i="1" baseline="30000"/>
              <a:t>t</a:t>
            </a:r>
            <a:r>
              <a:rPr lang="en-US" sz="2400"/>
              <a:t>,1).</a:t>
            </a:r>
          </a:p>
          <a:p>
            <a:pPr marL="0" indent="0">
              <a:buFont typeface="Zapf Dingbats" charset="2"/>
              <a:buNone/>
            </a:pPr>
            <a:r>
              <a:rPr lang="en-US" sz="2200">
                <a:latin typeface="Arial" charset="0"/>
              </a:rPr>
              <a:t>a draw from the proposal distribution.  Then…</a:t>
            </a:r>
          </a:p>
        </p:txBody>
      </p:sp>
      <p:graphicFrame>
        <p:nvGraphicFramePr>
          <p:cNvPr id="354308" name="Object 4"/>
          <p:cNvGraphicFramePr>
            <a:graphicFrameLocks noChangeAspect="1"/>
          </p:cNvGraphicFramePr>
          <p:nvPr/>
        </p:nvGraphicFramePr>
        <p:xfrm>
          <a:off x="838200" y="2057400"/>
          <a:ext cx="349250" cy="457200"/>
        </p:xfrm>
        <a:graphic>
          <a:graphicData uri="http://schemas.openxmlformats.org/presentationml/2006/ole">
            <mc:AlternateContent xmlns:mc="http://schemas.openxmlformats.org/markup-compatibility/2006">
              <mc:Choice xmlns:v="urn:schemas-microsoft-com:vml" Requires="v">
                <p:oleObj spid="_x0000_s26670" name="Equation" r:id="rId4" imgW="164880" imgH="215640" progId="Equation.3">
                  <p:embed/>
                </p:oleObj>
              </mc:Choice>
              <mc:Fallback>
                <p:oleObj name="Equation" r:id="rId4" imgW="16488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57400"/>
                        <a:ext cx="34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4309" name="Object 5"/>
          <p:cNvGraphicFramePr>
            <a:graphicFrameLocks noChangeAspect="1"/>
          </p:cNvGraphicFramePr>
          <p:nvPr/>
        </p:nvGraphicFramePr>
        <p:xfrm>
          <a:off x="838200" y="1676400"/>
          <a:ext cx="261938" cy="292100"/>
        </p:xfrm>
        <a:graphic>
          <a:graphicData uri="http://schemas.openxmlformats.org/presentationml/2006/ole">
            <mc:AlternateContent xmlns:mc="http://schemas.openxmlformats.org/markup-compatibility/2006">
              <mc:Choice xmlns:v="urn:schemas-microsoft-com:vml" Requires="v">
                <p:oleObj spid="_x0000_s26671" name="Equation" r:id="rId6" imgW="114120" imgH="126720" progId="Equation.3">
                  <p:embed/>
                </p:oleObj>
              </mc:Choice>
              <mc:Fallback>
                <p:oleObj name="Equation" r:id="rId6" imgW="114120" imgH="12672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676400"/>
                        <a:ext cx="261938"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4310" name="Object 6"/>
          <p:cNvGraphicFramePr>
            <a:graphicFrameLocks noChangeAspect="1"/>
          </p:cNvGraphicFramePr>
          <p:nvPr/>
        </p:nvGraphicFramePr>
        <p:xfrm>
          <a:off x="685800" y="2743200"/>
          <a:ext cx="533400" cy="376238"/>
        </p:xfrm>
        <a:graphic>
          <a:graphicData uri="http://schemas.openxmlformats.org/presentationml/2006/ole">
            <mc:AlternateContent xmlns:mc="http://schemas.openxmlformats.org/markup-compatibility/2006">
              <mc:Choice xmlns:v="urn:schemas-microsoft-com:vml" Requires="v">
                <p:oleObj spid="_x0000_s26672" name="Equation" r:id="rId8" imgW="304560" imgH="215640" progId="Equation.3">
                  <p:embed/>
                </p:oleObj>
              </mc:Choice>
              <mc:Fallback>
                <p:oleObj name="Equation" r:id="rId8" imgW="304560" imgH="215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743200"/>
                        <a:ext cx="53340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4311" name="Object 7"/>
          <p:cNvGraphicFramePr>
            <a:graphicFrameLocks noChangeAspect="1"/>
          </p:cNvGraphicFramePr>
          <p:nvPr/>
        </p:nvGraphicFramePr>
        <p:xfrm>
          <a:off x="533400" y="3581400"/>
          <a:ext cx="681038" cy="515938"/>
        </p:xfrm>
        <a:graphic>
          <a:graphicData uri="http://schemas.openxmlformats.org/presentationml/2006/ole">
            <mc:AlternateContent xmlns:mc="http://schemas.openxmlformats.org/markup-compatibility/2006">
              <mc:Choice xmlns:v="urn:schemas-microsoft-com:vml" Requires="v">
                <p:oleObj spid="_x0000_s26673" name="Equation" r:id="rId10" imgW="368280" imgH="279360" progId="Equation.3">
                  <p:embed/>
                </p:oleObj>
              </mc:Choice>
              <mc:Fallback>
                <p:oleObj name="Equation" r:id="rId10" imgW="368280" imgH="27936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3581400"/>
                        <a:ext cx="68103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4312" name="Text Box 8"/>
          <p:cNvSpPr txBox="1">
            <a:spLocks noChangeArrowheads="1"/>
          </p:cNvSpPr>
          <p:nvPr/>
        </p:nvSpPr>
        <p:spPr bwMode="auto">
          <a:xfrm>
            <a:off x="838200" y="4267200"/>
            <a:ext cx="319088" cy="457200"/>
          </a:xfrm>
          <a:prstGeom prst="rect">
            <a:avLst/>
          </a:prstGeom>
          <a:noFill/>
          <a:ln w="12700">
            <a:noFill/>
            <a:miter lim="800000"/>
            <a:headEnd/>
            <a:tailEnd/>
          </a:ln>
          <a:effectLst/>
        </p:spPr>
        <p:txBody>
          <a:bodyPr>
            <a:prstTxWarp prst="textNoShape">
              <a:avLst/>
            </a:prstTxWarp>
            <a:spAutoFit/>
          </a:bodyPr>
          <a:lstStyle/>
          <a:p>
            <a:pPr eaLnBrk="0" hangingPunct="0"/>
            <a:r>
              <a:rPr lang="en-US" i="1"/>
              <a:t>y</a:t>
            </a:r>
            <a:endParaRPr lang="en-US" sz="180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April 2004</a:t>
            </a:r>
          </a:p>
        </p:txBody>
      </p:sp>
      <p:sp>
        <p:nvSpPr>
          <p:cNvPr id="7" name="Footer Placeholder 4"/>
          <p:cNvSpPr>
            <a:spLocks noGrp="1"/>
          </p:cNvSpPr>
          <p:nvPr>
            <p:ph type="ftr" sz="quarter" idx="11"/>
          </p:nvPr>
        </p:nvSpPr>
        <p:spPr/>
        <p:txBody>
          <a:bodyPr/>
          <a:lstStyle/>
          <a:p>
            <a:r>
              <a:rPr lang="en-US"/>
              <a:t>Bayesian Networks in Educational Assessment  - Section IV</a:t>
            </a:r>
          </a:p>
        </p:txBody>
      </p:sp>
      <p:sp>
        <p:nvSpPr>
          <p:cNvPr id="8" name="Slide Number Placeholder 5"/>
          <p:cNvSpPr>
            <a:spLocks noGrp="1"/>
          </p:cNvSpPr>
          <p:nvPr>
            <p:ph type="sldNum" sz="quarter" idx="12"/>
          </p:nvPr>
        </p:nvSpPr>
        <p:spPr/>
        <p:txBody>
          <a:bodyPr/>
          <a:lstStyle/>
          <a:p>
            <a:fld id="{8B18BCAE-0F64-B84D-B1FF-7C55D115C8DC}" type="slidenum">
              <a:rPr lang="en-US"/>
              <a:pPr/>
              <a:t>15</a:t>
            </a:fld>
            <a:endParaRPr lang="en-US"/>
          </a:p>
        </p:txBody>
      </p:sp>
      <p:sp>
        <p:nvSpPr>
          <p:cNvPr id="355330" name="Rectangle 2"/>
          <p:cNvSpPr>
            <a:spLocks noGrp="1" noChangeArrowheads="1"/>
          </p:cNvSpPr>
          <p:nvPr>
            <p:ph type="title"/>
          </p:nvPr>
        </p:nvSpPr>
        <p:spPr/>
        <p:txBody>
          <a:bodyPr/>
          <a:lstStyle/>
          <a:p>
            <a:pPr algn="l"/>
            <a:r>
              <a:rPr lang="en-US" sz="3600" b="1"/>
              <a:t>Metropolis Sampling (2)</a:t>
            </a:r>
          </a:p>
        </p:txBody>
      </p:sp>
      <p:sp>
        <p:nvSpPr>
          <p:cNvPr id="355331" name="Rectangle 3"/>
          <p:cNvSpPr>
            <a:spLocks noGrp="1" noChangeArrowheads="1"/>
          </p:cNvSpPr>
          <p:nvPr>
            <p:ph type="body" idx="1"/>
          </p:nvPr>
        </p:nvSpPr>
        <p:spPr>
          <a:xfrm>
            <a:off x="762000" y="1524000"/>
            <a:ext cx="7772400" cy="4114800"/>
          </a:xfrm>
        </p:spPr>
        <p:txBody>
          <a:bodyPr/>
          <a:lstStyle/>
          <a:p>
            <a:pPr>
              <a:lnSpc>
                <a:spcPct val="130000"/>
              </a:lnSpc>
              <a:buFont typeface="Zapf Dingbats" charset="2"/>
              <a:buNone/>
            </a:pPr>
            <a:r>
              <a:rPr lang="en-US" sz="2200">
                <a:latin typeface="Arial" charset="0"/>
              </a:rPr>
              <a:t>	Metropolis algorithm holds when the proposal distribution is symmetric: </a:t>
            </a:r>
          </a:p>
          <a:p>
            <a:pPr>
              <a:lnSpc>
                <a:spcPct val="130000"/>
              </a:lnSpc>
              <a:buFont typeface="Zapf Dingbats" charset="2"/>
              <a:buNone/>
            </a:pPr>
            <a:endParaRPr lang="en-US" sz="2200">
              <a:latin typeface="Arial" charset="0"/>
            </a:endParaRPr>
          </a:p>
          <a:p>
            <a:pPr>
              <a:lnSpc>
                <a:spcPct val="130000"/>
              </a:lnSpc>
              <a:buFont typeface="Zapf Dingbats" charset="2"/>
              <a:buNone/>
            </a:pPr>
            <a:r>
              <a:rPr lang="en-US" sz="2000"/>
              <a:t>	</a:t>
            </a:r>
            <a:r>
              <a:rPr lang="en-US" sz="2200">
                <a:latin typeface="Arial" charset="0"/>
              </a:rPr>
              <a:t>(E.g., this is the case when the proposal distribution is the normal with a specified distribution and mean given by the previous value.)</a:t>
            </a:r>
          </a:p>
          <a:p>
            <a:pPr>
              <a:lnSpc>
                <a:spcPct val="130000"/>
              </a:lnSpc>
              <a:buFont typeface="Zapf Dingbats" charset="2"/>
              <a:buNone/>
            </a:pPr>
            <a:r>
              <a:rPr lang="en-US" sz="2000"/>
              <a:t>	</a:t>
            </a:r>
            <a:r>
              <a:rPr lang="en-US" sz="2200">
                <a:latin typeface="Arial" charset="0"/>
              </a:rPr>
              <a:t>Then accept</a:t>
            </a:r>
            <a:r>
              <a:rPr lang="en-US" sz="2400"/>
              <a:t> </a:t>
            </a:r>
            <a:r>
              <a:rPr lang="en-US" sz="2800" i="1"/>
              <a:t>y</a:t>
            </a:r>
            <a:r>
              <a:rPr lang="en-US" sz="2400"/>
              <a:t> </a:t>
            </a:r>
            <a:r>
              <a:rPr lang="en-US" sz="2200">
                <a:latin typeface="Arial" charset="0"/>
              </a:rPr>
              <a:t>as</a:t>
            </a:r>
            <a:r>
              <a:rPr lang="en-US" sz="2400"/>
              <a:t> </a:t>
            </a:r>
            <a:r>
              <a:rPr lang="en-US" sz="2800" i="1"/>
              <a:t>z</a:t>
            </a:r>
            <a:r>
              <a:rPr lang="en-US" sz="2800" i="1" baseline="30000"/>
              <a:t>t</a:t>
            </a:r>
            <a:r>
              <a:rPr lang="en-US" sz="2800" baseline="30000"/>
              <a:t>+1</a:t>
            </a:r>
            <a:r>
              <a:rPr lang="en-US" sz="2400"/>
              <a:t> </a:t>
            </a:r>
            <a:r>
              <a:rPr lang="en-US" sz="2200">
                <a:latin typeface="Arial" charset="0"/>
              </a:rPr>
              <a:t>with probability</a:t>
            </a:r>
          </a:p>
          <a:p>
            <a:pPr>
              <a:buFont typeface="Zapf Dingbats" charset="2"/>
              <a:buNone/>
            </a:pPr>
            <a:endParaRPr lang="en-US" sz="2000"/>
          </a:p>
          <a:p>
            <a:pPr>
              <a:lnSpc>
                <a:spcPct val="50000"/>
              </a:lnSpc>
              <a:buFont typeface="Zapf Dingbats" charset="2"/>
              <a:buNone/>
            </a:pPr>
            <a:endParaRPr lang="en-US" sz="2000"/>
          </a:p>
        </p:txBody>
      </p:sp>
      <p:graphicFrame>
        <p:nvGraphicFramePr>
          <p:cNvPr id="355332" name="Object 4"/>
          <p:cNvGraphicFramePr>
            <a:graphicFrameLocks noChangeAspect="1"/>
          </p:cNvGraphicFramePr>
          <p:nvPr/>
        </p:nvGraphicFramePr>
        <p:xfrm>
          <a:off x="2895600" y="5029200"/>
          <a:ext cx="2951163" cy="908050"/>
        </p:xfrm>
        <a:graphic>
          <a:graphicData uri="http://schemas.openxmlformats.org/presentationml/2006/ole">
            <mc:AlternateContent xmlns:mc="http://schemas.openxmlformats.org/markup-compatibility/2006">
              <mc:Choice xmlns:v="urn:schemas-microsoft-com:vml" Requires="v">
                <p:oleObj spid="_x0000_s27672" name="Equation" r:id="rId4" imgW="1485720" imgH="457200" progId="Equation.3">
                  <p:embed/>
                </p:oleObj>
              </mc:Choice>
              <mc:Fallback>
                <p:oleObj name="Equation" r:id="rId4" imgW="148572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029200"/>
                        <a:ext cx="2951163"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5333" name="Object 5"/>
          <p:cNvGraphicFramePr>
            <a:graphicFrameLocks noChangeAspect="1"/>
          </p:cNvGraphicFramePr>
          <p:nvPr/>
        </p:nvGraphicFramePr>
        <p:xfrm>
          <a:off x="3200400" y="2133600"/>
          <a:ext cx="2209800" cy="728663"/>
        </p:xfrm>
        <a:graphic>
          <a:graphicData uri="http://schemas.openxmlformats.org/presentationml/2006/ole">
            <mc:AlternateContent xmlns:mc="http://schemas.openxmlformats.org/markup-compatibility/2006">
              <mc:Choice xmlns:v="urn:schemas-microsoft-com:vml" Requires="v">
                <p:oleObj spid="_x0000_s27673" name="Equation" r:id="rId6" imgW="1002960" imgH="330120" progId="Equation.3">
                  <p:embed/>
                </p:oleObj>
              </mc:Choice>
              <mc:Fallback>
                <p:oleObj name="Equation" r:id="rId6" imgW="1002960" imgH="33012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133600"/>
                        <a:ext cx="2209800"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t>April 2004</a:t>
            </a:r>
          </a:p>
        </p:txBody>
      </p:sp>
      <p:sp>
        <p:nvSpPr>
          <p:cNvPr id="15" name="Footer Placeholder 4"/>
          <p:cNvSpPr>
            <a:spLocks noGrp="1"/>
          </p:cNvSpPr>
          <p:nvPr>
            <p:ph type="ftr" sz="quarter" idx="11"/>
          </p:nvPr>
        </p:nvSpPr>
        <p:spPr/>
        <p:txBody>
          <a:bodyPr/>
          <a:lstStyle/>
          <a:p>
            <a:r>
              <a:rPr lang="en-US"/>
              <a:t>Bayesian Networks in Educational Assessment  - Section IV</a:t>
            </a:r>
          </a:p>
        </p:txBody>
      </p:sp>
      <p:sp>
        <p:nvSpPr>
          <p:cNvPr id="16" name="Slide Number Placeholder 5"/>
          <p:cNvSpPr>
            <a:spLocks noGrp="1"/>
          </p:cNvSpPr>
          <p:nvPr>
            <p:ph type="sldNum" sz="quarter" idx="12"/>
          </p:nvPr>
        </p:nvSpPr>
        <p:spPr/>
        <p:txBody>
          <a:bodyPr/>
          <a:lstStyle/>
          <a:p>
            <a:fld id="{C54F61AB-320E-7745-AEEC-955FCBFF1EEE}" type="slidenum">
              <a:rPr lang="en-US"/>
              <a:pPr/>
              <a:t>16</a:t>
            </a:fld>
            <a:endParaRPr lang="en-US"/>
          </a:p>
        </p:txBody>
      </p:sp>
      <p:sp>
        <p:nvSpPr>
          <p:cNvPr id="356354" name="Rectangle 2"/>
          <p:cNvSpPr>
            <a:spLocks noGrp="1" noChangeArrowheads="1"/>
          </p:cNvSpPr>
          <p:nvPr>
            <p:ph type="title"/>
          </p:nvPr>
        </p:nvSpPr>
        <p:spPr/>
        <p:txBody>
          <a:bodyPr/>
          <a:lstStyle/>
          <a:p>
            <a:pPr algn="l"/>
            <a:r>
              <a:rPr lang="en-US" sz="3600" b="1"/>
              <a:t>Metropolis Sampling (3)</a:t>
            </a:r>
          </a:p>
        </p:txBody>
      </p:sp>
      <p:sp>
        <p:nvSpPr>
          <p:cNvPr id="356355" name="Rectangle 3"/>
          <p:cNvSpPr>
            <a:spLocks noGrp="1" noChangeArrowheads="1"/>
          </p:cNvSpPr>
          <p:nvPr>
            <p:ph type="body" idx="1"/>
          </p:nvPr>
        </p:nvSpPr>
        <p:spPr>
          <a:xfrm>
            <a:off x="685800" y="5257800"/>
            <a:ext cx="7772400" cy="1143000"/>
          </a:xfrm>
        </p:spPr>
        <p:txBody>
          <a:bodyPr/>
          <a:lstStyle/>
          <a:p>
            <a:r>
              <a:rPr lang="en-US" sz="2400">
                <a:latin typeface="Arial" charset="0"/>
              </a:rPr>
              <a:t>Proposal distribution: Normal with mean at previous cycle’s value</a:t>
            </a:r>
          </a:p>
        </p:txBody>
      </p:sp>
      <p:grpSp>
        <p:nvGrpSpPr>
          <p:cNvPr id="2" name="Group 4"/>
          <p:cNvGrpSpPr>
            <a:grpSpLocks/>
          </p:cNvGrpSpPr>
          <p:nvPr/>
        </p:nvGrpSpPr>
        <p:grpSpPr bwMode="auto">
          <a:xfrm>
            <a:off x="1676400" y="2057400"/>
            <a:ext cx="5257800" cy="3124200"/>
            <a:chOff x="1056" y="1296"/>
            <a:chExt cx="2688" cy="1584"/>
          </a:xfrm>
        </p:grpSpPr>
        <p:pic>
          <p:nvPicPr>
            <p:cNvPr id="356357" name="Picture 5"/>
            <p:cNvPicPr>
              <a:picLocks noChangeAspect="1" noChangeArrowheads="1"/>
            </p:cNvPicPr>
            <p:nvPr/>
          </p:nvPicPr>
          <p:blipFill>
            <a:blip r:embed="rId4"/>
            <a:srcRect/>
            <a:stretch>
              <a:fillRect/>
            </a:stretch>
          </p:blipFill>
          <p:spPr bwMode="auto">
            <a:xfrm>
              <a:off x="1200" y="1707"/>
              <a:ext cx="1440" cy="858"/>
            </a:xfrm>
            <a:prstGeom prst="rect">
              <a:avLst/>
            </a:prstGeom>
            <a:noFill/>
            <a:ln w="12700">
              <a:noFill/>
              <a:miter lim="800000"/>
              <a:headEnd/>
              <a:tailEnd/>
            </a:ln>
            <a:effectLst/>
          </p:spPr>
        </p:pic>
        <p:sp>
          <p:nvSpPr>
            <p:cNvPr id="356358" name="Freeform 6"/>
            <p:cNvSpPr>
              <a:spLocks/>
            </p:cNvSpPr>
            <p:nvPr/>
          </p:nvSpPr>
          <p:spPr bwMode="auto">
            <a:xfrm>
              <a:off x="1104" y="1912"/>
              <a:ext cx="2544" cy="544"/>
            </a:xfrm>
            <a:custGeom>
              <a:avLst/>
              <a:gdLst/>
              <a:ahLst/>
              <a:cxnLst>
                <a:cxn ang="0">
                  <a:pos x="0" y="344"/>
                </a:cxn>
                <a:cxn ang="0">
                  <a:pos x="240" y="296"/>
                </a:cxn>
                <a:cxn ang="0">
                  <a:pos x="384" y="200"/>
                </a:cxn>
                <a:cxn ang="0">
                  <a:pos x="480" y="56"/>
                </a:cxn>
                <a:cxn ang="0">
                  <a:pos x="720" y="8"/>
                </a:cxn>
                <a:cxn ang="0">
                  <a:pos x="816" y="104"/>
                </a:cxn>
                <a:cxn ang="0">
                  <a:pos x="864" y="248"/>
                </a:cxn>
                <a:cxn ang="0">
                  <a:pos x="1008" y="344"/>
                </a:cxn>
                <a:cxn ang="0">
                  <a:pos x="1152" y="248"/>
                </a:cxn>
                <a:cxn ang="0">
                  <a:pos x="1248" y="248"/>
                </a:cxn>
                <a:cxn ang="0">
                  <a:pos x="1392" y="344"/>
                </a:cxn>
                <a:cxn ang="0">
                  <a:pos x="1488" y="392"/>
                </a:cxn>
                <a:cxn ang="0">
                  <a:pos x="1584" y="440"/>
                </a:cxn>
                <a:cxn ang="0">
                  <a:pos x="1824" y="488"/>
                </a:cxn>
                <a:cxn ang="0">
                  <a:pos x="1968" y="440"/>
                </a:cxn>
                <a:cxn ang="0">
                  <a:pos x="2112" y="488"/>
                </a:cxn>
                <a:cxn ang="0">
                  <a:pos x="2160" y="536"/>
                </a:cxn>
                <a:cxn ang="0">
                  <a:pos x="2208" y="536"/>
                </a:cxn>
                <a:cxn ang="0">
                  <a:pos x="2352" y="536"/>
                </a:cxn>
                <a:cxn ang="0">
                  <a:pos x="2448" y="536"/>
                </a:cxn>
                <a:cxn ang="0">
                  <a:pos x="2544" y="536"/>
                </a:cxn>
              </a:cxnLst>
              <a:rect l="0" t="0" r="r" b="b"/>
              <a:pathLst>
                <a:path w="2544" h="544">
                  <a:moveTo>
                    <a:pt x="0" y="344"/>
                  </a:moveTo>
                  <a:cubicBezTo>
                    <a:pt x="88" y="332"/>
                    <a:pt x="176" y="320"/>
                    <a:pt x="240" y="296"/>
                  </a:cubicBezTo>
                  <a:cubicBezTo>
                    <a:pt x="304" y="272"/>
                    <a:pt x="344" y="240"/>
                    <a:pt x="384" y="200"/>
                  </a:cubicBezTo>
                  <a:cubicBezTo>
                    <a:pt x="424" y="160"/>
                    <a:pt x="424" y="88"/>
                    <a:pt x="480" y="56"/>
                  </a:cubicBezTo>
                  <a:cubicBezTo>
                    <a:pt x="536" y="24"/>
                    <a:pt x="664" y="0"/>
                    <a:pt x="720" y="8"/>
                  </a:cubicBezTo>
                  <a:cubicBezTo>
                    <a:pt x="776" y="16"/>
                    <a:pt x="792" y="64"/>
                    <a:pt x="816" y="104"/>
                  </a:cubicBezTo>
                  <a:cubicBezTo>
                    <a:pt x="840" y="144"/>
                    <a:pt x="832" y="208"/>
                    <a:pt x="864" y="248"/>
                  </a:cubicBezTo>
                  <a:cubicBezTo>
                    <a:pt x="896" y="288"/>
                    <a:pt x="960" y="344"/>
                    <a:pt x="1008" y="344"/>
                  </a:cubicBezTo>
                  <a:cubicBezTo>
                    <a:pt x="1056" y="344"/>
                    <a:pt x="1112" y="264"/>
                    <a:pt x="1152" y="248"/>
                  </a:cubicBezTo>
                  <a:cubicBezTo>
                    <a:pt x="1192" y="232"/>
                    <a:pt x="1208" y="232"/>
                    <a:pt x="1248" y="248"/>
                  </a:cubicBezTo>
                  <a:cubicBezTo>
                    <a:pt x="1288" y="264"/>
                    <a:pt x="1352" y="320"/>
                    <a:pt x="1392" y="344"/>
                  </a:cubicBezTo>
                  <a:cubicBezTo>
                    <a:pt x="1432" y="368"/>
                    <a:pt x="1456" y="376"/>
                    <a:pt x="1488" y="392"/>
                  </a:cubicBezTo>
                  <a:cubicBezTo>
                    <a:pt x="1520" y="408"/>
                    <a:pt x="1528" y="424"/>
                    <a:pt x="1584" y="440"/>
                  </a:cubicBezTo>
                  <a:cubicBezTo>
                    <a:pt x="1640" y="456"/>
                    <a:pt x="1760" y="488"/>
                    <a:pt x="1824" y="488"/>
                  </a:cubicBezTo>
                  <a:cubicBezTo>
                    <a:pt x="1888" y="488"/>
                    <a:pt x="1920" y="440"/>
                    <a:pt x="1968" y="440"/>
                  </a:cubicBezTo>
                  <a:cubicBezTo>
                    <a:pt x="2016" y="440"/>
                    <a:pt x="2080" y="472"/>
                    <a:pt x="2112" y="488"/>
                  </a:cubicBezTo>
                  <a:cubicBezTo>
                    <a:pt x="2144" y="504"/>
                    <a:pt x="2144" y="528"/>
                    <a:pt x="2160" y="536"/>
                  </a:cubicBezTo>
                  <a:cubicBezTo>
                    <a:pt x="2176" y="544"/>
                    <a:pt x="2176" y="536"/>
                    <a:pt x="2208" y="536"/>
                  </a:cubicBezTo>
                  <a:cubicBezTo>
                    <a:pt x="2240" y="536"/>
                    <a:pt x="2312" y="536"/>
                    <a:pt x="2352" y="536"/>
                  </a:cubicBezTo>
                  <a:cubicBezTo>
                    <a:pt x="2392" y="536"/>
                    <a:pt x="2416" y="536"/>
                    <a:pt x="2448" y="536"/>
                  </a:cubicBezTo>
                  <a:cubicBezTo>
                    <a:pt x="2480" y="536"/>
                    <a:pt x="2528" y="536"/>
                    <a:pt x="2544" y="536"/>
                  </a:cubicBezTo>
                </a:path>
              </a:pathLst>
            </a:custGeom>
            <a:noFill/>
            <a:ln w="19050" cap="flat" cmpd="sng">
              <a:solidFill>
                <a:schemeClr val="tx1"/>
              </a:solidFill>
              <a:prstDash val="solid"/>
              <a:round/>
              <a:headEnd type="none" w="med" len="med"/>
              <a:tailEnd type="none" w="med" len="med"/>
            </a:ln>
            <a:effectLst/>
          </p:spPr>
          <p:txBody>
            <a:bodyPr wrap="none" anchor="ctr">
              <a:prstTxWarp prst="textNoShape">
                <a:avLst/>
              </a:prstTxWarp>
            </a:bodyPr>
            <a:lstStyle/>
            <a:p>
              <a:endParaRPr lang="en-US"/>
            </a:p>
          </p:txBody>
        </p:sp>
        <p:sp>
          <p:nvSpPr>
            <p:cNvPr id="356359" name="Line 7"/>
            <p:cNvSpPr>
              <a:spLocks noChangeShapeType="1"/>
            </p:cNvSpPr>
            <p:nvPr/>
          </p:nvSpPr>
          <p:spPr bwMode="auto">
            <a:xfrm>
              <a:off x="1056" y="1584"/>
              <a:ext cx="0" cy="9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56360" name="Line 8"/>
            <p:cNvSpPr>
              <a:spLocks noChangeShapeType="1"/>
            </p:cNvSpPr>
            <p:nvPr/>
          </p:nvSpPr>
          <p:spPr bwMode="auto">
            <a:xfrm flipH="1">
              <a:off x="1056" y="2544"/>
              <a:ext cx="2688" cy="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356361" name="Object 9"/>
            <p:cNvGraphicFramePr>
              <a:graphicFrameLocks noChangeAspect="1"/>
            </p:cNvGraphicFramePr>
            <p:nvPr/>
          </p:nvGraphicFramePr>
          <p:xfrm>
            <a:off x="3264" y="2256"/>
            <a:ext cx="336" cy="237"/>
          </p:xfrm>
          <a:graphic>
            <a:graphicData uri="http://schemas.openxmlformats.org/presentationml/2006/ole">
              <mc:AlternateContent xmlns:mc="http://schemas.openxmlformats.org/markup-compatibility/2006">
                <mc:Choice xmlns:v="urn:schemas-microsoft-com:vml" Requires="v">
                  <p:oleObj spid="_x0000_s28707" name="Equation" r:id="rId5" imgW="304560" imgH="215640" progId="Equation.3">
                    <p:embed/>
                  </p:oleObj>
                </mc:Choice>
                <mc:Fallback>
                  <p:oleObj name="Equation" r:id="rId5" imgW="304560" imgH="2156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2256"/>
                          <a:ext cx="33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6362" name="Line 10"/>
            <p:cNvSpPr>
              <a:spLocks noChangeShapeType="1"/>
            </p:cNvSpPr>
            <p:nvPr/>
          </p:nvSpPr>
          <p:spPr bwMode="auto">
            <a:xfrm>
              <a:off x="1962" y="1296"/>
              <a:ext cx="0" cy="124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356363" name="Object 11"/>
            <p:cNvGraphicFramePr>
              <a:graphicFrameLocks noChangeAspect="1"/>
            </p:cNvGraphicFramePr>
            <p:nvPr/>
          </p:nvGraphicFramePr>
          <p:xfrm>
            <a:off x="1872" y="2592"/>
            <a:ext cx="220" cy="288"/>
          </p:xfrm>
          <a:graphic>
            <a:graphicData uri="http://schemas.openxmlformats.org/presentationml/2006/ole">
              <mc:AlternateContent xmlns:mc="http://schemas.openxmlformats.org/markup-compatibility/2006">
                <mc:Choice xmlns:v="urn:schemas-microsoft-com:vml" Requires="v">
                  <p:oleObj spid="_x0000_s28708" name="Equation" r:id="rId7" imgW="164880" imgH="215640" progId="Equation.3">
                    <p:embed/>
                  </p:oleObj>
                </mc:Choice>
                <mc:Fallback>
                  <p:oleObj name="Equation" r:id="rId7" imgW="164880" imgH="21564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2592"/>
                          <a:ext cx="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6364" name="Object 12"/>
            <p:cNvGraphicFramePr>
              <a:graphicFrameLocks noChangeAspect="1"/>
            </p:cNvGraphicFramePr>
            <p:nvPr/>
          </p:nvGraphicFramePr>
          <p:xfrm>
            <a:off x="1296" y="1344"/>
            <a:ext cx="429" cy="325"/>
          </p:xfrm>
          <a:graphic>
            <a:graphicData uri="http://schemas.openxmlformats.org/presentationml/2006/ole">
              <mc:AlternateContent xmlns:mc="http://schemas.openxmlformats.org/markup-compatibility/2006">
                <mc:Choice xmlns:v="urn:schemas-microsoft-com:vml" Requires="v">
                  <p:oleObj spid="_x0000_s28709" name="Equation" r:id="rId9" imgW="368280" imgH="279360" progId="Equation.3">
                    <p:embed/>
                  </p:oleObj>
                </mc:Choice>
                <mc:Fallback>
                  <p:oleObj name="Equation" r:id="rId9" imgW="368280" imgH="27936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 y="1344"/>
                          <a:ext cx="429"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6365" name="Line 13"/>
            <p:cNvSpPr>
              <a:spLocks noChangeShapeType="1"/>
            </p:cNvSpPr>
            <p:nvPr/>
          </p:nvSpPr>
          <p:spPr bwMode="auto">
            <a:xfrm>
              <a:off x="1584" y="1632"/>
              <a:ext cx="240" cy="192"/>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p:txBody>
          <a:bodyPr/>
          <a:lstStyle/>
          <a:p>
            <a:r>
              <a:rPr lang="en-US"/>
              <a:t>April 2004</a:t>
            </a:r>
          </a:p>
        </p:txBody>
      </p:sp>
      <p:sp>
        <p:nvSpPr>
          <p:cNvPr id="18" name="Footer Placeholder 4"/>
          <p:cNvSpPr>
            <a:spLocks noGrp="1"/>
          </p:cNvSpPr>
          <p:nvPr>
            <p:ph type="ftr" sz="quarter" idx="11"/>
          </p:nvPr>
        </p:nvSpPr>
        <p:spPr/>
        <p:txBody>
          <a:bodyPr/>
          <a:lstStyle/>
          <a:p>
            <a:r>
              <a:rPr lang="en-US"/>
              <a:t>Bayesian Networks in Educational Assessment  - Section IV</a:t>
            </a:r>
          </a:p>
        </p:txBody>
      </p:sp>
      <p:sp>
        <p:nvSpPr>
          <p:cNvPr id="19" name="Slide Number Placeholder 5"/>
          <p:cNvSpPr>
            <a:spLocks noGrp="1"/>
          </p:cNvSpPr>
          <p:nvPr>
            <p:ph type="sldNum" sz="quarter" idx="12"/>
          </p:nvPr>
        </p:nvSpPr>
        <p:spPr/>
        <p:txBody>
          <a:bodyPr/>
          <a:lstStyle/>
          <a:p>
            <a:fld id="{AF636BA0-4060-1042-97CC-0DC21424BAA5}" type="slidenum">
              <a:rPr lang="en-US"/>
              <a:pPr/>
              <a:t>17</a:t>
            </a:fld>
            <a:endParaRPr lang="en-US"/>
          </a:p>
        </p:txBody>
      </p:sp>
      <p:sp>
        <p:nvSpPr>
          <p:cNvPr id="357378" name="Rectangle 2"/>
          <p:cNvSpPr>
            <a:spLocks noGrp="1" noChangeArrowheads="1"/>
          </p:cNvSpPr>
          <p:nvPr>
            <p:ph type="title"/>
          </p:nvPr>
        </p:nvSpPr>
        <p:spPr/>
        <p:txBody>
          <a:bodyPr/>
          <a:lstStyle/>
          <a:p>
            <a:pPr algn="l"/>
            <a:r>
              <a:rPr lang="en-US" sz="3600" b="1"/>
              <a:t>Metropolis Sampling (4)</a:t>
            </a:r>
          </a:p>
        </p:txBody>
      </p:sp>
      <p:sp>
        <p:nvSpPr>
          <p:cNvPr id="357379" name="Rectangle 3"/>
          <p:cNvSpPr>
            <a:spLocks noGrp="1" noChangeArrowheads="1"/>
          </p:cNvSpPr>
          <p:nvPr>
            <p:ph type="body" idx="1"/>
          </p:nvPr>
        </p:nvSpPr>
        <p:spPr>
          <a:xfrm>
            <a:off x="685800" y="5257800"/>
            <a:ext cx="7772400" cy="1143000"/>
          </a:xfrm>
        </p:spPr>
        <p:txBody>
          <a:bodyPr/>
          <a:lstStyle/>
          <a:p>
            <a:r>
              <a:rPr lang="en-US" sz="2400">
                <a:latin typeface="Arial" charset="0"/>
              </a:rPr>
              <a:t>Accept this</a:t>
            </a:r>
            <a:r>
              <a:rPr lang="en-US" sz="2800"/>
              <a:t> </a:t>
            </a:r>
            <a:r>
              <a:rPr lang="en-US" i="1"/>
              <a:t>y</a:t>
            </a:r>
            <a:r>
              <a:rPr lang="en-US" sz="2800"/>
              <a:t> as </a:t>
            </a:r>
            <a:r>
              <a:rPr lang="en-US" i="1"/>
              <a:t>z</a:t>
            </a:r>
            <a:r>
              <a:rPr lang="en-US" i="1" baseline="30000"/>
              <a:t>t+1</a:t>
            </a:r>
            <a:r>
              <a:rPr lang="en-US" sz="2800"/>
              <a:t> </a:t>
            </a:r>
            <a:r>
              <a:rPr lang="en-US" sz="2400">
                <a:latin typeface="Arial" charset="0"/>
              </a:rPr>
              <a:t>with probability 1</a:t>
            </a:r>
            <a:endParaRPr lang="en-US" sz="2800">
              <a:latin typeface="Arial" charset="0"/>
            </a:endParaRPr>
          </a:p>
        </p:txBody>
      </p:sp>
      <p:pic>
        <p:nvPicPr>
          <p:cNvPr id="357380" name="Picture 4"/>
          <p:cNvPicPr>
            <a:picLocks noChangeAspect="1" noChangeArrowheads="1"/>
          </p:cNvPicPr>
          <p:nvPr/>
        </p:nvPicPr>
        <p:blipFill>
          <a:blip r:embed="rId4"/>
          <a:srcRect/>
          <a:stretch>
            <a:fillRect/>
          </a:stretch>
        </p:blipFill>
        <p:spPr bwMode="auto">
          <a:xfrm>
            <a:off x="1957388" y="2868613"/>
            <a:ext cx="2817812" cy="1692275"/>
          </a:xfrm>
          <a:prstGeom prst="rect">
            <a:avLst/>
          </a:prstGeom>
          <a:noFill/>
          <a:ln w="12700">
            <a:noFill/>
            <a:miter lim="800000"/>
            <a:headEnd/>
            <a:tailEnd/>
          </a:ln>
          <a:effectLst/>
        </p:spPr>
      </p:pic>
      <p:sp>
        <p:nvSpPr>
          <p:cNvPr id="357381" name="Freeform 5"/>
          <p:cNvSpPr>
            <a:spLocks/>
          </p:cNvSpPr>
          <p:nvPr/>
        </p:nvSpPr>
        <p:spPr bwMode="auto">
          <a:xfrm>
            <a:off x="1770063" y="3271838"/>
            <a:ext cx="4976812" cy="1073150"/>
          </a:xfrm>
          <a:custGeom>
            <a:avLst/>
            <a:gdLst/>
            <a:ahLst/>
            <a:cxnLst>
              <a:cxn ang="0">
                <a:pos x="0" y="344"/>
              </a:cxn>
              <a:cxn ang="0">
                <a:pos x="240" y="296"/>
              </a:cxn>
              <a:cxn ang="0">
                <a:pos x="384" y="200"/>
              </a:cxn>
              <a:cxn ang="0">
                <a:pos x="480" y="56"/>
              </a:cxn>
              <a:cxn ang="0">
                <a:pos x="720" y="8"/>
              </a:cxn>
              <a:cxn ang="0">
                <a:pos x="816" y="104"/>
              </a:cxn>
              <a:cxn ang="0">
                <a:pos x="864" y="248"/>
              </a:cxn>
              <a:cxn ang="0">
                <a:pos x="1008" y="344"/>
              </a:cxn>
              <a:cxn ang="0">
                <a:pos x="1152" y="248"/>
              </a:cxn>
              <a:cxn ang="0">
                <a:pos x="1248" y="248"/>
              </a:cxn>
              <a:cxn ang="0">
                <a:pos x="1392" y="344"/>
              </a:cxn>
              <a:cxn ang="0">
                <a:pos x="1488" y="392"/>
              </a:cxn>
              <a:cxn ang="0">
                <a:pos x="1584" y="440"/>
              </a:cxn>
              <a:cxn ang="0">
                <a:pos x="1824" y="488"/>
              </a:cxn>
              <a:cxn ang="0">
                <a:pos x="1968" y="440"/>
              </a:cxn>
              <a:cxn ang="0">
                <a:pos x="2112" y="488"/>
              </a:cxn>
              <a:cxn ang="0">
                <a:pos x="2160" y="536"/>
              </a:cxn>
              <a:cxn ang="0">
                <a:pos x="2208" y="536"/>
              </a:cxn>
              <a:cxn ang="0">
                <a:pos x="2352" y="536"/>
              </a:cxn>
              <a:cxn ang="0">
                <a:pos x="2448" y="536"/>
              </a:cxn>
              <a:cxn ang="0">
                <a:pos x="2544" y="536"/>
              </a:cxn>
            </a:cxnLst>
            <a:rect l="0" t="0" r="r" b="b"/>
            <a:pathLst>
              <a:path w="2544" h="544">
                <a:moveTo>
                  <a:pt x="0" y="344"/>
                </a:moveTo>
                <a:cubicBezTo>
                  <a:pt x="88" y="332"/>
                  <a:pt x="176" y="320"/>
                  <a:pt x="240" y="296"/>
                </a:cubicBezTo>
                <a:cubicBezTo>
                  <a:pt x="304" y="272"/>
                  <a:pt x="344" y="240"/>
                  <a:pt x="384" y="200"/>
                </a:cubicBezTo>
                <a:cubicBezTo>
                  <a:pt x="424" y="160"/>
                  <a:pt x="424" y="88"/>
                  <a:pt x="480" y="56"/>
                </a:cubicBezTo>
                <a:cubicBezTo>
                  <a:pt x="536" y="24"/>
                  <a:pt x="664" y="0"/>
                  <a:pt x="720" y="8"/>
                </a:cubicBezTo>
                <a:cubicBezTo>
                  <a:pt x="776" y="16"/>
                  <a:pt x="792" y="64"/>
                  <a:pt x="816" y="104"/>
                </a:cubicBezTo>
                <a:cubicBezTo>
                  <a:pt x="840" y="144"/>
                  <a:pt x="832" y="208"/>
                  <a:pt x="864" y="248"/>
                </a:cubicBezTo>
                <a:cubicBezTo>
                  <a:pt x="896" y="288"/>
                  <a:pt x="960" y="344"/>
                  <a:pt x="1008" y="344"/>
                </a:cubicBezTo>
                <a:cubicBezTo>
                  <a:pt x="1056" y="344"/>
                  <a:pt x="1112" y="264"/>
                  <a:pt x="1152" y="248"/>
                </a:cubicBezTo>
                <a:cubicBezTo>
                  <a:pt x="1192" y="232"/>
                  <a:pt x="1208" y="232"/>
                  <a:pt x="1248" y="248"/>
                </a:cubicBezTo>
                <a:cubicBezTo>
                  <a:pt x="1288" y="264"/>
                  <a:pt x="1352" y="320"/>
                  <a:pt x="1392" y="344"/>
                </a:cubicBezTo>
                <a:cubicBezTo>
                  <a:pt x="1432" y="368"/>
                  <a:pt x="1456" y="376"/>
                  <a:pt x="1488" y="392"/>
                </a:cubicBezTo>
                <a:cubicBezTo>
                  <a:pt x="1520" y="408"/>
                  <a:pt x="1528" y="424"/>
                  <a:pt x="1584" y="440"/>
                </a:cubicBezTo>
                <a:cubicBezTo>
                  <a:pt x="1640" y="456"/>
                  <a:pt x="1760" y="488"/>
                  <a:pt x="1824" y="488"/>
                </a:cubicBezTo>
                <a:cubicBezTo>
                  <a:pt x="1888" y="488"/>
                  <a:pt x="1920" y="440"/>
                  <a:pt x="1968" y="440"/>
                </a:cubicBezTo>
                <a:cubicBezTo>
                  <a:pt x="2016" y="440"/>
                  <a:pt x="2080" y="472"/>
                  <a:pt x="2112" y="488"/>
                </a:cubicBezTo>
                <a:cubicBezTo>
                  <a:pt x="2144" y="504"/>
                  <a:pt x="2144" y="528"/>
                  <a:pt x="2160" y="536"/>
                </a:cubicBezTo>
                <a:cubicBezTo>
                  <a:pt x="2176" y="544"/>
                  <a:pt x="2176" y="536"/>
                  <a:pt x="2208" y="536"/>
                </a:cubicBezTo>
                <a:cubicBezTo>
                  <a:pt x="2240" y="536"/>
                  <a:pt x="2312" y="536"/>
                  <a:pt x="2352" y="536"/>
                </a:cubicBezTo>
                <a:cubicBezTo>
                  <a:pt x="2392" y="536"/>
                  <a:pt x="2416" y="536"/>
                  <a:pt x="2448" y="536"/>
                </a:cubicBezTo>
                <a:cubicBezTo>
                  <a:pt x="2480" y="536"/>
                  <a:pt x="2528" y="536"/>
                  <a:pt x="2544" y="536"/>
                </a:cubicBezTo>
              </a:path>
            </a:pathLst>
          </a:custGeom>
          <a:noFill/>
          <a:ln w="19050" cap="flat" cmpd="sng">
            <a:solidFill>
              <a:schemeClr val="tx1"/>
            </a:solidFill>
            <a:prstDash val="solid"/>
            <a:round/>
            <a:headEnd type="none" w="med" len="med"/>
            <a:tailEnd type="none" w="med" len="med"/>
          </a:ln>
          <a:effectLst/>
        </p:spPr>
        <p:txBody>
          <a:bodyPr wrap="none" anchor="ctr">
            <a:prstTxWarp prst="textNoShape">
              <a:avLst/>
            </a:prstTxWarp>
          </a:bodyPr>
          <a:lstStyle/>
          <a:p>
            <a:endParaRPr lang="en-US"/>
          </a:p>
        </p:txBody>
      </p:sp>
      <p:sp>
        <p:nvSpPr>
          <p:cNvPr id="357382" name="Line 6"/>
          <p:cNvSpPr>
            <a:spLocks noChangeShapeType="1"/>
          </p:cNvSpPr>
          <p:nvPr/>
        </p:nvSpPr>
        <p:spPr bwMode="auto">
          <a:xfrm>
            <a:off x="1676400" y="2625725"/>
            <a:ext cx="0" cy="189388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57383" name="Line 7"/>
          <p:cNvSpPr>
            <a:spLocks noChangeShapeType="1"/>
          </p:cNvSpPr>
          <p:nvPr/>
        </p:nvSpPr>
        <p:spPr bwMode="auto">
          <a:xfrm flipH="1">
            <a:off x="1676400" y="4519613"/>
            <a:ext cx="5257800" cy="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357384" name="Object 8"/>
          <p:cNvGraphicFramePr>
            <a:graphicFrameLocks noChangeAspect="1"/>
          </p:cNvGraphicFramePr>
          <p:nvPr/>
        </p:nvGraphicFramePr>
        <p:xfrm>
          <a:off x="6880225" y="3335338"/>
          <a:ext cx="739775" cy="550862"/>
        </p:xfrm>
        <a:graphic>
          <a:graphicData uri="http://schemas.openxmlformats.org/presentationml/2006/ole">
            <mc:AlternateContent xmlns:mc="http://schemas.openxmlformats.org/markup-compatibility/2006">
              <mc:Choice xmlns:v="urn:schemas-microsoft-com:vml" Requires="v">
                <p:oleObj spid="_x0000_s29731" name="Equation" r:id="rId5" imgW="342720" imgH="253800" progId="Equation.3">
                  <p:embed/>
                </p:oleObj>
              </mc:Choice>
              <mc:Fallback>
                <p:oleObj name="Equation" r:id="rId5" imgW="34272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0225" y="3335338"/>
                        <a:ext cx="739775"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7385" name="Line 9"/>
          <p:cNvSpPr>
            <a:spLocks noChangeShapeType="1"/>
          </p:cNvSpPr>
          <p:nvPr/>
        </p:nvSpPr>
        <p:spPr bwMode="auto">
          <a:xfrm>
            <a:off x="3448050" y="2057400"/>
            <a:ext cx="0" cy="24622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357386" name="Object 10"/>
          <p:cNvGraphicFramePr>
            <a:graphicFrameLocks noChangeAspect="1"/>
          </p:cNvGraphicFramePr>
          <p:nvPr/>
        </p:nvGraphicFramePr>
        <p:xfrm>
          <a:off x="3302000" y="4419600"/>
          <a:ext cx="431800" cy="568325"/>
        </p:xfrm>
        <a:graphic>
          <a:graphicData uri="http://schemas.openxmlformats.org/presentationml/2006/ole">
            <mc:AlternateContent xmlns:mc="http://schemas.openxmlformats.org/markup-compatibility/2006">
              <mc:Choice xmlns:v="urn:schemas-microsoft-com:vml" Requires="v">
                <p:oleObj spid="_x0000_s29732" name="Equation" r:id="rId7" imgW="164880" imgH="215640" progId="Equation.3">
                  <p:embed/>
                </p:oleObj>
              </mc:Choice>
              <mc:Fallback>
                <p:oleObj name="Equation" r:id="rId7" imgW="164880" imgH="21564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2000" y="4419600"/>
                        <a:ext cx="4318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7387" name="Line 11"/>
          <p:cNvSpPr>
            <a:spLocks noChangeShapeType="1"/>
          </p:cNvSpPr>
          <p:nvPr/>
        </p:nvSpPr>
        <p:spPr bwMode="auto">
          <a:xfrm>
            <a:off x="2971800" y="2057400"/>
            <a:ext cx="0" cy="24384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57388" name="Text Box 12"/>
          <p:cNvSpPr txBox="1">
            <a:spLocks noChangeArrowheads="1"/>
          </p:cNvSpPr>
          <p:nvPr/>
        </p:nvSpPr>
        <p:spPr bwMode="auto">
          <a:xfrm>
            <a:off x="747713" y="4495800"/>
            <a:ext cx="2376487" cy="731838"/>
          </a:xfrm>
          <a:prstGeom prst="rect">
            <a:avLst/>
          </a:prstGeom>
          <a:noFill/>
          <a:ln w="12700">
            <a:noFill/>
            <a:miter lim="800000"/>
            <a:headEnd/>
            <a:tailEnd/>
          </a:ln>
          <a:effectLst/>
        </p:spPr>
        <p:txBody>
          <a:bodyPr>
            <a:prstTxWarp prst="textNoShape">
              <a:avLst/>
            </a:prstTxWarp>
            <a:spAutoFit/>
          </a:bodyPr>
          <a:lstStyle/>
          <a:p>
            <a:pPr algn="r" eaLnBrk="0" hangingPunct="0"/>
            <a:r>
              <a:rPr lang="en-US"/>
              <a:t>(new proposal) </a:t>
            </a:r>
            <a:r>
              <a:rPr lang="en-US" i="1"/>
              <a:t>y</a:t>
            </a:r>
          </a:p>
          <a:p>
            <a:pPr algn="r" eaLnBrk="0" hangingPunct="0"/>
            <a:endParaRPr lang="en-US" sz="1800"/>
          </a:p>
        </p:txBody>
      </p:sp>
      <p:sp>
        <p:nvSpPr>
          <p:cNvPr id="357389" name="Line 13"/>
          <p:cNvSpPr>
            <a:spLocks noChangeShapeType="1"/>
          </p:cNvSpPr>
          <p:nvPr/>
        </p:nvSpPr>
        <p:spPr bwMode="auto">
          <a:xfrm>
            <a:off x="2971800" y="3276600"/>
            <a:ext cx="2590800"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graphicFrame>
        <p:nvGraphicFramePr>
          <p:cNvPr id="357390" name="Object 14"/>
          <p:cNvGraphicFramePr>
            <a:graphicFrameLocks noChangeAspect="1"/>
          </p:cNvGraphicFramePr>
          <p:nvPr/>
        </p:nvGraphicFramePr>
        <p:xfrm>
          <a:off x="5684838" y="2895600"/>
          <a:ext cx="715962" cy="466725"/>
        </p:xfrm>
        <a:graphic>
          <a:graphicData uri="http://schemas.openxmlformats.org/presentationml/2006/ole">
            <mc:AlternateContent xmlns:mc="http://schemas.openxmlformats.org/markup-compatibility/2006">
              <mc:Choice xmlns:v="urn:schemas-microsoft-com:vml" Requires="v">
                <p:oleObj spid="_x0000_s29733" name="Equation" r:id="rId9" imgW="330120" imgH="215640" progId="Equation.3">
                  <p:embed/>
                </p:oleObj>
              </mc:Choice>
              <mc:Fallback>
                <p:oleObj name="Equation" r:id="rId9" imgW="330120" imgH="2156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84838" y="2895600"/>
                        <a:ext cx="71596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7391" name="Line 15"/>
          <p:cNvSpPr>
            <a:spLocks noChangeShapeType="1"/>
          </p:cNvSpPr>
          <p:nvPr/>
        </p:nvSpPr>
        <p:spPr bwMode="auto">
          <a:xfrm>
            <a:off x="3429000" y="3679825"/>
            <a:ext cx="3429000"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357392" name="Text Box 16"/>
          <p:cNvSpPr txBox="1">
            <a:spLocks noChangeArrowheads="1"/>
          </p:cNvSpPr>
          <p:nvPr/>
        </p:nvSpPr>
        <p:spPr bwMode="auto">
          <a:xfrm>
            <a:off x="2667000" y="1981200"/>
            <a:ext cx="319088" cy="457200"/>
          </a:xfrm>
          <a:prstGeom prst="rect">
            <a:avLst/>
          </a:prstGeom>
          <a:noFill/>
          <a:ln w="12700">
            <a:noFill/>
            <a:miter lim="800000"/>
            <a:headEnd/>
            <a:tailEnd/>
          </a:ln>
          <a:effectLst/>
        </p:spPr>
        <p:txBody>
          <a:bodyPr>
            <a:prstTxWarp prst="textNoShape">
              <a:avLst/>
            </a:prstTxWarp>
            <a:spAutoFit/>
          </a:bodyPr>
          <a:lstStyle/>
          <a:p>
            <a:pPr eaLnBrk="0" hangingPunct="0"/>
            <a:r>
              <a:rPr lang="en-US" i="1"/>
              <a:t>y</a:t>
            </a:r>
            <a:endParaRPr lang="en-US" sz="18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p:txBody>
          <a:bodyPr/>
          <a:lstStyle/>
          <a:p>
            <a:r>
              <a:rPr lang="en-US"/>
              <a:t>April 2004</a:t>
            </a:r>
          </a:p>
        </p:txBody>
      </p:sp>
      <p:sp>
        <p:nvSpPr>
          <p:cNvPr id="18" name="Footer Placeholder 4"/>
          <p:cNvSpPr>
            <a:spLocks noGrp="1"/>
          </p:cNvSpPr>
          <p:nvPr>
            <p:ph type="ftr" sz="quarter" idx="11"/>
          </p:nvPr>
        </p:nvSpPr>
        <p:spPr/>
        <p:txBody>
          <a:bodyPr/>
          <a:lstStyle/>
          <a:p>
            <a:r>
              <a:rPr lang="en-US"/>
              <a:t>Bayesian Networks in Educational Assessment  - Section IV</a:t>
            </a:r>
          </a:p>
        </p:txBody>
      </p:sp>
      <p:sp>
        <p:nvSpPr>
          <p:cNvPr id="19" name="Slide Number Placeholder 5"/>
          <p:cNvSpPr>
            <a:spLocks noGrp="1"/>
          </p:cNvSpPr>
          <p:nvPr>
            <p:ph type="sldNum" sz="quarter" idx="12"/>
          </p:nvPr>
        </p:nvSpPr>
        <p:spPr/>
        <p:txBody>
          <a:bodyPr/>
          <a:lstStyle/>
          <a:p>
            <a:fld id="{2B2607A1-132F-934D-910C-9060C120E430}" type="slidenum">
              <a:rPr lang="en-US"/>
              <a:pPr/>
              <a:t>18</a:t>
            </a:fld>
            <a:endParaRPr lang="en-US"/>
          </a:p>
        </p:txBody>
      </p:sp>
      <p:sp>
        <p:nvSpPr>
          <p:cNvPr id="358402" name="Rectangle 2"/>
          <p:cNvSpPr>
            <a:spLocks noGrp="1" noChangeArrowheads="1"/>
          </p:cNvSpPr>
          <p:nvPr>
            <p:ph type="title"/>
          </p:nvPr>
        </p:nvSpPr>
        <p:spPr/>
        <p:txBody>
          <a:bodyPr/>
          <a:lstStyle/>
          <a:p>
            <a:pPr algn="l"/>
            <a:r>
              <a:rPr lang="en-US" sz="3600" b="1"/>
              <a:t>Metropolis Sampling (5)</a:t>
            </a:r>
          </a:p>
        </p:txBody>
      </p:sp>
      <p:sp>
        <p:nvSpPr>
          <p:cNvPr id="358403" name="Rectangle 3"/>
          <p:cNvSpPr>
            <a:spLocks noGrp="1" noChangeArrowheads="1"/>
          </p:cNvSpPr>
          <p:nvPr>
            <p:ph type="body" idx="1"/>
          </p:nvPr>
        </p:nvSpPr>
        <p:spPr>
          <a:xfrm>
            <a:off x="685800" y="5257800"/>
            <a:ext cx="7772400" cy="1143000"/>
          </a:xfrm>
        </p:spPr>
        <p:txBody>
          <a:bodyPr/>
          <a:lstStyle/>
          <a:p>
            <a:r>
              <a:rPr lang="en-US" sz="2400">
                <a:latin typeface="Arial" charset="0"/>
              </a:rPr>
              <a:t>Accept this</a:t>
            </a:r>
            <a:r>
              <a:rPr lang="en-US" sz="2800"/>
              <a:t> </a:t>
            </a:r>
            <a:r>
              <a:rPr lang="en-US" i="1"/>
              <a:t>y</a:t>
            </a:r>
            <a:r>
              <a:rPr lang="en-US" sz="2800"/>
              <a:t> </a:t>
            </a:r>
            <a:r>
              <a:rPr lang="en-US" sz="2400">
                <a:latin typeface="Arial" charset="0"/>
              </a:rPr>
              <a:t>as</a:t>
            </a:r>
            <a:r>
              <a:rPr lang="en-US" sz="2800"/>
              <a:t> </a:t>
            </a:r>
            <a:r>
              <a:rPr lang="en-US" i="1"/>
              <a:t>z</a:t>
            </a:r>
            <a:r>
              <a:rPr lang="en-US" i="1" baseline="30000"/>
              <a:t>t+1</a:t>
            </a:r>
            <a:r>
              <a:rPr lang="en-US" sz="2800"/>
              <a:t> </a:t>
            </a:r>
            <a:r>
              <a:rPr lang="en-US" sz="2400">
                <a:latin typeface="Arial" charset="0"/>
              </a:rPr>
              <a:t>with probability</a:t>
            </a:r>
            <a:r>
              <a:rPr lang="en-US" sz="2800"/>
              <a:t> ~.75</a:t>
            </a:r>
            <a:endParaRPr lang="en-US"/>
          </a:p>
        </p:txBody>
      </p:sp>
      <p:pic>
        <p:nvPicPr>
          <p:cNvPr id="358404" name="Picture 4"/>
          <p:cNvPicPr>
            <a:picLocks noChangeAspect="1" noChangeArrowheads="1"/>
          </p:cNvPicPr>
          <p:nvPr/>
        </p:nvPicPr>
        <p:blipFill>
          <a:blip r:embed="rId4"/>
          <a:srcRect/>
          <a:stretch>
            <a:fillRect/>
          </a:stretch>
        </p:blipFill>
        <p:spPr bwMode="auto">
          <a:xfrm>
            <a:off x="1957388" y="2868613"/>
            <a:ext cx="2817812" cy="1692275"/>
          </a:xfrm>
          <a:prstGeom prst="rect">
            <a:avLst/>
          </a:prstGeom>
          <a:noFill/>
          <a:ln w="12700">
            <a:noFill/>
            <a:miter lim="800000"/>
            <a:headEnd/>
            <a:tailEnd/>
          </a:ln>
          <a:effectLst/>
        </p:spPr>
      </p:pic>
      <p:sp>
        <p:nvSpPr>
          <p:cNvPr id="358405" name="Freeform 5"/>
          <p:cNvSpPr>
            <a:spLocks/>
          </p:cNvSpPr>
          <p:nvPr/>
        </p:nvSpPr>
        <p:spPr bwMode="auto">
          <a:xfrm>
            <a:off x="1770063" y="3271838"/>
            <a:ext cx="4976812" cy="1073150"/>
          </a:xfrm>
          <a:custGeom>
            <a:avLst/>
            <a:gdLst/>
            <a:ahLst/>
            <a:cxnLst>
              <a:cxn ang="0">
                <a:pos x="0" y="344"/>
              </a:cxn>
              <a:cxn ang="0">
                <a:pos x="240" y="296"/>
              </a:cxn>
              <a:cxn ang="0">
                <a:pos x="384" y="200"/>
              </a:cxn>
              <a:cxn ang="0">
                <a:pos x="480" y="56"/>
              </a:cxn>
              <a:cxn ang="0">
                <a:pos x="720" y="8"/>
              </a:cxn>
              <a:cxn ang="0">
                <a:pos x="816" y="104"/>
              </a:cxn>
              <a:cxn ang="0">
                <a:pos x="864" y="248"/>
              </a:cxn>
              <a:cxn ang="0">
                <a:pos x="1008" y="344"/>
              </a:cxn>
              <a:cxn ang="0">
                <a:pos x="1152" y="248"/>
              </a:cxn>
              <a:cxn ang="0">
                <a:pos x="1248" y="248"/>
              </a:cxn>
              <a:cxn ang="0">
                <a:pos x="1392" y="344"/>
              </a:cxn>
              <a:cxn ang="0">
                <a:pos x="1488" y="392"/>
              </a:cxn>
              <a:cxn ang="0">
                <a:pos x="1584" y="440"/>
              </a:cxn>
              <a:cxn ang="0">
                <a:pos x="1824" y="488"/>
              </a:cxn>
              <a:cxn ang="0">
                <a:pos x="1968" y="440"/>
              </a:cxn>
              <a:cxn ang="0">
                <a:pos x="2112" y="488"/>
              </a:cxn>
              <a:cxn ang="0">
                <a:pos x="2160" y="536"/>
              </a:cxn>
              <a:cxn ang="0">
                <a:pos x="2208" y="536"/>
              </a:cxn>
              <a:cxn ang="0">
                <a:pos x="2352" y="536"/>
              </a:cxn>
              <a:cxn ang="0">
                <a:pos x="2448" y="536"/>
              </a:cxn>
              <a:cxn ang="0">
                <a:pos x="2544" y="536"/>
              </a:cxn>
            </a:cxnLst>
            <a:rect l="0" t="0" r="r" b="b"/>
            <a:pathLst>
              <a:path w="2544" h="544">
                <a:moveTo>
                  <a:pt x="0" y="344"/>
                </a:moveTo>
                <a:cubicBezTo>
                  <a:pt x="88" y="332"/>
                  <a:pt x="176" y="320"/>
                  <a:pt x="240" y="296"/>
                </a:cubicBezTo>
                <a:cubicBezTo>
                  <a:pt x="304" y="272"/>
                  <a:pt x="344" y="240"/>
                  <a:pt x="384" y="200"/>
                </a:cubicBezTo>
                <a:cubicBezTo>
                  <a:pt x="424" y="160"/>
                  <a:pt x="424" y="88"/>
                  <a:pt x="480" y="56"/>
                </a:cubicBezTo>
                <a:cubicBezTo>
                  <a:pt x="536" y="24"/>
                  <a:pt x="664" y="0"/>
                  <a:pt x="720" y="8"/>
                </a:cubicBezTo>
                <a:cubicBezTo>
                  <a:pt x="776" y="16"/>
                  <a:pt x="792" y="64"/>
                  <a:pt x="816" y="104"/>
                </a:cubicBezTo>
                <a:cubicBezTo>
                  <a:pt x="840" y="144"/>
                  <a:pt x="832" y="208"/>
                  <a:pt x="864" y="248"/>
                </a:cubicBezTo>
                <a:cubicBezTo>
                  <a:pt x="896" y="288"/>
                  <a:pt x="960" y="344"/>
                  <a:pt x="1008" y="344"/>
                </a:cubicBezTo>
                <a:cubicBezTo>
                  <a:pt x="1056" y="344"/>
                  <a:pt x="1112" y="264"/>
                  <a:pt x="1152" y="248"/>
                </a:cubicBezTo>
                <a:cubicBezTo>
                  <a:pt x="1192" y="232"/>
                  <a:pt x="1208" y="232"/>
                  <a:pt x="1248" y="248"/>
                </a:cubicBezTo>
                <a:cubicBezTo>
                  <a:pt x="1288" y="264"/>
                  <a:pt x="1352" y="320"/>
                  <a:pt x="1392" y="344"/>
                </a:cubicBezTo>
                <a:cubicBezTo>
                  <a:pt x="1432" y="368"/>
                  <a:pt x="1456" y="376"/>
                  <a:pt x="1488" y="392"/>
                </a:cubicBezTo>
                <a:cubicBezTo>
                  <a:pt x="1520" y="408"/>
                  <a:pt x="1528" y="424"/>
                  <a:pt x="1584" y="440"/>
                </a:cubicBezTo>
                <a:cubicBezTo>
                  <a:pt x="1640" y="456"/>
                  <a:pt x="1760" y="488"/>
                  <a:pt x="1824" y="488"/>
                </a:cubicBezTo>
                <a:cubicBezTo>
                  <a:pt x="1888" y="488"/>
                  <a:pt x="1920" y="440"/>
                  <a:pt x="1968" y="440"/>
                </a:cubicBezTo>
                <a:cubicBezTo>
                  <a:pt x="2016" y="440"/>
                  <a:pt x="2080" y="472"/>
                  <a:pt x="2112" y="488"/>
                </a:cubicBezTo>
                <a:cubicBezTo>
                  <a:pt x="2144" y="504"/>
                  <a:pt x="2144" y="528"/>
                  <a:pt x="2160" y="536"/>
                </a:cubicBezTo>
                <a:cubicBezTo>
                  <a:pt x="2176" y="544"/>
                  <a:pt x="2176" y="536"/>
                  <a:pt x="2208" y="536"/>
                </a:cubicBezTo>
                <a:cubicBezTo>
                  <a:pt x="2240" y="536"/>
                  <a:pt x="2312" y="536"/>
                  <a:pt x="2352" y="536"/>
                </a:cubicBezTo>
                <a:cubicBezTo>
                  <a:pt x="2392" y="536"/>
                  <a:pt x="2416" y="536"/>
                  <a:pt x="2448" y="536"/>
                </a:cubicBezTo>
                <a:cubicBezTo>
                  <a:pt x="2480" y="536"/>
                  <a:pt x="2528" y="536"/>
                  <a:pt x="2544" y="536"/>
                </a:cubicBezTo>
              </a:path>
            </a:pathLst>
          </a:custGeom>
          <a:noFill/>
          <a:ln w="19050" cap="flat" cmpd="sng">
            <a:solidFill>
              <a:schemeClr val="tx1"/>
            </a:solidFill>
            <a:prstDash val="solid"/>
            <a:round/>
            <a:headEnd type="none" w="med" len="med"/>
            <a:tailEnd type="none" w="med" len="med"/>
          </a:ln>
          <a:effectLst/>
        </p:spPr>
        <p:txBody>
          <a:bodyPr wrap="none" anchor="ctr">
            <a:prstTxWarp prst="textNoShape">
              <a:avLst/>
            </a:prstTxWarp>
          </a:bodyPr>
          <a:lstStyle/>
          <a:p>
            <a:endParaRPr lang="en-US"/>
          </a:p>
        </p:txBody>
      </p:sp>
      <p:sp>
        <p:nvSpPr>
          <p:cNvPr id="358406" name="Line 6"/>
          <p:cNvSpPr>
            <a:spLocks noChangeShapeType="1"/>
          </p:cNvSpPr>
          <p:nvPr/>
        </p:nvSpPr>
        <p:spPr bwMode="auto">
          <a:xfrm>
            <a:off x="1676400" y="2625725"/>
            <a:ext cx="0" cy="189388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58407" name="Line 7"/>
          <p:cNvSpPr>
            <a:spLocks noChangeShapeType="1"/>
          </p:cNvSpPr>
          <p:nvPr/>
        </p:nvSpPr>
        <p:spPr bwMode="auto">
          <a:xfrm flipH="1">
            <a:off x="1676400" y="4519613"/>
            <a:ext cx="5257800" cy="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358408" name="Object 8"/>
          <p:cNvGraphicFramePr>
            <a:graphicFrameLocks noChangeAspect="1"/>
          </p:cNvGraphicFramePr>
          <p:nvPr/>
        </p:nvGraphicFramePr>
        <p:xfrm>
          <a:off x="6781800" y="3124200"/>
          <a:ext cx="739775" cy="550863"/>
        </p:xfrm>
        <a:graphic>
          <a:graphicData uri="http://schemas.openxmlformats.org/presentationml/2006/ole">
            <mc:AlternateContent xmlns:mc="http://schemas.openxmlformats.org/markup-compatibility/2006">
              <mc:Choice xmlns:v="urn:schemas-microsoft-com:vml" Requires="v">
                <p:oleObj spid="_x0000_s30755" name="Equation" r:id="rId5" imgW="342720" imgH="253800" progId="Equation.3">
                  <p:embed/>
                </p:oleObj>
              </mc:Choice>
              <mc:Fallback>
                <p:oleObj name="Equation" r:id="rId5" imgW="34272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3124200"/>
                        <a:ext cx="739775"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09" name="Line 9"/>
          <p:cNvSpPr>
            <a:spLocks noChangeShapeType="1"/>
          </p:cNvSpPr>
          <p:nvPr/>
        </p:nvSpPr>
        <p:spPr bwMode="auto">
          <a:xfrm>
            <a:off x="3448050" y="2057400"/>
            <a:ext cx="0" cy="24622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358410" name="Object 10"/>
          <p:cNvGraphicFramePr>
            <a:graphicFrameLocks noChangeAspect="1"/>
          </p:cNvGraphicFramePr>
          <p:nvPr/>
        </p:nvGraphicFramePr>
        <p:xfrm>
          <a:off x="3124200" y="4384675"/>
          <a:ext cx="431800" cy="568325"/>
        </p:xfrm>
        <a:graphic>
          <a:graphicData uri="http://schemas.openxmlformats.org/presentationml/2006/ole">
            <mc:AlternateContent xmlns:mc="http://schemas.openxmlformats.org/markup-compatibility/2006">
              <mc:Choice xmlns:v="urn:schemas-microsoft-com:vml" Requires="v">
                <p:oleObj spid="_x0000_s30756" name="Equation" r:id="rId7" imgW="164880" imgH="215640" progId="Equation.3">
                  <p:embed/>
                </p:oleObj>
              </mc:Choice>
              <mc:Fallback>
                <p:oleObj name="Equation" r:id="rId7" imgW="164880" imgH="21564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384675"/>
                        <a:ext cx="4318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11" name="Line 11"/>
          <p:cNvSpPr>
            <a:spLocks noChangeShapeType="1"/>
          </p:cNvSpPr>
          <p:nvPr/>
        </p:nvSpPr>
        <p:spPr bwMode="auto">
          <a:xfrm>
            <a:off x="3733800" y="2057400"/>
            <a:ext cx="0" cy="24384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58412" name="Text Box 12"/>
          <p:cNvSpPr txBox="1">
            <a:spLocks noChangeArrowheads="1"/>
          </p:cNvSpPr>
          <p:nvPr/>
        </p:nvSpPr>
        <p:spPr bwMode="auto">
          <a:xfrm>
            <a:off x="3733800" y="1981200"/>
            <a:ext cx="319088" cy="457200"/>
          </a:xfrm>
          <a:prstGeom prst="rect">
            <a:avLst/>
          </a:prstGeom>
          <a:noFill/>
          <a:ln w="12700">
            <a:noFill/>
            <a:miter lim="800000"/>
            <a:headEnd/>
            <a:tailEnd/>
          </a:ln>
          <a:effectLst/>
        </p:spPr>
        <p:txBody>
          <a:bodyPr>
            <a:prstTxWarp prst="textNoShape">
              <a:avLst/>
            </a:prstTxWarp>
            <a:spAutoFit/>
          </a:bodyPr>
          <a:lstStyle/>
          <a:p>
            <a:pPr eaLnBrk="0" hangingPunct="0"/>
            <a:r>
              <a:rPr lang="en-US" i="1"/>
              <a:t>y</a:t>
            </a:r>
            <a:endParaRPr lang="en-US" sz="1800"/>
          </a:p>
        </p:txBody>
      </p:sp>
      <p:sp>
        <p:nvSpPr>
          <p:cNvPr id="358413" name="Line 13"/>
          <p:cNvSpPr>
            <a:spLocks noChangeShapeType="1"/>
          </p:cNvSpPr>
          <p:nvPr/>
        </p:nvSpPr>
        <p:spPr bwMode="auto">
          <a:xfrm>
            <a:off x="3733800" y="3962400"/>
            <a:ext cx="3429000"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graphicFrame>
        <p:nvGraphicFramePr>
          <p:cNvPr id="358414" name="Object 14"/>
          <p:cNvGraphicFramePr>
            <a:graphicFrameLocks noChangeAspect="1"/>
          </p:cNvGraphicFramePr>
          <p:nvPr/>
        </p:nvGraphicFramePr>
        <p:xfrm>
          <a:off x="7162800" y="3886200"/>
          <a:ext cx="715963" cy="466725"/>
        </p:xfrm>
        <a:graphic>
          <a:graphicData uri="http://schemas.openxmlformats.org/presentationml/2006/ole">
            <mc:AlternateContent xmlns:mc="http://schemas.openxmlformats.org/markup-compatibility/2006">
              <mc:Choice xmlns:v="urn:schemas-microsoft-com:vml" Requires="v">
                <p:oleObj spid="_x0000_s30757" name="Equation" r:id="rId9" imgW="330120" imgH="215640" progId="Equation.3">
                  <p:embed/>
                </p:oleObj>
              </mc:Choice>
              <mc:Fallback>
                <p:oleObj name="Equation" r:id="rId9" imgW="330120" imgH="2156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3886200"/>
                        <a:ext cx="715963"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15" name="Line 15"/>
          <p:cNvSpPr>
            <a:spLocks noChangeShapeType="1"/>
          </p:cNvSpPr>
          <p:nvPr/>
        </p:nvSpPr>
        <p:spPr bwMode="auto">
          <a:xfrm>
            <a:off x="3429000" y="3679825"/>
            <a:ext cx="3429000"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358417" name="Text Box 17"/>
          <p:cNvSpPr txBox="1">
            <a:spLocks noChangeArrowheads="1"/>
          </p:cNvSpPr>
          <p:nvPr/>
        </p:nvSpPr>
        <p:spPr bwMode="auto">
          <a:xfrm>
            <a:off x="3505200" y="4419600"/>
            <a:ext cx="2376488" cy="731838"/>
          </a:xfrm>
          <a:prstGeom prst="rect">
            <a:avLst/>
          </a:prstGeom>
          <a:noFill/>
          <a:ln w="12700">
            <a:noFill/>
            <a:miter lim="800000"/>
            <a:headEnd/>
            <a:tailEnd/>
          </a:ln>
          <a:effectLst/>
        </p:spPr>
        <p:txBody>
          <a:bodyPr>
            <a:prstTxWarp prst="textNoShape">
              <a:avLst/>
            </a:prstTxWarp>
            <a:spAutoFit/>
          </a:bodyPr>
          <a:lstStyle/>
          <a:p>
            <a:pPr eaLnBrk="0" hangingPunct="0"/>
            <a:r>
              <a:rPr lang="en-US"/>
              <a:t> </a:t>
            </a:r>
            <a:r>
              <a:rPr lang="en-US" i="1"/>
              <a:t>y </a:t>
            </a:r>
            <a:r>
              <a:rPr lang="en-US"/>
              <a:t>(new proposal)</a:t>
            </a:r>
            <a:endParaRPr lang="en-US" i="1"/>
          </a:p>
          <a:p>
            <a:pPr eaLnBrk="0" hangingPunct="0"/>
            <a:endParaRPr lang="en-US" sz="18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April 2004</a:t>
            </a:r>
          </a:p>
        </p:txBody>
      </p:sp>
      <p:sp>
        <p:nvSpPr>
          <p:cNvPr id="9" name="Footer Placeholder 4"/>
          <p:cNvSpPr>
            <a:spLocks noGrp="1"/>
          </p:cNvSpPr>
          <p:nvPr>
            <p:ph type="ftr" sz="quarter" idx="11"/>
          </p:nvPr>
        </p:nvSpPr>
        <p:spPr/>
        <p:txBody>
          <a:bodyPr/>
          <a:lstStyle/>
          <a:p>
            <a:r>
              <a:rPr lang="en-US"/>
              <a:t>Bayesian Networks in Educational Assessment  - Section IV</a:t>
            </a:r>
          </a:p>
        </p:txBody>
      </p:sp>
      <p:sp>
        <p:nvSpPr>
          <p:cNvPr id="10" name="Slide Number Placeholder 5"/>
          <p:cNvSpPr>
            <a:spLocks noGrp="1"/>
          </p:cNvSpPr>
          <p:nvPr>
            <p:ph type="sldNum" sz="quarter" idx="12"/>
          </p:nvPr>
        </p:nvSpPr>
        <p:spPr/>
        <p:txBody>
          <a:bodyPr/>
          <a:lstStyle/>
          <a:p>
            <a:fld id="{39872A1C-C9BB-F749-A632-1925BD52648E}" type="slidenum">
              <a:rPr lang="en-US"/>
              <a:pPr/>
              <a:t>19</a:t>
            </a:fld>
            <a:endParaRPr lang="en-US"/>
          </a:p>
        </p:txBody>
      </p:sp>
      <p:sp>
        <p:nvSpPr>
          <p:cNvPr id="359426" name="Rectangle 2"/>
          <p:cNvSpPr>
            <a:spLocks noGrp="1" noChangeArrowheads="1"/>
          </p:cNvSpPr>
          <p:nvPr>
            <p:ph type="title"/>
          </p:nvPr>
        </p:nvSpPr>
        <p:spPr/>
        <p:txBody>
          <a:bodyPr/>
          <a:lstStyle/>
          <a:p>
            <a:pPr algn="l"/>
            <a:r>
              <a:rPr lang="en-US" sz="3600" b="1"/>
              <a:t>Metropolis-Hastings Sampling</a:t>
            </a:r>
          </a:p>
        </p:txBody>
      </p:sp>
      <p:sp>
        <p:nvSpPr>
          <p:cNvPr id="359427" name="Rectangle 3"/>
          <p:cNvSpPr>
            <a:spLocks noGrp="1" noChangeArrowheads="1"/>
          </p:cNvSpPr>
          <p:nvPr>
            <p:ph type="body" idx="1"/>
          </p:nvPr>
        </p:nvSpPr>
        <p:spPr>
          <a:xfrm>
            <a:off x="762000" y="1371600"/>
            <a:ext cx="7772400" cy="4114800"/>
          </a:xfrm>
        </p:spPr>
        <p:txBody>
          <a:bodyPr>
            <a:normAutofit lnSpcReduction="10000"/>
          </a:bodyPr>
          <a:lstStyle/>
          <a:p>
            <a:pPr>
              <a:lnSpc>
                <a:spcPct val="90000"/>
              </a:lnSpc>
              <a:buFont typeface="Zapf Dingbats" charset="2"/>
              <a:buNone/>
            </a:pPr>
            <a:r>
              <a:rPr lang="en-US" sz="2800"/>
              <a:t>	</a:t>
            </a:r>
            <a:r>
              <a:rPr lang="en-US" sz="2400">
                <a:latin typeface="Arial" charset="0"/>
              </a:rPr>
              <a:t>Extension of Metropolis sampling, in which the proposal distribution need not be symmetric; i.e.,</a:t>
            </a:r>
          </a:p>
          <a:p>
            <a:pPr>
              <a:lnSpc>
                <a:spcPct val="90000"/>
              </a:lnSpc>
              <a:buFont typeface="Zapf Dingbats" charset="2"/>
              <a:buNone/>
            </a:pPr>
            <a:endParaRPr lang="en-US" sz="2600">
              <a:latin typeface="Arial" charset="0"/>
            </a:endParaRPr>
          </a:p>
          <a:p>
            <a:pPr>
              <a:lnSpc>
                <a:spcPct val="90000"/>
              </a:lnSpc>
              <a:buFont typeface="Zapf Dingbats" charset="2"/>
              <a:buNone/>
            </a:pPr>
            <a:r>
              <a:rPr lang="en-US" sz="2000"/>
              <a:t>	</a:t>
            </a:r>
          </a:p>
          <a:p>
            <a:pPr>
              <a:lnSpc>
                <a:spcPct val="90000"/>
              </a:lnSpc>
              <a:buFont typeface="Zapf Dingbats" charset="2"/>
              <a:buNone/>
            </a:pPr>
            <a:r>
              <a:rPr lang="en-US" sz="2000">
                <a:latin typeface="Arial" charset="0"/>
              </a:rPr>
              <a:t>	</a:t>
            </a:r>
          </a:p>
          <a:p>
            <a:pPr>
              <a:lnSpc>
                <a:spcPct val="90000"/>
              </a:lnSpc>
              <a:buFont typeface="Zapf Dingbats" charset="2"/>
              <a:buNone/>
            </a:pPr>
            <a:r>
              <a:rPr lang="en-US" sz="2000">
                <a:latin typeface="Arial" charset="0"/>
              </a:rPr>
              <a:t>	</a:t>
            </a:r>
            <a:r>
              <a:rPr lang="en-US" sz="2400">
                <a:latin typeface="Arial" charset="0"/>
              </a:rPr>
              <a:t>Now accept</a:t>
            </a:r>
            <a:r>
              <a:rPr lang="en-US" sz="2800"/>
              <a:t> </a:t>
            </a:r>
            <a:r>
              <a:rPr lang="en-US" sz="2800" i="1"/>
              <a:t>y</a:t>
            </a:r>
            <a:r>
              <a:rPr lang="en-US" sz="2800"/>
              <a:t> </a:t>
            </a:r>
            <a:r>
              <a:rPr lang="en-US" sz="2400">
                <a:latin typeface="Arial" charset="0"/>
              </a:rPr>
              <a:t>as</a:t>
            </a:r>
            <a:r>
              <a:rPr lang="en-US" sz="2800"/>
              <a:t> </a:t>
            </a:r>
            <a:r>
              <a:rPr lang="en-US" sz="2800" i="1"/>
              <a:t>z</a:t>
            </a:r>
            <a:r>
              <a:rPr lang="en-US" sz="2800" i="1" baseline="30000"/>
              <a:t>t</a:t>
            </a:r>
            <a:r>
              <a:rPr lang="en-US" sz="2800" baseline="30000"/>
              <a:t>+1</a:t>
            </a:r>
            <a:r>
              <a:rPr lang="en-US" sz="2800"/>
              <a:t> </a:t>
            </a:r>
            <a:r>
              <a:rPr lang="en-US" sz="2400">
                <a:latin typeface="Arial" charset="0"/>
              </a:rPr>
              <a:t>with probability</a:t>
            </a:r>
          </a:p>
          <a:p>
            <a:pPr>
              <a:lnSpc>
                <a:spcPct val="90000"/>
              </a:lnSpc>
              <a:buFont typeface="Zapf Dingbats" charset="2"/>
              <a:buNone/>
            </a:pPr>
            <a:endParaRPr lang="en-US" sz="2800"/>
          </a:p>
          <a:p>
            <a:pPr>
              <a:lnSpc>
                <a:spcPct val="90000"/>
              </a:lnSpc>
              <a:buFont typeface="Zapf Dingbats" charset="2"/>
              <a:buNone/>
            </a:pPr>
            <a:endParaRPr lang="en-US" sz="2800"/>
          </a:p>
          <a:p>
            <a:pPr>
              <a:lnSpc>
                <a:spcPct val="90000"/>
              </a:lnSpc>
              <a:buFont typeface="Zapf Dingbats" charset="2"/>
              <a:buNone/>
            </a:pPr>
            <a:endParaRPr lang="en-US" sz="2800"/>
          </a:p>
          <a:p>
            <a:pPr>
              <a:lnSpc>
                <a:spcPct val="90000"/>
              </a:lnSpc>
              <a:buFont typeface="Zapf Dingbats" charset="2"/>
              <a:buNone/>
            </a:pPr>
            <a:r>
              <a:rPr lang="en-US" sz="2800"/>
              <a:t>	</a:t>
            </a:r>
            <a:r>
              <a:rPr lang="en-US" sz="2400">
                <a:latin typeface="Arial" charset="0"/>
              </a:rPr>
              <a:t>Simplifies to M when symmetry holds.</a:t>
            </a:r>
          </a:p>
        </p:txBody>
      </p:sp>
      <p:graphicFrame>
        <p:nvGraphicFramePr>
          <p:cNvPr id="359428" name="Object 4"/>
          <p:cNvGraphicFramePr>
            <a:graphicFrameLocks noChangeAspect="1"/>
          </p:cNvGraphicFramePr>
          <p:nvPr/>
        </p:nvGraphicFramePr>
        <p:xfrm>
          <a:off x="2743200" y="3810000"/>
          <a:ext cx="3733800" cy="1258888"/>
        </p:xfrm>
        <a:graphic>
          <a:graphicData uri="http://schemas.openxmlformats.org/presentationml/2006/ole">
            <mc:AlternateContent xmlns:mc="http://schemas.openxmlformats.org/markup-compatibility/2006">
              <mc:Choice xmlns:v="urn:schemas-microsoft-com:vml" Requires="v">
                <p:oleObj spid="_x0000_s31768" name="Equation" r:id="rId4" imgW="1879560" imgH="634680" progId="Equation.3">
                  <p:embed/>
                </p:oleObj>
              </mc:Choice>
              <mc:Fallback>
                <p:oleObj name="Equation" r:id="rId4" imgW="1879560" imgH="634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810000"/>
                        <a:ext cx="3733800"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p:cNvGrpSpPr>
          <p:nvPr/>
        </p:nvGrpSpPr>
        <p:grpSpPr bwMode="auto">
          <a:xfrm>
            <a:off x="3352800" y="2362200"/>
            <a:ext cx="2209800" cy="728663"/>
            <a:chOff x="2496" y="1776"/>
            <a:chExt cx="1392" cy="459"/>
          </a:xfrm>
        </p:grpSpPr>
        <p:graphicFrame>
          <p:nvGraphicFramePr>
            <p:cNvPr id="359430" name="Object 6"/>
            <p:cNvGraphicFramePr>
              <a:graphicFrameLocks noChangeAspect="1"/>
            </p:cNvGraphicFramePr>
            <p:nvPr/>
          </p:nvGraphicFramePr>
          <p:xfrm>
            <a:off x="2496" y="1776"/>
            <a:ext cx="1392" cy="459"/>
          </p:xfrm>
          <a:graphic>
            <a:graphicData uri="http://schemas.openxmlformats.org/presentationml/2006/ole">
              <mc:AlternateContent xmlns:mc="http://schemas.openxmlformats.org/markup-compatibility/2006">
                <mc:Choice xmlns:v="urn:schemas-microsoft-com:vml" Requires="v">
                  <p:oleObj spid="_x0000_s31769" name="Equation" r:id="rId6" imgW="1002960" imgH="330120" progId="Equation.3">
                    <p:embed/>
                  </p:oleObj>
                </mc:Choice>
                <mc:Fallback>
                  <p:oleObj name="Equation" r:id="rId6" imgW="1002960" imgH="33012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6" y="1776"/>
                          <a:ext cx="1392"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9431" name="Line 7"/>
            <p:cNvSpPr>
              <a:spLocks noChangeShapeType="1"/>
            </p:cNvSpPr>
            <p:nvPr/>
          </p:nvSpPr>
          <p:spPr bwMode="auto">
            <a:xfrm flipH="1">
              <a:off x="3131" y="1894"/>
              <a:ext cx="96" cy="19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Integration</a:t>
            </a:r>
            <a:endParaRPr lang="en-US" dirty="0"/>
          </a:p>
        </p:txBody>
      </p:sp>
      <p:sp>
        <p:nvSpPr>
          <p:cNvPr id="3" name="Content Placeholder 2"/>
          <p:cNvSpPr>
            <a:spLocks noGrp="1"/>
          </p:cNvSpPr>
          <p:nvPr>
            <p:ph idx="1"/>
          </p:nvPr>
        </p:nvSpPr>
        <p:spPr/>
        <p:txBody>
          <a:bodyPr/>
          <a:lstStyle/>
          <a:p>
            <a:r>
              <a:rPr lang="en-US" dirty="0" smtClean="0"/>
              <a:t>Suppose we have an integral than can be written:</a:t>
            </a:r>
          </a:p>
          <a:p>
            <a:endParaRPr lang="en-US" dirty="0" smtClean="0"/>
          </a:p>
          <a:p>
            <a:r>
              <a:rPr lang="en-US" dirty="0" smtClean="0"/>
              <a:t>Or (if </a:t>
            </a:r>
            <a:r>
              <a:rPr lang="en-US" b="1" i="1" dirty="0" smtClean="0"/>
              <a:t>X</a:t>
            </a:r>
            <a:r>
              <a:rPr lang="en-US" dirty="0" smtClean="0"/>
              <a:t> is continuous)</a:t>
            </a:r>
          </a:p>
          <a:p>
            <a:endParaRPr lang="en-US" dirty="0" smtClean="0"/>
          </a:p>
          <a:p>
            <a:endParaRPr lang="en-US" dirty="0" smtClean="0"/>
          </a:p>
          <a:p>
            <a:r>
              <a:rPr lang="en-US" dirty="0" smtClean="0"/>
              <a:t>Note that this is an expectation:</a:t>
            </a:r>
          </a:p>
        </p:txBody>
      </p:sp>
      <p:pic>
        <p:nvPicPr>
          <p:cNvPr id="4" name="Picture 3"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236913" y="2355850"/>
            <a:ext cx="2590800" cy="1016000"/>
          </a:xfrm>
          <a:prstGeom prst="rect">
            <a:avLst/>
          </a:prstGeom>
        </p:spPr>
      </p:pic>
      <p:pic>
        <p:nvPicPr>
          <p:cNvPr id="5" name="Picture 4"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3084513" y="3924300"/>
            <a:ext cx="2819400" cy="1016000"/>
          </a:xfrm>
          <a:prstGeom prst="rect">
            <a:avLst/>
          </a:prstGeom>
        </p:spPr>
      </p:pic>
      <p:pic>
        <p:nvPicPr>
          <p:cNvPr id="6" name="Picture 5"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7"/>
              <a:stretch>
                <a:fillRect/>
              </a:stretch>
            </p:blipFill>
          </mc:Choice>
          <mc:Fallback>
            <p:blipFill>
              <a:blip r:embed="rId8"/>
              <a:stretch>
                <a:fillRect/>
              </a:stretch>
            </p:blipFill>
          </mc:Fallback>
        </mc:AlternateContent>
        <p:spPr>
          <a:xfrm>
            <a:off x="3462338" y="5791200"/>
            <a:ext cx="1739900" cy="4699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(Adaption)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Often proposal distribution has a tuning parameter (size of variance in a normal step, random walk)</a:t>
            </a:r>
          </a:p>
          <a:p>
            <a:r>
              <a:rPr lang="en-US" dirty="0" smtClean="0"/>
              <a:t>Take too small a step, and high autocorrelation (mixes slowly through space)</a:t>
            </a:r>
          </a:p>
          <a:p>
            <a:r>
              <a:rPr lang="en-US" dirty="0" smtClean="0"/>
              <a:t>Take too big a step and high autocorrelation because it rejects all the time</a:t>
            </a:r>
          </a:p>
          <a:p>
            <a:r>
              <a:rPr lang="en-US" dirty="0" smtClean="0"/>
              <a:t>Optimal rejection rate 30—50% of the time.</a:t>
            </a:r>
          </a:p>
          <a:p>
            <a:r>
              <a:rPr lang="en-US" dirty="0" smtClean="0"/>
              <a:t>BUGS uses random walk proposal and automatically adapts the size of the steps to get optimal rejection rate</a:t>
            </a:r>
          </a:p>
          <a:p>
            <a:r>
              <a:rPr lang="en-US" i="1" dirty="0" smtClean="0"/>
              <a:t>Can’t use samples while adapting</a:t>
            </a:r>
            <a:r>
              <a:rPr lang="en-US" dirty="0" smtClean="0"/>
              <a:t> (wrong stationary distribution).</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Metropolis within Gibbs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Original Metropolis et al. paper worked on full multivariate space all at once</a:t>
            </a:r>
          </a:p>
          <a:p>
            <a:r>
              <a:rPr lang="en-US" dirty="0" smtClean="0"/>
              <a:t>BUGS uses Metropolis within Gibbs</a:t>
            </a:r>
          </a:p>
          <a:p>
            <a:pPr lvl="1"/>
            <a:r>
              <a:rPr lang="en-US" dirty="0" smtClean="0"/>
              <a:t>Visits each unknown variable in turn</a:t>
            </a:r>
          </a:p>
          <a:p>
            <a:pPr lvl="1"/>
            <a:r>
              <a:rPr lang="en-US" dirty="0" smtClean="0"/>
              <a:t>If conditional probability has closed form it uses slice or Gibbs sampler</a:t>
            </a:r>
          </a:p>
          <a:p>
            <a:pPr lvl="1"/>
            <a:r>
              <a:rPr lang="en-US" dirty="0" smtClean="0"/>
              <a:t>If not, it takes a Metropolis step with that parameter</a:t>
            </a:r>
          </a:p>
          <a:p>
            <a:r>
              <a:rPr lang="en-US" dirty="0" err="1" smtClean="0"/>
              <a:t>Automagically</a:t>
            </a:r>
            <a:r>
              <a:rPr lang="en-US" dirty="0" smtClean="0"/>
              <a:t> switches between Gibbs and Metropolis mode, but Metropolis requires extra adaption phase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Convergence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MCMC has converged when it reaches is stationary distribution.</a:t>
            </a:r>
          </a:p>
          <a:p>
            <a:r>
              <a:rPr lang="en-US" dirty="0" smtClean="0"/>
              <a:t>Observations before convergence are discarded as “Burn-in”</a:t>
            </a:r>
          </a:p>
          <a:p>
            <a:r>
              <a:rPr lang="en-US" dirty="0" smtClean="0"/>
              <a:t>(Brooks)-</a:t>
            </a:r>
            <a:r>
              <a:rPr lang="en-US" dirty="0" err="1" smtClean="0"/>
              <a:t>Gelman</a:t>
            </a:r>
            <a:r>
              <a:rPr lang="en-US" dirty="0" smtClean="0"/>
              <a:t>-Rubin R</a:t>
            </a:r>
          </a:p>
          <a:p>
            <a:pPr lvl="1"/>
            <a:r>
              <a:rPr lang="en-US" dirty="0" smtClean="0"/>
              <a:t>Start multiple chains from different starting points</a:t>
            </a:r>
          </a:p>
          <a:p>
            <a:pPr lvl="1"/>
            <a:r>
              <a:rPr lang="en-US" dirty="0" smtClean="0"/>
              <a:t>Look at ratio of variance within chain to variance between chains</a:t>
            </a:r>
          </a:p>
          <a:p>
            <a:pPr lvl="1"/>
            <a:r>
              <a:rPr lang="en-US" dirty="0" smtClean="0"/>
              <a:t>When this gets small (&lt;1.1) chain is converged</a:t>
            </a:r>
          </a:p>
          <a:p>
            <a:pPr lvl="1"/>
            <a:r>
              <a:rPr lang="en-US" dirty="0" smtClean="0"/>
              <a:t>Often displayed graphically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Points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Random draws from prior</a:t>
            </a:r>
          </a:p>
          <a:p>
            <a:r>
              <a:rPr lang="en-US" dirty="0" smtClean="0"/>
              <a:t>Run very long chains, look at pieces of the chain</a:t>
            </a:r>
          </a:p>
          <a:p>
            <a:r>
              <a:rPr lang="en-US" dirty="0" smtClean="0"/>
              <a:t>Russell’s Recommendation</a:t>
            </a:r>
            <a:r>
              <a:rPr lang="zh-CN" altLang="en-US" dirty="0" smtClean="0"/>
              <a:t>：</a:t>
            </a:r>
            <a:endParaRPr lang="en-US" dirty="0" smtClean="0"/>
          </a:p>
          <a:p>
            <a:pPr lvl="1"/>
            <a:r>
              <a:rPr lang="zh-CN" altLang="en-US" dirty="0" smtClean="0"/>
              <a:t>中</a:t>
            </a:r>
            <a:r>
              <a:rPr lang="en-US" altLang="zh-CN" dirty="0" smtClean="0"/>
              <a:t> </a:t>
            </a:r>
            <a:r>
              <a:rPr lang="en-US" dirty="0" smtClean="0"/>
              <a:t>Start one chain at prior mean/median/mode</a:t>
            </a:r>
          </a:p>
          <a:p>
            <a:pPr lvl="1"/>
            <a:r>
              <a:rPr lang="zh-CN" altLang="en-US" dirty="0" smtClean="0"/>
              <a:t>下</a:t>
            </a:r>
            <a:r>
              <a:rPr lang="en-US" altLang="zh-CN" dirty="0" smtClean="0"/>
              <a:t> </a:t>
            </a:r>
            <a:r>
              <a:rPr lang="en-US" dirty="0" smtClean="0"/>
              <a:t>Start one chain at 95% percentile of all marginal prior distributions</a:t>
            </a:r>
          </a:p>
          <a:p>
            <a:pPr lvl="1"/>
            <a:r>
              <a:rPr lang="zh-CN" altLang="en-US" dirty="0" smtClean="0"/>
              <a:t>上</a:t>
            </a:r>
            <a:r>
              <a:rPr lang="en-US" altLang="zh-CN" dirty="0" smtClean="0"/>
              <a:t> </a:t>
            </a:r>
            <a:r>
              <a:rPr lang="en-US" dirty="0" smtClean="0"/>
              <a:t>Start one chain at 5% percentile of all marginal prior distributions</a:t>
            </a:r>
          </a:p>
          <a:p>
            <a:pPr lvl="1"/>
            <a:r>
              <a:rPr lang="zh-CN" altLang="en-US" dirty="0" smtClean="0"/>
              <a:t>下上</a:t>
            </a:r>
            <a:r>
              <a:rPr lang="en-US" altLang="zh-CN" dirty="0" smtClean="0"/>
              <a:t> </a:t>
            </a:r>
            <a:r>
              <a:rPr lang="en-US" dirty="0" smtClean="0"/>
              <a:t>Mix ½ at high value and ½ at low value</a:t>
            </a:r>
          </a:p>
          <a:p>
            <a:pPr lvl="1"/>
            <a:r>
              <a:rPr lang="zh-CN" altLang="en-US" dirty="0" smtClean="0"/>
              <a:t>上下</a:t>
            </a:r>
            <a:r>
              <a:rPr lang="en-US" altLang="zh-CN" dirty="0" smtClean="0"/>
              <a:t> </a:t>
            </a:r>
            <a:r>
              <a:rPr lang="en-US" dirty="0" smtClean="0"/>
              <a:t>Swap halves from the first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a:t>April 2004</a:t>
            </a:r>
          </a:p>
        </p:txBody>
      </p:sp>
      <p:sp>
        <p:nvSpPr>
          <p:cNvPr id="11" name="Footer Placeholder 4"/>
          <p:cNvSpPr>
            <a:spLocks noGrp="1"/>
          </p:cNvSpPr>
          <p:nvPr>
            <p:ph type="ftr" sz="quarter" idx="11"/>
          </p:nvPr>
        </p:nvSpPr>
        <p:spPr/>
        <p:txBody>
          <a:bodyPr/>
          <a:lstStyle/>
          <a:p>
            <a:r>
              <a:rPr lang="en-US"/>
              <a:t>Bayesian Networks in Educational Assessment  - Section IV</a:t>
            </a:r>
          </a:p>
        </p:txBody>
      </p:sp>
      <p:sp>
        <p:nvSpPr>
          <p:cNvPr id="12" name="Slide Number Placeholder 5"/>
          <p:cNvSpPr>
            <a:spLocks noGrp="1"/>
          </p:cNvSpPr>
          <p:nvPr>
            <p:ph type="sldNum" sz="quarter" idx="12"/>
          </p:nvPr>
        </p:nvSpPr>
        <p:spPr/>
        <p:txBody>
          <a:bodyPr/>
          <a:lstStyle/>
          <a:p>
            <a:fld id="{ADF332C8-B659-894F-8C68-BA5301EC4A55}" type="slidenum">
              <a:rPr lang="en-US"/>
              <a:pPr/>
              <a:t>24</a:t>
            </a:fld>
            <a:endParaRPr lang="en-US"/>
          </a:p>
        </p:txBody>
      </p:sp>
      <p:sp>
        <p:nvSpPr>
          <p:cNvPr id="350210" name="Rectangle 2"/>
          <p:cNvSpPr>
            <a:spLocks noGrp="1" noChangeArrowheads="1"/>
          </p:cNvSpPr>
          <p:nvPr>
            <p:ph type="body" idx="1"/>
          </p:nvPr>
        </p:nvSpPr>
        <p:spPr>
          <a:xfrm>
            <a:off x="685800" y="1524000"/>
            <a:ext cx="7772400" cy="4191000"/>
          </a:xfrm>
        </p:spPr>
        <p:txBody>
          <a:bodyPr>
            <a:normAutofit lnSpcReduction="10000"/>
          </a:bodyPr>
          <a:lstStyle/>
          <a:p>
            <a:pPr>
              <a:lnSpc>
                <a:spcPct val="90000"/>
              </a:lnSpc>
            </a:pPr>
            <a:r>
              <a:rPr lang="en-US" sz="2000">
                <a:latin typeface="Arial" charset="0"/>
              </a:rPr>
              <a:t>“Mixing” means how much draws for a given parameter can move around the space each cycle.  More autocorrelation goes along with “poor mixing.”</a:t>
            </a:r>
          </a:p>
          <a:p>
            <a:pPr>
              <a:lnSpc>
                <a:spcPct val="90000"/>
              </a:lnSpc>
            </a:pPr>
            <a:endParaRPr lang="en-US" sz="2000">
              <a:latin typeface="Arial" charset="0"/>
            </a:endParaRPr>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latin typeface="Arial" charset="0"/>
              </a:rPr>
              <a:t>“Better mixing” means the same number of cycles provides more information about the posterior, the ceiling being independent draws from the posterior.  “Worse mixing” means more cycles are needed for (a) burn-in and (b) a given level of precision for statistics for the posteriors.</a:t>
            </a:r>
          </a:p>
        </p:txBody>
      </p:sp>
      <p:sp>
        <p:nvSpPr>
          <p:cNvPr id="350211" name="Rectangle 3"/>
          <p:cNvSpPr>
            <a:spLocks noGrp="1" noChangeArrowheads="1"/>
          </p:cNvSpPr>
          <p:nvPr>
            <p:ph type="title"/>
          </p:nvPr>
        </p:nvSpPr>
        <p:spPr/>
        <p:txBody>
          <a:bodyPr/>
          <a:lstStyle/>
          <a:p>
            <a:pPr algn="l"/>
            <a:r>
              <a:rPr lang="en-US" sz="4000" b="1" dirty="0" smtClean="0"/>
              <a:t>Mixing Speed</a:t>
            </a:r>
            <a:endParaRPr lang="en-US" sz="4000" b="1" dirty="0"/>
          </a:p>
        </p:txBody>
      </p:sp>
      <p:sp>
        <p:nvSpPr>
          <p:cNvPr id="350213" name="Rectangle 5"/>
          <p:cNvSpPr>
            <a:spLocks noChangeArrowheads="1"/>
          </p:cNvSpPr>
          <p:nvPr/>
        </p:nvSpPr>
        <p:spPr bwMode="auto">
          <a:xfrm>
            <a:off x="1219200" y="2682875"/>
            <a:ext cx="2971800" cy="1143000"/>
          </a:xfrm>
          <a:prstGeom prst="rect">
            <a:avLst/>
          </a:prstGeom>
          <a:solidFill>
            <a:srgbClr val="FF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350214" name="Freeform 6"/>
          <p:cNvSpPr>
            <a:spLocks/>
          </p:cNvSpPr>
          <p:nvPr/>
        </p:nvSpPr>
        <p:spPr bwMode="auto">
          <a:xfrm>
            <a:off x="1219200" y="3186113"/>
            <a:ext cx="2894013" cy="298450"/>
          </a:xfrm>
          <a:custGeom>
            <a:avLst/>
            <a:gdLst/>
            <a:ahLst/>
            <a:cxnLst>
              <a:cxn ang="0">
                <a:pos x="28" y="84"/>
              </a:cxn>
              <a:cxn ang="0">
                <a:pos x="56" y="91"/>
              </a:cxn>
              <a:cxn ang="0">
                <a:pos x="98" y="84"/>
              </a:cxn>
              <a:cxn ang="0">
                <a:pos x="153" y="112"/>
              </a:cxn>
              <a:cxn ang="0">
                <a:pos x="202" y="84"/>
              </a:cxn>
              <a:cxn ang="0">
                <a:pos x="285" y="112"/>
              </a:cxn>
              <a:cxn ang="0">
                <a:pos x="334" y="147"/>
              </a:cxn>
              <a:cxn ang="0">
                <a:pos x="369" y="105"/>
              </a:cxn>
              <a:cxn ang="0">
                <a:pos x="418" y="0"/>
              </a:cxn>
              <a:cxn ang="0">
                <a:pos x="466" y="70"/>
              </a:cxn>
              <a:cxn ang="0">
                <a:pos x="501" y="147"/>
              </a:cxn>
              <a:cxn ang="0">
                <a:pos x="536" y="167"/>
              </a:cxn>
              <a:cxn ang="0">
                <a:pos x="578" y="84"/>
              </a:cxn>
              <a:cxn ang="0">
                <a:pos x="605" y="77"/>
              </a:cxn>
              <a:cxn ang="0">
                <a:pos x="640" y="42"/>
              </a:cxn>
              <a:cxn ang="0">
                <a:pos x="668" y="77"/>
              </a:cxn>
              <a:cxn ang="0">
                <a:pos x="710" y="70"/>
              </a:cxn>
              <a:cxn ang="0">
                <a:pos x="731" y="119"/>
              </a:cxn>
              <a:cxn ang="0">
                <a:pos x="759" y="49"/>
              </a:cxn>
              <a:cxn ang="0">
                <a:pos x="814" y="56"/>
              </a:cxn>
              <a:cxn ang="0">
                <a:pos x="849" y="112"/>
              </a:cxn>
              <a:cxn ang="0">
                <a:pos x="884" y="119"/>
              </a:cxn>
              <a:cxn ang="0">
                <a:pos x="939" y="98"/>
              </a:cxn>
              <a:cxn ang="0">
                <a:pos x="981" y="98"/>
              </a:cxn>
              <a:cxn ang="0">
                <a:pos x="1023" y="56"/>
              </a:cxn>
              <a:cxn ang="0">
                <a:pos x="1086" y="105"/>
              </a:cxn>
              <a:cxn ang="0">
                <a:pos x="1162" y="98"/>
              </a:cxn>
              <a:cxn ang="0">
                <a:pos x="1197" y="112"/>
              </a:cxn>
              <a:cxn ang="0">
                <a:pos x="1232" y="112"/>
              </a:cxn>
              <a:cxn ang="0">
                <a:pos x="1273" y="112"/>
              </a:cxn>
              <a:cxn ang="0">
                <a:pos x="1287" y="133"/>
              </a:cxn>
              <a:cxn ang="0">
                <a:pos x="1315" y="70"/>
              </a:cxn>
              <a:cxn ang="0">
                <a:pos x="1336" y="77"/>
              </a:cxn>
              <a:cxn ang="0">
                <a:pos x="1378" y="35"/>
              </a:cxn>
              <a:cxn ang="0">
                <a:pos x="1413" y="70"/>
              </a:cxn>
              <a:cxn ang="0">
                <a:pos x="1440" y="91"/>
              </a:cxn>
              <a:cxn ang="0">
                <a:pos x="1461" y="70"/>
              </a:cxn>
              <a:cxn ang="0">
                <a:pos x="1503" y="147"/>
              </a:cxn>
              <a:cxn ang="0">
                <a:pos x="1524" y="160"/>
              </a:cxn>
              <a:cxn ang="0">
                <a:pos x="1600" y="77"/>
              </a:cxn>
              <a:cxn ang="0">
                <a:pos x="1663" y="70"/>
              </a:cxn>
              <a:cxn ang="0">
                <a:pos x="1691" y="174"/>
              </a:cxn>
              <a:cxn ang="0">
                <a:pos x="1705" y="174"/>
              </a:cxn>
              <a:cxn ang="0">
                <a:pos x="1753" y="112"/>
              </a:cxn>
              <a:cxn ang="0">
                <a:pos x="1823" y="112"/>
              </a:cxn>
            </a:cxnLst>
            <a:rect l="0" t="0" r="r" b="b"/>
            <a:pathLst>
              <a:path w="1823" h="188">
                <a:moveTo>
                  <a:pt x="0" y="91"/>
                </a:moveTo>
                <a:cubicBezTo>
                  <a:pt x="9" y="89"/>
                  <a:pt x="19" y="88"/>
                  <a:pt x="28" y="84"/>
                </a:cubicBezTo>
                <a:cubicBezTo>
                  <a:pt x="36" y="81"/>
                  <a:pt x="41" y="68"/>
                  <a:pt x="49" y="70"/>
                </a:cubicBezTo>
                <a:cubicBezTo>
                  <a:pt x="56" y="72"/>
                  <a:pt x="51" y="85"/>
                  <a:pt x="56" y="91"/>
                </a:cubicBezTo>
                <a:cubicBezTo>
                  <a:pt x="61" y="98"/>
                  <a:pt x="70" y="100"/>
                  <a:pt x="77" y="105"/>
                </a:cubicBezTo>
                <a:cubicBezTo>
                  <a:pt x="84" y="98"/>
                  <a:pt x="88" y="84"/>
                  <a:pt x="98" y="84"/>
                </a:cubicBezTo>
                <a:cubicBezTo>
                  <a:pt x="111" y="84"/>
                  <a:pt x="122" y="138"/>
                  <a:pt x="125" y="147"/>
                </a:cubicBezTo>
                <a:cubicBezTo>
                  <a:pt x="164" y="121"/>
                  <a:pt x="133" y="148"/>
                  <a:pt x="153" y="112"/>
                </a:cubicBezTo>
                <a:cubicBezTo>
                  <a:pt x="161" y="97"/>
                  <a:pt x="181" y="70"/>
                  <a:pt x="181" y="70"/>
                </a:cubicBezTo>
                <a:cubicBezTo>
                  <a:pt x="188" y="75"/>
                  <a:pt x="194" y="84"/>
                  <a:pt x="202" y="84"/>
                </a:cubicBezTo>
                <a:cubicBezTo>
                  <a:pt x="230" y="84"/>
                  <a:pt x="248" y="27"/>
                  <a:pt x="258" y="7"/>
                </a:cubicBezTo>
                <a:cubicBezTo>
                  <a:pt x="263" y="47"/>
                  <a:pt x="265" y="77"/>
                  <a:pt x="285" y="112"/>
                </a:cubicBezTo>
                <a:cubicBezTo>
                  <a:pt x="294" y="127"/>
                  <a:pt x="313" y="154"/>
                  <a:pt x="313" y="154"/>
                </a:cubicBezTo>
                <a:cubicBezTo>
                  <a:pt x="320" y="152"/>
                  <a:pt x="330" y="153"/>
                  <a:pt x="334" y="147"/>
                </a:cubicBezTo>
                <a:cubicBezTo>
                  <a:pt x="351" y="124"/>
                  <a:pt x="357" y="70"/>
                  <a:pt x="362" y="42"/>
                </a:cubicBezTo>
                <a:cubicBezTo>
                  <a:pt x="364" y="63"/>
                  <a:pt x="356" y="89"/>
                  <a:pt x="369" y="105"/>
                </a:cubicBezTo>
                <a:cubicBezTo>
                  <a:pt x="376" y="114"/>
                  <a:pt x="384" y="87"/>
                  <a:pt x="390" y="77"/>
                </a:cubicBezTo>
                <a:cubicBezTo>
                  <a:pt x="403" y="54"/>
                  <a:pt x="406" y="24"/>
                  <a:pt x="418" y="0"/>
                </a:cubicBezTo>
                <a:cubicBezTo>
                  <a:pt x="424" y="35"/>
                  <a:pt x="427" y="61"/>
                  <a:pt x="445" y="91"/>
                </a:cubicBezTo>
                <a:cubicBezTo>
                  <a:pt x="452" y="84"/>
                  <a:pt x="456" y="68"/>
                  <a:pt x="466" y="70"/>
                </a:cubicBezTo>
                <a:cubicBezTo>
                  <a:pt x="475" y="72"/>
                  <a:pt x="470" y="89"/>
                  <a:pt x="473" y="98"/>
                </a:cubicBezTo>
                <a:cubicBezTo>
                  <a:pt x="481" y="127"/>
                  <a:pt x="479" y="118"/>
                  <a:pt x="501" y="147"/>
                </a:cubicBezTo>
                <a:cubicBezTo>
                  <a:pt x="503" y="152"/>
                  <a:pt x="513" y="188"/>
                  <a:pt x="522" y="188"/>
                </a:cubicBezTo>
                <a:cubicBezTo>
                  <a:pt x="530" y="188"/>
                  <a:pt x="532" y="174"/>
                  <a:pt x="536" y="167"/>
                </a:cubicBezTo>
                <a:cubicBezTo>
                  <a:pt x="542" y="156"/>
                  <a:pt x="545" y="144"/>
                  <a:pt x="550" y="133"/>
                </a:cubicBezTo>
                <a:cubicBezTo>
                  <a:pt x="568" y="45"/>
                  <a:pt x="541" y="136"/>
                  <a:pt x="578" y="84"/>
                </a:cubicBezTo>
                <a:cubicBezTo>
                  <a:pt x="583" y="77"/>
                  <a:pt x="595" y="41"/>
                  <a:pt x="599" y="28"/>
                </a:cubicBezTo>
                <a:cubicBezTo>
                  <a:pt x="601" y="44"/>
                  <a:pt x="595" y="64"/>
                  <a:pt x="605" y="77"/>
                </a:cubicBezTo>
                <a:cubicBezTo>
                  <a:pt x="610" y="84"/>
                  <a:pt x="620" y="69"/>
                  <a:pt x="626" y="63"/>
                </a:cubicBezTo>
                <a:cubicBezTo>
                  <a:pt x="632" y="57"/>
                  <a:pt x="635" y="49"/>
                  <a:pt x="640" y="42"/>
                </a:cubicBezTo>
                <a:cubicBezTo>
                  <a:pt x="642" y="58"/>
                  <a:pt x="637" y="78"/>
                  <a:pt x="647" y="91"/>
                </a:cubicBezTo>
                <a:cubicBezTo>
                  <a:pt x="652" y="98"/>
                  <a:pt x="662" y="83"/>
                  <a:pt x="668" y="77"/>
                </a:cubicBezTo>
                <a:cubicBezTo>
                  <a:pt x="674" y="71"/>
                  <a:pt x="677" y="63"/>
                  <a:pt x="682" y="56"/>
                </a:cubicBezTo>
                <a:cubicBezTo>
                  <a:pt x="693" y="157"/>
                  <a:pt x="688" y="115"/>
                  <a:pt x="710" y="70"/>
                </a:cubicBezTo>
                <a:cubicBezTo>
                  <a:pt x="712" y="93"/>
                  <a:pt x="708" y="118"/>
                  <a:pt x="717" y="140"/>
                </a:cubicBezTo>
                <a:cubicBezTo>
                  <a:pt x="720" y="148"/>
                  <a:pt x="728" y="127"/>
                  <a:pt x="731" y="119"/>
                </a:cubicBezTo>
                <a:cubicBezTo>
                  <a:pt x="737" y="106"/>
                  <a:pt x="738" y="90"/>
                  <a:pt x="745" y="77"/>
                </a:cubicBezTo>
                <a:cubicBezTo>
                  <a:pt x="750" y="68"/>
                  <a:pt x="754" y="58"/>
                  <a:pt x="759" y="49"/>
                </a:cubicBezTo>
                <a:cubicBezTo>
                  <a:pt x="761" y="68"/>
                  <a:pt x="746" y="103"/>
                  <a:pt x="765" y="105"/>
                </a:cubicBezTo>
                <a:cubicBezTo>
                  <a:pt x="788" y="108"/>
                  <a:pt x="814" y="56"/>
                  <a:pt x="814" y="56"/>
                </a:cubicBezTo>
                <a:cubicBezTo>
                  <a:pt x="819" y="44"/>
                  <a:pt x="818" y="13"/>
                  <a:pt x="828" y="21"/>
                </a:cubicBezTo>
                <a:cubicBezTo>
                  <a:pt x="832" y="24"/>
                  <a:pt x="846" y="98"/>
                  <a:pt x="849" y="112"/>
                </a:cubicBezTo>
                <a:cubicBezTo>
                  <a:pt x="866" y="62"/>
                  <a:pt x="865" y="122"/>
                  <a:pt x="870" y="140"/>
                </a:cubicBezTo>
                <a:cubicBezTo>
                  <a:pt x="876" y="127"/>
                  <a:pt x="901" y="51"/>
                  <a:pt x="884" y="119"/>
                </a:cubicBezTo>
                <a:cubicBezTo>
                  <a:pt x="896" y="156"/>
                  <a:pt x="879" y="185"/>
                  <a:pt x="919" y="147"/>
                </a:cubicBezTo>
                <a:cubicBezTo>
                  <a:pt x="926" y="131"/>
                  <a:pt x="929" y="113"/>
                  <a:pt x="939" y="98"/>
                </a:cubicBezTo>
                <a:cubicBezTo>
                  <a:pt x="940" y="97"/>
                  <a:pt x="972" y="60"/>
                  <a:pt x="974" y="56"/>
                </a:cubicBezTo>
                <a:cubicBezTo>
                  <a:pt x="976" y="70"/>
                  <a:pt x="971" y="88"/>
                  <a:pt x="981" y="98"/>
                </a:cubicBezTo>
                <a:cubicBezTo>
                  <a:pt x="987" y="104"/>
                  <a:pt x="996" y="90"/>
                  <a:pt x="1002" y="84"/>
                </a:cubicBezTo>
                <a:cubicBezTo>
                  <a:pt x="1010" y="76"/>
                  <a:pt x="1016" y="65"/>
                  <a:pt x="1023" y="56"/>
                </a:cubicBezTo>
                <a:cubicBezTo>
                  <a:pt x="1032" y="82"/>
                  <a:pt x="1044" y="99"/>
                  <a:pt x="1051" y="126"/>
                </a:cubicBezTo>
                <a:cubicBezTo>
                  <a:pt x="1083" y="78"/>
                  <a:pt x="1074" y="68"/>
                  <a:pt x="1086" y="105"/>
                </a:cubicBezTo>
                <a:cubicBezTo>
                  <a:pt x="1120" y="70"/>
                  <a:pt x="1129" y="95"/>
                  <a:pt x="1155" y="56"/>
                </a:cubicBezTo>
                <a:cubicBezTo>
                  <a:pt x="1157" y="70"/>
                  <a:pt x="1151" y="89"/>
                  <a:pt x="1162" y="98"/>
                </a:cubicBezTo>
                <a:cubicBezTo>
                  <a:pt x="1176" y="108"/>
                  <a:pt x="1189" y="59"/>
                  <a:pt x="1190" y="56"/>
                </a:cubicBezTo>
                <a:cubicBezTo>
                  <a:pt x="1192" y="75"/>
                  <a:pt x="1187" y="96"/>
                  <a:pt x="1197" y="112"/>
                </a:cubicBezTo>
                <a:cubicBezTo>
                  <a:pt x="1201" y="119"/>
                  <a:pt x="1203" y="91"/>
                  <a:pt x="1211" y="91"/>
                </a:cubicBezTo>
                <a:cubicBezTo>
                  <a:pt x="1221" y="91"/>
                  <a:pt x="1225" y="105"/>
                  <a:pt x="1232" y="112"/>
                </a:cubicBezTo>
                <a:cubicBezTo>
                  <a:pt x="1234" y="124"/>
                  <a:pt x="1230" y="140"/>
                  <a:pt x="1239" y="147"/>
                </a:cubicBezTo>
                <a:cubicBezTo>
                  <a:pt x="1248" y="154"/>
                  <a:pt x="1273" y="113"/>
                  <a:pt x="1273" y="112"/>
                </a:cubicBezTo>
                <a:cubicBezTo>
                  <a:pt x="1275" y="128"/>
                  <a:pt x="1271" y="147"/>
                  <a:pt x="1280" y="160"/>
                </a:cubicBezTo>
                <a:cubicBezTo>
                  <a:pt x="1285" y="168"/>
                  <a:pt x="1283" y="142"/>
                  <a:pt x="1287" y="133"/>
                </a:cubicBezTo>
                <a:cubicBezTo>
                  <a:pt x="1290" y="125"/>
                  <a:pt x="1298" y="120"/>
                  <a:pt x="1301" y="112"/>
                </a:cubicBezTo>
                <a:cubicBezTo>
                  <a:pt x="1307" y="99"/>
                  <a:pt x="1315" y="70"/>
                  <a:pt x="1315" y="70"/>
                </a:cubicBezTo>
                <a:cubicBezTo>
                  <a:pt x="1317" y="79"/>
                  <a:pt x="1313" y="95"/>
                  <a:pt x="1322" y="98"/>
                </a:cubicBezTo>
                <a:cubicBezTo>
                  <a:pt x="1330" y="101"/>
                  <a:pt x="1332" y="84"/>
                  <a:pt x="1336" y="77"/>
                </a:cubicBezTo>
                <a:cubicBezTo>
                  <a:pt x="1350" y="53"/>
                  <a:pt x="1349" y="52"/>
                  <a:pt x="1357" y="28"/>
                </a:cubicBezTo>
                <a:cubicBezTo>
                  <a:pt x="1344" y="133"/>
                  <a:pt x="1356" y="68"/>
                  <a:pt x="1378" y="35"/>
                </a:cubicBezTo>
                <a:cubicBezTo>
                  <a:pt x="1380" y="49"/>
                  <a:pt x="1372" y="71"/>
                  <a:pt x="1385" y="77"/>
                </a:cubicBezTo>
                <a:cubicBezTo>
                  <a:pt x="1429" y="99"/>
                  <a:pt x="1391" y="3"/>
                  <a:pt x="1413" y="70"/>
                </a:cubicBezTo>
                <a:cubicBezTo>
                  <a:pt x="1415" y="84"/>
                  <a:pt x="1408" y="103"/>
                  <a:pt x="1419" y="112"/>
                </a:cubicBezTo>
                <a:cubicBezTo>
                  <a:pt x="1427" y="118"/>
                  <a:pt x="1430" y="91"/>
                  <a:pt x="1440" y="91"/>
                </a:cubicBezTo>
                <a:cubicBezTo>
                  <a:pt x="1447" y="91"/>
                  <a:pt x="1428" y="117"/>
                  <a:pt x="1433" y="112"/>
                </a:cubicBezTo>
                <a:cubicBezTo>
                  <a:pt x="1445" y="100"/>
                  <a:pt x="1461" y="70"/>
                  <a:pt x="1461" y="70"/>
                </a:cubicBezTo>
                <a:cubicBezTo>
                  <a:pt x="1472" y="157"/>
                  <a:pt x="1471" y="128"/>
                  <a:pt x="1496" y="77"/>
                </a:cubicBezTo>
                <a:cubicBezTo>
                  <a:pt x="1498" y="100"/>
                  <a:pt x="1494" y="125"/>
                  <a:pt x="1503" y="147"/>
                </a:cubicBezTo>
                <a:cubicBezTo>
                  <a:pt x="1506" y="155"/>
                  <a:pt x="1510" y="122"/>
                  <a:pt x="1517" y="126"/>
                </a:cubicBezTo>
                <a:cubicBezTo>
                  <a:pt x="1527" y="132"/>
                  <a:pt x="1522" y="149"/>
                  <a:pt x="1524" y="160"/>
                </a:cubicBezTo>
                <a:cubicBezTo>
                  <a:pt x="1544" y="103"/>
                  <a:pt x="1552" y="103"/>
                  <a:pt x="1586" y="56"/>
                </a:cubicBezTo>
                <a:cubicBezTo>
                  <a:pt x="1591" y="63"/>
                  <a:pt x="1592" y="75"/>
                  <a:pt x="1600" y="77"/>
                </a:cubicBezTo>
                <a:cubicBezTo>
                  <a:pt x="1661" y="94"/>
                  <a:pt x="1616" y="42"/>
                  <a:pt x="1649" y="91"/>
                </a:cubicBezTo>
                <a:cubicBezTo>
                  <a:pt x="1654" y="84"/>
                  <a:pt x="1659" y="63"/>
                  <a:pt x="1663" y="70"/>
                </a:cubicBezTo>
                <a:cubicBezTo>
                  <a:pt x="1687" y="110"/>
                  <a:pt x="1652" y="152"/>
                  <a:pt x="1684" y="105"/>
                </a:cubicBezTo>
                <a:cubicBezTo>
                  <a:pt x="1686" y="128"/>
                  <a:pt x="1685" y="152"/>
                  <a:pt x="1691" y="174"/>
                </a:cubicBezTo>
                <a:cubicBezTo>
                  <a:pt x="1693" y="181"/>
                  <a:pt x="1691" y="154"/>
                  <a:pt x="1698" y="154"/>
                </a:cubicBezTo>
                <a:cubicBezTo>
                  <a:pt x="1705" y="154"/>
                  <a:pt x="1703" y="167"/>
                  <a:pt x="1705" y="174"/>
                </a:cubicBezTo>
                <a:cubicBezTo>
                  <a:pt x="1728" y="159"/>
                  <a:pt x="1731" y="160"/>
                  <a:pt x="1746" y="133"/>
                </a:cubicBezTo>
                <a:cubicBezTo>
                  <a:pt x="1750" y="127"/>
                  <a:pt x="1748" y="117"/>
                  <a:pt x="1753" y="112"/>
                </a:cubicBezTo>
                <a:cubicBezTo>
                  <a:pt x="1760" y="105"/>
                  <a:pt x="1772" y="103"/>
                  <a:pt x="1781" y="98"/>
                </a:cubicBezTo>
                <a:cubicBezTo>
                  <a:pt x="1796" y="103"/>
                  <a:pt x="1823" y="126"/>
                  <a:pt x="1823" y="112"/>
                </a:cubicBezTo>
              </a:path>
            </a:pathLst>
          </a:custGeom>
          <a:noFill/>
          <a:ln w="19050" cap="flat" cmpd="sng">
            <a:solidFill>
              <a:schemeClr val="tx1"/>
            </a:solidFill>
            <a:prstDash val="solid"/>
            <a:round/>
            <a:headEnd type="none" w="med" len="med"/>
            <a:tailEnd type="none" w="med" len="med"/>
          </a:ln>
          <a:effectLst/>
        </p:spPr>
        <p:txBody>
          <a:bodyPr wrap="none" anchor="ctr">
            <a:prstTxWarp prst="textNoShape">
              <a:avLst/>
            </a:prstTxWarp>
          </a:bodyPr>
          <a:lstStyle/>
          <a:p>
            <a:endParaRPr lang="en-US"/>
          </a:p>
        </p:txBody>
      </p:sp>
      <p:sp>
        <p:nvSpPr>
          <p:cNvPr id="350215" name="Rectangle 7"/>
          <p:cNvSpPr>
            <a:spLocks noChangeArrowheads="1"/>
          </p:cNvSpPr>
          <p:nvPr/>
        </p:nvSpPr>
        <p:spPr bwMode="auto">
          <a:xfrm>
            <a:off x="4876800" y="2682875"/>
            <a:ext cx="2971800" cy="1143000"/>
          </a:xfrm>
          <a:prstGeom prst="rect">
            <a:avLst/>
          </a:prstGeom>
          <a:solidFill>
            <a:srgbClr val="FF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350216" name="Freeform 8"/>
          <p:cNvSpPr>
            <a:spLocks/>
          </p:cNvSpPr>
          <p:nvPr/>
        </p:nvSpPr>
        <p:spPr bwMode="auto">
          <a:xfrm>
            <a:off x="4919663" y="2895600"/>
            <a:ext cx="2878137" cy="798513"/>
          </a:xfrm>
          <a:custGeom>
            <a:avLst/>
            <a:gdLst/>
            <a:ahLst/>
            <a:cxnLst>
              <a:cxn ang="0">
                <a:pos x="0" y="447"/>
              </a:cxn>
              <a:cxn ang="0">
                <a:pos x="49" y="503"/>
              </a:cxn>
              <a:cxn ang="0">
                <a:pos x="119" y="454"/>
              </a:cxn>
              <a:cxn ang="0">
                <a:pos x="140" y="461"/>
              </a:cxn>
              <a:cxn ang="0">
                <a:pos x="160" y="447"/>
              </a:cxn>
              <a:cxn ang="0">
                <a:pos x="244" y="413"/>
              </a:cxn>
              <a:cxn ang="0">
                <a:pos x="265" y="392"/>
              </a:cxn>
              <a:cxn ang="0">
                <a:pos x="286" y="364"/>
              </a:cxn>
              <a:cxn ang="0">
                <a:pos x="307" y="385"/>
              </a:cxn>
              <a:cxn ang="0">
                <a:pos x="334" y="357"/>
              </a:cxn>
              <a:cxn ang="0">
                <a:pos x="362" y="364"/>
              </a:cxn>
              <a:cxn ang="0">
                <a:pos x="383" y="350"/>
              </a:cxn>
              <a:cxn ang="0">
                <a:pos x="439" y="329"/>
              </a:cxn>
              <a:cxn ang="0">
                <a:pos x="501" y="294"/>
              </a:cxn>
              <a:cxn ang="0">
                <a:pos x="592" y="93"/>
              </a:cxn>
              <a:cxn ang="0">
                <a:pos x="633" y="65"/>
              </a:cxn>
              <a:cxn ang="0">
                <a:pos x="647" y="23"/>
              </a:cxn>
              <a:cxn ang="0">
                <a:pos x="654" y="44"/>
              </a:cxn>
              <a:cxn ang="0">
                <a:pos x="675" y="51"/>
              </a:cxn>
              <a:cxn ang="0">
                <a:pos x="696" y="58"/>
              </a:cxn>
              <a:cxn ang="0">
                <a:pos x="738" y="51"/>
              </a:cxn>
              <a:cxn ang="0">
                <a:pos x="766" y="93"/>
              </a:cxn>
              <a:cxn ang="0">
                <a:pos x="780" y="134"/>
              </a:cxn>
              <a:cxn ang="0">
                <a:pos x="800" y="169"/>
              </a:cxn>
              <a:cxn ang="0">
                <a:pos x="821" y="155"/>
              </a:cxn>
              <a:cxn ang="0">
                <a:pos x="870" y="169"/>
              </a:cxn>
              <a:cxn ang="0">
                <a:pos x="933" y="162"/>
              </a:cxn>
              <a:cxn ang="0">
                <a:pos x="974" y="176"/>
              </a:cxn>
              <a:cxn ang="0">
                <a:pos x="995" y="190"/>
              </a:cxn>
              <a:cxn ang="0">
                <a:pos x="1016" y="176"/>
              </a:cxn>
              <a:cxn ang="0">
                <a:pos x="1023" y="204"/>
              </a:cxn>
              <a:cxn ang="0">
                <a:pos x="1079" y="280"/>
              </a:cxn>
              <a:cxn ang="0">
                <a:pos x="1093" y="301"/>
              </a:cxn>
              <a:cxn ang="0">
                <a:pos x="1134" y="315"/>
              </a:cxn>
              <a:cxn ang="0">
                <a:pos x="1232" y="329"/>
              </a:cxn>
              <a:cxn ang="0">
                <a:pos x="1329" y="260"/>
              </a:cxn>
              <a:cxn ang="0">
                <a:pos x="1350" y="239"/>
              </a:cxn>
              <a:cxn ang="0">
                <a:pos x="1371" y="232"/>
              </a:cxn>
              <a:cxn ang="0">
                <a:pos x="1427" y="190"/>
              </a:cxn>
              <a:cxn ang="0">
                <a:pos x="1441" y="190"/>
              </a:cxn>
              <a:cxn ang="0">
                <a:pos x="1461" y="183"/>
              </a:cxn>
              <a:cxn ang="0">
                <a:pos x="1489" y="176"/>
              </a:cxn>
              <a:cxn ang="0">
                <a:pos x="1510" y="169"/>
              </a:cxn>
              <a:cxn ang="0">
                <a:pos x="1538" y="176"/>
              </a:cxn>
              <a:cxn ang="0">
                <a:pos x="1559" y="183"/>
              </a:cxn>
              <a:cxn ang="0">
                <a:pos x="1573" y="204"/>
              </a:cxn>
              <a:cxn ang="0">
                <a:pos x="1601" y="211"/>
              </a:cxn>
              <a:cxn ang="0">
                <a:pos x="1621" y="197"/>
              </a:cxn>
              <a:cxn ang="0">
                <a:pos x="1656" y="267"/>
              </a:cxn>
              <a:cxn ang="0">
                <a:pos x="1677" y="253"/>
              </a:cxn>
              <a:cxn ang="0">
                <a:pos x="1698" y="253"/>
              </a:cxn>
              <a:cxn ang="0">
                <a:pos x="1726" y="273"/>
              </a:cxn>
              <a:cxn ang="0">
                <a:pos x="1747" y="267"/>
              </a:cxn>
              <a:cxn ang="0">
                <a:pos x="1768" y="273"/>
              </a:cxn>
              <a:cxn ang="0">
                <a:pos x="1788" y="267"/>
              </a:cxn>
              <a:cxn ang="0">
                <a:pos x="1809" y="280"/>
              </a:cxn>
              <a:cxn ang="0">
                <a:pos x="1795" y="273"/>
              </a:cxn>
            </a:cxnLst>
            <a:rect l="0" t="0" r="r" b="b"/>
            <a:pathLst>
              <a:path w="1813" h="503">
                <a:moveTo>
                  <a:pt x="0" y="447"/>
                </a:moveTo>
                <a:cubicBezTo>
                  <a:pt x="10" y="477"/>
                  <a:pt x="32" y="477"/>
                  <a:pt x="49" y="503"/>
                </a:cubicBezTo>
                <a:cubicBezTo>
                  <a:pt x="73" y="479"/>
                  <a:pt x="95" y="478"/>
                  <a:pt x="119" y="454"/>
                </a:cubicBezTo>
                <a:cubicBezTo>
                  <a:pt x="126" y="456"/>
                  <a:pt x="133" y="462"/>
                  <a:pt x="140" y="461"/>
                </a:cubicBezTo>
                <a:cubicBezTo>
                  <a:pt x="148" y="460"/>
                  <a:pt x="153" y="450"/>
                  <a:pt x="160" y="447"/>
                </a:cubicBezTo>
                <a:cubicBezTo>
                  <a:pt x="185" y="436"/>
                  <a:pt x="218" y="422"/>
                  <a:pt x="244" y="413"/>
                </a:cubicBezTo>
                <a:cubicBezTo>
                  <a:pt x="251" y="406"/>
                  <a:pt x="259" y="400"/>
                  <a:pt x="265" y="392"/>
                </a:cubicBezTo>
                <a:cubicBezTo>
                  <a:pt x="273" y="383"/>
                  <a:pt x="274" y="366"/>
                  <a:pt x="286" y="364"/>
                </a:cubicBezTo>
                <a:cubicBezTo>
                  <a:pt x="296" y="362"/>
                  <a:pt x="300" y="378"/>
                  <a:pt x="307" y="385"/>
                </a:cubicBezTo>
                <a:cubicBezTo>
                  <a:pt x="325" y="356"/>
                  <a:pt x="319" y="311"/>
                  <a:pt x="334" y="357"/>
                </a:cubicBezTo>
                <a:cubicBezTo>
                  <a:pt x="394" y="317"/>
                  <a:pt x="323" y="354"/>
                  <a:pt x="362" y="364"/>
                </a:cubicBezTo>
                <a:cubicBezTo>
                  <a:pt x="370" y="366"/>
                  <a:pt x="376" y="354"/>
                  <a:pt x="383" y="350"/>
                </a:cubicBezTo>
                <a:cubicBezTo>
                  <a:pt x="411" y="334"/>
                  <a:pt x="408" y="337"/>
                  <a:pt x="439" y="329"/>
                </a:cubicBezTo>
                <a:cubicBezTo>
                  <a:pt x="477" y="354"/>
                  <a:pt x="477" y="326"/>
                  <a:pt x="501" y="294"/>
                </a:cubicBezTo>
                <a:cubicBezTo>
                  <a:pt x="520" y="238"/>
                  <a:pt x="530" y="114"/>
                  <a:pt x="592" y="93"/>
                </a:cubicBezTo>
                <a:cubicBezTo>
                  <a:pt x="606" y="72"/>
                  <a:pt x="619" y="14"/>
                  <a:pt x="633" y="65"/>
                </a:cubicBezTo>
                <a:cubicBezTo>
                  <a:pt x="638" y="51"/>
                  <a:pt x="642" y="9"/>
                  <a:pt x="647" y="23"/>
                </a:cubicBezTo>
                <a:cubicBezTo>
                  <a:pt x="649" y="30"/>
                  <a:pt x="649" y="39"/>
                  <a:pt x="654" y="44"/>
                </a:cubicBezTo>
                <a:cubicBezTo>
                  <a:pt x="659" y="49"/>
                  <a:pt x="668" y="49"/>
                  <a:pt x="675" y="51"/>
                </a:cubicBezTo>
                <a:cubicBezTo>
                  <a:pt x="709" y="0"/>
                  <a:pt x="670" y="47"/>
                  <a:pt x="696" y="58"/>
                </a:cubicBezTo>
                <a:cubicBezTo>
                  <a:pt x="709" y="64"/>
                  <a:pt x="724" y="53"/>
                  <a:pt x="738" y="51"/>
                </a:cubicBezTo>
                <a:cubicBezTo>
                  <a:pt x="769" y="72"/>
                  <a:pt x="754" y="55"/>
                  <a:pt x="766" y="93"/>
                </a:cubicBezTo>
                <a:cubicBezTo>
                  <a:pt x="770" y="107"/>
                  <a:pt x="780" y="134"/>
                  <a:pt x="780" y="134"/>
                </a:cubicBezTo>
                <a:cubicBezTo>
                  <a:pt x="812" y="86"/>
                  <a:pt x="776" y="131"/>
                  <a:pt x="800" y="169"/>
                </a:cubicBezTo>
                <a:cubicBezTo>
                  <a:pt x="805" y="176"/>
                  <a:pt x="814" y="160"/>
                  <a:pt x="821" y="155"/>
                </a:cubicBezTo>
                <a:cubicBezTo>
                  <a:pt x="832" y="187"/>
                  <a:pt x="843" y="187"/>
                  <a:pt x="870" y="169"/>
                </a:cubicBezTo>
                <a:cubicBezTo>
                  <a:pt x="894" y="205"/>
                  <a:pt x="897" y="180"/>
                  <a:pt x="933" y="162"/>
                </a:cubicBezTo>
                <a:cubicBezTo>
                  <a:pt x="947" y="203"/>
                  <a:pt x="928" y="170"/>
                  <a:pt x="974" y="176"/>
                </a:cubicBezTo>
                <a:cubicBezTo>
                  <a:pt x="982" y="177"/>
                  <a:pt x="988" y="185"/>
                  <a:pt x="995" y="190"/>
                </a:cubicBezTo>
                <a:cubicBezTo>
                  <a:pt x="1002" y="185"/>
                  <a:pt x="1008" y="172"/>
                  <a:pt x="1016" y="176"/>
                </a:cubicBezTo>
                <a:cubicBezTo>
                  <a:pt x="1025" y="180"/>
                  <a:pt x="1019" y="195"/>
                  <a:pt x="1023" y="204"/>
                </a:cubicBezTo>
                <a:cubicBezTo>
                  <a:pt x="1035" y="233"/>
                  <a:pt x="1048" y="270"/>
                  <a:pt x="1079" y="280"/>
                </a:cubicBezTo>
                <a:cubicBezTo>
                  <a:pt x="1084" y="287"/>
                  <a:pt x="1086" y="296"/>
                  <a:pt x="1093" y="301"/>
                </a:cubicBezTo>
                <a:cubicBezTo>
                  <a:pt x="1105" y="309"/>
                  <a:pt x="1134" y="315"/>
                  <a:pt x="1134" y="315"/>
                </a:cubicBezTo>
                <a:cubicBezTo>
                  <a:pt x="1168" y="304"/>
                  <a:pt x="1198" y="321"/>
                  <a:pt x="1232" y="329"/>
                </a:cubicBezTo>
                <a:cubicBezTo>
                  <a:pt x="1274" y="321"/>
                  <a:pt x="1304" y="295"/>
                  <a:pt x="1329" y="260"/>
                </a:cubicBezTo>
                <a:cubicBezTo>
                  <a:pt x="1345" y="322"/>
                  <a:pt x="1337" y="255"/>
                  <a:pt x="1350" y="239"/>
                </a:cubicBezTo>
                <a:cubicBezTo>
                  <a:pt x="1355" y="233"/>
                  <a:pt x="1364" y="234"/>
                  <a:pt x="1371" y="232"/>
                </a:cubicBezTo>
                <a:cubicBezTo>
                  <a:pt x="1387" y="208"/>
                  <a:pt x="1399" y="199"/>
                  <a:pt x="1427" y="190"/>
                </a:cubicBezTo>
                <a:cubicBezTo>
                  <a:pt x="1443" y="142"/>
                  <a:pt x="1425" y="182"/>
                  <a:pt x="1441" y="190"/>
                </a:cubicBezTo>
                <a:cubicBezTo>
                  <a:pt x="1447" y="193"/>
                  <a:pt x="1454" y="185"/>
                  <a:pt x="1461" y="183"/>
                </a:cubicBezTo>
                <a:cubicBezTo>
                  <a:pt x="1509" y="118"/>
                  <a:pt x="1464" y="163"/>
                  <a:pt x="1489" y="176"/>
                </a:cubicBezTo>
                <a:cubicBezTo>
                  <a:pt x="1496" y="179"/>
                  <a:pt x="1503" y="171"/>
                  <a:pt x="1510" y="169"/>
                </a:cubicBezTo>
                <a:cubicBezTo>
                  <a:pt x="1523" y="209"/>
                  <a:pt x="1507" y="181"/>
                  <a:pt x="1538" y="176"/>
                </a:cubicBezTo>
                <a:cubicBezTo>
                  <a:pt x="1545" y="175"/>
                  <a:pt x="1552" y="181"/>
                  <a:pt x="1559" y="183"/>
                </a:cubicBezTo>
                <a:cubicBezTo>
                  <a:pt x="1564" y="190"/>
                  <a:pt x="1565" y="202"/>
                  <a:pt x="1573" y="204"/>
                </a:cubicBezTo>
                <a:cubicBezTo>
                  <a:pt x="1609" y="211"/>
                  <a:pt x="1584" y="160"/>
                  <a:pt x="1601" y="211"/>
                </a:cubicBezTo>
                <a:cubicBezTo>
                  <a:pt x="1608" y="206"/>
                  <a:pt x="1613" y="195"/>
                  <a:pt x="1621" y="197"/>
                </a:cubicBezTo>
                <a:cubicBezTo>
                  <a:pt x="1631" y="199"/>
                  <a:pt x="1652" y="256"/>
                  <a:pt x="1656" y="267"/>
                </a:cubicBezTo>
                <a:cubicBezTo>
                  <a:pt x="1663" y="262"/>
                  <a:pt x="1671" y="259"/>
                  <a:pt x="1677" y="253"/>
                </a:cubicBezTo>
                <a:cubicBezTo>
                  <a:pt x="1697" y="233"/>
                  <a:pt x="1686" y="218"/>
                  <a:pt x="1698" y="253"/>
                </a:cubicBezTo>
                <a:cubicBezTo>
                  <a:pt x="1748" y="236"/>
                  <a:pt x="1692" y="247"/>
                  <a:pt x="1726" y="273"/>
                </a:cubicBezTo>
                <a:cubicBezTo>
                  <a:pt x="1732" y="277"/>
                  <a:pt x="1740" y="269"/>
                  <a:pt x="1747" y="267"/>
                </a:cubicBezTo>
                <a:cubicBezTo>
                  <a:pt x="1754" y="269"/>
                  <a:pt x="1761" y="273"/>
                  <a:pt x="1768" y="273"/>
                </a:cubicBezTo>
                <a:cubicBezTo>
                  <a:pt x="1775" y="273"/>
                  <a:pt x="1781" y="266"/>
                  <a:pt x="1788" y="267"/>
                </a:cubicBezTo>
                <a:cubicBezTo>
                  <a:pt x="1796" y="268"/>
                  <a:pt x="1803" y="275"/>
                  <a:pt x="1809" y="280"/>
                </a:cubicBezTo>
                <a:cubicBezTo>
                  <a:pt x="1813" y="283"/>
                  <a:pt x="1800" y="275"/>
                  <a:pt x="1795" y="273"/>
                </a:cubicBezTo>
              </a:path>
            </a:pathLst>
          </a:custGeom>
          <a:noFill/>
          <a:ln w="19050" cap="flat" cmpd="sng">
            <a:solidFill>
              <a:schemeClr val="tx1"/>
            </a:solidFill>
            <a:prstDash val="solid"/>
            <a:round/>
            <a:headEnd type="none" w="med" len="med"/>
            <a:tailEnd type="none" w="med" len="med"/>
          </a:ln>
          <a:effectLst/>
        </p:spPr>
        <p:txBody>
          <a:bodyPr wrap="none" anchor="ctr">
            <a:prstTxWarp prst="textNoShape">
              <a:avLst/>
            </a:prstTxWarp>
          </a:bodyPr>
          <a:lstStyle/>
          <a:p>
            <a:endParaRPr lang="en-US"/>
          </a:p>
        </p:txBody>
      </p:sp>
      <p:sp>
        <p:nvSpPr>
          <p:cNvPr id="350217" name="Text Box 9"/>
          <p:cNvSpPr txBox="1">
            <a:spLocks noChangeArrowheads="1"/>
          </p:cNvSpPr>
          <p:nvPr/>
        </p:nvSpPr>
        <p:spPr bwMode="auto">
          <a:xfrm>
            <a:off x="1524000" y="3824288"/>
            <a:ext cx="2381250" cy="366712"/>
          </a:xfrm>
          <a:prstGeom prst="rect">
            <a:avLst/>
          </a:prstGeom>
          <a:noFill/>
          <a:ln w="12700">
            <a:noFill/>
            <a:miter lim="800000"/>
            <a:headEnd/>
            <a:tailEnd/>
          </a:ln>
          <a:effectLst/>
        </p:spPr>
        <p:txBody>
          <a:bodyPr wrap="none">
            <a:prstTxWarp prst="textNoShape">
              <a:avLst/>
            </a:prstTxWarp>
            <a:spAutoFit/>
          </a:bodyPr>
          <a:lstStyle/>
          <a:p>
            <a:pPr eaLnBrk="0" hangingPunct="0"/>
            <a:r>
              <a:rPr lang="en-US" sz="1800">
                <a:latin typeface="Arial" charset="0"/>
              </a:rPr>
              <a:t>relatively good mixing</a:t>
            </a:r>
          </a:p>
        </p:txBody>
      </p:sp>
      <p:sp>
        <p:nvSpPr>
          <p:cNvPr id="350218" name="Text Box 10"/>
          <p:cNvSpPr txBox="1">
            <a:spLocks noChangeArrowheads="1"/>
          </p:cNvSpPr>
          <p:nvPr/>
        </p:nvSpPr>
        <p:spPr bwMode="auto">
          <a:xfrm>
            <a:off x="5410200" y="3824288"/>
            <a:ext cx="2254250" cy="366712"/>
          </a:xfrm>
          <a:prstGeom prst="rect">
            <a:avLst/>
          </a:prstGeom>
          <a:noFill/>
          <a:ln w="12700">
            <a:noFill/>
            <a:miter lim="800000"/>
            <a:headEnd/>
            <a:tailEnd/>
          </a:ln>
          <a:effectLst/>
        </p:spPr>
        <p:txBody>
          <a:bodyPr wrap="none">
            <a:prstTxWarp prst="textNoShape">
              <a:avLst/>
            </a:prstTxWarp>
            <a:spAutoFit/>
          </a:bodyPr>
          <a:lstStyle/>
          <a:p>
            <a:pPr eaLnBrk="0" hangingPunct="0"/>
            <a:r>
              <a:rPr lang="en-US" sz="1800">
                <a:latin typeface="Arial" charset="0"/>
              </a:rPr>
              <a:t>relatively bad mixing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4" name="Text Placeholder 3"/>
          <p:cNvSpPr>
            <a:spLocks noGrp="1"/>
          </p:cNvSpPr>
          <p:nvPr>
            <p:ph type="body" idx="1"/>
          </p:nvPr>
        </p:nvSpPr>
        <p:spPr/>
        <p:txBody>
          <a:bodyPr/>
          <a:lstStyle/>
          <a:p>
            <a:r>
              <a:rPr lang="en-US" dirty="0" smtClean="0"/>
              <a:t>Adequate Mixing</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1650" y="2174875"/>
            <a:ext cx="3951288" cy="3951288"/>
          </a:xfrm>
        </p:spPr>
      </p:pic>
      <p:sp>
        <p:nvSpPr>
          <p:cNvPr id="6" name="Text Placeholder 5"/>
          <p:cNvSpPr>
            <a:spLocks noGrp="1"/>
          </p:cNvSpPr>
          <p:nvPr>
            <p:ph type="body" sz="quarter" idx="3"/>
          </p:nvPr>
        </p:nvSpPr>
        <p:spPr/>
        <p:txBody>
          <a:bodyPr/>
          <a:lstStyle/>
          <a:p>
            <a:r>
              <a:rPr lang="en-US" dirty="0" smtClean="0"/>
              <a:t>Slow mixing</a:t>
            </a:r>
            <a:endParaRPr lang="en-US"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90268" y="2174875"/>
            <a:ext cx="3951288" cy="3951288"/>
          </a:xfrm>
        </p:spPr>
      </p:pic>
      <p:sp>
        <p:nvSpPr>
          <p:cNvPr id="10" name="Line Callout 1 9"/>
          <p:cNvSpPr/>
          <p:nvPr/>
        </p:nvSpPr>
        <p:spPr>
          <a:xfrm>
            <a:off x="1917700" y="2174875"/>
            <a:ext cx="914400" cy="612648"/>
          </a:xfrm>
          <a:prstGeom prst="borderCallout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Lag 5</a:t>
            </a:r>
            <a:endParaRPr lang="en-US" dirty="0"/>
          </a:p>
        </p:txBody>
      </p:sp>
    </p:spTree>
    <p:extLst>
      <p:ext uri="{BB962C8B-B14F-4D97-AF65-F5344CB8AC3E}">
        <p14:creationId xmlns:p14="http://schemas.microsoft.com/office/powerpoint/2010/main" val="1735160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Noise Trick</a:t>
            </a:r>
            <a:endParaRPr lang="en-US" dirty="0"/>
          </a:p>
        </p:txBody>
      </p:sp>
      <p:sp>
        <p:nvSpPr>
          <p:cNvPr id="3" name="Content Placeholder 2"/>
          <p:cNvSpPr>
            <a:spLocks noGrp="1"/>
          </p:cNvSpPr>
          <p:nvPr>
            <p:ph idx="1"/>
          </p:nvPr>
        </p:nvSpPr>
        <p:spPr/>
        <p:txBody>
          <a:bodyPr/>
          <a:lstStyle/>
          <a:p>
            <a:r>
              <a:rPr lang="en-US" dirty="0" smtClean="0"/>
              <a:t>Want trace plot to look like white noise (</a:t>
            </a:r>
            <a:r>
              <a:rPr lang="en-US" dirty="0" err="1" smtClean="0"/>
              <a:t>i.i.d</a:t>
            </a:r>
            <a:r>
              <a:rPr lang="en-US" dirty="0" smtClean="0"/>
              <a:t>. normal) process</a:t>
            </a:r>
          </a:p>
          <a:p>
            <a:endParaRPr lang="en-US" dirty="0" smtClean="0"/>
          </a:p>
          <a:p>
            <a:endParaRPr lang="en-US" dirty="0" smtClean="0"/>
          </a:p>
          <a:p>
            <a:endParaRPr lang="en-US" dirty="0" smtClean="0"/>
          </a:p>
          <a:p>
            <a:r>
              <a:rPr lang="en-US" dirty="0" smtClean="0"/>
              <a:t>Trick:  Run chain long enough so that scale compression makes series look like white noise</a:t>
            </a:r>
            <a:endParaRPr lang="en-US" dirty="0"/>
          </a:p>
        </p:txBody>
      </p:sp>
      <p:pic>
        <p:nvPicPr>
          <p:cNvPr id="4" name="Picture 3" descr="WhiteNoise.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983130" y="2338388"/>
            <a:ext cx="6400800" cy="2743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series has high autocorrelation, you could record every </a:t>
            </a:r>
            <a:r>
              <a:rPr lang="en-US" i="1" dirty="0" smtClean="0"/>
              <a:t>k</a:t>
            </a:r>
            <a:r>
              <a:rPr lang="en-US" dirty="0" smtClean="0"/>
              <a:t> cycles of the MCMC.  This is called </a:t>
            </a:r>
            <a:r>
              <a:rPr lang="en-US" i="1" dirty="0" smtClean="0"/>
              <a:t>thinning</a:t>
            </a:r>
            <a:endParaRPr lang="en-US" dirty="0" smtClean="0"/>
          </a:p>
          <a:p>
            <a:r>
              <a:rPr lang="en-US" dirty="0" smtClean="0"/>
              <a:t>Lag </a:t>
            </a:r>
            <a:r>
              <a:rPr lang="en-US" i="1" dirty="0" smtClean="0"/>
              <a:t>1 </a:t>
            </a:r>
            <a:r>
              <a:rPr lang="en-US" dirty="0" smtClean="0"/>
              <a:t>autocorrelation in the thinned series is the same as lag </a:t>
            </a:r>
            <a:r>
              <a:rPr lang="en-US" i="1" dirty="0" smtClean="0"/>
              <a:t>k</a:t>
            </a:r>
            <a:r>
              <a:rPr lang="en-US" dirty="0" smtClean="0"/>
              <a:t> autocorrelation in the original series.</a:t>
            </a:r>
          </a:p>
          <a:p>
            <a:r>
              <a:rPr lang="en-US" dirty="0" smtClean="0"/>
              <a:t>Standard errors are better in the original series (sample size </a:t>
            </a:r>
            <a:r>
              <a:rPr lang="en-US" i="1" dirty="0" smtClean="0"/>
              <a:t>m</a:t>
            </a:r>
            <a:r>
              <a:rPr lang="en-US" dirty="0" smtClean="0"/>
              <a:t>) than in the thinned series (sample size </a:t>
            </a:r>
            <a:r>
              <a:rPr lang="en-US" i="1" dirty="0" smtClean="0"/>
              <a:t>m/k</a:t>
            </a:r>
            <a:r>
              <a:rPr lang="en-US" dirty="0" smtClean="0"/>
              <a:t>) even when corrected for autocorrelation</a:t>
            </a:r>
          </a:p>
          <a:p>
            <a:r>
              <a:rPr lang="en-US" dirty="0" smtClean="0"/>
              <a:t>Storage space for history of series is smaller with thinning (important if need to run really long chains)</a:t>
            </a:r>
          </a:p>
          <a:p>
            <a:pPr lvl="1"/>
            <a:r>
              <a:rPr lang="en-US" dirty="0" smtClean="0"/>
              <a:t>If running long chains to make multiply imputed data sets, probably want to select from various places in various chains.</a:t>
            </a:r>
            <a:endParaRPr lang="en-US" dirty="0"/>
          </a:p>
        </p:txBody>
      </p:sp>
    </p:spTree>
    <p:extLst>
      <p:ext uri="{BB962C8B-B14F-4D97-AF65-F5344CB8AC3E}">
        <p14:creationId xmlns:p14="http://schemas.microsoft.com/office/powerpoint/2010/main" val="1350309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April 2004</a:t>
            </a:r>
          </a:p>
        </p:txBody>
      </p:sp>
      <p:sp>
        <p:nvSpPr>
          <p:cNvPr id="7" name="Footer Placeholder 4"/>
          <p:cNvSpPr>
            <a:spLocks noGrp="1"/>
          </p:cNvSpPr>
          <p:nvPr>
            <p:ph type="ftr" sz="quarter" idx="11"/>
          </p:nvPr>
        </p:nvSpPr>
        <p:spPr/>
        <p:txBody>
          <a:bodyPr/>
          <a:lstStyle/>
          <a:p>
            <a:r>
              <a:rPr lang="en-US"/>
              <a:t>Bayesian Networks in Educational Assessment  - Section IV</a:t>
            </a:r>
          </a:p>
        </p:txBody>
      </p:sp>
      <p:sp>
        <p:nvSpPr>
          <p:cNvPr id="8" name="Slide Number Placeholder 5"/>
          <p:cNvSpPr>
            <a:spLocks noGrp="1"/>
          </p:cNvSpPr>
          <p:nvPr>
            <p:ph type="sldNum" sz="quarter" idx="12"/>
          </p:nvPr>
        </p:nvSpPr>
        <p:spPr/>
        <p:txBody>
          <a:bodyPr/>
          <a:lstStyle/>
          <a:p>
            <a:fld id="{EB3013F2-3538-0942-B1F7-53E808116E37}" type="slidenum">
              <a:rPr lang="en-US"/>
              <a:pPr/>
              <a:t>28</a:t>
            </a:fld>
            <a:endParaRPr lang="en-US"/>
          </a:p>
        </p:txBody>
      </p:sp>
      <p:sp>
        <p:nvSpPr>
          <p:cNvPr id="349186" name="Rectangle 2"/>
          <p:cNvSpPr>
            <a:spLocks noGrp="1" noChangeArrowheads="1"/>
          </p:cNvSpPr>
          <p:nvPr>
            <p:ph type="title"/>
          </p:nvPr>
        </p:nvSpPr>
        <p:spPr/>
        <p:txBody>
          <a:bodyPr/>
          <a:lstStyle/>
          <a:p>
            <a:pPr algn="l"/>
            <a:r>
              <a:rPr lang="en-US" sz="3600" b="1" dirty="0" smtClean="0"/>
              <a:t>Absorbing States</a:t>
            </a:r>
            <a:endParaRPr lang="en-US" sz="3600" b="1" dirty="0"/>
          </a:p>
        </p:txBody>
      </p:sp>
      <p:sp>
        <p:nvSpPr>
          <p:cNvPr id="349187" name="Rectangle 3"/>
          <p:cNvSpPr>
            <a:spLocks noGrp="1" noChangeArrowheads="1"/>
          </p:cNvSpPr>
          <p:nvPr>
            <p:ph type="body" idx="1"/>
          </p:nvPr>
        </p:nvSpPr>
        <p:spPr>
          <a:xfrm>
            <a:off x="685800" y="1371600"/>
            <a:ext cx="7772400" cy="1143000"/>
          </a:xfrm>
        </p:spPr>
        <p:txBody>
          <a:bodyPr/>
          <a:lstStyle/>
          <a:p>
            <a:r>
              <a:rPr lang="en-US" sz="2000">
                <a:latin typeface="Arial" charset="0"/>
              </a:rPr>
              <a:t>An example of a violation of regularity conditions:</a:t>
            </a:r>
          </a:p>
          <a:p>
            <a:pPr>
              <a:buFont typeface="Zapf Dingbats" charset="2"/>
              <a:buNone/>
            </a:pPr>
            <a:r>
              <a:rPr lang="en-US" sz="2000">
                <a:latin typeface="Arial" charset="0"/>
              </a:rPr>
              <a:t>	a Heywood case in a factor analysis run.  Needed a prior on factor loadings that bounded them away from +1 and -1.</a:t>
            </a:r>
          </a:p>
        </p:txBody>
      </p:sp>
      <p:pic>
        <p:nvPicPr>
          <p:cNvPr id="349188" name="Picture 4"/>
          <p:cNvPicPr>
            <a:picLocks noChangeAspect="1" noChangeArrowheads="1"/>
          </p:cNvPicPr>
          <p:nvPr/>
        </p:nvPicPr>
        <p:blipFill>
          <a:blip r:embed="rId3"/>
          <a:srcRect/>
          <a:stretch>
            <a:fillRect/>
          </a:stretch>
        </p:blipFill>
        <p:spPr bwMode="auto">
          <a:xfrm>
            <a:off x="1524000" y="2743200"/>
            <a:ext cx="6205538" cy="1947863"/>
          </a:xfrm>
          <a:prstGeom prst="rect">
            <a:avLst/>
          </a:prstGeom>
          <a:noFill/>
          <a:ln w="12700">
            <a:noFill/>
            <a:miter lim="800000"/>
            <a:headEnd/>
            <a:tailEnd/>
          </a:ln>
          <a:effectLst/>
        </p:spPr>
      </p:pic>
      <p:pic>
        <p:nvPicPr>
          <p:cNvPr id="349189" name="Picture 5"/>
          <p:cNvPicPr>
            <a:picLocks noChangeAspect="1" noChangeArrowheads="1"/>
          </p:cNvPicPr>
          <p:nvPr/>
        </p:nvPicPr>
        <p:blipFill>
          <a:blip r:embed="rId4"/>
          <a:srcRect/>
          <a:stretch>
            <a:fillRect/>
          </a:stretch>
        </p:blipFill>
        <p:spPr bwMode="auto">
          <a:xfrm>
            <a:off x="2895600" y="4495800"/>
            <a:ext cx="3352800" cy="198120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April, 2007</a:t>
            </a:r>
          </a:p>
        </p:txBody>
      </p:sp>
      <p:sp>
        <p:nvSpPr>
          <p:cNvPr id="5" name="Footer Placeholder 4"/>
          <p:cNvSpPr>
            <a:spLocks noGrp="1"/>
          </p:cNvSpPr>
          <p:nvPr>
            <p:ph type="ftr" sz="quarter" idx="11"/>
          </p:nvPr>
        </p:nvSpPr>
        <p:spPr/>
        <p:txBody>
          <a:bodyPr/>
          <a:lstStyle/>
          <a:p>
            <a:r>
              <a:rPr lang="en-US"/>
              <a:t>2007 NCME Tutorial: Bayesian Networks in Educational Assessment  - Session IV</a:t>
            </a:r>
          </a:p>
        </p:txBody>
      </p:sp>
      <p:sp>
        <p:nvSpPr>
          <p:cNvPr id="6" name="Slide Number Placeholder 5"/>
          <p:cNvSpPr>
            <a:spLocks noGrp="1"/>
          </p:cNvSpPr>
          <p:nvPr>
            <p:ph type="sldNum" sz="quarter" idx="12"/>
          </p:nvPr>
        </p:nvSpPr>
        <p:spPr/>
        <p:txBody>
          <a:bodyPr/>
          <a:lstStyle/>
          <a:p>
            <a:fld id="{9D9C23F1-7335-E945-9698-5E80C8B33BD6}" type="slidenum">
              <a:rPr lang="en-US"/>
              <a:pPr/>
              <a:t>29</a:t>
            </a:fld>
            <a:endParaRPr lang="en-US"/>
          </a:p>
        </p:txBody>
      </p:sp>
      <p:sp>
        <p:nvSpPr>
          <p:cNvPr id="488450" name="Rectangle 2"/>
          <p:cNvSpPr>
            <a:spLocks noGrp="1" noChangeArrowheads="1"/>
          </p:cNvSpPr>
          <p:nvPr>
            <p:ph type="title"/>
          </p:nvPr>
        </p:nvSpPr>
        <p:spPr/>
        <p:txBody>
          <a:bodyPr/>
          <a:lstStyle/>
          <a:p>
            <a:r>
              <a:rPr lang="en-US"/>
              <a:t>Identifiability</a:t>
            </a:r>
          </a:p>
        </p:txBody>
      </p:sp>
      <p:sp>
        <p:nvSpPr>
          <p:cNvPr id="488451" name="Rectangle 3"/>
          <p:cNvSpPr>
            <a:spLocks noGrp="1" noChangeArrowheads="1"/>
          </p:cNvSpPr>
          <p:nvPr>
            <p:ph type="body" idx="1"/>
          </p:nvPr>
        </p:nvSpPr>
        <p:spPr>
          <a:xfrm>
            <a:off x="685800" y="1676400"/>
            <a:ext cx="8229600" cy="4114800"/>
          </a:xfrm>
        </p:spPr>
        <p:txBody>
          <a:bodyPr>
            <a:normAutofit fontScale="92500" lnSpcReduction="20000"/>
          </a:bodyPr>
          <a:lstStyle/>
          <a:p>
            <a:pPr>
              <a:lnSpc>
                <a:spcPct val="90000"/>
              </a:lnSpc>
            </a:pPr>
            <a:r>
              <a:rPr lang="en-US" sz="2400" dirty="0"/>
              <a:t>Technically not a problem, as prior “identifies” model.  But:</a:t>
            </a:r>
          </a:p>
          <a:p>
            <a:pPr lvl="1">
              <a:lnSpc>
                <a:spcPct val="90000"/>
              </a:lnSpc>
            </a:pPr>
            <a:r>
              <a:rPr lang="en-US" sz="2000" dirty="0"/>
              <a:t>If prior=posterior, we want to know</a:t>
            </a:r>
          </a:p>
          <a:p>
            <a:pPr lvl="1">
              <a:lnSpc>
                <a:spcPct val="90000"/>
              </a:lnSpc>
            </a:pPr>
            <a:r>
              <a:rPr lang="en-US" sz="2000" dirty="0"/>
              <a:t>Averaging across variant models may not produce satisfactory results</a:t>
            </a:r>
          </a:p>
          <a:p>
            <a:pPr>
              <a:lnSpc>
                <a:spcPct val="90000"/>
              </a:lnSpc>
            </a:pPr>
            <a:r>
              <a:rPr lang="en-US" sz="2400" dirty="0"/>
              <a:t>State label swapping</a:t>
            </a:r>
          </a:p>
          <a:p>
            <a:pPr lvl="1">
              <a:lnSpc>
                <a:spcPct val="90000"/>
              </a:lnSpc>
            </a:pPr>
            <a:r>
              <a:rPr lang="en-US" sz="2000" dirty="0"/>
              <a:t>Exchange meaning of </a:t>
            </a:r>
            <a:r>
              <a:rPr lang="en-US" sz="2000" u="sng" dirty="0"/>
              <a:t>High</a:t>
            </a:r>
            <a:r>
              <a:rPr lang="en-US" sz="2000" dirty="0"/>
              <a:t> and </a:t>
            </a:r>
            <a:r>
              <a:rPr lang="en-US" sz="2000" u="sng" dirty="0"/>
              <a:t>Low</a:t>
            </a:r>
            <a:r>
              <a:rPr lang="en-US" sz="2000" dirty="0"/>
              <a:t> states of proficiency variable</a:t>
            </a:r>
          </a:p>
          <a:p>
            <a:pPr lvl="1">
              <a:lnSpc>
                <a:spcPct val="90000"/>
              </a:lnSpc>
            </a:pPr>
            <a:r>
              <a:rPr lang="en-US" sz="2000" dirty="0"/>
              <a:t>Often appears as swapped rows in </a:t>
            </a:r>
            <a:r>
              <a:rPr lang="en-US" sz="2000" dirty="0" err="1"/>
              <a:t>CPTs</a:t>
            </a:r>
            <a:endParaRPr lang="en-US" sz="2000" dirty="0"/>
          </a:p>
          <a:p>
            <a:pPr lvl="1">
              <a:lnSpc>
                <a:spcPct val="90000"/>
              </a:lnSpc>
            </a:pPr>
            <a:r>
              <a:rPr lang="en-US" sz="2000" dirty="0"/>
              <a:t>Usually need more constrained model to get rid of </a:t>
            </a:r>
            <a:r>
              <a:rPr lang="en-US" sz="2000" dirty="0" smtClean="0"/>
              <a:t>problem</a:t>
            </a:r>
          </a:p>
          <a:p>
            <a:pPr lvl="1">
              <a:lnSpc>
                <a:spcPct val="90000"/>
              </a:lnSpc>
            </a:pPr>
            <a:r>
              <a:rPr lang="en-US" sz="2000" dirty="0" err="1" smtClean="0"/>
              <a:t>Frühwirth-Schnatter</a:t>
            </a:r>
            <a:r>
              <a:rPr lang="en-US" sz="2000" dirty="0" smtClean="0"/>
              <a:t> suggests mixing across label swapped variants and then switching them back post hoc.</a:t>
            </a:r>
          </a:p>
          <a:p>
            <a:pPr>
              <a:lnSpc>
                <a:spcPct val="90000"/>
              </a:lnSpc>
            </a:pPr>
            <a:r>
              <a:rPr lang="en-US" sz="2400" dirty="0" err="1"/>
              <a:t>Hetroscedasticity</a:t>
            </a:r>
            <a:r>
              <a:rPr lang="en-US" sz="2400" dirty="0"/>
              <a:t> - Proficiency variables are typically correlated</a:t>
            </a:r>
          </a:p>
          <a:p>
            <a:pPr>
              <a:lnSpc>
                <a:spcPct val="90000"/>
              </a:lnSpc>
            </a:pPr>
            <a:r>
              <a:rPr lang="en-US" sz="2400" dirty="0"/>
              <a:t>Location and scale of latent variables</a:t>
            </a:r>
          </a:p>
          <a:p>
            <a:pPr lvl="1">
              <a:lnSpc>
                <a:spcPct val="90000"/>
              </a:lnSpc>
            </a:pPr>
            <a:r>
              <a:rPr lang="en-US" sz="2000" dirty="0"/>
              <a:t>Scale anchor (set of parameters whose average difficulty/discrimination is constrained)</a:t>
            </a:r>
          </a:p>
          <a:p>
            <a:pPr>
              <a:lnSpc>
                <a:spcPct val="90000"/>
              </a:lnSpc>
              <a:buFontTx/>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we can sample from </a:t>
            </a:r>
            <a:r>
              <a:rPr lang="en-US" i="1" dirty="0" err="1" smtClean="0"/>
              <a:t>F(</a:t>
            </a:r>
            <a:r>
              <a:rPr lang="en-US" b="1" i="1" dirty="0" err="1" smtClean="0"/>
              <a:t>x</a:t>
            </a:r>
            <a:r>
              <a:rPr lang="en-US" i="1" dirty="0" smtClean="0"/>
              <a:t>)</a:t>
            </a:r>
            <a:endParaRPr lang="en-US" dirty="0"/>
          </a:p>
        </p:txBody>
      </p:sp>
      <p:sp>
        <p:nvSpPr>
          <p:cNvPr id="3" name="Content Placeholder 2"/>
          <p:cNvSpPr>
            <a:spLocks noGrp="1"/>
          </p:cNvSpPr>
          <p:nvPr>
            <p:ph idx="1"/>
          </p:nvPr>
        </p:nvSpPr>
        <p:spPr/>
        <p:txBody>
          <a:bodyPr/>
          <a:lstStyle/>
          <a:p>
            <a:r>
              <a:rPr lang="en-US" dirty="0" smtClean="0"/>
              <a:t>Take an </a:t>
            </a:r>
            <a:r>
              <a:rPr lang="en-US" dirty="0" err="1" smtClean="0"/>
              <a:t>i.i.d</a:t>
            </a:r>
            <a:r>
              <a:rPr lang="en-US" dirty="0" smtClean="0"/>
              <a:t>. sample of size </a:t>
            </a:r>
            <a:r>
              <a:rPr lang="en-US" i="1" dirty="0" smtClean="0"/>
              <a:t>N</a:t>
            </a:r>
            <a:r>
              <a:rPr lang="en-US" dirty="0"/>
              <a:t>:</a:t>
            </a:r>
            <a:r>
              <a:rPr lang="en-US" dirty="0" smtClean="0"/>
              <a:t> </a:t>
            </a:r>
            <a:r>
              <a:rPr lang="en-US" b="1" i="1" dirty="0" smtClean="0"/>
              <a:t>x</a:t>
            </a:r>
            <a:r>
              <a:rPr lang="en-US" i="1" baseline="-25000" dirty="0" smtClean="0"/>
              <a:t>1</a:t>
            </a:r>
            <a:r>
              <a:rPr lang="en-US" i="1" dirty="0" smtClean="0"/>
              <a:t>, …, </a:t>
            </a:r>
            <a:r>
              <a:rPr lang="en-US" b="1" i="1" dirty="0" err="1" smtClean="0"/>
              <a:t>x</a:t>
            </a:r>
            <a:r>
              <a:rPr lang="en-US" i="1" baseline="-25000" dirty="0" err="1" smtClean="0"/>
              <a:t>N</a:t>
            </a:r>
            <a:endParaRPr lang="en-US" i="1" baseline="-25000" dirty="0" smtClean="0"/>
          </a:p>
          <a:p>
            <a:r>
              <a:rPr lang="en-US" dirty="0" smtClean="0"/>
              <a:t>Then we have</a:t>
            </a:r>
          </a:p>
          <a:p>
            <a:endParaRPr lang="en-US" dirty="0" smtClean="0"/>
          </a:p>
          <a:p>
            <a:endParaRPr lang="en-US" dirty="0" smtClean="0"/>
          </a:p>
          <a:p>
            <a:r>
              <a:rPr lang="en-US" dirty="0" smtClean="0"/>
              <a:t>Approximation (Monte Carlo) error is a random variable with variance:</a:t>
            </a:r>
          </a:p>
        </p:txBody>
      </p:sp>
      <p:pic>
        <p:nvPicPr>
          <p:cNvPr id="4" name="Picture 3"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151063" y="2570163"/>
            <a:ext cx="4737100" cy="1333500"/>
          </a:xfrm>
          <a:prstGeom prst="rect">
            <a:avLst/>
          </a:prstGeom>
        </p:spPr>
      </p:pic>
      <p:pic>
        <p:nvPicPr>
          <p:cNvPr id="5" name="Picture 4"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2803525" y="5330825"/>
            <a:ext cx="2959100" cy="4699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 History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Classic BUGS (David </a:t>
            </a:r>
            <a:r>
              <a:rPr lang="en-US" dirty="0" err="1" smtClean="0"/>
              <a:t>Speigelhalter</a:t>
            </a:r>
            <a:r>
              <a:rPr lang="en-US" dirty="0" smtClean="0"/>
              <a:t>)</a:t>
            </a:r>
          </a:p>
          <a:p>
            <a:pPr lvl="1"/>
            <a:r>
              <a:rPr lang="en-US" dirty="0" smtClean="0"/>
              <a:t>BUGS modeling language (Based on S)</a:t>
            </a:r>
          </a:p>
          <a:p>
            <a:pPr lvl="1"/>
            <a:r>
              <a:rPr lang="en-US" dirty="0" smtClean="0"/>
              <a:t>BUGS command language (e.g., start chain, monitor variable, run 1000 cycles)</a:t>
            </a:r>
          </a:p>
          <a:p>
            <a:pPr lvl="1"/>
            <a:r>
              <a:rPr lang="en-US" dirty="0" smtClean="0"/>
              <a:t>S package CODA for processing output</a:t>
            </a:r>
          </a:p>
          <a:p>
            <a:r>
              <a:rPr lang="en-US" dirty="0" err="1" smtClean="0"/>
              <a:t>WinBUGS</a:t>
            </a:r>
            <a:r>
              <a:rPr lang="en-US" dirty="0" smtClean="0"/>
              <a:t> </a:t>
            </a:r>
            <a:r>
              <a:rPr lang="en-US" dirty="0" smtClean="0">
                <a:hlinkClick r:id="rId2"/>
              </a:rPr>
              <a:t>http://www.mrc-bsu.cam.ac.uk/bugs/</a:t>
            </a:r>
            <a:r>
              <a:rPr lang="en-US" dirty="0" smtClean="0"/>
              <a:t> </a:t>
            </a:r>
          </a:p>
          <a:p>
            <a:pPr lvl="1"/>
            <a:r>
              <a:rPr lang="en-US" dirty="0" smtClean="0"/>
              <a:t>GUI for command language</a:t>
            </a:r>
          </a:p>
          <a:p>
            <a:pPr lvl="1"/>
            <a:r>
              <a:rPr lang="en-US" dirty="0" smtClean="0"/>
              <a:t>Doodle tool for drawing graphical models</a:t>
            </a:r>
          </a:p>
          <a:p>
            <a:pPr lvl="1"/>
            <a:r>
              <a:rPr lang="en-US" dirty="0" smtClean="0"/>
              <a:t>Built in plots for monitoring convergence</a:t>
            </a:r>
          </a:p>
          <a:p>
            <a:pPr lvl="1"/>
            <a:r>
              <a:rPr lang="en-US" dirty="0" smtClean="0"/>
              <a:t>Weird .</a:t>
            </a:r>
            <a:r>
              <a:rPr lang="en-US" dirty="0" err="1" smtClean="0"/>
              <a:t>odc</a:t>
            </a:r>
            <a:r>
              <a:rPr lang="en-US" dirty="0" smtClean="0"/>
              <a:t> file format</a:t>
            </a:r>
          </a:p>
          <a:p>
            <a:pPr lvl="1"/>
            <a:r>
              <a:rPr lang="en-US" dirty="0" smtClean="0"/>
              <a:t>Windows only</a:t>
            </a:r>
          </a:p>
          <a:p>
            <a:pPr lvl="1"/>
            <a:r>
              <a:rPr lang="en-US" i="1" dirty="0" err="1" smtClean="0"/>
              <a:t>Depricated</a:t>
            </a:r>
            <a:r>
              <a:rPr lang="en-US" i="1" dirty="0" smtClean="0"/>
              <a:t>, has had no new updates in about 10 years.</a:t>
            </a:r>
          </a:p>
          <a:p>
            <a:pPr lvl="1"/>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 Variants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OpenBugs</a:t>
            </a:r>
            <a:r>
              <a:rPr lang="en-US" dirty="0" smtClean="0"/>
              <a:t> (Andrew Thomas)</a:t>
            </a:r>
          </a:p>
          <a:p>
            <a:pPr lvl="1"/>
            <a:r>
              <a:rPr lang="en-US" dirty="0" smtClean="0">
                <a:hlinkClick r:id="rId2"/>
              </a:rPr>
              <a:t>http://www.openbugs.net/w/</a:t>
            </a:r>
            <a:endParaRPr lang="en-US" dirty="0" smtClean="0"/>
          </a:p>
          <a:p>
            <a:pPr lvl="1"/>
            <a:r>
              <a:rPr lang="en-US" dirty="0" smtClean="0"/>
              <a:t>Current Development version of bugs</a:t>
            </a:r>
          </a:p>
          <a:p>
            <a:pPr lvl="1"/>
            <a:r>
              <a:rPr lang="en-US" dirty="0" smtClean="0"/>
              <a:t>Written in a language called “</a:t>
            </a:r>
            <a:r>
              <a:rPr lang="en-US" dirty="0" err="1" smtClean="0"/>
              <a:t>BlackBox</a:t>
            </a:r>
            <a:r>
              <a:rPr lang="en-US" dirty="0" smtClean="0"/>
              <a:t>” which is mostly Windows based</a:t>
            </a:r>
          </a:p>
          <a:p>
            <a:pPr lvl="1"/>
            <a:r>
              <a:rPr lang="en-US" dirty="0" smtClean="0"/>
              <a:t>Linux version called </a:t>
            </a:r>
            <a:r>
              <a:rPr lang="en-US" dirty="0" err="1" smtClean="0"/>
              <a:t>LinBUGS</a:t>
            </a:r>
            <a:endParaRPr lang="en-US" dirty="0" smtClean="0"/>
          </a:p>
          <a:p>
            <a:pPr lvl="1"/>
            <a:r>
              <a:rPr lang="en-US" dirty="0" smtClean="0"/>
              <a:t>Should run on Macs under WINE (Wineskin or Crossover Mac)</a:t>
            </a:r>
          </a:p>
          <a:p>
            <a:r>
              <a:rPr lang="en-US" dirty="0" smtClean="0"/>
              <a:t>JAGS (Just Another Gibbs Sampler; Martyn Plumber)</a:t>
            </a:r>
          </a:p>
          <a:p>
            <a:pPr lvl="1"/>
            <a:r>
              <a:rPr lang="en-US" dirty="0">
                <a:hlinkClick r:id="rId3"/>
              </a:rPr>
              <a:t>http://mcmc-jags.sourceforge.net</a:t>
            </a:r>
            <a:r>
              <a:rPr lang="en-US" dirty="0" smtClean="0">
                <a:hlinkClick r:id="rId3"/>
              </a:rPr>
              <a:t>/</a:t>
            </a:r>
            <a:r>
              <a:rPr lang="en-US" dirty="0" smtClean="0"/>
              <a:t>  </a:t>
            </a:r>
          </a:p>
          <a:p>
            <a:pPr lvl="1"/>
            <a:r>
              <a:rPr lang="en-US" dirty="0" smtClean="0"/>
              <a:t>Rewrite in C of Classic BUGS</a:t>
            </a:r>
          </a:p>
          <a:p>
            <a:pPr lvl="1"/>
            <a:r>
              <a:rPr lang="en-US" dirty="0" smtClean="0"/>
              <a:t>Coda is now an R package</a:t>
            </a:r>
          </a:p>
          <a:p>
            <a:pPr lvl="1"/>
            <a:r>
              <a:rPr lang="en-US" dirty="0" err="1" smtClean="0"/>
              <a:t>rjags</a:t>
            </a:r>
            <a:r>
              <a:rPr lang="en-US" dirty="0" smtClean="0"/>
              <a:t> gives R interface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http://mc-stan.org/</a:t>
            </a:r>
            <a:r>
              <a:rPr lang="en-US" dirty="0" smtClean="0"/>
              <a:t> </a:t>
            </a:r>
          </a:p>
          <a:p>
            <a:r>
              <a:rPr lang="en-US" dirty="0" smtClean="0"/>
              <a:t>Named after Stanislaw </a:t>
            </a:r>
            <a:r>
              <a:rPr lang="en-US" dirty="0" err="1" smtClean="0"/>
              <a:t>Ulam</a:t>
            </a:r>
            <a:r>
              <a:rPr lang="en-US" dirty="0" smtClean="0"/>
              <a:t> (one of the co-authors on the Metropolis et al. paper)</a:t>
            </a:r>
          </a:p>
          <a:p>
            <a:r>
              <a:rPr lang="en-US" dirty="0" smtClean="0"/>
              <a:t>Uses Hamiltonian MC instead of random-walk Metropolis</a:t>
            </a:r>
          </a:p>
          <a:p>
            <a:r>
              <a:rPr lang="en-US" dirty="0" smtClean="0"/>
              <a:t>C-like syntax (not R-like)</a:t>
            </a:r>
          </a:p>
          <a:p>
            <a:r>
              <a:rPr lang="en-US" dirty="0" err="1" smtClean="0"/>
              <a:t>rstan</a:t>
            </a:r>
            <a:r>
              <a:rPr lang="en-US" dirty="0" smtClean="0"/>
              <a:t> is R interface, but also standalone, Python and a number of other interfaces</a:t>
            </a:r>
          </a:p>
          <a:p>
            <a:r>
              <a:rPr lang="en-US" dirty="0" smtClean="0"/>
              <a:t>Priors can be omitted if posterior is proper</a:t>
            </a:r>
            <a:endParaRPr lang="en-US" dirty="0"/>
          </a:p>
        </p:txBody>
      </p:sp>
    </p:spTree>
    <p:extLst>
      <p:ext uri="{BB962C8B-B14F-4D97-AF65-F5344CB8AC3E}">
        <p14:creationId xmlns:p14="http://schemas.microsoft.com/office/powerpoint/2010/main" val="560991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Random-Walk Metropolis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is usually simply called “Metropolis” is really random-walk metropolis.</a:t>
            </a:r>
          </a:p>
          <a:p>
            <a:r>
              <a:rPr lang="en-US" dirty="0" smtClean="0"/>
              <a:t>Proposal distribution is usually either a normal distribution, or a uniform on a unit hyper-cube or hyper-sphere (depending on how many parameters are considered at once).</a:t>
            </a:r>
          </a:p>
          <a:p>
            <a:r>
              <a:rPr lang="en-US" dirty="0" smtClean="0"/>
              <a:t>Step size (width of cube, diameter of sphere, </a:t>
            </a:r>
            <a:r>
              <a:rPr lang="en-US" dirty="0" err="1" smtClean="0"/>
              <a:t>sd</a:t>
            </a:r>
            <a:r>
              <a:rPr lang="en-US" dirty="0" smtClean="0"/>
              <a:t> of normal) is a critical tuning parameter</a:t>
            </a:r>
          </a:p>
          <a:p>
            <a:pPr lvl="1"/>
            <a:r>
              <a:rPr lang="en-US" dirty="0" smtClean="0"/>
              <a:t>Too small a step means that the chain mixes slowly</a:t>
            </a:r>
          </a:p>
          <a:p>
            <a:pPr lvl="1"/>
            <a:r>
              <a:rPr lang="en-US" dirty="0" smtClean="0"/>
              <a:t>Too big a step means that the chain gets rejected too often so mixes slowly</a:t>
            </a:r>
          </a:p>
          <a:p>
            <a:pPr lvl="1"/>
            <a:r>
              <a:rPr lang="en-US" dirty="0" smtClean="0"/>
              <a:t>Rejection rates of 1/2 to 2/3 seem about right</a:t>
            </a:r>
          </a:p>
          <a:p>
            <a:pPr lvl="1"/>
            <a:r>
              <a:rPr lang="en-US" dirty="0" smtClean="0"/>
              <a:t>BUGS/JAGS adaptation phase is finding right step size.</a:t>
            </a:r>
            <a:endParaRPr lang="en-US" dirty="0"/>
          </a:p>
        </p:txBody>
      </p:sp>
    </p:spTree>
    <p:extLst>
      <p:ext uri="{BB962C8B-B14F-4D97-AF65-F5344CB8AC3E}">
        <p14:creationId xmlns:p14="http://schemas.microsoft.com/office/powerpoint/2010/main" val="2424179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Hamiltonian Monte Carlo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Still a Metropolis-Hastings algorithm, but uses a different proposal mechanism</a:t>
            </a:r>
          </a:p>
          <a:p>
            <a:r>
              <a:rPr lang="en-US" dirty="0" smtClean="0"/>
              <a:t>Posterior is a hilly surface, and current point is a puck riding on top of that surface.</a:t>
            </a:r>
          </a:p>
          <a:p>
            <a:r>
              <a:rPr lang="en-US" dirty="0" smtClean="0"/>
              <a:t>Puck is given a random velocity.  It then moves following the Hamiltonian dynamics (conservation of energy).  </a:t>
            </a:r>
            <a:endParaRPr lang="en-US" dirty="0"/>
          </a:p>
          <a:p>
            <a:pPr lvl="1"/>
            <a:r>
              <a:rPr lang="en-US" dirty="0" smtClean="0"/>
              <a:t>When going downhill, it speeds up</a:t>
            </a:r>
          </a:p>
          <a:p>
            <a:pPr lvl="1"/>
            <a:r>
              <a:rPr lang="en-US" dirty="0" smtClean="0"/>
              <a:t>When going uphill, it slows down</a:t>
            </a:r>
          </a:p>
          <a:p>
            <a:r>
              <a:rPr lang="en-US" dirty="0" smtClean="0"/>
              <a:t>Go for several time steps along the random trajectory, then stop and do a Metropolis accept/reject decision</a:t>
            </a:r>
          </a:p>
        </p:txBody>
      </p:sp>
    </p:spTree>
    <p:extLst>
      <p:ext uri="{BB962C8B-B14F-4D97-AF65-F5344CB8AC3E}">
        <p14:creationId xmlns:p14="http://schemas.microsoft.com/office/powerpoint/2010/main" val="2696445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U-Turn Sampling (NUTS)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Go for several time steps along the random </a:t>
            </a:r>
            <a:r>
              <a:rPr lang="en-US" dirty="0" smtClean="0"/>
              <a:t>trajectory, but stop if energy will start pushing the puck back towards starting point.</a:t>
            </a:r>
            <a:endParaRPr lang="en-US" dirty="0"/>
          </a:p>
          <a:p>
            <a:r>
              <a:rPr lang="en-US" dirty="0"/>
              <a:t>Each step takes longer than random-walk Metropolis, but </a:t>
            </a:r>
            <a:r>
              <a:rPr lang="en-US" dirty="0" smtClean="0"/>
              <a:t>steps are usually longer</a:t>
            </a:r>
          </a:p>
          <a:p>
            <a:r>
              <a:rPr lang="en-US" dirty="0" smtClean="0"/>
              <a:t>MUCH lower autocorrelation than random-walk Metropolis</a:t>
            </a:r>
          </a:p>
          <a:p>
            <a:r>
              <a:rPr lang="en-US" dirty="0" smtClean="0"/>
              <a:t>Trading cost per cycle for fewer cycles required.</a:t>
            </a:r>
            <a:endParaRPr lang="en-US" dirty="0"/>
          </a:p>
          <a:p>
            <a:endParaRPr lang="en-US" dirty="0"/>
          </a:p>
        </p:txBody>
      </p:sp>
    </p:spTree>
    <p:extLst>
      <p:ext uri="{BB962C8B-B14F-4D97-AF65-F5344CB8AC3E}">
        <p14:creationId xmlns:p14="http://schemas.microsoft.com/office/powerpoint/2010/main" val="2207553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JAGS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JAGS has a standalone program and a R interface (</a:t>
            </a:r>
            <a:r>
              <a:rPr lang="en-US" dirty="0" err="1" smtClean="0"/>
              <a:t>rjags</a:t>
            </a:r>
            <a:r>
              <a:rPr lang="en-US" dirty="0" smtClean="0"/>
              <a:t>)</a:t>
            </a:r>
          </a:p>
          <a:p>
            <a:pPr marL="342900" lvl="1" indent="-342900">
              <a:buFont typeface="Arial"/>
              <a:buChar char="•"/>
            </a:pPr>
            <a:r>
              <a:rPr lang="en-US" dirty="0">
                <a:hlinkClick r:id="rId2"/>
              </a:rPr>
              <a:t>http://mcmc-jags.sourceforge.net/</a:t>
            </a:r>
            <a:r>
              <a:rPr lang="en-US" dirty="0"/>
              <a:t>  </a:t>
            </a:r>
            <a:endParaRPr lang="en-US" dirty="0" smtClean="0"/>
          </a:p>
          <a:p>
            <a:r>
              <a:rPr lang="en-US" dirty="0" smtClean="0"/>
              <a:t>Installing</a:t>
            </a:r>
          </a:p>
          <a:p>
            <a:pPr lvl="1"/>
            <a:r>
              <a:rPr lang="en-US" dirty="0" smtClean="0"/>
              <a:t>Windows download installer</a:t>
            </a:r>
          </a:p>
          <a:p>
            <a:pPr lvl="1"/>
            <a:r>
              <a:rPr lang="en-US" dirty="0" smtClean="0"/>
              <a:t>Mac download prebuilt code</a:t>
            </a:r>
          </a:p>
          <a:p>
            <a:pPr lvl="1"/>
            <a:r>
              <a:rPr lang="en-US" dirty="0" smtClean="0"/>
              <a:t>Linux, available on most distros (including </a:t>
            </a:r>
            <a:r>
              <a:rPr lang="en-US" dirty="0" err="1" smtClean="0"/>
              <a:t>macports</a:t>
            </a:r>
            <a:r>
              <a:rPr lang="en-US" dirty="0" smtClean="0"/>
              <a:t>)</a:t>
            </a:r>
          </a:p>
          <a:p>
            <a:r>
              <a:rPr lang="en-US" dirty="0" smtClean="0"/>
              <a:t>Use </a:t>
            </a:r>
            <a:r>
              <a:rPr lang="en-US" dirty="0" err="1" smtClean="0"/>
              <a:t>install.packages</a:t>
            </a:r>
            <a:r>
              <a:rPr lang="en-US" dirty="0" smtClean="0"/>
              <a:t>(“</a:t>
            </a:r>
            <a:r>
              <a:rPr lang="en-US" dirty="0" err="1" smtClean="0"/>
              <a:t>rjags</a:t>
            </a:r>
            <a:r>
              <a:rPr lang="en-US" dirty="0" smtClean="0"/>
              <a:t>”) to install</a:t>
            </a:r>
          </a:p>
          <a:p>
            <a:r>
              <a:rPr lang="en-US" dirty="0" smtClean="0"/>
              <a:t>Optionally, download manual and examples from </a:t>
            </a:r>
            <a:r>
              <a:rPr lang="en-US" dirty="0" err="1" smtClean="0"/>
              <a:t>sourceforge</a:t>
            </a:r>
            <a:endParaRPr lang="en-US" dirty="0" smtClean="0"/>
          </a:p>
          <a:p>
            <a:pPr lvl="1"/>
            <a:r>
              <a:rPr lang="en-US" dirty="0" smtClean="0"/>
              <a:t>Windows users may need 7zip to unbundle example </a:t>
            </a:r>
            <a:r>
              <a:rPr lang="en-US" dirty="0" err="1" smtClean="0"/>
              <a:t>tarball</a:t>
            </a:r>
            <a:endParaRPr lang="en-US" dirty="0"/>
          </a:p>
        </p:txBody>
      </p:sp>
    </p:spTree>
    <p:extLst>
      <p:ext uri="{BB962C8B-B14F-4D97-AF65-F5344CB8AC3E}">
        <p14:creationId xmlns:p14="http://schemas.microsoft.com/office/powerpoint/2010/main" val="127729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Application</a:t>
            </a:r>
            <a:endParaRPr lang="en-US" dirty="0"/>
          </a:p>
        </p:txBody>
      </p:sp>
      <p:sp>
        <p:nvSpPr>
          <p:cNvPr id="3" name="Content Placeholder 2"/>
          <p:cNvSpPr>
            <a:spLocks noGrp="1"/>
          </p:cNvSpPr>
          <p:nvPr>
            <p:ph idx="1"/>
          </p:nvPr>
        </p:nvSpPr>
        <p:spPr>
          <a:xfrm>
            <a:off x="457200" y="1600199"/>
            <a:ext cx="8229600" cy="5074131"/>
          </a:xfrm>
        </p:spPr>
        <p:txBody>
          <a:bodyPr>
            <a:normAutofit/>
          </a:bodyPr>
          <a:lstStyle/>
          <a:p>
            <a:r>
              <a:rPr lang="en-US" dirty="0" smtClean="0"/>
              <a:t>Generally interested in various statistics of the posterior distribution</a:t>
            </a:r>
          </a:p>
          <a:p>
            <a:endParaRPr lang="en-US" dirty="0" smtClean="0"/>
          </a:p>
          <a:p>
            <a:endParaRPr lang="en-US" dirty="0" smtClean="0"/>
          </a:p>
          <a:p>
            <a:endParaRPr lang="en-US" dirty="0" smtClean="0"/>
          </a:p>
          <a:p>
            <a:endParaRPr lang="en-US" dirty="0"/>
          </a:p>
          <a:p>
            <a:r>
              <a:rPr lang="en-US" dirty="0" smtClean="0"/>
              <a:t>Get normalization constant when </a:t>
            </a:r>
            <a:r>
              <a:rPr lang="en-US" i="1" dirty="0" err="1" smtClean="0"/>
              <a:t>h</a:t>
            </a:r>
            <a:r>
              <a:rPr lang="en-US" i="1" dirty="0" smtClean="0"/>
              <a:t>(</a:t>
            </a:r>
            <a:r>
              <a:rPr lang="en-US" i="1" baseline="30000" dirty="0" smtClean="0"/>
              <a:t>.</a:t>
            </a:r>
            <a:r>
              <a:rPr lang="en-US" i="1" dirty="0" smtClean="0"/>
              <a:t>) =1</a:t>
            </a:r>
            <a:r>
              <a:rPr lang="en-US" dirty="0" smtClean="0"/>
              <a:t>.</a:t>
            </a:r>
          </a:p>
          <a:p>
            <a:r>
              <a:rPr lang="en-US" dirty="0" smtClean="0"/>
              <a:t>Two sources of error:  posterior variance and MC approximation error</a:t>
            </a:r>
            <a:endParaRPr lang="en-US" dirty="0"/>
          </a:p>
        </p:txBody>
      </p:sp>
      <p:pic>
        <p:nvPicPr>
          <p:cNvPr id="5" name="Picture 4"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611313" y="2755900"/>
            <a:ext cx="5219700" cy="2082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a:t>
            </a:r>
            <a:r>
              <a:rPr lang="en-US" i="1" dirty="0" smtClean="0"/>
              <a:t>F()</a:t>
            </a:r>
            <a:r>
              <a:rPr lang="en-US" dirty="0" smtClean="0"/>
              <a:t> is hard to sample from?</a:t>
            </a:r>
            <a:endParaRPr lang="en-US" dirty="0"/>
          </a:p>
        </p:txBody>
      </p:sp>
      <p:sp>
        <p:nvSpPr>
          <p:cNvPr id="3" name="Content Placeholder 2"/>
          <p:cNvSpPr>
            <a:spLocks noGrp="1"/>
          </p:cNvSpPr>
          <p:nvPr>
            <p:ph idx="1"/>
          </p:nvPr>
        </p:nvSpPr>
        <p:spPr/>
        <p:txBody>
          <a:bodyPr/>
          <a:lstStyle/>
          <a:p>
            <a:r>
              <a:rPr lang="en-US" dirty="0" smtClean="0"/>
              <a:t>Only place we needed “independent” part of </a:t>
            </a:r>
            <a:r>
              <a:rPr lang="en-US" dirty="0" err="1" smtClean="0"/>
              <a:t>i.i.d</a:t>
            </a:r>
            <a:r>
              <a:rPr lang="en-US" dirty="0" smtClean="0"/>
              <a:t>. assumption was in calculation of random error.</a:t>
            </a:r>
          </a:p>
          <a:p>
            <a:r>
              <a:rPr lang="en-US" dirty="0" smtClean="0"/>
              <a:t>If we relax independence, MC error is bigger, but we can compensate with bigger sample size.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a:t>
            </a:r>
            <a:endParaRPr lang="en-US" dirty="0"/>
          </a:p>
        </p:txBody>
      </p:sp>
      <p:sp>
        <p:nvSpPr>
          <p:cNvPr id="3" name="Content Placeholder 2"/>
          <p:cNvSpPr>
            <a:spLocks noGrp="1"/>
          </p:cNvSpPr>
          <p:nvPr>
            <p:ph idx="1"/>
          </p:nvPr>
        </p:nvSpPr>
        <p:spPr/>
        <p:txBody>
          <a:bodyPr/>
          <a:lstStyle/>
          <a:p>
            <a:r>
              <a:rPr lang="en-US" dirty="0" smtClean="0"/>
              <a:t>Series of random variables </a:t>
            </a:r>
            <a:r>
              <a:rPr lang="en-US" b="1" i="1" dirty="0" smtClean="0"/>
              <a:t>X</a:t>
            </a:r>
            <a:r>
              <a:rPr lang="en-US" i="1" baseline="-25000" dirty="0" smtClean="0"/>
              <a:t>0</a:t>
            </a:r>
            <a:r>
              <a:rPr lang="en-US" i="1" dirty="0" smtClean="0"/>
              <a:t>, </a:t>
            </a:r>
            <a:r>
              <a:rPr lang="en-US" b="1" i="1" dirty="0" smtClean="0"/>
              <a:t>X</a:t>
            </a:r>
            <a:r>
              <a:rPr lang="en-US" i="1" baseline="-25000" dirty="0" smtClean="0"/>
              <a:t>1</a:t>
            </a:r>
            <a:r>
              <a:rPr lang="en-US" i="1" dirty="0" smtClean="0"/>
              <a:t>, </a:t>
            </a:r>
            <a:r>
              <a:rPr lang="en-US" b="1" i="1" dirty="0" smtClean="0"/>
              <a:t>X</a:t>
            </a:r>
            <a:r>
              <a:rPr lang="en-US" i="1" baseline="-25000" dirty="0" smtClean="0"/>
              <a:t>2</a:t>
            </a:r>
            <a:r>
              <a:rPr lang="en-US" i="1" dirty="0" smtClean="0"/>
              <a:t>,…</a:t>
            </a:r>
            <a:r>
              <a:rPr lang="en-US" dirty="0" smtClean="0"/>
              <a:t> such that </a:t>
            </a:r>
            <a:r>
              <a:rPr lang="en-US" b="1" i="1" dirty="0" smtClean="0"/>
              <a:t>X</a:t>
            </a:r>
            <a:r>
              <a:rPr lang="en-US" i="1" baseline="-25000" dirty="0" smtClean="0"/>
              <a:t>i+1</a:t>
            </a:r>
            <a:r>
              <a:rPr lang="en-US" i="1" dirty="0" smtClean="0"/>
              <a:t> </a:t>
            </a:r>
            <a:r>
              <a:rPr lang="en-US" dirty="0" smtClean="0"/>
              <a:t>is independent of </a:t>
            </a:r>
            <a:r>
              <a:rPr lang="en-US" b="1" i="1" dirty="0" smtClean="0"/>
              <a:t>X</a:t>
            </a:r>
            <a:r>
              <a:rPr lang="en-US" i="1" baseline="-25000" dirty="0" smtClean="0"/>
              <a:t>i-1</a:t>
            </a:r>
            <a:r>
              <a:rPr lang="en-US" dirty="0" smtClean="0"/>
              <a:t> given </a:t>
            </a:r>
            <a:r>
              <a:rPr lang="en-US" b="1" i="1" dirty="0" smtClean="0"/>
              <a:t>X</a:t>
            </a:r>
            <a:r>
              <a:rPr lang="en-US" i="1" baseline="-25000" dirty="0" smtClean="0"/>
              <a:t>i</a:t>
            </a:r>
            <a:endParaRPr lang="en-US" dirty="0" smtClean="0"/>
          </a:p>
          <a:p>
            <a:r>
              <a:rPr lang="en-US" dirty="0" smtClean="0"/>
              <a:t>Past is independent of future given present</a:t>
            </a:r>
          </a:p>
          <a:p>
            <a:r>
              <a:rPr lang="en-US" dirty="0" smtClean="0"/>
              <a:t>Can be defined via a transition kernel</a:t>
            </a:r>
            <a:endParaRPr lang="en-US" dirty="0"/>
          </a:p>
        </p:txBody>
      </p:sp>
      <p:pic>
        <p:nvPicPr>
          <p:cNvPr id="4" name="Picture 3"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078163" y="5056188"/>
            <a:ext cx="2336800" cy="4699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Stationary distribution</a:t>
            </a:r>
            <a:endParaRPr lang="en-US" dirty="0"/>
          </a:p>
        </p:txBody>
      </p:sp>
      <p:sp>
        <p:nvSpPr>
          <p:cNvPr id="3" name="Content Placeholder 2"/>
          <p:cNvSpPr>
            <a:spLocks noGrp="1"/>
          </p:cNvSpPr>
          <p:nvPr>
            <p:ph idx="1"/>
          </p:nvPr>
        </p:nvSpPr>
        <p:spPr>
          <a:xfrm>
            <a:off x="457200" y="1417638"/>
            <a:ext cx="8229600" cy="4525963"/>
          </a:xfrm>
        </p:spPr>
        <p:txBody>
          <a:bodyPr>
            <a:normAutofit fontScale="92500" lnSpcReduction="10000"/>
          </a:bodyPr>
          <a:lstStyle/>
          <a:p>
            <a:r>
              <a:rPr lang="en-US" dirty="0" smtClean="0"/>
              <a:t>If you run a Markov chain long enough, then the probability distribution of </a:t>
            </a:r>
            <a:r>
              <a:rPr lang="en-US" b="1" i="1" dirty="0" smtClean="0"/>
              <a:t>X</a:t>
            </a:r>
            <a:r>
              <a:rPr lang="en-US" i="1" baseline="-25000" dirty="0" smtClean="0"/>
              <a:t>i</a:t>
            </a:r>
            <a:r>
              <a:rPr lang="en-US" i="1" dirty="0" smtClean="0"/>
              <a:t> </a:t>
            </a:r>
            <a:r>
              <a:rPr lang="en-US" dirty="0" smtClean="0"/>
              <a:t>reaches a stationary distribution</a:t>
            </a:r>
          </a:p>
          <a:p>
            <a:r>
              <a:rPr lang="en-US" dirty="0" smtClean="0"/>
              <a:t>Example</a:t>
            </a:r>
          </a:p>
          <a:p>
            <a:endParaRPr lang="en-US" dirty="0" smtClean="0"/>
          </a:p>
          <a:p>
            <a:endParaRPr lang="en-US" dirty="0" smtClean="0"/>
          </a:p>
          <a:p>
            <a:endParaRPr lang="en-US" dirty="0" smtClean="0"/>
          </a:p>
          <a:p>
            <a:r>
              <a:rPr lang="en-US" dirty="0" smtClean="0"/>
              <a:t>1—6 are possible states of Markov chain</a:t>
            </a:r>
          </a:p>
          <a:p>
            <a:r>
              <a:rPr lang="en-US" dirty="0" smtClean="0"/>
              <a:t>Stationary distribution is over states 5 &amp; 6</a:t>
            </a:r>
            <a:endParaRPr lang="en-US" dirty="0"/>
          </a:p>
        </p:txBody>
      </p:sp>
      <p:sp>
        <p:nvSpPr>
          <p:cNvPr id="4" name="Oval 3"/>
          <p:cNvSpPr/>
          <p:nvPr/>
        </p:nvSpPr>
        <p:spPr>
          <a:xfrm>
            <a:off x="1282481" y="3698280"/>
            <a:ext cx="722182" cy="72218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1</a:t>
            </a:r>
            <a:endParaRPr lang="en-US" sz="3600" dirty="0"/>
          </a:p>
        </p:txBody>
      </p:sp>
      <p:sp>
        <p:nvSpPr>
          <p:cNvPr id="5" name="Oval 4"/>
          <p:cNvSpPr/>
          <p:nvPr/>
        </p:nvSpPr>
        <p:spPr>
          <a:xfrm>
            <a:off x="2430993" y="3688804"/>
            <a:ext cx="722182" cy="72218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2</a:t>
            </a:r>
            <a:endParaRPr lang="en-US" sz="3600" dirty="0"/>
          </a:p>
        </p:txBody>
      </p:sp>
      <p:sp>
        <p:nvSpPr>
          <p:cNvPr id="6" name="Oval 5"/>
          <p:cNvSpPr/>
          <p:nvPr/>
        </p:nvSpPr>
        <p:spPr>
          <a:xfrm>
            <a:off x="3579505" y="3679328"/>
            <a:ext cx="722182" cy="72218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3</a:t>
            </a:r>
            <a:endParaRPr lang="en-US" sz="3600" dirty="0"/>
          </a:p>
        </p:txBody>
      </p:sp>
      <p:sp>
        <p:nvSpPr>
          <p:cNvPr id="7" name="Oval 6"/>
          <p:cNvSpPr/>
          <p:nvPr/>
        </p:nvSpPr>
        <p:spPr>
          <a:xfrm>
            <a:off x="4728017" y="3669852"/>
            <a:ext cx="722182" cy="72218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4</a:t>
            </a:r>
            <a:endParaRPr lang="en-US" sz="3600" dirty="0"/>
          </a:p>
        </p:txBody>
      </p:sp>
      <p:sp>
        <p:nvSpPr>
          <p:cNvPr id="8" name="Oval 7"/>
          <p:cNvSpPr/>
          <p:nvPr/>
        </p:nvSpPr>
        <p:spPr>
          <a:xfrm>
            <a:off x="5876529" y="3660376"/>
            <a:ext cx="722182" cy="72218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600" dirty="0" smtClean="0"/>
              <a:t>5</a:t>
            </a:r>
            <a:endParaRPr lang="en-US" sz="3600" dirty="0"/>
          </a:p>
        </p:txBody>
      </p:sp>
      <p:sp>
        <p:nvSpPr>
          <p:cNvPr id="9" name="Oval 8"/>
          <p:cNvSpPr/>
          <p:nvPr/>
        </p:nvSpPr>
        <p:spPr>
          <a:xfrm>
            <a:off x="7025041" y="3650900"/>
            <a:ext cx="722182" cy="72218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600" dirty="0" smtClean="0"/>
              <a:t>6</a:t>
            </a:r>
            <a:endParaRPr lang="en-US" sz="3600" dirty="0"/>
          </a:p>
        </p:txBody>
      </p:sp>
      <p:cxnSp>
        <p:nvCxnSpPr>
          <p:cNvPr id="11" name="Shape 10"/>
          <p:cNvCxnSpPr>
            <a:stCxn id="4" idx="7"/>
            <a:endCxn id="5" idx="1"/>
          </p:cNvCxnSpPr>
          <p:nvPr/>
        </p:nvCxnSpPr>
        <p:spPr>
          <a:xfrm rot="5400000" flipH="1" flipV="1">
            <a:off x="2213090" y="3480377"/>
            <a:ext cx="9476" cy="637852"/>
          </a:xfrm>
          <a:prstGeom prst="curvedConnector3">
            <a:avLst>
              <a:gd name="adj1" fmla="val 36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3" name="Shape 10"/>
          <p:cNvCxnSpPr>
            <a:stCxn id="5" idx="7"/>
            <a:endCxn id="6" idx="1"/>
          </p:cNvCxnSpPr>
          <p:nvPr/>
        </p:nvCxnSpPr>
        <p:spPr>
          <a:xfrm rot="5400000" flipH="1" flipV="1">
            <a:off x="3361602" y="3470901"/>
            <a:ext cx="9476" cy="637852"/>
          </a:xfrm>
          <a:prstGeom prst="curvedConnector3">
            <a:avLst>
              <a:gd name="adj1" fmla="val 36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6" name="Shape 10"/>
          <p:cNvCxnSpPr>
            <a:stCxn id="6" idx="7"/>
            <a:endCxn id="7" idx="1"/>
          </p:cNvCxnSpPr>
          <p:nvPr/>
        </p:nvCxnSpPr>
        <p:spPr>
          <a:xfrm rot="5400000" flipH="1" flipV="1">
            <a:off x="4510114" y="3461425"/>
            <a:ext cx="9476" cy="637852"/>
          </a:xfrm>
          <a:prstGeom prst="curvedConnector3">
            <a:avLst>
              <a:gd name="adj1" fmla="val 36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19" name="Shape 10"/>
          <p:cNvCxnSpPr>
            <a:stCxn id="7" idx="7"/>
            <a:endCxn id="8" idx="1"/>
          </p:cNvCxnSpPr>
          <p:nvPr/>
        </p:nvCxnSpPr>
        <p:spPr>
          <a:xfrm rot="5400000" flipH="1" flipV="1">
            <a:off x="5658626" y="3451949"/>
            <a:ext cx="9476" cy="637852"/>
          </a:xfrm>
          <a:prstGeom prst="curvedConnector3">
            <a:avLst>
              <a:gd name="adj1" fmla="val 36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2" name="Shape 10"/>
          <p:cNvCxnSpPr>
            <a:stCxn id="8" idx="7"/>
            <a:endCxn id="9" idx="1"/>
          </p:cNvCxnSpPr>
          <p:nvPr/>
        </p:nvCxnSpPr>
        <p:spPr>
          <a:xfrm rot="5400000" flipH="1" flipV="1">
            <a:off x="6807138" y="3442473"/>
            <a:ext cx="9476" cy="637852"/>
          </a:xfrm>
          <a:prstGeom prst="curvedConnector3">
            <a:avLst>
              <a:gd name="adj1" fmla="val 36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hape 10"/>
          <p:cNvCxnSpPr>
            <a:stCxn id="8" idx="5"/>
            <a:endCxn id="9" idx="3"/>
          </p:cNvCxnSpPr>
          <p:nvPr/>
        </p:nvCxnSpPr>
        <p:spPr>
          <a:xfrm rot="5400000" flipH="1" flipV="1">
            <a:off x="6807138" y="3953133"/>
            <a:ext cx="9476" cy="637852"/>
          </a:xfrm>
          <a:prstGeom prst="curvedConnector3">
            <a:avLst>
              <a:gd name="adj1" fmla="val -3528504"/>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hape 10"/>
          <p:cNvCxnSpPr>
            <a:stCxn id="4" idx="3"/>
            <a:endCxn id="4" idx="5"/>
          </p:cNvCxnSpPr>
          <p:nvPr/>
        </p:nvCxnSpPr>
        <p:spPr>
          <a:xfrm rot="16200000" flipH="1">
            <a:off x="1643572" y="4059371"/>
            <a:ext cx="1588" cy="510660"/>
          </a:xfrm>
          <a:prstGeom prst="curvedConnector3">
            <a:avLst>
              <a:gd name="adj1" fmla="val 21055479"/>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6" name="Shape 10"/>
          <p:cNvCxnSpPr>
            <a:stCxn id="5" idx="3"/>
            <a:endCxn id="5" idx="5"/>
          </p:cNvCxnSpPr>
          <p:nvPr/>
        </p:nvCxnSpPr>
        <p:spPr>
          <a:xfrm rot="16200000" flipH="1">
            <a:off x="2792084" y="4049895"/>
            <a:ext cx="1588" cy="510660"/>
          </a:xfrm>
          <a:prstGeom prst="curvedConnector3">
            <a:avLst>
              <a:gd name="adj1" fmla="val 21055479"/>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7" name="Shape 10"/>
          <p:cNvCxnSpPr>
            <a:stCxn id="6" idx="3"/>
            <a:endCxn id="6" idx="5"/>
          </p:cNvCxnSpPr>
          <p:nvPr/>
        </p:nvCxnSpPr>
        <p:spPr>
          <a:xfrm rot="16200000" flipH="1">
            <a:off x="3940596" y="4040419"/>
            <a:ext cx="1588" cy="510660"/>
          </a:xfrm>
          <a:prstGeom prst="curvedConnector3">
            <a:avLst>
              <a:gd name="adj1" fmla="val 21055479"/>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8" name="Shape 10"/>
          <p:cNvCxnSpPr>
            <a:stCxn id="7" idx="3"/>
            <a:endCxn id="7" idx="5"/>
          </p:cNvCxnSpPr>
          <p:nvPr/>
        </p:nvCxnSpPr>
        <p:spPr>
          <a:xfrm rot="16200000" flipH="1">
            <a:off x="5089108" y="4030943"/>
            <a:ext cx="1588" cy="510660"/>
          </a:xfrm>
          <a:prstGeom prst="curvedConnector3">
            <a:avLst>
              <a:gd name="adj1" fmla="val 21055479"/>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9" name="Shape 10"/>
          <p:cNvCxnSpPr>
            <a:stCxn id="8" idx="3"/>
            <a:endCxn id="8" idx="5"/>
          </p:cNvCxnSpPr>
          <p:nvPr/>
        </p:nvCxnSpPr>
        <p:spPr>
          <a:xfrm rot="16200000" flipH="1">
            <a:off x="6237620" y="4021467"/>
            <a:ext cx="1588" cy="510660"/>
          </a:xfrm>
          <a:prstGeom prst="curvedConnector3">
            <a:avLst>
              <a:gd name="adj1" fmla="val 21055479"/>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40" name="Shape 10"/>
          <p:cNvCxnSpPr>
            <a:stCxn id="9" idx="3"/>
            <a:endCxn id="9" idx="5"/>
          </p:cNvCxnSpPr>
          <p:nvPr/>
        </p:nvCxnSpPr>
        <p:spPr>
          <a:xfrm rot="16200000" flipH="1">
            <a:off x="7386132" y="4011991"/>
            <a:ext cx="1588" cy="510660"/>
          </a:xfrm>
          <a:prstGeom prst="curvedConnector3">
            <a:avLst>
              <a:gd name="adj1" fmla="val 21055479"/>
            </a:avLst>
          </a:prstGeom>
          <a:ln>
            <a:tailEnd type="arrow" w="lg" len="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Markov chain Monte Carlo (MCMC)</a:t>
            </a:r>
            <a:endParaRPr lang="en-US" dirty="0"/>
          </a:p>
        </p:txBody>
      </p:sp>
      <p:sp>
        <p:nvSpPr>
          <p:cNvPr id="3" name="Content Placeholder 2"/>
          <p:cNvSpPr>
            <a:spLocks noGrp="1"/>
          </p:cNvSpPr>
          <p:nvPr>
            <p:ph idx="1"/>
          </p:nvPr>
        </p:nvSpPr>
        <p:spPr/>
        <p:txBody>
          <a:bodyPr/>
          <a:lstStyle/>
          <a:p>
            <a:r>
              <a:rPr lang="en-US" dirty="0" smtClean="0"/>
              <a:t>Construct a Markov chain whose stationary distribution is </a:t>
            </a:r>
            <a:r>
              <a:rPr lang="en-US" i="1" dirty="0" err="1" smtClean="0"/>
              <a:t>f(</a:t>
            </a:r>
            <a:r>
              <a:rPr lang="en-US" b="1" i="1" dirty="0" err="1" smtClean="0"/>
              <a:t>x</a:t>
            </a:r>
            <a:r>
              <a:rPr lang="en-US" i="1" dirty="0" smtClean="0"/>
              <a:t>)</a:t>
            </a:r>
            <a:endParaRPr lang="en-US" dirty="0" smtClean="0"/>
          </a:p>
          <a:p>
            <a:r>
              <a:rPr lang="en-US" dirty="0" smtClean="0"/>
              <a:t>Run it until it achieves </a:t>
            </a:r>
            <a:r>
              <a:rPr lang="en-US" dirty="0" err="1" smtClean="0"/>
              <a:t>stationarity</a:t>
            </a:r>
            <a:r>
              <a:rPr lang="en-US" dirty="0" smtClean="0"/>
              <a:t>  (discard earlier samples as “burn-in”)</a:t>
            </a:r>
          </a:p>
          <a:p>
            <a:r>
              <a:rPr lang="en-US" dirty="0" smtClean="0"/>
              <a:t>Now perform Monte Carlo integration</a:t>
            </a:r>
          </a:p>
          <a:p>
            <a:r>
              <a:rPr lang="en-US" dirty="0" smtClean="0"/>
              <a:t>Expected value is unchanged</a:t>
            </a:r>
          </a:p>
          <a:p>
            <a:r>
              <a:rPr lang="en-US" dirty="0" smtClean="0"/>
              <a:t>MC error is related to the autocorrelation of the series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r>
              <a:rPr lang="en-US" dirty="0" smtClean="0"/>
              <a:t>For a given lag,    , the autocorrelation is defined as:</a:t>
            </a:r>
          </a:p>
          <a:p>
            <a:endParaRPr lang="en-US" dirty="0" smtClean="0"/>
          </a:p>
          <a:p>
            <a:r>
              <a:rPr lang="en-US" dirty="0" smtClean="0"/>
              <a:t>The critical factor is the lag 1 autocorrelation</a:t>
            </a:r>
          </a:p>
          <a:p>
            <a:r>
              <a:rPr lang="en-US" dirty="0" smtClean="0"/>
              <a:t>BUGS &amp; Coda provide an effective sample size for the MCMC sample</a:t>
            </a:r>
            <a:endParaRPr lang="en-US" dirty="0"/>
          </a:p>
        </p:txBody>
      </p:sp>
      <p:pic>
        <p:nvPicPr>
          <p:cNvPr id="4" name="Picture 3"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590925" y="2305050"/>
            <a:ext cx="2730500" cy="469900"/>
          </a:xfrm>
          <a:prstGeom prst="rect">
            <a:avLst/>
          </a:prstGeom>
        </p:spPr>
      </p:pic>
      <p:pic>
        <p:nvPicPr>
          <p:cNvPr id="5" name="Picture 4" descr="latex-image-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3925888" y="1758950"/>
            <a:ext cx="190500" cy="3429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5753</TotalTime>
  <Words>1864</Words>
  <Application>Microsoft Office PowerPoint</Application>
  <PresentationFormat>On-screen Show (4:3)</PresentationFormat>
  <Paragraphs>314</Paragraphs>
  <Slides>36</Slides>
  <Notes>27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宋体</vt:lpstr>
      <vt:lpstr>Arial</vt:lpstr>
      <vt:lpstr>Calibri</vt:lpstr>
      <vt:lpstr>Century Schoolbook</vt:lpstr>
      <vt:lpstr>Zapf Dingbats</vt:lpstr>
      <vt:lpstr>Office Theme</vt:lpstr>
      <vt:lpstr>Equation</vt:lpstr>
      <vt:lpstr>Markov chain Monte Carlo:  A Practical Introduction</vt:lpstr>
      <vt:lpstr>Monte Carlo Integration</vt:lpstr>
      <vt:lpstr>If we can sample from F(x)</vt:lpstr>
      <vt:lpstr>Bayesian Application</vt:lpstr>
      <vt:lpstr>What if F() is hard to sample from?</vt:lpstr>
      <vt:lpstr>Markov Chain</vt:lpstr>
      <vt:lpstr>Stationary distribution</vt:lpstr>
      <vt:lpstr>Markov chain Monte Carlo (MCMC)</vt:lpstr>
      <vt:lpstr>Autocorrelation</vt:lpstr>
      <vt:lpstr>How to make a Markov Chain</vt:lpstr>
      <vt:lpstr>Gibbs Sampler</vt:lpstr>
      <vt:lpstr>Example</vt:lpstr>
      <vt:lpstr>More about Gibbs</vt:lpstr>
      <vt:lpstr>Metropolis Sampling (1)</vt:lpstr>
      <vt:lpstr>Metropolis Sampling (2)</vt:lpstr>
      <vt:lpstr>Metropolis Sampling (3)</vt:lpstr>
      <vt:lpstr>Metropolis Sampling (4)</vt:lpstr>
      <vt:lpstr>Metropolis Sampling (5)</vt:lpstr>
      <vt:lpstr>Metropolis-Hastings Sampling</vt:lpstr>
      <vt:lpstr>Tuning (Adaption)</vt:lpstr>
      <vt:lpstr>Metropolis within Gibbs</vt:lpstr>
      <vt:lpstr>Assessing Convergence</vt:lpstr>
      <vt:lpstr>Starting Points</vt:lpstr>
      <vt:lpstr>Mixing Speed</vt:lpstr>
      <vt:lpstr>Autocorrelation</vt:lpstr>
      <vt:lpstr>White Noise Trick</vt:lpstr>
      <vt:lpstr>Thinning</vt:lpstr>
      <vt:lpstr>Absorbing States</vt:lpstr>
      <vt:lpstr>Identifiability</vt:lpstr>
      <vt:lpstr>BUGS History</vt:lpstr>
      <vt:lpstr>Bugs Variants</vt:lpstr>
      <vt:lpstr>Stan</vt:lpstr>
      <vt:lpstr>Random-Walk Metropolis</vt:lpstr>
      <vt:lpstr>Hamiltonian Monte Carlo</vt:lpstr>
      <vt:lpstr>No U-Turn Sampling (NUTS)</vt:lpstr>
      <vt:lpstr>Installing JAGS</vt:lpstr>
    </vt:vector>
  </TitlesOfParts>
  <Company>ETS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chain Monte Carlo:  A Practical Introduction</dc:title>
  <dc:creator>Russell Almond</dc:creator>
  <cp:lastModifiedBy>Almond, Russell</cp:lastModifiedBy>
  <cp:revision>32</cp:revision>
  <dcterms:created xsi:type="dcterms:W3CDTF">2011-03-03T19:00:27Z</dcterms:created>
  <dcterms:modified xsi:type="dcterms:W3CDTF">2016-04-11T16:14:18Z</dcterms:modified>
</cp:coreProperties>
</file>