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62" r:id="rId9"/>
    <p:sldId id="263" r:id="rId10"/>
    <p:sldId id="278" r:id="rId11"/>
    <p:sldId id="279" r:id="rId12"/>
    <p:sldId id="280" r:id="rId13"/>
    <p:sldId id="282" r:id="rId14"/>
    <p:sldId id="281" r:id="rId15"/>
    <p:sldId id="284" r:id="rId16"/>
    <p:sldId id="286" r:id="rId17"/>
    <p:sldId id="287" r:id="rId1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3165" autoAdjust="0"/>
  </p:normalViewPr>
  <p:slideViewPr>
    <p:cSldViewPr snapToGrid="0">
      <p:cViewPr varScale="1">
        <p:scale>
          <a:sx n="56" d="100"/>
          <a:sy n="56" d="100"/>
        </p:scale>
        <p:origin x="398" y="38"/>
      </p:cViewPr>
      <p:guideLst/>
    </p:cSldViewPr>
  </p:slideViewPr>
  <p:outlineViewPr>
    <p:cViewPr>
      <p:scale>
        <a:sx n="33" d="100"/>
        <a:sy n="33" d="100"/>
      </p:scale>
      <p:origin x="0" y="-105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23BD3-FBB8-40D9-8309-8D458F0837A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2B8D-0CDF-4CF5-BF8D-54F1B418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2B8D-0CDF-4CF5-BF8D-54F1B418D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392-1934-45C3-8DEB-04163F50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2/29/16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392-1934-45C3-8DEB-04163F50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Palatino Linotype"/>
              </a:rPr>
              <a:t>2/29/16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Gradient_descen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rnoulli_distribution" TargetMode="External"/><Relationship Id="rId13" Type="http://schemas.openxmlformats.org/officeDocument/2006/relationships/hyperlink" Target="https://en.wikipedia.org/wiki/Negative_binomial_distribution" TargetMode="External"/><Relationship Id="rId3" Type="http://schemas.openxmlformats.org/officeDocument/2006/relationships/hyperlink" Target="https://en.wikipedia.org/wiki/Exponential_distribution" TargetMode="External"/><Relationship Id="rId7" Type="http://schemas.openxmlformats.org/officeDocument/2006/relationships/hyperlink" Target="https://en.wikipedia.org/wiki/Dirichlet_distribution" TargetMode="External"/><Relationship Id="rId12" Type="http://schemas.openxmlformats.org/officeDocument/2006/relationships/hyperlink" Target="https://en.wikipedia.org/wiki/Multinomial_distribution" TargetMode="External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ta_distribution" TargetMode="External"/><Relationship Id="rId11" Type="http://schemas.openxmlformats.org/officeDocument/2006/relationships/hyperlink" Target="https://en.wikipedia.org/wiki/Binomial_distribution" TargetMode="External"/><Relationship Id="rId5" Type="http://schemas.openxmlformats.org/officeDocument/2006/relationships/hyperlink" Target="https://en.wikipedia.org/wiki/Chi-squared_distribution" TargetMode="External"/><Relationship Id="rId10" Type="http://schemas.openxmlformats.org/officeDocument/2006/relationships/hyperlink" Target="https://en.wikipedia.org/wiki/Poisson_distribution" TargetMode="External"/><Relationship Id="rId4" Type="http://schemas.openxmlformats.org/officeDocument/2006/relationships/hyperlink" Target="https://en.wikipedia.org/wiki/Gamma_distribution" TargetMode="External"/><Relationship Id="rId9" Type="http://schemas.openxmlformats.org/officeDocument/2006/relationships/hyperlink" Target="https://en.wikipedia.org/wiki/Categorical_distribution" TargetMode="Externa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Palatino Linotype"/>
              </a:rPr>
              <a:t>Maximum Likelihood Estimation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Palatino Linotype"/>
              </a:rPr>
              <a:t>And Maximum A Posteriori (MAP) Estimation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392-1934-45C3-8DEB-04163F50D22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5660" y="1600200"/>
                <a:ext cx="4421874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To get to the bottom (top) of the hill, go in the direction where it is steepest.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be an estimate of the parameter</a:t>
                </a:r>
              </a:p>
              <a:p>
                <a:r>
                  <a:rPr lang="en-US" dirty="0" smtClean="0"/>
                  <a:t>Steepest direction is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Take a series of steps, going in the steepest direction each time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5660" y="1600200"/>
                <a:ext cx="4421874" cy="4525963"/>
              </a:xfrm>
              <a:blipFill rotWithShape="0">
                <a:blip r:embed="rId2"/>
                <a:stretch>
                  <a:fillRect l="-1515" t="-2426" r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17638"/>
            <a:ext cx="4038600" cy="443240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7534" y="6126163"/>
            <a:ext cx="412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https://en.wikipedia.org/wiki/Gradient_descent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be the size of the step at iteration </a:t>
                </a:r>
                <a:r>
                  <a:rPr lang="en-US" i="1" dirty="0" smtClean="0"/>
                  <a:t>(r)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Stop when change in log-likelihood is below a certain threshold</a:t>
                </a:r>
              </a:p>
              <a:p>
                <a:pPr lvl="1"/>
                <a:r>
                  <a:rPr lang="en-US" dirty="0" smtClean="0"/>
                  <a:t>Often put in terms of machine tolerance (epsilon;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Machine$double.eps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Step size and tolerance are tuning parameters</a:t>
                </a:r>
              </a:p>
              <a:p>
                <a:r>
                  <a:rPr lang="en-US" dirty="0" smtClean="0"/>
                  <a:t>Will find local maximum, not necessarily global maximum.</a:t>
                </a:r>
              </a:p>
              <a:p>
                <a:r>
                  <a:rPr lang="en-US" dirty="0" smtClean="0"/>
                  <a:t>[I may have made sign errors, don’t use the slides for reference.]</a:t>
                </a:r>
              </a:p>
              <a:p>
                <a:r>
                  <a:rPr lang="en-US" dirty="0" smtClean="0"/>
                  <a:t>The R 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dirty="0" smtClean="0"/>
                  <a:t>implements the gradient decent algorithm.</a:t>
                </a:r>
              </a:p>
              <a:p>
                <a:r>
                  <a:rPr lang="en-US" dirty="0" smtClean="0"/>
                  <a:t>User can supply gradient functions, or can machine can calculate them by taking tiny steps.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156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</a:t>
            </a:r>
            <a:r>
              <a:rPr lang="en-US" baseline="0" dirty="0" smtClean="0"/>
              <a:t> Standard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i="1" dirty="0" smtClean="0"/>
                  <a:t>Hessian </a:t>
                </a:r>
                <a:r>
                  <a:rPr lang="en-US" dirty="0" smtClean="0"/>
                  <a:t>(matrix of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partial derivatives) is the negative of the covariance matrix of the parameter estimates</a:t>
                </a:r>
              </a:p>
              <a:p>
                <a:r>
                  <a:rPr lang="en-US" dirty="0" smtClean="0"/>
                  <a:t>This is related to the Fisher Information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element in row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and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is given by: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70848" y="16002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Suppose we have two models with likelihoods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such that </a:t>
                </a:r>
                <a:r>
                  <a:rPr lang="en-US" dirty="0" smtClean="0"/>
                  <a:t>Model 1 </a:t>
                </a:r>
                <a:r>
                  <a:rPr lang="en-US" dirty="0" smtClean="0"/>
                  <a:t>is nested within </a:t>
                </a:r>
                <a:r>
                  <a:rPr lang="en-US" dirty="0" smtClean="0"/>
                  <a:t>Model 2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has an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distribution with degrees of freedom equal to the difference in the number of parameters in the model.</a:t>
                </a:r>
              </a:p>
              <a:p>
                <a:r>
                  <a:rPr lang="en-US" dirty="0" smtClean="0"/>
                  <a:t>R provides a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cs typeface="Courier New" panose="02070309020205020404" pitchFamily="49" charset="0"/>
                  </a:rPr>
                  <a:t>method for </a:t>
                </a:r>
                <a:r>
                  <a:rPr lang="en-US" sz="3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 smtClean="0">
                    <a:cs typeface="Courier New" panose="02070309020205020404" pitchFamily="49" charset="0"/>
                  </a:rPr>
                  <a:t> and </a:t>
                </a:r>
                <a:r>
                  <a:rPr lang="en-US" sz="35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glm</a:t>
                </a:r>
                <a:r>
                  <a:rPr lang="en-US" dirty="0" smtClean="0">
                    <a:cs typeface="Courier New" panose="02070309020205020404" pitchFamily="49" charset="0"/>
                  </a:rPr>
                  <a:t> objects</a:t>
                </a:r>
              </a:p>
              <a:p>
                <a:r>
                  <a:rPr lang="en-US" dirty="0" smtClean="0">
                    <a:cs typeface="Courier New" panose="02070309020205020404" pitchFamily="49" charset="0"/>
                  </a:rPr>
                  <a:t>Use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pchisq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diff,df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 smtClean="0">
                    <a:cs typeface="Courier New" panose="02070309020205020404" pitchFamily="49" charset="0"/>
                  </a:rPr>
                  <a:t> to look up chi-squared value.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848" y="1600200"/>
                <a:ext cx="8229600" cy="4525963"/>
              </a:xfrm>
              <a:blipFill rotWithShape="0">
                <a:blip r:embed="rId2"/>
                <a:stretch>
                  <a:fillRect l="-1481" t="-3639" r="-200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a saturated model, usually one with all possible interactions of the variables in the formula.  Call this Model </a:t>
                </a:r>
                <a:r>
                  <a:rPr lang="en-US" i="1" dirty="0" smtClean="0"/>
                  <a:t>s.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i="1" dirty="0" smtClean="0"/>
                  <a:t>deviance</a:t>
                </a:r>
                <a:r>
                  <a:rPr lang="en-US" dirty="0" smtClean="0"/>
                  <a:t> of Model 1 is -2 times the difference in log likelihoods between the Model 1 and Model 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 provides a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deviance()</a:t>
                </a:r>
                <a:r>
                  <a:rPr lang="en-US" dirty="0" smtClean="0"/>
                  <a:t> method for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 smtClean="0"/>
                  <a:t> and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glm</a:t>
                </a:r>
                <a:r>
                  <a:rPr lang="en-US" dirty="0" smtClean="0"/>
                  <a:t> objects.</a:t>
                </a:r>
              </a:p>
              <a:p>
                <a:r>
                  <a:rPr lang="en-US" dirty="0" smtClean="0"/>
                  <a:t>The difference in deviances between two nested models (that have the same saturated model) follow an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distribution with </a:t>
                </a:r>
                <a:r>
                  <a:rPr lang="en-US" dirty="0" err="1" smtClean="0"/>
                  <a:t>d.f.</a:t>
                </a:r>
                <a:r>
                  <a:rPr lang="en-US" dirty="0" smtClean="0"/>
                  <a:t> equal to the difference between the parameters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830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smtClean="0"/>
              <a:t>Deviance in 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fit a bunch of linear models: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fit1 &lt;- lm(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models are nested, we might want to make an ANOVA table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(fit1,…,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the models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 err="1" smtClean="0">
                <a:cs typeface="Courier New" panose="02070309020205020404" pitchFamily="49" charset="0"/>
              </a:rPr>
              <a:t>’s</a:t>
            </a:r>
            <a:r>
              <a:rPr lang="en-US" dirty="0" smtClean="0">
                <a:cs typeface="Courier New" panose="02070309020205020404" pitchFamily="49" charset="0"/>
              </a:rPr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 err="1" smtClean="0">
                <a:cs typeface="Courier New" panose="02070309020205020404" pitchFamily="49" charset="0"/>
              </a:rPr>
              <a:t>’s</a:t>
            </a:r>
            <a:r>
              <a:rPr lang="en-US" dirty="0" smtClean="0">
                <a:cs typeface="Courier New" panose="02070309020205020404" pitchFamily="49" charset="0"/>
              </a:rPr>
              <a:t>, R will produce an analysis of deviance instead.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and BIC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Two statistics are commonly used to compare non-nested models, both take -2 times the log likelihood and add a penalty for the number of parameters, </a:t>
                </a:r>
                <a:r>
                  <a:rPr lang="en-US" i="1" dirty="0" smtClean="0"/>
                  <a:t>p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The second one varies the penalty with the size of the sample.</a:t>
                </a:r>
              </a:p>
              <a:p>
                <a:r>
                  <a:rPr lang="en-US" dirty="0" smtClean="0"/>
                  <a:t>In both cases, the smallest value is best.</a:t>
                </a:r>
              </a:p>
              <a:p>
                <a:r>
                  <a:rPr lang="en-US" dirty="0" smtClean="0"/>
                  <a:t>If AIC and BIC disagree, I usually say it is a toss-up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310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and BIC in 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defined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AIC()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BIC()</a:t>
            </a:r>
            <a:r>
              <a:rPr lang="en-US" dirty="0" smtClean="0"/>
              <a:t> functions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Trick: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(list(fit1,…,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),AIC)</a:t>
            </a:r>
          </a:p>
          <a:p>
            <a:pPr marL="0" indent="0">
              <a:buNone/>
            </a:pPr>
            <a:r>
              <a:rPr lang="en-US" dirty="0" smtClean="0"/>
              <a:t>   will produce a table of AIC values.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9950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Parameters: 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</a:p>
              <a:p>
                <a:r>
                  <a:rPr lang="en-US" dirty="0" smtClean="0"/>
                  <a:t>Data: </a:t>
                </a:r>
                <a:r>
                  <a:rPr lang="en-US" b="1" i="1" dirty="0" smtClean="0"/>
                  <a:t>X</a:t>
                </a:r>
              </a:p>
              <a:p>
                <a:r>
                  <a:rPr lang="en-US" dirty="0" smtClean="0"/>
                  <a:t>Likelihood </a:t>
                </a:r>
                <a:r>
                  <a:rPr lang="en-US" i="1" dirty="0" smtClean="0"/>
                  <a:t>f(</a:t>
                </a:r>
                <a:r>
                  <a:rPr lang="en-US" b="1" i="1" dirty="0" smtClean="0"/>
                  <a:t>X </a:t>
                </a:r>
                <a:r>
                  <a:rPr lang="en-US" i="1" dirty="0" smtClean="0"/>
                  <a:t>|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  <a:r>
                  <a:rPr lang="en-US" b="1" i="1" dirty="0" smtClean="0">
                    <a:latin typeface="+mj-lt"/>
                  </a:rPr>
                  <a:t> </a:t>
                </a:r>
                <a:r>
                  <a:rPr lang="en-US" i="1" dirty="0" smtClean="0">
                    <a:latin typeface="+mj-lt"/>
                  </a:rPr>
                  <a:t>)</a:t>
                </a:r>
                <a:r>
                  <a:rPr lang="en-US" b="1" i="1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or</a:t>
                </a:r>
                <a:r>
                  <a:rPr lang="en-US" b="1" i="1" dirty="0" smtClean="0">
                    <a:latin typeface="+mj-lt"/>
                  </a:rPr>
                  <a:t> </a:t>
                </a:r>
                <a:r>
                  <a:rPr lang="en-US" i="1" dirty="0"/>
                  <a:t>f(</a:t>
                </a:r>
                <a:r>
                  <a:rPr lang="en-US" b="1" i="1" dirty="0"/>
                  <a:t>X </a:t>
                </a:r>
                <a:r>
                  <a:rPr lang="en-US" i="1" dirty="0" smtClean="0"/>
                  <a:t>; </a:t>
                </a:r>
                <a:r>
                  <a:rPr lang="en-US" b="1" i="1" dirty="0">
                    <a:latin typeface="Symbol" panose="05050102010706020507" pitchFamily="18" charset="2"/>
                  </a:rPr>
                  <a:t>q</a:t>
                </a:r>
                <a:r>
                  <a:rPr lang="en-US" b="1" i="1" dirty="0"/>
                  <a:t> </a:t>
                </a:r>
                <a:r>
                  <a:rPr lang="en-US" i="1" dirty="0" smtClean="0"/>
                  <a:t>)</a:t>
                </a:r>
                <a:r>
                  <a:rPr lang="en-US" b="1" i="1" dirty="0" smtClean="0"/>
                  <a:t> </a:t>
                </a:r>
              </a:p>
              <a:p>
                <a:r>
                  <a:rPr lang="en-US" dirty="0" smtClean="0"/>
                  <a:t>Often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 smtClean="0"/>
                  <a:t>to emphasize its functional nature.</a:t>
                </a:r>
              </a:p>
              <a:p>
                <a:r>
                  <a:rPr lang="en-US" dirty="0" smtClean="0"/>
                  <a:t>Conditional probability, not a probability</a:t>
                </a:r>
              </a:p>
              <a:p>
                <a:r>
                  <a:rPr lang="en-US" dirty="0" smtClean="0"/>
                  <a:t>Bayesians look at posterior instead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9950"/>
                <a:ext cx="8229600" cy="4525963"/>
              </a:xfrm>
              <a:blipFill rotWithShape="0">
                <a:blip r:embed="rId3"/>
                <a:stretch>
                  <a:fillRect l="-1481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(ML) and Maximum A Posteriori (MAP)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Basic idea (R. A. Fisher) is to find a value,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b="1" i="1" dirty="0" smtClean="0"/>
              </a:p>
              <a:p>
                <a:r>
                  <a:rPr lang="en-US" dirty="0" smtClean="0"/>
                  <a:t>As log is a convex function, maximizing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 smtClean="0"/>
                  <a:t> is the same as 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Bayesian maximize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/>
                  <a:t> instead.  This is the </a:t>
                </a:r>
                <a:r>
                  <a:rPr lang="en-US" i="1" dirty="0" smtClean="0"/>
                  <a:t>maximum a posteriori (MAP) </a:t>
                </a:r>
                <a:r>
                  <a:rPr lang="en-US" dirty="0" smtClean="0"/>
                  <a:t>estimate</a:t>
                </a:r>
              </a:p>
              <a:p>
                <a:r>
                  <a:rPr lang="en-US" dirty="0" smtClean="0"/>
                  <a:t>As goal is maximization, don’t need to calculate normalization constant!</a:t>
                </a:r>
              </a:p>
              <a:p>
                <a:r>
                  <a:rPr lang="en-US" dirty="0" smtClean="0"/>
                  <a:t>Maximum likelihood is a lazy Bayesian estimate, which assumes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639" r="-148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6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ML and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Doesn’t do well when MLE is at boundary of parameter space</a:t>
                </a:r>
              </a:p>
              <a:p>
                <a:pPr lvl="1"/>
                <a:r>
                  <a:rPr lang="en-US" dirty="0" smtClean="0"/>
                  <a:t>IRT model where student gets all items right</a:t>
                </a:r>
              </a:p>
              <a:p>
                <a:pPr lvl="1"/>
                <a:r>
                  <a:rPr lang="en-US" dirty="0" smtClean="0"/>
                  <a:t>Binomial model when no events observed in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trial.  In this case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Expected A Posteriori (EAP; posterior mean) fixes this problem, but requires calculating the normalization constant</a:t>
                </a:r>
              </a:p>
              <a:p>
                <a:r>
                  <a:rPr lang="en-US" dirty="0" smtClean="0"/>
                  <a:t>Can be problem if there are many local modes in the likelihood surface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Palatino Linotype"/>
              </a:rPr>
              <a:t>Independent and Identically (</a:t>
            </a:r>
            <a:r>
              <a:rPr lang="en-US" dirty="0" err="1">
                <a:solidFill>
                  <a:srgbClr val="000000"/>
                </a:solidFill>
                <a:latin typeface="Palatino Linotype"/>
              </a:rPr>
              <a:t>i.i.d</a:t>
            </a:r>
            <a:r>
              <a:rPr lang="en-US" dirty="0">
                <a:solidFill>
                  <a:srgbClr val="000000"/>
                </a:solidFill>
                <a:latin typeface="Palatino Linotype"/>
              </a:rPr>
              <a:t>.) Distributed </a:t>
            </a:r>
            <a:r>
              <a:rPr lang="en-US" dirty="0" smtClean="0">
                <a:solidFill>
                  <a:srgbClr val="000000"/>
                </a:solidFill>
                <a:latin typeface="Palatino Linotype"/>
              </a:rPr>
              <a:t>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Usually assume data consist of [conditionally] independent and identically 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.) cases</a:t>
                </a:r>
              </a:p>
              <a:p>
                <a:pPr lvl="1"/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are conditionally independent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i="1" dirty="0" smtClean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distribution for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the same,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for all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.</a:t>
                </a:r>
              </a:p>
              <a:p>
                <a:r>
                  <a:rPr lang="en-US" dirty="0" smtClean="0"/>
                  <a:t>Then can factor 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In practice, the second version is better because it avoids problems of numerical underflow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 rotWithShape="0">
                <a:blip r:embed="rId2"/>
                <a:stretch>
                  <a:fillRect l="-1259" t="-190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Family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Many common distributions including </a:t>
                </a:r>
                <a:r>
                  <a:rPr lang="it-IT" dirty="0"/>
                  <a:t>the </a:t>
                </a:r>
                <a:r>
                  <a:rPr lang="it-IT" dirty="0">
                    <a:hlinkClick r:id="rId2" tooltip="Normal distribution"/>
                  </a:rPr>
                  <a:t>normal</a:t>
                </a:r>
                <a:r>
                  <a:rPr lang="it-IT" dirty="0"/>
                  <a:t>, </a:t>
                </a:r>
                <a:r>
                  <a:rPr lang="it-IT" dirty="0">
                    <a:hlinkClick r:id="rId3" tooltip="Exponential distribution"/>
                  </a:rPr>
                  <a:t>exponential</a:t>
                </a:r>
                <a:r>
                  <a:rPr lang="it-IT" dirty="0"/>
                  <a:t>, </a:t>
                </a:r>
                <a:r>
                  <a:rPr lang="it-IT" dirty="0">
                    <a:hlinkClick r:id="rId4" tooltip="Gamma distribution"/>
                  </a:rPr>
                  <a:t>gamma</a:t>
                </a:r>
                <a:r>
                  <a:rPr lang="it-IT" dirty="0"/>
                  <a:t>, </a:t>
                </a:r>
                <a:r>
                  <a:rPr lang="it-IT" dirty="0">
                    <a:hlinkClick r:id="rId5" tooltip="Chi-squared distribution"/>
                  </a:rPr>
                  <a:t>chi-squared</a:t>
                </a:r>
                <a:r>
                  <a:rPr lang="it-IT" dirty="0"/>
                  <a:t>, </a:t>
                </a:r>
                <a:r>
                  <a:rPr lang="it-IT" dirty="0">
                    <a:hlinkClick r:id="rId6" tooltip="Beta distribution"/>
                  </a:rPr>
                  <a:t>beta</a:t>
                </a:r>
                <a:r>
                  <a:rPr lang="it-IT" dirty="0"/>
                  <a:t>, </a:t>
                </a:r>
                <a:r>
                  <a:rPr lang="it-IT" dirty="0">
                    <a:hlinkClick r:id="rId7" tooltip="Dirichlet distribution"/>
                  </a:rPr>
                  <a:t>Dirichlet</a:t>
                </a:r>
                <a:r>
                  <a:rPr lang="it-IT" dirty="0"/>
                  <a:t>, </a:t>
                </a:r>
                <a:r>
                  <a:rPr lang="it-IT" dirty="0">
                    <a:hlinkClick r:id="rId8" tooltip="Bernoulli distribution"/>
                  </a:rPr>
                  <a:t>Bernoulli</a:t>
                </a:r>
                <a:r>
                  <a:rPr lang="it-IT" dirty="0"/>
                  <a:t>, </a:t>
                </a:r>
                <a:r>
                  <a:rPr lang="it-IT" dirty="0">
                    <a:hlinkClick r:id="rId9" tooltip="Categorical distribution"/>
                  </a:rPr>
                  <a:t>categorical</a:t>
                </a:r>
                <a:r>
                  <a:rPr lang="it-IT" dirty="0"/>
                  <a:t>, </a:t>
                </a:r>
                <a:r>
                  <a:rPr lang="it-IT" dirty="0" smtClean="0">
                    <a:hlinkClick r:id="rId10" tooltip="Poisson distribution"/>
                  </a:rPr>
                  <a:t>Poisson</a:t>
                </a:r>
                <a:r>
                  <a:rPr lang="it-IT" dirty="0" smtClean="0"/>
                  <a:t>, </a:t>
                </a:r>
                <a:r>
                  <a:rPr lang="en-US" dirty="0">
                    <a:hlinkClick r:id="rId11" tooltip="Binomial distribution"/>
                  </a:rPr>
                  <a:t>binomial</a:t>
                </a:r>
                <a:r>
                  <a:rPr lang="en-US" dirty="0"/>
                  <a:t> (with fixed number of trials), </a:t>
                </a:r>
                <a:r>
                  <a:rPr lang="en-US" dirty="0">
                    <a:hlinkClick r:id="rId12" tooltip="Multinomial distribution"/>
                  </a:rPr>
                  <a:t>multinomial</a:t>
                </a:r>
                <a:r>
                  <a:rPr lang="en-US" dirty="0"/>
                  <a:t> (with fixed number of trials), and </a:t>
                </a:r>
                <a:r>
                  <a:rPr lang="en-US" dirty="0">
                    <a:hlinkClick r:id="rId13" tooltip="Negative binomial distribution"/>
                  </a:rPr>
                  <a:t>negative binomial</a:t>
                </a:r>
                <a:r>
                  <a:rPr lang="en-US" dirty="0"/>
                  <a:t> (with fixed number of failures</a:t>
                </a:r>
                <a:r>
                  <a:rPr lang="en-US" dirty="0" smtClean="0"/>
                  <a:t>).  [Links are to Wikipedia page for those </a:t>
                </a:r>
                <a:r>
                  <a:rPr lang="en-US" dirty="0" err="1" smtClean="0"/>
                  <a:t>distibutions</a:t>
                </a:r>
                <a:r>
                  <a:rPr lang="en-US" dirty="0" smtClean="0"/>
                  <a:t>.] </a:t>
                </a:r>
              </a:p>
              <a:p>
                <a:r>
                  <a:rPr lang="en-US" dirty="0" smtClean="0"/>
                  <a:t>These all can be written in a common format: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Note that </a:t>
                </a:r>
                <a:r>
                  <a:rPr lang="en-US" i="1" dirty="0" smtClean="0"/>
                  <a:t>h(x)</a:t>
                </a:r>
                <a:r>
                  <a:rPr lang="en-US" dirty="0" smtClean="0"/>
                  <a:t> is constant and drops out when maximizing.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4"/>
                <a:stretch>
                  <a:fillRect l="-1037" t="-283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0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an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 from a normal distribution with an unknown mean, µ, and known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 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 for normal distribution MLE is the same as the least squares estimate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774" r="-28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Newton-Raphson Method</a:t>
            </a:r>
            <a:endParaRPr dirty="0">
              <a:latin typeface="+mj-l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Originally for finding zeros of a function, but if we apply it to the first derivative, then it finds local maxima and minima of the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Each step moves closer to the maximum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May be multiple maxima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Multiple starting points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Simulated annealing &amp; other modifications</a:t>
            </a:r>
            <a:endParaRPr dirty="0"/>
          </a:p>
        </p:txBody>
      </p:sp>
      <p:sp>
        <p:nvSpPr>
          <p:cNvPr id="9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entury Schoolbook"/>
              </a:rPr>
              <a:t>EDF 6937 BDA</a:t>
            </a:r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17C6FE2-ECEF-4063-A5A5-18EC30B93FE8}" type="slidenum">
              <a:rPr lang="en-US" sz="1200">
                <a:solidFill>
                  <a:srgbClr val="8B8B8B"/>
                </a:solidFill>
                <a:latin typeface="Century Schoolbook"/>
              </a:rPr>
              <a:t>8</a:t>
            </a:fld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+mj-lt"/>
              </a:rPr>
              <a:t>Netwon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-Raphson Animation</a:t>
            </a:r>
            <a:endParaRPr dirty="0">
              <a:latin typeface="+mj-l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FF"/>
                </a:solidFill>
              </a:rPr>
              <a:t>http://en.wikipedia.org/wiki/File:NewtonIteration_Ani.gif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entury Schoolbook"/>
              </a:rPr>
              <a:t>EDF 6937 BDA</a:t>
            </a:r>
            <a:endParaRPr/>
          </a:p>
        </p:txBody>
      </p:sp>
      <p:sp>
        <p:nvSpPr>
          <p:cNvPr id="9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5695AA-D796-4985-8EC3-EFFF7A1FF726}" type="slidenum">
              <a:rPr lang="en-US" sz="1200">
                <a:solidFill>
                  <a:srgbClr val="8B8B8B"/>
                </a:solidFill>
                <a:latin typeface="Century Schoolbook"/>
              </a:rPr>
              <a:t>9</a:t>
            </a:fld>
            <a:endParaRPr/>
          </a:p>
        </p:txBody>
      </p:sp>
      <p:pic>
        <p:nvPicPr>
          <p:cNvPr id="9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080" y="2797200"/>
            <a:ext cx="5238360" cy="372384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757826B-2E19-4CF4-86E0-994A84BE649D}" type="slidenum">
              <a:rPr lang="en-US" sz="1200" smtClean="0">
                <a:solidFill>
                  <a:srgbClr val="8B8B8B"/>
                </a:solidFill>
                <a:latin typeface="Palatino Linotype"/>
              </a:r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Slides" id="{FBF32D9C-5324-4931-96D8-5BD23335DEB3}" vid="{C8213683-955B-4960-8242-2BE384A03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ClassSlides</Template>
  <TotalTime>2839</TotalTime>
  <Words>535</Words>
  <Application>Microsoft Office PowerPoint</Application>
  <PresentationFormat>On-screen Show (4:3)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Century Schoolbook</vt:lpstr>
      <vt:lpstr>Courier New</vt:lpstr>
      <vt:lpstr>Palatino Linotype</vt:lpstr>
      <vt:lpstr>Symbol</vt:lpstr>
      <vt:lpstr>ClassSlides</vt:lpstr>
      <vt:lpstr>PowerPoint Presentation</vt:lpstr>
      <vt:lpstr>The Likelihood</vt:lpstr>
      <vt:lpstr>Maximum Likelihood (ML) and Maximum A Posteriori (MAP)</vt:lpstr>
      <vt:lpstr>Limits of ML and MAP</vt:lpstr>
      <vt:lpstr>Independent and Identically (i.i.d.) Distributed observations</vt:lpstr>
      <vt:lpstr>Exponential Family</vt:lpstr>
      <vt:lpstr>Normal Distribution</vt:lpstr>
      <vt:lpstr>PowerPoint Presentation</vt:lpstr>
      <vt:lpstr>PowerPoint Presentation</vt:lpstr>
      <vt:lpstr>Gradient Decent</vt:lpstr>
      <vt:lpstr>Tuning Parameters</vt:lpstr>
      <vt:lpstr>Estimating Standard Errors</vt:lpstr>
      <vt:lpstr>Likelihood Ratio Tests</vt:lpstr>
      <vt:lpstr>Deviance</vt:lpstr>
      <vt:lpstr>Analysis of Deviance in R</vt:lpstr>
      <vt:lpstr>AIC and BIC</vt:lpstr>
      <vt:lpstr>AIC and BIC in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Almond, Russell</cp:lastModifiedBy>
  <cp:revision>26</cp:revision>
  <dcterms:modified xsi:type="dcterms:W3CDTF">2016-03-03T00:07:24Z</dcterms:modified>
</cp:coreProperties>
</file>