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8" r:id="rId13"/>
    <p:sldId id="279" r:id="rId14"/>
    <p:sldId id="280" r:id="rId15"/>
    <p:sldId id="281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6" d="100"/>
          <a:sy n="56" d="100"/>
        </p:scale>
        <p:origin x="39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AE663-069B-2E44-9CF2-86743A7CFC9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4B31-3979-5042-BF28-D073F584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4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CCE9D-2EA2-DB41-AB96-9829D085C14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53D39-E8A4-764C-B8A9-6016DF6E8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7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3D39-E8A4-764C-B8A9-6016DF6E86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2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4F9D-D975-BA4C-B89C-38A34069DF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Missing Data Mechanisms and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more formal approach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Values to be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&lt;- NA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is.na(Y[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&lt;- TRUE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Coding values as missing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na.strings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=“-9”)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is.na(Y[Y==-9]) &lt;- TRUE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(Y==-9,NA,Y)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Matrix-like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Assume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 is a matrix or </a:t>
            </a:r>
            <a:r>
              <a:rPr lang="en-US" dirty="0" err="1" smtClean="0"/>
              <a:t>data.frame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 smtClean="0"/>
              <a:t> is number of rows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 smtClean="0"/>
              <a:t> is number of columns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is </a:t>
            </a:r>
            <a:r>
              <a:rPr lang="en-US" dirty="0" smtClean="0"/>
              <a:t>names </a:t>
            </a:r>
            <a:r>
              <a:rPr lang="en-US" dirty="0"/>
              <a:t>of </a:t>
            </a:r>
            <a:r>
              <a:rPr lang="en-US" dirty="0" smtClean="0"/>
              <a:t>rows (or NULL)</a:t>
            </a:r>
            <a:endParaRPr lang="en-US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is </a:t>
            </a:r>
            <a:r>
              <a:rPr lang="en-US" dirty="0" smtClean="0"/>
              <a:t>names </a:t>
            </a:r>
            <a:r>
              <a:rPr lang="en-US" dirty="0"/>
              <a:t>of </a:t>
            </a:r>
            <a:r>
              <a:rPr lang="en-US" dirty="0" smtClean="0"/>
              <a:t>columns (or NULL)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dim(Y)</a:t>
            </a:r>
            <a:r>
              <a:rPr lang="en-US" dirty="0" smtClean="0"/>
              <a:t> give dimension of Y (as vector)</a:t>
            </a:r>
            <a:endParaRPr lang="en-US" dirty="0"/>
          </a:p>
          <a:p>
            <a:r>
              <a:rPr lang="en-US" dirty="0" smtClean="0"/>
              <a:t>In a matrix, all variables are the same type (integer, real, character, factor)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 smtClean="0"/>
              <a:t> – force Y to be a matrix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 smtClean="0"/>
              <a:t> – check if Y is a matrix</a:t>
            </a:r>
          </a:p>
          <a:p>
            <a:r>
              <a:rPr lang="en-US" dirty="0" smtClean="0"/>
              <a:t>In a </a:t>
            </a:r>
            <a:r>
              <a:rPr lang="en-US" dirty="0" err="1" smtClean="0"/>
              <a:t>data.frame</a:t>
            </a:r>
            <a:r>
              <a:rPr lang="en-US" dirty="0" smtClean="0"/>
              <a:t>, variables can have different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 smtClean="0"/>
              <a:t> – force Y to be a data frame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 smtClean="0"/>
              <a:t> – check to see if Y is a data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matrixes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matrix(data = NA, </a:t>
            </a:r>
            <a:r>
              <a:rPr lang="en-US" dirty="0" err="1" smtClean="0"/>
              <a:t>nrow</a:t>
            </a:r>
            <a:r>
              <a:rPr lang="en-US" dirty="0" smtClean="0"/>
              <a:t>=1, </a:t>
            </a:r>
            <a:r>
              <a:rPr lang="en-US" dirty="0" err="1" smtClean="0"/>
              <a:t>ncol</a:t>
            </a:r>
            <a:r>
              <a:rPr lang="en-US" dirty="0" smtClean="0"/>
              <a:t>=1, </a:t>
            </a:r>
            <a:r>
              <a:rPr lang="en-US" dirty="0" err="1" smtClean="0"/>
              <a:t>byrow</a:t>
            </a:r>
            <a:r>
              <a:rPr lang="en-US" dirty="0" smtClean="0"/>
              <a:t> = FALSE)</a:t>
            </a:r>
          </a:p>
          <a:p>
            <a:r>
              <a:rPr lang="en-US" dirty="0" smtClean="0"/>
              <a:t>data can be a single value (repeated) or a vector of values (e.g., 1:12 or c(2,3,4))</a:t>
            </a:r>
          </a:p>
          <a:p>
            <a:r>
              <a:rPr lang="en-US" dirty="0" smtClean="0"/>
              <a:t>Data is assumed to be done by columns unless </a:t>
            </a:r>
            <a:r>
              <a:rPr lang="en-US" dirty="0" err="1" smtClean="0"/>
              <a:t>byrow</a:t>
            </a:r>
            <a:r>
              <a:rPr lang="en-US" dirty="0" smtClean="0"/>
              <a:t> is TRUE.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matrix(1:12,3,4)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matrix(1:12,3,4,byrow=TRUE)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matrix(NA,100,5) ## Create blank matrix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matrix(NA_Integer_,100,5) ## Integers!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(500),100,5) ## Random matrix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Can set </a:t>
            </a:r>
            <a:r>
              <a:rPr lang="en-US" dirty="0" err="1" smtClean="0">
                <a:cs typeface="Courier New" panose="02070309020205020404" pitchFamily="49" charset="0"/>
              </a:rPr>
              <a:t>colnames</a:t>
            </a:r>
            <a:r>
              <a:rPr lang="en-US" dirty="0" smtClean="0">
                <a:cs typeface="Courier New" panose="02070309020205020404" pitchFamily="49" charset="0"/>
              </a:rPr>
              <a:t> to indicate variable names.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data.frames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=NULL)</a:t>
            </a:r>
          </a:p>
          <a:p>
            <a:r>
              <a:rPr lang="en-US" dirty="0" smtClean="0"/>
              <a:t>Each value in … is a column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value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lvl="1"/>
            <a:r>
              <a:rPr lang="en-US" dirty="0" smtClean="0"/>
              <a:t>All columns must be the same length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(x=1:50, y=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(50),z=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(50)&lt;.5)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Can add column names by setting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Can add new columns by setting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df$newcol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Sequence function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 ## integers from 1 to N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(from, to, by)</a:t>
            </a:r>
          </a:p>
          <a:p>
            <a:r>
              <a:rPr lang="en-US" dirty="0" smtClean="0"/>
              <a:t>Repetition function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rep(1:3,2)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rep(1:3,each=2)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Paste function (put together strings)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paste(“Var”,1:5,sep=“”)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Factor variables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factor(X, 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ordered(X, levels=c(…), …)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Only useful with data frames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Most R distributions come in families</a:t>
            </a:r>
          </a:p>
          <a:p>
            <a:pPr lvl="1"/>
            <a:r>
              <a:rPr lang="en-US" dirty="0" smtClean="0"/>
              <a:t>XXX – family name, not a function, but there is a help page for it</a:t>
            </a:r>
          </a:p>
          <a:p>
            <a:pPr lvl="1"/>
            <a:r>
              <a:rPr lang="en-US" dirty="0" err="1" smtClean="0"/>
              <a:t>dXXX</a:t>
            </a:r>
            <a:r>
              <a:rPr lang="en-US" dirty="0" smtClean="0"/>
              <a:t>(x,…) – density function for XXX (or probability function for discrete distributions)</a:t>
            </a:r>
          </a:p>
          <a:p>
            <a:pPr lvl="1"/>
            <a:r>
              <a:rPr lang="en-US" dirty="0" err="1" smtClean="0"/>
              <a:t>pXXX</a:t>
            </a:r>
            <a:r>
              <a:rPr lang="en-US" dirty="0" smtClean="0"/>
              <a:t>(q, …) – cumulative distribution function for XXX</a:t>
            </a:r>
          </a:p>
          <a:p>
            <a:pPr lvl="1"/>
            <a:r>
              <a:rPr lang="en-US" dirty="0" err="1" smtClean="0"/>
              <a:t>qXXX</a:t>
            </a:r>
            <a:r>
              <a:rPr lang="en-US" dirty="0" smtClean="0"/>
              <a:t>(p, …) – inverse cumulative distribution function for XXX</a:t>
            </a:r>
          </a:p>
          <a:p>
            <a:pPr lvl="1"/>
            <a:r>
              <a:rPr lang="en-US" dirty="0" err="1" smtClean="0"/>
              <a:t>rXXX</a:t>
            </a:r>
            <a:r>
              <a:rPr lang="en-US" dirty="0" smtClean="0"/>
              <a:t> (n, …) – draw random numbers for XXX</a:t>
            </a:r>
          </a:p>
          <a:p>
            <a:pPr lvl="1"/>
            <a:r>
              <a:rPr lang="en-US" dirty="0" smtClean="0"/>
              <a:t>Most have family specific parameters (common to all functions) [Check man pages as sometimes uses unusual parameterizations]</a:t>
            </a:r>
          </a:p>
          <a:p>
            <a:r>
              <a:rPr lang="en-US" dirty="0" smtClean="0"/>
              <a:t>First argument for all random number functions is </a:t>
            </a:r>
            <a:r>
              <a:rPr lang="en-US" i="1" dirty="0" smtClean="0"/>
              <a:t>n</a:t>
            </a:r>
            <a:r>
              <a:rPr lang="en-US" dirty="0" smtClean="0"/>
              <a:t>, length of output vector</a:t>
            </a:r>
          </a:p>
          <a:p>
            <a:r>
              <a:rPr lang="en-US" dirty="0" smtClean="0"/>
              <a:t>Useful special cases: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## Uniform random numbers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## Standard normal random numbers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&lt; p ## Bernoulli (logical) random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Sampling from data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size, replace=FALSE)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sample.int(n, size=n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replace=FALSE)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rows</a:t>
            </a:r>
            <a:r>
              <a:rPr lang="en-US" dirty="0" smtClean="0"/>
              <a:t> or </a:t>
            </a:r>
            <a:r>
              <a:rPr lang="en-US" i="1" dirty="0" smtClean="0"/>
              <a:t>cols</a:t>
            </a:r>
            <a:r>
              <a:rPr lang="en-US" dirty="0" smtClean="0"/>
              <a:t> is a single integer, that row or column is selected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rows </a:t>
            </a:r>
            <a:r>
              <a:rPr lang="en-US" dirty="0" smtClean="0"/>
              <a:t>or </a:t>
            </a:r>
            <a:r>
              <a:rPr lang="en-US" i="1" dirty="0" smtClean="0"/>
              <a:t>cols </a:t>
            </a:r>
            <a:r>
              <a:rPr lang="en-US" dirty="0" smtClean="0"/>
              <a:t>is left blank, all rows or columns are selected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] </a:t>
            </a:r>
            <a:r>
              <a:rPr lang="en-US" dirty="0" smtClean="0"/>
              <a:t>– select row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 ,j] </a:t>
            </a:r>
            <a:r>
              <a:rPr lang="en-US" dirty="0" smtClean="0"/>
              <a:t>– select column </a:t>
            </a:r>
            <a:r>
              <a:rPr lang="en-US" i="1" dirty="0" smtClean="0"/>
              <a:t>j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rows </a:t>
            </a:r>
            <a:r>
              <a:rPr lang="en-US" dirty="0" smtClean="0"/>
              <a:t>or </a:t>
            </a:r>
            <a:r>
              <a:rPr lang="en-US" i="1" dirty="0" smtClean="0"/>
              <a:t>cols </a:t>
            </a:r>
            <a:r>
              <a:rPr lang="en-US" dirty="0" smtClean="0"/>
              <a:t>is a vector of integers, then the corresponding set of rows, columns are </a:t>
            </a:r>
            <a:r>
              <a:rPr lang="en-US" dirty="0" err="1" smtClean="0"/>
              <a:t>slected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Y[1:10, ] </a:t>
            </a:r>
            <a:r>
              <a:rPr lang="en-US" dirty="0" smtClean="0"/>
              <a:t>– first ten rows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Y[c(2,4,6), ] </a:t>
            </a:r>
            <a:r>
              <a:rPr lang="en-US" dirty="0" smtClean="0"/>
              <a:t>– rows 2, 4 and 6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rows </a:t>
            </a:r>
            <a:r>
              <a:rPr lang="en-US" dirty="0" smtClean="0"/>
              <a:t>or </a:t>
            </a:r>
            <a:r>
              <a:rPr lang="en-US" i="1" dirty="0" smtClean="0"/>
              <a:t>cols</a:t>
            </a:r>
            <a:r>
              <a:rPr lang="en-US" dirty="0" smtClean="0"/>
              <a:t> are a negative number, leave out the indicated rows or columns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] </a:t>
            </a:r>
            <a:r>
              <a:rPr lang="en-US" dirty="0" smtClean="0"/>
              <a:t>– every row but row </a:t>
            </a:r>
            <a:r>
              <a:rPr lang="en-US" i="1" dirty="0" smtClean="0"/>
              <a:t>j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Y[-outliers, ] </a:t>
            </a:r>
            <a:r>
              <a:rPr lang="en-US" dirty="0" smtClean="0"/>
              <a:t>– omit the rows indicated in the variable outliers</a:t>
            </a:r>
          </a:p>
          <a:p>
            <a:r>
              <a:rPr lang="en-US" dirty="0" smtClean="0"/>
              <a:t>Order is important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Y[order(Y[,4]), ]</a:t>
            </a:r>
            <a:r>
              <a:rPr lang="en-US" dirty="0" smtClean="0"/>
              <a:t>  -- sorts Y by the forth column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rows </a:t>
            </a:r>
            <a:r>
              <a:rPr lang="en-US" dirty="0" smtClean="0"/>
              <a:t>or </a:t>
            </a:r>
            <a:r>
              <a:rPr lang="en-US" i="1" dirty="0" smtClean="0"/>
              <a:t>columns</a:t>
            </a:r>
            <a:r>
              <a:rPr lang="en-US" dirty="0" smtClean="0"/>
              <a:t> is a character scalar, then the row or column with the corresponding name will be selected</a:t>
            </a:r>
          </a:p>
          <a:p>
            <a:r>
              <a:rPr lang="en-US" dirty="0" smtClean="0"/>
              <a:t>Same thing is true for character vectors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Y[,c(“Var1”, “Var2”)]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Using character selectors for columns is good practice because (a) the intent of the code is usually clearer and (b) it is more robust to </a:t>
            </a:r>
            <a:r>
              <a:rPr lang="en-US" dirty="0" err="1" smtClean="0">
                <a:cs typeface="Courier New" panose="02070309020205020404" pitchFamily="49" charset="0"/>
              </a:rPr>
              <a:t>insterting</a:t>
            </a:r>
            <a:r>
              <a:rPr lang="en-US" dirty="0" smtClean="0">
                <a:cs typeface="Courier New" panose="02070309020205020404" pitchFamily="49" charset="0"/>
              </a:rPr>
              <a:t>/deleting columns.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With a </a:t>
            </a:r>
            <a:r>
              <a:rPr lang="en-US" dirty="0" err="1" smtClean="0"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cs typeface="Courier New" panose="02070309020205020404" pitchFamily="49" charset="0"/>
              </a:rPr>
              <a:t> you can create a new variable by assigning values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[,”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”], </a:t>
            </a:r>
            <a:r>
              <a:rPr lang="en-US" dirty="0" smtClean="0">
                <a:cs typeface="Courier New" panose="02070309020205020404" pitchFamily="49" charset="0"/>
              </a:rPr>
              <a:t>doesn’t work with matrixes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rows</a:t>
            </a:r>
            <a:r>
              <a:rPr lang="en-US" dirty="0" smtClean="0"/>
              <a:t> is a logical vector of length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 smtClean="0"/>
              <a:t>, then the rows were </a:t>
            </a:r>
            <a:r>
              <a:rPr lang="en-US" i="1" dirty="0" smtClean="0"/>
              <a:t>rows=TRUE </a:t>
            </a:r>
            <a:r>
              <a:rPr lang="en-US" dirty="0" smtClean="0"/>
              <a:t>will be selected (same thing for columns)</a:t>
            </a:r>
          </a:p>
          <a:p>
            <a:pPr lvl="1"/>
            <a:r>
              <a:rPr lang="en-US" dirty="0" smtClean="0"/>
              <a:t>Y[Y[,1] &lt; 0, 4] – selects values of Y[,4] corresponding to rows where Y[,1] is negative.</a:t>
            </a:r>
          </a:p>
          <a:p>
            <a:pPr lvl="1"/>
            <a:r>
              <a:rPr lang="en-US" dirty="0" smtClean="0"/>
              <a:t>Y[!is.na(Y[,1]),1] – selects all of the observed values of Y[,1]</a:t>
            </a:r>
          </a:p>
          <a:p>
            <a:r>
              <a:rPr lang="en-US" dirty="0" smtClean="0"/>
              <a:t>Matrixes only – matrix is stored internally as a large vector length(Y) = </a:t>
            </a:r>
            <a:r>
              <a:rPr lang="en-US" dirty="0" err="1" smtClean="0"/>
              <a:t>nrow</a:t>
            </a:r>
            <a:r>
              <a:rPr lang="en-US" dirty="0" smtClean="0"/>
              <a:t>(Y)*</a:t>
            </a:r>
            <a:r>
              <a:rPr lang="en-US" dirty="0" err="1" smtClean="0"/>
              <a:t>ncol</a:t>
            </a:r>
            <a:r>
              <a:rPr lang="en-US" dirty="0" smtClean="0"/>
              <a:t>(Y)</a:t>
            </a:r>
          </a:p>
          <a:p>
            <a:pPr lvl="1"/>
            <a:r>
              <a:rPr lang="en-US" dirty="0" smtClean="0"/>
              <a:t>Can use this with logical selection to find missing values anywhere they appear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Y[Y==-9] &lt;- NA </a:t>
            </a:r>
            <a:r>
              <a:rPr lang="en-US" dirty="0" smtClean="0"/>
              <a:t>– recode -9 as NA anywhere it appears in the matrix.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rule for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Internally a </a:t>
            </a:r>
            <a:r>
              <a:rPr lang="en-US" dirty="0" err="1" smtClean="0"/>
              <a:t>data.frame</a:t>
            </a:r>
            <a:r>
              <a:rPr lang="en-US" dirty="0" smtClean="0"/>
              <a:t> is stored as a list of columns</a:t>
            </a:r>
          </a:p>
          <a:p>
            <a:pPr lvl="1"/>
            <a:r>
              <a:rPr lang="en-US" dirty="0" smtClean="0"/>
              <a:t>length(Y) = </a:t>
            </a:r>
            <a:r>
              <a:rPr lang="en-US" dirty="0" err="1" smtClean="0"/>
              <a:t>ncol</a:t>
            </a:r>
            <a:r>
              <a:rPr lang="en-US" dirty="0" smtClean="0"/>
              <a:t>(Y)</a:t>
            </a:r>
          </a:p>
          <a:p>
            <a:pPr lvl="1"/>
            <a:r>
              <a:rPr lang="en-US" dirty="0" err="1" smtClean="0"/>
              <a:t>rownames</a:t>
            </a:r>
            <a:r>
              <a:rPr lang="en-US" dirty="0" smtClean="0"/>
              <a:t>(Y) = names(Y)</a:t>
            </a:r>
          </a:p>
          <a:p>
            <a:r>
              <a:rPr lang="en-US" dirty="0" smtClean="0"/>
              <a:t>Special selector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Y[[j]] </a:t>
            </a:r>
            <a:r>
              <a:rPr lang="en-US" dirty="0" smtClean="0"/>
              <a:t>selects column </a:t>
            </a:r>
            <a:r>
              <a:rPr lang="en-US" i="1" dirty="0" smtClean="0"/>
              <a:t>j</a:t>
            </a:r>
            <a:r>
              <a:rPr lang="en-US" dirty="0" smtClean="0"/>
              <a:t>, (or column with name </a:t>
            </a:r>
            <a:r>
              <a:rPr lang="en-US" i="1" dirty="0" smtClean="0"/>
              <a:t>j</a:t>
            </a:r>
            <a:r>
              <a:rPr lang="en-US" dirty="0" smtClean="0"/>
              <a:t>, if </a:t>
            </a:r>
            <a:r>
              <a:rPr lang="en-US" i="1" dirty="0" smtClean="0"/>
              <a:t>j </a:t>
            </a:r>
            <a:r>
              <a:rPr lang="en-US" dirty="0" smtClean="0"/>
              <a:t>is a character scalar)</a:t>
            </a:r>
          </a:p>
          <a:p>
            <a:r>
              <a:rPr lang="en-US" dirty="0" smtClean="0"/>
              <a:t>Be careful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Y[j]</a:t>
            </a:r>
            <a:r>
              <a:rPr lang="en-US" dirty="0" smtClean="0"/>
              <a:t> creates a list (</a:t>
            </a:r>
            <a:r>
              <a:rPr lang="en-US" dirty="0" err="1" smtClean="0"/>
              <a:t>data.frame</a:t>
            </a:r>
            <a:r>
              <a:rPr lang="en-US" dirty="0" smtClean="0"/>
              <a:t>) with just the column </a:t>
            </a:r>
            <a:r>
              <a:rPr lang="en-US" i="1" dirty="0" smtClean="0"/>
              <a:t>j</a:t>
            </a:r>
            <a:r>
              <a:rPr lang="en-US" dirty="0" smtClean="0"/>
              <a:t>, which is usually NOT what you want. </a:t>
            </a:r>
          </a:p>
          <a:p>
            <a:r>
              <a:rPr lang="en-US" dirty="0" smtClean="0"/>
              <a:t>The $ operator selects a single column by name.</a:t>
            </a:r>
          </a:p>
          <a:p>
            <a:pPr lvl="1"/>
            <a:r>
              <a:rPr lang="en-US" dirty="0" smtClean="0"/>
              <a:t>Y$var1 – selects var1</a:t>
            </a:r>
          </a:p>
          <a:p>
            <a:pPr lvl="1"/>
            <a:r>
              <a:rPr lang="en-US" dirty="0" err="1" smtClean="0"/>
              <a:t>Y$missspeled</a:t>
            </a:r>
            <a:r>
              <a:rPr lang="en-US" dirty="0" smtClean="0"/>
              <a:t> – returns NULL</a:t>
            </a:r>
          </a:p>
          <a:p>
            <a:pPr lvl="1"/>
            <a:r>
              <a:rPr lang="en-US" dirty="0" err="1" smtClean="0"/>
              <a:t>Y$newvar</a:t>
            </a:r>
            <a:r>
              <a:rPr lang="en-US" dirty="0" smtClean="0"/>
              <a:t> &lt;- </a:t>
            </a:r>
            <a:r>
              <a:rPr lang="en-US" dirty="0" err="1" smtClean="0"/>
              <a:t>NA_real</a:t>
            </a:r>
            <a:r>
              <a:rPr lang="en-US" dirty="0" smtClean="0"/>
              <a:t>_ </a:t>
            </a:r>
            <a:r>
              <a:rPr lang="en-US" dirty="0"/>
              <a:t>– </a:t>
            </a:r>
            <a:r>
              <a:rPr lang="en-US" dirty="0" smtClean="0"/>
              <a:t>creates a new variable and fills it with NAs.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Y</a:t>
            </a:r>
            <a:r>
              <a:rPr lang="en-US" b="1" dirty="0" smtClean="0"/>
              <a:t> </a:t>
            </a:r>
            <a:r>
              <a:rPr lang="en-US" dirty="0" smtClean="0"/>
              <a:t>– complete data matrix</a:t>
            </a:r>
          </a:p>
          <a:p>
            <a:r>
              <a:rPr lang="en-US" b="1" i="1" dirty="0" err="1" smtClean="0"/>
              <a:t>Y</a:t>
            </a:r>
            <a:r>
              <a:rPr lang="en-US" i="1" baseline="-25000" dirty="0" err="1" smtClean="0"/>
              <a:t>obs</a:t>
            </a:r>
            <a:r>
              <a:rPr lang="en-US" i="1" dirty="0" smtClean="0"/>
              <a:t> – </a:t>
            </a:r>
            <a:r>
              <a:rPr lang="en-US" dirty="0" smtClean="0"/>
              <a:t>observed portion of the data</a:t>
            </a:r>
          </a:p>
          <a:p>
            <a:r>
              <a:rPr lang="en-US" b="1" i="1" dirty="0" err="1" smtClean="0"/>
              <a:t>Y</a:t>
            </a:r>
            <a:r>
              <a:rPr lang="en-US" i="1" baseline="-25000" dirty="0" err="1" smtClean="0"/>
              <a:t>miss</a:t>
            </a:r>
            <a:r>
              <a:rPr lang="en-US" i="1" baseline="-25000" dirty="0" smtClean="0"/>
              <a:t> </a:t>
            </a:r>
            <a:r>
              <a:rPr lang="en-US" dirty="0" smtClean="0"/>
              <a:t>– unobserved portion of the data</a:t>
            </a:r>
          </a:p>
          <a:p>
            <a:r>
              <a:rPr lang="en-US" b="1" i="1" dirty="0" smtClean="0"/>
              <a:t>R </a:t>
            </a:r>
            <a:r>
              <a:rPr lang="en-US" dirty="0" smtClean="0"/>
              <a:t>– observed indicator,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=0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ij</a:t>
            </a:r>
            <a:r>
              <a:rPr lang="en-US" dirty="0" smtClean="0"/>
              <a:t> is missing;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is.na(Y)</a:t>
            </a:r>
          </a:p>
          <a:p>
            <a:r>
              <a:rPr lang="en-US" b="1" i="1" dirty="0" smtClean="0">
                <a:cs typeface="Courier New" panose="02070309020205020404" pitchFamily="49" charset="0"/>
              </a:rPr>
              <a:t>M </a:t>
            </a:r>
            <a:r>
              <a:rPr lang="en-US" dirty="0" smtClean="0">
                <a:cs typeface="Courier New" panose="02070309020205020404" pitchFamily="49" charset="0"/>
              </a:rPr>
              <a:t>– </a:t>
            </a:r>
            <a:r>
              <a:rPr lang="en-US" dirty="0" err="1" smtClean="0">
                <a:cs typeface="Courier New" panose="02070309020205020404" pitchFamily="49" charset="0"/>
              </a:rPr>
              <a:t>missingness</a:t>
            </a:r>
            <a:r>
              <a:rPr lang="en-US" dirty="0" smtClean="0">
                <a:cs typeface="Courier New" panose="02070309020205020404" pitchFamily="49" charset="0"/>
              </a:rPr>
              <a:t> indicator, </a:t>
            </a:r>
            <a:r>
              <a:rPr lang="en-US" i="1" dirty="0" err="1" smtClean="0">
                <a:cs typeface="Courier New" panose="02070309020205020404" pitchFamily="49" charset="0"/>
              </a:rPr>
              <a:t>m</a:t>
            </a:r>
            <a:r>
              <a:rPr lang="en-US" i="1" baseline="-25000" dirty="0" err="1" smtClean="0">
                <a:cs typeface="Courier New" panose="02070309020205020404" pitchFamily="49" charset="0"/>
              </a:rPr>
              <a:t>ij</a:t>
            </a:r>
            <a:r>
              <a:rPr lang="en-US" i="1" dirty="0" smtClean="0">
                <a:cs typeface="Courier New" panose="02070309020205020404" pitchFamily="49" charset="0"/>
              </a:rPr>
              <a:t>=0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iff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cs typeface="Courier New" panose="02070309020205020404" pitchFamily="49" charset="0"/>
              </a:rPr>
              <a:t>y</a:t>
            </a:r>
            <a:r>
              <a:rPr lang="en-US" i="1" baseline="-25000" dirty="0" err="1" smtClean="0">
                <a:cs typeface="Courier New" panose="02070309020205020404" pitchFamily="49" charset="0"/>
              </a:rPr>
              <a:t>ij</a:t>
            </a:r>
            <a:r>
              <a:rPr lang="en-US" dirty="0" smtClean="0">
                <a:cs typeface="Courier New" panose="02070309020205020404" pitchFamily="49" charset="0"/>
              </a:rPr>
              <a:t> is observed;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!is.na(Y)</a:t>
            </a:r>
          </a:p>
          <a:p>
            <a:r>
              <a:rPr lang="en-US" b="1" i="1" dirty="0" smtClean="0">
                <a:latin typeface="Symbol" panose="05050102010706020507" pitchFamily="18" charset="2"/>
              </a:rPr>
              <a:t>f, q </a:t>
            </a:r>
            <a:r>
              <a:rPr lang="en-US" i="1" dirty="0" smtClean="0"/>
              <a:t>– </a:t>
            </a:r>
            <a:r>
              <a:rPr lang="en-US" dirty="0" smtClean="0"/>
              <a:t>generic parameter sets.</a:t>
            </a:r>
            <a:endParaRPr lang="en-US" i="1" dirty="0">
              <a:latin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selection rules work on both LHS and RHS of assignment (&lt;- or =) operator</a:t>
            </a:r>
          </a:p>
          <a:p>
            <a:r>
              <a:rPr lang="en-US" dirty="0" smtClean="0"/>
              <a:t>Make sure both LHS and RHS have same length/shape</a:t>
            </a:r>
          </a:p>
          <a:p>
            <a:pPr lvl="1"/>
            <a:r>
              <a:rPr lang="en-US" dirty="0" smtClean="0"/>
              <a:t>Exception, if RHS is a scalar, then all values are set to the same thing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help(“[“) </a:t>
            </a:r>
            <a:r>
              <a:rPr lang="en-US" dirty="0" smtClean="0"/>
              <a:t>gets the relevant help page.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and sweep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function apply() summarizes a matrix by rows or columns</a:t>
            </a:r>
          </a:p>
          <a:p>
            <a:r>
              <a:rPr lang="en-US" dirty="0" smtClean="0"/>
              <a:t>The function sweep() applies the same operation to every row/column of a matrix</a:t>
            </a:r>
          </a:p>
          <a:p>
            <a:r>
              <a:rPr lang="en-US" dirty="0" smtClean="0"/>
              <a:t>Powerful in combination</a:t>
            </a:r>
          </a:p>
          <a:p>
            <a:r>
              <a:rPr lang="en-US" dirty="0" smtClean="0"/>
              <a:t>Should be faster than explicit loops</a:t>
            </a:r>
          </a:p>
          <a:p>
            <a:pPr lvl="1"/>
            <a:r>
              <a:rPr lang="en-US" dirty="0" smtClean="0"/>
              <a:t>Loops aren’t too slow in R, so if you are more comfortable using loops, use the loops.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 &lt;- matrix(1:12,3,4) </a:t>
            </a:r>
            <a:r>
              <a:rPr lang="en-US" dirty="0" smtClean="0"/>
              <a:t>– makes 3 by 4 matrix, good for testing these functions.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Summarize by rows &amp; columns:  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apply(X, 1, fun, …) </a:t>
            </a:r>
            <a:r>
              <a:rPr lang="en-US" dirty="0" smtClean="0"/>
              <a:t>summarizes across columns leaving a vector of length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apply(X,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fun, …) </a:t>
            </a:r>
            <a:r>
              <a:rPr lang="en-US" dirty="0"/>
              <a:t>summarizes across columns leaving a vector of length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Useful values for fun:  min, max, sum, mean, </a:t>
            </a:r>
            <a:r>
              <a:rPr lang="en-US" dirty="0" err="1" smtClean="0"/>
              <a:t>sd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median, prod, “+”, “*”</a:t>
            </a:r>
          </a:p>
          <a:p>
            <a:pPr lvl="1"/>
            <a:r>
              <a:rPr lang="en-US" dirty="0" smtClean="0"/>
              <a:t>For logical values:  any, all</a:t>
            </a:r>
          </a:p>
          <a:p>
            <a:pPr lvl="1"/>
            <a:r>
              <a:rPr lang="en-US" dirty="0" smtClean="0"/>
              <a:t>Most take extra argument, na.rm=TRUE to ignore missing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apply(X, 1 or 2, fun, na.rm=TRUE)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Sweeping out values from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sweep(X, MARGIN, STATS, FUN,…)</a:t>
            </a:r>
          </a:p>
          <a:p>
            <a:r>
              <a:rPr lang="en-US" dirty="0" smtClean="0"/>
              <a:t>STATS is almost always the result of apply() with the same MARGIN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X.scaled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sweep(X,2,apply(X,2,max),”/”) ## Scale all values so that maximum is 1 (assumes min is 0).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sweep(X,2,apply(X,2,mean,na.rm=TRUE),”-”)  ## Centers data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&lt;- sweep(X.cent,2,apply(X.cent,2,sd,na.rm=TRUE),”/”) ## Scales centered data to make z-scores.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frames:  </a:t>
            </a:r>
            <a:r>
              <a:rPr lang="en-US" dirty="0" err="1" smtClean="0"/>
              <a:t>lapply</a:t>
            </a:r>
            <a:r>
              <a:rPr lang="en-US" dirty="0" smtClean="0"/>
              <a:t> and </a:t>
            </a:r>
            <a:r>
              <a:rPr lang="en-US" dirty="0" err="1" smtClean="0"/>
              <a:t>sapply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functions </a:t>
            </a:r>
            <a:r>
              <a:rPr lang="en-US" dirty="0" err="1" smtClean="0"/>
              <a:t>lapply</a:t>
            </a:r>
            <a:r>
              <a:rPr lang="en-US" dirty="0" smtClean="0"/>
              <a:t>() and </a:t>
            </a:r>
            <a:r>
              <a:rPr lang="en-US" dirty="0" err="1" smtClean="0"/>
              <a:t>sapply</a:t>
            </a:r>
            <a:r>
              <a:rPr lang="en-US" dirty="0" smtClean="0"/>
              <a:t>() work with lists (</a:t>
            </a:r>
            <a:r>
              <a:rPr lang="en-US" dirty="0" err="1" smtClean="0"/>
              <a:t>data.frame</a:t>
            </a:r>
            <a:r>
              <a:rPr lang="en-US" dirty="0" smtClean="0"/>
              <a:t> is a special case)</a:t>
            </a:r>
          </a:p>
          <a:p>
            <a:r>
              <a:rPr lang="en-US" dirty="0" smtClean="0"/>
              <a:t>The function </a:t>
            </a:r>
            <a:r>
              <a:rPr lang="en-US" dirty="0" err="1" smtClean="0"/>
              <a:t>lapply</a:t>
            </a:r>
            <a:r>
              <a:rPr lang="en-US" dirty="0" smtClean="0"/>
              <a:t>() (l for list) always returns a list; </a:t>
            </a:r>
            <a:r>
              <a:rPr lang="en-US" dirty="0" err="1" smtClean="0"/>
              <a:t>sapply</a:t>
            </a:r>
            <a:r>
              <a:rPr lang="en-US" dirty="0" smtClean="0"/>
              <a:t>() (s for simplify) tries to simplify the result into a vector or a matrix</a:t>
            </a:r>
          </a:p>
          <a:p>
            <a:r>
              <a:rPr lang="en-US" dirty="0" smtClean="0"/>
              <a:t>Often </a:t>
            </a:r>
            <a:r>
              <a:rPr lang="en-US" dirty="0" err="1" smtClean="0"/>
              <a:t>sapply</a:t>
            </a:r>
            <a:r>
              <a:rPr lang="en-US" dirty="0" smtClean="0"/>
              <a:t>() plays the same role for data frames that apply() plays for matrixes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apply</a:t>
            </a:r>
            <a:r>
              <a:rPr lang="en-US" dirty="0" smtClean="0"/>
              <a:t>(</a:t>
            </a:r>
            <a:r>
              <a:rPr lang="en-US" dirty="0" err="1" smtClean="0"/>
              <a:t>X,max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apply</a:t>
            </a:r>
            <a:r>
              <a:rPr lang="en-US" dirty="0" smtClean="0"/>
              <a:t>(X,mean,na.rm=TRUE)</a:t>
            </a:r>
          </a:p>
          <a:p>
            <a:pPr lvl="1"/>
            <a:r>
              <a:rPr lang="en-US" dirty="0" smtClean="0"/>
              <a:t>Margin argument is omitted (it is always operates on columns).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Sweep for data frames: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# Make a working copy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(col in names(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[[col]] &lt;-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[[col]]-mean(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[[col]]))/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[[col]],na.rm=TRUE)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smtClean="0">
                <a:cs typeface="Courier New" panose="02070309020205020404" pitchFamily="49" charset="0"/>
              </a:rPr>
              <a:t>## Next column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### Alternative loop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(j in 1:length(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Sweep for data frames:  </a:t>
            </a:r>
            <a:r>
              <a:rPr lang="en-US" dirty="0" err="1" smtClean="0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Trick, use </a:t>
            </a:r>
            <a:r>
              <a:rPr lang="en-US" dirty="0" err="1" smtClean="0"/>
              <a:t>lapply</a:t>
            </a:r>
            <a:r>
              <a:rPr lang="en-US" dirty="0" smtClean="0"/>
              <a:t> with an </a:t>
            </a:r>
            <a:r>
              <a:rPr lang="en-US" i="1" dirty="0" smtClean="0"/>
              <a:t>anonymous function</a:t>
            </a:r>
            <a:endParaRPr lang="en-US" dirty="0" smtClean="0"/>
          </a:p>
          <a:p>
            <a:r>
              <a:rPr lang="en-US" dirty="0" smtClean="0"/>
              <a:t>Attempt 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df1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function(c)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(c-min(c))/(max(c)-min(c))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Problem:  list not a data frame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df1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(df1)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Missing Completely At Random (MCAR)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p(</a:t>
            </a:r>
            <a:r>
              <a:rPr lang="en-US" b="1" i="1" dirty="0" err="1" smtClean="0"/>
              <a:t>R</a:t>
            </a:r>
            <a:r>
              <a:rPr lang="en-US" i="1" dirty="0" err="1" smtClean="0"/>
              <a:t>|</a:t>
            </a:r>
            <a:r>
              <a:rPr lang="en-US" b="1" i="1" dirty="0" err="1" smtClean="0"/>
              <a:t>Y</a:t>
            </a:r>
            <a:r>
              <a:rPr lang="en-US" i="1" baseline="-25000" dirty="0" err="1" smtClean="0"/>
              <a:t>obs</a:t>
            </a:r>
            <a:r>
              <a:rPr lang="en-US" i="1" dirty="0" smtClean="0"/>
              <a:t>, </a:t>
            </a:r>
            <a:r>
              <a:rPr lang="en-US" b="1" i="1" dirty="0" err="1" smtClean="0"/>
              <a:t>Y</a:t>
            </a:r>
            <a:r>
              <a:rPr lang="en-US" i="1" baseline="-25000" dirty="0" err="1" smtClean="0"/>
              <a:t>miss</a:t>
            </a:r>
            <a:r>
              <a:rPr lang="en-US" i="1" dirty="0" smtClean="0"/>
              <a:t>, </a:t>
            </a:r>
            <a:r>
              <a:rPr lang="en-US" b="1" i="1" dirty="0" smtClean="0">
                <a:latin typeface="Symbol" panose="05050102010706020507" pitchFamily="18" charset="2"/>
              </a:rPr>
              <a:t>f</a:t>
            </a:r>
            <a:r>
              <a:rPr lang="en-US" i="1" dirty="0" smtClean="0"/>
              <a:t>) = p(</a:t>
            </a:r>
            <a:r>
              <a:rPr lang="en-US" b="1" i="1" dirty="0" smtClean="0"/>
              <a:t>R</a:t>
            </a:r>
            <a:r>
              <a:rPr lang="en-US" i="1" dirty="0" smtClean="0"/>
              <a:t>|</a:t>
            </a:r>
            <a:r>
              <a:rPr lang="en-US" b="1" i="1" dirty="0">
                <a:latin typeface="Symbol" panose="05050102010706020507" pitchFamily="18" charset="2"/>
              </a:rPr>
              <a:t> f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In other words missing data indicator is conditionally independent of both observed and missing data given the parameters</a:t>
            </a:r>
          </a:p>
          <a:p>
            <a:r>
              <a:rPr lang="en-US" dirty="0" smtClean="0"/>
              <a:t>Only case for which complete case analysis (</a:t>
            </a:r>
            <a:r>
              <a:rPr lang="en-US" dirty="0" err="1" smtClean="0"/>
              <a:t>listwise</a:t>
            </a:r>
            <a:r>
              <a:rPr lang="en-US" dirty="0" smtClean="0"/>
              <a:t> and pairwise deletion) 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At Random (MAR)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p(</a:t>
            </a:r>
            <a:r>
              <a:rPr lang="en-US" b="1" i="1" dirty="0" err="1"/>
              <a:t>R</a:t>
            </a:r>
            <a:r>
              <a:rPr lang="en-US" i="1" dirty="0" err="1"/>
              <a:t>|</a:t>
            </a:r>
            <a:r>
              <a:rPr lang="en-US" b="1" i="1" dirty="0" err="1"/>
              <a:t>Y</a:t>
            </a:r>
            <a:r>
              <a:rPr lang="en-US" i="1" baseline="-25000" dirty="0" err="1"/>
              <a:t>obs</a:t>
            </a:r>
            <a:r>
              <a:rPr lang="en-US" i="1" dirty="0"/>
              <a:t>, </a:t>
            </a:r>
            <a:r>
              <a:rPr lang="en-US" b="1" i="1" dirty="0" err="1"/>
              <a:t>Y</a:t>
            </a:r>
            <a:r>
              <a:rPr lang="en-US" i="1" baseline="-25000" dirty="0" err="1"/>
              <a:t>miss</a:t>
            </a:r>
            <a:r>
              <a:rPr lang="en-US" i="1" dirty="0"/>
              <a:t>, </a:t>
            </a:r>
            <a:r>
              <a:rPr lang="en-US" b="1" i="1" dirty="0">
                <a:latin typeface="Symbol" panose="05050102010706020507" pitchFamily="18" charset="2"/>
              </a:rPr>
              <a:t>f</a:t>
            </a:r>
            <a:r>
              <a:rPr lang="en-US" i="1" dirty="0"/>
              <a:t>) = p(</a:t>
            </a:r>
            <a:r>
              <a:rPr lang="en-US" b="1" i="1" dirty="0"/>
              <a:t>R</a:t>
            </a:r>
            <a:r>
              <a:rPr lang="en-US" i="1" dirty="0"/>
              <a:t>|</a:t>
            </a:r>
            <a:r>
              <a:rPr lang="en-US" b="1" i="1" dirty="0">
                <a:latin typeface="Symbol" panose="05050102010706020507" pitchFamily="18" charset="2"/>
              </a:rPr>
              <a:t> </a:t>
            </a:r>
            <a:r>
              <a:rPr lang="en-US" b="1" i="1" dirty="0" err="1" smtClean="0"/>
              <a:t>Y</a:t>
            </a:r>
            <a:r>
              <a:rPr lang="en-US" i="1" baseline="-25000" dirty="0" err="1" smtClean="0"/>
              <a:t>obs</a:t>
            </a:r>
            <a:r>
              <a:rPr lang="en-US" i="1" dirty="0" smtClean="0"/>
              <a:t>,</a:t>
            </a:r>
            <a:r>
              <a:rPr lang="en-US" i="1" baseline="-25000" dirty="0" smtClean="0"/>
              <a:t> </a:t>
            </a:r>
            <a:r>
              <a:rPr lang="en-US" b="1" i="1" dirty="0" smtClean="0">
                <a:latin typeface="Symbol" panose="05050102010706020507" pitchFamily="18" charset="2"/>
              </a:rPr>
              <a:t>f</a:t>
            </a:r>
            <a:r>
              <a:rPr lang="en-US" i="1" dirty="0"/>
              <a:t>)</a:t>
            </a:r>
          </a:p>
          <a:p>
            <a:r>
              <a:rPr lang="en-US" dirty="0" smtClean="0"/>
              <a:t>Often </a:t>
            </a:r>
            <a:r>
              <a:rPr lang="en-US" b="1" i="1" dirty="0" smtClean="0"/>
              <a:t>Y</a:t>
            </a:r>
            <a:r>
              <a:rPr lang="en-US" i="1" dirty="0" smtClean="0"/>
              <a:t>=(</a:t>
            </a:r>
            <a:r>
              <a:rPr lang="en-US" b="1" i="1" dirty="0" smtClean="0"/>
              <a:t>X, Z</a:t>
            </a:r>
            <a:r>
              <a:rPr lang="en-US" i="1" dirty="0" smtClean="0"/>
              <a:t>)</a:t>
            </a:r>
            <a:r>
              <a:rPr lang="en-US" dirty="0" smtClean="0"/>
              <a:t>, where </a:t>
            </a:r>
            <a:r>
              <a:rPr lang="en-US" b="1" i="1" dirty="0" smtClean="0"/>
              <a:t>X</a:t>
            </a:r>
            <a:r>
              <a:rPr lang="en-US" b="1" dirty="0" smtClean="0"/>
              <a:t> </a:t>
            </a:r>
            <a:r>
              <a:rPr lang="en-US" dirty="0" smtClean="0"/>
              <a:t>is completely observed (often demographic data) and all of the missing values are in </a:t>
            </a:r>
            <a:r>
              <a:rPr lang="en-US" b="1" i="1" dirty="0" smtClean="0"/>
              <a:t>Z</a:t>
            </a:r>
            <a:endParaRPr lang="en-US" b="1" dirty="0" smtClean="0"/>
          </a:p>
          <a:p>
            <a:r>
              <a:rPr lang="en-US" dirty="0" smtClean="0"/>
              <a:t>Most of the missing data techniques we will learn in class require MAR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Missing Not at Random (MNAR)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Non-ignorable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r>
              <a:rPr lang="en-US" dirty="0" smtClean="0"/>
              <a:t>In order to make progress, we must make assumptions about             </a:t>
            </a:r>
            <a:r>
              <a:rPr lang="en-US" i="1" dirty="0" smtClean="0"/>
              <a:t>p(</a:t>
            </a:r>
            <a:r>
              <a:rPr lang="en-US" b="1" i="1" dirty="0" err="1" smtClean="0"/>
              <a:t>R</a:t>
            </a:r>
            <a:r>
              <a:rPr lang="en-US" i="1" dirty="0" err="1" smtClean="0"/>
              <a:t>|</a:t>
            </a:r>
            <a:r>
              <a:rPr lang="en-US" b="1" i="1" dirty="0" err="1" smtClean="0"/>
              <a:t>Y</a:t>
            </a:r>
            <a:r>
              <a:rPr lang="en-US" i="1" baseline="-25000" dirty="0" err="1" smtClean="0"/>
              <a:t>obs</a:t>
            </a:r>
            <a:r>
              <a:rPr lang="en-US" i="1" dirty="0"/>
              <a:t>, </a:t>
            </a:r>
            <a:r>
              <a:rPr lang="en-US" b="1" i="1" dirty="0" err="1"/>
              <a:t>Y</a:t>
            </a:r>
            <a:r>
              <a:rPr lang="en-US" i="1" baseline="-25000" dirty="0" err="1"/>
              <a:t>miss</a:t>
            </a:r>
            <a:r>
              <a:rPr lang="en-US" i="1" dirty="0"/>
              <a:t>, </a:t>
            </a:r>
            <a:r>
              <a:rPr lang="en-US" b="1" i="1" dirty="0">
                <a:latin typeface="Symbol" panose="05050102010706020507" pitchFamily="18" charset="2"/>
              </a:rPr>
              <a:t>f</a:t>
            </a:r>
            <a:r>
              <a:rPr lang="en-US" i="1" dirty="0"/>
              <a:t>) </a:t>
            </a:r>
            <a:endParaRPr lang="en-US" i="1" dirty="0" smtClean="0"/>
          </a:p>
          <a:p>
            <a:r>
              <a:rPr lang="en-US" dirty="0" smtClean="0"/>
              <a:t>Try taking a sample of the missing responses</a:t>
            </a:r>
          </a:p>
          <a:p>
            <a:pPr lvl="1"/>
            <a:r>
              <a:rPr lang="en-US" dirty="0" smtClean="0"/>
              <a:t>Capture recapture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Monotone </a:t>
            </a:r>
            <a:r>
              <a:rPr lang="en-US" dirty="0" err="1" smtClean="0"/>
              <a:t>Missingness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85447"/>
          </a:xfrm>
        </p:spPr>
        <p:txBody>
          <a:bodyPr/>
          <a:lstStyle/>
          <a:p>
            <a:r>
              <a:rPr lang="en-US" dirty="0" smtClean="0"/>
              <a:t>Rows can be sorted to look like figure</a:t>
            </a:r>
          </a:p>
          <a:p>
            <a:r>
              <a:rPr lang="en-US" dirty="0" smtClean="0"/>
              <a:t>Handy for conditional mean or regression imputation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31558" y="2006221"/>
            <a:ext cx="600502" cy="411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23697" y="2006221"/>
            <a:ext cx="629503" cy="41199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4837" y="2006221"/>
            <a:ext cx="611306" cy="4119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65977" y="2006221"/>
            <a:ext cx="609600" cy="41199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23697" y="5336275"/>
            <a:ext cx="629503" cy="7898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44837" y="4585648"/>
            <a:ext cx="629503" cy="15405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65977" y="3916907"/>
            <a:ext cx="629503" cy="22092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31558" y="1600200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i="1" baseline="-25000" dirty="0" smtClean="0"/>
              <a:t>1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52698" y="1600200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73838" y="1600200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i="1" baseline="-25000" dirty="0"/>
              <a:t>3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94978" y="1600200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i="1" baseline="-25000" dirty="0"/>
              <a:t>4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4585648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Regress </a:t>
            </a:r>
            <a:r>
              <a:rPr lang="en-US" sz="2400" i="1" dirty="0"/>
              <a:t>Y</a:t>
            </a:r>
            <a:r>
              <a:rPr lang="en-US" sz="2400" i="1" baseline="-25000" dirty="0"/>
              <a:t>2</a:t>
            </a:r>
            <a:r>
              <a:rPr lang="en-US" sz="2400" i="1" dirty="0"/>
              <a:t> </a:t>
            </a:r>
            <a:r>
              <a:rPr lang="en-US" sz="2400" dirty="0"/>
              <a:t>on </a:t>
            </a:r>
            <a:r>
              <a:rPr lang="en-US" sz="2400" i="1" dirty="0"/>
              <a:t>Y</a:t>
            </a:r>
            <a:r>
              <a:rPr lang="en-US" sz="2400" i="1" baseline="-25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and impute values for </a:t>
            </a:r>
            <a:r>
              <a:rPr lang="en-US" sz="2400" i="1" dirty="0" smtClean="0"/>
              <a:t>Y</a:t>
            </a:r>
            <a:r>
              <a:rPr lang="en-US" sz="2400" i="1" baseline="-25000" dirty="0" smtClean="0"/>
              <a:t>2</a:t>
            </a:r>
            <a:endParaRPr lang="en-US" sz="2400" dirty="0"/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95081" y="1969532"/>
            <a:ext cx="1749756" cy="3530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738048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Regress </a:t>
            </a:r>
            <a:r>
              <a:rPr lang="en-US" sz="2400" i="1" dirty="0" smtClean="0"/>
              <a:t>Y</a:t>
            </a:r>
            <a:r>
              <a:rPr lang="en-US" sz="2400" i="1" baseline="-25000" dirty="0" smtClean="0"/>
              <a:t>3</a:t>
            </a:r>
            <a:r>
              <a:rPr lang="en-US" sz="2400" i="1" dirty="0" smtClean="0"/>
              <a:t> </a:t>
            </a:r>
            <a:r>
              <a:rPr lang="en-US" sz="2400" dirty="0"/>
              <a:t>on </a:t>
            </a:r>
            <a:r>
              <a:rPr lang="en-US" sz="2400" i="1" dirty="0" smtClean="0"/>
              <a:t>Y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Y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impute values for </a:t>
            </a:r>
            <a:r>
              <a:rPr lang="en-US" sz="2400" i="1" dirty="0" smtClean="0"/>
              <a:t>Y</a:t>
            </a:r>
            <a:r>
              <a:rPr lang="en-US" sz="2400" i="1" baseline="-25000" dirty="0"/>
              <a:t>3</a:t>
            </a:r>
            <a:endParaRPr lang="en-US" sz="2400" dirty="0"/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43985" y="2006219"/>
            <a:ext cx="2330355" cy="2579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4517" y="5095954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Regress </a:t>
            </a:r>
            <a:r>
              <a:rPr lang="en-US" sz="2400" i="1" dirty="0" smtClean="0"/>
              <a:t>Y</a:t>
            </a:r>
            <a:r>
              <a:rPr lang="en-US" sz="2400" i="1" baseline="-25000" dirty="0"/>
              <a:t>4</a:t>
            </a:r>
            <a:r>
              <a:rPr lang="en-US" sz="2400" i="1" dirty="0" smtClean="0"/>
              <a:t> </a:t>
            </a:r>
            <a:r>
              <a:rPr lang="en-US" sz="2400" dirty="0"/>
              <a:t>on </a:t>
            </a:r>
            <a:r>
              <a:rPr lang="en-US" sz="2400" i="1" dirty="0" smtClean="0"/>
              <a:t>Y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Y</a:t>
            </a:r>
            <a:r>
              <a:rPr lang="en-US" sz="2400" i="1" baseline="-25000" dirty="0" smtClean="0"/>
              <a:t>2,</a:t>
            </a:r>
            <a:r>
              <a:rPr lang="en-US" sz="2400" i="1" dirty="0" smtClean="0"/>
              <a:t> Y</a:t>
            </a:r>
            <a:r>
              <a:rPr lang="en-US" sz="2400" i="1" baseline="-25000" dirty="0" smtClean="0"/>
              <a:t>3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impute values for </a:t>
            </a:r>
            <a:r>
              <a:rPr lang="en-US" sz="2400" i="1" dirty="0" smtClean="0"/>
              <a:t>Y</a:t>
            </a:r>
            <a:r>
              <a:rPr lang="en-US" sz="2400" i="1" baseline="-25000" dirty="0" smtClean="0"/>
              <a:t>4</a:t>
            </a:r>
            <a:endParaRPr lang="en-US" sz="2400" dirty="0"/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83437" y="1983474"/>
            <a:ext cx="3112043" cy="1956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MCAR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n-US" i="1" dirty="0" smtClean="0"/>
                  <a:t>R </a:t>
                </a:r>
                <a:r>
                  <a:rPr lang="en-US" dirty="0" smtClean="0"/>
                  <a:t>be a vector of length </a:t>
                </a:r>
                <a:r>
                  <a:rPr lang="en-US" i="1" dirty="0" smtClean="0"/>
                  <a:t>N, </a:t>
                </a:r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;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apply(!is.na(Y),1,all)</a:t>
                </a:r>
              </a:p>
              <a:p>
                <a:r>
                  <a:rPr lang="en-US" dirty="0" smtClean="0"/>
                  <a:t>Assume variable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j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complete</a:t>
                </a:r>
              </a:p>
              <a:p>
                <a:r>
                  <a:rPr lang="en-US" dirty="0" smtClean="0"/>
                  <a:t>Test to see if </a:t>
                </a:r>
                <a:r>
                  <a:rPr lang="en-US" i="1" dirty="0" smtClean="0"/>
                  <a:t>f(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j</a:t>
                </a:r>
                <a:r>
                  <a:rPr lang="en-US" i="1" dirty="0" err="1" smtClean="0"/>
                  <a:t>|R</a:t>
                </a:r>
                <a:r>
                  <a:rPr lang="en-US" i="1" dirty="0" smtClean="0"/>
                  <a:t>=1) = f(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j</a:t>
                </a:r>
                <a:r>
                  <a:rPr lang="en-US" i="1" dirty="0" err="1" smtClean="0"/>
                  <a:t>|R</a:t>
                </a:r>
                <a:r>
                  <a:rPr lang="en-US" i="1" dirty="0" smtClean="0"/>
                  <a:t>=0)</a:t>
                </a:r>
              </a:p>
              <a:p>
                <a:pPr lvl="1"/>
                <a:r>
                  <a:rPr lang="en-US" i="1" dirty="0" smtClean="0"/>
                  <a:t>t-</a:t>
                </a:r>
                <a:r>
                  <a:rPr lang="en-US" dirty="0" smtClean="0"/>
                  <a:t>test</a:t>
                </a:r>
              </a:p>
              <a:p>
                <a:pPr lvl="1"/>
                <a:r>
                  <a:rPr lang="en-US" dirty="0" smtClean="0"/>
                  <a:t>chi-squared test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missing and </a:t>
            </a:r>
            <a:r>
              <a:rPr lang="en-US" dirty="0" err="1" smtClean="0"/>
              <a:t>nonmissing</a:t>
            </a:r>
            <a:r>
              <a:rPr lang="en-US" dirty="0" smtClean="0"/>
              <a:t> values are similar on demographic variables, then might be reasonable to assume MCAR</a:t>
            </a:r>
          </a:p>
          <a:p>
            <a:r>
              <a:rPr lang="en-US" dirty="0" smtClean="0"/>
              <a:t>Unfortunately, test rules out MAR (unless also MCAR), but not MNAR!</a:t>
            </a:r>
          </a:p>
          <a:p>
            <a:r>
              <a:rPr lang="en-US" dirty="0" smtClean="0"/>
              <a:t>Conditional Mean/Regression Imputation won’t help much in this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Code for missing data in R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NA_real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NA_character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en-US" dirty="0" smtClean="0"/>
              <a:t>The functions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is.na()</a:t>
            </a:r>
            <a:r>
              <a:rPr lang="en-US" dirty="0" smtClean="0"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()(any(is.na()) </a:t>
            </a:r>
            <a:r>
              <a:rPr lang="en-US" dirty="0" smtClean="0">
                <a:cs typeface="Courier New" panose="02070309020205020404" pitchFamily="49" charset="0"/>
              </a:rPr>
              <a:t>test for the presence of NAs.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 smtClean="0">
                <a:cs typeface="Courier New" panose="02070309020205020404" pitchFamily="49" charset="0"/>
              </a:rPr>
              <a:t> is distinct from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 smtClean="0">
                <a:cs typeface="Courier New" panose="02070309020205020404" pitchFamily="49" charset="0"/>
              </a:rPr>
              <a:t> (not a number),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is.nan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(infinity),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is.infinite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dirty="0" smtClean="0">
                <a:cs typeface="Courier New" panose="02070309020205020404" pitchFamily="49" charset="0"/>
              </a:rPr>
              <a:t>(empty list),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 smtClean="0">
                <a:cs typeface="Courier New" panose="02070309020205020404" pitchFamily="49" charset="0"/>
              </a:rPr>
              <a:t>s are contagious: 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is.na(NA + anything) == TRUE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(NA)) == TRUE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is.na(mean(c(1,2,NA)) == TRUE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mean(c(1,2,NA),na.rm=TRUE) == 1.5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6937 --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4F9D-D975-BA4C-B89C-38A34069DF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2006</Words>
  <Application>Microsoft Office PowerPoint</Application>
  <PresentationFormat>On-screen Show (4:3)</PresentationFormat>
  <Paragraphs>288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Century Schoolbook</vt:lpstr>
      <vt:lpstr>Courier New</vt:lpstr>
      <vt:lpstr>Symbol</vt:lpstr>
      <vt:lpstr>Office Theme</vt:lpstr>
      <vt:lpstr>Missing Data Mechanisms and Patterns</vt:lpstr>
      <vt:lpstr>Notation</vt:lpstr>
      <vt:lpstr>Missing Completely At Random (MCAR)</vt:lpstr>
      <vt:lpstr>Missing At Random (MAR)</vt:lpstr>
      <vt:lpstr>Missing Not at Random (MNAR)</vt:lpstr>
      <vt:lpstr>Monotone Missingness Pattern</vt:lpstr>
      <vt:lpstr>Testing MCAR</vt:lpstr>
      <vt:lpstr>Test Results</vt:lpstr>
      <vt:lpstr>Missing Data in R</vt:lpstr>
      <vt:lpstr>Setting Values to be Missing</vt:lpstr>
      <vt:lpstr>Matrix-like objects</vt:lpstr>
      <vt:lpstr>Making matrixes</vt:lpstr>
      <vt:lpstr>Making data.frames</vt:lpstr>
      <vt:lpstr>Useful tricks</vt:lpstr>
      <vt:lpstr>Random Numbers</vt:lpstr>
      <vt:lpstr>Numeric Selectors</vt:lpstr>
      <vt:lpstr>Character Selectors</vt:lpstr>
      <vt:lpstr>Logical Selectors</vt:lpstr>
      <vt:lpstr>Special rule for data frames</vt:lpstr>
      <vt:lpstr>A few more notes</vt:lpstr>
      <vt:lpstr>apply and sweep</vt:lpstr>
      <vt:lpstr>Summarize by rows &amp; columns:  apply()</vt:lpstr>
      <vt:lpstr>Sweeping out values from a matrix</vt:lpstr>
      <vt:lpstr>Data frames:  lapply and sapply</vt:lpstr>
      <vt:lpstr>Sweep for data frames: loops</vt:lpstr>
      <vt:lpstr>Sweep for data frames:  lapply</vt:lpstr>
    </vt:vector>
  </TitlesOfParts>
  <Company>ETS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 in Educational Assessment</dc:title>
  <dc:creator>Russell Almond</dc:creator>
  <cp:lastModifiedBy>Almond, Russell</cp:lastModifiedBy>
  <cp:revision>79</cp:revision>
  <dcterms:created xsi:type="dcterms:W3CDTF">2011-01-04T20:05:38Z</dcterms:created>
  <dcterms:modified xsi:type="dcterms:W3CDTF">2016-01-21T18:24:07Z</dcterms:modified>
</cp:coreProperties>
</file>