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17" r:id="rId3"/>
    <p:sldId id="327" r:id="rId4"/>
    <p:sldId id="326" r:id="rId5"/>
    <p:sldId id="318" r:id="rId6"/>
    <p:sldId id="330" r:id="rId7"/>
    <p:sldId id="319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54" r:id="rId20"/>
    <p:sldId id="342" r:id="rId21"/>
    <p:sldId id="343" r:id="rId22"/>
    <p:sldId id="355" r:id="rId23"/>
    <p:sldId id="356" r:id="rId24"/>
    <p:sldId id="357" r:id="rId25"/>
    <p:sldId id="344" r:id="rId26"/>
    <p:sldId id="345" r:id="rId27"/>
    <p:sldId id="348" r:id="rId28"/>
    <p:sldId id="346" r:id="rId29"/>
    <p:sldId id="347" r:id="rId30"/>
    <p:sldId id="349" r:id="rId31"/>
    <p:sldId id="350" r:id="rId32"/>
    <p:sldId id="35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J Mislevy" initials="R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39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BDB7-724D-CE4A-8A71-64755C255A15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8C12-81B9-FD43-A9A5-9DAA4A1FDF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87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43BC3-0A2E-844A-8594-3AF23131B56A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F844B-980A-594D-938A-B00EFAB929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0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63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7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37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84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74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25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05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87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64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57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8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34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9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95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14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1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9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17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4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027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840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8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86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0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78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C429-AEAF-4219-83F7-D9107C8486E2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8DC-7ECA-4709-85EB-12D91DA54B19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4334-416B-4508-9F50-E092B49EAEDD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FDA9-242F-401D-9C8A-9FCC1B86261C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E59B-F21A-4FDE-BF08-F337AD14F6DF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5E23-8537-44E8-8F66-20553C1B057A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EBCB-B787-4B39-8A84-98CDCEBE1284}" type="datetime1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08C8-C2C7-4864-857F-7148C4D1E789}" type="datetime1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E2B0-3AC2-4BBB-86CF-D101F80A95A0}" type="datetime1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28A9-D258-47D4-9CA4-2E326806D99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587A-87B3-4DD0-8BA3-04F7832EB7FB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C41B3-C3C5-47CB-B571-EC19A92E4BC4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ta_distribu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nces.ed.gov/nationsreportcard/naepdata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slightly more Bayesian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EAP vs MLE/MAP a simple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Consider a case where we are trying to learn the parameter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of a Bernoulli event (e.g., drawing a ball from an urn).</a:t>
                </a:r>
              </a:p>
              <a:p>
                <a:r>
                  <a:rPr lang="en-US" dirty="0" smtClean="0"/>
                  <a:t>We observe data of </a:t>
                </a:r>
                <a:r>
                  <a:rPr lang="en-US" i="1" dirty="0" smtClean="0"/>
                  <a:t>x=0</a:t>
                </a:r>
                <a:r>
                  <a:rPr lang="en-US" dirty="0" smtClean="0"/>
                  <a:t> events in </a:t>
                </a:r>
                <a:r>
                  <a:rPr lang="en-US" i="1" dirty="0" smtClean="0"/>
                  <a:t>n=10</a:t>
                </a:r>
                <a:r>
                  <a:rPr lang="en-US" dirty="0" smtClean="0"/>
                  <a:t> trials.</a:t>
                </a:r>
              </a:p>
              <a:p>
                <a:r>
                  <a:rPr lang="en-US" dirty="0" smtClean="0"/>
                  <a:t>MLE is </a:t>
                </a:r>
                <a:r>
                  <a:rPr lang="en-US" i="1" dirty="0" smtClean="0"/>
                  <a:t>x/n = 0.</a:t>
                </a:r>
                <a:endParaRPr lang="en-US" dirty="0" smtClean="0"/>
              </a:p>
              <a:p>
                <a:r>
                  <a:rPr lang="en-US" dirty="0" smtClean="0"/>
                  <a:t>Pick a conjugate prior which is a </a:t>
                </a:r>
                <a:r>
                  <a:rPr lang="en-US" dirty="0" smtClean="0">
                    <a:hlinkClick r:id="rId3"/>
                  </a:rPr>
                  <a:t>beta distribution</a:t>
                </a:r>
                <a:r>
                  <a:rPr lang="en-US" dirty="0" smtClean="0"/>
                  <a:t> Beta(</a:t>
                </a:r>
                <a:r>
                  <a:rPr lang="en-US" i="1" dirty="0" smtClean="0"/>
                  <a:t>a, b</a:t>
                </a:r>
                <a:r>
                  <a:rPr lang="en-US" dirty="0" smtClean="0"/>
                  <a:t>);  posterior is then Beta(</a:t>
                </a:r>
                <a:r>
                  <a:rPr lang="en-US" i="1" dirty="0" err="1" smtClean="0"/>
                  <a:t>a+x</a:t>
                </a:r>
                <a:r>
                  <a:rPr lang="en-US" i="1" dirty="0" smtClean="0"/>
                  <a:t>, </a:t>
                </a:r>
                <a:r>
                  <a:rPr lang="en-US" i="1" dirty="0" err="1" smtClean="0"/>
                  <a:t>b+n-x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Pick a uniform, Beta(</a:t>
                </a:r>
                <a:r>
                  <a:rPr lang="en-US" i="1" dirty="0" smtClean="0"/>
                  <a:t>1, 1)</a:t>
                </a:r>
                <a:r>
                  <a:rPr lang="en-US" dirty="0" smtClean="0"/>
                  <a:t>, prior</a:t>
                </a:r>
              </a:p>
              <a:p>
                <a:r>
                  <a:rPr lang="en-US" dirty="0" smtClean="0"/>
                  <a:t>Mode of beta distribution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; MAP =0</a:t>
                </a:r>
              </a:p>
              <a:p>
                <a:r>
                  <a:rPr lang="en-US" dirty="0" smtClean="0"/>
                  <a:t>Mean of beta distribution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 smtClean="0"/>
                  <a:t>; EAP = 1/12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259" t="-3100" r="-2296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Credibility vs Confidence Intervals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Classical 95% confidence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95% is a property of sampling distribution</a:t>
                </a:r>
              </a:p>
              <a:p>
                <a:r>
                  <a:rPr lang="en-US" i="1" dirty="0" smtClean="0"/>
                  <a:t>Can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not</a:t>
                </a:r>
                <a:r>
                  <a:rPr lang="en-US" dirty="0" smtClean="0"/>
                  <a:t> say there is a 95% chance parameter will be in interval</a:t>
                </a:r>
              </a:p>
              <a:p>
                <a:r>
                  <a:rPr lang="en-US" dirty="0" smtClean="0"/>
                  <a:t>If calculated through MLE, depends on assumption about form of the likelihood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Bayesian 95% credibility </a:t>
            </a:r>
            <a:r>
              <a:rPr lang="en-US" dirty="0" smtClean="0"/>
              <a:t>interval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95% is a property of posterior distribution</a:t>
                </a:r>
              </a:p>
              <a:p>
                <a:r>
                  <a:rPr lang="en-US" i="1" dirty="0"/>
                  <a:t>Can</a:t>
                </a:r>
                <a:r>
                  <a:rPr lang="en-US" dirty="0"/>
                  <a:t> </a:t>
                </a:r>
                <a:r>
                  <a:rPr lang="en-US" dirty="0" smtClean="0"/>
                  <a:t>say </a:t>
                </a:r>
                <a:r>
                  <a:rPr lang="en-US" dirty="0"/>
                  <a:t>there is a 95% chance parameter will be in interval</a:t>
                </a:r>
              </a:p>
              <a:p>
                <a:r>
                  <a:rPr lang="en-US" dirty="0" smtClean="0"/>
                  <a:t>Depends </a:t>
                </a:r>
                <a:r>
                  <a:rPr lang="en-US" dirty="0"/>
                  <a:t>on assumption about form of the </a:t>
                </a:r>
                <a:r>
                  <a:rPr lang="en-US" dirty="0" smtClean="0"/>
                  <a:t>likelihood and the prior distribution of parameters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4"/>
                <a:stretch>
                  <a:fillRect l="-1810" t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Colorful Thoughts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Rubin:  We want our </a:t>
            </a:r>
            <a:r>
              <a:rPr lang="en-US" dirty="0" err="1" smtClean="0"/>
              <a:t>c.i.’s</a:t>
            </a:r>
            <a:r>
              <a:rPr lang="en-US" dirty="0" smtClean="0"/>
              <a:t> to be well calibrated; sometimes Bayesian intervals are better calibrated than classical ones</a:t>
            </a:r>
          </a:p>
          <a:p>
            <a:pPr lvl="1"/>
            <a:r>
              <a:rPr lang="en-US" dirty="0" smtClean="0"/>
              <a:t>In problems with missing data this is often the case</a:t>
            </a:r>
          </a:p>
          <a:p>
            <a:r>
              <a:rPr lang="en-US" dirty="0" smtClean="0"/>
              <a:t>Savage:  “Can’t make a Bayesian Omelet without breaking the Bayesian Egg”</a:t>
            </a:r>
          </a:p>
          <a:p>
            <a:pPr lvl="1"/>
            <a:r>
              <a:rPr lang="en-US" dirty="0" smtClean="0"/>
              <a:t>If you want the credibility interval interpretation, you need to make the prior assumption</a:t>
            </a:r>
          </a:p>
          <a:p>
            <a:pPr lvl="1"/>
            <a:r>
              <a:rPr lang="en-US" dirty="0" smtClean="0"/>
              <a:t>But, if sample is large and prior is weak (high variance) then prior should not matter much</a:t>
            </a:r>
          </a:p>
          <a:p>
            <a:r>
              <a:rPr lang="en-US" dirty="0" smtClean="0"/>
              <a:t>Gelman:  Standing at the back door with a shotgun making sure no subjective information creeps in with the prior while letting the subjective choice of likelihood walk in through the wide open front door.</a:t>
            </a:r>
          </a:p>
          <a:p>
            <a:pPr lvl="1"/>
            <a:r>
              <a:rPr lang="en-US" dirty="0" smtClean="0"/>
              <a:t>Choice of likelihood matters much more than choice of prior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Rubin’s Lazy Bayesian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48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the 1980s, software that did Bayesian estimation was generally unavailable</a:t>
            </a:r>
          </a:p>
          <a:p>
            <a:pPr lvl="1"/>
            <a:r>
              <a:rPr lang="en-US" dirty="0" smtClean="0"/>
              <a:t>BUGS took off in mid-1990s</a:t>
            </a:r>
          </a:p>
          <a:p>
            <a:pPr lvl="1"/>
            <a:r>
              <a:rPr lang="en-US" dirty="0" smtClean="0"/>
              <a:t>Also many specialized Bayesian methods have appeared since this statement</a:t>
            </a:r>
          </a:p>
          <a:p>
            <a:r>
              <a:rPr lang="en-US" dirty="0" smtClean="0"/>
              <a:t>If sample size is large enough, and you pick a standard non-informative prior, then classical and Bayesian estimates are close</a:t>
            </a:r>
          </a:p>
          <a:p>
            <a:pPr lvl="1"/>
            <a:r>
              <a:rPr lang="en-US" dirty="0" smtClean="0"/>
              <a:t>Variance follows an inverse chi-squared distribution with </a:t>
            </a:r>
            <a:r>
              <a:rPr lang="en-US" i="1" dirty="0" smtClean="0"/>
              <a:t>N-1</a:t>
            </a:r>
            <a:r>
              <a:rPr lang="en-US" dirty="0" smtClean="0"/>
              <a:t> degrees of freedom and a scale factor related to the normal variance estimator</a:t>
            </a:r>
          </a:p>
          <a:p>
            <a:pPr lvl="1"/>
            <a:r>
              <a:rPr lang="en-US" dirty="0" smtClean="0"/>
              <a:t>After integrating out variance, mean follows a Student’s </a:t>
            </a:r>
            <a:r>
              <a:rPr lang="en-US" i="1" dirty="0" smtClean="0"/>
              <a:t>t</a:t>
            </a:r>
            <a:r>
              <a:rPr lang="en-US" dirty="0" smtClean="0"/>
              <a:t> distribution with mean equal to sample mean and </a:t>
            </a:r>
            <a:r>
              <a:rPr lang="en-US" i="1" dirty="0" smtClean="0"/>
              <a:t>N-1</a:t>
            </a:r>
            <a:r>
              <a:rPr lang="en-US" dirty="0" smtClean="0"/>
              <a:t> degrees of freedom</a:t>
            </a:r>
          </a:p>
          <a:p>
            <a:pPr lvl="1"/>
            <a:r>
              <a:rPr lang="en-US" dirty="0" smtClean="0"/>
              <a:t>Similar results for regression and ANOVA models</a:t>
            </a:r>
          </a:p>
          <a:p>
            <a:r>
              <a:rPr lang="en-US" dirty="0" smtClean="0"/>
              <a:t>Unless you have strong prior information, just do inference with standard least-squares/MLE software, assume a non-informative prior and interpret the results as classical and/or Bayesian as appropriate.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to the missing data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Want to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𝑜𝑏𝑠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𝑚𝑖𝑠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𝑜𝑏𝑠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Inner integral (over theta) is a standard Bayesian inference problem with complete data.</a:t>
            </a:r>
          </a:p>
          <a:p>
            <a:r>
              <a:rPr lang="en-US" dirty="0" smtClean="0"/>
              <a:t>We can do the outer integral by statistical sampling.  </a:t>
            </a:r>
          </a:p>
          <a:p>
            <a:pPr lvl="1"/>
            <a:r>
              <a:rPr lang="en-US" dirty="0" smtClean="0"/>
              <a:t>The integral asks us to calculate an expected value.</a:t>
            </a:r>
          </a:p>
          <a:p>
            <a:pPr lvl="1"/>
            <a:r>
              <a:rPr lang="en-US" dirty="0" smtClean="0"/>
              <a:t>The average of a sample is a </a:t>
            </a:r>
            <a:r>
              <a:rPr lang="en-US" i="1" dirty="0" smtClean="0"/>
              <a:t>consistent</a:t>
            </a:r>
            <a:r>
              <a:rPr lang="en-US" dirty="0" smtClean="0"/>
              <a:t> estimator of expected value</a:t>
            </a:r>
          </a:p>
          <a:p>
            <a:r>
              <a:rPr lang="en-US" dirty="0" smtClean="0"/>
              <a:t>Create several complete data sets using stochastic integration, then take the average over those data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 by Phases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Imputation Phase:  </a:t>
                </a:r>
              </a:p>
              <a:p>
                <a:pPr lvl="1"/>
                <a:r>
                  <a:rPr lang="en-US" dirty="0" smtClean="0"/>
                  <a:t>Suppose we have (somehow) a procedure which draws a complete data set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Make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complete data sets</a:t>
                </a:r>
              </a:p>
              <a:p>
                <a:r>
                  <a:rPr lang="en-US" dirty="0" smtClean="0"/>
                  <a:t>Analysis Phase:</a:t>
                </a:r>
              </a:p>
              <a:p>
                <a:pPr lvl="1"/>
                <a:r>
                  <a:rPr lang="en-US" dirty="0" smtClean="0"/>
                  <a:t>Repeat the complete analysis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times</a:t>
                </a:r>
              </a:p>
              <a:p>
                <a:pPr lvl="1"/>
                <a:r>
                  <a:rPr lang="en-US" dirty="0" smtClean="0"/>
                  <a:t>Record key value of key statistics and their standard errors from each cycle,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Pooling Phase</a:t>
                </a:r>
              </a:p>
              <a:p>
                <a:pPr lvl="1"/>
                <a:r>
                  <a:rPr lang="en-US" dirty="0" smtClean="0"/>
                  <a:t>Average results across the </a:t>
                </a:r>
                <a:r>
                  <a:rPr lang="en-US" i="1" dirty="0" smtClean="0"/>
                  <a:t>D </a:t>
                </a:r>
                <a:r>
                  <a:rPr lang="en-US" dirty="0" smtClean="0"/>
                  <a:t>imputations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695" r="-1185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Phase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Pooling Means:  average across imputations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Pooling Variances needs a bit more care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sup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 and Variance of conditional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Suppose 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Expectation of the Variances + Variance of the Expectations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9" t="-2291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Imputation 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Variance within imputations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Variance Between Imputations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Total 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9"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with </a:t>
            </a:r>
            <a:r>
              <a:rPr lang="en-US" dirty="0" smtClean="0"/>
              <a:t>missing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Let </a:t>
                </a:r>
                <a:r>
                  <a:rPr lang="en-US" b="1" i="1" dirty="0" smtClean="0"/>
                  <a:t>Y</a:t>
                </a:r>
                <a:r>
                  <a:rPr lang="en-US" i="1" dirty="0" smtClean="0"/>
                  <a:t>=(</a:t>
                </a:r>
                <a:r>
                  <a:rPr lang="en-US" b="1" i="1" dirty="0" err="1" smtClean="0"/>
                  <a:t>Y</a:t>
                </a:r>
                <a:r>
                  <a:rPr lang="en-US" i="1" baseline="-25000" dirty="0" err="1" smtClean="0"/>
                  <a:t>obs</a:t>
                </a:r>
                <a:r>
                  <a:rPr lang="en-US" i="1" dirty="0" err="1" smtClean="0"/>
                  <a:t>,</a:t>
                </a:r>
                <a:r>
                  <a:rPr lang="en-US" b="1" i="1" dirty="0" err="1" smtClean="0"/>
                  <a:t>Y</a:t>
                </a:r>
                <a:r>
                  <a:rPr lang="en-US" i="1" baseline="-25000" dirty="0" err="1" smtClean="0"/>
                  <a:t>mis</a:t>
                </a:r>
                <a:r>
                  <a:rPr lang="en-US" i="1" dirty="0" smtClean="0"/>
                  <a:t>)</a:t>
                </a:r>
                <a:r>
                  <a:rPr lang="en-US" b="1" i="1" dirty="0" smtClean="0"/>
                  <a:t> </a:t>
                </a:r>
                <a:r>
                  <a:rPr lang="en-US" dirty="0" smtClean="0"/>
                  <a:t>be the complete data</a:t>
                </a:r>
              </a:p>
              <a:p>
                <a:r>
                  <a:rPr lang="en-US" dirty="0" smtClean="0"/>
                  <a:t>Let </a:t>
                </a:r>
                <a:r>
                  <a:rPr lang="en-US" b="1" i="1" dirty="0" smtClean="0">
                    <a:latin typeface="Symbol" pitchFamily="18" charset="2"/>
                  </a:rPr>
                  <a:t>q</a:t>
                </a:r>
                <a:r>
                  <a:rPr lang="en-US" dirty="0" smtClean="0"/>
                  <a:t> be the parameter of the complete data likelihood, </a:t>
                </a:r>
                <a:r>
                  <a:rPr lang="en-US" i="1" dirty="0" smtClean="0"/>
                  <a:t>f(</a:t>
                </a:r>
                <a:r>
                  <a:rPr lang="en-US" b="1" i="1" dirty="0" err="1" smtClean="0"/>
                  <a:t>Y</a:t>
                </a:r>
                <a:r>
                  <a:rPr lang="en-US" i="1" dirty="0" err="1" smtClean="0"/>
                  <a:t>|</a:t>
                </a:r>
                <a:r>
                  <a:rPr lang="en-US" b="1" i="1" dirty="0" err="1" smtClean="0">
                    <a:latin typeface="Symbol" pitchFamily="18" charset="2"/>
                  </a:rPr>
                  <a:t>q</a:t>
                </a:r>
                <a:r>
                  <a:rPr lang="en-US" i="1" dirty="0" smtClean="0"/>
                  <a:t> )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f</a:t>
                </a:r>
                <a:r>
                  <a:rPr lang="en-US" i="1" baseline="-25000" dirty="0" smtClean="0"/>
                  <a:t>0</a:t>
                </a:r>
                <a:r>
                  <a:rPr lang="en-US" i="1" dirty="0" smtClean="0"/>
                  <a:t>(</a:t>
                </a:r>
                <a:r>
                  <a:rPr lang="en-US" b="1" i="1" dirty="0" smtClean="0">
                    <a:latin typeface="Symbol" pitchFamily="18" charset="2"/>
                  </a:rPr>
                  <a:t>q</a:t>
                </a:r>
                <a:r>
                  <a:rPr lang="en-US" i="1" dirty="0" smtClean="0">
                    <a:latin typeface="Symbol" pitchFamily="18" charset="2"/>
                  </a:rPr>
                  <a:t>) </a:t>
                </a:r>
                <a:r>
                  <a:rPr lang="en-US" dirty="0"/>
                  <a:t> </a:t>
                </a:r>
                <a:r>
                  <a:rPr lang="en-US" dirty="0" smtClean="0"/>
                  <a:t>be the prior (for the moment, assume </a:t>
                </a:r>
                <a:r>
                  <a:rPr lang="en-US" dirty="0"/>
                  <a:t> </a:t>
                </a:r>
                <a:r>
                  <a:rPr lang="en-US" i="1" dirty="0" smtClean="0"/>
                  <a:t>f</a:t>
                </a:r>
                <a:r>
                  <a:rPr lang="en-US" i="1" baseline="-25000" dirty="0" smtClean="0"/>
                  <a:t>0</a:t>
                </a:r>
                <a:r>
                  <a:rPr lang="en-US" i="1" dirty="0" smtClean="0"/>
                  <a:t>(</a:t>
                </a:r>
                <a:r>
                  <a:rPr lang="en-US" b="1" i="1" dirty="0" smtClean="0">
                    <a:latin typeface="Symbol" pitchFamily="18" charset="2"/>
                  </a:rPr>
                  <a:t>q</a:t>
                </a:r>
                <a:r>
                  <a:rPr lang="en-US" i="1" dirty="0" smtClean="0">
                    <a:latin typeface="Symbol" pitchFamily="18" charset="2"/>
                  </a:rPr>
                  <a:t>)=1</a:t>
                </a:r>
                <a:r>
                  <a:rPr lang="en-US" dirty="0" smtClean="0"/>
                  <a:t>, so the problem reduces to ML)</a:t>
                </a:r>
              </a:p>
              <a:p>
                <a:r>
                  <a:rPr lang="en-US" dirty="0" smtClean="0"/>
                  <a:t>Let </a:t>
                </a:r>
                <a:r>
                  <a:rPr lang="en-US" b="1" i="1" dirty="0" smtClean="0"/>
                  <a:t>M</a:t>
                </a:r>
                <a:r>
                  <a:rPr lang="en-US" dirty="0" smtClean="0"/>
                  <a:t> be an indicator for </a:t>
                </a:r>
                <a:r>
                  <a:rPr lang="en-US" dirty="0" err="1" smtClean="0"/>
                  <a:t>missingness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Let </a:t>
                </a:r>
                <a:r>
                  <a:rPr lang="en-US" b="1" i="1" dirty="0" smtClean="0">
                    <a:latin typeface="Symbol" panose="05050102010706020507" pitchFamily="18" charset="2"/>
                  </a:rPr>
                  <a:t>y </a:t>
                </a:r>
                <a:r>
                  <a:rPr lang="en-US" dirty="0" smtClean="0"/>
                  <a:t>be the parameters of the missing data mechanism, </a:t>
                </a:r>
                <a:r>
                  <a:rPr lang="en-US" i="1" dirty="0" smtClean="0"/>
                  <a:t>f(</a:t>
                </a:r>
                <a:r>
                  <a:rPr lang="en-US" b="1" i="1" dirty="0" err="1" smtClean="0"/>
                  <a:t>M</a:t>
                </a:r>
                <a:r>
                  <a:rPr lang="en-US" i="1" dirty="0" err="1" smtClean="0"/>
                  <a:t>|</a:t>
                </a:r>
                <a:r>
                  <a:rPr lang="en-US" b="1" i="1" dirty="0" err="1" smtClean="0"/>
                  <a:t>Y</a:t>
                </a:r>
                <a:r>
                  <a:rPr lang="en-US" i="1" dirty="0" err="1" smtClean="0"/>
                  <a:t>,</a:t>
                </a:r>
                <a:r>
                  <a:rPr lang="en-US" b="1" i="1" dirty="0" err="1" smtClean="0">
                    <a:latin typeface="Symbol" panose="05050102010706020507" pitchFamily="18" charset="2"/>
                  </a:rPr>
                  <a:t>y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Then the complete likelihood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vs Single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Single imputation</a:t>
            </a:r>
          </a:p>
          <a:p>
            <a:pPr lvl="1"/>
            <a:r>
              <a:rPr lang="en-US" dirty="0" smtClean="0"/>
              <a:t>Unbiased estimates for means even in MAR case</a:t>
            </a:r>
          </a:p>
          <a:p>
            <a:pPr lvl="1"/>
            <a:r>
              <a:rPr lang="en-US" dirty="0" smtClean="0"/>
              <a:t>But </a:t>
            </a:r>
            <a:r>
              <a:rPr lang="en-US" i="1" dirty="0" smtClean="0"/>
              <a:t>underestimates</a:t>
            </a:r>
            <a:r>
              <a:rPr lang="en-US" dirty="0" smtClean="0"/>
              <a:t> the standard errors</a:t>
            </a:r>
          </a:p>
          <a:p>
            <a:r>
              <a:rPr lang="en-US" dirty="0" smtClean="0"/>
              <a:t>Complete-case analysis</a:t>
            </a:r>
          </a:p>
          <a:p>
            <a:pPr lvl="1"/>
            <a:r>
              <a:rPr lang="en-US" dirty="0" smtClean="0"/>
              <a:t>Mean estimates unbiased only for MCAR case</a:t>
            </a:r>
          </a:p>
          <a:p>
            <a:pPr lvl="1"/>
            <a:r>
              <a:rPr lang="en-US" i="1" dirty="0" smtClean="0"/>
              <a:t>Overestimates</a:t>
            </a:r>
            <a:r>
              <a:rPr lang="en-US" dirty="0" smtClean="0"/>
              <a:t> the standard errors</a:t>
            </a:r>
          </a:p>
          <a:p>
            <a:r>
              <a:rPr lang="en-US" dirty="0" smtClean="0"/>
              <a:t>Multiple Imputations</a:t>
            </a:r>
          </a:p>
          <a:p>
            <a:pPr lvl="1"/>
            <a:r>
              <a:rPr lang="en-US" dirty="0" smtClean="0"/>
              <a:t>Unbiased estimates for means even in MAR case</a:t>
            </a:r>
          </a:p>
          <a:p>
            <a:pPr lvl="1"/>
            <a:r>
              <a:rPr lang="en-US" dirty="0" smtClean="0"/>
              <a:t>Estimates for </a:t>
            </a:r>
            <a:r>
              <a:rPr lang="en-US" dirty="0" err="1" smtClean="0"/>
              <a:t>s.e.</a:t>
            </a:r>
            <a:r>
              <a:rPr lang="en-US" dirty="0" smtClean="0"/>
              <a:t> are not bad even for </a:t>
            </a:r>
            <a:r>
              <a:rPr lang="en-US" i="1" dirty="0" smtClean="0"/>
              <a:t>D=5</a:t>
            </a:r>
            <a:r>
              <a:rPr lang="en-US" dirty="0" smtClean="0"/>
              <a:t> or even </a:t>
            </a:r>
            <a:r>
              <a:rPr lang="en-US" i="1" dirty="0" smtClean="0"/>
              <a:t>D=3!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Imputation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Phase uses existing techniques, so can draw on existing software/knowledge</a:t>
            </a:r>
          </a:p>
          <a:p>
            <a:r>
              <a:rPr lang="en-US" dirty="0" smtClean="0"/>
              <a:t>Pooling Phase is straightforward, can easily be done by hand for small </a:t>
            </a:r>
            <a:r>
              <a:rPr lang="en-US" i="1" dirty="0" smtClean="0"/>
              <a:t>D</a:t>
            </a:r>
            <a:r>
              <a:rPr lang="en-US" dirty="0" smtClean="0"/>
              <a:t> and a small number of statistics</a:t>
            </a:r>
          </a:p>
          <a:p>
            <a:r>
              <a:rPr lang="en-US" dirty="0" smtClean="0"/>
              <a:t>Software exists to do the imputation step for common statistical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imputations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Based on the Fraction of Missing Information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FMI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Correction for small </a:t>
                </a:r>
                <a:r>
                  <a:rPr lang="en-US" i="1" dirty="0" smtClean="0"/>
                  <a:t>D</a:t>
                </a:r>
                <a:r>
                  <a:rPr lang="en-US" dirty="0"/>
                  <a:t> </a:t>
                </a:r>
                <a:r>
                  <a:rPr lang="en-US" dirty="0" smtClean="0"/>
                  <a:t>(Equation 8.9 in Enders)</a:t>
                </a:r>
                <a:endParaRPr lang="en-US" dirty="0"/>
              </a:p>
              <a:p>
                <a:r>
                  <a:rPr lang="en-US" dirty="0" smtClean="0"/>
                  <a:t>Relative Efficiency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FMI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Table 7.7 in Enders translates this into power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Sample Imputations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the data set is large and the fraction of missing values is small, then complete case analysis is not too bad approximation of parameters (slight overestimate of </a:t>
            </a:r>
            <a:r>
              <a:rPr lang="en-US" dirty="0" err="1" smtClean="0"/>
              <a:t>s.e.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draw multiple stochastic regression imputations from the data</a:t>
            </a:r>
          </a:p>
          <a:p>
            <a:r>
              <a:rPr lang="en-US" dirty="0" smtClean="0"/>
              <a:t>Two sources of variability</a:t>
            </a:r>
          </a:p>
          <a:p>
            <a:pPr lvl="1"/>
            <a:r>
              <a:rPr lang="en-US" dirty="0" smtClean="0"/>
              <a:t>Uncertainty about the parameters (regression line)</a:t>
            </a:r>
          </a:p>
          <a:p>
            <a:pPr lvl="1"/>
            <a:r>
              <a:rPr lang="en-US" dirty="0" smtClean="0"/>
              <a:t>Uncertainty about the size of the residual for this particular observation</a:t>
            </a:r>
          </a:p>
          <a:p>
            <a:r>
              <a:rPr lang="en-US" dirty="0" smtClean="0"/>
              <a:t>Imputation in two phases:</a:t>
            </a:r>
          </a:p>
          <a:p>
            <a:pPr lvl="1"/>
            <a:r>
              <a:rPr lang="en-US" dirty="0" smtClean="0"/>
              <a:t>P-step – draw random parameters from posterior</a:t>
            </a:r>
          </a:p>
          <a:p>
            <a:pPr lvl="1"/>
            <a:r>
              <a:rPr lang="en-US" dirty="0" smtClean="0"/>
              <a:t>I-step – draw random values for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mis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If data set is smaller, simply alternate between the P-step and I-step</a:t>
                </a:r>
              </a:p>
              <a:p>
                <a:r>
                  <a:rPr lang="en-US" dirty="0" smtClean="0"/>
                  <a:t>If you run this long enough, you will be essentially drawing from the posterior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is a special case of the Gibbs Sampler, which is in turn a special case of the Markov chain Monte Carlo (MCMC) algorithm</a:t>
                </a:r>
              </a:p>
              <a:p>
                <a:r>
                  <a:rPr lang="en-US" dirty="0" smtClean="0"/>
                  <a:t>Packages exist to help with this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695" r="-170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 and Public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government agency could provide pre-imputed data sets for large public-use data sets.</a:t>
            </a:r>
          </a:p>
          <a:p>
            <a:r>
              <a:rPr lang="en-US" dirty="0" smtClean="0"/>
              <a:t>Agency provides base data plus </a:t>
            </a:r>
            <a:r>
              <a:rPr lang="en-US" i="1" dirty="0" smtClean="0"/>
              <a:t>D</a:t>
            </a:r>
            <a:r>
              <a:rPr lang="en-US" dirty="0" smtClean="0"/>
              <a:t> sets of</a:t>
            </a:r>
            <a:r>
              <a:rPr lang="en-US" i="1" dirty="0" smtClean="0"/>
              <a:t> plausible values</a:t>
            </a:r>
            <a:r>
              <a:rPr lang="en-US" dirty="0" smtClean="0"/>
              <a:t> for the missing values.</a:t>
            </a:r>
          </a:p>
          <a:p>
            <a:r>
              <a:rPr lang="en-US" dirty="0" smtClean="0"/>
              <a:t>Secondary users do the analysis phase and pooling phase on their own</a:t>
            </a:r>
          </a:p>
          <a:p>
            <a:r>
              <a:rPr lang="en-US" i="1" dirty="0" smtClean="0"/>
              <a:t>Imputation model should incorporate all of the variables likely to be included in an analysis model.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Imputation and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general the imputation model should contain more terms and interactions than the analysis model.</a:t>
            </a:r>
          </a:p>
          <a:p>
            <a:r>
              <a:rPr lang="en-US" dirty="0" smtClean="0"/>
              <a:t>It doesn’t matter if non-significant terms are included in the imputation model:  the goal is to do prediction, non-significant terms will have coefficients close to zero</a:t>
            </a:r>
          </a:p>
          <a:p>
            <a:r>
              <a:rPr lang="en-US" dirty="0" smtClean="0"/>
              <a:t>A proper Bayesian prior which shrinks some of the small coefficients closer to zero helps here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National Assessment of Educational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 annual (was biannual) survey of state of education in US</a:t>
            </a:r>
          </a:p>
          <a:p>
            <a:r>
              <a:rPr lang="en-US" dirty="0" smtClean="0"/>
              <a:t>National Center for Educational Statistics (Part of Department of Education)</a:t>
            </a:r>
          </a:p>
          <a:p>
            <a:r>
              <a:rPr lang="en-US" i="1" dirty="0" smtClean="0"/>
              <a:t>Sample, not a census!</a:t>
            </a:r>
            <a:endParaRPr lang="en-US" dirty="0" smtClean="0"/>
          </a:p>
          <a:p>
            <a:r>
              <a:rPr lang="en-US" dirty="0" smtClean="0"/>
              <a:t>Prime contractors</a:t>
            </a:r>
          </a:p>
          <a:p>
            <a:pPr lvl="1"/>
            <a:r>
              <a:rPr lang="en-US" dirty="0" smtClean="0"/>
              <a:t>ETS, development and scoring</a:t>
            </a:r>
          </a:p>
          <a:p>
            <a:pPr lvl="1"/>
            <a:r>
              <a:rPr lang="en-US" dirty="0" err="1" smtClean="0"/>
              <a:t>WestStat</a:t>
            </a:r>
            <a:r>
              <a:rPr lang="en-US" dirty="0" smtClean="0"/>
              <a:t>, sampling and administration</a:t>
            </a:r>
          </a:p>
          <a:p>
            <a:r>
              <a:rPr lang="en-US" dirty="0" smtClean="0"/>
              <a:t>NAEP explorer and Restricted Use data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Multistage stratified cluster sampling with oversampled minorities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complex sampling design</a:t>
            </a:r>
          </a:p>
          <a:p>
            <a:r>
              <a:rPr lang="en-US" dirty="0" smtClean="0"/>
              <a:t>Primary Sampling Units (PSAs)</a:t>
            </a:r>
          </a:p>
          <a:p>
            <a:pPr lvl="1"/>
            <a:r>
              <a:rPr lang="en-US" dirty="0" smtClean="0"/>
              <a:t>School Districts</a:t>
            </a:r>
          </a:p>
          <a:p>
            <a:pPr lvl="2"/>
            <a:r>
              <a:rPr lang="en-US" dirty="0" smtClean="0"/>
              <a:t>Schools</a:t>
            </a:r>
          </a:p>
          <a:p>
            <a:pPr lvl="3"/>
            <a:r>
              <a:rPr lang="en-US" dirty="0" smtClean="0"/>
              <a:t>Classrooms</a:t>
            </a:r>
          </a:p>
          <a:p>
            <a:r>
              <a:rPr lang="en-US" dirty="0" smtClean="0"/>
              <a:t>Oversample schools with high minority populations</a:t>
            </a:r>
          </a:p>
          <a:p>
            <a:r>
              <a:rPr lang="en-US" dirty="0" smtClean="0"/>
              <a:t>Need to stratify over school types:  Public, Charter, Private (religious and other)</a:t>
            </a:r>
          </a:p>
          <a:p>
            <a:r>
              <a:rPr lang="en-US" dirty="0" err="1" smtClean="0"/>
              <a:t>WestStat</a:t>
            </a:r>
            <a:r>
              <a:rPr lang="en-US" dirty="0" smtClean="0"/>
              <a:t>/ETS provide primary sample weights for calculating mean and jackknife replicate weights for estimating standard errors.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NAEP testing blueprint would require each student to test for around 8 hours</a:t>
            </a:r>
          </a:p>
          <a:p>
            <a:r>
              <a:rPr lang="en-US" dirty="0" smtClean="0"/>
              <a:t>Typically students are only tested for 1 or 2 class periods</a:t>
            </a:r>
          </a:p>
          <a:p>
            <a:r>
              <a:rPr lang="en-US" dirty="0" smtClean="0"/>
              <a:t>Solution is matrix sampling</a:t>
            </a:r>
          </a:p>
          <a:p>
            <a:pPr lvl="1"/>
            <a:r>
              <a:rPr lang="en-US" dirty="0" smtClean="0"/>
              <a:t>Items are divided up into forms</a:t>
            </a:r>
          </a:p>
          <a:p>
            <a:pPr lvl="1"/>
            <a:r>
              <a:rPr lang="en-US" dirty="0" smtClean="0"/>
              <a:t>Forms are put together into booklets:  each booklet has 2 or 3 forms</a:t>
            </a:r>
          </a:p>
          <a:p>
            <a:pPr lvl="1"/>
            <a:r>
              <a:rPr lang="en-US" dirty="0" smtClean="0"/>
              <a:t>There is overlap between booklets</a:t>
            </a:r>
          </a:p>
          <a:p>
            <a:pPr lvl="1"/>
            <a:r>
              <a:rPr lang="en-US" dirty="0" smtClean="0"/>
              <a:t>Booklets are shipped in a spiral pattern, so that consecutive students get different booklets, and all booklets get roughly equal exposure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rid of </a:t>
            </a:r>
            <a:r>
              <a:rPr lang="en-US" b="1" i="1" dirty="0" err="1" smtClean="0"/>
              <a:t>Y</a:t>
            </a:r>
            <a:r>
              <a:rPr lang="en-US" i="1" baseline="-25000" dirty="0" err="1" smtClean="0"/>
              <a:t>mis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Correct answer is to integrate out over </a:t>
                </a:r>
                <a:r>
                  <a:rPr lang="en-US" b="1" i="1" dirty="0" err="1" smtClean="0"/>
                  <a:t>Y</a:t>
                </a:r>
                <a:r>
                  <a:rPr lang="en-US" i="1" baseline="-25000" dirty="0" err="1" smtClean="0"/>
                  <a:t>mis</a:t>
                </a:r>
                <a:endParaRPr lang="en-US" i="1" baseline="-25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𝑚𝑖𝑠</m:t>
                              </m:r>
                            </m:sub>
                          </m:sSub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𝑚𝑖𝑠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𝑚𝑖𝑠</m:t>
                          </m:r>
                        </m:sub>
                      </m:sSub>
                    </m:oMath>
                  </m:oMathPara>
                </a14:m>
                <a:endParaRPr lang="en-US" i="1" baseline="-25000" dirty="0" smtClean="0"/>
              </a:p>
              <a:p>
                <a:r>
                  <a:rPr lang="en-US" dirty="0" smtClean="0"/>
                  <a:t>Three different approaches:</a:t>
                </a:r>
              </a:p>
              <a:p>
                <a:pPr lvl="1"/>
                <a:r>
                  <a:rPr lang="en-US" dirty="0" smtClean="0"/>
                  <a:t>EM:  In certain cases (exponential family models) the integral can be done closed form if the parameters are known.  Iterative approach to ML/MAP is then possible.</a:t>
                </a:r>
              </a:p>
              <a:p>
                <a:pPr lvl="1"/>
                <a:r>
                  <a:rPr lang="en-US" dirty="0" smtClean="0"/>
                  <a:t>Multiple Imputation:  Approximate the integral with the average of several draws for the missing values</a:t>
                </a:r>
              </a:p>
              <a:p>
                <a:pPr lvl="1"/>
                <a:r>
                  <a:rPr lang="en-US" dirty="0" smtClean="0"/>
                  <a:t>MCMC:  Sample from the posterior distribution (required proper priors)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9" t="-310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50125" y="4435522"/>
            <a:ext cx="736979" cy="4913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3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Plausible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target of inference is proficiency, which is latent</a:t>
            </a:r>
          </a:p>
          <a:p>
            <a:r>
              <a:rPr lang="en-US" dirty="0" smtClean="0"/>
              <a:t>Proficiency is usually multidimensional</a:t>
            </a:r>
          </a:p>
          <a:p>
            <a:pPr lvl="1"/>
            <a:r>
              <a:rPr lang="en-US" dirty="0" smtClean="0"/>
              <a:t>And multiple dimensions are highly correlated</a:t>
            </a:r>
          </a:p>
          <a:p>
            <a:r>
              <a:rPr lang="en-US" dirty="0" smtClean="0"/>
              <a:t>Because of matrix sampling, estimates are highly variable</a:t>
            </a:r>
          </a:p>
          <a:p>
            <a:r>
              <a:rPr lang="en-US" dirty="0" smtClean="0"/>
              <a:t>Solution:  Impute 5 </a:t>
            </a:r>
            <a:r>
              <a:rPr lang="en-US" i="1" dirty="0" smtClean="0"/>
              <a:t>plausible values</a:t>
            </a:r>
            <a:r>
              <a:rPr lang="en-US" dirty="0" smtClean="0"/>
              <a:t> for each proficiency.  Sets of plausible values capture correlations among dimensions</a:t>
            </a:r>
          </a:p>
          <a:p>
            <a:r>
              <a:rPr lang="en-US" dirty="0" smtClean="0"/>
              <a:t>Estimates at individual level are highly inaccurate, but higher level aggregates are good (CLT in action)</a:t>
            </a:r>
          </a:p>
          <a:p>
            <a:pPr lvl="1"/>
            <a:r>
              <a:rPr lang="en-US" dirty="0" smtClean="0"/>
              <a:t>Restricted data users promise not to report individual scores.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NEAP Imputation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242"/>
            <a:ext cx="8229600" cy="4856921"/>
          </a:xfrm>
        </p:spPr>
        <p:txBody>
          <a:bodyPr>
            <a:noAutofit/>
          </a:bodyPr>
          <a:lstStyle/>
          <a:p>
            <a:r>
              <a:rPr lang="en-US" sz="2000" dirty="0" smtClean="0"/>
              <a:t>NAEP data has many (over 999) columns</a:t>
            </a:r>
          </a:p>
          <a:p>
            <a:pPr lvl="1"/>
            <a:r>
              <a:rPr lang="en-US" sz="1600" dirty="0" smtClean="0"/>
              <a:t>Weights and Jackknife weights (about 50 columns)</a:t>
            </a:r>
          </a:p>
          <a:p>
            <a:pPr lvl="1"/>
            <a:r>
              <a:rPr lang="en-US" sz="1600" dirty="0" smtClean="0"/>
              <a:t>Item responses (several hundred columns)</a:t>
            </a:r>
          </a:p>
          <a:p>
            <a:pPr lvl="1"/>
            <a:r>
              <a:rPr lang="en-US" sz="1600" dirty="0" smtClean="0"/>
              <a:t>Questionnaire responses</a:t>
            </a:r>
          </a:p>
          <a:p>
            <a:pPr lvl="2"/>
            <a:r>
              <a:rPr lang="en-US" sz="1400" dirty="0" smtClean="0"/>
              <a:t>Student questionnaire</a:t>
            </a:r>
          </a:p>
          <a:p>
            <a:pPr lvl="2"/>
            <a:r>
              <a:rPr lang="en-US" sz="1400" dirty="0" smtClean="0"/>
              <a:t>Teacher questionnaire</a:t>
            </a:r>
          </a:p>
          <a:p>
            <a:pPr lvl="2"/>
            <a:r>
              <a:rPr lang="en-US" sz="1400" dirty="0" smtClean="0"/>
              <a:t>School questionnaire</a:t>
            </a:r>
          </a:p>
          <a:p>
            <a:pPr lvl="1"/>
            <a:r>
              <a:rPr lang="en-US" sz="1600" dirty="0" smtClean="0"/>
              <a:t>Other background variables (e.g., school type, information about location, &amp;c)</a:t>
            </a:r>
          </a:p>
          <a:p>
            <a:r>
              <a:rPr lang="en-US" sz="2000" dirty="0" smtClean="0"/>
              <a:t>Some redundancy</a:t>
            </a:r>
          </a:p>
          <a:p>
            <a:pPr lvl="1"/>
            <a:r>
              <a:rPr lang="en-US" sz="1600" dirty="0" smtClean="0"/>
              <a:t>Sex (self-report), Sex (school-report), Sex (reconciled)</a:t>
            </a:r>
          </a:p>
          <a:p>
            <a:pPr lvl="1"/>
            <a:r>
              <a:rPr lang="en-US" sz="1600" dirty="0" smtClean="0"/>
              <a:t>Type of location (urban, suburban, rural):  TOL3, TOL5, TOL8, TOL3Old, TOL5Old, TOL5Old (Old definitions retained for longitudinal analyses)</a:t>
            </a:r>
          </a:p>
          <a:p>
            <a:r>
              <a:rPr lang="en-US" sz="2000" dirty="0" smtClean="0"/>
              <a:t>Can’t anticipate every single analysis question that might be asked</a:t>
            </a:r>
          </a:p>
          <a:p>
            <a:r>
              <a:rPr lang="en-US" sz="2000" dirty="0" smtClean="0"/>
              <a:t>Solution:  Do a PCA with most commonly used background questions</a:t>
            </a:r>
          </a:p>
          <a:p>
            <a:pPr lvl="1"/>
            <a:r>
              <a:rPr lang="en-US" sz="1600" dirty="0" smtClean="0"/>
              <a:t>Impute conditioned on PCA factors 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NAEP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3" y="1600200"/>
            <a:ext cx="863903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 each set of plausible values:</a:t>
            </a:r>
          </a:p>
          <a:p>
            <a:pPr lvl="1"/>
            <a:r>
              <a:rPr lang="en-US" dirty="0" smtClean="0"/>
              <a:t>Calculate means using primary weights</a:t>
            </a:r>
          </a:p>
          <a:p>
            <a:pPr lvl="1"/>
            <a:r>
              <a:rPr lang="en-US" dirty="0" smtClean="0"/>
              <a:t>Calculate standard errors using jackknife</a:t>
            </a:r>
          </a:p>
          <a:p>
            <a:r>
              <a:rPr lang="en-US" dirty="0" smtClean="0"/>
              <a:t>Now combine using the pooling formulas</a:t>
            </a:r>
          </a:p>
          <a:p>
            <a:r>
              <a:rPr lang="en-US" dirty="0" smtClean="0"/>
              <a:t>Or use NAEP Data Explorer:</a:t>
            </a:r>
          </a:p>
          <a:p>
            <a:pPr lvl="1"/>
            <a:r>
              <a:rPr lang="en-US" dirty="0">
                <a:hlinkClick r:id="rId3"/>
              </a:rPr>
              <a:t>http://nces.ed.gov/nationsreportcard/naepdata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Basically builds up tables of conditional means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Ignorable Mechanisms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If MAR then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</m:sub>
                        </m:sSub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b="1" i="1" dirty="0" smtClean="0">
                    <a:latin typeface="Symbol" panose="05050102010706020507" pitchFamily="18" charset="2"/>
                  </a:rPr>
                  <a:t>y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:r>
                  <a:rPr lang="en-US" b="1" i="1" dirty="0" smtClean="0">
                    <a:latin typeface="Symbol" panose="05050102010706020507" pitchFamily="18" charset="2"/>
                  </a:rPr>
                  <a:t>q</a:t>
                </a:r>
                <a:r>
                  <a:rPr lang="en-US" dirty="0" smtClean="0"/>
                  <a:t> are independent,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d>
                  </m:oMath>
                </a14:m>
                <a:r>
                  <a:rPr lang="en-US" dirty="0" smtClean="0"/>
                  <a:t> provides no information about </a:t>
                </a:r>
                <a:r>
                  <a:rPr lang="en-US" b="1" i="1" dirty="0" smtClean="0">
                    <a:latin typeface="Symbol" panose="05050102010706020507" pitchFamily="18" charset="2"/>
                  </a:rPr>
                  <a:t>q</a:t>
                </a:r>
              </a:p>
              <a:p>
                <a:r>
                  <a:rPr lang="en-US" i="1" dirty="0" smtClean="0"/>
                  <a:t>For the next several classes, we will assume that the missing data mechanism is ignorable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695" r="-1630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Let </a:t>
                </a:r>
                <a:r>
                  <a:rPr lang="en-US" b="1" i="1" dirty="0" smtClean="0">
                    <a:latin typeface="Symbol" panose="05050102010706020507" pitchFamily="18" charset="2"/>
                  </a:rPr>
                  <a:t>q</a:t>
                </a:r>
                <a:r>
                  <a:rPr lang="en-US" i="1" baseline="30000" dirty="0" smtClean="0"/>
                  <a:t>(0)</a:t>
                </a:r>
                <a:r>
                  <a:rPr lang="en-US" dirty="0" smtClean="0"/>
                  <a:t> be an initial guess as to the parameter values.</a:t>
                </a:r>
              </a:p>
              <a:p>
                <a:r>
                  <a:rPr lang="en-US" dirty="0" smtClean="0"/>
                  <a:t>Expectation (E-step)</a:t>
                </a:r>
              </a:p>
              <a:p>
                <a:pPr lvl="1"/>
                <a:r>
                  <a:rPr lang="en-US" dirty="0" smtClean="0"/>
                  <a:t>Find the expected log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=∫ℓ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𝑚𝑖𝑠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r>
                  <a:rPr lang="en-US" dirty="0" smtClean="0"/>
                  <a:t>Maximization (M-step)</a:t>
                </a:r>
              </a:p>
              <a:p>
                <a:pPr lvl="1"/>
                <a:r>
                  <a:rPr lang="en-US" dirty="0" smtClean="0"/>
                  <a:t>Pick </a:t>
                </a:r>
                <a:r>
                  <a:rPr lang="en-US" b="1" i="1" dirty="0" smtClean="0">
                    <a:latin typeface="Symbol" pitchFamily="18" charset="2"/>
                  </a:rPr>
                  <a:t>q</a:t>
                </a:r>
                <a:r>
                  <a:rPr lang="en-US" i="1" baseline="30000" dirty="0" smtClean="0"/>
                  <a:t>(r+1)</a:t>
                </a:r>
                <a:r>
                  <a:rPr lang="en-US" dirty="0" smtClean="0"/>
                  <a:t> to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1" dirty="0" smtClean="0"/>
                  <a:t>.</a:t>
                </a:r>
              </a:p>
              <a:p>
                <a:pPr lvl="1"/>
                <a:r>
                  <a:rPr lang="en-US" i="1" dirty="0" smtClean="0"/>
                  <a:t>Often can find the maximum exactly (e.g., least squares solution)</a:t>
                </a:r>
              </a:p>
              <a:p>
                <a:r>
                  <a:rPr lang="en-US" dirty="0" smtClean="0"/>
                  <a:t>Each cycle brings you closer to a local maxima</a:t>
                </a:r>
              </a:p>
              <a:p>
                <a:r>
                  <a:rPr lang="en-US" dirty="0" smtClean="0"/>
                  <a:t>Stop when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9"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5622925"/>
            <a:ext cx="1866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9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intuitive view of the algorithm is that we are alternatively doing a mean (regression) imputation on the missing values and maximizing the likelihood.</a:t>
            </a:r>
          </a:p>
          <a:p>
            <a:r>
              <a:rPr lang="en-US" dirty="0" smtClean="0"/>
              <a:t>This, however, works only if the log likelihood is liner in the missing values.</a:t>
            </a:r>
          </a:p>
          <a:p>
            <a:r>
              <a:rPr lang="en-US" dirty="0" smtClean="0"/>
              <a:t>The log likelihood </a:t>
            </a:r>
            <a:r>
              <a:rPr lang="en-US" i="1" dirty="0" smtClean="0"/>
              <a:t>is</a:t>
            </a:r>
            <a:r>
              <a:rPr lang="en-US" dirty="0" smtClean="0"/>
              <a:t> linear in the sufficient statistics, so we can fill those in instead.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 for Exponential Family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Recall that the log likelihood of an exponential family distribution can be written as: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b="1" i="1" dirty="0" smtClean="0"/>
                  <a:t>T</a:t>
                </a:r>
                <a:r>
                  <a:rPr lang="en-US" i="1" dirty="0" smtClean="0"/>
                  <a:t>(</a:t>
                </a:r>
                <a:r>
                  <a:rPr lang="en-US" b="1" i="1" dirty="0" smtClean="0"/>
                  <a:t>Y</a:t>
                </a:r>
                <a:r>
                  <a:rPr lang="en-US" i="1" dirty="0" smtClean="0"/>
                  <a:t>) </a:t>
                </a:r>
                <a:r>
                  <a:rPr lang="en-US" dirty="0" smtClean="0"/>
                  <a:t>is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known as the </a:t>
                </a:r>
                <a:r>
                  <a:rPr lang="en-US" i="1" dirty="0" smtClean="0"/>
                  <a:t>sufficient statistic</a:t>
                </a:r>
              </a:p>
              <a:p>
                <a:r>
                  <a:rPr lang="en-US" dirty="0" smtClean="0"/>
                  <a:t>E-step</a:t>
                </a:r>
              </a:p>
              <a:p>
                <a:pPr lvl="1"/>
                <a:r>
                  <a:rPr lang="en-US" dirty="0"/>
                  <a:t>Let </a:t>
                </a:r>
                <a:r>
                  <a:rPr lang="en-US" b="1" i="1" dirty="0" smtClean="0"/>
                  <a:t>t</a:t>
                </a:r>
                <a:r>
                  <a:rPr lang="en-US" i="1" baseline="30000" dirty="0" smtClean="0"/>
                  <a:t>(r</a:t>
                </a:r>
                <a:r>
                  <a:rPr lang="en-US" i="1" baseline="30000" dirty="0"/>
                  <a:t>)</a:t>
                </a:r>
                <a:r>
                  <a:rPr lang="en-US" i="1" dirty="0"/>
                  <a:t> = </a:t>
                </a:r>
                <a:r>
                  <a:rPr lang="en-US" i="1" dirty="0" smtClean="0"/>
                  <a:t>E[T</a:t>
                </a:r>
                <a:r>
                  <a:rPr lang="en-US" b="1" i="1" dirty="0" smtClean="0"/>
                  <a:t>(Y)|</a:t>
                </a:r>
                <a:r>
                  <a:rPr lang="en-US" b="1" i="1" dirty="0" err="1" smtClean="0"/>
                  <a:t>Y</a:t>
                </a:r>
                <a:r>
                  <a:rPr lang="en-US" i="1" baseline="-25000" dirty="0" err="1" smtClean="0"/>
                  <a:t>obs</a:t>
                </a:r>
                <a:r>
                  <a:rPr lang="en-US" i="1" dirty="0" smtClean="0"/>
                  <a:t>, </a:t>
                </a:r>
                <a:r>
                  <a:rPr lang="en-US" b="1" i="1" dirty="0">
                    <a:latin typeface="Symbol" pitchFamily="18" charset="2"/>
                  </a:rPr>
                  <a:t>q</a:t>
                </a:r>
                <a:r>
                  <a:rPr lang="en-US" i="1" baseline="30000" dirty="0"/>
                  <a:t>(r</a:t>
                </a:r>
                <a:r>
                  <a:rPr lang="en-US" i="1" baseline="30000" dirty="0" smtClean="0"/>
                  <a:t>)</a:t>
                </a:r>
                <a:r>
                  <a:rPr lang="en-US" i="1" dirty="0" smtClean="0"/>
                  <a:t>]</a:t>
                </a:r>
              </a:p>
              <a:p>
                <a:r>
                  <a:rPr lang="en-US" dirty="0" smtClean="0"/>
                  <a:t>M-step</a:t>
                </a:r>
              </a:p>
              <a:p>
                <a:pPr lvl="1"/>
                <a:r>
                  <a:rPr lang="en-US" dirty="0"/>
                  <a:t>Pick </a:t>
                </a:r>
                <a:r>
                  <a:rPr lang="en-US" b="1" i="1" dirty="0">
                    <a:latin typeface="Symbol" pitchFamily="18" charset="2"/>
                  </a:rPr>
                  <a:t>q</a:t>
                </a:r>
                <a:r>
                  <a:rPr lang="en-US" i="1" baseline="30000" dirty="0"/>
                  <a:t>(r+1)</a:t>
                </a:r>
                <a:r>
                  <a:rPr lang="en-US" dirty="0"/>
                  <a:t> to solve </a:t>
                </a:r>
                <a:r>
                  <a:rPr lang="en-US" b="1" i="1" dirty="0" smtClean="0"/>
                  <a:t>t</a:t>
                </a:r>
                <a:r>
                  <a:rPr lang="en-US" i="1" baseline="30000" dirty="0" smtClean="0"/>
                  <a:t>(r</a:t>
                </a:r>
                <a:r>
                  <a:rPr lang="en-US" i="1" baseline="30000" dirty="0"/>
                  <a:t>)</a:t>
                </a:r>
                <a:r>
                  <a:rPr lang="en-US" i="1" dirty="0"/>
                  <a:t> = </a:t>
                </a:r>
                <a:r>
                  <a:rPr lang="en-US" i="1" dirty="0" smtClean="0"/>
                  <a:t>E[T(X)|</a:t>
                </a:r>
                <a:r>
                  <a:rPr lang="en-US" i="1" dirty="0" smtClean="0">
                    <a:latin typeface="Symbol" pitchFamily="18" charset="2"/>
                  </a:rPr>
                  <a:t>q</a:t>
                </a:r>
                <a:r>
                  <a:rPr lang="en-US" i="1" dirty="0" smtClean="0"/>
                  <a:t>].</a:t>
                </a:r>
                <a:endParaRPr lang="en-US" i="1" dirty="0"/>
              </a:p>
              <a:p>
                <a:r>
                  <a:rPr lang="en-US" dirty="0" smtClean="0"/>
                  <a:t>This is the version given in </a:t>
                </a:r>
                <a:r>
                  <a:rPr lang="en-US" dirty="0" err="1" smtClean="0"/>
                  <a:t>Dempster</a:t>
                </a:r>
                <a:r>
                  <a:rPr lang="en-US" dirty="0" smtClean="0"/>
                  <a:t>, Laird and Rubin (1977)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Heavily depends on modeling assumptions about data (likelihood form)</a:t>
            </a:r>
          </a:p>
          <a:p>
            <a:r>
              <a:rPr lang="en-US" dirty="0" smtClean="0"/>
              <a:t>Algebra of EM must be worked out for each model</a:t>
            </a:r>
          </a:p>
          <a:p>
            <a:pPr lvl="1"/>
            <a:r>
              <a:rPr lang="en-US" dirty="0" smtClean="0"/>
              <a:t>Great if somebody has already done the work (</a:t>
            </a:r>
            <a:r>
              <a:rPr lang="en-US" dirty="0" err="1" smtClean="0"/>
              <a:t>Mplus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mvnmle</a:t>
            </a:r>
            <a:r>
              <a:rPr lang="en-US" dirty="0" smtClean="0"/>
              <a:t> package)</a:t>
            </a:r>
          </a:p>
          <a:p>
            <a:pPr lvl="1"/>
            <a:r>
              <a:rPr lang="en-US" dirty="0" smtClean="0"/>
              <a:t>Not so great if we need to do the work ourselves (MLE regression in R)</a:t>
            </a:r>
          </a:p>
          <a:p>
            <a:r>
              <a:rPr lang="en-US" dirty="0" smtClean="0"/>
              <a:t>Difficult to calculate the standard errors</a:t>
            </a:r>
          </a:p>
          <a:p>
            <a:pPr lvl="1"/>
            <a:r>
              <a:rPr lang="en-US" dirty="0" smtClean="0"/>
              <a:t>Often resort to bootstrap, which requires large samples</a:t>
            </a:r>
          </a:p>
          <a:p>
            <a:r>
              <a:rPr lang="en-US" dirty="0" smtClean="0"/>
              <a:t>Restricted to MLE/MAP estimation</a:t>
            </a:r>
          </a:p>
          <a:p>
            <a:pPr lvl="1"/>
            <a:r>
              <a:rPr lang="en-US" dirty="0" smtClean="0"/>
              <a:t>Consider estimation of a binomial </a:t>
            </a:r>
            <a:r>
              <a:rPr lang="en-US" i="1" dirty="0" smtClean="0"/>
              <a:t>p</a:t>
            </a:r>
            <a:r>
              <a:rPr lang="en-US" dirty="0" smtClean="0"/>
              <a:t> with data of no events in </a:t>
            </a:r>
            <a:r>
              <a:rPr lang="en-US" i="1" dirty="0" smtClean="0"/>
              <a:t>n</a:t>
            </a:r>
            <a:r>
              <a:rPr lang="en-US" dirty="0" smtClean="0"/>
              <a:t> attempts</a:t>
            </a:r>
          </a:p>
          <a:p>
            <a:pPr lvl="1"/>
            <a:r>
              <a:rPr lang="en-US" dirty="0" smtClean="0"/>
              <a:t>Prior information needs to be informative before it helps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88710" y="1856096"/>
            <a:ext cx="736979" cy="4913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8709" y="2815691"/>
            <a:ext cx="736979" cy="4913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8710" y="5099119"/>
            <a:ext cx="736979" cy="4913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A Posteriori (EAP)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2830" y="1600200"/>
                <a:ext cx="8911988" cy="488248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Bring back prior distribution, </a:t>
                </a:r>
                <a:r>
                  <a:rPr lang="en-US" i="1" dirty="0" smtClean="0"/>
                  <a:t>f</a:t>
                </a:r>
                <a:r>
                  <a:rPr lang="en-US" i="1" baseline="-25000" dirty="0" smtClean="0"/>
                  <a:t>0</a:t>
                </a:r>
                <a:r>
                  <a:rPr lang="en-US" i="1" dirty="0" smtClean="0"/>
                  <a:t>(</a:t>
                </a:r>
                <a:r>
                  <a:rPr lang="en-US" b="1" i="1" dirty="0" smtClean="0">
                    <a:latin typeface="Symbol" pitchFamily="18" charset="2"/>
                  </a:rPr>
                  <a:t>q</a:t>
                </a:r>
                <a:r>
                  <a:rPr lang="en-US" i="1" dirty="0" smtClean="0">
                    <a:latin typeface="Symbol" pitchFamily="18" charset="2"/>
                  </a:rPr>
                  <a:t>)</a:t>
                </a:r>
              </a:p>
              <a:p>
                <a:r>
                  <a:rPr lang="en-US" dirty="0" smtClean="0"/>
                  <a:t>EAP estimates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 i="1" dirty="0" smtClean="0">
                  <a:latin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dirty="0" smtClean="0"/>
              </a:p>
              <a:p>
                <a:pPr/>
                <a:r>
                  <a:rPr lang="en-US" dirty="0" smtClean="0"/>
                  <a:t>Except in special cases, calculating C is hard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830" y="1600200"/>
                <a:ext cx="8911988" cy="4882487"/>
              </a:xfrm>
              <a:blipFill rotWithShape="0">
                <a:blip r:embed="rId3"/>
                <a:stretch>
                  <a:fillRect l="-1368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1804</Words>
  <Application>Microsoft Office PowerPoint</Application>
  <PresentationFormat>On-screen Show (4:3)</PresentationFormat>
  <Paragraphs>332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Century Schoolbook</vt:lpstr>
      <vt:lpstr>Courier New</vt:lpstr>
      <vt:lpstr>Symbol</vt:lpstr>
      <vt:lpstr>Office Theme</vt:lpstr>
      <vt:lpstr>Multiple Imputation</vt:lpstr>
      <vt:lpstr>Estimation with missing data</vt:lpstr>
      <vt:lpstr>Getting rid of Ymis</vt:lpstr>
      <vt:lpstr>Ignorable Mechanisms</vt:lpstr>
      <vt:lpstr>EM Algorithm </vt:lpstr>
      <vt:lpstr>Intuition</vt:lpstr>
      <vt:lpstr>EM for Exponential Family</vt:lpstr>
      <vt:lpstr>Drawbacks of EM</vt:lpstr>
      <vt:lpstr>Expected A Posteriori (EAP)</vt:lpstr>
      <vt:lpstr>EAP vs MLE/MAP a simple example</vt:lpstr>
      <vt:lpstr>Credibility vs Confidence Intervals</vt:lpstr>
      <vt:lpstr>Some Colorful Thoughts</vt:lpstr>
      <vt:lpstr>Rubin’s Lazy Bayesian Approach</vt:lpstr>
      <vt:lpstr>Back to the missing data problem</vt:lpstr>
      <vt:lpstr>Multiple Imputation Trick</vt:lpstr>
      <vt:lpstr>Multiple Imputation by Phases</vt:lpstr>
      <vt:lpstr>Pooling Phase</vt:lpstr>
      <vt:lpstr>Expectation and Variance of conditional distribution</vt:lpstr>
      <vt:lpstr>Analysis of Imputation Variance</vt:lpstr>
      <vt:lpstr>Multiple vs Single Imputation</vt:lpstr>
      <vt:lpstr>Multiple Imputation Advantages</vt:lpstr>
      <vt:lpstr>How many imputations</vt:lpstr>
      <vt:lpstr>Large Sample Imputations</vt:lpstr>
      <vt:lpstr>Data Augmentation</vt:lpstr>
      <vt:lpstr>MI and Public Data Sources</vt:lpstr>
      <vt:lpstr>Imputation and Analysis Model</vt:lpstr>
      <vt:lpstr>National Assessment of Educational Progress</vt:lpstr>
      <vt:lpstr>Multistage stratified cluster sampling with oversampled minorities</vt:lpstr>
      <vt:lpstr>Matrix Sampling</vt:lpstr>
      <vt:lpstr>Plausible Values</vt:lpstr>
      <vt:lpstr>NEAP Imputation Model</vt:lpstr>
      <vt:lpstr>NAEP Data Analysis</vt:lpstr>
    </vt:vector>
  </TitlesOfParts>
  <Company>Florida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Models</dc:title>
  <dc:creator>Russell Almond</dc:creator>
  <cp:lastModifiedBy>Almond, Russell</cp:lastModifiedBy>
  <cp:revision>115</cp:revision>
  <dcterms:created xsi:type="dcterms:W3CDTF">2012-03-21T17:59:05Z</dcterms:created>
  <dcterms:modified xsi:type="dcterms:W3CDTF">2016-03-22T01:24:09Z</dcterms:modified>
</cp:coreProperties>
</file>