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6" r:id="rId3"/>
    <p:sldId id="337" r:id="rId4"/>
    <p:sldId id="338" r:id="rId5"/>
    <p:sldId id="339" r:id="rId6"/>
    <p:sldId id="356" r:id="rId7"/>
    <p:sldId id="357" r:id="rId8"/>
    <p:sldId id="340" r:id="rId9"/>
    <p:sldId id="341" r:id="rId10"/>
    <p:sldId id="354" r:id="rId11"/>
    <p:sldId id="342" r:id="rId12"/>
    <p:sldId id="343" r:id="rId13"/>
    <p:sldId id="355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J Mislevy" initials="R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39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BDB7-724D-CE4A-8A71-64755C255A15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8C12-81B9-FD43-A9A5-9DAA4A1FDF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8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43BC3-0A2E-844A-8594-3AF23131B56A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844B-980A-594D-938A-B00EFAB929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0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3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0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4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8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3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71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6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9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4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8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1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0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8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C429-AEAF-4219-83F7-D9107C8486E2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8DC-7ECA-4709-85EB-12D91DA54B19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4334-416B-4508-9F50-E092B49EAEDD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FDA9-242F-401D-9C8A-9FCC1B86261C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E59B-F21A-4FDE-BF08-F337AD14F6DF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5E23-8537-44E8-8F66-20553C1B057A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EBCB-B787-4B39-8A84-98CDCEBE1284}" type="datetime1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8C8-C2C7-4864-857F-7148C4D1E789}" type="datetime1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E2B0-3AC2-4BBB-86CF-D101F80A95A0}" type="datetime1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28A9-D258-47D4-9CA4-2E326806D999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587A-87B3-4DD0-8BA3-04F7832EB7FB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41B3-C3C5-47CB-B571-EC19A92E4BC4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Imputation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slightly more Bayesian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Imputation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Variance within imputations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Variance Between Imputations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Total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vs Single 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Single imputation</a:t>
            </a:r>
          </a:p>
          <a:p>
            <a:pPr lvl="1"/>
            <a:r>
              <a:rPr lang="en-US" dirty="0" smtClean="0"/>
              <a:t>Unbiased estimates for means even in MAR case</a:t>
            </a:r>
          </a:p>
          <a:p>
            <a:pPr lvl="1"/>
            <a:r>
              <a:rPr lang="en-US" dirty="0" smtClean="0"/>
              <a:t>But </a:t>
            </a:r>
            <a:r>
              <a:rPr lang="en-US" i="1" dirty="0" smtClean="0"/>
              <a:t>underestimates</a:t>
            </a:r>
            <a:r>
              <a:rPr lang="en-US" dirty="0" smtClean="0"/>
              <a:t> the standard errors</a:t>
            </a:r>
          </a:p>
          <a:p>
            <a:r>
              <a:rPr lang="en-US" dirty="0" smtClean="0"/>
              <a:t>Complete-case analysis</a:t>
            </a:r>
          </a:p>
          <a:p>
            <a:pPr lvl="1"/>
            <a:r>
              <a:rPr lang="en-US" dirty="0" smtClean="0"/>
              <a:t>Mean estimates unbiased only for MCAR case</a:t>
            </a:r>
          </a:p>
          <a:p>
            <a:pPr lvl="1"/>
            <a:r>
              <a:rPr lang="en-US" i="1" dirty="0" smtClean="0"/>
              <a:t>Overestimates</a:t>
            </a:r>
            <a:r>
              <a:rPr lang="en-US" dirty="0" smtClean="0"/>
              <a:t> the standard errors</a:t>
            </a:r>
          </a:p>
          <a:p>
            <a:r>
              <a:rPr lang="en-US" dirty="0" smtClean="0"/>
              <a:t>Multiple Imputations</a:t>
            </a:r>
          </a:p>
          <a:p>
            <a:pPr lvl="1"/>
            <a:r>
              <a:rPr lang="en-US" dirty="0" smtClean="0"/>
              <a:t>Unbiased estimates for means even in MAR case</a:t>
            </a:r>
          </a:p>
          <a:p>
            <a:pPr lvl="1"/>
            <a:r>
              <a:rPr lang="en-US" dirty="0" smtClean="0"/>
              <a:t>Estimates for </a:t>
            </a:r>
            <a:r>
              <a:rPr lang="en-US" dirty="0" err="1" smtClean="0"/>
              <a:t>s.e.</a:t>
            </a:r>
            <a:r>
              <a:rPr lang="en-US" dirty="0" smtClean="0"/>
              <a:t> are not bad even for </a:t>
            </a:r>
            <a:r>
              <a:rPr lang="en-US" i="1" dirty="0" smtClean="0"/>
              <a:t>D=5</a:t>
            </a:r>
            <a:r>
              <a:rPr lang="en-US" dirty="0" smtClean="0"/>
              <a:t> or even </a:t>
            </a:r>
            <a:r>
              <a:rPr lang="en-US" i="1" dirty="0" smtClean="0"/>
              <a:t>D=3!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Imputation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Phase uses existing techniques, so can draw on existing software/knowledge</a:t>
            </a:r>
          </a:p>
          <a:p>
            <a:r>
              <a:rPr lang="en-US" dirty="0" smtClean="0"/>
              <a:t>Pooling Phase is straightforward, can easily be done by hand for small </a:t>
            </a:r>
            <a:r>
              <a:rPr lang="en-US" i="1" dirty="0" smtClean="0"/>
              <a:t>D</a:t>
            </a:r>
            <a:r>
              <a:rPr lang="en-US" dirty="0" smtClean="0"/>
              <a:t> and a small number of statistics</a:t>
            </a:r>
          </a:p>
          <a:p>
            <a:r>
              <a:rPr lang="en-US" dirty="0" smtClean="0"/>
              <a:t>Software exists to do the imputation step for common statistical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mitools</a:t>
            </a:r>
            <a:r>
              <a:rPr lang="en-US" dirty="0" smtClean="0"/>
              <a:t> – tools for the analysis and pooling phases</a:t>
            </a:r>
          </a:p>
          <a:p>
            <a:pPr lvl="1"/>
            <a:r>
              <a:rPr lang="en-US" dirty="0" smtClean="0"/>
              <a:t>Need other software to handle imputation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Amelia</a:t>
            </a:r>
            <a:r>
              <a:rPr lang="en-US" dirty="0" smtClean="0"/>
              <a:t> – environment for MI using bootstrap to get parameter information.</a:t>
            </a:r>
          </a:p>
          <a:p>
            <a:pPr lvl="1"/>
            <a:r>
              <a:rPr lang="en-US" dirty="0" smtClean="0"/>
              <a:t>Uses Bayesian Bootstrap approach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</a:t>
            </a:r>
            <a:r>
              <a:rPr lang="en-US" dirty="0" smtClean="0"/>
              <a:t> – A bootstrap environment using Data Augmentation</a:t>
            </a:r>
          </a:p>
          <a:p>
            <a:pPr lvl="1"/>
            <a:r>
              <a:rPr lang="en-US" dirty="0" smtClean="0"/>
              <a:t>Uses Data Augmentation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mitools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Assumes some other tool used generate the plausible values (possibly stored in an external file).</a:t>
            </a:r>
          </a:p>
          <a:p>
            <a:r>
              <a:rPr lang="en-US" dirty="0"/>
              <a:t>C</a:t>
            </a:r>
            <a:r>
              <a:rPr lang="en-US" dirty="0" smtClean="0"/>
              <a:t>reate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imputationList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from a list of data frames (plausible values)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with()</a:t>
            </a:r>
            <a:r>
              <a:rPr lang="en-US" dirty="0" smtClean="0">
                <a:cs typeface="Courier New" panose="02070309020205020404" pitchFamily="49" charset="0"/>
              </a:rPr>
              <a:t> command applies analyses to each plausible values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MIcombine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combines the results of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analyses.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MIextract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extracts parameter values from list of results.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Does both </a:t>
            </a:r>
            <a:r>
              <a:rPr lang="en-US" dirty="0" smtClean="0"/>
              <a:t>imputation (recommends Zelig for pooling)</a:t>
            </a:r>
            <a:endParaRPr lang="en-US" dirty="0" smtClean="0"/>
          </a:p>
          <a:p>
            <a:r>
              <a:rPr lang="en-US" dirty="0" smtClean="0"/>
              <a:t>Uses Bayesian Bootstrap approach to MI</a:t>
            </a:r>
          </a:p>
          <a:p>
            <a:r>
              <a:rPr lang="en-US" dirty="0" smtClean="0"/>
              <a:t>Has a GUI interface:  launch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AmeliaView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command, and standalone version</a:t>
            </a:r>
          </a:p>
          <a:p>
            <a:r>
              <a:rPr lang="en-US" dirty="0" smtClean="0"/>
              <a:t>Has tools for checking imputations, visualizing missing data patterns</a:t>
            </a:r>
          </a:p>
          <a:p>
            <a:r>
              <a:rPr lang="en-US" dirty="0" smtClean="0"/>
              <a:t>Recommends use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Zelig</a:t>
            </a:r>
            <a:r>
              <a:rPr lang="en-US" dirty="0" smtClean="0"/>
              <a:t> package to combine across imputations.</a:t>
            </a:r>
          </a:p>
          <a:p>
            <a:r>
              <a:rPr lang="en-US" dirty="0" smtClean="0"/>
              <a:t>Supports parallel computing (use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dirty="0" smtClean="0"/>
              <a:t> package)</a:t>
            </a:r>
          </a:p>
          <a:p>
            <a:r>
              <a:rPr lang="en-US" dirty="0" smtClean="0"/>
              <a:t>Can put some priors on missing variables (ridge, individual priors, bounded supports)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amelia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First argument is data set (with missing values)</a:t>
            </a:r>
          </a:p>
          <a:p>
            <a:r>
              <a:rPr lang="en-US" dirty="0" smtClean="0"/>
              <a:t>Other arguments</a:t>
            </a:r>
          </a:p>
          <a:p>
            <a:pPr lvl="1"/>
            <a:r>
              <a:rPr lang="en-US" dirty="0" smtClean="0"/>
              <a:t>m = number of imputations</a:t>
            </a:r>
          </a:p>
          <a:p>
            <a:pPr lvl="1"/>
            <a:r>
              <a:rPr lang="en-US" dirty="0" smtClean="0"/>
              <a:t>p2s = 0, 1 or 2 (how much diagnostics are printed)</a:t>
            </a:r>
          </a:p>
          <a:p>
            <a:pPr lvl="1"/>
            <a:r>
              <a:rPr lang="en-US" dirty="0" err="1" smtClean="0"/>
              <a:t>ords</a:t>
            </a:r>
            <a:r>
              <a:rPr lang="en-US" dirty="0" smtClean="0"/>
              <a:t>=, </a:t>
            </a:r>
            <a:r>
              <a:rPr lang="en-US" dirty="0" err="1" smtClean="0"/>
              <a:t>noms</a:t>
            </a:r>
            <a:r>
              <a:rPr lang="en-US" dirty="0" smtClean="0"/>
              <a:t>= -- character vectors giving lists of ordinal and nominal variables</a:t>
            </a:r>
          </a:p>
          <a:p>
            <a:pPr lvl="1"/>
            <a:r>
              <a:rPr lang="en-US" dirty="0" smtClean="0"/>
              <a:t>logs=, </a:t>
            </a:r>
            <a:r>
              <a:rPr lang="en-US" dirty="0" err="1" smtClean="0"/>
              <a:t>sqrts</a:t>
            </a:r>
            <a:r>
              <a:rPr lang="en-US" dirty="0" smtClean="0"/>
              <a:t>=, </a:t>
            </a:r>
            <a:r>
              <a:rPr lang="en-US" dirty="0" err="1" smtClean="0"/>
              <a:t>lgstc</a:t>
            </a:r>
            <a:r>
              <a:rPr lang="en-US" dirty="0" smtClean="0"/>
              <a:t>= -- character vectors giving names of variables to be transformed</a:t>
            </a:r>
          </a:p>
          <a:p>
            <a:pPr lvl="1"/>
            <a:r>
              <a:rPr lang="en-US" dirty="0" err="1" smtClean="0"/>
              <a:t>idvars</a:t>
            </a:r>
            <a:r>
              <a:rPr lang="en-US" dirty="0" smtClean="0"/>
              <a:t> = variables that are not part of model but retained</a:t>
            </a:r>
          </a:p>
          <a:p>
            <a:pPr lvl="1"/>
            <a:r>
              <a:rPr lang="en-US" dirty="0" err="1" smtClean="0"/>
              <a:t>ts</a:t>
            </a:r>
            <a:r>
              <a:rPr lang="en-US" dirty="0" smtClean="0"/>
              <a:t>=, </a:t>
            </a:r>
            <a:r>
              <a:rPr lang="en-US" dirty="0" err="1" smtClean="0"/>
              <a:t>cs</a:t>
            </a:r>
            <a:r>
              <a:rPr lang="en-US" dirty="0" smtClean="0"/>
              <a:t>= -- Time variable and cross-section variable for time series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Amelia assumes world is multivariate normal (according to Joe Schafer, this is not such a bad assumption)</a:t>
            </a:r>
          </a:p>
          <a:p>
            <a:r>
              <a:rPr lang="en-US" dirty="0" smtClean="0"/>
              <a:t>Declaring ordinal and nominal variables causes exact values to be imputed (rather than a predicted gender or 0.57)</a:t>
            </a:r>
          </a:p>
          <a:p>
            <a:r>
              <a:rPr lang="en-US" dirty="0" smtClean="0"/>
              <a:t>If variables have high skewness, kurtosis, can declare to use log, </a:t>
            </a:r>
            <a:r>
              <a:rPr lang="en-US" dirty="0" err="1" smtClean="0"/>
              <a:t>sqrt</a:t>
            </a:r>
            <a:r>
              <a:rPr lang="en-US" dirty="0" smtClean="0"/>
              <a:t> or logistic transformations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imputations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amelia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m=5, …)</a:t>
            </a:r>
          </a:p>
          <a:p>
            <a:r>
              <a:rPr lang="en-US" dirty="0" smtClean="0"/>
              <a:t>Imputations are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a.out$imputations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a.out$imputations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[[3]]</a:t>
            </a:r>
            <a:r>
              <a:rPr lang="en-US" dirty="0" smtClean="0"/>
              <a:t> – 3</a:t>
            </a:r>
            <a:r>
              <a:rPr lang="en-US" baseline="30000" dirty="0" smtClean="0"/>
              <a:t>rd</a:t>
            </a:r>
            <a:r>
              <a:rPr lang="en-US" dirty="0" smtClean="0"/>
              <a:t> imputation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data.impList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imputationList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a.out$imputations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Write out</a:t>
            </a:r>
          </a:p>
          <a:p>
            <a:pPr lvl="1"/>
            <a:r>
              <a:rPr lang="en-US" dirty="0" smtClean="0"/>
              <a:t>As single R object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file=“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imps.RData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1"/>
            <a:r>
              <a:rPr lang="en-US" dirty="0" smtClean="0"/>
              <a:t>As multiple CSV files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write.amelia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file.stem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mydata_imps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r>
              <a:rPr lang="en-US" dirty="0" smtClean="0"/>
              <a:t>Adding more imputations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a.out.10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ameliabind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(a.out.5a, a.out.5b)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 densities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compare.density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=“signed”)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which.vars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=3:6)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If data are not fully observed, shows density of observed cases in black and imputed values in red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Rubin’s Lazy Bayesian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48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the 1980s, software that did Bayesian estimation was generally unavailable</a:t>
            </a:r>
          </a:p>
          <a:p>
            <a:pPr lvl="1"/>
            <a:r>
              <a:rPr lang="en-US" dirty="0" smtClean="0"/>
              <a:t>BUGS took off in mid-1990s</a:t>
            </a:r>
          </a:p>
          <a:p>
            <a:pPr lvl="1"/>
            <a:r>
              <a:rPr lang="en-US" dirty="0" smtClean="0"/>
              <a:t>Also many specialized Bayesian methods have appeared since this statement</a:t>
            </a:r>
          </a:p>
          <a:p>
            <a:r>
              <a:rPr lang="en-US" dirty="0" smtClean="0"/>
              <a:t>If sample size is large enough, and you pick a standard non-informative prior, then classical and Bayesian estimates are close</a:t>
            </a:r>
          </a:p>
          <a:p>
            <a:pPr lvl="1"/>
            <a:r>
              <a:rPr lang="en-US" dirty="0" smtClean="0"/>
              <a:t>Variance follows an inverse chi-squared distribution with </a:t>
            </a:r>
            <a:r>
              <a:rPr lang="en-US" i="1" dirty="0" smtClean="0"/>
              <a:t>N-1</a:t>
            </a:r>
            <a:r>
              <a:rPr lang="en-US" dirty="0" smtClean="0"/>
              <a:t> degrees of freedom and a scale factor related to the normal variance estimator</a:t>
            </a:r>
          </a:p>
          <a:p>
            <a:pPr lvl="1"/>
            <a:r>
              <a:rPr lang="en-US" dirty="0" smtClean="0"/>
              <a:t>After integrating out variance, mean follows a Student’s </a:t>
            </a:r>
            <a:r>
              <a:rPr lang="en-US" i="1" dirty="0" smtClean="0"/>
              <a:t>t</a:t>
            </a:r>
            <a:r>
              <a:rPr lang="en-US" dirty="0" smtClean="0"/>
              <a:t> distribution with mean equal to sample mean and </a:t>
            </a:r>
            <a:r>
              <a:rPr lang="en-US" i="1" dirty="0" smtClean="0"/>
              <a:t>N-1</a:t>
            </a:r>
            <a:r>
              <a:rPr lang="en-US" dirty="0" smtClean="0"/>
              <a:t> degrees of freedom</a:t>
            </a:r>
          </a:p>
          <a:p>
            <a:pPr lvl="1"/>
            <a:r>
              <a:rPr lang="en-US" dirty="0" smtClean="0"/>
              <a:t>Similar results for regression and ANOVA models</a:t>
            </a:r>
          </a:p>
          <a:p>
            <a:r>
              <a:rPr lang="en-US" dirty="0" smtClean="0"/>
              <a:t>Unless you have strong prior information, just do inference with standard least-squares/MLE software, assume a non-informative prior and interpret the results as classical and/or Bayesian as appropriate.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Overimputing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Temporarily make each variable missing</a:t>
            </a:r>
          </a:p>
          <a:p>
            <a:r>
              <a:rPr lang="en-US" dirty="0" smtClean="0"/>
              <a:t>Impute a large number (~100) cases and get a 90% interval for the imputations.</a:t>
            </a:r>
          </a:p>
          <a:p>
            <a:r>
              <a:rPr lang="en-US" dirty="0" smtClean="0"/>
              <a:t>Plot the 90% intervals against the expected values, around 90% of the cases intervals should overlap the</a:t>
            </a:r>
            <a:r>
              <a:rPr lang="en-US" i="1" dirty="0" smtClean="0"/>
              <a:t> y=x </a:t>
            </a:r>
            <a:r>
              <a:rPr lang="en-US" dirty="0" smtClean="0"/>
              <a:t>reference line</a:t>
            </a:r>
          </a:p>
          <a:p>
            <a:r>
              <a:rPr lang="en-US" dirty="0" smtClean="0"/>
              <a:t>Done through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overimpute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Overdispersed</a:t>
            </a:r>
            <a:r>
              <a:rPr lang="en-US" dirty="0" smtClean="0"/>
              <a:t> starting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EM algorithm from different places, see if all of the EM algorithms change.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disperse(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dims=1, m=5)</a:t>
            </a:r>
          </a:p>
          <a:p>
            <a:pPr lvl="1"/>
            <a:r>
              <a:rPr lang="en-US" dirty="0" smtClean="0"/>
              <a:t>dims = number of principle components to track</a:t>
            </a:r>
          </a:p>
          <a:p>
            <a:pPr lvl="1"/>
            <a:r>
              <a:rPr lang="en-US" dirty="0" smtClean="0"/>
              <a:t>m= number of starting points.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missmap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– produces a missing data pattern map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r>
              <a:rPr lang="en-US" dirty="0" smtClean="0"/>
              <a:t> adds new variables to all data frames (similar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en-US" dirty="0" smtClean="0"/>
              <a:t> with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imputationList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the missing data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Want to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𝑜𝑏𝑠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Inner integral (over theta) is a standard Bayesian inference problem with complete data.</a:t>
            </a:r>
          </a:p>
          <a:p>
            <a:r>
              <a:rPr lang="en-US" dirty="0" smtClean="0"/>
              <a:t>We can do the outer integral by statistical sampling.  </a:t>
            </a:r>
          </a:p>
          <a:p>
            <a:pPr lvl="1"/>
            <a:r>
              <a:rPr lang="en-US" dirty="0" smtClean="0"/>
              <a:t>The integral asks us to calculate an expected value.</a:t>
            </a:r>
          </a:p>
          <a:p>
            <a:pPr lvl="1"/>
            <a:r>
              <a:rPr lang="en-US" dirty="0" smtClean="0"/>
              <a:t>The average of a sample is a </a:t>
            </a:r>
            <a:r>
              <a:rPr lang="en-US" i="1" dirty="0" smtClean="0"/>
              <a:t>consistent</a:t>
            </a:r>
            <a:r>
              <a:rPr lang="en-US" dirty="0" smtClean="0"/>
              <a:t> estimator of expected value</a:t>
            </a:r>
          </a:p>
          <a:p>
            <a:r>
              <a:rPr lang="en-US" dirty="0" smtClean="0"/>
              <a:t>Create several complete data sets using stochastic integration, then take the average over those data 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Imputation by Phases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Imputation Phase:  </a:t>
                </a:r>
              </a:p>
              <a:p>
                <a:pPr lvl="1"/>
                <a:r>
                  <a:rPr lang="en-US" dirty="0" smtClean="0"/>
                  <a:t>Suppose we have (somehow) a procedure which draws a complete data set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Make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complete data sets</a:t>
                </a:r>
              </a:p>
              <a:p>
                <a:r>
                  <a:rPr lang="en-US" dirty="0" smtClean="0"/>
                  <a:t>Analysis Phase:</a:t>
                </a:r>
              </a:p>
              <a:p>
                <a:pPr lvl="1"/>
                <a:r>
                  <a:rPr lang="en-US" dirty="0" smtClean="0"/>
                  <a:t>Repeat the complete analysis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times</a:t>
                </a:r>
              </a:p>
              <a:p>
                <a:pPr lvl="1"/>
                <a:r>
                  <a:rPr lang="en-US" dirty="0" smtClean="0"/>
                  <a:t>Record key value of key statistics and their standard errors from each cycle,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Pooling Phase</a:t>
                </a:r>
              </a:p>
              <a:p>
                <a:pPr lvl="1"/>
                <a:r>
                  <a:rPr lang="en-US" dirty="0" smtClean="0"/>
                  <a:t>Average results across the </a:t>
                </a:r>
                <a:r>
                  <a:rPr lang="en-US" i="1" dirty="0" smtClean="0"/>
                  <a:t>D </a:t>
                </a:r>
                <a:r>
                  <a:rPr lang="en-US" dirty="0" smtClean="0"/>
                  <a:t>imputations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 r="-1185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Imputation Phase Method 1:  Bayesian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 somehow (e.g., bootstrap) an approximate posterior distribution for parameters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d=1, …, 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draw a set of parameters</a:t>
            </a:r>
          </a:p>
          <a:p>
            <a:pPr lvl="1"/>
            <a:r>
              <a:rPr lang="en-US" dirty="0" smtClean="0"/>
              <a:t>draw a set of values for </a:t>
            </a:r>
            <a:r>
              <a:rPr lang="en-US" b="1" i="1" dirty="0" err="1" smtClean="0"/>
              <a:t>Y</a:t>
            </a:r>
            <a:r>
              <a:rPr lang="en-US" b="1" i="1" baseline="-25000" dirty="0" err="1" smtClean="0"/>
              <a:t>mis</a:t>
            </a:r>
            <a:r>
              <a:rPr lang="en-US" b="1" i="1" dirty="0" smtClean="0"/>
              <a:t> </a:t>
            </a:r>
            <a:endParaRPr lang="en-US" dirty="0" smtClean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may not fully take in information from incomplete information in forming approximate posterior</a:t>
            </a:r>
          </a:p>
          <a:p>
            <a:pPr lvl="1"/>
            <a:r>
              <a:rPr lang="en-US" dirty="0" smtClean="0"/>
              <a:t>Posterior is only approximate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Imputation Phase Method 2:  Data Augmentation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069" y="1600200"/>
                <a:ext cx="8952931" cy="452596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Alternate back and forth between</a:t>
                </a:r>
              </a:p>
              <a:p>
                <a:pPr lvl="1"/>
                <a:r>
                  <a:rPr lang="en-US" sz="2400" dirty="0" smtClean="0"/>
                  <a:t>P-step (Parameter, posterior)</a:t>
                </a:r>
              </a:p>
              <a:p>
                <a:pPr lvl="2"/>
                <a:r>
                  <a:rPr lang="en-US" sz="1800" dirty="0" smtClean="0"/>
                  <a:t>Estimate posterior over parameters given </a:t>
                </a:r>
                <a:r>
                  <a:rPr lang="en-US" sz="1800" b="1" i="1" dirty="0" smtClean="0"/>
                  <a:t>Y</a:t>
                </a:r>
                <a:r>
                  <a:rPr lang="en-US" sz="1800" i="1" baseline="30000" dirty="0" smtClean="0"/>
                  <a:t>(r)</a:t>
                </a:r>
                <a:endParaRPr lang="en-US" sz="1800" dirty="0" smtClean="0"/>
              </a:p>
              <a:p>
                <a:pPr lvl="2"/>
                <a:r>
                  <a:rPr lang="en-US" sz="1800" dirty="0" smtClean="0"/>
                  <a:t>Draw parameters from posterior</a:t>
                </a:r>
              </a:p>
              <a:p>
                <a:pPr lvl="1"/>
                <a:r>
                  <a:rPr lang="en-US" sz="2400" dirty="0" smtClean="0"/>
                  <a:t>I-step (Imputation)</a:t>
                </a:r>
              </a:p>
              <a:p>
                <a:pPr lvl="2"/>
                <a:r>
                  <a:rPr lang="en-US" sz="1800" dirty="0" smtClean="0"/>
                  <a:t>Draw missing values to create </a:t>
                </a:r>
                <a:r>
                  <a:rPr lang="en-US" sz="1800" b="1" i="1" dirty="0" smtClean="0"/>
                  <a:t>Y</a:t>
                </a:r>
                <a:r>
                  <a:rPr lang="en-US" sz="1800" i="1" baseline="30000" dirty="0" smtClean="0"/>
                  <a:t>(r+1)</a:t>
                </a:r>
              </a:p>
              <a:p>
                <a:r>
                  <a:rPr lang="en-US" sz="2400" dirty="0" smtClean="0"/>
                  <a:t>Special case of Gibbs sampler, after a burn-in period, you are sampling from joint posterior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and </a:t>
                </a:r>
                <a:r>
                  <a:rPr lang="en-US" sz="2400" b="1" i="1" dirty="0" err="1" smtClean="0"/>
                  <a:t>Y</a:t>
                </a:r>
                <a:r>
                  <a:rPr lang="en-US" sz="2400" i="1" baseline="-25000" dirty="0" err="1" smtClean="0"/>
                  <a:t>mis</a:t>
                </a:r>
                <a:endParaRPr lang="en-US" sz="2400" dirty="0" smtClean="0"/>
              </a:p>
              <a:p>
                <a:r>
                  <a:rPr lang="en-US" sz="2400" dirty="0" smtClean="0"/>
                  <a:t>Select </a:t>
                </a:r>
                <a:r>
                  <a:rPr lang="en-US" sz="2400" i="1" dirty="0" smtClean="0"/>
                  <a:t>D</a:t>
                </a:r>
                <a:r>
                  <a:rPr lang="en-US" sz="2400" dirty="0" smtClean="0"/>
                  <a:t> complete data sets from after burn-in</a:t>
                </a:r>
              </a:p>
              <a:p>
                <a:r>
                  <a:rPr lang="en-US" sz="2400" dirty="0" smtClean="0"/>
                  <a:t>Drawbacks:</a:t>
                </a:r>
              </a:p>
              <a:p>
                <a:pPr lvl="1"/>
                <a:r>
                  <a:rPr lang="en-US" sz="2000" dirty="0" smtClean="0"/>
                  <a:t>Need to know if chain has “converged” (reached posterior)</a:t>
                </a:r>
              </a:p>
              <a:p>
                <a:pPr lvl="1"/>
                <a:r>
                  <a:rPr lang="en-US" sz="2000" dirty="0" smtClean="0"/>
                  <a:t>Computationally intensive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9" y="1600200"/>
                <a:ext cx="8952931" cy="4525963"/>
              </a:xfrm>
              <a:blipFill rotWithShape="0">
                <a:blip r:embed="rId3"/>
                <a:stretch>
                  <a:fillRect l="-885" t="-1078" b="-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Pooling Means:  average across imputations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Pooling Variances needs a bit more care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 and Variance of conditional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Suppose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Expectation of the Variances + Variance of the Expectations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229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1191</Words>
  <Application>Microsoft Office PowerPoint</Application>
  <PresentationFormat>On-screen Show (4:3)</PresentationFormat>
  <Paragraphs>211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Century Schoolbook</vt:lpstr>
      <vt:lpstr>Courier New</vt:lpstr>
      <vt:lpstr>Office Theme</vt:lpstr>
      <vt:lpstr>Multiple Imputation in R</vt:lpstr>
      <vt:lpstr>Rubin’s Lazy Bayesian Approach</vt:lpstr>
      <vt:lpstr>Back to the missing data problem</vt:lpstr>
      <vt:lpstr>Multiple Imputation Trick</vt:lpstr>
      <vt:lpstr>Multiple Imputation by Phases</vt:lpstr>
      <vt:lpstr>Imputation Phase Method 1:  Bayesian Bootstrap</vt:lpstr>
      <vt:lpstr>Imputation Phase Method 2:  Data Augmentation</vt:lpstr>
      <vt:lpstr>Pooling Phase</vt:lpstr>
      <vt:lpstr>Expectation and Variance of conditional distribution</vt:lpstr>
      <vt:lpstr>Analysis of Imputation Variance</vt:lpstr>
      <vt:lpstr>Multiple vs Single Imputation</vt:lpstr>
      <vt:lpstr>Multiple Imputation Advantages</vt:lpstr>
      <vt:lpstr>Three R packages</vt:lpstr>
      <vt:lpstr>mitools</vt:lpstr>
      <vt:lpstr>Amelia</vt:lpstr>
      <vt:lpstr>amelia() command</vt:lpstr>
      <vt:lpstr>Transforming variables</vt:lpstr>
      <vt:lpstr>Working with imputations</vt:lpstr>
      <vt:lpstr>Imputation Checks</vt:lpstr>
      <vt:lpstr>Overimputing</vt:lpstr>
      <vt:lpstr>Overdispersed starting values</vt:lpstr>
      <vt:lpstr>Two more commands</vt:lpstr>
    </vt:vector>
  </TitlesOfParts>
  <Company>Florida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Models</dc:title>
  <dc:creator>Russell Almond</dc:creator>
  <cp:lastModifiedBy>Almond, Russell</cp:lastModifiedBy>
  <cp:revision>131</cp:revision>
  <dcterms:created xsi:type="dcterms:W3CDTF">2012-03-21T17:59:05Z</dcterms:created>
  <dcterms:modified xsi:type="dcterms:W3CDTF">2016-03-24T20:53:00Z</dcterms:modified>
</cp:coreProperties>
</file>