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1" r:id="rId5"/>
    <p:sldId id="259" r:id="rId6"/>
    <p:sldId id="263" r:id="rId7"/>
    <p:sldId id="264" r:id="rId8"/>
    <p:sldId id="260" r:id="rId9"/>
    <p:sldId id="275" r:id="rId10"/>
    <p:sldId id="261" r:id="rId11"/>
    <p:sldId id="265" r:id="rId12"/>
    <p:sldId id="266" r:id="rId13"/>
    <p:sldId id="272" r:id="rId14"/>
    <p:sldId id="273" r:id="rId15"/>
    <p:sldId id="274" r:id="rId16"/>
    <p:sldId id="262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3165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-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AE663-069B-2E44-9CF2-86743A7CFC96}" type="datetimeFigureOut">
              <a:rPr lang="en-US" smtClean="0"/>
              <a:t>2016-2-4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4B31-3979-5042-BF28-D073F584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4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CE9D-2EA2-DB41-AB96-9829D085C146}" type="datetimeFigureOut">
              <a:rPr lang="en-US" smtClean="0"/>
              <a:t>2016-2-4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3D39-E8A4-764C-B8A9-6016DF6E8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7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3D39-E8A4-764C-B8A9-6016DF6E8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 for Imputation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</a:t>
            </a:r>
            <a:r>
              <a:rPr lang="en-US" dirty="0" smtClean="0"/>
              <a:t>lm() </a:t>
            </a:r>
            <a:r>
              <a:rPr lang="en-US" smtClean="0"/>
              <a:t>and predict()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lm() and </a:t>
            </a:r>
            <a:r>
              <a:rPr lang="en-US" dirty="0" err="1" smtClean="0"/>
              <a:t>glm</a:t>
            </a:r>
            <a:r>
              <a:rPr lang="en-US" dirty="0" smtClean="0"/>
              <a:t>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fit a linear model (Regression, ANOVA, ANCOVA) by using an expression like: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&lt;- lm(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output is an object of class “lm”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can stick the output of multiple calls to lm() in a list for further processing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Generalized linear models (Logistic regression, Log-linear models) use the function </a:t>
            </a:r>
            <a:r>
              <a:rPr lang="en-US" dirty="0" err="1" smtClean="0">
                <a:cs typeface="Courier New" panose="02070309020205020404" pitchFamily="49" charset="0"/>
              </a:rPr>
              <a:t>glm</a:t>
            </a:r>
            <a:r>
              <a:rPr lang="en-US" dirty="0" smtClean="0">
                <a:cs typeface="Courier New" panose="02070309020205020404" pitchFamily="49" charset="0"/>
              </a:rPr>
              <a:t>() which has a similar syntax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family=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data=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 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and </a:t>
            </a:r>
            <a:r>
              <a:rPr lang="en-US" dirty="0" err="1" smtClean="0"/>
              <a:t>glm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Output of lm() and </a:t>
            </a:r>
            <a:r>
              <a:rPr lang="en-US" dirty="0" err="1" smtClean="0"/>
              <a:t>glm</a:t>
            </a:r>
            <a:r>
              <a:rPr lang="en-US" dirty="0" smtClean="0"/>
              <a:t>() are [S3] object</a:t>
            </a:r>
          </a:p>
          <a:p>
            <a:r>
              <a:rPr lang="en-US" dirty="0" smtClean="0"/>
              <a:t>Can access their components using $ operator, but better to use accessor functions: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effects(), residuals(), fitted()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dirty="0" smtClean="0"/>
              <a:t>produce summaries,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prints the ANOVA table.</a:t>
            </a:r>
          </a:p>
          <a:p>
            <a:r>
              <a:rPr lang="en-US" dirty="0" smtClean="0"/>
              <a:t>You can use $ with summary() and </a:t>
            </a:r>
            <a:r>
              <a:rPr lang="en-US" dirty="0" err="1" smtClean="0"/>
              <a:t>anova</a:t>
            </a:r>
            <a:r>
              <a:rPr lang="en-US" dirty="0" smtClean="0"/>
              <a:t>() to extract bits of the output (see </a:t>
            </a:r>
            <a:r>
              <a:rPr lang="en-US" dirty="0" err="1" smtClean="0"/>
              <a:t>summary.lm</a:t>
            </a:r>
            <a:r>
              <a:rPr lang="en-US" dirty="0" smtClean="0"/>
              <a:t>() and </a:t>
            </a:r>
            <a:r>
              <a:rPr lang="en-US" dirty="0" err="1" smtClean="0"/>
              <a:t>anova.lm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dirty="0" smtClean="0"/>
              <a:t>plots regression diagnostics.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Fitted</a:t>
            </a:r>
            <a:r>
              <a:rPr lang="en-US" baseline="0" dirty="0" smtClean="0"/>
              <a:t> values, residuals and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residuals() </a:t>
            </a:r>
            <a:r>
              <a:rPr lang="en-US" dirty="0" smtClean="0"/>
              <a:t>returns the residuals for the model fit (this can be a bit strange in the </a:t>
            </a:r>
            <a:r>
              <a:rPr lang="en-US" dirty="0" err="1" smtClean="0"/>
              <a:t>glm</a:t>
            </a:r>
            <a:r>
              <a:rPr lang="en-US" dirty="0" smtClean="0"/>
              <a:t> case).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fitted()</a:t>
            </a:r>
            <a:r>
              <a:rPr lang="en-US" dirty="0" smtClean="0">
                <a:cs typeface="Courier New" panose="02070309020205020404" pitchFamily="49" charset="0"/>
              </a:rPr>
              <a:t>returns the fitted values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cs typeface="Courier New" panose="02070309020205020404" pitchFamily="49" charset="0"/>
              </a:rPr>
              <a:t>na.action</a:t>
            </a:r>
            <a:r>
              <a:rPr lang="en-US" dirty="0" smtClean="0"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cs typeface="Courier New" panose="02070309020205020404" pitchFamily="49" charset="0"/>
              </a:rPr>
              <a:t>na.exclude</a:t>
            </a:r>
            <a:r>
              <a:rPr lang="en-US" dirty="0" smtClean="0">
                <a:cs typeface="Courier New" panose="02070309020205020404" pitchFamily="49" charset="0"/>
              </a:rPr>
              <a:t> then the fitted values will be NA for the places where the variable is missing.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 smtClean="0">
                <a:cs typeface="Courier New" panose="02070309020205020404" pitchFamily="49" charset="0"/>
              </a:rPr>
              <a:t> makes a prediction of new data: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to </a:t>
            </a:r>
            <a:r>
              <a:rPr lang="en-US" dirty="0" err="1" smtClean="0"/>
              <a:t>predict.lm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se.fit</a:t>
            </a:r>
            <a:r>
              <a:rPr lang="en-US" dirty="0"/>
              <a:t> </a:t>
            </a:r>
            <a:r>
              <a:rPr lang="en-US" dirty="0" smtClean="0"/>
              <a:t>(default FALSE) also produces standard errors for the prediction</a:t>
            </a:r>
          </a:p>
          <a:p>
            <a:r>
              <a:rPr lang="en-US" dirty="0" smtClean="0"/>
              <a:t>interval (default “none”) if “confidence” [mean] or “prediction” [individual] then upper and lower bounds of an interval estimate are produced.</a:t>
            </a:r>
          </a:p>
          <a:p>
            <a:r>
              <a:rPr lang="en-US" dirty="0" smtClean="0"/>
              <a:t>level (default .95) – level for confidence interval</a:t>
            </a:r>
          </a:p>
          <a:p>
            <a:r>
              <a:rPr lang="en-US" dirty="0" err="1" smtClean="0"/>
              <a:t>na.action</a:t>
            </a:r>
            <a:r>
              <a:rPr lang="en-US" dirty="0" smtClean="0"/>
              <a:t> (default </a:t>
            </a:r>
            <a:r>
              <a:rPr lang="en-US" dirty="0" err="1" smtClean="0"/>
              <a:t>na.pass</a:t>
            </a:r>
            <a:r>
              <a:rPr lang="en-US" dirty="0" smtClean="0"/>
              <a:t>) how to handle NAs in </a:t>
            </a:r>
            <a:r>
              <a:rPr lang="en-US" dirty="0" err="1" smtClean="0"/>
              <a:t>newdata</a:t>
            </a:r>
            <a:r>
              <a:rPr lang="en-US" dirty="0" smtClean="0"/>
              <a:t> (default is to predict NA).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</a:t>
            </a:r>
            <a:r>
              <a:rPr lang="en-US" dirty="0" err="1" smtClean="0"/>
              <a:t>predict.lm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se.fit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$fit – fitted value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se.fit</a:t>
            </a:r>
            <a:r>
              <a:rPr lang="en-US" dirty="0" smtClean="0"/>
              <a:t> – standard error of predicted mean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df</a:t>
            </a:r>
            <a:r>
              <a:rPr lang="en-US" dirty="0" smtClean="0"/>
              <a:t> – degrees of freedom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residual.scale</a:t>
            </a:r>
            <a:r>
              <a:rPr lang="en-US" dirty="0" smtClean="0"/>
              <a:t> – residual standard deviation</a:t>
            </a:r>
          </a:p>
          <a:p>
            <a:r>
              <a:rPr lang="en-US" dirty="0" smtClean="0"/>
              <a:t>If interval is requested fit is a matrix with three columns</a:t>
            </a:r>
          </a:p>
          <a:p>
            <a:pPr lvl="1"/>
            <a:r>
              <a:rPr lang="en-US" dirty="0" smtClean="0"/>
              <a:t>fit</a:t>
            </a:r>
          </a:p>
          <a:p>
            <a:pPr lvl="1"/>
            <a:r>
              <a:rPr lang="en-US" dirty="0" err="1" smtClean="0"/>
              <a:t>lwr</a:t>
            </a:r>
            <a:endParaRPr lang="en-US" dirty="0" smtClean="0"/>
          </a:p>
          <a:p>
            <a:pPr lvl="1"/>
            <a:r>
              <a:rPr lang="en-US" dirty="0" err="1" smtClean="0"/>
              <a:t>upr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prediction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stochastic imputation we want a variance estimate that include both the </a:t>
            </a:r>
            <a:r>
              <a:rPr lang="en-US" dirty="0" err="1" smtClean="0"/>
              <a:t>se.fit</a:t>
            </a:r>
            <a:r>
              <a:rPr lang="en-US" dirty="0" smtClean="0"/>
              <a:t> and the residual variance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 &lt;- predict(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fit,newdat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imp$se.pred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imp$se.fit^2 + imp$resid^2)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imp$fit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imp$fit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imp$se.pred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US" dirty="0" smtClean="0"/>
              <a:t>refits a model with a new formula: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oldfit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newformula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Adding a variable: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oldfit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~ . +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Removing a variable: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 update(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oldfit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 ~ . –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 – </a:t>
            </a:r>
            <a:r>
              <a:rPr lang="en-US" dirty="0" smtClean="0"/>
              <a:t>get this out of the summary: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adj.r.squared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ANOVA on multiple fits: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fit1, fit2, fit3, 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Deviance and log likelihood: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deviance(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AIC(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Penalized log likelihoods</a:t>
            </a:r>
          </a:p>
          <a:p>
            <a:pPr lvl="1"/>
            <a:r>
              <a:rPr lang="en-US" dirty="0" smtClean="0"/>
              <a:t>Model with lowest AIC/BIC is “best”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 and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building a model, you can make two kinds of errors</a:t>
            </a:r>
          </a:p>
          <a:p>
            <a:pPr lvl="1"/>
            <a:r>
              <a:rPr lang="en-US" dirty="0" smtClean="0"/>
              <a:t>Including an irrelevant variable</a:t>
            </a:r>
          </a:p>
          <a:p>
            <a:pPr lvl="1"/>
            <a:r>
              <a:rPr lang="en-US" dirty="0" smtClean="0"/>
              <a:t>Excluding a relevant variable</a:t>
            </a:r>
          </a:p>
          <a:p>
            <a:r>
              <a:rPr lang="en-US" dirty="0" smtClean="0"/>
              <a:t>If using the model for prediction, losses are asymmetric</a:t>
            </a:r>
          </a:p>
          <a:p>
            <a:pPr lvl="1"/>
            <a:r>
              <a:rPr lang="en-US" dirty="0" smtClean="0"/>
              <a:t>Including the extra variable is not a big deal as the slope will be nearly 0 anyway</a:t>
            </a:r>
          </a:p>
          <a:p>
            <a:pPr lvl="1"/>
            <a:r>
              <a:rPr lang="en-US" dirty="0" smtClean="0"/>
              <a:t>Excluding a relevant variable can really screw up standard errors.</a:t>
            </a:r>
          </a:p>
          <a:p>
            <a:r>
              <a:rPr lang="en-US" dirty="0" smtClean="0"/>
              <a:t>When doing imputation, there are two models:  </a:t>
            </a:r>
            <a:r>
              <a:rPr lang="en-US" i="1" dirty="0" smtClean="0"/>
              <a:t>Imputation model</a:t>
            </a:r>
            <a:r>
              <a:rPr lang="en-US" dirty="0" smtClean="0"/>
              <a:t> and </a:t>
            </a:r>
            <a:r>
              <a:rPr lang="en-US" i="1" dirty="0" smtClean="0"/>
              <a:t>Analysis model</a:t>
            </a:r>
            <a:endParaRPr lang="en-US" dirty="0" smtClean="0"/>
          </a:p>
          <a:p>
            <a:r>
              <a:rPr lang="en-US" dirty="0" smtClean="0"/>
              <a:t>Generally, imputation model needs to include every term that will be in the analysis model.</a:t>
            </a:r>
          </a:p>
          <a:p>
            <a:r>
              <a:rPr lang="en-US" dirty="0" smtClean="0"/>
              <a:t>OK if imputation model has too many terms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object in R has a class</a:t>
            </a:r>
          </a:p>
          <a:p>
            <a:r>
              <a:rPr lang="en-US" dirty="0" smtClean="0"/>
              <a:t>Find out the class of an object by calling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class(x)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Might be more than one class (e.g. “ordered” “factor”)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Classes are based on one of three things: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Built-in object types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(S3) Lists with an added “class” attribute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S4 object system (newer code)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functions in R are </a:t>
            </a:r>
            <a:r>
              <a:rPr lang="en-US" i="1" dirty="0" smtClean="0"/>
              <a:t>generic:  </a:t>
            </a:r>
            <a:r>
              <a:rPr lang="en-US" dirty="0" smtClean="0"/>
              <a:t>they behave differently according to the class of there first argument.</a:t>
            </a:r>
          </a:p>
          <a:p>
            <a:r>
              <a:rPr lang="en-US" dirty="0" smtClean="0"/>
              <a:t>S3 generic functions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Class specific methods are named by a special convention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fun.class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Default method is named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all methods for a generic function,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find all methods applicable to a given class,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methods(class=“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If method name in listing has a *, then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getS3method(“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fun”,”class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cs typeface="Courier New" panose="02070309020205020404" pitchFamily="49" charset="0"/>
              </a:rPr>
              <a:t>to see the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character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smtClean="0">
                <a:cs typeface="Courier New" panose="02070309020205020404" pitchFamily="49" charset="0"/>
              </a:rPr>
              <a:t> is a special operator which produces an object of class formula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formula arguments are not evaluated until they are needed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Wilkinson &amp; Rogers notation: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of variable for variable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transform variables in place,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log(Y) ~ log(X)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+,: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smtClean="0">
                <a:cs typeface="Courier New" panose="02070309020205020404" pitchFamily="49" charset="0"/>
              </a:rPr>
              <a:t>operators for terms and interactions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dirty="0" smtClean="0">
                <a:cs typeface="Courier New" panose="02070309020205020404" pitchFamily="49" charset="0"/>
              </a:rPr>
              <a:t>operator to remove terms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numeral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cs typeface="Courier New" panose="02070309020205020404" pitchFamily="49" charset="0"/>
              </a:rPr>
              <a:t> refers to the constant.  By default constant is included,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cs typeface="Courier New" panose="02070309020205020404" pitchFamily="49" charset="0"/>
              </a:rPr>
              <a:t> for no constant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period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cs typeface="Courier New" panose="02070309020205020404" pitchFamily="49" charset="0"/>
              </a:rPr>
              <a:t> is used to indicate the previous value of that 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with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dirty="0" smtClean="0"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plot.formula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] function plots based on a formula, also can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call is something like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plot(Y~X, data=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plot(.~X + Y, data=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 figures out what kind of plot would be best based on type of X and 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Cool extension to plotting using formulae is the </a:t>
            </a:r>
            <a:r>
              <a:rPr lang="en-US" dirty="0" err="1" smtClean="0"/>
              <a:t>coplot</a:t>
            </a:r>
            <a:r>
              <a:rPr lang="en-US" dirty="0" smtClean="0"/>
              <a:t> (conditioning plot)</a:t>
            </a:r>
          </a:p>
          <a:p>
            <a:r>
              <a:rPr lang="en-US" dirty="0" smtClean="0"/>
              <a:t>Formula for </a:t>
            </a:r>
            <a:r>
              <a:rPr lang="en-US" dirty="0" err="1" smtClean="0"/>
              <a:t>coplot</a:t>
            </a:r>
            <a:r>
              <a:rPr lang="en-US" dirty="0" smtClean="0"/>
              <a:t> adds condition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Produces separate subplots for each value of the conditioning variable.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May want to use 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cut()</a:t>
            </a:r>
            <a:r>
              <a:rPr lang="en-US" dirty="0" smtClean="0">
                <a:cs typeface="Courier New" panose="02070309020205020404" pitchFamily="49" charset="0"/>
              </a:rPr>
              <a:t> to create a categorical variable from a continuous one.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Works with </a:t>
            </a:r>
            <a:r>
              <a:rPr lang="en-US" dirty="0" err="1" smtClean="0">
                <a:cs typeface="Courier New" panose="02070309020205020404" pitchFamily="49" charset="0"/>
              </a:rPr>
              <a:t>xyplot</a:t>
            </a:r>
            <a:r>
              <a:rPr lang="en-US" dirty="0" smtClean="0">
                <a:cs typeface="Courier New" panose="02070309020205020404" pitchFamily="49" charset="0"/>
              </a:rPr>
              <a:t> (lattice graphics):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Y~X|Z,data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=…,…)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</a:t>
            </a:r>
            <a:r>
              <a:rPr lang="en-US" baseline="0" dirty="0" smtClean="0"/>
              <a:t>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does R find the variables named in a formula?</a:t>
            </a:r>
          </a:p>
          <a:p>
            <a:pPr lvl="1"/>
            <a:r>
              <a:rPr lang="en-US" dirty="0" smtClean="0"/>
              <a:t>If the data argument is supplied (and is a </a:t>
            </a:r>
            <a:r>
              <a:rPr lang="en-US" dirty="0" err="1" smtClean="0"/>
              <a:t>data.frame</a:t>
            </a:r>
            <a:r>
              <a:rPr lang="en-US" dirty="0" smtClean="0"/>
              <a:t>), it searches the columns of the data.</a:t>
            </a:r>
          </a:p>
          <a:p>
            <a:pPr lvl="1"/>
            <a:r>
              <a:rPr lang="en-US" dirty="0" smtClean="0"/>
              <a:t>It searches the search path (see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search()</a:t>
            </a:r>
            <a:r>
              <a:rPr lang="en-US" dirty="0" smtClean="0">
                <a:cs typeface="Courier New" panose="02070309020205020404" pitchFamily="49" charset="0"/>
              </a:rPr>
              <a:t>) starting with the global environment (the workspace) then going through all off the packages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You can attach a </a:t>
            </a:r>
            <a:r>
              <a:rPr lang="en-US" dirty="0" err="1" smtClean="0"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cs typeface="Courier New" panose="02070309020205020404" pitchFamily="49" charset="0"/>
              </a:rPr>
              <a:t> to the workspace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attach(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by default it sits just after the global environment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 don’t like this stylistically.  When we get to multiple imputation, we will see we want to manipulate the data argument, which is harder to do when it is not explicit.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type a name in R, R tries to find a value or a function value bound to that name.</a:t>
            </a:r>
          </a:p>
          <a:p>
            <a:r>
              <a:rPr lang="en-US" dirty="0" smtClean="0"/>
              <a:t>It searches a number of places in a certain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Local variables in functions and loops, or defined through the data argument to functions that take formulas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global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Any attached data frames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Any packages attached through </a:t>
            </a:r>
            <a:r>
              <a:rPr lang="en-US" dirty="0" smtClean="0">
                <a:latin typeface="Courier New"/>
                <a:cs typeface="Courier New"/>
              </a:rPr>
              <a:t>library()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core R packages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/>
                <a:cs typeface="Courier New"/>
              </a:rPr>
              <a:t>search()</a:t>
            </a:r>
            <a:r>
              <a:rPr lang="en-US" dirty="0" smtClean="0"/>
              <a:t> gives a list of the order packages are searched in (from 2 on down).</a:t>
            </a:r>
          </a:p>
          <a:p>
            <a:r>
              <a:rPr lang="en-US" dirty="0" smtClean="0"/>
              <a:t>Sometimes R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find a variable, but finds a function (closure); that can lead to confusing error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Predict Function in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1605</Words>
  <Application>Microsoft Macintosh PowerPoint</Application>
  <PresentationFormat>On-screen Show (4:3)</PresentationFormat>
  <Paragraphs>173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Using R for Imputation</vt:lpstr>
      <vt:lpstr>Objects in R</vt:lpstr>
      <vt:lpstr>Generic Functions</vt:lpstr>
      <vt:lpstr>Finding methods</vt:lpstr>
      <vt:lpstr>Formulae</vt:lpstr>
      <vt:lpstr>Plotting with formulae</vt:lpstr>
      <vt:lpstr>Coplots</vt:lpstr>
      <vt:lpstr>Search and Formulas</vt:lpstr>
      <vt:lpstr>Aside on Search</vt:lpstr>
      <vt:lpstr>lm() and glm() functions</vt:lpstr>
      <vt:lpstr>lm and glm objects</vt:lpstr>
      <vt:lpstr>Fitted values, residuals and predictions</vt:lpstr>
      <vt:lpstr>Arguments to predict.lm()</vt:lpstr>
      <vt:lpstr>Output of predict.lm()</vt:lpstr>
      <vt:lpstr>Calculating prediction variance</vt:lpstr>
      <vt:lpstr>Model selection and updating</vt:lpstr>
      <vt:lpstr>Model fit statistics</vt:lpstr>
      <vt:lpstr>Model Selection and imputation</vt:lpstr>
    </vt:vector>
  </TitlesOfParts>
  <Company>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in Educational Assessment</dc:title>
  <dc:creator>Russell Almond</dc:creator>
  <cp:lastModifiedBy>Russell Almond</cp:lastModifiedBy>
  <cp:revision>116</cp:revision>
  <dcterms:created xsi:type="dcterms:W3CDTF">2011-01-04T20:05:38Z</dcterms:created>
  <dcterms:modified xsi:type="dcterms:W3CDTF">2016-02-04T16:43:08Z</dcterms:modified>
</cp:coreProperties>
</file>