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4"/>
  </p:notesMasterIdLst>
  <p:handoutMasterIdLst>
    <p:handoutMasterId r:id="rId25"/>
  </p:handoutMasterIdLst>
  <p:sldIdLst>
    <p:sldId id="526" r:id="rId2"/>
    <p:sldId id="593" r:id="rId3"/>
    <p:sldId id="594" r:id="rId4"/>
    <p:sldId id="596" r:id="rId5"/>
    <p:sldId id="597" r:id="rId6"/>
    <p:sldId id="598" r:id="rId7"/>
    <p:sldId id="599" r:id="rId8"/>
    <p:sldId id="600" r:id="rId9"/>
    <p:sldId id="528" r:id="rId10"/>
    <p:sldId id="530" r:id="rId11"/>
    <p:sldId id="531" r:id="rId12"/>
    <p:sldId id="532" r:id="rId13"/>
    <p:sldId id="533" r:id="rId14"/>
    <p:sldId id="534" r:id="rId15"/>
    <p:sldId id="535" r:id="rId16"/>
    <p:sldId id="541" r:id="rId17"/>
    <p:sldId id="543" r:id="rId18"/>
    <p:sldId id="544" r:id="rId19"/>
    <p:sldId id="545" r:id="rId20"/>
    <p:sldId id="546" r:id="rId21"/>
    <p:sldId id="547" r:id="rId22"/>
    <p:sldId id="559" r:id="rId23"/>
  </p:sldIdLst>
  <p:sldSz cx="9144000" cy="6858000" type="screen4x3"/>
  <p:notesSz cx="7315200" cy="9601200"/>
  <p:defaultTextStyle>
    <a:defPPr>
      <a:defRPr lang="en-US"/>
    </a:defPPr>
    <a:lvl1pPr algn="l" rtl="0" fontAlgn="base">
      <a:spcBef>
        <a:spcPct val="0"/>
      </a:spcBef>
      <a:spcAft>
        <a:spcPct val="0"/>
      </a:spcAft>
      <a:defRPr sz="2400" kern="1200">
        <a:solidFill>
          <a:schemeClr val="tx1"/>
        </a:solidFill>
        <a:latin typeface="Times New Roman" pitchFamily="18" charset="0"/>
        <a:ea typeface="MS PGothic" pitchFamily="34" charset="-128"/>
        <a:cs typeface="+mn-cs"/>
      </a:defRPr>
    </a:lvl1pPr>
    <a:lvl2pPr marL="457200" algn="l" rtl="0" fontAlgn="base">
      <a:spcBef>
        <a:spcPct val="0"/>
      </a:spcBef>
      <a:spcAft>
        <a:spcPct val="0"/>
      </a:spcAft>
      <a:defRPr sz="2400" kern="1200">
        <a:solidFill>
          <a:schemeClr val="tx1"/>
        </a:solidFill>
        <a:latin typeface="Times New Roman" pitchFamily="18" charset="0"/>
        <a:ea typeface="MS PGothic" pitchFamily="34" charset="-128"/>
        <a:cs typeface="+mn-cs"/>
      </a:defRPr>
    </a:lvl2pPr>
    <a:lvl3pPr marL="914400" algn="l" rtl="0" fontAlgn="base">
      <a:spcBef>
        <a:spcPct val="0"/>
      </a:spcBef>
      <a:spcAft>
        <a:spcPct val="0"/>
      </a:spcAft>
      <a:defRPr sz="2400" kern="1200">
        <a:solidFill>
          <a:schemeClr val="tx1"/>
        </a:solidFill>
        <a:latin typeface="Times New Roman" pitchFamily="18" charset="0"/>
        <a:ea typeface="MS PGothic" pitchFamily="34" charset="-128"/>
        <a:cs typeface="+mn-cs"/>
      </a:defRPr>
    </a:lvl3pPr>
    <a:lvl4pPr marL="1371600" algn="l" rtl="0" fontAlgn="base">
      <a:spcBef>
        <a:spcPct val="0"/>
      </a:spcBef>
      <a:spcAft>
        <a:spcPct val="0"/>
      </a:spcAft>
      <a:defRPr sz="2400" kern="1200">
        <a:solidFill>
          <a:schemeClr val="tx1"/>
        </a:solidFill>
        <a:latin typeface="Times New Roman" pitchFamily="18" charset="0"/>
        <a:ea typeface="MS PGothic" pitchFamily="34" charset="-128"/>
        <a:cs typeface="+mn-cs"/>
      </a:defRPr>
    </a:lvl4pPr>
    <a:lvl5pPr marL="1828800" algn="l" rtl="0" fontAlgn="base">
      <a:spcBef>
        <a:spcPct val="0"/>
      </a:spcBef>
      <a:spcAft>
        <a:spcPct val="0"/>
      </a:spcAft>
      <a:defRPr sz="2400" kern="1200">
        <a:solidFill>
          <a:schemeClr val="tx1"/>
        </a:solidFill>
        <a:latin typeface="Times New Roman" pitchFamily="18" charset="0"/>
        <a:ea typeface="MS PGothic" pitchFamily="34" charset="-128"/>
        <a:cs typeface="+mn-cs"/>
      </a:defRPr>
    </a:lvl5pPr>
    <a:lvl6pPr marL="2286000" algn="l" defTabSz="914400" rtl="0" eaLnBrk="1" latinLnBrk="0" hangingPunct="1">
      <a:defRPr sz="2400" kern="1200">
        <a:solidFill>
          <a:schemeClr val="tx1"/>
        </a:solidFill>
        <a:latin typeface="Times New Roman" pitchFamily="18" charset="0"/>
        <a:ea typeface="MS PGothic" pitchFamily="34" charset="-128"/>
        <a:cs typeface="+mn-cs"/>
      </a:defRPr>
    </a:lvl6pPr>
    <a:lvl7pPr marL="2743200" algn="l" defTabSz="914400" rtl="0" eaLnBrk="1" latinLnBrk="0" hangingPunct="1">
      <a:defRPr sz="2400" kern="1200">
        <a:solidFill>
          <a:schemeClr val="tx1"/>
        </a:solidFill>
        <a:latin typeface="Times New Roman" pitchFamily="18" charset="0"/>
        <a:ea typeface="MS PGothic" pitchFamily="34" charset="-128"/>
        <a:cs typeface="+mn-cs"/>
      </a:defRPr>
    </a:lvl7pPr>
    <a:lvl8pPr marL="3200400" algn="l" defTabSz="914400" rtl="0" eaLnBrk="1" latinLnBrk="0" hangingPunct="1">
      <a:defRPr sz="2400" kern="1200">
        <a:solidFill>
          <a:schemeClr val="tx1"/>
        </a:solidFill>
        <a:latin typeface="Times New Roman" pitchFamily="18" charset="0"/>
        <a:ea typeface="MS PGothic" pitchFamily="34" charset="-128"/>
        <a:cs typeface="+mn-cs"/>
      </a:defRPr>
    </a:lvl8pPr>
    <a:lvl9pPr marL="3657600" algn="l" defTabSz="914400" rtl="0" eaLnBrk="1" latinLnBrk="0" hangingPunct="1">
      <a:defRPr sz="2400" kern="1200">
        <a:solidFill>
          <a:schemeClr val="tx1"/>
        </a:solidFill>
        <a:latin typeface="Times New Roman" pitchFamily="18"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66FF66"/>
    <a:srgbClr val="66FFFF"/>
    <a:srgbClr val="FF80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45"/>
    <p:restoredTop sz="94694"/>
  </p:normalViewPr>
  <p:slideViewPr>
    <p:cSldViewPr>
      <p:cViewPr varScale="1">
        <p:scale>
          <a:sx n="121" d="100"/>
          <a:sy n="121" d="100"/>
        </p:scale>
        <p:origin x="1408"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75" d="100"/>
          <a:sy n="75" d="100"/>
        </p:scale>
        <p:origin x="2010" y="2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1951038" y="0"/>
            <a:ext cx="4064000"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33795" name="Rectangle 3"/>
          <p:cNvSpPr>
            <a:spLocks noGrp="1" noChangeArrowheads="1"/>
          </p:cNvSpPr>
          <p:nvPr>
            <p:ph type="dt" sz="quarter" idx="1"/>
          </p:nvPr>
        </p:nvSpPr>
        <p:spPr bwMode="auto">
          <a:xfrm>
            <a:off x="0" y="0"/>
            <a:ext cx="1625600"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imes New Roman" pitchFamily="1" charset="0"/>
                <a:ea typeface="ＭＳ Ｐゴシック" pitchFamily="1" charset="-128"/>
              </a:defRPr>
            </a:lvl1pPr>
          </a:lstStyle>
          <a:p>
            <a:pPr>
              <a:defRPr/>
            </a:pPr>
            <a:r>
              <a:rPr lang="en-US" dirty="0"/>
              <a:t>April, 2018</a:t>
            </a:r>
          </a:p>
        </p:txBody>
      </p:sp>
      <p:sp>
        <p:nvSpPr>
          <p:cNvPr id="33796" name="Rectangle 4"/>
          <p:cNvSpPr>
            <a:spLocks noGrp="1" noChangeArrowheads="1"/>
          </p:cNvSpPr>
          <p:nvPr>
            <p:ph type="ftr" sz="quarter" idx="2"/>
          </p:nvPr>
        </p:nvSpPr>
        <p:spPr bwMode="auto">
          <a:xfrm>
            <a:off x="1787525" y="9121775"/>
            <a:ext cx="4146550"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 charset="0"/>
                <a:ea typeface="ＭＳ Ｐゴシック" pitchFamily="1" charset="-128"/>
              </a:defRPr>
            </a:lvl1pPr>
          </a:lstStyle>
          <a:p>
            <a:pPr>
              <a:defRPr/>
            </a:pPr>
            <a:r>
              <a:rPr lang="en-US" dirty="0"/>
              <a:t>Unpublished Work (c) 2002-2018 ETS</a:t>
            </a:r>
          </a:p>
        </p:txBody>
      </p:sp>
      <p:sp>
        <p:nvSpPr>
          <p:cNvPr id="158725" name="Rectangle 6"/>
          <p:cNvSpPr>
            <a:spLocks noChangeArrowheads="1"/>
          </p:cNvSpPr>
          <p:nvPr/>
        </p:nvSpPr>
        <p:spPr bwMode="auto">
          <a:xfrm>
            <a:off x="6929438" y="0"/>
            <a:ext cx="385762" cy="293688"/>
          </a:xfrm>
          <a:prstGeom prst="rect">
            <a:avLst/>
          </a:prstGeom>
          <a:noFill/>
          <a:ln w="9525">
            <a:noFill/>
            <a:miter lim="800000"/>
            <a:headEnd/>
            <a:tailEnd/>
          </a:ln>
        </p:spPr>
        <p:txBody>
          <a:bodyPr wrap="none" lIns="96661" tIns="48331" rIns="96661" bIns="48331">
            <a:spAutoFit/>
          </a:bodyPr>
          <a:lstStyle/>
          <a:p>
            <a:pPr defTabSz="966788"/>
            <a:fld id="{EC6E3845-9270-4808-974D-F0632F29D8C9}" type="slidenum">
              <a:rPr lang="en-US" sz="1300"/>
              <a:pPr defTabSz="966788"/>
              <a:t>‹#›</a:t>
            </a:fld>
            <a:endParaRPr lang="en-US" sz="1300"/>
          </a:p>
        </p:txBody>
      </p:sp>
    </p:spTree>
    <p:extLst>
      <p:ext uri="{BB962C8B-B14F-4D97-AF65-F5344CB8AC3E}">
        <p14:creationId xmlns:p14="http://schemas.microsoft.com/office/powerpoint/2010/main" val="128186488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vl1pPr>
          </a:lstStyle>
          <a:p>
            <a:endParaRPr lang="en-US"/>
          </a:p>
        </p:txBody>
      </p:sp>
      <p:sp>
        <p:nvSpPr>
          <p:cNvPr id="307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imes New Roman" pitchFamily="1" charset="0"/>
                <a:ea typeface="ＭＳ Ｐゴシック" pitchFamily="1" charset="-128"/>
              </a:defRPr>
            </a:lvl1pPr>
          </a:lstStyle>
          <a:p>
            <a:pPr>
              <a:defRPr/>
            </a:pPr>
            <a:r>
              <a:rPr lang="en-US" dirty="0"/>
              <a:t>April, 2018</a:t>
            </a:r>
          </a:p>
        </p:txBody>
      </p:sp>
      <p:sp>
        <p:nvSpPr>
          <p:cNvPr id="819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imes New Roman" pitchFamily="1" charset="0"/>
                <a:ea typeface="ＭＳ Ｐゴシック" pitchFamily="1" charset="-128"/>
              </a:defRPr>
            </a:lvl1pPr>
          </a:lstStyle>
          <a:p>
            <a:pPr>
              <a:defRPr/>
            </a:pPr>
            <a:r>
              <a:rPr lang="en-US" dirty="0"/>
              <a:t>Unpublished Work (c) 2002-2018 ETS</a:t>
            </a:r>
          </a:p>
        </p:txBody>
      </p:sp>
      <p:sp>
        <p:nvSpPr>
          <p:cNvPr id="307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232C7FAA-334C-4AA4-98D4-3499C2FE562C}" type="slidenum">
              <a:rPr lang="en-US"/>
              <a:pPr/>
              <a:t>‹#›</a:t>
            </a:fld>
            <a:endParaRPr lang="en-US"/>
          </a:p>
        </p:txBody>
      </p:sp>
    </p:spTree>
    <p:extLst>
      <p:ext uri="{BB962C8B-B14F-4D97-AF65-F5344CB8AC3E}">
        <p14:creationId xmlns:p14="http://schemas.microsoft.com/office/powerpoint/2010/main" val="3822803852"/>
      </p:ext>
    </p:extLst>
  </p:cSld>
  <p:clrMap bg1="lt1" tx1="dk1" bg2="lt2" tx2="dk2" accent1="accent1" accent2="accent2" accent3="accent3" accent4="accent4" accent5="accent5" accent6="accent6" hlink="hlink" folHlink="folHlink"/>
  <p:hf hdr="0"/>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sz="1200"/>
              <a:t>April, 2014</a:t>
            </a:r>
          </a:p>
        </p:txBody>
      </p:sp>
      <p:sp>
        <p:nvSpPr>
          <p:cNvPr id="5427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sz="1200"/>
              <a:t>Unpublished work (c) 2002-2014 ETS</a:t>
            </a:r>
          </a:p>
        </p:txBody>
      </p:sp>
      <p:sp>
        <p:nvSpPr>
          <p:cNvPr id="5427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701D6BB6-6D3A-4136-B4C5-28DCF9FB326C}" type="slidenum">
              <a:rPr lang="en-US" sz="1200"/>
              <a:pPr eaLnBrk="1" hangingPunct="1"/>
              <a:t>1</a:t>
            </a:fld>
            <a:endParaRPr lang="en-US" sz="1200"/>
          </a:p>
        </p:txBody>
      </p:sp>
      <p:sp>
        <p:nvSpPr>
          <p:cNvPr id="54277"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54278" name="Rectangle 3"/>
          <p:cNvSpPr>
            <a:spLocks noGrp="1" noChangeArrowheads="1"/>
          </p:cNvSpPr>
          <p:nvPr>
            <p:ph type="body" idx="1"/>
          </p:nvPr>
        </p:nvSpPr>
        <p:spPr>
          <a:solidFill>
            <a:srgbClr val="FFFFFF"/>
          </a:solidFill>
          <a:ln>
            <a:solidFill>
              <a:srgbClr val="000000"/>
            </a:solidFill>
          </a:ln>
        </p:spPr>
        <p:txBody>
          <a:bodyPr lIns="91432" tIns="45716" rIns="91432" bIns="45716"/>
          <a:lstStyle/>
          <a:p>
            <a:pPr eaLnBrk="1" hangingPunct="1"/>
            <a:endParaRPr lang="en-US">
              <a:latin typeface="Times New Roman" pitchFamily="18" charset="0"/>
            </a:endParaRPr>
          </a:p>
        </p:txBody>
      </p:sp>
    </p:spTree>
    <p:extLst>
      <p:ext uri="{BB962C8B-B14F-4D97-AF65-F5344CB8AC3E}">
        <p14:creationId xmlns:p14="http://schemas.microsoft.com/office/powerpoint/2010/main" val="687467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
          </p:nvPr>
        </p:nvSpPr>
        <p:spPr/>
        <p:txBody>
          <a:bodyPr/>
          <a:lstStyle/>
          <a:p>
            <a:pPr>
              <a:defRPr/>
            </a:pPr>
            <a:r>
              <a:rPr lang="en-US"/>
              <a:t>April, 2018</a:t>
            </a:r>
            <a:endParaRPr lang="en-US" dirty="0"/>
          </a:p>
        </p:txBody>
      </p:sp>
      <p:sp>
        <p:nvSpPr>
          <p:cNvPr id="5" name="Footer Placeholder 4"/>
          <p:cNvSpPr>
            <a:spLocks noGrp="1"/>
          </p:cNvSpPr>
          <p:nvPr>
            <p:ph type="ftr" sz="quarter" idx="4"/>
          </p:nvPr>
        </p:nvSpPr>
        <p:spPr/>
        <p:txBody>
          <a:bodyPr/>
          <a:lstStyle/>
          <a:p>
            <a:pPr>
              <a:defRPr/>
            </a:pPr>
            <a:r>
              <a:rPr lang="en-US"/>
              <a:t>Unpublished Work (c) 2002-2018 ETS</a:t>
            </a:r>
            <a:endParaRPr lang="en-US" dirty="0"/>
          </a:p>
        </p:txBody>
      </p:sp>
      <p:sp>
        <p:nvSpPr>
          <p:cNvPr id="6" name="Slide Number Placeholder 5"/>
          <p:cNvSpPr>
            <a:spLocks noGrp="1"/>
          </p:cNvSpPr>
          <p:nvPr>
            <p:ph type="sldNum" sz="quarter" idx="5"/>
          </p:nvPr>
        </p:nvSpPr>
        <p:spPr/>
        <p:txBody>
          <a:bodyPr/>
          <a:lstStyle/>
          <a:p>
            <a:fld id="{232C7FAA-334C-4AA4-98D4-3499C2FE562C}" type="slidenum">
              <a:rPr lang="en-US" smtClean="0"/>
              <a:pPr/>
              <a:t>2</a:t>
            </a:fld>
            <a:endParaRPr lang="en-US"/>
          </a:p>
        </p:txBody>
      </p:sp>
    </p:spTree>
    <p:extLst>
      <p:ext uri="{BB962C8B-B14F-4D97-AF65-F5344CB8AC3E}">
        <p14:creationId xmlns:p14="http://schemas.microsoft.com/office/powerpoint/2010/main" val="2077799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ea typeface="MS PGothic" pitchFamily="34" charset="-128"/>
              </a:defRPr>
            </a:lvl1pPr>
            <a:lvl2pPr marL="742950" indent="-285750" defTabSz="966788" eaLnBrk="0" hangingPunct="0">
              <a:defRPr sz="2400">
                <a:solidFill>
                  <a:schemeClr val="tx1"/>
                </a:solidFill>
                <a:latin typeface="Times New Roman" pitchFamily="18" charset="0"/>
                <a:ea typeface="MS PGothic" pitchFamily="34" charset="-128"/>
              </a:defRPr>
            </a:lvl2pPr>
            <a:lvl3pPr marL="1143000" indent="-228600" defTabSz="966788" eaLnBrk="0" hangingPunct="0">
              <a:defRPr sz="2400">
                <a:solidFill>
                  <a:schemeClr val="tx1"/>
                </a:solidFill>
                <a:latin typeface="Times New Roman" pitchFamily="18" charset="0"/>
                <a:ea typeface="MS PGothic" pitchFamily="34" charset="-128"/>
              </a:defRPr>
            </a:lvl3pPr>
            <a:lvl4pPr marL="1600200" indent="-228600" defTabSz="966788" eaLnBrk="0" hangingPunct="0">
              <a:defRPr sz="2400">
                <a:solidFill>
                  <a:schemeClr val="tx1"/>
                </a:solidFill>
                <a:latin typeface="Times New Roman" pitchFamily="18" charset="0"/>
                <a:ea typeface="MS PGothic" pitchFamily="34" charset="-128"/>
              </a:defRPr>
            </a:lvl4pPr>
            <a:lvl5pPr marL="2057400" indent="-228600" defTabSz="966788" eaLnBrk="0" hangingPunct="0">
              <a:defRPr sz="2400">
                <a:solidFill>
                  <a:schemeClr val="tx1"/>
                </a:solidFill>
                <a:latin typeface="Times New Roman" pitchFamily="18"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sz="1200"/>
              <a:t>April, 2015</a:t>
            </a:r>
          </a:p>
        </p:txBody>
      </p:sp>
      <p:sp>
        <p:nvSpPr>
          <p:cNvPr id="48131"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ea typeface="MS PGothic" pitchFamily="34" charset="-128"/>
              </a:defRPr>
            </a:lvl1pPr>
            <a:lvl2pPr marL="742950" indent="-285750" defTabSz="966788" eaLnBrk="0" hangingPunct="0">
              <a:defRPr sz="2400">
                <a:solidFill>
                  <a:schemeClr val="tx1"/>
                </a:solidFill>
                <a:latin typeface="Times New Roman" pitchFamily="18" charset="0"/>
                <a:ea typeface="MS PGothic" pitchFamily="34" charset="-128"/>
              </a:defRPr>
            </a:lvl2pPr>
            <a:lvl3pPr marL="1143000" indent="-228600" defTabSz="966788" eaLnBrk="0" hangingPunct="0">
              <a:defRPr sz="2400">
                <a:solidFill>
                  <a:schemeClr val="tx1"/>
                </a:solidFill>
                <a:latin typeface="Times New Roman" pitchFamily="18" charset="0"/>
                <a:ea typeface="MS PGothic" pitchFamily="34" charset="-128"/>
              </a:defRPr>
            </a:lvl3pPr>
            <a:lvl4pPr marL="1600200" indent="-228600" defTabSz="966788" eaLnBrk="0" hangingPunct="0">
              <a:defRPr sz="2400">
                <a:solidFill>
                  <a:schemeClr val="tx1"/>
                </a:solidFill>
                <a:latin typeface="Times New Roman" pitchFamily="18" charset="0"/>
                <a:ea typeface="MS PGothic" pitchFamily="34" charset="-128"/>
              </a:defRPr>
            </a:lvl4pPr>
            <a:lvl5pPr marL="2057400" indent="-228600" defTabSz="966788" eaLnBrk="0" hangingPunct="0">
              <a:defRPr sz="2400">
                <a:solidFill>
                  <a:schemeClr val="tx1"/>
                </a:solidFill>
                <a:latin typeface="Times New Roman" pitchFamily="18"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sz="1200"/>
              <a:t>Unpublished Work (c) 2002-2015 ETS</a:t>
            </a:r>
          </a:p>
        </p:txBody>
      </p:sp>
      <p:sp>
        <p:nvSpPr>
          <p:cNvPr id="4813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ea typeface="MS PGothic" pitchFamily="34" charset="-128"/>
              </a:defRPr>
            </a:lvl1pPr>
            <a:lvl2pPr marL="742950" indent="-285750" defTabSz="966788" eaLnBrk="0" hangingPunct="0">
              <a:defRPr sz="2400">
                <a:solidFill>
                  <a:schemeClr val="tx1"/>
                </a:solidFill>
                <a:latin typeface="Times New Roman" pitchFamily="18" charset="0"/>
                <a:ea typeface="MS PGothic" pitchFamily="34" charset="-128"/>
              </a:defRPr>
            </a:lvl2pPr>
            <a:lvl3pPr marL="1143000" indent="-228600" defTabSz="966788" eaLnBrk="0" hangingPunct="0">
              <a:defRPr sz="2400">
                <a:solidFill>
                  <a:schemeClr val="tx1"/>
                </a:solidFill>
                <a:latin typeface="Times New Roman" pitchFamily="18" charset="0"/>
                <a:ea typeface="MS PGothic" pitchFamily="34" charset="-128"/>
              </a:defRPr>
            </a:lvl3pPr>
            <a:lvl4pPr marL="1600200" indent="-228600" defTabSz="966788" eaLnBrk="0" hangingPunct="0">
              <a:defRPr sz="2400">
                <a:solidFill>
                  <a:schemeClr val="tx1"/>
                </a:solidFill>
                <a:latin typeface="Times New Roman" pitchFamily="18" charset="0"/>
                <a:ea typeface="MS PGothic" pitchFamily="34" charset="-128"/>
              </a:defRPr>
            </a:lvl4pPr>
            <a:lvl5pPr marL="2057400" indent="-228600" defTabSz="966788" eaLnBrk="0" hangingPunct="0">
              <a:defRPr sz="2400">
                <a:solidFill>
                  <a:schemeClr val="tx1"/>
                </a:solidFill>
                <a:latin typeface="Times New Roman" pitchFamily="18"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CCD3B3C7-6BDB-48F4-A190-C0787BDFF21F}" type="slidenum">
              <a:rPr lang="en-US" sz="1200"/>
              <a:pPr eaLnBrk="1" hangingPunct="1"/>
              <a:t>18</a:t>
            </a:fld>
            <a:endParaRPr lang="en-US" sz="1200"/>
          </a:p>
        </p:txBody>
      </p:sp>
      <p:sp>
        <p:nvSpPr>
          <p:cNvPr id="48133" name="Rectangle 2"/>
          <p:cNvSpPr>
            <a:spLocks noGrp="1" noRot="1" noChangeAspect="1" noChangeArrowheads="1" noTextEdit="1"/>
          </p:cNvSpPr>
          <p:nvPr>
            <p:ph type="sldImg"/>
          </p:nvPr>
        </p:nvSpPr>
        <p:spPr>
          <a:solidFill>
            <a:srgbClr val="FFFFFF"/>
          </a:solidFill>
          <a:ln/>
        </p:spPr>
      </p:sp>
      <p:sp>
        <p:nvSpPr>
          <p:cNvPr id="4813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Times New Roman" pitchFamily="18" charset="0"/>
              <a:cs typeface="Times New Roman" pitchFamily="18" charset="0"/>
              <a:sym typeface="Symbol" pitchFamily="18" charset="2"/>
            </a:endParaRPr>
          </a:p>
        </p:txBody>
      </p:sp>
    </p:spTree>
    <p:extLst>
      <p:ext uri="{BB962C8B-B14F-4D97-AF65-F5344CB8AC3E}">
        <p14:creationId xmlns:p14="http://schemas.microsoft.com/office/powerpoint/2010/main" val="1142355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ea typeface="MS PGothic" pitchFamily="34" charset="-128"/>
              </a:defRPr>
            </a:lvl1pPr>
            <a:lvl2pPr marL="742950" indent="-285750" defTabSz="966788" eaLnBrk="0" hangingPunct="0">
              <a:defRPr sz="2400">
                <a:solidFill>
                  <a:schemeClr val="tx1"/>
                </a:solidFill>
                <a:latin typeface="Times New Roman" pitchFamily="18" charset="0"/>
                <a:ea typeface="MS PGothic" pitchFamily="34" charset="-128"/>
              </a:defRPr>
            </a:lvl2pPr>
            <a:lvl3pPr marL="1143000" indent="-228600" defTabSz="966788" eaLnBrk="0" hangingPunct="0">
              <a:defRPr sz="2400">
                <a:solidFill>
                  <a:schemeClr val="tx1"/>
                </a:solidFill>
                <a:latin typeface="Times New Roman" pitchFamily="18" charset="0"/>
                <a:ea typeface="MS PGothic" pitchFamily="34" charset="-128"/>
              </a:defRPr>
            </a:lvl3pPr>
            <a:lvl4pPr marL="1600200" indent="-228600" defTabSz="966788" eaLnBrk="0" hangingPunct="0">
              <a:defRPr sz="2400">
                <a:solidFill>
                  <a:schemeClr val="tx1"/>
                </a:solidFill>
                <a:latin typeface="Times New Roman" pitchFamily="18" charset="0"/>
                <a:ea typeface="MS PGothic" pitchFamily="34" charset="-128"/>
              </a:defRPr>
            </a:lvl4pPr>
            <a:lvl5pPr marL="2057400" indent="-228600" defTabSz="966788" eaLnBrk="0" hangingPunct="0">
              <a:defRPr sz="2400">
                <a:solidFill>
                  <a:schemeClr val="tx1"/>
                </a:solidFill>
                <a:latin typeface="Times New Roman" pitchFamily="18"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sz="1200"/>
              <a:t>April, 2015</a:t>
            </a:r>
          </a:p>
        </p:txBody>
      </p:sp>
      <p:sp>
        <p:nvSpPr>
          <p:cNvPr id="49155"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ea typeface="MS PGothic" pitchFamily="34" charset="-128"/>
              </a:defRPr>
            </a:lvl1pPr>
            <a:lvl2pPr marL="742950" indent="-285750" defTabSz="966788" eaLnBrk="0" hangingPunct="0">
              <a:defRPr sz="2400">
                <a:solidFill>
                  <a:schemeClr val="tx1"/>
                </a:solidFill>
                <a:latin typeface="Times New Roman" pitchFamily="18" charset="0"/>
                <a:ea typeface="MS PGothic" pitchFamily="34" charset="-128"/>
              </a:defRPr>
            </a:lvl2pPr>
            <a:lvl3pPr marL="1143000" indent="-228600" defTabSz="966788" eaLnBrk="0" hangingPunct="0">
              <a:defRPr sz="2400">
                <a:solidFill>
                  <a:schemeClr val="tx1"/>
                </a:solidFill>
                <a:latin typeface="Times New Roman" pitchFamily="18" charset="0"/>
                <a:ea typeface="MS PGothic" pitchFamily="34" charset="-128"/>
              </a:defRPr>
            </a:lvl3pPr>
            <a:lvl4pPr marL="1600200" indent="-228600" defTabSz="966788" eaLnBrk="0" hangingPunct="0">
              <a:defRPr sz="2400">
                <a:solidFill>
                  <a:schemeClr val="tx1"/>
                </a:solidFill>
                <a:latin typeface="Times New Roman" pitchFamily="18" charset="0"/>
                <a:ea typeface="MS PGothic" pitchFamily="34" charset="-128"/>
              </a:defRPr>
            </a:lvl4pPr>
            <a:lvl5pPr marL="2057400" indent="-228600" defTabSz="966788" eaLnBrk="0" hangingPunct="0">
              <a:defRPr sz="2400">
                <a:solidFill>
                  <a:schemeClr val="tx1"/>
                </a:solidFill>
                <a:latin typeface="Times New Roman" pitchFamily="18"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sz="1200"/>
              <a:t>Unpublished Work (c) 2002-2015 ETS</a:t>
            </a:r>
          </a:p>
        </p:txBody>
      </p:sp>
      <p:sp>
        <p:nvSpPr>
          <p:cNvPr id="4915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ea typeface="MS PGothic" pitchFamily="34" charset="-128"/>
              </a:defRPr>
            </a:lvl1pPr>
            <a:lvl2pPr marL="742950" indent="-285750" defTabSz="966788" eaLnBrk="0" hangingPunct="0">
              <a:defRPr sz="2400">
                <a:solidFill>
                  <a:schemeClr val="tx1"/>
                </a:solidFill>
                <a:latin typeface="Times New Roman" pitchFamily="18" charset="0"/>
                <a:ea typeface="MS PGothic" pitchFamily="34" charset="-128"/>
              </a:defRPr>
            </a:lvl2pPr>
            <a:lvl3pPr marL="1143000" indent="-228600" defTabSz="966788" eaLnBrk="0" hangingPunct="0">
              <a:defRPr sz="2400">
                <a:solidFill>
                  <a:schemeClr val="tx1"/>
                </a:solidFill>
                <a:latin typeface="Times New Roman" pitchFamily="18" charset="0"/>
                <a:ea typeface="MS PGothic" pitchFamily="34" charset="-128"/>
              </a:defRPr>
            </a:lvl3pPr>
            <a:lvl4pPr marL="1600200" indent="-228600" defTabSz="966788" eaLnBrk="0" hangingPunct="0">
              <a:defRPr sz="2400">
                <a:solidFill>
                  <a:schemeClr val="tx1"/>
                </a:solidFill>
                <a:latin typeface="Times New Roman" pitchFamily="18" charset="0"/>
                <a:ea typeface="MS PGothic" pitchFamily="34" charset="-128"/>
              </a:defRPr>
            </a:lvl4pPr>
            <a:lvl5pPr marL="2057400" indent="-228600" defTabSz="966788" eaLnBrk="0" hangingPunct="0">
              <a:defRPr sz="2400">
                <a:solidFill>
                  <a:schemeClr val="tx1"/>
                </a:solidFill>
                <a:latin typeface="Times New Roman" pitchFamily="18"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43532A68-33B7-4441-B0DB-E70492394561}" type="slidenum">
              <a:rPr lang="en-US" sz="1200"/>
              <a:pPr eaLnBrk="1" hangingPunct="1"/>
              <a:t>19</a:t>
            </a:fld>
            <a:endParaRPr lang="en-US" sz="1200"/>
          </a:p>
        </p:txBody>
      </p:sp>
      <p:sp>
        <p:nvSpPr>
          <p:cNvPr id="49157" name="Rectangle 2"/>
          <p:cNvSpPr>
            <a:spLocks noGrp="1" noRot="1" noChangeAspect="1" noChangeArrowheads="1" noTextEdit="1"/>
          </p:cNvSpPr>
          <p:nvPr>
            <p:ph type="sldImg"/>
          </p:nvPr>
        </p:nvSpPr>
        <p:spPr>
          <a:solidFill>
            <a:srgbClr val="FFFFFF"/>
          </a:solidFill>
          <a:ln/>
        </p:spPr>
      </p:sp>
      <p:sp>
        <p:nvSpPr>
          <p:cNvPr id="4915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Times New Roman" pitchFamily="18" charset="0"/>
              <a:cs typeface="Times New Roman" pitchFamily="18" charset="0"/>
              <a:sym typeface="Symbol" pitchFamily="18" charset="2"/>
            </a:endParaRPr>
          </a:p>
        </p:txBody>
      </p:sp>
    </p:spTree>
    <p:extLst>
      <p:ext uri="{BB962C8B-B14F-4D97-AF65-F5344CB8AC3E}">
        <p14:creationId xmlns:p14="http://schemas.microsoft.com/office/powerpoint/2010/main" val="2841551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ea typeface="MS PGothic" pitchFamily="34" charset="-128"/>
              </a:defRPr>
            </a:lvl1pPr>
            <a:lvl2pPr marL="742950" indent="-285750" defTabSz="966788" eaLnBrk="0" hangingPunct="0">
              <a:defRPr sz="2400">
                <a:solidFill>
                  <a:schemeClr val="tx1"/>
                </a:solidFill>
                <a:latin typeface="Times New Roman" pitchFamily="18" charset="0"/>
                <a:ea typeface="MS PGothic" pitchFamily="34" charset="-128"/>
              </a:defRPr>
            </a:lvl2pPr>
            <a:lvl3pPr marL="1143000" indent="-228600" defTabSz="966788" eaLnBrk="0" hangingPunct="0">
              <a:defRPr sz="2400">
                <a:solidFill>
                  <a:schemeClr val="tx1"/>
                </a:solidFill>
                <a:latin typeface="Times New Roman" pitchFamily="18" charset="0"/>
                <a:ea typeface="MS PGothic" pitchFamily="34" charset="-128"/>
              </a:defRPr>
            </a:lvl3pPr>
            <a:lvl4pPr marL="1600200" indent="-228600" defTabSz="966788" eaLnBrk="0" hangingPunct="0">
              <a:defRPr sz="2400">
                <a:solidFill>
                  <a:schemeClr val="tx1"/>
                </a:solidFill>
                <a:latin typeface="Times New Roman" pitchFamily="18" charset="0"/>
                <a:ea typeface="MS PGothic" pitchFamily="34" charset="-128"/>
              </a:defRPr>
            </a:lvl4pPr>
            <a:lvl5pPr marL="2057400" indent="-228600" defTabSz="966788" eaLnBrk="0" hangingPunct="0">
              <a:defRPr sz="2400">
                <a:solidFill>
                  <a:schemeClr val="tx1"/>
                </a:solidFill>
                <a:latin typeface="Times New Roman" pitchFamily="18"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sz="1200"/>
              <a:t>April, 2015</a:t>
            </a:r>
          </a:p>
        </p:txBody>
      </p:sp>
      <p:sp>
        <p:nvSpPr>
          <p:cNvPr id="50179"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ea typeface="MS PGothic" pitchFamily="34" charset="-128"/>
              </a:defRPr>
            </a:lvl1pPr>
            <a:lvl2pPr marL="742950" indent="-285750" defTabSz="966788" eaLnBrk="0" hangingPunct="0">
              <a:defRPr sz="2400">
                <a:solidFill>
                  <a:schemeClr val="tx1"/>
                </a:solidFill>
                <a:latin typeface="Times New Roman" pitchFamily="18" charset="0"/>
                <a:ea typeface="MS PGothic" pitchFamily="34" charset="-128"/>
              </a:defRPr>
            </a:lvl2pPr>
            <a:lvl3pPr marL="1143000" indent="-228600" defTabSz="966788" eaLnBrk="0" hangingPunct="0">
              <a:defRPr sz="2400">
                <a:solidFill>
                  <a:schemeClr val="tx1"/>
                </a:solidFill>
                <a:latin typeface="Times New Roman" pitchFamily="18" charset="0"/>
                <a:ea typeface="MS PGothic" pitchFamily="34" charset="-128"/>
              </a:defRPr>
            </a:lvl3pPr>
            <a:lvl4pPr marL="1600200" indent="-228600" defTabSz="966788" eaLnBrk="0" hangingPunct="0">
              <a:defRPr sz="2400">
                <a:solidFill>
                  <a:schemeClr val="tx1"/>
                </a:solidFill>
                <a:latin typeface="Times New Roman" pitchFamily="18" charset="0"/>
                <a:ea typeface="MS PGothic" pitchFamily="34" charset="-128"/>
              </a:defRPr>
            </a:lvl4pPr>
            <a:lvl5pPr marL="2057400" indent="-228600" defTabSz="966788" eaLnBrk="0" hangingPunct="0">
              <a:defRPr sz="2400">
                <a:solidFill>
                  <a:schemeClr val="tx1"/>
                </a:solidFill>
                <a:latin typeface="Times New Roman" pitchFamily="18"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sz="1200"/>
              <a:t>Unpublished Work (c) 2002-2015 ETS</a:t>
            </a:r>
          </a:p>
        </p:txBody>
      </p:sp>
      <p:sp>
        <p:nvSpPr>
          <p:cNvPr id="5018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2400">
                <a:solidFill>
                  <a:schemeClr val="tx1"/>
                </a:solidFill>
                <a:latin typeface="Times New Roman" pitchFamily="18" charset="0"/>
                <a:ea typeface="MS PGothic" pitchFamily="34" charset="-128"/>
              </a:defRPr>
            </a:lvl1pPr>
            <a:lvl2pPr marL="742950" indent="-285750" defTabSz="966788" eaLnBrk="0" hangingPunct="0">
              <a:defRPr sz="2400">
                <a:solidFill>
                  <a:schemeClr val="tx1"/>
                </a:solidFill>
                <a:latin typeface="Times New Roman" pitchFamily="18" charset="0"/>
                <a:ea typeface="MS PGothic" pitchFamily="34" charset="-128"/>
              </a:defRPr>
            </a:lvl2pPr>
            <a:lvl3pPr marL="1143000" indent="-228600" defTabSz="966788" eaLnBrk="0" hangingPunct="0">
              <a:defRPr sz="2400">
                <a:solidFill>
                  <a:schemeClr val="tx1"/>
                </a:solidFill>
                <a:latin typeface="Times New Roman" pitchFamily="18" charset="0"/>
                <a:ea typeface="MS PGothic" pitchFamily="34" charset="-128"/>
              </a:defRPr>
            </a:lvl3pPr>
            <a:lvl4pPr marL="1600200" indent="-228600" defTabSz="966788" eaLnBrk="0" hangingPunct="0">
              <a:defRPr sz="2400">
                <a:solidFill>
                  <a:schemeClr val="tx1"/>
                </a:solidFill>
                <a:latin typeface="Times New Roman" pitchFamily="18" charset="0"/>
                <a:ea typeface="MS PGothic" pitchFamily="34" charset="-128"/>
              </a:defRPr>
            </a:lvl4pPr>
            <a:lvl5pPr marL="2057400" indent="-228600" defTabSz="966788" eaLnBrk="0" hangingPunct="0">
              <a:defRPr sz="2400">
                <a:solidFill>
                  <a:schemeClr val="tx1"/>
                </a:solidFill>
                <a:latin typeface="Times New Roman" pitchFamily="18" charset="0"/>
                <a:ea typeface="MS PGothic" pitchFamily="34" charset="-128"/>
              </a:defRPr>
            </a:lvl5pPr>
            <a:lvl6pPr marL="25146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966788"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E75E8C14-919E-4938-A33C-E63D7143F251}" type="slidenum">
              <a:rPr lang="en-US" sz="1200"/>
              <a:pPr eaLnBrk="1" hangingPunct="1"/>
              <a:t>20</a:t>
            </a:fld>
            <a:endParaRPr lang="en-US" sz="1200"/>
          </a:p>
        </p:txBody>
      </p:sp>
      <p:sp>
        <p:nvSpPr>
          <p:cNvPr id="50181" name="Rectangle 2"/>
          <p:cNvSpPr>
            <a:spLocks noGrp="1" noRot="1" noChangeAspect="1" noChangeArrowheads="1" noTextEdit="1"/>
          </p:cNvSpPr>
          <p:nvPr>
            <p:ph type="sldImg"/>
          </p:nvPr>
        </p:nvSpPr>
        <p:spPr>
          <a:solidFill>
            <a:srgbClr val="FFFFFF"/>
          </a:solidFill>
          <a:ln/>
        </p:spPr>
      </p:sp>
      <p:sp>
        <p:nvSpPr>
          <p:cNvPr id="50182" name="Rectangle 3"/>
          <p:cNvSpPr>
            <a:spLocks noGrp="1" noChangeArrowheads="1"/>
          </p:cNvSpPr>
          <p:nvPr>
            <p:ph type="body" idx="1"/>
          </p:nvPr>
        </p:nvSpPr>
        <p:spPr>
          <a:solidFill>
            <a:srgbClr val="FFFFFF"/>
          </a:solidFill>
          <a:ln>
            <a:solidFill>
              <a:srgbClr val="000000"/>
            </a:solidFill>
          </a:ln>
        </p:spPr>
        <p:txBody>
          <a:bodyPr/>
          <a:lstStyle/>
          <a:p>
            <a:pPr eaLnBrk="1" hangingPunct="1">
              <a:spcBef>
                <a:spcPct val="20000"/>
              </a:spcBef>
              <a:spcAft>
                <a:spcPct val="20000"/>
              </a:spcAft>
              <a:buFontTx/>
              <a:buChar char="•"/>
            </a:pPr>
            <a:r>
              <a:rPr lang="en-US" sz="1800">
                <a:latin typeface="Times New Roman" pitchFamily="18" charset="0"/>
                <a:ea typeface="MS Song" pitchFamily="49" charset="-122"/>
                <a:sym typeface="Symbol" pitchFamily="18" charset="2"/>
              </a:rPr>
              <a:t>These three models have exactly same priors, but different conditional probabilities for the combination nodes reflecting their relationship with their parents.</a:t>
            </a:r>
            <a:r>
              <a:rPr lang="en-US" sz="2200">
                <a:latin typeface="Times New Roman" pitchFamily="18" charset="0"/>
                <a:ea typeface="MS Song" pitchFamily="49" charset="-122"/>
                <a:sym typeface="Symbol" pitchFamily="18" charset="2"/>
              </a:rPr>
              <a:t> </a:t>
            </a:r>
          </a:p>
          <a:p>
            <a:pPr eaLnBrk="1" hangingPunct="1">
              <a:spcBef>
                <a:spcPct val="20000"/>
              </a:spcBef>
              <a:spcAft>
                <a:spcPct val="20000"/>
              </a:spcAft>
              <a:buFontTx/>
              <a:buChar char="•"/>
            </a:pPr>
            <a:r>
              <a:rPr lang="en-US" sz="2200">
                <a:latin typeface="Times New Roman" pitchFamily="18" charset="0"/>
                <a:ea typeface="MS Song" pitchFamily="49" charset="-122"/>
                <a:sym typeface="Symbol" pitchFamily="18" charset="2"/>
              </a:rPr>
              <a:t> </a:t>
            </a:r>
            <a:r>
              <a:rPr lang="en-US" sz="1800">
                <a:latin typeface="Times New Roman" pitchFamily="18" charset="0"/>
                <a:cs typeface="Times New Roman" pitchFamily="18" charset="0"/>
                <a:sym typeface="Symbol" pitchFamily="18" charset="2"/>
              </a:rPr>
              <a:t>Cond prob are scaled to between 0 and 1.</a:t>
            </a:r>
          </a:p>
          <a:p>
            <a:pPr eaLnBrk="1" hangingPunct="1">
              <a:spcBef>
                <a:spcPct val="20000"/>
              </a:spcBef>
              <a:spcAft>
                <a:spcPct val="20000"/>
              </a:spcAft>
            </a:pPr>
            <a:endParaRPr lang="en-US" sz="1800">
              <a:latin typeface="Times New Roman" pitchFamily="18" charset="0"/>
              <a:ea typeface="MS Song" pitchFamily="49" charset="-122"/>
              <a:sym typeface="Symbol" pitchFamily="18" charset="2"/>
            </a:endParaRPr>
          </a:p>
          <a:p>
            <a:pPr eaLnBrk="1" hangingPunct="1">
              <a:spcBef>
                <a:spcPct val="20000"/>
              </a:spcBef>
              <a:spcAft>
                <a:spcPct val="20000"/>
              </a:spcAft>
            </a:pPr>
            <a:endParaRPr lang="en-US" sz="2200">
              <a:latin typeface="Times New Roman" pitchFamily="18" charset="0"/>
              <a:ea typeface="MS Song" pitchFamily="49" charset="-122"/>
              <a:sym typeface="Symbol" pitchFamily="18" charset="2"/>
            </a:endParaRPr>
          </a:p>
        </p:txBody>
      </p:sp>
    </p:spTree>
    <p:extLst>
      <p:ext uri="{BB962C8B-B14F-4D97-AF65-F5344CB8AC3E}">
        <p14:creationId xmlns:p14="http://schemas.microsoft.com/office/powerpoint/2010/main" val="3660030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May 2021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2021 NCME Tutorial: Bayesian Networks in Educational Assessment</a:t>
            </a:r>
          </a:p>
        </p:txBody>
      </p:sp>
      <p:sp>
        <p:nvSpPr>
          <p:cNvPr id="6" name="Rectangle 6"/>
          <p:cNvSpPr>
            <a:spLocks noGrp="1" noChangeArrowheads="1"/>
          </p:cNvSpPr>
          <p:nvPr>
            <p:ph type="sldNum" sz="quarter" idx="12"/>
          </p:nvPr>
        </p:nvSpPr>
        <p:spPr>
          <a:ln/>
        </p:spPr>
        <p:txBody>
          <a:bodyPr/>
          <a:lstStyle>
            <a:lvl1pPr>
              <a:defRPr/>
            </a:lvl1pPr>
          </a:lstStyle>
          <a:p>
            <a:fld id="{B545FA27-26BF-4FA7-B698-D0B208FCE11A}" type="slidenum">
              <a:rPr lang="en-US"/>
              <a:pPr/>
              <a:t>‹#›</a:t>
            </a:fld>
            <a:endParaRPr lang="en-US"/>
          </a:p>
        </p:txBody>
      </p:sp>
    </p:spTree>
    <p:extLst>
      <p:ext uri="{BB962C8B-B14F-4D97-AF65-F5344CB8AC3E}">
        <p14:creationId xmlns:p14="http://schemas.microsoft.com/office/powerpoint/2010/main" val="222368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April 2019</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2019 NCME Tutorial: Bayesian Networks in Educational Assessment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2415B5E1-22C2-4CA1-9540-C8CE08A3C416}" type="slidenum">
              <a:rPr lang="en-US"/>
              <a:pPr/>
              <a:t>‹#›</a:t>
            </a:fld>
            <a:endParaRPr lang="en-US"/>
          </a:p>
        </p:txBody>
      </p:sp>
    </p:spTree>
    <p:extLst>
      <p:ext uri="{BB962C8B-B14F-4D97-AF65-F5344CB8AC3E}">
        <p14:creationId xmlns:p14="http://schemas.microsoft.com/office/powerpoint/2010/main" val="27415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96050" y="304800"/>
            <a:ext cx="19621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04800"/>
            <a:ext cx="57340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a:t>April 2019</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2019 NCME Tutorial: Bayesian Networks in Educational Assessment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6AF67AD1-C34B-4BB6-A6F7-80DFCF11BDD5}" type="slidenum">
              <a:rPr lang="en-US"/>
              <a:pPr/>
              <a:t>‹#›</a:t>
            </a:fld>
            <a:endParaRPr lang="en-US"/>
          </a:p>
        </p:txBody>
      </p:sp>
    </p:spTree>
    <p:extLst>
      <p:ext uri="{BB962C8B-B14F-4D97-AF65-F5344CB8AC3E}">
        <p14:creationId xmlns:p14="http://schemas.microsoft.com/office/powerpoint/2010/main" val="21254490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4114800"/>
            <a:ext cx="77724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April 2019</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2019 NCME Tutorial: Bayesian Networks in Educational Assessment</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CA77C492-AA2E-43B6-B457-67ADF830B928}" type="slidenum">
              <a:rPr lang="en-US"/>
              <a:pPr/>
              <a:t>‹#›</a:t>
            </a:fld>
            <a:endParaRPr lang="en-US"/>
          </a:p>
        </p:txBody>
      </p:sp>
    </p:spTree>
    <p:extLst>
      <p:ext uri="{BB962C8B-B14F-4D97-AF65-F5344CB8AC3E}">
        <p14:creationId xmlns:p14="http://schemas.microsoft.com/office/powerpoint/2010/main" val="20064825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304800"/>
            <a:ext cx="7772400" cy="1143000"/>
          </a:xfrm>
        </p:spPr>
        <p:txBody>
          <a:bodyPr/>
          <a:lstStyle/>
          <a:p>
            <a:r>
              <a:rPr lang="en-US"/>
              <a:t>Click to edit Master title style</a:t>
            </a:r>
          </a:p>
        </p:txBody>
      </p:sp>
      <p:sp>
        <p:nvSpPr>
          <p:cNvPr id="3" name="Content Placeholder 2"/>
          <p:cNvSpPr>
            <a:spLocks noGrp="1"/>
          </p:cNvSpPr>
          <p:nvPr>
            <p:ph sz="quarter" idx="1"/>
          </p:nvPr>
        </p:nvSpPr>
        <p:spPr>
          <a:xfrm>
            <a:off x="6858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858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April 2019</a:t>
            </a: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2019 NCME Tutorial: Bayesian Networks in Educational Assessment</a:t>
            </a:r>
            <a:endParaRPr lang="en-US" dirty="0"/>
          </a:p>
        </p:txBody>
      </p:sp>
      <p:sp>
        <p:nvSpPr>
          <p:cNvPr id="9" name="Rectangle 6"/>
          <p:cNvSpPr>
            <a:spLocks noGrp="1" noChangeArrowheads="1"/>
          </p:cNvSpPr>
          <p:nvPr>
            <p:ph type="sldNum" sz="quarter" idx="12"/>
          </p:nvPr>
        </p:nvSpPr>
        <p:spPr>
          <a:ln/>
        </p:spPr>
        <p:txBody>
          <a:bodyPr/>
          <a:lstStyle>
            <a:lvl1pPr>
              <a:defRPr/>
            </a:lvl1pPr>
          </a:lstStyle>
          <a:p>
            <a:fld id="{E34F0F8B-76AA-44F2-BAAB-DE2FE8E1A7FA}" type="slidenum">
              <a:rPr lang="en-US"/>
              <a:pPr/>
              <a:t>‹#›</a:t>
            </a:fld>
            <a:endParaRPr lang="en-US"/>
          </a:p>
        </p:txBody>
      </p:sp>
    </p:spTree>
    <p:extLst>
      <p:ext uri="{BB962C8B-B14F-4D97-AF65-F5344CB8AC3E}">
        <p14:creationId xmlns:p14="http://schemas.microsoft.com/office/powerpoint/2010/main" val="21702471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r>
              <a:rPr lang="en-US"/>
              <a:t>April 2019</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2019 NCME Tutorial: Bayesian Networks in Educational Assessment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0CD77B06-3076-4268-A7C9-0CC4FF9AF83C}" type="slidenum">
              <a:rPr lang="en-US"/>
              <a:pPr/>
              <a:t>‹#›</a:t>
            </a:fld>
            <a:endParaRPr lang="en-US"/>
          </a:p>
        </p:txBody>
      </p:sp>
    </p:spTree>
    <p:extLst>
      <p:ext uri="{BB962C8B-B14F-4D97-AF65-F5344CB8AC3E}">
        <p14:creationId xmlns:p14="http://schemas.microsoft.com/office/powerpoint/2010/main" val="2624829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r>
              <a:rPr lang="en-US" dirty="0"/>
              <a:t>May 2021</a:t>
            </a:r>
          </a:p>
        </p:txBody>
      </p:sp>
      <p:sp>
        <p:nvSpPr>
          <p:cNvPr id="5" name="Rectangle 5"/>
          <p:cNvSpPr>
            <a:spLocks noGrp="1" noChangeArrowheads="1"/>
          </p:cNvSpPr>
          <p:nvPr>
            <p:ph type="ftr" sz="quarter" idx="11"/>
          </p:nvPr>
        </p:nvSpPr>
        <p:spPr>
          <a:ln/>
        </p:spPr>
        <p:txBody>
          <a:bodyPr/>
          <a:lstStyle>
            <a:lvl1pPr>
              <a:defRPr/>
            </a:lvl1pPr>
          </a:lstStyle>
          <a:p>
            <a:pPr>
              <a:defRPr/>
            </a:pPr>
            <a:r>
              <a:rPr lang="en-US" dirty="0"/>
              <a:t>2021 NCME Tutorial: Bayesian Networks in Educational Assessment</a:t>
            </a:r>
          </a:p>
        </p:txBody>
      </p:sp>
      <p:sp>
        <p:nvSpPr>
          <p:cNvPr id="6" name="Rectangle 6"/>
          <p:cNvSpPr>
            <a:spLocks noGrp="1" noChangeArrowheads="1"/>
          </p:cNvSpPr>
          <p:nvPr>
            <p:ph type="sldNum" sz="quarter" idx="12"/>
          </p:nvPr>
        </p:nvSpPr>
        <p:spPr>
          <a:ln/>
        </p:spPr>
        <p:txBody>
          <a:bodyPr/>
          <a:lstStyle>
            <a:lvl1pPr>
              <a:defRPr/>
            </a:lvl1pPr>
          </a:lstStyle>
          <a:p>
            <a:fld id="{70ECAEE3-8B27-4A12-BC88-4BBB26F6933C}" type="slidenum">
              <a:rPr lang="en-US"/>
              <a:pPr/>
              <a:t>‹#›</a:t>
            </a:fld>
            <a:endParaRPr lang="en-US"/>
          </a:p>
        </p:txBody>
      </p:sp>
    </p:spTree>
    <p:extLst>
      <p:ext uri="{BB962C8B-B14F-4D97-AF65-F5344CB8AC3E}">
        <p14:creationId xmlns:p14="http://schemas.microsoft.com/office/powerpoint/2010/main" val="31293992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r>
              <a:rPr lang="en-US"/>
              <a:t>April 2019</a:t>
            </a:r>
            <a:endParaRPr lang="en-US" dirty="0"/>
          </a:p>
        </p:txBody>
      </p:sp>
      <p:sp>
        <p:nvSpPr>
          <p:cNvPr id="5" name="Rectangle 5"/>
          <p:cNvSpPr>
            <a:spLocks noGrp="1" noChangeArrowheads="1"/>
          </p:cNvSpPr>
          <p:nvPr>
            <p:ph type="ftr" sz="quarter" idx="11"/>
          </p:nvPr>
        </p:nvSpPr>
        <p:spPr>
          <a:ln/>
        </p:spPr>
        <p:txBody>
          <a:bodyPr/>
          <a:lstStyle>
            <a:lvl1pPr>
              <a:defRPr/>
            </a:lvl1pPr>
          </a:lstStyle>
          <a:p>
            <a:pPr>
              <a:defRPr/>
            </a:pPr>
            <a:r>
              <a:rPr lang="en-US"/>
              <a:t>2019 NCME Tutorial: Bayesian Networks in Educational Assessment</a:t>
            </a:r>
            <a:endParaRPr lang="en-US" dirty="0"/>
          </a:p>
        </p:txBody>
      </p:sp>
      <p:sp>
        <p:nvSpPr>
          <p:cNvPr id="6" name="Rectangle 6"/>
          <p:cNvSpPr>
            <a:spLocks noGrp="1" noChangeArrowheads="1"/>
          </p:cNvSpPr>
          <p:nvPr>
            <p:ph type="sldNum" sz="quarter" idx="12"/>
          </p:nvPr>
        </p:nvSpPr>
        <p:spPr>
          <a:ln/>
        </p:spPr>
        <p:txBody>
          <a:bodyPr/>
          <a:lstStyle>
            <a:lvl1pPr>
              <a:defRPr/>
            </a:lvl1pPr>
          </a:lstStyle>
          <a:p>
            <a:fld id="{C31E8338-9DE6-4E44-A2B3-D5391DA1F07C}" type="slidenum">
              <a:rPr lang="en-US"/>
              <a:pPr/>
              <a:t>‹#›</a:t>
            </a:fld>
            <a:endParaRPr lang="en-US"/>
          </a:p>
        </p:txBody>
      </p:sp>
    </p:spTree>
    <p:extLst>
      <p:ext uri="{BB962C8B-B14F-4D97-AF65-F5344CB8AC3E}">
        <p14:creationId xmlns:p14="http://schemas.microsoft.com/office/powerpoint/2010/main" val="409861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April 2019</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2019 NCME Tutorial: Bayesian Networks in Educational Assessment</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48236799-F416-4913-9346-FE3C5D005D1B}" type="slidenum">
              <a:rPr lang="en-US"/>
              <a:pPr/>
              <a:t>‹#›</a:t>
            </a:fld>
            <a:endParaRPr lang="en-US"/>
          </a:p>
        </p:txBody>
      </p:sp>
    </p:spTree>
    <p:extLst>
      <p:ext uri="{BB962C8B-B14F-4D97-AF65-F5344CB8AC3E}">
        <p14:creationId xmlns:p14="http://schemas.microsoft.com/office/powerpoint/2010/main" val="1835188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r>
              <a:rPr lang="en-US"/>
              <a:t>April 2019</a:t>
            </a:r>
            <a:endParaRPr lang="en-US" dirty="0"/>
          </a:p>
        </p:txBody>
      </p:sp>
      <p:sp>
        <p:nvSpPr>
          <p:cNvPr id="8" name="Rectangle 5"/>
          <p:cNvSpPr>
            <a:spLocks noGrp="1" noChangeArrowheads="1"/>
          </p:cNvSpPr>
          <p:nvPr>
            <p:ph type="ftr" sz="quarter" idx="11"/>
          </p:nvPr>
        </p:nvSpPr>
        <p:spPr>
          <a:ln/>
        </p:spPr>
        <p:txBody>
          <a:bodyPr/>
          <a:lstStyle>
            <a:lvl1pPr>
              <a:defRPr/>
            </a:lvl1pPr>
          </a:lstStyle>
          <a:p>
            <a:pPr>
              <a:defRPr/>
            </a:pPr>
            <a:r>
              <a:rPr lang="en-US"/>
              <a:t>2019 NCME Tutorial: Bayesian Networks in Educational Assessment</a:t>
            </a:r>
            <a:endParaRPr lang="en-US" dirty="0"/>
          </a:p>
        </p:txBody>
      </p:sp>
      <p:sp>
        <p:nvSpPr>
          <p:cNvPr id="9" name="Rectangle 6"/>
          <p:cNvSpPr>
            <a:spLocks noGrp="1" noChangeArrowheads="1"/>
          </p:cNvSpPr>
          <p:nvPr>
            <p:ph type="sldNum" sz="quarter" idx="12"/>
          </p:nvPr>
        </p:nvSpPr>
        <p:spPr>
          <a:ln/>
        </p:spPr>
        <p:txBody>
          <a:bodyPr/>
          <a:lstStyle>
            <a:lvl1pPr>
              <a:defRPr/>
            </a:lvl1pPr>
          </a:lstStyle>
          <a:p>
            <a:fld id="{62858120-6E09-47C3-B3E5-06882A52DEB1}" type="slidenum">
              <a:rPr lang="en-US"/>
              <a:pPr/>
              <a:t>‹#›</a:t>
            </a:fld>
            <a:endParaRPr lang="en-US"/>
          </a:p>
        </p:txBody>
      </p:sp>
    </p:spTree>
    <p:extLst>
      <p:ext uri="{BB962C8B-B14F-4D97-AF65-F5344CB8AC3E}">
        <p14:creationId xmlns:p14="http://schemas.microsoft.com/office/powerpoint/2010/main" val="42738731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r>
              <a:rPr lang="en-US"/>
              <a:t>April 2019</a:t>
            </a:r>
            <a:endParaRPr lang="en-US" dirty="0"/>
          </a:p>
        </p:txBody>
      </p:sp>
      <p:sp>
        <p:nvSpPr>
          <p:cNvPr id="4" name="Rectangle 5"/>
          <p:cNvSpPr>
            <a:spLocks noGrp="1" noChangeArrowheads="1"/>
          </p:cNvSpPr>
          <p:nvPr>
            <p:ph type="ftr" sz="quarter" idx="11"/>
          </p:nvPr>
        </p:nvSpPr>
        <p:spPr>
          <a:ln/>
        </p:spPr>
        <p:txBody>
          <a:bodyPr/>
          <a:lstStyle>
            <a:lvl1pPr>
              <a:defRPr/>
            </a:lvl1pPr>
          </a:lstStyle>
          <a:p>
            <a:pPr>
              <a:defRPr/>
            </a:pPr>
            <a:r>
              <a:rPr lang="en-US"/>
              <a:t>2019 NCME Tutorial: Bayesian Networks in Educational Assessment</a:t>
            </a:r>
            <a:endParaRPr lang="en-US" dirty="0"/>
          </a:p>
        </p:txBody>
      </p:sp>
      <p:sp>
        <p:nvSpPr>
          <p:cNvPr id="5" name="Rectangle 6"/>
          <p:cNvSpPr>
            <a:spLocks noGrp="1" noChangeArrowheads="1"/>
          </p:cNvSpPr>
          <p:nvPr>
            <p:ph type="sldNum" sz="quarter" idx="12"/>
          </p:nvPr>
        </p:nvSpPr>
        <p:spPr>
          <a:ln/>
        </p:spPr>
        <p:txBody>
          <a:bodyPr/>
          <a:lstStyle>
            <a:lvl1pPr>
              <a:defRPr/>
            </a:lvl1pPr>
          </a:lstStyle>
          <a:p>
            <a:fld id="{E7674D63-A61E-47F7-A12C-F4BE559C0B74}" type="slidenum">
              <a:rPr lang="en-US"/>
              <a:pPr/>
              <a:t>‹#›</a:t>
            </a:fld>
            <a:endParaRPr lang="en-US"/>
          </a:p>
        </p:txBody>
      </p:sp>
    </p:spTree>
    <p:extLst>
      <p:ext uri="{BB962C8B-B14F-4D97-AF65-F5344CB8AC3E}">
        <p14:creationId xmlns:p14="http://schemas.microsoft.com/office/powerpoint/2010/main" val="3388594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r>
              <a:rPr lang="en-US"/>
              <a:t>April 2019</a:t>
            </a:r>
            <a:endParaRPr lang="en-US" dirty="0"/>
          </a:p>
        </p:txBody>
      </p:sp>
      <p:sp>
        <p:nvSpPr>
          <p:cNvPr id="3" name="Rectangle 5"/>
          <p:cNvSpPr>
            <a:spLocks noGrp="1" noChangeArrowheads="1"/>
          </p:cNvSpPr>
          <p:nvPr>
            <p:ph type="ftr" sz="quarter" idx="11"/>
          </p:nvPr>
        </p:nvSpPr>
        <p:spPr>
          <a:ln/>
        </p:spPr>
        <p:txBody>
          <a:bodyPr/>
          <a:lstStyle>
            <a:lvl1pPr>
              <a:defRPr/>
            </a:lvl1pPr>
          </a:lstStyle>
          <a:p>
            <a:pPr>
              <a:defRPr/>
            </a:pPr>
            <a:r>
              <a:rPr lang="en-US"/>
              <a:t>2019 NCME Tutorial: Bayesian Networks in Educational Assessment</a:t>
            </a:r>
            <a:endParaRPr lang="en-US" dirty="0"/>
          </a:p>
        </p:txBody>
      </p:sp>
      <p:sp>
        <p:nvSpPr>
          <p:cNvPr id="4" name="Rectangle 6"/>
          <p:cNvSpPr>
            <a:spLocks noGrp="1" noChangeArrowheads="1"/>
          </p:cNvSpPr>
          <p:nvPr>
            <p:ph type="sldNum" sz="quarter" idx="12"/>
          </p:nvPr>
        </p:nvSpPr>
        <p:spPr>
          <a:ln/>
        </p:spPr>
        <p:txBody>
          <a:bodyPr/>
          <a:lstStyle>
            <a:lvl1pPr>
              <a:defRPr/>
            </a:lvl1pPr>
          </a:lstStyle>
          <a:p>
            <a:fld id="{E7DF61C6-A2BB-4C4E-82BC-10350409673A}" type="slidenum">
              <a:rPr lang="en-US"/>
              <a:pPr/>
              <a:t>‹#›</a:t>
            </a:fld>
            <a:endParaRPr lang="en-US"/>
          </a:p>
        </p:txBody>
      </p:sp>
    </p:spTree>
    <p:extLst>
      <p:ext uri="{BB962C8B-B14F-4D97-AF65-F5344CB8AC3E}">
        <p14:creationId xmlns:p14="http://schemas.microsoft.com/office/powerpoint/2010/main" val="49153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April 2019</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2019 NCME Tutorial: Bayesian Networks in Educational Assessment</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018D9539-2159-44E2-BE00-6E72882C7B06}" type="slidenum">
              <a:rPr lang="en-US"/>
              <a:pPr/>
              <a:t>‹#›</a:t>
            </a:fld>
            <a:endParaRPr lang="en-US"/>
          </a:p>
        </p:txBody>
      </p:sp>
    </p:spTree>
    <p:extLst>
      <p:ext uri="{BB962C8B-B14F-4D97-AF65-F5344CB8AC3E}">
        <p14:creationId xmlns:p14="http://schemas.microsoft.com/office/powerpoint/2010/main" val="3110489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r>
              <a:rPr lang="en-US"/>
              <a:t>April 2019</a:t>
            </a:r>
            <a:endParaRPr lang="en-US" dirty="0"/>
          </a:p>
        </p:txBody>
      </p:sp>
      <p:sp>
        <p:nvSpPr>
          <p:cNvPr id="6" name="Rectangle 5"/>
          <p:cNvSpPr>
            <a:spLocks noGrp="1" noChangeArrowheads="1"/>
          </p:cNvSpPr>
          <p:nvPr>
            <p:ph type="ftr" sz="quarter" idx="11"/>
          </p:nvPr>
        </p:nvSpPr>
        <p:spPr>
          <a:ln/>
        </p:spPr>
        <p:txBody>
          <a:bodyPr/>
          <a:lstStyle>
            <a:lvl1pPr>
              <a:defRPr/>
            </a:lvl1pPr>
          </a:lstStyle>
          <a:p>
            <a:pPr>
              <a:defRPr/>
            </a:pPr>
            <a:r>
              <a:rPr lang="en-US"/>
              <a:t>2019 NCME Tutorial: Bayesian Networks in Educational Assessment</a:t>
            </a:r>
            <a:endParaRPr lang="en-US" dirty="0"/>
          </a:p>
        </p:txBody>
      </p:sp>
      <p:sp>
        <p:nvSpPr>
          <p:cNvPr id="7" name="Rectangle 6"/>
          <p:cNvSpPr>
            <a:spLocks noGrp="1" noChangeArrowheads="1"/>
          </p:cNvSpPr>
          <p:nvPr>
            <p:ph type="sldNum" sz="quarter" idx="12"/>
          </p:nvPr>
        </p:nvSpPr>
        <p:spPr>
          <a:ln/>
        </p:spPr>
        <p:txBody>
          <a:bodyPr/>
          <a:lstStyle>
            <a:lvl1pPr>
              <a:defRPr/>
            </a:lvl1pPr>
          </a:lstStyle>
          <a:p>
            <a:fld id="{D42E706C-95D7-45ED-BC50-2D2E172B074E}" type="slidenum">
              <a:rPr lang="en-US"/>
              <a:pPr/>
              <a:t>‹#›</a:t>
            </a:fld>
            <a:endParaRPr lang="en-US"/>
          </a:p>
        </p:txBody>
      </p:sp>
    </p:spTree>
    <p:extLst>
      <p:ext uri="{BB962C8B-B14F-4D97-AF65-F5344CB8AC3E}">
        <p14:creationId xmlns:p14="http://schemas.microsoft.com/office/powerpoint/2010/main" val="1448624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pitchFamily="1" charset="0"/>
                <a:ea typeface="ＭＳ Ｐゴシック" pitchFamily="1" charset="-128"/>
              </a:defRPr>
            </a:lvl1pPr>
          </a:lstStyle>
          <a:p>
            <a:pPr>
              <a:defRPr/>
            </a:pPr>
            <a:r>
              <a:rPr lang="en-US" dirty="0"/>
              <a:t>May 2021</a:t>
            </a: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Times New Roman" pitchFamily="1" charset="0"/>
                <a:ea typeface="ＭＳ Ｐゴシック" pitchFamily="1" charset="-128"/>
              </a:defRPr>
            </a:lvl1pPr>
          </a:lstStyle>
          <a:p>
            <a:pPr>
              <a:defRPr/>
            </a:pPr>
            <a:r>
              <a:rPr lang="en-US" dirty="0"/>
              <a:t>2021 NCME Tutorial: Bayesian Networks in Educational Assessment</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fld id="{F75FD312-E0C8-4B3D-8992-9949013BD7E0}"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12.png"/><Relationship Id="rId4" Type="http://schemas.openxmlformats.org/officeDocument/2006/relationships/image" Target="../media/image1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2.xml.rels><?xml version="1.0" encoding="UTF-8" standalone="yes"?>
<Relationships xmlns="http://schemas.openxmlformats.org/package/2006/relationships"><Relationship Id="rId3" Type="http://schemas.openxmlformats.org/officeDocument/2006/relationships/hyperlink" Target="https://www.norsys.com/tutorials/netica/tut_refs.htm#Lauritzen_Spiegelhalter8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11.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ext Box 2"/>
          <p:cNvSpPr txBox="1">
            <a:spLocks noChangeArrowheads="1"/>
          </p:cNvSpPr>
          <p:nvPr/>
        </p:nvSpPr>
        <p:spPr bwMode="auto">
          <a:xfrm>
            <a:off x="732963" y="1048084"/>
            <a:ext cx="7953838"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en-US" sz="4000" b="1" dirty="0"/>
              <a:t>Bayesian Networks and Applications</a:t>
            </a:r>
          </a:p>
          <a:p>
            <a:pPr algn="ctr" eaLnBrk="1" hangingPunct="1"/>
            <a:endParaRPr lang="en-US" sz="4000" b="1" dirty="0"/>
          </a:p>
          <a:p>
            <a:pPr algn="ctr" eaLnBrk="1" hangingPunct="1"/>
            <a:r>
              <a:rPr lang="en-US" sz="3200" b="1" dirty="0"/>
              <a:t>Session 2:</a:t>
            </a:r>
            <a:r>
              <a:rPr lang="en-US" sz="4400" b="1" dirty="0"/>
              <a:t> </a:t>
            </a:r>
            <a:r>
              <a:rPr lang="en-US" sz="3200" b="1" dirty="0">
                <a:latin typeface="+mn-lt"/>
                <a:ea typeface="MS Song" pitchFamily="49" charset="-122"/>
              </a:rPr>
              <a:t>Bayes Net Applications I </a:t>
            </a:r>
            <a:endParaRPr lang="en-US" b="1" dirty="0">
              <a:latin typeface="+mn-lt"/>
            </a:endParaRPr>
          </a:p>
          <a:p>
            <a:pPr algn="ctr" eaLnBrk="1" hangingPunct="1"/>
            <a:r>
              <a:rPr lang="en-US" sz="3200" b="1" dirty="0"/>
              <a:t>                 </a:t>
            </a:r>
            <a:endParaRPr lang="en-US" sz="3200" b="1" dirty="0">
              <a:latin typeface="+mn-lt"/>
            </a:endParaRPr>
          </a:p>
        </p:txBody>
      </p:sp>
      <p:sp>
        <p:nvSpPr>
          <p:cNvPr id="30725" name="Text Box 6"/>
          <p:cNvSpPr txBox="1">
            <a:spLocks noChangeArrowheads="1"/>
          </p:cNvSpPr>
          <p:nvPr/>
        </p:nvSpPr>
        <p:spPr bwMode="auto">
          <a:xfrm>
            <a:off x="2126456" y="4451629"/>
            <a:ext cx="542448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en-US" sz="2800" dirty="0"/>
              <a:t>Duanli Yan, ETS</a:t>
            </a:r>
          </a:p>
          <a:p>
            <a:pPr algn="ctr" eaLnBrk="1" hangingPunct="1"/>
            <a:r>
              <a:rPr lang="en-US" sz="2800"/>
              <a:t>Russell </a:t>
            </a:r>
            <a:r>
              <a:rPr lang="en-US" sz="2800" dirty="0"/>
              <a:t>Almond</a:t>
            </a:r>
            <a:r>
              <a:rPr lang="en-US" sz="2800"/>
              <a:t>, FSU</a:t>
            </a:r>
            <a:endParaRPr lang="en-US" sz="2800" dirty="0"/>
          </a:p>
        </p:txBody>
      </p:sp>
      <p:pic>
        <p:nvPicPr>
          <p:cNvPr id="30726" name="Picture 6" descr="ets-logo_100x68.jpg"/>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152400"/>
            <a:ext cx="12700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Slide Number Placeholder 3"/>
          <p:cNvSpPr>
            <a:spLocks noGrp="1"/>
          </p:cNvSpPr>
          <p:nvPr>
            <p:ph type="sldNum" sz="quarter" idx="12"/>
          </p:nvPr>
        </p:nvSpPr>
        <p:spPr/>
        <p:txBody>
          <a:bodyPr/>
          <a:lstStyle/>
          <a:p>
            <a:fld id="{E7DF61C6-A2BB-4C4E-82BC-10350409673A}" type="slidenum">
              <a:rPr lang="en-US" smtClean="0"/>
              <a:pPr/>
              <a:t>1</a:t>
            </a:fld>
            <a:endParaRPr lang="en-US"/>
          </a:p>
        </p:txBody>
      </p:sp>
      <p:pic>
        <p:nvPicPr>
          <p:cNvPr id="5" name="Picture 4"/>
          <p:cNvPicPr>
            <a:picLocks noChangeAspect="1"/>
          </p:cNvPicPr>
          <p:nvPr/>
        </p:nvPicPr>
        <p:blipFill>
          <a:blip r:embed="rId4"/>
          <a:stretch>
            <a:fillRect/>
          </a:stretch>
        </p:blipFill>
        <p:spPr>
          <a:xfrm>
            <a:off x="8100875" y="152400"/>
            <a:ext cx="776287" cy="776287"/>
          </a:xfrm>
          <a:prstGeom prst="rect">
            <a:avLst/>
          </a:prstGeom>
        </p:spPr>
      </p:pic>
    </p:spTree>
    <p:extLst>
      <p:ext uri="{BB962C8B-B14F-4D97-AF65-F5344CB8AC3E}">
        <p14:creationId xmlns:p14="http://schemas.microsoft.com/office/powerpoint/2010/main" val="183610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13C3BDDB-C946-4BA8-846F-381707331B91}" type="slidenum">
              <a:rPr lang="en-US" sz="1200"/>
              <a:pPr eaLnBrk="1" hangingPunct="1"/>
              <a:t>10</a:t>
            </a:fld>
            <a:endParaRPr lang="en-US" sz="1200"/>
          </a:p>
        </p:txBody>
      </p:sp>
      <p:sp>
        <p:nvSpPr>
          <p:cNvPr id="26629" name="Rectangle 2"/>
          <p:cNvSpPr>
            <a:spLocks noGrp="1" noChangeArrowheads="1"/>
          </p:cNvSpPr>
          <p:nvPr>
            <p:ph type="title"/>
          </p:nvPr>
        </p:nvSpPr>
        <p:spPr/>
        <p:txBody>
          <a:bodyPr/>
          <a:lstStyle/>
          <a:p>
            <a:pPr eaLnBrk="1" hangingPunct="1"/>
            <a:r>
              <a:rPr lang="en-US" sz="4000" dirty="0"/>
              <a:t>IRT Proficiency Model</a:t>
            </a:r>
          </a:p>
        </p:txBody>
      </p:sp>
      <p:sp>
        <p:nvSpPr>
          <p:cNvPr id="26630" name="Rectangle 3"/>
          <p:cNvSpPr>
            <a:spLocks noGrp="1" noChangeArrowheads="1"/>
          </p:cNvSpPr>
          <p:nvPr>
            <p:ph type="body" idx="1"/>
          </p:nvPr>
        </p:nvSpPr>
        <p:spPr>
          <a:xfrm>
            <a:off x="1066800" y="1447800"/>
            <a:ext cx="7239000" cy="4648200"/>
          </a:xfrm>
        </p:spPr>
        <p:txBody>
          <a:bodyPr/>
          <a:lstStyle/>
          <a:p>
            <a:pPr eaLnBrk="1" hangingPunct="1">
              <a:lnSpc>
                <a:spcPct val="90000"/>
              </a:lnSpc>
              <a:spcAft>
                <a:spcPct val="20000"/>
              </a:spcAft>
            </a:pPr>
            <a:r>
              <a:rPr lang="en-US" sz="2400" dirty="0">
                <a:cs typeface="Times New Roman" pitchFamily="18" charset="0"/>
              </a:rPr>
              <a:t>There is one proficiency variable,</a:t>
            </a:r>
            <a:r>
              <a:rPr lang="en-US" sz="2400" dirty="0">
                <a:latin typeface="Arial" charset="0"/>
                <a:cs typeface="Times New Roman" pitchFamily="18" charset="0"/>
              </a:rPr>
              <a:t> </a:t>
            </a:r>
            <a:r>
              <a:rPr lang="en-US" sz="2400" i="1" dirty="0">
                <a:latin typeface="Arial" charset="0"/>
                <a:cs typeface="Times New Roman" pitchFamily="18" charset="0"/>
                <a:sym typeface="Symbol" pitchFamily="18" charset="2"/>
              </a:rPr>
              <a:t></a:t>
            </a:r>
            <a:r>
              <a:rPr lang="en-US" sz="2400" dirty="0">
                <a:latin typeface="Arial" charset="0"/>
                <a:cs typeface="Times New Roman" pitchFamily="18" charset="0"/>
              </a:rPr>
              <a:t>.  </a:t>
            </a:r>
            <a:r>
              <a:rPr lang="en-US" sz="2400" dirty="0">
                <a:cs typeface="Times New Roman" pitchFamily="18" charset="0"/>
              </a:rPr>
              <a:t>(Sometimes called an “ability parameter”, but we reserve the term </a:t>
            </a:r>
            <a:r>
              <a:rPr lang="en-US" sz="2400" i="1" dirty="0">
                <a:cs typeface="Times New Roman" pitchFamily="18" charset="0"/>
              </a:rPr>
              <a:t>parameter</a:t>
            </a:r>
            <a:r>
              <a:rPr lang="en-US" sz="2400" dirty="0">
                <a:cs typeface="Times New Roman" pitchFamily="18" charset="0"/>
              </a:rPr>
              <a:t> for quantities which are not person specific.)</a:t>
            </a:r>
          </a:p>
          <a:p>
            <a:pPr eaLnBrk="1" hangingPunct="1">
              <a:spcBef>
                <a:spcPts val="600"/>
              </a:spcBef>
              <a:spcAft>
                <a:spcPts val="200"/>
              </a:spcAft>
              <a:buFont typeface="Arial" panose="020B0604020202020204" pitchFamily="34" charset="0"/>
              <a:buChar char="•"/>
            </a:pPr>
            <a:r>
              <a:rPr lang="en-US" sz="2400" i="1" dirty="0">
                <a:latin typeface="Symbol" pitchFamily="18" charset="2"/>
                <a:cs typeface="Times New Roman" pitchFamily="18" charset="0"/>
                <a:sym typeface="Symbol" pitchFamily="18" charset="2"/>
              </a:rPr>
              <a:t></a:t>
            </a:r>
            <a:r>
              <a:rPr lang="en-US" sz="2400" dirty="0">
                <a:cs typeface="Times New Roman" pitchFamily="18" charset="0"/>
              </a:rPr>
              <a:t> takes on values {-2, -1, 0, 1, 2}  with prior probabilities of (0.1, 0.2, 0.4, 0.2, 0.1) (Triangular distribution).</a:t>
            </a:r>
          </a:p>
          <a:p>
            <a:pPr eaLnBrk="1" hangingPunct="1">
              <a:spcBef>
                <a:spcPts val="600"/>
              </a:spcBef>
              <a:spcAft>
                <a:spcPts val="200"/>
              </a:spcAft>
            </a:pPr>
            <a:r>
              <a:rPr lang="en-US" sz="2400" dirty="0">
                <a:cs typeface="Times New Roman" pitchFamily="18" charset="0"/>
              </a:rPr>
              <a:t>Observable outcome variables are all independent given </a:t>
            </a:r>
            <a:r>
              <a:rPr lang="en-US" sz="2400" i="1" dirty="0">
                <a:latin typeface="Symbol" pitchFamily="18" charset="2"/>
                <a:cs typeface="Times New Roman" pitchFamily="18" charset="0"/>
                <a:sym typeface="Symbol" pitchFamily="18" charset="2"/>
              </a:rPr>
              <a:t></a:t>
            </a:r>
            <a:endParaRPr lang="en-US" sz="2400" i="1" dirty="0">
              <a:cs typeface="Times New Roman" pitchFamily="18" charset="0"/>
            </a:endParaRPr>
          </a:p>
          <a:p>
            <a:pPr eaLnBrk="1" hangingPunct="1">
              <a:spcBef>
                <a:spcPts val="600"/>
              </a:spcBef>
              <a:spcAft>
                <a:spcPct val="20000"/>
              </a:spcAft>
            </a:pPr>
            <a:r>
              <a:rPr lang="en-US" sz="2400" dirty="0">
                <a:cs typeface="Times New Roman" pitchFamily="18" charset="0"/>
              </a:rPr>
              <a:t>Goal is to draw inferences about </a:t>
            </a:r>
            <a:r>
              <a:rPr lang="en-US" sz="2400" i="1" dirty="0">
                <a:latin typeface="Symbol" pitchFamily="18" charset="2"/>
                <a:cs typeface="Times New Roman" pitchFamily="18" charset="0"/>
                <a:sym typeface="Symbol" pitchFamily="18" charset="2"/>
              </a:rPr>
              <a:t></a:t>
            </a:r>
          </a:p>
          <a:p>
            <a:pPr lvl="1" eaLnBrk="1" hangingPunct="1">
              <a:spcBef>
                <a:spcPts val="0"/>
              </a:spcBef>
              <a:spcAft>
                <a:spcPts val="0"/>
              </a:spcAft>
            </a:pPr>
            <a:r>
              <a:rPr lang="en-US" sz="2000" dirty="0">
                <a:cs typeface="Times New Roman" pitchFamily="18" charset="0"/>
              </a:rPr>
              <a:t>Rank order students by </a:t>
            </a:r>
            <a:r>
              <a:rPr lang="en-US" sz="2000" i="1" dirty="0">
                <a:latin typeface="Symbol" pitchFamily="18" charset="2"/>
                <a:cs typeface="Times New Roman" pitchFamily="18" charset="0"/>
                <a:sym typeface="Symbol" pitchFamily="18" charset="2"/>
              </a:rPr>
              <a:t></a:t>
            </a:r>
          </a:p>
          <a:p>
            <a:pPr lvl="1" eaLnBrk="1" hangingPunct="1">
              <a:spcBef>
                <a:spcPts val="0"/>
              </a:spcBef>
              <a:spcAft>
                <a:spcPts val="0"/>
              </a:spcAft>
            </a:pPr>
            <a:r>
              <a:rPr lang="en-US" sz="2000" dirty="0">
                <a:cs typeface="Times New Roman" pitchFamily="18" charset="0"/>
              </a:rPr>
              <a:t>Classify students according to </a:t>
            </a:r>
            <a:r>
              <a:rPr lang="en-US" sz="2000" i="1" dirty="0">
                <a:latin typeface="Symbol" pitchFamily="18" charset="2"/>
                <a:cs typeface="Times New Roman" pitchFamily="18" charset="0"/>
                <a:sym typeface="Symbol" pitchFamily="18" charset="2"/>
              </a:rPr>
              <a:t></a:t>
            </a:r>
            <a:r>
              <a:rPr lang="en-US" sz="2000" dirty="0">
                <a:cs typeface="Times New Roman" pitchFamily="18" charset="0"/>
              </a:rPr>
              <a:t>above or below a cut point</a:t>
            </a:r>
            <a:endParaRPr lang="en-US" sz="2000" dirty="0">
              <a:latin typeface="Arial" charset="0"/>
              <a:cs typeface="Times New Roman" pitchFamily="18" charset="0"/>
            </a:endParaRPr>
          </a:p>
          <a:p>
            <a:pPr eaLnBrk="1" hangingPunct="1">
              <a:lnSpc>
                <a:spcPct val="90000"/>
              </a:lnSpc>
            </a:pPr>
            <a:endParaRPr lang="en-US" dirty="0"/>
          </a:p>
        </p:txBody>
      </p:sp>
    </p:spTree>
    <p:extLst>
      <p:ext uri="{BB962C8B-B14F-4D97-AF65-F5344CB8AC3E}">
        <p14:creationId xmlns:p14="http://schemas.microsoft.com/office/powerpoint/2010/main" val="87231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ABD6642E-844A-43E4-9E36-27A613C80EF7}" type="slidenum">
              <a:rPr lang="en-US" sz="1200"/>
              <a:pPr eaLnBrk="1" hangingPunct="1"/>
              <a:t>11</a:t>
            </a:fld>
            <a:endParaRPr lang="en-US" sz="1200"/>
          </a:p>
        </p:txBody>
      </p:sp>
      <p:sp>
        <p:nvSpPr>
          <p:cNvPr id="27653" name="Rectangle 2"/>
          <p:cNvSpPr>
            <a:spLocks noGrp="1" noChangeArrowheads="1"/>
          </p:cNvSpPr>
          <p:nvPr>
            <p:ph type="title"/>
          </p:nvPr>
        </p:nvSpPr>
        <p:spPr/>
        <p:txBody>
          <a:bodyPr/>
          <a:lstStyle/>
          <a:p>
            <a:pPr eaLnBrk="1" hangingPunct="1"/>
            <a:r>
              <a:rPr lang="en-US" sz="4000"/>
              <a:t>IRT Task/Evidence Model</a:t>
            </a:r>
          </a:p>
        </p:txBody>
      </p:sp>
      <p:sp>
        <p:nvSpPr>
          <p:cNvPr id="27654" name="Rectangle 3"/>
          <p:cNvSpPr>
            <a:spLocks noGrp="1" noChangeArrowheads="1"/>
          </p:cNvSpPr>
          <p:nvPr>
            <p:ph type="body" idx="1"/>
          </p:nvPr>
        </p:nvSpPr>
        <p:spPr>
          <a:xfrm>
            <a:off x="1066800" y="1524000"/>
            <a:ext cx="7315200" cy="4114800"/>
          </a:xfrm>
        </p:spPr>
        <p:txBody>
          <a:bodyPr/>
          <a:lstStyle/>
          <a:p>
            <a:pPr eaLnBrk="1" hangingPunct="1">
              <a:lnSpc>
                <a:spcPct val="90000"/>
              </a:lnSpc>
            </a:pPr>
            <a:r>
              <a:rPr lang="en-US" sz="2800" dirty="0"/>
              <a:t>Tasks yield a work product which can be unambiguously scored </a:t>
            </a:r>
            <a:r>
              <a:rPr lang="en-US" sz="2800" u="sng" dirty="0"/>
              <a:t>right</a:t>
            </a:r>
            <a:r>
              <a:rPr lang="en-US" sz="2800" dirty="0"/>
              <a:t>/</a:t>
            </a:r>
            <a:r>
              <a:rPr lang="en-US" sz="2800" u="sng" dirty="0"/>
              <a:t>wrong</a:t>
            </a:r>
            <a:r>
              <a:rPr lang="en-US" sz="2800" i="1" dirty="0"/>
              <a:t>.</a:t>
            </a:r>
            <a:endParaRPr lang="en-US" sz="2800" dirty="0"/>
          </a:p>
          <a:p>
            <a:pPr eaLnBrk="1" hangingPunct="1">
              <a:spcBef>
                <a:spcPts val="600"/>
              </a:spcBef>
            </a:pPr>
            <a:r>
              <a:rPr lang="en-US" sz="2800" dirty="0"/>
              <a:t>Each task has a </a:t>
            </a:r>
            <a:r>
              <a:rPr lang="en-US" sz="2800" i="1" dirty="0"/>
              <a:t>single</a:t>
            </a:r>
            <a:r>
              <a:rPr lang="en-US" sz="2800" dirty="0"/>
              <a:t> observable outcome variable.</a:t>
            </a:r>
          </a:p>
          <a:p>
            <a:pPr eaLnBrk="1" hangingPunct="1">
              <a:spcBef>
                <a:spcPts val="600"/>
              </a:spcBef>
            </a:pPr>
            <a:r>
              <a:rPr lang="en-US" sz="2800" i="1" dirty="0"/>
              <a:t>Tasks</a:t>
            </a:r>
            <a:r>
              <a:rPr lang="en-US" sz="2800" dirty="0"/>
              <a:t> are often called </a:t>
            </a:r>
            <a:r>
              <a:rPr lang="en-US" sz="2800" i="1" dirty="0"/>
              <a:t>items, </a:t>
            </a:r>
            <a:r>
              <a:rPr lang="en-US" sz="2800" dirty="0"/>
              <a:t>although the common usage often blurs the distinction between the presentation of the item and the outcome variable.</a:t>
            </a:r>
          </a:p>
        </p:txBody>
      </p:sp>
    </p:spTree>
    <p:extLst>
      <p:ext uri="{BB962C8B-B14F-4D97-AF65-F5344CB8AC3E}">
        <p14:creationId xmlns:p14="http://schemas.microsoft.com/office/powerpoint/2010/main" val="900168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DF5C276A-2F1D-40DE-966B-1C2B990B3C66}" type="slidenum">
              <a:rPr lang="en-US" sz="1200"/>
              <a:pPr eaLnBrk="1" hangingPunct="1"/>
              <a:t>12</a:t>
            </a:fld>
            <a:endParaRPr lang="en-US" sz="1200"/>
          </a:p>
        </p:txBody>
      </p:sp>
      <p:sp>
        <p:nvSpPr>
          <p:cNvPr id="3078" name="Rectangle 2"/>
          <p:cNvSpPr>
            <a:spLocks noGrp="1" noChangeArrowheads="1"/>
          </p:cNvSpPr>
          <p:nvPr>
            <p:ph type="title"/>
          </p:nvPr>
        </p:nvSpPr>
        <p:spPr/>
        <p:txBody>
          <a:bodyPr/>
          <a:lstStyle/>
          <a:p>
            <a:pPr eaLnBrk="1" hangingPunct="1"/>
            <a:r>
              <a:rPr lang="en-US" sz="4000"/>
              <a:t>IRT (Rasch) Evidence Model</a:t>
            </a:r>
          </a:p>
        </p:txBody>
      </p:sp>
      <p:sp>
        <p:nvSpPr>
          <p:cNvPr id="3079" name="Rectangle 3"/>
          <p:cNvSpPr>
            <a:spLocks noGrp="1" noChangeArrowheads="1"/>
          </p:cNvSpPr>
          <p:nvPr>
            <p:ph type="body" idx="1"/>
          </p:nvPr>
        </p:nvSpPr>
        <p:spPr>
          <a:xfrm>
            <a:off x="990600" y="1447800"/>
            <a:ext cx="7315200" cy="4114800"/>
          </a:xfrm>
        </p:spPr>
        <p:txBody>
          <a:bodyPr/>
          <a:lstStyle/>
          <a:p>
            <a:pPr eaLnBrk="1" hangingPunct="1"/>
            <a:r>
              <a:rPr lang="en-US" sz="2800" dirty="0"/>
              <a:t>Let </a:t>
            </a:r>
            <a:r>
              <a:rPr lang="en-US" sz="2800" i="1" dirty="0" err="1"/>
              <a:t>X</a:t>
            </a:r>
            <a:r>
              <a:rPr lang="en-US" sz="2800" i="1" baseline="-25000" dirty="0" err="1"/>
              <a:t>j</a:t>
            </a:r>
            <a:r>
              <a:rPr lang="en-US" sz="2800" i="1" dirty="0"/>
              <a:t> </a:t>
            </a:r>
            <a:r>
              <a:rPr lang="en-US" sz="2800" dirty="0"/>
              <a:t>be observable outcome variable from Task </a:t>
            </a:r>
            <a:r>
              <a:rPr lang="en-US" sz="2800" i="1" dirty="0"/>
              <a:t>j</a:t>
            </a:r>
            <a:endParaRPr lang="en-US" sz="2800" dirty="0"/>
          </a:p>
          <a:p>
            <a:pPr eaLnBrk="1" hangingPunct="1">
              <a:spcBef>
                <a:spcPts val="1200"/>
              </a:spcBef>
            </a:pPr>
            <a:r>
              <a:rPr lang="en-US" sz="2800" i="1" dirty="0">
                <a:ea typeface="MS Song" pitchFamily="49" charset="-122"/>
              </a:rPr>
              <a:t>P(</a:t>
            </a:r>
            <a:r>
              <a:rPr lang="en-US" sz="2800" i="1" dirty="0" err="1">
                <a:ea typeface="MS Song" pitchFamily="49" charset="-122"/>
              </a:rPr>
              <a:t>X</a:t>
            </a:r>
            <a:r>
              <a:rPr lang="en-US" sz="2800" i="1" baseline="-25000" dirty="0" err="1">
                <a:ea typeface="MS Song" pitchFamily="49" charset="-122"/>
              </a:rPr>
              <a:t>j</a:t>
            </a:r>
            <a:r>
              <a:rPr lang="en-US" sz="2800" i="1" dirty="0">
                <a:ea typeface="MS Song" pitchFamily="49" charset="-122"/>
              </a:rPr>
              <a:t> =right | </a:t>
            </a:r>
            <a:r>
              <a:rPr lang="en-US" sz="2800" i="1" dirty="0">
                <a:latin typeface="Symbol" pitchFamily="18" charset="2"/>
                <a:ea typeface="MS Song" pitchFamily="49" charset="-122"/>
                <a:sym typeface="Symbol" pitchFamily="18" charset="2"/>
              </a:rPr>
              <a:t></a:t>
            </a:r>
            <a:r>
              <a:rPr lang="en-US" sz="2800" i="1" dirty="0">
                <a:ea typeface="MS Song" pitchFamily="49" charset="-122"/>
              </a:rPr>
              <a:t>, </a:t>
            </a:r>
            <a:r>
              <a:rPr lang="en-US" sz="2800" i="1" dirty="0">
                <a:latin typeface="Symbol" pitchFamily="18" charset="2"/>
                <a:ea typeface="MS Song" pitchFamily="49" charset="-122"/>
                <a:sym typeface="Symbol" pitchFamily="18" charset="2"/>
              </a:rPr>
              <a:t></a:t>
            </a:r>
            <a:r>
              <a:rPr lang="en-US" sz="2800" i="1" baseline="-25000" dirty="0">
                <a:ea typeface="MS Song" pitchFamily="49" charset="-122"/>
              </a:rPr>
              <a:t>j</a:t>
            </a:r>
            <a:r>
              <a:rPr lang="en-US" sz="2800" i="1" dirty="0">
                <a:ea typeface="MS Song" pitchFamily="49" charset="-122"/>
              </a:rPr>
              <a:t> ) </a:t>
            </a:r>
            <a:r>
              <a:rPr lang="en-US" sz="2800" dirty="0">
                <a:latin typeface="Arial" charset="0"/>
                <a:cs typeface="Times New Roman" pitchFamily="18" charset="0"/>
                <a:sym typeface="Symbol" pitchFamily="18" charset="2"/>
              </a:rPr>
              <a:t> </a:t>
            </a:r>
            <a:r>
              <a:rPr lang="en-US" sz="2800" dirty="0">
                <a:cs typeface="Times New Roman" pitchFamily="18" charset="0"/>
              </a:rPr>
              <a:t>=</a:t>
            </a:r>
          </a:p>
          <a:p>
            <a:pPr marL="457200" lvl="1" indent="0" eaLnBrk="1" hangingPunct="1">
              <a:buFontTx/>
              <a:buNone/>
            </a:pPr>
            <a:r>
              <a:rPr lang="en-US" sz="2400" i="1" dirty="0">
                <a:latin typeface="Symbol" pitchFamily="18" charset="2"/>
                <a:ea typeface="MS Song" pitchFamily="49" charset="-122"/>
                <a:sym typeface="Symbol" pitchFamily="18" charset="2"/>
              </a:rPr>
              <a:t> </a:t>
            </a:r>
            <a:r>
              <a:rPr lang="en-US" sz="2400" i="1" baseline="-25000" dirty="0">
                <a:ea typeface="MS Song" pitchFamily="49" charset="-122"/>
              </a:rPr>
              <a:t>j </a:t>
            </a:r>
            <a:r>
              <a:rPr lang="en-US" sz="2400" dirty="0">
                <a:ea typeface="MS Song" pitchFamily="49" charset="-122"/>
              </a:rPr>
              <a:t> is the </a:t>
            </a:r>
            <a:r>
              <a:rPr lang="en-US" sz="2400" i="1" dirty="0">
                <a:ea typeface="MS Song" pitchFamily="49" charset="-122"/>
              </a:rPr>
              <a:t>difficulty</a:t>
            </a:r>
            <a:r>
              <a:rPr lang="en-US" sz="2400" dirty="0">
                <a:ea typeface="MS Song" pitchFamily="49" charset="-122"/>
              </a:rPr>
              <a:t> of the item.</a:t>
            </a:r>
          </a:p>
          <a:p>
            <a:pPr eaLnBrk="1" hangingPunct="1">
              <a:spcBef>
                <a:spcPts val="1200"/>
              </a:spcBef>
            </a:pPr>
            <a:r>
              <a:rPr lang="en-US" sz="2800" dirty="0">
                <a:ea typeface="MS Song" pitchFamily="49" charset="-122"/>
              </a:rPr>
              <a:t>Can crank through the formula for each of the five values of </a:t>
            </a:r>
            <a:r>
              <a:rPr lang="en-US" sz="2800" i="1" dirty="0">
                <a:latin typeface="Symbol" pitchFamily="18" charset="2"/>
                <a:ea typeface="MS Song" pitchFamily="49" charset="-122"/>
                <a:sym typeface="Symbol" pitchFamily="18" charset="2"/>
              </a:rPr>
              <a:t></a:t>
            </a:r>
            <a:r>
              <a:rPr lang="en-US" sz="2800" dirty="0">
                <a:ea typeface="MS Song" pitchFamily="49" charset="-122"/>
              </a:rPr>
              <a:t>to get values for Conditional Probability Tables (CPT)</a:t>
            </a:r>
            <a:endParaRPr lang="en-US" sz="2800" i="1" dirty="0">
              <a:latin typeface="Symbol" pitchFamily="18" charset="2"/>
              <a:ea typeface="MS Song" pitchFamily="49" charset="-122"/>
              <a:sym typeface="Symbol" pitchFamily="18" charset="2"/>
            </a:endParaRPr>
          </a:p>
        </p:txBody>
      </p:sp>
      <p:graphicFrame>
        <p:nvGraphicFramePr>
          <p:cNvPr id="3074" name="Object 2"/>
          <p:cNvGraphicFramePr>
            <a:graphicFrameLocks noChangeAspect="1"/>
          </p:cNvGraphicFramePr>
          <p:nvPr/>
        </p:nvGraphicFramePr>
        <p:xfrm>
          <a:off x="5127625" y="2286000"/>
          <a:ext cx="1165225" cy="703263"/>
        </p:xfrm>
        <a:graphic>
          <a:graphicData uri="http://schemas.openxmlformats.org/presentationml/2006/ole">
            <mc:AlternateContent xmlns:mc="http://schemas.openxmlformats.org/markup-compatibility/2006">
              <mc:Choice xmlns:v="urn:schemas-microsoft-com:vml" Requires="v">
                <p:oleObj name="Equation" r:id="rId2" imgW="672808" imgH="406224" progId="Equation.DSMT4">
                  <p:embed/>
                </p:oleObj>
              </mc:Choice>
              <mc:Fallback>
                <p:oleObj name="Equation" r:id="rId2" imgW="672808" imgH="406224"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625" y="2286000"/>
                        <a:ext cx="1165225"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49027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B1A91D4F-A288-4593-8363-3F4F6B374D18}" type="slidenum">
              <a:rPr lang="en-US" sz="1200"/>
              <a:pPr eaLnBrk="1" hangingPunct="1"/>
              <a:t>13</a:t>
            </a:fld>
            <a:endParaRPr lang="en-US" sz="1200"/>
          </a:p>
        </p:txBody>
      </p:sp>
      <p:sp>
        <p:nvSpPr>
          <p:cNvPr id="28677" name="Rectangle 2"/>
          <p:cNvSpPr>
            <a:spLocks noGrp="1" noChangeArrowheads="1"/>
          </p:cNvSpPr>
          <p:nvPr>
            <p:ph type="title"/>
          </p:nvPr>
        </p:nvSpPr>
        <p:spPr/>
        <p:txBody>
          <a:bodyPr/>
          <a:lstStyle/>
          <a:p>
            <a:pPr eaLnBrk="1" hangingPunct="1"/>
            <a:r>
              <a:rPr lang="en-US" sz="4000"/>
              <a:t>IRT Assembly Model</a:t>
            </a:r>
          </a:p>
        </p:txBody>
      </p:sp>
      <p:sp>
        <p:nvSpPr>
          <p:cNvPr id="28678" name="Rectangle 3"/>
          <p:cNvSpPr>
            <a:spLocks noGrp="1" noChangeArrowheads="1"/>
          </p:cNvSpPr>
          <p:nvPr>
            <p:ph type="body" idx="1"/>
          </p:nvPr>
        </p:nvSpPr>
        <p:spPr>
          <a:xfrm>
            <a:off x="1447800" y="1752600"/>
            <a:ext cx="6172200" cy="3810000"/>
          </a:xfrm>
        </p:spPr>
        <p:txBody>
          <a:bodyPr/>
          <a:lstStyle/>
          <a:p>
            <a:pPr eaLnBrk="1" hangingPunct="1">
              <a:spcBef>
                <a:spcPts val="1200"/>
              </a:spcBef>
            </a:pPr>
            <a:r>
              <a:rPr lang="en-US" dirty="0"/>
              <a:t>5 items</a:t>
            </a:r>
          </a:p>
          <a:p>
            <a:pPr eaLnBrk="1" hangingPunct="1">
              <a:spcBef>
                <a:spcPts val="1200"/>
              </a:spcBef>
            </a:pPr>
            <a:r>
              <a:rPr lang="en-US" dirty="0"/>
              <a:t>Increasing difficulty:</a:t>
            </a:r>
          </a:p>
          <a:p>
            <a:pPr eaLnBrk="1" hangingPunct="1">
              <a:buFontTx/>
              <a:buNone/>
            </a:pPr>
            <a:r>
              <a:rPr lang="en-US" i="1" dirty="0">
                <a:latin typeface="Symbol" pitchFamily="18" charset="2"/>
                <a:cs typeface="Times New Roman" pitchFamily="18" charset="0"/>
                <a:sym typeface="Symbol" pitchFamily="18" charset="2"/>
              </a:rPr>
              <a:t></a:t>
            </a:r>
            <a:r>
              <a:rPr lang="en-US" i="1" dirty="0">
                <a:cs typeface="Times New Roman" pitchFamily="18" charset="0"/>
              </a:rPr>
              <a:t> </a:t>
            </a:r>
            <a:r>
              <a:rPr lang="en-US" i="1" dirty="0">
                <a:latin typeface="Symbol" pitchFamily="18" charset="2"/>
                <a:cs typeface="Times New Roman" pitchFamily="18" charset="0"/>
                <a:sym typeface="Symbol" pitchFamily="18" charset="2"/>
              </a:rPr>
              <a:t></a:t>
            </a:r>
            <a:r>
              <a:rPr lang="en-US" i="1" dirty="0">
                <a:cs typeface="Times New Roman" pitchFamily="18" charset="0"/>
              </a:rPr>
              <a:t> {-1.5, -0.75, 0, 0.75, 1.5}. </a:t>
            </a:r>
            <a:r>
              <a:rPr lang="en-US" dirty="0">
                <a:latin typeface="Arial" charset="0"/>
                <a:ea typeface="MS Song" pitchFamily="49" charset="-122"/>
              </a:rPr>
              <a:t> </a:t>
            </a:r>
          </a:p>
          <a:p>
            <a:pPr eaLnBrk="1" hangingPunct="1">
              <a:spcBef>
                <a:spcPts val="1200"/>
              </a:spcBef>
            </a:pPr>
            <a:r>
              <a:rPr lang="en-US" dirty="0"/>
              <a:t>Adaptive presentation of items</a:t>
            </a:r>
          </a:p>
        </p:txBody>
      </p:sp>
    </p:spTree>
    <p:extLst>
      <p:ext uri="{BB962C8B-B14F-4D97-AF65-F5344CB8AC3E}">
        <p14:creationId xmlns:p14="http://schemas.microsoft.com/office/powerpoint/2010/main" val="9754382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56048A4A-C688-4C80-ABAC-B66F5C515F38}" type="slidenum">
              <a:rPr lang="en-US" sz="1200"/>
              <a:pPr eaLnBrk="1" hangingPunct="1"/>
              <a:t>14</a:t>
            </a:fld>
            <a:endParaRPr lang="en-US" sz="1200"/>
          </a:p>
        </p:txBody>
      </p:sp>
      <p:sp>
        <p:nvSpPr>
          <p:cNvPr id="29701" name="Rectangle 2"/>
          <p:cNvSpPr>
            <a:spLocks noGrp="1" noChangeArrowheads="1"/>
          </p:cNvSpPr>
          <p:nvPr>
            <p:ph type="title"/>
          </p:nvPr>
        </p:nvSpPr>
        <p:spPr/>
        <p:txBody>
          <a:bodyPr/>
          <a:lstStyle/>
          <a:p>
            <a:pPr eaLnBrk="1" hangingPunct="1"/>
            <a:r>
              <a:rPr lang="en-US" sz="4000" dirty="0"/>
              <a:t>IRT Conditional Probability Tables</a:t>
            </a:r>
          </a:p>
        </p:txBody>
      </p:sp>
      <p:graphicFrame>
        <p:nvGraphicFramePr>
          <p:cNvPr id="217278" name="Group 190"/>
          <p:cNvGraphicFramePr>
            <a:graphicFrameLocks noGrp="1"/>
          </p:cNvGraphicFramePr>
          <p:nvPr/>
        </p:nvGraphicFramePr>
        <p:xfrm>
          <a:off x="1143000" y="1905000"/>
          <a:ext cx="6858000" cy="3048000"/>
        </p:xfrm>
        <a:graphic>
          <a:graphicData uri="http://schemas.openxmlformats.org/drawingml/2006/table">
            <a:tbl>
              <a:tblPr/>
              <a:tblGrid>
                <a:gridCol w="979488">
                  <a:extLst>
                    <a:ext uri="{9D8B030D-6E8A-4147-A177-3AD203B41FA5}">
                      <a16:colId xmlns:a16="http://schemas.microsoft.com/office/drawing/2014/main" val="20000"/>
                    </a:ext>
                  </a:extLst>
                </a:gridCol>
                <a:gridCol w="979487">
                  <a:extLst>
                    <a:ext uri="{9D8B030D-6E8A-4147-A177-3AD203B41FA5}">
                      <a16:colId xmlns:a16="http://schemas.microsoft.com/office/drawing/2014/main" val="20001"/>
                    </a:ext>
                  </a:extLst>
                </a:gridCol>
                <a:gridCol w="979488">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979487">
                  <a:extLst>
                    <a:ext uri="{9D8B030D-6E8A-4147-A177-3AD203B41FA5}">
                      <a16:colId xmlns:a16="http://schemas.microsoft.com/office/drawing/2014/main" val="20004"/>
                    </a:ext>
                  </a:extLst>
                </a:gridCol>
                <a:gridCol w="979488">
                  <a:extLst>
                    <a:ext uri="{9D8B030D-6E8A-4147-A177-3AD203B41FA5}">
                      <a16:colId xmlns:a16="http://schemas.microsoft.com/office/drawing/2014/main" val="20005"/>
                    </a:ext>
                  </a:extLst>
                </a:gridCol>
                <a:gridCol w="979487">
                  <a:extLst>
                    <a:ext uri="{9D8B030D-6E8A-4147-A177-3AD203B41FA5}">
                      <a16:colId xmlns:a16="http://schemas.microsoft.com/office/drawing/2014/main" val="20006"/>
                    </a:ext>
                  </a:extLst>
                </a:gridCol>
              </a:tblGrid>
              <a:tr h="50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a:ln>
                            <a:noFill/>
                          </a:ln>
                          <a:solidFill>
                            <a:schemeClr val="tx1"/>
                          </a:solidFill>
                          <a:effectLst/>
                          <a:latin typeface="Times New Roman" pitchFamily="18" charset="0"/>
                          <a:ea typeface="MS PGothic" pitchFamily="34" charset="-128"/>
                          <a:cs typeface="Times New Roman" pitchFamily="18" charset="0"/>
                          <a:sym typeface="Symbol" pitchFamily="18" charset="2"/>
                        </a:rPr>
                        <a:t></a:t>
                      </a: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 </a:t>
                      </a:r>
                    </a:p>
                  </a:txBody>
                  <a:tcP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   Prior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Item 1</a:t>
                      </a:r>
                    </a:p>
                  </a:txBody>
                  <a:tcP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Item 2</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Item 3</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Item 4</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Item 5</a:t>
                      </a:r>
                    </a:p>
                  </a:txBody>
                  <a:tcP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-2</a:t>
                      </a:r>
                    </a:p>
                  </a:txBody>
                  <a:tcPr horzOverflow="overflow">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     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0.3775</a:t>
                      </a:r>
                    </a:p>
                  </a:txBody>
                  <a:tcPr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0.2227</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0.1192</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0.0601</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0.0293</a:t>
                      </a:r>
                    </a:p>
                  </a:txBody>
                  <a:tcP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     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0.6225</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0.4378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0.2689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0.1480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0.0759</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          0</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     0.4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MS PGothic" pitchFamily="34" charset="-128"/>
                          <a:cs typeface="Times New Roman" pitchFamily="18" charset="0"/>
                        </a:rPr>
                        <a:t>0.8176</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0.6792 </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0.5000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0.3208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0.1824</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50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          1</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     0.2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0.9241</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0.8520</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0.7311</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0.5622</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0.3775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508000">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          2</a:t>
                      </a:r>
                    </a:p>
                  </a:txBody>
                  <a:tcP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     0.1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0.9707</a:t>
                      </a:r>
                    </a:p>
                  </a:txBody>
                  <a:tcP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0.9399</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0.8088</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ea typeface="MS PGothic" pitchFamily="34" charset="-128"/>
                          <a:cs typeface="Times New Roman" pitchFamily="18" charset="0"/>
                        </a:rPr>
                        <a:t>0.7773</a:t>
                      </a: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ea typeface="MS PGothic" pitchFamily="34" charset="-128"/>
                          <a:cs typeface="Times New Roman" pitchFamily="18" charset="0"/>
                        </a:rPr>
                        <a:t>0.6225</a:t>
                      </a: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65518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0D19CF1A-C782-4F76-97CF-B13DEADABDFA}" type="slidenum">
              <a:rPr lang="en-US" sz="1200"/>
              <a:pPr eaLnBrk="1" hangingPunct="1"/>
              <a:t>15</a:t>
            </a:fld>
            <a:endParaRPr lang="en-US" sz="1200"/>
          </a:p>
        </p:txBody>
      </p:sp>
      <p:sp>
        <p:nvSpPr>
          <p:cNvPr id="30725" name="Rectangle 2"/>
          <p:cNvSpPr>
            <a:spLocks noGrp="1" noChangeArrowheads="1"/>
          </p:cNvSpPr>
          <p:nvPr>
            <p:ph type="title"/>
          </p:nvPr>
        </p:nvSpPr>
        <p:spPr/>
        <p:txBody>
          <a:bodyPr/>
          <a:lstStyle/>
          <a:p>
            <a:pPr eaLnBrk="1" hangingPunct="1"/>
            <a:r>
              <a:rPr lang="en-US" sz="4000"/>
              <a:t>Problems Set 1</a:t>
            </a:r>
          </a:p>
        </p:txBody>
      </p:sp>
      <p:sp>
        <p:nvSpPr>
          <p:cNvPr id="30726" name="Rectangle 3"/>
          <p:cNvSpPr>
            <a:spLocks noGrp="1" noChangeArrowheads="1"/>
          </p:cNvSpPr>
          <p:nvPr>
            <p:ph type="body" sz="half" idx="1"/>
          </p:nvPr>
        </p:nvSpPr>
        <p:spPr>
          <a:xfrm>
            <a:off x="685800" y="1676400"/>
            <a:ext cx="3810000" cy="4114800"/>
          </a:xfrm>
        </p:spPr>
        <p:txBody>
          <a:bodyPr/>
          <a:lstStyle/>
          <a:p>
            <a:pPr marL="533400" indent="-533400" eaLnBrk="1" hangingPunct="1">
              <a:lnSpc>
                <a:spcPct val="90000"/>
              </a:lnSpc>
              <a:buFontTx/>
              <a:buAutoNum type="arabicPeriod"/>
            </a:pPr>
            <a:r>
              <a:rPr lang="en-US" sz="2000"/>
              <a:t>Assume</a:t>
            </a:r>
            <a:r>
              <a:rPr lang="en-US" sz="2000" i="1">
                <a:latin typeface="Symbol" pitchFamily="18" charset="2"/>
                <a:sym typeface="Symbol" pitchFamily="18" charset="2"/>
              </a:rPr>
              <a:t></a:t>
            </a:r>
            <a:r>
              <a:rPr lang="en-US" sz="2000"/>
              <a:t> =1, what is expected score (sum </a:t>
            </a:r>
            <a:r>
              <a:rPr lang="en-US" sz="2000" i="1"/>
              <a:t>X</a:t>
            </a:r>
            <a:r>
              <a:rPr lang="en-US" sz="2000" i="1" baseline="-25000"/>
              <a:t>j</a:t>
            </a:r>
            <a:r>
              <a:rPr lang="en-US" sz="2000"/>
              <a:t>)</a:t>
            </a:r>
          </a:p>
          <a:p>
            <a:pPr marL="533400" indent="-533400" eaLnBrk="1" hangingPunct="1">
              <a:lnSpc>
                <a:spcPct val="90000"/>
              </a:lnSpc>
              <a:buFontTx/>
              <a:buAutoNum type="arabicPeriod"/>
            </a:pPr>
            <a:r>
              <a:rPr lang="en-US" sz="2000"/>
              <a:t>Calculate </a:t>
            </a:r>
            <a:r>
              <a:rPr lang="en-US" sz="2000" i="1"/>
              <a:t>P(</a:t>
            </a:r>
            <a:r>
              <a:rPr lang="en-US" sz="2000" i="1">
                <a:latin typeface="Symbol" pitchFamily="18" charset="2"/>
                <a:sym typeface="Symbol" pitchFamily="18" charset="2"/>
              </a:rPr>
              <a:t></a:t>
            </a:r>
            <a:r>
              <a:rPr lang="en-US" sz="2000" i="1"/>
              <a:t> |X</a:t>
            </a:r>
            <a:r>
              <a:rPr lang="en-US" sz="2000" i="1" baseline="-25000"/>
              <a:t>1</a:t>
            </a:r>
            <a:r>
              <a:rPr lang="en-US" sz="2000" i="1"/>
              <a:t>=</a:t>
            </a:r>
            <a:r>
              <a:rPr lang="en-US" sz="2000" u="sng"/>
              <a:t>right</a:t>
            </a:r>
            <a:r>
              <a:rPr lang="en-US" sz="2000" i="1"/>
              <a:t>), E(</a:t>
            </a:r>
            <a:r>
              <a:rPr lang="en-US" sz="2000" i="1">
                <a:latin typeface="Symbol" pitchFamily="18" charset="2"/>
                <a:sym typeface="Symbol" pitchFamily="18" charset="2"/>
              </a:rPr>
              <a:t></a:t>
            </a:r>
            <a:r>
              <a:rPr lang="en-US" sz="2000" i="1"/>
              <a:t> |X</a:t>
            </a:r>
            <a:r>
              <a:rPr lang="en-US" sz="2000" i="1" baseline="-25000"/>
              <a:t>1</a:t>
            </a:r>
            <a:r>
              <a:rPr lang="en-US" sz="2000" i="1"/>
              <a:t>=</a:t>
            </a:r>
            <a:r>
              <a:rPr lang="en-US" sz="2000" u="sng"/>
              <a:t>right</a:t>
            </a:r>
            <a:r>
              <a:rPr lang="en-US" sz="2000" i="1"/>
              <a:t>)</a:t>
            </a:r>
          </a:p>
          <a:p>
            <a:pPr marL="533400" indent="-533400" eaLnBrk="1" hangingPunct="1">
              <a:lnSpc>
                <a:spcPct val="90000"/>
              </a:lnSpc>
              <a:buFontTx/>
              <a:buAutoNum type="arabicPeriod"/>
            </a:pPr>
            <a:r>
              <a:rPr lang="en-US" sz="2000"/>
              <a:t>Calculate </a:t>
            </a:r>
            <a:r>
              <a:rPr lang="en-US" sz="2000" i="1"/>
              <a:t>P(</a:t>
            </a:r>
            <a:r>
              <a:rPr lang="en-US" sz="2000" i="1">
                <a:latin typeface="Symbol" pitchFamily="18" charset="2"/>
                <a:sym typeface="Symbol" pitchFamily="18" charset="2"/>
              </a:rPr>
              <a:t></a:t>
            </a:r>
            <a:r>
              <a:rPr lang="en-US" sz="2000" i="1"/>
              <a:t> |X</a:t>
            </a:r>
            <a:r>
              <a:rPr lang="en-US" sz="2000" i="1" baseline="-25000"/>
              <a:t>5</a:t>
            </a:r>
            <a:r>
              <a:rPr lang="en-US" sz="2000" i="1"/>
              <a:t>=</a:t>
            </a:r>
            <a:r>
              <a:rPr lang="en-US" sz="2000" u="sng"/>
              <a:t>right</a:t>
            </a:r>
            <a:r>
              <a:rPr lang="en-US" sz="2000" i="1"/>
              <a:t>), E(</a:t>
            </a:r>
            <a:r>
              <a:rPr lang="en-US" sz="2000" i="1">
                <a:latin typeface="Symbol" pitchFamily="18" charset="2"/>
                <a:sym typeface="Symbol" pitchFamily="18" charset="2"/>
              </a:rPr>
              <a:t></a:t>
            </a:r>
            <a:r>
              <a:rPr lang="en-US" sz="2000" i="1"/>
              <a:t> |X</a:t>
            </a:r>
            <a:r>
              <a:rPr lang="en-US" sz="2000" i="1" baseline="-25000"/>
              <a:t>5</a:t>
            </a:r>
            <a:r>
              <a:rPr lang="en-US" sz="2000" i="1"/>
              <a:t>=</a:t>
            </a:r>
            <a:r>
              <a:rPr lang="en-US" sz="2000" u="sng"/>
              <a:t>right</a:t>
            </a:r>
            <a:r>
              <a:rPr lang="en-US" sz="2000" i="1"/>
              <a:t>)</a:t>
            </a:r>
            <a:endParaRPr lang="en-US" sz="2000"/>
          </a:p>
          <a:p>
            <a:pPr marL="533400" indent="-533400" eaLnBrk="1" hangingPunct="1">
              <a:lnSpc>
                <a:spcPct val="90000"/>
              </a:lnSpc>
              <a:buFontTx/>
              <a:buAutoNum type="arabicPeriod"/>
            </a:pPr>
            <a:r>
              <a:rPr lang="en-US" sz="2000"/>
              <a:t>Score three students who have the following observable patterns (Tasks 1--5):</a:t>
            </a:r>
          </a:p>
          <a:p>
            <a:pPr marL="914400" lvl="1" indent="-457200" eaLnBrk="1" hangingPunct="1">
              <a:lnSpc>
                <a:spcPct val="90000"/>
              </a:lnSpc>
              <a:buFontTx/>
              <a:buNone/>
            </a:pPr>
            <a:r>
              <a:rPr lang="en-US" sz="1800" i="1"/>
              <a:t>1,1,1,0,0</a:t>
            </a:r>
          </a:p>
          <a:p>
            <a:pPr marL="914400" lvl="1" indent="-457200" eaLnBrk="1" hangingPunct="1">
              <a:lnSpc>
                <a:spcPct val="90000"/>
              </a:lnSpc>
              <a:buFontTx/>
              <a:buNone/>
            </a:pPr>
            <a:r>
              <a:rPr lang="en-US" sz="1800" i="1"/>
              <a:t>1,0,0,1,1</a:t>
            </a:r>
          </a:p>
          <a:p>
            <a:pPr marL="914400" lvl="1" indent="-457200" eaLnBrk="1" hangingPunct="1">
              <a:lnSpc>
                <a:spcPct val="90000"/>
              </a:lnSpc>
              <a:buFontTx/>
              <a:buNone/>
            </a:pPr>
            <a:r>
              <a:rPr lang="en-US" sz="1800" i="1"/>
              <a:t>1,1,1,0,1</a:t>
            </a:r>
          </a:p>
          <a:p>
            <a:pPr marL="533400" indent="-533400" eaLnBrk="1" hangingPunct="1">
              <a:lnSpc>
                <a:spcPct val="90000"/>
              </a:lnSpc>
              <a:buFontTx/>
              <a:buAutoNum type="arabicPeriod"/>
            </a:pPr>
            <a:endParaRPr lang="en-US" sz="2000" i="1"/>
          </a:p>
        </p:txBody>
      </p:sp>
      <p:sp>
        <p:nvSpPr>
          <p:cNvPr id="30727" name="Rectangle 4"/>
          <p:cNvSpPr>
            <a:spLocks noGrp="1" noChangeArrowheads="1"/>
          </p:cNvSpPr>
          <p:nvPr>
            <p:ph type="body" sz="half" idx="2"/>
          </p:nvPr>
        </p:nvSpPr>
        <p:spPr>
          <a:xfrm>
            <a:off x="4648200" y="1676400"/>
            <a:ext cx="3810000" cy="4114800"/>
          </a:xfrm>
        </p:spPr>
        <p:txBody>
          <a:bodyPr/>
          <a:lstStyle/>
          <a:p>
            <a:pPr eaLnBrk="1" hangingPunct="1">
              <a:buFontTx/>
              <a:buNone/>
            </a:pPr>
            <a:r>
              <a:rPr lang="en-US" sz="2000"/>
              <a:t>5. Suppose we have observed for a given student </a:t>
            </a:r>
            <a:r>
              <a:rPr lang="en-US" sz="2000" i="1"/>
              <a:t>X</a:t>
            </a:r>
            <a:r>
              <a:rPr lang="en-US" sz="2000" i="1" baseline="-25000"/>
              <a:t>2</a:t>
            </a:r>
            <a:r>
              <a:rPr lang="en-US" sz="2000" i="1"/>
              <a:t>=</a:t>
            </a:r>
            <a:r>
              <a:rPr lang="en-US" sz="2000" u="sng"/>
              <a:t>right</a:t>
            </a:r>
            <a:r>
              <a:rPr lang="en-US" sz="2000"/>
              <a:t> and </a:t>
            </a:r>
            <a:r>
              <a:rPr lang="en-US" sz="2000" i="1"/>
              <a:t>X</a:t>
            </a:r>
            <a:r>
              <a:rPr lang="en-US" sz="2000" i="1" baseline="-25000"/>
              <a:t>3</a:t>
            </a:r>
            <a:r>
              <a:rPr lang="en-US" sz="2000" i="1"/>
              <a:t>=</a:t>
            </a:r>
            <a:r>
              <a:rPr lang="en-US" sz="2000" u="sng"/>
              <a:t>right</a:t>
            </a:r>
            <a:r>
              <a:rPr lang="en-US" sz="2000"/>
              <a:t>, what is the next best item to present (hint, look for expected probabilities closest to .5,.5</a:t>
            </a:r>
          </a:p>
          <a:p>
            <a:pPr eaLnBrk="1" hangingPunct="1">
              <a:buFontTx/>
              <a:buNone/>
            </a:pPr>
            <a:r>
              <a:rPr lang="en-US" sz="2000"/>
              <a:t>6. Same thing, with </a:t>
            </a:r>
            <a:r>
              <a:rPr lang="en-US" sz="2000" i="1"/>
              <a:t>X</a:t>
            </a:r>
            <a:r>
              <a:rPr lang="en-US" sz="2000" i="1" baseline="-25000"/>
              <a:t>2</a:t>
            </a:r>
            <a:r>
              <a:rPr lang="en-US" sz="2000" i="1"/>
              <a:t>=</a:t>
            </a:r>
            <a:r>
              <a:rPr lang="en-US" sz="2000" u="sng"/>
              <a:t>right</a:t>
            </a:r>
            <a:r>
              <a:rPr lang="en-US" sz="2000"/>
              <a:t> and </a:t>
            </a:r>
            <a:r>
              <a:rPr lang="en-US" sz="2000" i="1"/>
              <a:t>X</a:t>
            </a:r>
            <a:r>
              <a:rPr lang="en-US" sz="2000" i="1" baseline="-25000"/>
              <a:t>3</a:t>
            </a:r>
            <a:r>
              <a:rPr lang="en-US" sz="2000" i="1"/>
              <a:t>=</a:t>
            </a:r>
            <a:r>
              <a:rPr lang="en-US" sz="2000" u="sng"/>
              <a:t>wrong</a:t>
            </a:r>
          </a:p>
          <a:p>
            <a:pPr eaLnBrk="1" hangingPunct="1">
              <a:buFontTx/>
              <a:buNone/>
            </a:pPr>
            <a:r>
              <a:rPr lang="en-US" sz="2000"/>
              <a:t>7. Same thing, with </a:t>
            </a:r>
            <a:r>
              <a:rPr lang="en-US" sz="2000" i="1"/>
              <a:t>X</a:t>
            </a:r>
            <a:r>
              <a:rPr lang="en-US" sz="2000" i="1" baseline="-25000"/>
              <a:t>2</a:t>
            </a:r>
            <a:r>
              <a:rPr lang="en-US" sz="2000" i="1"/>
              <a:t>=</a:t>
            </a:r>
            <a:r>
              <a:rPr lang="en-US" sz="2000" u="sng"/>
              <a:t>wrong</a:t>
            </a:r>
            <a:r>
              <a:rPr lang="en-US" sz="2000"/>
              <a:t> and </a:t>
            </a:r>
            <a:r>
              <a:rPr lang="en-US" sz="2000" i="1"/>
              <a:t>X</a:t>
            </a:r>
            <a:r>
              <a:rPr lang="en-US" sz="2000" i="1" baseline="-25000"/>
              <a:t>3</a:t>
            </a:r>
            <a:r>
              <a:rPr lang="en-US" sz="2000" i="1"/>
              <a:t>=</a:t>
            </a:r>
            <a:r>
              <a:rPr lang="en-US" sz="2000" u="sng"/>
              <a:t>wrong</a:t>
            </a:r>
            <a:endParaRPr lang="en-US" sz="2400" u="sng"/>
          </a:p>
        </p:txBody>
      </p:sp>
    </p:spTree>
    <p:extLst>
      <p:ext uri="{BB962C8B-B14F-4D97-AF65-F5344CB8AC3E}">
        <p14:creationId xmlns:p14="http://schemas.microsoft.com/office/powerpoint/2010/main" val="41586488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98CB19FF-3F8F-42D3-B35B-FE72E8C0828E}" type="slidenum">
              <a:rPr lang="en-US" sz="1200"/>
              <a:pPr eaLnBrk="1" hangingPunct="1"/>
              <a:t>16</a:t>
            </a:fld>
            <a:endParaRPr lang="en-US" sz="1200"/>
          </a:p>
        </p:txBody>
      </p:sp>
      <p:sp>
        <p:nvSpPr>
          <p:cNvPr id="34821" name="Rectangle 2"/>
          <p:cNvSpPr>
            <a:spLocks noGrp="1" noChangeArrowheads="1"/>
          </p:cNvSpPr>
          <p:nvPr>
            <p:ph type="title"/>
          </p:nvPr>
        </p:nvSpPr>
        <p:spPr/>
        <p:txBody>
          <a:bodyPr/>
          <a:lstStyle/>
          <a:p>
            <a:pPr eaLnBrk="1" hangingPunct="1"/>
            <a:r>
              <a:rPr lang="en-US" sz="4000"/>
              <a:t>Problem Set 2</a:t>
            </a:r>
          </a:p>
        </p:txBody>
      </p:sp>
      <p:sp>
        <p:nvSpPr>
          <p:cNvPr id="34822" name="Rectangle 3"/>
          <p:cNvSpPr>
            <a:spLocks noGrp="1" noChangeArrowheads="1"/>
          </p:cNvSpPr>
          <p:nvPr>
            <p:ph type="body" sz="half" idx="1"/>
          </p:nvPr>
        </p:nvSpPr>
        <p:spPr>
          <a:xfrm>
            <a:off x="838200" y="1676400"/>
            <a:ext cx="7543800" cy="4114800"/>
          </a:xfrm>
        </p:spPr>
        <p:txBody>
          <a:bodyPr/>
          <a:lstStyle/>
          <a:p>
            <a:pPr marL="533400" indent="-533400" eaLnBrk="1" hangingPunct="1">
              <a:lnSpc>
                <a:spcPct val="90000"/>
              </a:lnSpc>
            </a:pPr>
            <a:r>
              <a:rPr lang="en-US" sz="2000"/>
              <a:t>Compare the following quantities in the context and no context models:</a:t>
            </a:r>
          </a:p>
          <a:p>
            <a:pPr marL="914400" lvl="1" indent="-457200" eaLnBrk="1" hangingPunct="1">
              <a:lnSpc>
                <a:spcPct val="90000"/>
              </a:lnSpc>
              <a:buFontTx/>
              <a:buAutoNum type="arabicPeriod"/>
            </a:pPr>
            <a:r>
              <a:rPr lang="en-US" sz="1800"/>
              <a:t>P(X</a:t>
            </a:r>
            <a:r>
              <a:rPr lang="en-US" sz="1800" baseline="-25000"/>
              <a:t>2</a:t>
            </a:r>
            <a:r>
              <a:rPr lang="en-US" sz="1800"/>
              <a:t>), P(X</a:t>
            </a:r>
            <a:r>
              <a:rPr lang="en-US" sz="1800" baseline="-25000"/>
              <a:t>3</a:t>
            </a:r>
            <a:r>
              <a:rPr lang="en-US" sz="1800"/>
              <a:t>), P(X</a:t>
            </a:r>
            <a:r>
              <a:rPr lang="en-US" sz="1800" baseline="-25000"/>
              <a:t>4</a:t>
            </a:r>
            <a:r>
              <a:rPr lang="en-US" sz="1800"/>
              <a:t>)</a:t>
            </a:r>
          </a:p>
          <a:p>
            <a:pPr marL="914400" lvl="1" indent="-457200" eaLnBrk="1" hangingPunct="1">
              <a:lnSpc>
                <a:spcPct val="90000"/>
              </a:lnSpc>
              <a:buFontTx/>
              <a:buAutoNum type="arabicPeriod"/>
            </a:pPr>
            <a:r>
              <a:rPr lang="en-US" sz="1800"/>
              <a:t>P(</a:t>
            </a:r>
            <a:r>
              <a:rPr lang="en-US" sz="1800">
                <a:latin typeface="Symbol" pitchFamily="18" charset="2"/>
                <a:sym typeface="Symbol" pitchFamily="18" charset="2"/>
              </a:rPr>
              <a:t></a:t>
            </a:r>
            <a:r>
              <a:rPr lang="en-US" sz="1800"/>
              <a:t>|X</a:t>
            </a:r>
            <a:r>
              <a:rPr lang="en-US" sz="1800" baseline="-25000"/>
              <a:t>2</a:t>
            </a:r>
            <a:r>
              <a:rPr lang="en-US" sz="1800"/>
              <a:t>=</a:t>
            </a:r>
            <a:r>
              <a:rPr lang="en-US" sz="1800" u="sng"/>
              <a:t>right</a:t>
            </a:r>
            <a:r>
              <a:rPr lang="en-US" sz="1800"/>
              <a:t>),                  	P(</a:t>
            </a:r>
            <a:r>
              <a:rPr lang="en-US" sz="1800">
                <a:latin typeface="Symbol" pitchFamily="18" charset="2"/>
                <a:sym typeface="Symbol" pitchFamily="18" charset="2"/>
              </a:rPr>
              <a:t></a:t>
            </a:r>
            <a:r>
              <a:rPr lang="en-US" sz="1800"/>
              <a:t>|X</a:t>
            </a:r>
            <a:r>
              <a:rPr lang="en-US" sz="1800" baseline="-25000"/>
              <a:t>3</a:t>
            </a:r>
            <a:r>
              <a:rPr lang="en-US" sz="1800"/>
              <a:t>=</a:t>
            </a:r>
            <a:r>
              <a:rPr lang="en-US" sz="1800" u="sng"/>
              <a:t>right</a:t>
            </a:r>
            <a:r>
              <a:rPr lang="en-US" sz="1800"/>
              <a:t>) </a:t>
            </a:r>
          </a:p>
          <a:p>
            <a:pPr marL="914400" lvl="1" indent="-457200" eaLnBrk="1" hangingPunct="1">
              <a:lnSpc>
                <a:spcPct val="90000"/>
              </a:lnSpc>
              <a:buFontTx/>
              <a:buAutoNum type="arabicPeriod"/>
            </a:pPr>
            <a:r>
              <a:rPr lang="en-US" sz="1800"/>
              <a:t>P(X</a:t>
            </a:r>
            <a:r>
              <a:rPr lang="en-US" sz="1800" baseline="-25000"/>
              <a:t>4</a:t>
            </a:r>
            <a:r>
              <a:rPr lang="en-US" sz="1800"/>
              <a:t>|X</a:t>
            </a:r>
            <a:r>
              <a:rPr lang="en-US" sz="1800" baseline="-25000"/>
              <a:t>2</a:t>
            </a:r>
            <a:r>
              <a:rPr lang="en-US" sz="1800"/>
              <a:t>=</a:t>
            </a:r>
            <a:r>
              <a:rPr lang="en-US" sz="1800" u="sng"/>
              <a:t>right</a:t>
            </a:r>
            <a:r>
              <a:rPr lang="en-US" sz="1800"/>
              <a:t>),               	P(X</a:t>
            </a:r>
            <a:r>
              <a:rPr lang="en-US" sz="1800" baseline="-25000"/>
              <a:t>4</a:t>
            </a:r>
            <a:r>
              <a:rPr lang="en-US" sz="1800">
                <a:latin typeface="Symbol" pitchFamily="18" charset="2"/>
                <a:sym typeface="Symbol" pitchFamily="18" charset="2"/>
              </a:rPr>
              <a:t> </a:t>
            </a:r>
            <a:r>
              <a:rPr lang="en-US" sz="1800"/>
              <a:t>|X</a:t>
            </a:r>
            <a:r>
              <a:rPr lang="en-US" sz="1800" baseline="-25000"/>
              <a:t>3</a:t>
            </a:r>
            <a:r>
              <a:rPr lang="en-US" sz="1800"/>
              <a:t>=</a:t>
            </a:r>
            <a:r>
              <a:rPr lang="en-US" sz="1800" u="sng"/>
              <a:t>right</a:t>
            </a:r>
            <a:r>
              <a:rPr lang="en-US" sz="1800"/>
              <a:t>) </a:t>
            </a:r>
          </a:p>
          <a:p>
            <a:pPr marL="914400" lvl="1" indent="-457200" eaLnBrk="1" hangingPunct="1">
              <a:lnSpc>
                <a:spcPct val="90000"/>
              </a:lnSpc>
              <a:buFontTx/>
              <a:buAutoNum type="arabicPeriod"/>
            </a:pPr>
            <a:r>
              <a:rPr lang="en-US" sz="1800"/>
              <a:t>P(</a:t>
            </a:r>
            <a:r>
              <a:rPr lang="en-US" sz="1800">
                <a:latin typeface="Symbol" pitchFamily="18" charset="2"/>
                <a:sym typeface="Symbol" pitchFamily="18" charset="2"/>
              </a:rPr>
              <a:t></a:t>
            </a:r>
            <a:r>
              <a:rPr lang="en-US" sz="1800"/>
              <a:t>|X</a:t>
            </a:r>
            <a:r>
              <a:rPr lang="en-US" sz="1800" baseline="-25000"/>
              <a:t>3</a:t>
            </a:r>
            <a:r>
              <a:rPr lang="en-US" sz="1800"/>
              <a:t>=</a:t>
            </a:r>
            <a:r>
              <a:rPr lang="en-US" sz="1800" u="sng"/>
              <a:t>wrong</a:t>
            </a:r>
            <a:r>
              <a:rPr lang="en-US" sz="1800"/>
              <a:t>, X</a:t>
            </a:r>
            <a:r>
              <a:rPr lang="en-US" sz="1800" baseline="-25000"/>
              <a:t>4</a:t>
            </a:r>
            <a:r>
              <a:rPr lang="en-US" sz="1800"/>
              <a:t>=</a:t>
            </a:r>
            <a:r>
              <a:rPr lang="en-US" sz="1800" u="sng"/>
              <a:t>wrong</a:t>
            </a:r>
            <a:r>
              <a:rPr lang="en-US" sz="1800"/>
              <a:t>), 	P(</a:t>
            </a:r>
            <a:r>
              <a:rPr lang="en-US" sz="1800">
                <a:latin typeface="Symbol" pitchFamily="18" charset="2"/>
                <a:sym typeface="Symbol" pitchFamily="18" charset="2"/>
              </a:rPr>
              <a:t></a:t>
            </a:r>
            <a:r>
              <a:rPr lang="en-US" sz="1800"/>
              <a:t>|X</a:t>
            </a:r>
            <a:r>
              <a:rPr lang="en-US" sz="1800" baseline="-25000"/>
              <a:t>3</a:t>
            </a:r>
            <a:r>
              <a:rPr lang="en-US" sz="1800"/>
              <a:t>=</a:t>
            </a:r>
            <a:r>
              <a:rPr lang="en-US" sz="1800" u="sng"/>
              <a:t>right</a:t>
            </a:r>
            <a:r>
              <a:rPr lang="en-US" sz="1800"/>
              <a:t>, X</a:t>
            </a:r>
            <a:r>
              <a:rPr lang="en-US" sz="1800" baseline="-25000"/>
              <a:t>4</a:t>
            </a:r>
            <a:r>
              <a:rPr lang="en-US" sz="1800"/>
              <a:t>=</a:t>
            </a:r>
            <a:r>
              <a:rPr lang="en-US" sz="1800" u="sng"/>
              <a:t>wrong</a:t>
            </a:r>
            <a:r>
              <a:rPr lang="en-US" sz="1800"/>
              <a:t>), </a:t>
            </a:r>
          </a:p>
          <a:p>
            <a:pPr marL="914400" lvl="1" indent="-457200" eaLnBrk="1" hangingPunct="1">
              <a:lnSpc>
                <a:spcPct val="90000"/>
              </a:lnSpc>
              <a:buFontTx/>
              <a:buAutoNum type="arabicPeriod"/>
            </a:pPr>
            <a:r>
              <a:rPr lang="en-US" sz="1800"/>
              <a:t>P(</a:t>
            </a:r>
            <a:r>
              <a:rPr lang="en-US" sz="1800">
                <a:latin typeface="Symbol" pitchFamily="18" charset="2"/>
                <a:sym typeface="Symbol" pitchFamily="18" charset="2"/>
              </a:rPr>
              <a:t></a:t>
            </a:r>
            <a:r>
              <a:rPr lang="en-US" sz="1800"/>
              <a:t>|X</a:t>
            </a:r>
            <a:r>
              <a:rPr lang="en-US" sz="1800" baseline="-25000"/>
              <a:t>3</a:t>
            </a:r>
            <a:r>
              <a:rPr lang="en-US" sz="1800"/>
              <a:t>=</a:t>
            </a:r>
            <a:r>
              <a:rPr lang="en-US" sz="1800" u="sng"/>
              <a:t>wrong</a:t>
            </a:r>
            <a:r>
              <a:rPr lang="en-US" sz="1800"/>
              <a:t>, X</a:t>
            </a:r>
            <a:r>
              <a:rPr lang="en-US" sz="1800" baseline="-25000"/>
              <a:t>4</a:t>
            </a:r>
            <a:r>
              <a:rPr lang="en-US" sz="1800"/>
              <a:t>=</a:t>
            </a:r>
            <a:r>
              <a:rPr lang="en-US" sz="1800" u="sng"/>
              <a:t>right</a:t>
            </a:r>
            <a:r>
              <a:rPr lang="en-US" sz="1800"/>
              <a:t>),      P(</a:t>
            </a:r>
            <a:r>
              <a:rPr lang="en-US" sz="1800">
                <a:latin typeface="Symbol" pitchFamily="18" charset="2"/>
                <a:sym typeface="Symbol" pitchFamily="18" charset="2"/>
              </a:rPr>
              <a:t></a:t>
            </a:r>
            <a:r>
              <a:rPr lang="en-US" sz="1800"/>
              <a:t>|X</a:t>
            </a:r>
            <a:r>
              <a:rPr lang="en-US" sz="1800" baseline="-25000"/>
              <a:t>3</a:t>
            </a:r>
            <a:r>
              <a:rPr lang="en-US" sz="1800"/>
              <a:t>=</a:t>
            </a:r>
            <a:r>
              <a:rPr lang="en-US" sz="1800" u="sng"/>
              <a:t>right</a:t>
            </a:r>
            <a:r>
              <a:rPr lang="en-US" sz="1800"/>
              <a:t>, X</a:t>
            </a:r>
            <a:r>
              <a:rPr lang="en-US" sz="1800" baseline="-25000"/>
              <a:t>4</a:t>
            </a:r>
            <a:r>
              <a:rPr lang="en-US" sz="1800"/>
              <a:t>=</a:t>
            </a:r>
            <a:r>
              <a:rPr lang="en-US" sz="1800" u="sng"/>
              <a:t>right</a:t>
            </a:r>
            <a:r>
              <a:rPr lang="en-US" sz="1800"/>
              <a:t>)</a:t>
            </a:r>
          </a:p>
          <a:p>
            <a:pPr marL="914400" lvl="1" indent="-457200" eaLnBrk="1" hangingPunct="1">
              <a:lnSpc>
                <a:spcPct val="90000"/>
              </a:lnSpc>
              <a:buFontTx/>
              <a:buAutoNum type="arabicPeriod"/>
            </a:pPr>
            <a:endParaRPr lang="en-US" sz="1800"/>
          </a:p>
          <a:p>
            <a:pPr marL="914400" lvl="1" indent="-457200" eaLnBrk="1" hangingPunct="1">
              <a:lnSpc>
                <a:spcPct val="90000"/>
              </a:lnSpc>
              <a:buFontTx/>
              <a:buAutoNum type="arabicPeriod"/>
            </a:pPr>
            <a:endParaRPr lang="en-US" sz="1800"/>
          </a:p>
          <a:p>
            <a:pPr marL="914400" lvl="1" indent="-457200" eaLnBrk="1" hangingPunct="1">
              <a:lnSpc>
                <a:spcPct val="90000"/>
              </a:lnSpc>
              <a:buFontTx/>
              <a:buAutoNum type="arabicPeriod"/>
            </a:pPr>
            <a:endParaRPr lang="en-US" sz="1800"/>
          </a:p>
        </p:txBody>
      </p:sp>
    </p:spTree>
    <p:extLst>
      <p:ext uri="{BB962C8B-B14F-4D97-AF65-F5344CB8AC3E}">
        <p14:creationId xmlns:p14="http://schemas.microsoft.com/office/powerpoint/2010/main" val="1486923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B71029EB-9787-4756-A8C8-963530976046}" type="slidenum">
              <a:rPr lang="en-US" sz="1200"/>
              <a:pPr eaLnBrk="1" hangingPunct="1"/>
              <a:t>17</a:t>
            </a:fld>
            <a:endParaRPr lang="en-US" sz="1200"/>
          </a:p>
        </p:txBody>
      </p:sp>
      <p:sp>
        <p:nvSpPr>
          <p:cNvPr id="36869" name="Rectangle 2"/>
          <p:cNvSpPr>
            <a:spLocks noGrp="1" noChangeArrowheads="1"/>
          </p:cNvSpPr>
          <p:nvPr>
            <p:ph type="title"/>
          </p:nvPr>
        </p:nvSpPr>
        <p:spPr/>
        <p:txBody>
          <a:bodyPr/>
          <a:lstStyle/>
          <a:p>
            <a:pPr eaLnBrk="1" hangingPunct="1"/>
            <a:r>
              <a:rPr lang="en-US" sz="4000" dirty="0">
                <a:cs typeface="Times New Roman" pitchFamily="18" charset="0"/>
              </a:rPr>
              <a:t>Bayes net in Education</a:t>
            </a:r>
            <a:endParaRPr lang="en-US" sz="4000" dirty="0"/>
          </a:p>
        </p:txBody>
      </p:sp>
      <p:sp>
        <p:nvSpPr>
          <p:cNvPr id="36870" name="Rectangle 3"/>
          <p:cNvSpPr>
            <a:spLocks noGrp="1" noChangeArrowheads="1"/>
          </p:cNvSpPr>
          <p:nvPr>
            <p:ph type="body" idx="1"/>
          </p:nvPr>
        </p:nvSpPr>
        <p:spPr>
          <a:xfrm>
            <a:off x="990600" y="1447800"/>
            <a:ext cx="7620000" cy="4800600"/>
          </a:xfrm>
        </p:spPr>
        <p:txBody>
          <a:bodyPr/>
          <a:lstStyle/>
          <a:p>
            <a:pPr eaLnBrk="1" hangingPunct="1">
              <a:lnSpc>
                <a:spcPct val="90000"/>
              </a:lnSpc>
              <a:buFontTx/>
              <a:buNone/>
            </a:pPr>
            <a:r>
              <a:rPr lang="en-US" sz="2800" dirty="0"/>
              <a:t>3. Combination Models</a:t>
            </a:r>
            <a:r>
              <a:rPr lang="en-US" sz="2600" dirty="0"/>
              <a:t> a task which requires two Proficiencies:</a:t>
            </a:r>
          </a:p>
          <a:p>
            <a:pPr eaLnBrk="1" hangingPunct="1">
              <a:lnSpc>
                <a:spcPct val="90000"/>
              </a:lnSpc>
              <a:buFontTx/>
              <a:buNone/>
            </a:pPr>
            <a:r>
              <a:rPr lang="en-US" sz="2600" dirty="0"/>
              <a:t>    Three different ways to combine those proficiencies:</a:t>
            </a:r>
          </a:p>
          <a:p>
            <a:pPr marL="525780" eaLnBrk="1" hangingPunct="1">
              <a:lnSpc>
                <a:spcPct val="90000"/>
              </a:lnSpc>
            </a:pPr>
            <a:r>
              <a:rPr lang="en-US" sz="2600" b="1" dirty="0"/>
              <a:t>Compensatory</a:t>
            </a:r>
            <a:r>
              <a:rPr lang="en-US" sz="2600" dirty="0"/>
              <a:t>:  More of Proficiency 1 compensates for less of Proficiency 2.  Combination rule is </a:t>
            </a:r>
            <a:r>
              <a:rPr lang="en-US" sz="2600" i="1" dirty="0"/>
              <a:t>sum</a:t>
            </a:r>
            <a:r>
              <a:rPr lang="en-US" sz="2600" dirty="0"/>
              <a:t>.</a:t>
            </a:r>
          </a:p>
          <a:p>
            <a:pPr marL="525780" eaLnBrk="1" hangingPunct="1">
              <a:lnSpc>
                <a:spcPct val="90000"/>
              </a:lnSpc>
            </a:pPr>
            <a:r>
              <a:rPr lang="en-US" sz="2600" b="1" dirty="0"/>
              <a:t>Conjunctive</a:t>
            </a:r>
            <a:r>
              <a:rPr lang="en-US" sz="2600" dirty="0"/>
              <a:t>:  Both proficiencies are needed to solve the problem.  Combination rule is </a:t>
            </a:r>
            <a:r>
              <a:rPr lang="en-US" sz="2600" i="1" dirty="0"/>
              <a:t>minimum.</a:t>
            </a:r>
          </a:p>
          <a:p>
            <a:pPr marL="525780" eaLnBrk="1" hangingPunct="1">
              <a:lnSpc>
                <a:spcPct val="90000"/>
              </a:lnSpc>
            </a:pPr>
            <a:r>
              <a:rPr lang="en-US" sz="2600" b="1" dirty="0"/>
              <a:t>Disjunctive</a:t>
            </a:r>
            <a:r>
              <a:rPr lang="en-US" sz="2600" dirty="0"/>
              <a:t>:  Two proficiencies represent alternative solution paths to the problem.  Combination rule is </a:t>
            </a:r>
            <a:r>
              <a:rPr lang="en-US" sz="2600" i="1" dirty="0"/>
              <a:t>maximum.</a:t>
            </a:r>
            <a:endParaRPr lang="en-US" sz="2600" dirty="0"/>
          </a:p>
        </p:txBody>
      </p:sp>
    </p:spTree>
    <p:extLst>
      <p:ext uri="{BB962C8B-B14F-4D97-AF65-F5344CB8AC3E}">
        <p14:creationId xmlns:p14="http://schemas.microsoft.com/office/powerpoint/2010/main" val="32933369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92797B8F-3D0E-4A27-A898-FED217AC271F}" type="slidenum">
              <a:rPr lang="en-US" sz="1200"/>
              <a:pPr eaLnBrk="1" hangingPunct="1"/>
              <a:t>18</a:t>
            </a:fld>
            <a:endParaRPr lang="en-US" sz="1200"/>
          </a:p>
        </p:txBody>
      </p:sp>
      <p:graphicFrame>
        <p:nvGraphicFramePr>
          <p:cNvPr id="6146"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Text Box 3"/>
          <p:cNvSpPr txBox="1">
            <a:spLocks noChangeArrowheads="1"/>
          </p:cNvSpPr>
          <p:nvPr/>
        </p:nvSpPr>
        <p:spPr bwMode="auto">
          <a:xfrm>
            <a:off x="685800" y="457200"/>
            <a:ext cx="7543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sz="3600" b="1"/>
          </a:p>
        </p:txBody>
      </p:sp>
      <p:sp>
        <p:nvSpPr>
          <p:cNvPr id="6151" name="Rectangle 5"/>
          <p:cNvSpPr>
            <a:spLocks noGrp="1" noChangeArrowheads="1"/>
          </p:cNvSpPr>
          <p:nvPr>
            <p:ph type="title"/>
          </p:nvPr>
        </p:nvSpPr>
        <p:spPr/>
        <p:txBody>
          <a:bodyPr/>
          <a:lstStyle/>
          <a:p>
            <a:pPr eaLnBrk="1" hangingPunct="1"/>
            <a:r>
              <a:rPr lang="en-US" sz="3600" b="1">
                <a:solidFill>
                  <a:schemeClr val="tx1"/>
                </a:solidFill>
              </a:rPr>
              <a:t>Combination Model Graphs</a:t>
            </a:r>
          </a:p>
        </p:txBody>
      </p:sp>
      <p:pic>
        <p:nvPicPr>
          <p:cNvPr id="6152" name="Picture 8" descr="NeticaComb.png"/>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33400" y="1835150"/>
            <a:ext cx="80010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69872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6B250433-DE02-4AA8-91FD-A2DDC907FC86}" type="slidenum">
              <a:rPr lang="en-US" sz="1200"/>
              <a:pPr eaLnBrk="1" hangingPunct="1"/>
              <a:t>19</a:t>
            </a:fld>
            <a:endParaRPr lang="en-US" sz="1200"/>
          </a:p>
        </p:txBody>
      </p:sp>
      <p:graphicFrame>
        <p:nvGraphicFramePr>
          <p:cNvPr id="7170"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4" name="Text Box 3"/>
          <p:cNvSpPr txBox="1">
            <a:spLocks noChangeArrowheads="1"/>
          </p:cNvSpPr>
          <p:nvPr/>
        </p:nvSpPr>
        <p:spPr bwMode="auto">
          <a:xfrm>
            <a:off x="685800" y="533400"/>
            <a:ext cx="822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sz="3400" b="1"/>
          </a:p>
        </p:txBody>
      </p:sp>
      <p:sp>
        <p:nvSpPr>
          <p:cNvPr id="7175" name="Text Box 4"/>
          <p:cNvSpPr txBox="1">
            <a:spLocks noChangeArrowheads="1"/>
          </p:cNvSpPr>
          <p:nvPr/>
        </p:nvSpPr>
        <p:spPr bwMode="auto">
          <a:xfrm>
            <a:off x="990600" y="1371600"/>
            <a:ext cx="7315200" cy="438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34950" indent="-234950"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spcAft>
                <a:spcPct val="5000"/>
              </a:spcAft>
              <a:buFontTx/>
              <a:buChar char="•"/>
            </a:pPr>
            <a:r>
              <a:rPr lang="en-US">
                <a:latin typeface="Arial" charset="0"/>
                <a:cs typeface="Times New Roman" pitchFamily="18" charset="0"/>
              </a:rPr>
              <a:t>There are two parent nodes, and both parents are conditionally independent of each other. The difference among the three models lies in the third term below:</a:t>
            </a:r>
          </a:p>
          <a:p>
            <a:pPr eaLnBrk="1" hangingPunct="1">
              <a:spcBef>
                <a:spcPct val="5000"/>
              </a:spcBef>
              <a:spcAft>
                <a:spcPct val="5000"/>
              </a:spcAft>
            </a:pPr>
            <a:r>
              <a:rPr lang="en-US" i="1">
                <a:latin typeface="Arial" charset="0"/>
                <a:ea typeface="MS Song" pitchFamily="49" charset="-122"/>
              </a:rPr>
              <a:t>		P</a:t>
            </a:r>
            <a:r>
              <a:rPr lang="en-US">
                <a:latin typeface="Arial" charset="0"/>
                <a:ea typeface="MS Song" pitchFamily="49" charset="-122"/>
              </a:rPr>
              <a:t>(</a:t>
            </a:r>
            <a:r>
              <a:rPr lang="en-US" i="1">
                <a:latin typeface="Arial" charset="0"/>
                <a:ea typeface="MS Song" pitchFamily="49" charset="-122"/>
              </a:rPr>
              <a:t>P</a:t>
            </a:r>
            <a:r>
              <a:rPr lang="en-US" i="1" baseline="-25000">
                <a:latin typeface="Arial" charset="0"/>
                <a:ea typeface="MS Song" pitchFamily="49" charset="-122"/>
              </a:rPr>
              <a:t>1</a:t>
            </a:r>
            <a:r>
              <a:rPr lang="en-US" i="1">
                <a:latin typeface="Arial" charset="0"/>
                <a:ea typeface="MS Song" pitchFamily="49" charset="-122"/>
              </a:rPr>
              <a:t>, P</a:t>
            </a:r>
            <a:r>
              <a:rPr lang="en-US" i="1" baseline="-25000">
                <a:latin typeface="Arial" charset="0"/>
                <a:ea typeface="MS Song" pitchFamily="49" charset="-122"/>
              </a:rPr>
              <a:t>2</a:t>
            </a:r>
            <a:r>
              <a:rPr lang="en-US" i="1">
                <a:latin typeface="Arial" charset="0"/>
                <a:ea typeface="MS Song" pitchFamily="49" charset="-122"/>
              </a:rPr>
              <a:t>, X</a:t>
            </a:r>
            <a:r>
              <a:rPr lang="en-US">
                <a:latin typeface="Arial" charset="0"/>
                <a:cs typeface="Times New Roman" pitchFamily="18" charset="0"/>
                <a:sym typeface="Symbol" pitchFamily="18" charset="2"/>
              </a:rPr>
              <a:t>) = </a:t>
            </a:r>
            <a:r>
              <a:rPr lang="en-US" i="1">
                <a:latin typeface="Arial" charset="0"/>
                <a:ea typeface="MS Song" pitchFamily="49" charset="-122"/>
              </a:rPr>
              <a:t>P</a:t>
            </a:r>
            <a:r>
              <a:rPr lang="en-US">
                <a:latin typeface="Arial" charset="0"/>
                <a:ea typeface="MS Song" pitchFamily="49" charset="-122"/>
              </a:rPr>
              <a:t>(</a:t>
            </a:r>
            <a:r>
              <a:rPr lang="en-US" i="1">
                <a:latin typeface="Arial" charset="0"/>
                <a:ea typeface="MS Song" pitchFamily="49" charset="-122"/>
              </a:rPr>
              <a:t>P</a:t>
            </a:r>
            <a:r>
              <a:rPr lang="en-US" i="1" baseline="-25000">
                <a:latin typeface="Arial" charset="0"/>
                <a:ea typeface="MS Song" pitchFamily="49" charset="-122"/>
              </a:rPr>
              <a:t>1 </a:t>
            </a:r>
            <a:r>
              <a:rPr lang="en-US">
                <a:latin typeface="Arial" charset="0"/>
                <a:cs typeface="Times New Roman" pitchFamily="18" charset="0"/>
                <a:sym typeface="Symbol" pitchFamily="18" charset="2"/>
              </a:rPr>
              <a:t>) • </a:t>
            </a:r>
            <a:r>
              <a:rPr lang="en-US" i="1">
                <a:latin typeface="Arial" charset="0"/>
                <a:ea typeface="MS Song" pitchFamily="49" charset="-122"/>
              </a:rPr>
              <a:t>P</a:t>
            </a:r>
            <a:r>
              <a:rPr lang="en-US">
                <a:latin typeface="Arial" charset="0"/>
                <a:ea typeface="MS Song" pitchFamily="49" charset="-122"/>
              </a:rPr>
              <a:t>(</a:t>
            </a:r>
            <a:r>
              <a:rPr lang="en-US" i="1">
                <a:latin typeface="Arial" charset="0"/>
                <a:ea typeface="MS Song" pitchFamily="49" charset="-122"/>
              </a:rPr>
              <a:t>P</a:t>
            </a:r>
            <a:r>
              <a:rPr lang="en-US" i="1" baseline="-25000">
                <a:latin typeface="Arial" charset="0"/>
                <a:ea typeface="MS Song" pitchFamily="49" charset="-122"/>
              </a:rPr>
              <a:t>2 </a:t>
            </a:r>
            <a:r>
              <a:rPr lang="en-US">
                <a:latin typeface="Arial" charset="0"/>
                <a:cs typeface="Times New Roman" pitchFamily="18" charset="0"/>
                <a:sym typeface="Symbol" pitchFamily="18" charset="2"/>
              </a:rPr>
              <a:t>) • </a:t>
            </a:r>
            <a:r>
              <a:rPr lang="en-US" i="1">
                <a:latin typeface="Arial" charset="0"/>
                <a:ea typeface="MS Song" pitchFamily="49" charset="-122"/>
              </a:rPr>
              <a:t>P</a:t>
            </a:r>
            <a:r>
              <a:rPr lang="en-US">
                <a:latin typeface="Arial" charset="0"/>
                <a:ea typeface="MS Song" pitchFamily="49" charset="-122"/>
              </a:rPr>
              <a:t>(</a:t>
            </a:r>
            <a:r>
              <a:rPr lang="en-US" i="1">
                <a:latin typeface="Arial" charset="0"/>
                <a:ea typeface="MS Song" pitchFamily="49" charset="-122"/>
              </a:rPr>
              <a:t>X</a:t>
            </a:r>
            <a:r>
              <a:rPr lang="en-US" i="1" baseline="-25000">
                <a:latin typeface="Arial" charset="0"/>
                <a:ea typeface="MS Song" pitchFamily="49" charset="-122"/>
              </a:rPr>
              <a:t> </a:t>
            </a:r>
            <a:r>
              <a:rPr lang="en-US" i="1">
                <a:latin typeface="Arial" charset="0"/>
                <a:ea typeface="MS Song" pitchFamily="49" charset="-122"/>
              </a:rPr>
              <a:t>| P</a:t>
            </a:r>
            <a:r>
              <a:rPr lang="en-US" i="1" baseline="-25000">
                <a:latin typeface="Arial" charset="0"/>
                <a:ea typeface="MS Song" pitchFamily="49" charset="-122"/>
              </a:rPr>
              <a:t>1</a:t>
            </a:r>
            <a:r>
              <a:rPr lang="en-US" i="1">
                <a:latin typeface="Arial" charset="0"/>
                <a:ea typeface="MS Song" pitchFamily="49" charset="-122"/>
              </a:rPr>
              <a:t>, P</a:t>
            </a:r>
            <a:r>
              <a:rPr lang="en-US" i="1" baseline="-25000">
                <a:latin typeface="Arial" charset="0"/>
                <a:ea typeface="MS Song" pitchFamily="49" charset="-122"/>
              </a:rPr>
              <a:t>2</a:t>
            </a:r>
            <a:r>
              <a:rPr lang="en-US">
                <a:latin typeface="Arial" charset="0"/>
                <a:cs typeface="Times New Roman" pitchFamily="18" charset="0"/>
                <a:sym typeface="Symbol" pitchFamily="18" charset="2"/>
              </a:rPr>
              <a:t>)</a:t>
            </a:r>
            <a:endParaRPr lang="en-US">
              <a:latin typeface="Arial" charset="0"/>
              <a:cs typeface="Times New Roman" pitchFamily="18" charset="0"/>
            </a:endParaRPr>
          </a:p>
          <a:p>
            <a:pPr eaLnBrk="1" hangingPunct="1">
              <a:spcBef>
                <a:spcPct val="20000"/>
              </a:spcBef>
              <a:spcAft>
                <a:spcPct val="20000"/>
              </a:spcAft>
              <a:buFontTx/>
              <a:buChar char="•"/>
            </a:pPr>
            <a:r>
              <a:rPr lang="en-US">
                <a:latin typeface="Arial" charset="0"/>
                <a:cs typeface="Times New Roman" pitchFamily="18" charset="0"/>
              </a:rPr>
              <a:t>The priors for the parent nodes are the same for the three models with 0.3333 of probability at each of the H, M, and L states.</a:t>
            </a:r>
          </a:p>
          <a:p>
            <a:pPr eaLnBrk="1" hangingPunct="1">
              <a:spcBef>
                <a:spcPct val="20000"/>
              </a:spcBef>
              <a:spcAft>
                <a:spcPct val="20000"/>
              </a:spcAft>
              <a:buFontTx/>
              <a:buChar char="•"/>
            </a:pPr>
            <a:r>
              <a:rPr lang="en-US">
                <a:latin typeface="Arial" charset="0"/>
                <a:cs typeface="Times New Roman" pitchFamily="18" charset="0"/>
              </a:rPr>
              <a:t>The initial marginal probability for X is the same for the three models (50/50).</a:t>
            </a:r>
          </a:p>
          <a:p>
            <a:pPr eaLnBrk="1" hangingPunct="1">
              <a:spcBef>
                <a:spcPct val="20000"/>
              </a:spcBef>
              <a:spcAft>
                <a:spcPct val="20000"/>
              </a:spcAft>
            </a:pPr>
            <a:endParaRPr lang="en-US" i="1" baseline="-25000">
              <a:latin typeface="Arial" charset="0"/>
              <a:ea typeface="MS Song" pitchFamily="49" charset="-122"/>
            </a:endParaRPr>
          </a:p>
        </p:txBody>
      </p:sp>
      <p:sp>
        <p:nvSpPr>
          <p:cNvPr id="7176" name="Rectangle 5"/>
          <p:cNvSpPr>
            <a:spLocks noGrp="1" noChangeArrowheads="1"/>
          </p:cNvSpPr>
          <p:nvPr>
            <p:ph type="title"/>
          </p:nvPr>
        </p:nvSpPr>
        <p:spPr/>
        <p:txBody>
          <a:bodyPr/>
          <a:lstStyle/>
          <a:p>
            <a:pPr eaLnBrk="1" hangingPunct="1"/>
            <a:r>
              <a:rPr lang="en-US" sz="3400" dirty="0">
                <a:solidFill>
                  <a:schemeClr val="tx1"/>
                </a:solidFill>
              </a:rPr>
              <a:t>Common Setup for All Three Models</a:t>
            </a:r>
          </a:p>
        </p:txBody>
      </p:sp>
    </p:spTree>
    <p:extLst>
      <p:ext uri="{BB962C8B-B14F-4D97-AF65-F5344CB8AC3E}">
        <p14:creationId xmlns:p14="http://schemas.microsoft.com/office/powerpoint/2010/main" val="1230386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8041340-59CE-9BB2-8F75-CD63CEC8D174}"/>
              </a:ext>
            </a:extLst>
          </p:cNvPr>
          <p:cNvSpPr>
            <a:spLocks noGrp="1"/>
          </p:cNvSpPr>
          <p:nvPr>
            <p:ph type="sldNum" sz="quarter" idx="12"/>
          </p:nvPr>
        </p:nvSpPr>
        <p:spPr/>
        <p:txBody>
          <a:bodyPr/>
          <a:lstStyle/>
          <a:p>
            <a:fld id="{E7DF61C6-A2BB-4C4E-82BC-10350409673A}" type="slidenum">
              <a:rPr lang="en-US" smtClean="0"/>
              <a:pPr/>
              <a:t>2</a:t>
            </a:fld>
            <a:endParaRPr lang="en-US"/>
          </a:p>
        </p:txBody>
      </p:sp>
      <p:sp>
        <p:nvSpPr>
          <p:cNvPr id="5" name="Rectangle 2">
            <a:extLst>
              <a:ext uri="{FF2B5EF4-FFF2-40B4-BE49-F238E27FC236}">
                <a16:creationId xmlns:a16="http://schemas.microsoft.com/office/drawing/2014/main" id="{BD870277-308D-039E-E65F-644F10B10550}"/>
              </a:ext>
            </a:extLst>
          </p:cNvPr>
          <p:cNvSpPr txBox="1">
            <a:spLocks noChangeArrowheads="1"/>
          </p:cNvSpPr>
          <p:nvPr/>
        </p:nvSpPr>
        <p:spPr>
          <a:xfrm>
            <a:off x="683172" y="247418"/>
            <a:ext cx="7772400" cy="7620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eaLnBrk="1" hangingPunct="1"/>
            <a:r>
              <a:rPr lang="en-US" sz="3400" kern="0" dirty="0"/>
              <a:t>Bayes nets for Medical Diagnosis -revise</a:t>
            </a:r>
          </a:p>
          <a:p>
            <a:pPr eaLnBrk="1" hangingPunct="1"/>
            <a:r>
              <a:rPr lang="en-US" sz="1600" kern="0" dirty="0" err="1"/>
              <a:t>Norsys.com</a:t>
            </a:r>
            <a:endParaRPr lang="en-US" sz="1600" kern="0" dirty="0"/>
          </a:p>
        </p:txBody>
      </p:sp>
      <p:sp>
        <p:nvSpPr>
          <p:cNvPr id="6" name="Rectangle 3">
            <a:extLst>
              <a:ext uri="{FF2B5EF4-FFF2-40B4-BE49-F238E27FC236}">
                <a16:creationId xmlns:a16="http://schemas.microsoft.com/office/drawing/2014/main" id="{C04B95E3-3FCD-CDFE-ED33-7EA0C2E0ACF0}"/>
              </a:ext>
            </a:extLst>
          </p:cNvPr>
          <p:cNvSpPr txBox="1">
            <a:spLocks noChangeArrowheads="1"/>
          </p:cNvSpPr>
          <p:nvPr/>
        </p:nvSpPr>
        <p:spPr>
          <a:xfrm>
            <a:off x="762000" y="1389995"/>
            <a:ext cx="7696200" cy="470600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eaLnBrk="1" hangingPunct="1">
              <a:buNone/>
            </a:pPr>
            <a:endParaRPr lang="en-US" kern="0" dirty="0"/>
          </a:p>
        </p:txBody>
      </p:sp>
      <p:sp>
        <p:nvSpPr>
          <p:cNvPr id="8" name="TextBox 7">
            <a:extLst>
              <a:ext uri="{FF2B5EF4-FFF2-40B4-BE49-F238E27FC236}">
                <a16:creationId xmlns:a16="http://schemas.microsoft.com/office/drawing/2014/main" id="{0112C6DC-9F8C-9B41-FC21-C3097B814869}"/>
              </a:ext>
            </a:extLst>
          </p:cNvPr>
          <p:cNvSpPr txBox="1"/>
          <p:nvPr/>
        </p:nvSpPr>
        <p:spPr>
          <a:xfrm>
            <a:off x="381000" y="1161818"/>
            <a:ext cx="8331200" cy="5386090"/>
          </a:xfrm>
          <a:prstGeom prst="rect">
            <a:avLst/>
          </a:prstGeom>
          <a:noFill/>
        </p:spPr>
        <p:txBody>
          <a:bodyPr wrap="square">
            <a:spAutoFit/>
          </a:bodyPr>
          <a:lstStyle/>
          <a:p>
            <a:pPr marL="342900" indent="-342900">
              <a:buFont typeface="Arial" panose="020B0604020202020204" pitchFamily="34" charset="0"/>
              <a:buChar char="•"/>
            </a:pPr>
            <a:r>
              <a:rPr lang="en-US" sz="2000" b="0" i="0" dirty="0">
                <a:solidFill>
                  <a:srgbClr val="000040"/>
                </a:solidFill>
                <a:effectLst/>
                <a:latin typeface="Verdana" panose="020B0604030504040204" pitchFamily="34" charset="0"/>
              </a:rPr>
              <a:t>A popular simple Bayes nets example: Chest Clinic </a:t>
            </a:r>
            <a:r>
              <a:rPr lang="en-US" sz="1600" b="0" i="0" dirty="0">
                <a:solidFill>
                  <a:srgbClr val="000040"/>
                </a:solidFill>
                <a:effectLst/>
                <a:latin typeface="Verdana" panose="020B0604030504040204" pitchFamily="34" charset="0"/>
              </a:rPr>
              <a:t>(</a:t>
            </a:r>
            <a:r>
              <a:rPr lang="en-US" sz="1600" b="0" i="0" dirty="0">
                <a:effectLst/>
                <a:latin typeface="Verdana" panose="020B0604030504040204" pitchFamily="34" charset="0"/>
                <a:hlinkClick r:id="rId3">
                  <a:extLst>
                    <a:ext uri="{A12FA001-AC4F-418D-AE19-62706E023703}">
                      <ahyp:hlinkClr xmlns:ahyp="http://schemas.microsoft.com/office/drawing/2018/hyperlinkcolor" val="tx"/>
                    </a:ext>
                  </a:extLst>
                </a:hlinkClick>
              </a:rPr>
              <a:t>Lauritzen&amp;Spiegelhalter88</a:t>
            </a:r>
            <a:r>
              <a:rPr lang="en-US" sz="1600" b="0" i="0" dirty="0">
                <a:effectLst/>
                <a:latin typeface="Verdana" panose="020B0604030504040204" pitchFamily="34" charset="0"/>
              </a:rPr>
              <a:t>)</a:t>
            </a:r>
            <a:r>
              <a:rPr lang="en-US" sz="2000" dirty="0">
                <a:latin typeface="Verdana" panose="020B0604030504040204" pitchFamily="34" charset="0"/>
              </a:rPr>
              <a:t>. </a:t>
            </a:r>
            <a:endParaRPr lang="en-US" sz="1600" dirty="0">
              <a:solidFill>
                <a:srgbClr val="000040"/>
              </a:solidFill>
              <a:latin typeface="Verdana" panose="020B0604030504040204" pitchFamily="34" charset="0"/>
            </a:endParaRPr>
          </a:p>
          <a:p>
            <a:endParaRPr lang="en-US" sz="1600" dirty="0">
              <a:solidFill>
                <a:srgbClr val="000040"/>
              </a:solidFill>
              <a:latin typeface="Verdana" panose="020B0604030504040204" pitchFamily="34" charset="0"/>
            </a:endParaRPr>
          </a:p>
          <a:p>
            <a:pPr marL="171450" indent="-171450" algn="l">
              <a:buFont typeface="Arial" panose="020B0604020202020204" pitchFamily="34" charset="0"/>
              <a:buChar char="•"/>
            </a:pPr>
            <a:r>
              <a:rPr lang="en-US" sz="1800" b="0" i="0" dirty="0">
                <a:solidFill>
                  <a:srgbClr val="000040"/>
                </a:solidFill>
                <a:effectLst/>
                <a:latin typeface="Arial" panose="020B0604020202020204" pitchFamily="34" charset="0"/>
                <a:cs typeface="Arial" panose="020B0604020202020204" pitchFamily="34" charset="0"/>
              </a:rPr>
              <a:t>Each node in the network corresponds</a:t>
            </a:r>
          </a:p>
          <a:p>
            <a:pPr algn="l"/>
            <a:r>
              <a:rPr lang="en-US" sz="1800" dirty="0">
                <a:solidFill>
                  <a:srgbClr val="000040"/>
                </a:solidFill>
                <a:latin typeface="Arial" panose="020B0604020202020204" pitchFamily="34" charset="0"/>
                <a:cs typeface="Arial" panose="020B0604020202020204" pitchFamily="34" charset="0"/>
              </a:rPr>
              <a:t>  </a:t>
            </a:r>
            <a:r>
              <a:rPr lang="en-US" sz="1800" b="0" i="0" dirty="0">
                <a:solidFill>
                  <a:srgbClr val="000040"/>
                </a:solidFill>
                <a:effectLst/>
                <a:latin typeface="Arial" panose="020B0604020202020204" pitchFamily="34" charset="0"/>
                <a:cs typeface="Arial" panose="020B0604020202020204" pitchFamily="34" charset="0"/>
              </a:rPr>
              <a:t> to some condition of the patient</a:t>
            </a:r>
          </a:p>
          <a:p>
            <a:pPr marL="171450" indent="-171450" algn="l">
              <a:buFont typeface="Arial" panose="020B0604020202020204" pitchFamily="34" charset="0"/>
              <a:buChar char="•"/>
            </a:pPr>
            <a:r>
              <a:rPr lang="en-US" sz="1800" dirty="0">
                <a:solidFill>
                  <a:srgbClr val="000040"/>
                </a:solidFill>
                <a:latin typeface="Arial" panose="020B0604020202020204" pitchFamily="34" charset="0"/>
                <a:cs typeface="Arial" panose="020B0604020202020204" pitchFamily="34" charset="0"/>
              </a:rPr>
              <a:t>E.g</a:t>
            </a:r>
            <a:r>
              <a:rPr lang="en-US" sz="1700" dirty="0">
                <a:solidFill>
                  <a:srgbClr val="000040"/>
                </a:solidFill>
                <a:latin typeface="Arial" panose="020B0604020202020204" pitchFamily="34" charset="0"/>
                <a:cs typeface="Arial" panose="020B0604020202020204" pitchFamily="34" charset="0"/>
              </a:rPr>
              <a:t>.,</a:t>
            </a:r>
            <a:r>
              <a:rPr lang="en-US" sz="1800" dirty="0">
                <a:solidFill>
                  <a:srgbClr val="000040"/>
                </a:solidFill>
                <a:latin typeface="Arial" panose="020B0604020202020204" pitchFamily="34" charset="0"/>
                <a:cs typeface="Arial" panose="020B0604020202020204" pitchFamily="34" charset="0"/>
              </a:rPr>
              <a:t> </a:t>
            </a:r>
            <a:r>
              <a:rPr lang="en-US" sz="1800" b="0" i="0" dirty="0">
                <a:solidFill>
                  <a:srgbClr val="000040"/>
                </a:solidFill>
                <a:effectLst/>
                <a:latin typeface="Arial" panose="020B0604020202020204" pitchFamily="34" charset="0"/>
                <a:cs typeface="Arial" panose="020B0604020202020204" pitchFamily="34" charset="0"/>
              </a:rPr>
              <a:t>"Visit to Asia" indicates whether </a:t>
            </a:r>
          </a:p>
          <a:p>
            <a:pPr algn="l"/>
            <a:r>
              <a:rPr lang="en-US" sz="1800" dirty="0">
                <a:solidFill>
                  <a:srgbClr val="000040"/>
                </a:solidFill>
                <a:latin typeface="Arial" panose="020B0604020202020204" pitchFamily="34" charset="0"/>
                <a:cs typeface="Arial" panose="020B0604020202020204" pitchFamily="34" charset="0"/>
              </a:rPr>
              <a:t>   </a:t>
            </a:r>
            <a:r>
              <a:rPr lang="en-US" sz="1800" b="0" i="0" dirty="0">
                <a:solidFill>
                  <a:srgbClr val="000040"/>
                </a:solidFill>
                <a:effectLst/>
                <a:latin typeface="Arial" panose="020B0604020202020204" pitchFamily="34" charset="0"/>
                <a:cs typeface="Arial" panose="020B0604020202020204" pitchFamily="34" charset="0"/>
              </a:rPr>
              <a:t>the patient recently visited Asia. </a:t>
            </a:r>
          </a:p>
          <a:p>
            <a:pPr marL="171450" indent="-171450" algn="l">
              <a:buFont typeface="Arial" panose="020B0604020202020204" pitchFamily="34" charset="0"/>
              <a:buChar char="•"/>
            </a:pPr>
            <a:r>
              <a:rPr lang="en-US" sz="1800" b="0" i="0" dirty="0">
                <a:solidFill>
                  <a:srgbClr val="000040"/>
                </a:solidFill>
                <a:effectLst/>
                <a:latin typeface="Arial" panose="020B0604020202020204" pitchFamily="34" charset="0"/>
                <a:cs typeface="Arial" panose="020B0604020202020204" pitchFamily="34" charset="0"/>
              </a:rPr>
              <a:t>The arrows (links) between any two </a:t>
            </a:r>
          </a:p>
          <a:p>
            <a:pPr algn="l"/>
            <a:r>
              <a:rPr lang="en-US" sz="1800" dirty="0">
                <a:solidFill>
                  <a:srgbClr val="000040"/>
                </a:solidFill>
                <a:latin typeface="Arial" panose="020B0604020202020204" pitchFamily="34" charset="0"/>
                <a:cs typeface="Arial" panose="020B0604020202020204" pitchFamily="34" charset="0"/>
              </a:rPr>
              <a:t>   </a:t>
            </a:r>
            <a:r>
              <a:rPr lang="en-US" sz="1800" b="0" i="0" dirty="0">
                <a:solidFill>
                  <a:srgbClr val="000040"/>
                </a:solidFill>
                <a:effectLst/>
                <a:latin typeface="Arial" panose="020B0604020202020204" pitchFamily="34" charset="0"/>
                <a:cs typeface="Arial" panose="020B0604020202020204" pitchFamily="34" charset="0"/>
              </a:rPr>
              <a:t>nodes indicate that there are probability </a:t>
            </a:r>
          </a:p>
          <a:p>
            <a:pPr algn="l"/>
            <a:r>
              <a:rPr lang="en-US" sz="1800" dirty="0">
                <a:solidFill>
                  <a:srgbClr val="000040"/>
                </a:solidFill>
                <a:latin typeface="Arial" panose="020B0604020202020204" pitchFamily="34" charset="0"/>
                <a:cs typeface="Arial" panose="020B0604020202020204" pitchFamily="34" charset="0"/>
              </a:rPr>
              <a:t>   </a:t>
            </a:r>
            <a:r>
              <a:rPr lang="en-US" sz="1800" b="0" i="0" dirty="0">
                <a:solidFill>
                  <a:srgbClr val="000040"/>
                </a:solidFill>
                <a:effectLst/>
                <a:latin typeface="Arial" panose="020B0604020202020204" pitchFamily="34" charset="0"/>
                <a:cs typeface="Arial" panose="020B0604020202020204" pitchFamily="34" charset="0"/>
              </a:rPr>
              <a:t>relationships that are know to exist </a:t>
            </a:r>
          </a:p>
          <a:p>
            <a:pPr algn="l"/>
            <a:r>
              <a:rPr lang="en-US" sz="1800" dirty="0">
                <a:solidFill>
                  <a:srgbClr val="000040"/>
                </a:solidFill>
                <a:latin typeface="Arial" panose="020B0604020202020204" pitchFamily="34" charset="0"/>
                <a:cs typeface="Arial" panose="020B0604020202020204" pitchFamily="34" charset="0"/>
              </a:rPr>
              <a:t>   </a:t>
            </a:r>
            <a:r>
              <a:rPr lang="en-US" sz="1800" b="0" i="0" dirty="0">
                <a:solidFill>
                  <a:srgbClr val="000040"/>
                </a:solidFill>
                <a:effectLst/>
                <a:latin typeface="Arial" panose="020B0604020202020204" pitchFamily="34" charset="0"/>
                <a:cs typeface="Arial" panose="020B0604020202020204" pitchFamily="34" charset="0"/>
              </a:rPr>
              <a:t>between the states of those two nodes </a:t>
            </a:r>
          </a:p>
          <a:p>
            <a:pPr marL="171450" indent="-171450" algn="l">
              <a:buFont typeface="Arial" panose="020B0604020202020204" pitchFamily="34" charset="0"/>
              <a:buChar char="•"/>
            </a:pPr>
            <a:r>
              <a:rPr lang="en-US" sz="1800" dirty="0">
                <a:solidFill>
                  <a:srgbClr val="000040"/>
                </a:solidFill>
                <a:latin typeface="Arial" panose="020B0604020202020204" pitchFamily="34" charset="0"/>
                <a:cs typeface="Arial" panose="020B0604020202020204" pitchFamily="34" charset="0"/>
              </a:rPr>
              <a:t>E.g., </a:t>
            </a:r>
            <a:r>
              <a:rPr lang="en-US" sz="1800" b="0" i="0" dirty="0">
                <a:solidFill>
                  <a:srgbClr val="000040"/>
                </a:solidFill>
                <a:effectLst/>
                <a:latin typeface="Arial" panose="020B0604020202020204" pitchFamily="34" charset="0"/>
                <a:cs typeface="Arial" panose="020B0604020202020204" pitchFamily="34" charset="0"/>
              </a:rPr>
              <a:t>smoking increases the chances of </a:t>
            </a:r>
          </a:p>
          <a:p>
            <a:pPr algn="l"/>
            <a:r>
              <a:rPr lang="en-US" sz="1800" dirty="0">
                <a:solidFill>
                  <a:srgbClr val="000040"/>
                </a:solidFill>
                <a:latin typeface="Arial" panose="020B0604020202020204" pitchFamily="34" charset="0"/>
                <a:cs typeface="Arial" panose="020B0604020202020204" pitchFamily="34" charset="0"/>
              </a:rPr>
              <a:t>   </a:t>
            </a:r>
            <a:r>
              <a:rPr lang="en-US" sz="1800" b="0" i="0" dirty="0">
                <a:solidFill>
                  <a:srgbClr val="000040"/>
                </a:solidFill>
                <a:effectLst/>
                <a:latin typeface="Arial" panose="020B0604020202020204" pitchFamily="34" charset="0"/>
                <a:cs typeface="Arial" panose="020B0604020202020204" pitchFamily="34" charset="0"/>
              </a:rPr>
              <a:t>getting lung cancer and of getting bronchitis. Both lung cancer and bronchitis</a:t>
            </a:r>
          </a:p>
          <a:p>
            <a:pPr algn="l"/>
            <a:r>
              <a:rPr lang="en-US" sz="1800" dirty="0">
                <a:solidFill>
                  <a:srgbClr val="000040"/>
                </a:solidFill>
                <a:latin typeface="Arial" panose="020B0604020202020204" pitchFamily="34" charset="0"/>
                <a:cs typeface="Arial" panose="020B0604020202020204" pitchFamily="34" charset="0"/>
              </a:rPr>
              <a:t>  </a:t>
            </a:r>
            <a:r>
              <a:rPr lang="en-US" sz="1800" b="0" i="0" dirty="0">
                <a:solidFill>
                  <a:srgbClr val="000040"/>
                </a:solidFill>
                <a:effectLst/>
                <a:latin typeface="Arial" panose="020B0604020202020204" pitchFamily="34" charset="0"/>
                <a:cs typeface="Arial" panose="020B0604020202020204" pitchFamily="34" charset="0"/>
              </a:rPr>
              <a:t> increase the chances of getting dyspnea (shortness of breath). Both lung</a:t>
            </a:r>
          </a:p>
          <a:p>
            <a:pPr algn="l"/>
            <a:r>
              <a:rPr lang="en-US" sz="1800" b="0" i="0" dirty="0">
                <a:solidFill>
                  <a:srgbClr val="000040"/>
                </a:solidFill>
                <a:effectLst/>
                <a:latin typeface="Arial" panose="020B0604020202020204" pitchFamily="34" charset="0"/>
                <a:cs typeface="Arial" panose="020B0604020202020204" pitchFamily="34" charset="0"/>
              </a:rPr>
              <a:t>   cancer and tuberculosis, but not usually bronchitis, can cause an abnormal</a:t>
            </a:r>
          </a:p>
          <a:p>
            <a:pPr algn="l"/>
            <a:r>
              <a:rPr lang="en-US" sz="1800" dirty="0">
                <a:solidFill>
                  <a:srgbClr val="000040"/>
                </a:solidFill>
                <a:latin typeface="Arial" panose="020B0604020202020204" pitchFamily="34" charset="0"/>
                <a:cs typeface="Arial" panose="020B0604020202020204" pitchFamily="34" charset="0"/>
              </a:rPr>
              <a:t>  </a:t>
            </a:r>
            <a:r>
              <a:rPr lang="en-US" sz="1800" b="0" i="0" dirty="0">
                <a:solidFill>
                  <a:srgbClr val="000040"/>
                </a:solidFill>
                <a:effectLst/>
                <a:latin typeface="Arial" panose="020B0604020202020204" pitchFamily="34" charset="0"/>
                <a:cs typeface="Arial" panose="020B0604020202020204" pitchFamily="34" charset="0"/>
              </a:rPr>
              <a:t> lung x-ray. </a:t>
            </a:r>
          </a:p>
          <a:p>
            <a:pPr marL="285750" indent="-285750" algn="l">
              <a:buFont typeface="Arial" panose="020B0604020202020204" pitchFamily="34" charset="0"/>
              <a:buChar char="•"/>
            </a:pPr>
            <a:r>
              <a:rPr lang="en-US" sz="1800" b="0" i="0" dirty="0">
                <a:solidFill>
                  <a:srgbClr val="000040"/>
                </a:solidFill>
                <a:effectLst/>
                <a:latin typeface="Arial" panose="020B0604020202020204" pitchFamily="34" charset="0"/>
                <a:cs typeface="Arial" panose="020B0604020202020204" pitchFamily="34" charset="0"/>
              </a:rPr>
              <a:t>The direction of the link arrows roughly corresponds to "causality". </a:t>
            </a:r>
          </a:p>
          <a:p>
            <a:pPr marL="171450" indent="-171450" algn="l">
              <a:buFont typeface="Arial" panose="020B0604020202020204" pitchFamily="34" charset="0"/>
              <a:buChar char="•"/>
            </a:pPr>
            <a:r>
              <a:rPr lang="en-US" sz="1800" b="0" i="0" dirty="0">
                <a:solidFill>
                  <a:srgbClr val="000040"/>
                </a:solidFill>
                <a:effectLst/>
                <a:latin typeface="Arial" panose="020B0604020202020204" pitchFamily="34" charset="0"/>
                <a:cs typeface="Arial" panose="020B0604020202020204" pitchFamily="34" charset="0"/>
              </a:rPr>
              <a:t>i.e., the nodes higher up in the diagram tend to influence those below rather than, or, at least, more so than the other way around</a:t>
            </a:r>
            <a:r>
              <a:rPr lang="en-US" sz="1400" b="0" i="0" dirty="0">
                <a:solidFill>
                  <a:srgbClr val="000040"/>
                </a:solidFill>
                <a:effectLst/>
                <a:latin typeface="Verdana" panose="020B0604030504040204" pitchFamily="34" charset="0"/>
              </a:rPr>
              <a:t>.</a:t>
            </a:r>
            <a:endParaRPr lang="en-US" sz="1400" dirty="0">
              <a:solidFill>
                <a:srgbClr val="000040"/>
              </a:solidFill>
              <a:latin typeface="Verdana" panose="020B0604030504040204" pitchFamily="34" charset="0"/>
            </a:endParaRPr>
          </a:p>
        </p:txBody>
      </p:sp>
      <p:pic>
        <p:nvPicPr>
          <p:cNvPr id="10" name="Picture 9" descr="A picture containing text, line, diagram, screenshot&#10;&#10;Description automatically generated">
            <a:extLst>
              <a:ext uri="{FF2B5EF4-FFF2-40B4-BE49-F238E27FC236}">
                <a16:creationId xmlns:a16="http://schemas.microsoft.com/office/drawing/2014/main" id="{F7111DF7-CAA5-0C76-B5A5-B802AA81E2B7}"/>
              </a:ext>
            </a:extLst>
          </p:cNvPr>
          <p:cNvPicPr>
            <a:picLocks noChangeAspect="1"/>
          </p:cNvPicPr>
          <p:nvPr/>
        </p:nvPicPr>
        <p:blipFill>
          <a:blip r:embed="rId4"/>
          <a:stretch>
            <a:fillRect/>
          </a:stretch>
        </p:blipFill>
        <p:spPr>
          <a:xfrm>
            <a:off x="4737100" y="1676400"/>
            <a:ext cx="4102100" cy="2667000"/>
          </a:xfrm>
          <a:prstGeom prst="rect">
            <a:avLst/>
          </a:prstGeom>
        </p:spPr>
      </p:pic>
    </p:spTree>
    <p:extLst>
      <p:ext uri="{BB962C8B-B14F-4D97-AF65-F5344CB8AC3E}">
        <p14:creationId xmlns:p14="http://schemas.microsoft.com/office/powerpoint/2010/main" val="1280182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3CD7CEA1-164C-4381-AE88-8EF66B3EEBB3}" type="slidenum">
              <a:rPr lang="en-US" sz="1200"/>
              <a:pPr eaLnBrk="1" hangingPunct="1"/>
              <a:t>20</a:t>
            </a:fld>
            <a:endParaRPr lang="en-US" sz="1200"/>
          </a:p>
        </p:txBody>
      </p:sp>
      <p:graphicFrame>
        <p:nvGraphicFramePr>
          <p:cNvPr id="8194" name="Object 2"/>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3" imgW="114151" imgH="215619" progId="Equation.3">
                  <p:embed/>
                </p:oleObj>
              </mc:Choice>
              <mc:Fallback>
                <p:oleObj name="Equation" r:id="rId3" imgW="114151" imgH="215619"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198" name="Text Box 3"/>
          <p:cNvSpPr txBox="1">
            <a:spLocks noChangeArrowheads="1"/>
          </p:cNvSpPr>
          <p:nvPr/>
        </p:nvSpPr>
        <p:spPr bwMode="auto">
          <a:xfrm>
            <a:off x="762000" y="1066800"/>
            <a:ext cx="7696200" cy="1127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sz="2200">
                <a:latin typeface="Arial" charset="0"/>
                <a:cs typeface="Times New Roman" pitchFamily="18" charset="0"/>
                <a:sym typeface="Symbol" pitchFamily="18" charset="2"/>
              </a:rPr>
              <a:t>This table contains the conditional probabilities for the parent nodes (P1 and P2) and the combination model for the three models.</a:t>
            </a:r>
            <a:r>
              <a:rPr lang="en-US">
                <a:latin typeface="Arial" charset="0"/>
                <a:cs typeface="Times New Roman" pitchFamily="18" charset="0"/>
                <a:sym typeface="Symbol" pitchFamily="18" charset="2"/>
              </a:rPr>
              <a:t> </a:t>
            </a:r>
          </a:p>
        </p:txBody>
      </p:sp>
      <p:sp>
        <p:nvSpPr>
          <p:cNvPr id="8199" name="Text Box 4"/>
          <p:cNvSpPr txBox="1">
            <a:spLocks noChangeArrowheads="1"/>
          </p:cNvSpPr>
          <p:nvPr/>
        </p:nvSpPr>
        <p:spPr bwMode="auto">
          <a:xfrm>
            <a:off x="685800" y="533400"/>
            <a:ext cx="7543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endParaRPr lang="en-US" sz="3400" b="1"/>
          </a:p>
        </p:txBody>
      </p:sp>
      <p:sp>
        <p:nvSpPr>
          <p:cNvPr id="8200" name="Text Box 5"/>
          <p:cNvSpPr txBox="1">
            <a:spLocks noChangeArrowheads="1"/>
          </p:cNvSpPr>
          <p:nvPr/>
        </p:nvSpPr>
        <p:spPr bwMode="auto">
          <a:xfrm>
            <a:off x="990600" y="2133600"/>
            <a:ext cx="74676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lgn="ctr" eaLnBrk="1" hangingPunct="1"/>
            <a:r>
              <a:rPr lang="en-US" sz="2000">
                <a:ea typeface="MS Song" pitchFamily="49" charset="-122"/>
              </a:rPr>
              <a:t>Table 3 – Part 2</a:t>
            </a:r>
            <a:endParaRPr lang="en-US" sz="2000" b="1">
              <a:ea typeface="MS Song" pitchFamily="49" charset="-122"/>
            </a:endParaRPr>
          </a:p>
          <a:p>
            <a:pPr algn="ctr" eaLnBrk="1" hangingPunct="1"/>
            <a:r>
              <a:rPr lang="en-US" sz="2000">
                <a:ea typeface="MS Song" pitchFamily="49" charset="-122"/>
              </a:rPr>
              <a:t>Conditional Problems for Compensatory, Conjunctive, and Disjunctive</a:t>
            </a:r>
          </a:p>
        </p:txBody>
      </p:sp>
      <p:sp>
        <p:nvSpPr>
          <p:cNvPr id="8201" name="Text Box 6"/>
          <p:cNvSpPr txBox="1">
            <a:spLocks noChangeArrowheads="1"/>
          </p:cNvSpPr>
          <p:nvPr/>
        </p:nvSpPr>
        <p:spPr bwMode="auto">
          <a:xfrm>
            <a:off x="1524000" y="2819400"/>
            <a:ext cx="6400800"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r>
              <a:rPr lang="en-US" sz="2000" u="sng">
                <a:cs typeface="Times New Roman" pitchFamily="18" charset="0"/>
                <a:sym typeface="Symbol" pitchFamily="18" charset="2"/>
              </a:rPr>
              <a:t>P1</a:t>
            </a:r>
            <a:r>
              <a:rPr lang="en-US" sz="2000">
                <a:cs typeface="Times New Roman" pitchFamily="18" charset="0"/>
                <a:sym typeface="Symbol" pitchFamily="18" charset="2"/>
              </a:rPr>
              <a:t>      </a:t>
            </a:r>
            <a:r>
              <a:rPr lang="en-US" sz="2000" u="sng">
                <a:cs typeface="Times New Roman" pitchFamily="18" charset="0"/>
                <a:sym typeface="Symbol" pitchFamily="18" charset="2"/>
              </a:rPr>
              <a:t> P2</a:t>
            </a:r>
            <a:r>
              <a:rPr lang="en-US" sz="2000">
                <a:cs typeface="Times New Roman" pitchFamily="18" charset="0"/>
                <a:sym typeface="Symbol" pitchFamily="18" charset="2"/>
              </a:rPr>
              <a:t>       </a:t>
            </a:r>
            <a:r>
              <a:rPr lang="en-US" sz="2000" u="sng">
                <a:cs typeface="Times New Roman" pitchFamily="18" charset="0"/>
                <a:sym typeface="Symbol" pitchFamily="18" charset="2"/>
              </a:rPr>
              <a:t>Compensatory</a:t>
            </a:r>
            <a:r>
              <a:rPr lang="en-US" sz="2000">
                <a:cs typeface="Times New Roman" pitchFamily="18" charset="0"/>
                <a:sym typeface="Symbol" pitchFamily="18" charset="2"/>
              </a:rPr>
              <a:t>       </a:t>
            </a:r>
            <a:r>
              <a:rPr lang="en-US" sz="2000" u="sng">
                <a:cs typeface="Times New Roman" pitchFamily="18" charset="0"/>
                <a:sym typeface="Symbol" pitchFamily="18" charset="2"/>
              </a:rPr>
              <a:t>Conjunctive</a:t>
            </a:r>
            <a:r>
              <a:rPr lang="en-US" sz="2000">
                <a:cs typeface="Times New Roman" pitchFamily="18" charset="0"/>
                <a:sym typeface="Symbol" pitchFamily="18" charset="2"/>
              </a:rPr>
              <a:t>       </a:t>
            </a:r>
            <a:r>
              <a:rPr lang="en-US" sz="2000" u="sng">
                <a:cs typeface="Times New Roman" pitchFamily="18" charset="0"/>
                <a:sym typeface="Symbol" pitchFamily="18" charset="2"/>
              </a:rPr>
              <a:t>Disjunctive</a:t>
            </a:r>
            <a:r>
              <a:rPr lang="en-US" sz="2000">
                <a:cs typeface="Times New Roman" pitchFamily="18" charset="0"/>
                <a:sym typeface="Symbol" pitchFamily="18" charset="2"/>
              </a:rPr>
              <a:t>	             “Right”	             “Right”	          “Right”</a:t>
            </a:r>
          </a:p>
          <a:p>
            <a:pPr eaLnBrk="1" hangingPunct="1"/>
            <a:r>
              <a:rPr lang="en-US" sz="2000">
                <a:cs typeface="Times New Roman" pitchFamily="18" charset="0"/>
                <a:sym typeface="Symbol" pitchFamily="18" charset="2"/>
              </a:rPr>
              <a:t>H         H	  0.9		  0.9		0.7</a:t>
            </a:r>
          </a:p>
          <a:p>
            <a:pPr eaLnBrk="1" hangingPunct="1"/>
            <a:r>
              <a:rPr lang="en-US" sz="2000">
                <a:cs typeface="Times New Roman" pitchFamily="18" charset="0"/>
                <a:sym typeface="Symbol" pitchFamily="18" charset="2"/>
              </a:rPr>
              <a:t>H         M	  0.7		  0.7		0.7</a:t>
            </a:r>
          </a:p>
          <a:p>
            <a:pPr eaLnBrk="1" hangingPunct="1"/>
            <a:r>
              <a:rPr lang="en-US" sz="2000">
                <a:cs typeface="Times New Roman" pitchFamily="18" charset="0"/>
                <a:sym typeface="Symbol" pitchFamily="18" charset="2"/>
              </a:rPr>
              <a:t>H         L		  0.5		  0.3		0.7</a:t>
            </a:r>
          </a:p>
          <a:p>
            <a:pPr eaLnBrk="1" hangingPunct="1"/>
            <a:r>
              <a:rPr lang="en-US" sz="2000">
                <a:cs typeface="Times New Roman" pitchFamily="18" charset="0"/>
                <a:sym typeface="Symbol" pitchFamily="18" charset="2"/>
              </a:rPr>
              <a:t>M        H	  0.7		  0.7		0.7</a:t>
            </a:r>
          </a:p>
          <a:p>
            <a:pPr eaLnBrk="1" hangingPunct="1"/>
            <a:r>
              <a:rPr lang="en-US" sz="2000">
                <a:cs typeface="Times New Roman" pitchFamily="18" charset="0"/>
                <a:sym typeface="Symbol" pitchFamily="18" charset="2"/>
              </a:rPr>
              <a:t>M        M	  0.5		  0.7		0.3</a:t>
            </a:r>
          </a:p>
          <a:p>
            <a:pPr eaLnBrk="1" hangingPunct="1"/>
            <a:r>
              <a:rPr lang="en-US" sz="2000">
                <a:cs typeface="Times New Roman" pitchFamily="18" charset="0"/>
                <a:sym typeface="Symbol" pitchFamily="18" charset="2"/>
              </a:rPr>
              <a:t>M        L		  0.3		  0.3		0.3</a:t>
            </a:r>
          </a:p>
          <a:p>
            <a:pPr eaLnBrk="1" hangingPunct="1"/>
            <a:r>
              <a:rPr lang="en-US" sz="2000">
                <a:cs typeface="Times New Roman" pitchFamily="18" charset="0"/>
                <a:sym typeface="Symbol" pitchFamily="18" charset="2"/>
              </a:rPr>
              <a:t>L         H		  0.5		  0.3		0.7</a:t>
            </a:r>
          </a:p>
          <a:p>
            <a:pPr eaLnBrk="1" hangingPunct="1"/>
            <a:r>
              <a:rPr lang="en-US" sz="2000">
                <a:cs typeface="Times New Roman" pitchFamily="18" charset="0"/>
                <a:sym typeface="Symbol" pitchFamily="18" charset="2"/>
              </a:rPr>
              <a:t>L         M	  0.3		  0.3		0.3</a:t>
            </a:r>
          </a:p>
          <a:p>
            <a:pPr eaLnBrk="1" hangingPunct="1"/>
            <a:r>
              <a:rPr lang="en-US" sz="2000">
                <a:cs typeface="Times New Roman" pitchFamily="18" charset="0"/>
                <a:sym typeface="Symbol" pitchFamily="18" charset="2"/>
              </a:rPr>
              <a:t>L         L		  0.1		  0.3		0.1  </a:t>
            </a:r>
          </a:p>
        </p:txBody>
      </p:sp>
      <p:sp>
        <p:nvSpPr>
          <p:cNvPr id="8202" name="Rectangle 7"/>
          <p:cNvSpPr>
            <a:spLocks noGrp="1" noChangeArrowheads="1"/>
          </p:cNvSpPr>
          <p:nvPr>
            <p:ph type="title"/>
          </p:nvPr>
        </p:nvSpPr>
        <p:spPr>
          <a:xfrm>
            <a:off x="609600" y="304800"/>
            <a:ext cx="7772400" cy="914400"/>
          </a:xfrm>
        </p:spPr>
        <p:txBody>
          <a:bodyPr/>
          <a:lstStyle/>
          <a:p>
            <a:pPr eaLnBrk="1" hangingPunct="1"/>
            <a:r>
              <a:rPr lang="en-US" sz="4000"/>
              <a:t>Conditional Probability Tables</a:t>
            </a:r>
          </a:p>
        </p:txBody>
      </p:sp>
    </p:spTree>
    <p:extLst>
      <p:ext uri="{BB962C8B-B14F-4D97-AF65-F5344CB8AC3E}">
        <p14:creationId xmlns:p14="http://schemas.microsoft.com/office/powerpoint/2010/main" val="21889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E36BBC59-7912-4458-B350-36CC2E570B4A}" type="slidenum">
              <a:rPr lang="en-US" sz="1200"/>
              <a:pPr eaLnBrk="1" hangingPunct="1"/>
              <a:t>21</a:t>
            </a:fld>
            <a:endParaRPr lang="en-US" sz="1200"/>
          </a:p>
        </p:txBody>
      </p:sp>
      <p:sp>
        <p:nvSpPr>
          <p:cNvPr id="37893" name="Rectangle 2"/>
          <p:cNvSpPr>
            <a:spLocks noGrp="1" noChangeArrowheads="1"/>
          </p:cNvSpPr>
          <p:nvPr>
            <p:ph type="title"/>
          </p:nvPr>
        </p:nvSpPr>
        <p:spPr/>
        <p:txBody>
          <a:bodyPr/>
          <a:lstStyle/>
          <a:p>
            <a:pPr eaLnBrk="1" hangingPunct="1"/>
            <a:r>
              <a:rPr lang="en-US" sz="4000"/>
              <a:t>Problem Set 3</a:t>
            </a:r>
          </a:p>
        </p:txBody>
      </p:sp>
      <p:sp>
        <p:nvSpPr>
          <p:cNvPr id="37894" name="Rectangle 3"/>
          <p:cNvSpPr>
            <a:spLocks noGrp="1" noChangeArrowheads="1"/>
          </p:cNvSpPr>
          <p:nvPr>
            <p:ph type="body" sz="half" idx="1"/>
          </p:nvPr>
        </p:nvSpPr>
        <p:spPr>
          <a:xfrm>
            <a:off x="762000" y="1600200"/>
            <a:ext cx="3810000" cy="4114800"/>
          </a:xfrm>
        </p:spPr>
        <p:txBody>
          <a:bodyPr/>
          <a:lstStyle/>
          <a:p>
            <a:pPr marL="533400" indent="-533400" eaLnBrk="1" hangingPunct="1">
              <a:lnSpc>
                <a:spcPct val="90000"/>
              </a:lnSpc>
              <a:buFontTx/>
              <a:buAutoNum type="arabicPeriod"/>
            </a:pPr>
            <a:r>
              <a:rPr lang="en-US" sz="2000"/>
              <a:t>Verify that </a:t>
            </a:r>
            <a:r>
              <a:rPr lang="en-US" sz="2000" i="1"/>
              <a:t>P(P</a:t>
            </a:r>
            <a:r>
              <a:rPr lang="en-US" sz="2000" i="1" baseline="-25000"/>
              <a:t>1</a:t>
            </a:r>
            <a:r>
              <a:rPr lang="en-US" sz="2000" i="1"/>
              <a:t>), P(P</a:t>
            </a:r>
            <a:r>
              <a:rPr lang="en-US" sz="2000" i="1" baseline="-25000"/>
              <a:t>2</a:t>
            </a:r>
            <a:r>
              <a:rPr lang="en-US" sz="2000" i="1"/>
              <a:t>),</a:t>
            </a:r>
            <a:r>
              <a:rPr lang="en-US" sz="2000"/>
              <a:t> and </a:t>
            </a:r>
            <a:r>
              <a:rPr lang="en-US" sz="2000" i="1"/>
              <a:t>P(Obs)</a:t>
            </a:r>
            <a:r>
              <a:rPr lang="en-US" sz="2000"/>
              <a:t> are the same for all three models.  (</a:t>
            </a:r>
            <a:r>
              <a:rPr lang="en-US" sz="2000" i="1"/>
              <a:t>Obs</a:t>
            </a:r>
            <a:r>
              <a:rPr lang="en-US" sz="2000"/>
              <a:t> represents either the node </a:t>
            </a:r>
            <a:r>
              <a:rPr lang="en-US" sz="2000" i="1"/>
              <a:t>Compensatory</a:t>
            </a:r>
            <a:r>
              <a:rPr lang="en-US" sz="2000"/>
              <a:t>, </a:t>
            </a:r>
            <a:r>
              <a:rPr lang="en-US" sz="2000" i="1"/>
              <a:t>Conjunctive,</a:t>
            </a:r>
            <a:r>
              <a:rPr lang="en-US" sz="2000"/>
              <a:t> or </a:t>
            </a:r>
            <a:r>
              <a:rPr lang="en-US" sz="2000" i="1"/>
              <a:t>Disjunctive</a:t>
            </a:r>
            <a:r>
              <a:rPr lang="en-US" sz="2000"/>
              <a:t> )</a:t>
            </a:r>
            <a:endParaRPr lang="en-US" sz="2000" i="1"/>
          </a:p>
          <a:p>
            <a:pPr marL="533400" indent="-533400" eaLnBrk="1" hangingPunct="1">
              <a:lnSpc>
                <a:spcPct val="90000"/>
              </a:lnSpc>
              <a:buFontTx/>
              <a:buAutoNum type="arabicPeriod"/>
            </a:pPr>
            <a:r>
              <a:rPr lang="en-US" sz="2000">
                <a:solidFill>
                  <a:srgbClr val="000000"/>
                </a:solidFill>
              </a:rPr>
              <a:t>Assume </a:t>
            </a:r>
            <a:r>
              <a:rPr lang="en-US" sz="2000" i="1">
                <a:solidFill>
                  <a:srgbClr val="000000"/>
                </a:solidFill>
              </a:rPr>
              <a:t>Obs</a:t>
            </a:r>
            <a:r>
              <a:rPr lang="en-US" sz="2000">
                <a:solidFill>
                  <a:srgbClr val="000000"/>
                </a:solidFill>
              </a:rPr>
              <a:t>=</a:t>
            </a:r>
            <a:r>
              <a:rPr lang="en-US" sz="2000" u="sng">
                <a:solidFill>
                  <a:srgbClr val="000000"/>
                </a:solidFill>
              </a:rPr>
              <a:t>right</a:t>
            </a:r>
            <a:r>
              <a:rPr lang="en-US" sz="2000">
                <a:solidFill>
                  <a:srgbClr val="000000"/>
                </a:solidFill>
              </a:rPr>
              <a:t>, Calculate </a:t>
            </a:r>
            <a:r>
              <a:rPr lang="en-US" sz="2000" i="1">
                <a:solidFill>
                  <a:srgbClr val="000000"/>
                </a:solidFill>
              </a:rPr>
              <a:t>P(P</a:t>
            </a:r>
            <a:r>
              <a:rPr lang="en-US" sz="2000" i="1" baseline="-25000">
                <a:solidFill>
                  <a:srgbClr val="000000"/>
                </a:solidFill>
              </a:rPr>
              <a:t>1</a:t>
            </a:r>
            <a:r>
              <a:rPr lang="en-US" sz="2000" i="1">
                <a:solidFill>
                  <a:srgbClr val="000000"/>
                </a:solidFill>
              </a:rPr>
              <a:t>)</a:t>
            </a:r>
            <a:r>
              <a:rPr lang="en-US" sz="2000">
                <a:solidFill>
                  <a:srgbClr val="000000"/>
                </a:solidFill>
              </a:rPr>
              <a:t> and </a:t>
            </a:r>
            <a:r>
              <a:rPr lang="en-US" sz="2000" i="1">
                <a:solidFill>
                  <a:srgbClr val="000000"/>
                </a:solidFill>
              </a:rPr>
              <a:t>P(P</a:t>
            </a:r>
            <a:r>
              <a:rPr lang="en-US" sz="2000" i="1" baseline="-25000">
                <a:solidFill>
                  <a:srgbClr val="000000"/>
                </a:solidFill>
              </a:rPr>
              <a:t>2</a:t>
            </a:r>
            <a:r>
              <a:rPr lang="en-US" sz="2000" i="1">
                <a:solidFill>
                  <a:srgbClr val="000000"/>
                </a:solidFill>
              </a:rPr>
              <a:t>)</a:t>
            </a:r>
            <a:r>
              <a:rPr lang="en-US" sz="2000">
                <a:solidFill>
                  <a:srgbClr val="000000"/>
                </a:solidFill>
              </a:rPr>
              <a:t> for all three models.  </a:t>
            </a:r>
          </a:p>
          <a:p>
            <a:pPr marL="533400" indent="-533400" eaLnBrk="1" hangingPunct="1">
              <a:lnSpc>
                <a:spcPct val="90000"/>
              </a:lnSpc>
              <a:buFontTx/>
              <a:buAutoNum type="arabicPeriod"/>
            </a:pPr>
            <a:r>
              <a:rPr lang="en-US" sz="2000">
                <a:solidFill>
                  <a:srgbClr val="000000"/>
                </a:solidFill>
              </a:rPr>
              <a:t>Assume </a:t>
            </a:r>
            <a:r>
              <a:rPr lang="en-US" sz="2000" i="1">
                <a:solidFill>
                  <a:srgbClr val="000000"/>
                </a:solidFill>
              </a:rPr>
              <a:t>Obs</a:t>
            </a:r>
            <a:r>
              <a:rPr lang="en-US" sz="2000">
                <a:solidFill>
                  <a:srgbClr val="000000"/>
                </a:solidFill>
              </a:rPr>
              <a:t>=</a:t>
            </a:r>
            <a:r>
              <a:rPr lang="en-US" sz="2000" u="sng">
                <a:solidFill>
                  <a:srgbClr val="000000"/>
                </a:solidFill>
              </a:rPr>
              <a:t>wrong</a:t>
            </a:r>
            <a:r>
              <a:rPr lang="en-US" sz="2000">
                <a:solidFill>
                  <a:srgbClr val="000000"/>
                </a:solidFill>
              </a:rPr>
              <a:t>, Calculate </a:t>
            </a:r>
            <a:r>
              <a:rPr lang="en-US" sz="2000" i="1">
                <a:solidFill>
                  <a:srgbClr val="000000"/>
                </a:solidFill>
              </a:rPr>
              <a:t>P(P</a:t>
            </a:r>
            <a:r>
              <a:rPr lang="en-US" sz="2000" i="1" baseline="-25000">
                <a:solidFill>
                  <a:srgbClr val="000000"/>
                </a:solidFill>
              </a:rPr>
              <a:t>1</a:t>
            </a:r>
            <a:r>
              <a:rPr lang="en-US" sz="2000" i="1">
                <a:solidFill>
                  <a:srgbClr val="000000"/>
                </a:solidFill>
              </a:rPr>
              <a:t>)</a:t>
            </a:r>
            <a:r>
              <a:rPr lang="en-US" sz="2000">
                <a:solidFill>
                  <a:srgbClr val="000000"/>
                </a:solidFill>
              </a:rPr>
              <a:t> and </a:t>
            </a:r>
            <a:r>
              <a:rPr lang="en-US" sz="2000" i="1">
                <a:solidFill>
                  <a:srgbClr val="000000"/>
                </a:solidFill>
              </a:rPr>
              <a:t>P(P</a:t>
            </a:r>
            <a:r>
              <a:rPr lang="en-US" sz="2000" i="1" baseline="-25000">
                <a:solidFill>
                  <a:srgbClr val="000000"/>
                </a:solidFill>
              </a:rPr>
              <a:t>2</a:t>
            </a:r>
            <a:r>
              <a:rPr lang="en-US" sz="2000" i="1">
                <a:solidFill>
                  <a:srgbClr val="000000"/>
                </a:solidFill>
              </a:rPr>
              <a:t>)</a:t>
            </a:r>
            <a:r>
              <a:rPr lang="en-US" sz="2000">
                <a:solidFill>
                  <a:srgbClr val="000000"/>
                </a:solidFill>
              </a:rPr>
              <a:t> for all three models.</a:t>
            </a:r>
          </a:p>
        </p:txBody>
      </p:sp>
      <p:sp>
        <p:nvSpPr>
          <p:cNvPr id="37895" name="Rectangle 4"/>
          <p:cNvSpPr>
            <a:spLocks noGrp="1" noChangeArrowheads="1"/>
          </p:cNvSpPr>
          <p:nvPr>
            <p:ph type="body" sz="half" idx="2"/>
          </p:nvPr>
        </p:nvSpPr>
        <p:spPr>
          <a:xfrm>
            <a:off x="4648200" y="1600200"/>
            <a:ext cx="3810000" cy="4114800"/>
          </a:xfrm>
        </p:spPr>
        <p:txBody>
          <a:bodyPr/>
          <a:lstStyle/>
          <a:p>
            <a:pPr marL="533400" indent="-533400" eaLnBrk="1" hangingPunct="1">
              <a:lnSpc>
                <a:spcPct val="90000"/>
              </a:lnSpc>
              <a:buFontTx/>
              <a:buAutoNum type="arabicPeriod" startAt="4"/>
            </a:pPr>
            <a:r>
              <a:rPr lang="en-US" sz="2000">
                <a:solidFill>
                  <a:srgbClr val="000000"/>
                </a:solidFill>
              </a:rPr>
              <a:t>Assume </a:t>
            </a:r>
            <a:r>
              <a:rPr lang="en-US" sz="2000" i="1">
                <a:solidFill>
                  <a:srgbClr val="000000"/>
                </a:solidFill>
              </a:rPr>
              <a:t>Obs</a:t>
            </a:r>
            <a:r>
              <a:rPr lang="en-US" sz="2000">
                <a:solidFill>
                  <a:srgbClr val="000000"/>
                </a:solidFill>
              </a:rPr>
              <a:t>=</a:t>
            </a:r>
            <a:r>
              <a:rPr lang="en-US" sz="2000" u="sng">
                <a:solidFill>
                  <a:srgbClr val="000000"/>
                </a:solidFill>
              </a:rPr>
              <a:t>right</a:t>
            </a:r>
            <a:r>
              <a:rPr lang="en-US" sz="2000">
                <a:solidFill>
                  <a:srgbClr val="000000"/>
                </a:solidFill>
              </a:rPr>
              <a:t>,  and </a:t>
            </a:r>
            <a:r>
              <a:rPr lang="en-US" sz="2000" i="1">
                <a:solidFill>
                  <a:srgbClr val="000000"/>
                </a:solidFill>
              </a:rPr>
              <a:t>P</a:t>
            </a:r>
            <a:r>
              <a:rPr lang="en-US" sz="2000" i="1" baseline="-25000">
                <a:solidFill>
                  <a:srgbClr val="000000"/>
                </a:solidFill>
              </a:rPr>
              <a:t>1</a:t>
            </a:r>
            <a:r>
              <a:rPr lang="en-US" sz="2000" i="1">
                <a:solidFill>
                  <a:srgbClr val="000000"/>
                </a:solidFill>
              </a:rPr>
              <a:t> = </a:t>
            </a:r>
            <a:r>
              <a:rPr lang="en-US" sz="2000" u="sng">
                <a:solidFill>
                  <a:srgbClr val="000000"/>
                </a:solidFill>
              </a:rPr>
              <a:t>H</a:t>
            </a:r>
            <a:r>
              <a:rPr lang="en-US" sz="2000">
                <a:solidFill>
                  <a:srgbClr val="000000"/>
                </a:solidFill>
              </a:rPr>
              <a:t>.  Calculate </a:t>
            </a:r>
            <a:r>
              <a:rPr lang="en-US" sz="2000" i="1">
                <a:solidFill>
                  <a:srgbClr val="000000"/>
                </a:solidFill>
              </a:rPr>
              <a:t>P(P</a:t>
            </a:r>
            <a:r>
              <a:rPr lang="en-US" sz="2000" i="1" baseline="-25000">
                <a:solidFill>
                  <a:srgbClr val="000000"/>
                </a:solidFill>
              </a:rPr>
              <a:t>2</a:t>
            </a:r>
            <a:r>
              <a:rPr lang="en-US" sz="2000" i="1">
                <a:solidFill>
                  <a:srgbClr val="000000"/>
                </a:solidFill>
              </a:rPr>
              <a:t>)</a:t>
            </a:r>
            <a:r>
              <a:rPr lang="en-US" sz="2000">
                <a:solidFill>
                  <a:srgbClr val="000000"/>
                </a:solidFill>
              </a:rPr>
              <a:t> for all three models. </a:t>
            </a:r>
          </a:p>
          <a:p>
            <a:pPr marL="533400" indent="-533400" eaLnBrk="1" hangingPunct="1">
              <a:lnSpc>
                <a:spcPct val="90000"/>
              </a:lnSpc>
              <a:buFontTx/>
              <a:buAutoNum type="arabicPeriod" startAt="4"/>
            </a:pPr>
            <a:r>
              <a:rPr lang="en-US" sz="2000">
                <a:solidFill>
                  <a:srgbClr val="000000"/>
                </a:solidFill>
              </a:rPr>
              <a:t>Assume </a:t>
            </a:r>
            <a:r>
              <a:rPr lang="en-US" sz="2000" i="1">
                <a:solidFill>
                  <a:srgbClr val="000000"/>
                </a:solidFill>
              </a:rPr>
              <a:t>Obs</a:t>
            </a:r>
            <a:r>
              <a:rPr lang="en-US" sz="2000">
                <a:solidFill>
                  <a:srgbClr val="000000"/>
                </a:solidFill>
              </a:rPr>
              <a:t>=</a:t>
            </a:r>
            <a:r>
              <a:rPr lang="en-US" sz="2000" u="sng">
                <a:solidFill>
                  <a:srgbClr val="000000"/>
                </a:solidFill>
              </a:rPr>
              <a:t>right</a:t>
            </a:r>
            <a:r>
              <a:rPr lang="en-US" sz="2000">
                <a:solidFill>
                  <a:srgbClr val="000000"/>
                </a:solidFill>
              </a:rPr>
              <a:t>,  and </a:t>
            </a:r>
            <a:r>
              <a:rPr lang="en-US" sz="2000" i="1">
                <a:solidFill>
                  <a:srgbClr val="000000"/>
                </a:solidFill>
              </a:rPr>
              <a:t>P</a:t>
            </a:r>
            <a:r>
              <a:rPr lang="en-US" sz="2000" i="1" baseline="-25000">
                <a:solidFill>
                  <a:srgbClr val="000000"/>
                </a:solidFill>
              </a:rPr>
              <a:t>1</a:t>
            </a:r>
            <a:r>
              <a:rPr lang="en-US" sz="2000" i="1">
                <a:solidFill>
                  <a:srgbClr val="000000"/>
                </a:solidFill>
              </a:rPr>
              <a:t> = </a:t>
            </a:r>
            <a:r>
              <a:rPr lang="en-US" sz="2000" u="sng">
                <a:solidFill>
                  <a:srgbClr val="000000"/>
                </a:solidFill>
              </a:rPr>
              <a:t>M</a:t>
            </a:r>
            <a:r>
              <a:rPr lang="en-US" sz="2000">
                <a:solidFill>
                  <a:srgbClr val="000000"/>
                </a:solidFill>
              </a:rPr>
              <a:t>.  Calculate </a:t>
            </a:r>
            <a:r>
              <a:rPr lang="en-US" sz="2000" i="1">
                <a:solidFill>
                  <a:srgbClr val="000000"/>
                </a:solidFill>
              </a:rPr>
              <a:t>P(P</a:t>
            </a:r>
            <a:r>
              <a:rPr lang="en-US" sz="2000" i="1" baseline="-25000">
                <a:solidFill>
                  <a:srgbClr val="000000"/>
                </a:solidFill>
              </a:rPr>
              <a:t>2</a:t>
            </a:r>
            <a:r>
              <a:rPr lang="en-US" sz="2000" i="1">
                <a:solidFill>
                  <a:srgbClr val="000000"/>
                </a:solidFill>
              </a:rPr>
              <a:t>)</a:t>
            </a:r>
            <a:r>
              <a:rPr lang="en-US" sz="2000">
                <a:solidFill>
                  <a:srgbClr val="000000"/>
                </a:solidFill>
              </a:rPr>
              <a:t> for all three models.</a:t>
            </a:r>
          </a:p>
          <a:p>
            <a:pPr marL="533400" indent="-533400" eaLnBrk="1" hangingPunct="1">
              <a:lnSpc>
                <a:spcPct val="90000"/>
              </a:lnSpc>
              <a:buFontTx/>
              <a:buAutoNum type="arabicPeriod" startAt="4"/>
            </a:pPr>
            <a:r>
              <a:rPr lang="en-US" sz="2000">
                <a:solidFill>
                  <a:srgbClr val="000000"/>
                </a:solidFill>
              </a:rPr>
              <a:t>Assume </a:t>
            </a:r>
            <a:r>
              <a:rPr lang="en-US" sz="2000" i="1">
                <a:solidFill>
                  <a:srgbClr val="000000"/>
                </a:solidFill>
              </a:rPr>
              <a:t>Obs</a:t>
            </a:r>
            <a:r>
              <a:rPr lang="en-US" sz="2000">
                <a:solidFill>
                  <a:srgbClr val="000000"/>
                </a:solidFill>
              </a:rPr>
              <a:t>=</a:t>
            </a:r>
            <a:r>
              <a:rPr lang="en-US" sz="2000" u="sng">
                <a:solidFill>
                  <a:srgbClr val="000000"/>
                </a:solidFill>
              </a:rPr>
              <a:t>right</a:t>
            </a:r>
            <a:r>
              <a:rPr lang="en-US" sz="2000">
                <a:solidFill>
                  <a:srgbClr val="000000"/>
                </a:solidFill>
              </a:rPr>
              <a:t>,  and </a:t>
            </a:r>
            <a:r>
              <a:rPr lang="en-US" sz="2000" i="1">
                <a:solidFill>
                  <a:srgbClr val="000000"/>
                </a:solidFill>
              </a:rPr>
              <a:t>P</a:t>
            </a:r>
            <a:r>
              <a:rPr lang="en-US" sz="2000" i="1" baseline="-25000">
                <a:solidFill>
                  <a:srgbClr val="000000"/>
                </a:solidFill>
              </a:rPr>
              <a:t>1</a:t>
            </a:r>
            <a:r>
              <a:rPr lang="en-US" sz="2000" i="1">
                <a:solidFill>
                  <a:srgbClr val="000000"/>
                </a:solidFill>
              </a:rPr>
              <a:t> = </a:t>
            </a:r>
            <a:r>
              <a:rPr lang="en-US" sz="2000" u="sng">
                <a:solidFill>
                  <a:srgbClr val="000000"/>
                </a:solidFill>
              </a:rPr>
              <a:t>L</a:t>
            </a:r>
            <a:r>
              <a:rPr lang="en-US" sz="2000">
                <a:solidFill>
                  <a:srgbClr val="000000"/>
                </a:solidFill>
              </a:rPr>
              <a:t>.  Calculate </a:t>
            </a:r>
            <a:r>
              <a:rPr lang="en-US" sz="2000" i="1">
                <a:solidFill>
                  <a:srgbClr val="000000"/>
                </a:solidFill>
              </a:rPr>
              <a:t>P(P</a:t>
            </a:r>
            <a:r>
              <a:rPr lang="en-US" sz="2000" i="1" baseline="-25000">
                <a:solidFill>
                  <a:srgbClr val="000000"/>
                </a:solidFill>
              </a:rPr>
              <a:t>2</a:t>
            </a:r>
            <a:r>
              <a:rPr lang="en-US" sz="2000" i="1">
                <a:solidFill>
                  <a:srgbClr val="000000"/>
                </a:solidFill>
              </a:rPr>
              <a:t>)</a:t>
            </a:r>
            <a:r>
              <a:rPr lang="en-US" sz="2000">
                <a:solidFill>
                  <a:srgbClr val="000000"/>
                </a:solidFill>
              </a:rPr>
              <a:t> for all three models.</a:t>
            </a:r>
          </a:p>
          <a:p>
            <a:pPr marL="533400" indent="-533400" eaLnBrk="1" hangingPunct="1">
              <a:lnSpc>
                <a:spcPct val="90000"/>
              </a:lnSpc>
              <a:buFontTx/>
              <a:buAutoNum type="arabicPeriod" startAt="4"/>
            </a:pPr>
            <a:r>
              <a:rPr lang="en-US" sz="2000">
                <a:solidFill>
                  <a:srgbClr val="000000"/>
                </a:solidFill>
              </a:rPr>
              <a:t>Explain the differences</a:t>
            </a:r>
            <a:endParaRPr lang="en-US" sz="2400">
              <a:solidFill>
                <a:srgbClr val="000000"/>
              </a:solidFill>
            </a:endParaRPr>
          </a:p>
          <a:p>
            <a:pPr marL="533400" indent="-533400" eaLnBrk="1" hangingPunct="1">
              <a:lnSpc>
                <a:spcPct val="90000"/>
              </a:lnSpc>
              <a:buFontTx/>
              <a:buNone/>
            </a:pPr>
            <a:endParaRPr lang="en-US" sz="2400">
              <a:solidFill>
                <a:srgbClr val="000000"/>
              </a:solidFill>
            </a:endParaRPr>
          </a:p>
        </p:txBody>
      </p:sp>
    </p:spTree>
    <p:extLst>
      <p:ext uri="{BB962C8B-B14F-4D97-AF65-F5344CB8AC3E}">
        <p14:creationId xmlns:p14="http://schemas.microsoft.com/office/powerpoint/2010/main" val="14445711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4"/>
          <p:cNvSpPr>
            <a:spLocks noGrp="1"/>
          </p:cNvSpPr>
          <p:nvPr>
            <p:ph type="title"/>
          </p:nvPr>
        </p:nvSpPr>
        <p:spPr/>
        <p:txBody>
          <a:bodyPr/>
          <a:lstStyle/>
          <a:p>
            <a:r>
              <a:rPr lang="en-US" dirty="0"/>
              <a:t>Activity 3</a:t>
            </a:r>
          </a:p>
        </p:txBody>
      </p:sp>
      <p:sp>
        <p:nvSpPr>
          <p:cNvPr id="38915" name="Content Placeholder 5"/>
          <p:cNvSpPr>
            <a:spLocks noGrp="1"/>
          </p:cNvSpPr>
          <p:nvPr>
            <p:ph idx="1"/>
          </p:nvPr>
        </p:nvSpPr>
        <p:spPr/>
        <p:txBody>
          <a:bodyPr/>
          <a:lstStyle/>
          <a:p>
            <a:r>
              <a:rPr lang="en-US" dirty="0"/>
              <a:t>Go back to the Driver’s License Exam you built in Session I and add some numbers</a:t>
            </a:r>
          </a:p>
          <a:p>
            <a:r>
              <a:rPr lang="en-US" dirty="0"/>
              <a:t>Now put in some observed outcomes</a:t>
            </a:r>
          </a:p>
          <a:p>
            <a:pPr lvl="1"/>
            <a:r>
              <a:rPr lang="en-US" dirty="0"/>
              <a:t>How did the probabilities change?</a:t>
            </a:r>
          </a:p>
          <a:p>
            <a:pPr lvl="1"/>
            <a:r>
              <a:rPr lang="en-US" dirty="0"/>
              <a:t>Is that about what you expected?</a:t>
            </a:r>
          </a:p>
        </p:txBody>
      </p:sp>
      <p:sp>
        <p:nvSpPr>
          <p:cNvPr id="3891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FEC6441D-0EF1-4710-8429-AFF0E8492FBC}" type="slidenum">
              <a:rPr lang="en-US" sz="1200"/>
              <a:pPr eaLnBrk="1" hangingPunct="1"/>
              <a:t>22</a:t>
            </a:fld>
            <a:endParaRPr lang="en-US" sz="1200"/>
          </a:p>
        </p:txBody>
      </p:sp>
    </p:spTree>
    <p:extLst>
      <p:ext uri="{BB962C8B-B14F-4D97-AF65-F5344CB8AC3E}">
        <p14:creationId xmlns:p14="http://schemas.microsoft.com/office/powerpoint/2010/main" val="1442125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A3505D-4298-C2FC-CAC8-223AD4C55137}"/>
              </a:ext>
            </a:extLst>
          </p:cNvPr>
          <p:cNvSpPr>
            <a:spLocks noGrp="1"/>
          </p:cNvSpPr>
          <p:nvPr>
            <p:ph type="sldNum" sz="quarter" idx="12"/>
          </p:nvPr>
        </p:nvSpPr>
        <p:spPr/>
        <p:txBody>
          <a:bodyPr/>
          <a:lstStyle/>
          <a:p>
            <a:fld id="{E7DF61C6-A2BB-4C4E-82BC-10350409673A}" type="slidenum">
              <a:rPr lang="en-US" smtClean="0"/>
              <a:pPr/>
              <a:t>3</a:t>
            </a:fld>
            <a:endParaRPr lang="en-US"/>
          </a:p>
        </p:txBody>
      </p:sp>
      <p:sp>
        <p:nvSpPr>
          <p:cNvPr id="5" name="Rectangle 2">
            <a:extLst>
              <a:ext uri="{FF2B5EF4-FFF2-40B4-BE49-F238E27FC236}">
                <a16:creationId xmlns:a16="http://schemas.microsoft.com/office/drawing/2014/main" id="{235A63D9-244A-38A3-96A3-9C0557B066E5}"/>
              </a:ext>
            </a:extLst>
          </p:cNvPr>
          <p:cNvSpPr txBox="1">
            <a:spLocks noChangeArrowheads="1"/>
          </p:cNvSpPr>
          <p:nvPr/>
        </p:nvSpPr>
        <p:spPr>
          <a:xfrm>
            <a:off x="609600" y="533400"/>
            <a:ext cx="7772400" cy="5334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eaLnBrk="1" hangingPunct="1"/>
            <a:r>
              <a:rPr lang="en-US" sz="3000" i="0" dirty="0">
                <a:solidFill>
                  <a:srgbClr val="003366"/>
                </a:solidFill>
                <a:effectLst/>
                <a:latin typeface="Arial" panose="020B0604020202020204" pitchFamily="34" charset="0"/>
              </a:rPr>
              <a:t>Why are Bayes nets useful?</a:t>
            </a:r>
          </a:p>
          <a:p>
            <a:pPr eaLnBrk="1" hangingPunct="1"/>
            <a:r>
              <a:rPr lang="en-US" sz="1600" kern="0" dirty="0">
                <a:solidFill>
                  <a:srgbClr val="003366"/>
                </a:solidFill>
                <a:latin typeface="Arial" panose="020B0604020202020204" pitchFamily="34" charset="0"/>
              </a:rPr>
              <a:t>Norsys.com</a:t>
            </a:r>
            <a:endParaRPr lang="en-US" sz="1600" kern="0" dirty="0"/>
          </a:p>
        </p:txBody>
      </p:sp>
      <p:sp>
        <p:nvSpPr>
          <p:cNvPr id="6" name="Rectangle 3">
            <a:extLst>
              <a:ext uri="{FF2B5EF4-FFF2-40B4-BE49-F238E27FC236}">
                <a16:creationId xmlns:a16="http://schemas.microsoft.com/office/drawing/2014/main" id="{EB9F3901-7A61-BDB4-C4E0-ECFC22432B54}"/>
              </a:ext>
            </a:extLst>
          </p:cNvPr>
          <p:cNvSpPr txBox="1">
            <a:spLocks noChangeArrowheads="1"/>
          </p:cNvSpPr>
          <p:nvPr/>
        </p:nvSpPr>
        <p:spPr>
          <a:xfrm>
            <a:off x="1219200" y="1371600"/>
            <a:ext cx="7391400" cy="47244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eaLnBrk="1" hangingPunct="1"/>
            <a:r>
              <a:rPr lang="en-US" sz="2200" b="0" i="0" dirty="0">
                <a:solidFill>
                  <a:srgbClr val="000040"/>
                </a:solidFill>
                <a:effectLst/>
                <a:latin typeface="Arial" panose="020B0604020202020204" pitchFamily="34" charset="0"/>
                <a:cs typeface="Arial" panose="020B0604020202020204" pitchFamily="34" charset="0"/>
              </a:rPr>
              <a:t>A model is generally useful if </a:t>
            </a:r>
          </a:p>
          <a:p>
            <a:pPr lvl="1" eaLnBrk="1" hangingPunct="1">
              <a:buFont typeface="Wingdings" pitchFamily="2" charset="2"/>
              <a:buChar char="Ø"/>
            </a:pPr>
            <a:r>
              <a:rPr lang="en-US" sz="1800" b="0" i="0" dirty="0">
                <a:solidFill>
                  <a:srgbClr val="000040"/>
                </a:solidFill>
                <a:effectLst/>
                <a:latin typeface="Arial" panose="020B0604020202020204" pitchFamily="34" charset="0"/>
                <a:cs typeface="Arial" panose="020B0604020202020204" pitchFamily="34" charset="0"/>
              </a:rPr>
              <a:t>it helps us to greater understand the world we are modeling</a:t>
            </a:r>
          </a:p>
          <a:p>
            <a:pPr lvl="1" eaLnBrk="1" hangingPunct="1">
              <a:buFont typeface="Wingdings" pitchFamily="2" charset="2"/>
              <a:buChar char="Ø"/>
            </a:pPr>
            <a:r>
              <a:rPr lang="en-US" sz="1800" b="0" i="0" dirty="0">
                <a:solidFill>
                  <a:srgbClr val="000040"/>
                </a:solidFill>
                <a:effectLst/>
                <a:latin typeface="Arial" panose="020B0604020202020204" pitchFamily="34" charset="0"/>
                <a:cs typeface="Arial" panose="020B0604020202020204" pitchFamily="34" charset="0"/>
              </a:rPr>
              <a:t>if it allows us to make useful predictions about how the world will behave</a:t>
            </a:r>
          </a:p>
          <a:p>
            <a:pPr eaLnBrk="1" hangingPunct="1"/>
            <a:r>
              <a:rPr lang="en-US" sz="2200" b="0" i="0" dirty="0">
                <a:solidFill>
                  <a:srgbClr val="000040"/>
                </a:solidFill>
                <a:effectLst/>
                <a:latin typeface="Arial" panose="020B0604020202020204" pitchFamily="34" charset="0"/>
                <a:cs typeface="Arial" panose="020B0604020202020204" pitchFamily="34" charset="0"/>
              </a:rPr>
              <a:t>It is often easier to experiment with the model as compared to reality</a:t>
            </a:r>
          </a:p>
          <a:p>
            <a:pPr marL="0" indent="0" eaLnBrk="1" hangingPunct="1">
              <a:buNone/>
            </a:pPr>
            <a:r>
              <a:rPr lang="en-US" sz="2200" b="0" i="0" dirty="0">
                <a:solidFill>
                  <a:srgbClr val="000040"/>
                </a:solidFill>
                <a:effectLst/>
                <a:latin typeface="Arial" panose="020B0604020202020204" pitchFamily="34" charset="0"/>
                <a:cs typeface="Arial" panose="020B0604020202020204" pitchFamily="34" charset="0"/>
              </a:rPr>
              <a:t>Example: Chest Clinic, suppose:</a:t>
            </a:r>
          </a:p>
          <a:p>
            <a:pPr marL="560070" lvl="1">
              <a:buFont typeface="Arial" panose="020B0604020202020204" pitchFamily="34" charset="0"/>
              <a:buChar char="•"/>
            </a:pPr>
            <a:r>
              <a:rPr lang="en-US" sz="1800" b="0" i="0" dirty="0">
                <a:solidFill>
                  <a:srgbClr val="000040"/>
                </a:solidFill>
                <a:effectLst/>
                <a:latin typeface="Arial" panose="020B0604020202020204" pitchFamily="34" charset="0"/>
                <a:cs typeface="Arial" panose="020B0604020202020204" pitchFamily="34" charset="0"/>
              </a:rPr>
              <a:t>30% of the US population smokes.</a:t>
            </a:r>
          </a:p>
          <a:p>
            <a:pPr marL="560070" lvl="1">
              <a:buFont typeface="Arial" panose="020B0604020202020204" pitchFamily="34" charset="0"/>
              <a:buChar char="•"/>
            </a:pPr>
            <a:r>
              <a:rPr lang="en-US" sz="1800" b="0" i="0" dirty="0">
                <a:solidFill>
                  <a:srgbClr val="000040"/>
                </a:solidFill>
                <a:effectLst/>
                <a:latin typeface="Arial" panose="020B0604020202020204" pitchFamily="34" charset="0"/>
                <a:cs typeface="Arial" panose="020B0604020202020204" pitchFamily="34" charset="0"/>
              </a:rPr>
              <a:t>Lung cancer can be found in about 70 people per 100,000.</a:t>
            </a:r>
          </a:p>
          <a:p>
            <a:pPr marL="560070" lvl="1">
              <a:buFont typeface="Arial" panose="020B0604020202020204" pitchFamily="34" charset="0"/>
              <a:buChar char="•"/>
            </a:pPr>
            <a:r>
              <a:rPr lang="en-US" sz="1800" b="0" i="0" dirty="0">
                <a:solidFill>
                  <a:srgbClr val="000040"/>
                </a:solidFill>
                <a:effectLst/>
                <a:latin typeface="Arial" panose="020B0604020202020204" pitchFamily="34" charset="0"/>
                <a:cs typeface="Arial" panose="020B0604020202020204" pitchFamily="34" charset="0"/>
              </a:rPr>
              <a:t>TB occurs in about 10 people per 100,000.</a:t>
            </a:r>
          </a:p>
          <a:p>
            <a:pPr marL="560070" lvl="1">
              <a:buFont typeface="Arial" panose="020B0604020202020204" pitchFamily="34" charset="0"/>
              <a:buChar char="•"/>
            </a:pPr>
            <a:r>
              <a:rPr lang="en-US" sz="1800" b="0" i="0" dirty="0">
                <a:solidFill>
                  <a:srgbClr val="000040"/>
                </a:solidFill>
                <a:effectLst/>
                <a:latin typeface="Arial" panose="020B0604020202020204" pitchFamily="34" charset="0"/>
                <a:cs typeface="Arial" panose="020B0604020202020204" pitchFamily="34" charset="0"/>
              </a:rPr>
              <a:t>Bronchitis can be found in about 800 people per 100,000.</a:t>
            </a:r>
          </a:p>
          <a:p>
            <a:pPr marL="560070" lvl="1">
              <a:buFont typeface="Arial" panose="020B0604020202020204" pitchFamily="34" charset="0"/>
              <a:buChar char="•"/>
            </a:pPr>
            <a:r>
              <a:rPr lang="en-US" sz="1800" b="0" i="0" dirty="0">
                <a:solidFill>
                  <a:srgbClr val="000040"/>
                </a:solidFill>
                <a:effectLst/>
                <a:latin typeface="Arial" panose="020B0604020202020204" pitchFamily="34" charset="0"/>
                <a:cs typeface="Arial" panose="020B0604020202020204" pitchFamily="34" charset="0"/>
              </a:rPr>
              <a:t>Dyspnea can be found in about 10% of people, but most of that is due to asthma and causes other than TB, lung cancer, or bronchitis.</a:t>
            </a:r>
          </a:p>
          <a:p>
            <a:pPr marL="0" indent="0" eaLnBrk="1" hangingPunct="1">
              <a:buNone/>
            </a:pPr>
            <a:endParaRPr lang="en-US" sz="2200" b="0" i="0" dirty="0">
              <a:solidFill>
                <a:srgbClr val="00004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796869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A3505D-4298-C2FC-CAC8-223AD4C55137}"/>
              </a:ext>
            </a:extLst>
          </p:cNvPr>
          <p:cNvSpPr>
            <a:spLocks noGrp="1"/>
          </p:cNvSpPr>
          <p:nvPr>
            <p:ph type="sldNum" sz="quarter" idx="12"/>
          </p:nvPr>
        </p:nvSpPr>
        <p:spPr/>
        <p:txBody>
          <a:bodyPr/>
          <a:lstStyle/>
          <a:p>
            <a:fld id="{E7DF61C6-A2BB-4C4E-82BC-10350409673A}" type="slidenum">
              <a:rPr lang="en-US" smtClean="0"/>
              <a:pPr/>
              <a:t>4</a:t>
            </a:fld>
            <a:endParaRPr lang="en-US"/>
          </a:p>
        </p:txBody>
      </p:sp>
      <p:sp>
        <p:nvSpPr>
          <p:cNvPr id="5" name="Rectangle 2">
            <a:extLst>
              <a:ext uri="{FF2B5EF4-FFF2-40B4-BE49-F238E27FC236}">
                <a16:creationId xmlns:a16="http://schemas.microsoft.com/office/drawing/2014/main" id="{235A63D9-244A-38A3-96A3-9C0557B066E5}"/>
              </a:ext>
            </a:extLst>
          </p:cNvPr>
          <p:cNvSpPr txBox="1">
            <a:spLocks noChangeArrowheads="1"/>
          </p:cNvSpPr>
          <p:nvPr/>
        </p:nvSpPr>
        <p:spPr>
          <a:xfrm>
            <a:off x="609600" y="533400"/>
            <a:ext cx="7772400" cy="9144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eaLnBrk="1" hangingPunct="1"/>
            <a:r>
              <a:rPr lang="en-US" sz="3000" kern="0" dirty="0">
                <a:latin typeface="Arial" panose="020B0604020202020204" pitchFamily="34" charset="0"/>
                <a:cs typeface="Arial" panose="020B0604020202020204" pitchFamily="34" charset="0"/>
              </a:rPr>
              <a:t>Bayes net in Diagnosis: Chest Clinic</a:t>
            </a:r>
          </a:p>
          <a:p>
            <a:pPr eaLnBrk="1" hangingPunct="1"/>
            <a:r>
              <a:rPr lang="en-US" sz="1600" kern="0" dirty="0">
                <a:solidFill>
                  <a:schemeClr val="tx1"/>
                </a:solidFill>
                <a:latin typeface="Arial" panose="020B0604020202020204" pitchFamily="34" charset="0"/>
              </a:rPr>
              <a:t>Norsys.com</a:t>
            </a:r>
            <a:endParaRPr lang="en-US" sz="1600" kern="0" dirty="0">
              <a:solidFill>
                <a:schemeClr val="tx1"/>
              </a:solidFill>
            </a:endParaRPr>
          </a:p>
        </p:txBody>
      </p:sp>
      <p:sp>
        <p:nvSpPr>
          <p:cNvPr id="6" name="Rectangle 3">
            <a:extLst>
              <a:ext uri="{FF2B5EF4-FFF2-40B4-BE49-F238E27FC236}">
                <a16:creationId xmlns:a16="http://schemas.microsoft.com/office/drawing/2014/main" id="{EB9F3901-7A61-BDB4-C4E0-ECFC22432B54}"/>
              </a:ext>
            </a:extLst>
          </p:cNvPr>
          <p:cNvSpPr txBox="1">
            <a:spLocks noChangeArrowheads="1"/>
          </p:cNvSpPr>
          <p:nvPr/>
        </p:nvSpPr>
        <p:spPr>
          <a:xfrm>
            <a:off x="1219200" y="1371600"/>
            <a:ext cx="6858000" cy="47244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514350" indent="-514350" eaLnBrk="1" hangingPunct="1">
              <a:buFontTx/>
              <a:buAutoNum type="arabicPeriod"/>
            </a:pPr>
            <a:endParaRPr lang="en-US" kern="0" dirty="0"/>
          </a:p>
        </p:txBody>
      </p:sp>
      <p:pic>
        <p:nvPicPr>
          <p:cNvPr id="3" name="Picture 2" descr="A screenshot of a computer&#10;&#10;Description automatically generated with medium confidence">
            <a:extLst>
              <a:ext uri="{FF2B5EF4-FFF2-40B4-BE49-F238E27FC236}">
                <a16:creationId xmlns:a16="http://schemas.microsoft.com/office/drawing/2014/main" id="{F769BA30-D6CC-875A-CF06-3DF4DE747B6A}"/>
              </a:ext>
            </a:extLst>
          </p:cNvPr>
          <p:cNvPicPr>
            <a:picLocks noChangeAspect="1"/>
          </p:cNvPicPr>
          <p:nvPr/>
        </p:nvPicPr>
        <p:blipFill>
          <a:blip r:embed="rId2"/>
          <a:stretch>
            <a:fillRect/>
          </a:stretch>
        </p:blipFill>
        <p:spPr>
          <a:xfrm>
            <a:off x="4495800" y="1600200"/>
            <a:ext cx="4495800" cy="3898900"/>
          </a:xfrm>
          <a:prstGeom prst="rect">
            <a:avLst/>
          </a:prstGeom>
        </p:spPr>
      </p:pic>
      <p:sp>
        <p:nvSpPr>
          <p:cNvPr id="8" name="TextBox 7">
            <a:extLst>
              <a:ext uri="{FF2B5EF4-FFF2-40B4-BE49-F238E27FC236}">
                <a16:creationId xmlns:a16="http://schemas.microsoft.com/office/drawing/2014/main" id="{44F87091-5705-4D3D-DF40-7ABD0F2C7F7B}"/>
              </a:ext>
            </a:extLst>
          </p:cNvPr>
          <p:cNvSpPr txBox="1"/>
          <p:nvPr/>
        </p:nvSpPr>
        <p:spPr>
          <a:xfrm>
            <a:off x="762000" y="1447800"/>
            <a:ext cx="3657600" cy="5262979"/>
          </a:xfrm>
          <a:prstGeom prst="rect">
            <a:avLst/>
          </a:prstGeom>
          <a:noFill/>
        </p:spPr>
        <p:txBody>
          <a:bodyPr wrap="square">
            <a:spAutoFit/>
          </a:bodyPr>
          <a:lstStyle/>
          <a:p>
            <a:pPr algn="l"/>
            <a:r>
              <a:rPr lang="en-US" b="0" i="0" dirty="0">
                <a:solidFill>
                  <a:srgbClr val="000040"/>
                </a:solidFill>
                <a:effectLst/>
                <a:latin typeface="Verdana" panose="020B0604030504040204" pitchFamily="34" charset="0"/>
              </a:rPr>
              <a:t>Data collection reveal:</a:t>
            </a:r>
          </a:p>
          <a:p>
            <a:pPr algn="l"/>
            <a:endParaRPr lang="en-US" b="0" i="0" dirty="0">
              <a:solidFill>
                <a:srgbClr val="000040"/>
              </a:solidFill>
              <a:effectLst/>
              <a:latin typeface="Verdana" panose="020B0604030504040204" pitchFamily="34" charset="0"/>
            </a:endParaRPr>
          </a:p>
          <a:p>
            <a:pPr marL="342900" indent="-342900" algn="l">
              <a:buFont typeface="Arial" panose="020B0604020202020204" pitchFamily="34" charset="0"/>
              <a:buChar char="•"/>
            </a:pPr>
            <a:r>
              <a:rPr lang="en-US" b="0" i="0" dirty="0">
                <a:solidFill>
                  <a:srgbClr val="000040"/>
                </a:solidFill>
                <a:effectLst/>
                <a:latin typeface="Verdana" panose="020B0604030504040204" pitchFamily="34" charset="0"/>
              </a:rPr>
              <a:t>50% of your patients smoke</a:t>
            </a:r>
          </a:p>
          <a:p>
            <a:pPr marL="342900" indent="-342900" algn="l">
              <a:buFont typeface="Arial" panose="020B0604020202020204" pitchFamily="34" charset="0"/>
              <a:buChar char="•"/>
            </a:pPr>
            <a:r>
              <a:rPr lang="en-US" b="0" i="0" dirty="0">
                <a:solidFill>
                  <a:srgbClr val="000040"/>
                </a:solidFill>
                <a:effectLst/>
                <a:latin typeface="Verdana" panose="020B0604030504040204" pitchFamily="34" charset="0"/>
              </a:rPr>
              <a:t>1% have TB</a:t>
            </a:r>
          </a:p>
          <a:p>
            <a:pPr marL="342900" indent="-342900" algn="l">
              <a:buFont typeface="Arial" panose="020B0604020202020204" pitchFamily="34" charset="0"/>
              <a:buChar char="•"/>
            </a:pPr>
            <a:r>
              <a:rPr lang="en-US" b="0" i="0" dirty="0">
                <a:solidFill>
                  <a:srgbClr val="000040"/>
                </a:solidFill>
                <a:effectLst/>
                <a:latin typeface="Verdana" panose="020B0604030504040204" pitchFamily="34" charset="0"/>
              </a:rPr>
              <a:t>5.5% have lung cancer</a:t>
            </a:r>
          </a:p>
          <a:p>
            <a:pPr marL="342900" indent="-342900" algn="l">
              <a:buFont typeface="Arial" panose="020B0604020202020204" pitchFamily="34" charset="0"/>
              <a:buChar char="•"/>
            </a:pPr>
            <a:r>
              <a:rPr lang="en-US" b="0" i="0" dirty="0">
                <a:solidFill>
                  <a:srgbClr val="000040"/>
                </a:solidFill>
                <a:effectLst/>
                <a:latin typeface="Verdana" panose="020B0604030504040204" pitchFamily="34" charset="0"/>
              </a:rPr>
              <a:t>45% have some form of mild or chronic bronchitis</a:t>
            </a:r>
          </a:p>
          <a:p>
            <a:pPr marL="342900" indent="-342900" algn="l">
              <a:buFont typeface="Arial" panose="020B0604020202020204" pitchFamily="34" charset="0"/>
              <a:buChar char="•"/>
            </a:pPr>
            <a:endParaRPr lang="en-US" dirty="0">
              <a:solidFill>
                <a:srgbClr val="000040"/>
              </a:solidFill>
              <a:latin typeface="Verdana" panose="020B0604030504040204" pitchFamily="34" charset="0"/>
            </a:endParaRPr>
          </a:p>
          <a:p>
            <a:pPr marL="342900" indent="-342900" algn="l">
              <a:buFont typeface="Arial" panose="020B0604020202020204" pitchFamily="34" charset="0"/>
              <a:buChar char="•"/>
            </a:pPr>
            <a:endParaRPr lang="en-US" b="0" i="0" dirty="0">
              <a:solidFill>
                <a:srgbClr val="000040"/>
              </a:solidFill>
              <a:effectLst/>
              <a:latin typeface="Verdana" panose="020B0604030504040204" pitchFamily="34" charset="0"/>
            </a:endParaRPr>
          </a:p>
          <a:p>
            <a:pPr marL="342900" indent="-342900" algn="l">
              <a:buFont typeface="Arial" panose="020B0604020202020204" pitchFamily="34" charset="0"/>
              <a:buChar char="•"/>
            </a:pPr>
            <a:endParaRPr lang="en-US" dirty="0">
              <a:solidFill>
                <a:srgbClr val="000040"/>
              </a:solidFill>
              <a:latin typeface="Verdana" panose="020B0604030504040204" pitchFamily="34" charset="0"/>
            </a:endParaRPr>
          </a:p>
          <a:p>
            <a:pPr marL="342900" indent="-342900" algn="l">
              <a:buFont typeface="Arial" panose="020B0604020202020204" pitchFamily="34" charset="0"/>
              <a:buChar char="•"/>
            </a:pPr>
            <a:endParaRPr lang="en-US" b="0" i="0" dirty="0">
              <a:solidFill>
                <a:srgbClr val="000040"/>
              </a:solidFill>
              <a:effectLst/>
              <a:latin typeface="Verdana" panose="020B0604030504040204" pitchFamily="34" charset="0"/>
            </a:endParaRPr>
          </a:p>
        </p:txBody>
      </p:sp>
    </p:spTree>
    <p:extLst>
      <p:ext uri="{BB962C8B-B14F-4D97-AF65-F5344CB8AC3E}">
        <p14:creationId xmlns:p14="http://schemas.microsoft.com/office/powerpoint/2010/main" val="4293553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A3505D-4298-C2FC-CAC8-223AD4C55137}"/>
              </a:ext>
            </a:extLst>
          </p:cNvPr>
          <p:cNvSpPr>
            <a:spLocks noGrp="1"/>
          </p:cNvSpPr>
          <p:nvPr>
            <p:ph type="sldNum" sz="quarter" idx="12"/>
          </p:nvPr>
        </p:nvSpPr>
        <p:spPr/>
        <p:txBody>
          <a:bodyPr/>
          <a:lstStyle/>
          <a:p>
            <a:fld id="{E7DF61C6-A2BB-4C4E-82BC-10350409673A}" type="slidenum">
              <a:rPr lang="en-US" smtClean="0"/>
              <a:pPr/>
              <a:t>5</a:t>
            </a:fld>
            <a:endParaRPr lang="en-US"/>
          </a:p>
        </p:txBody>
      </p:sp>
      <p:sp>
        <p:nvSpPr>
          <p:cNvPr id="5" name="Rectangle 2">
            <a:extLst>
              <a:ext uri="{FF2B5EF4-FFF2-40B4-BE49-F238E27FC236}">
                <a16:creationId xmlns:a16="http://schemas.microsoft.com/office/drawing/2014/main" id="{235A63D9-244A-38A3-96A3-9C0557B066E5}"/>
              </a:ext>
            </a:extLst>
          </p:cNvPr>
          <p:cNvSpPr txBox="1">
            <a:spLocks noChangeArrowheads="1"/>
          </p:cNvSpPr>
          <p:nvPr/>
        </p:nvSpPr>
        <p:spPr>
          <a:xfrm>
            <a:off x="609600" y="533400"/>
            <a:ext cx="7772400" cy="9144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eaLnBrk="1" hangingPunct="1"/>
            <a:r>
              <a:rPr lang="en-US" sz="3000" kern="0" dirty="0">
                <a:latin typeface="Arial" panose="020B0604020202020204" pitchFamily="34" charset="0"/>
                <a:cs typeface="Arial" panose="020B0604020202020204" pitchFamily="34" charset="0"/>
              </a:rPr>
              <a:t>Bayes net in Diagnosis: Chest Clinic</a:t>
            </a:r>
          </a:p>
          <a:p>
            <a:pPr eaLnBrk="1" hangingPunct="1"/>
            <a:r>
              <a:rPr lang="en-US" sz="1600" kern="0" dirty="0">
                <a:solidFill>
                  <a:schemeClr val="tx1"/>
                </a:solidFill>
                <a:latin typeface="Arial" panose="020B0604020202020204" pitchFamily="34" charset="0"/>
              </a:rPr>
              <a:t>Norsys.com</a:t>
            </a:r>
            <a:endParaRPr lang="en-US" sz="1600" kern="0" dirty="0">
              <a:solidFill>
                <a:schemeClr val="tx1"/>
              </a:solidFill>
            </a:endParaRPr>
          </a:p>
        </p:txBody>
      </p:sp>
      <p:sp>
        <p:nvSpPr>
          <p:cNvPr id="6" name="Rectangle 3">
            <a:extLst>
              <a:ext uri="{FF2B5EF4-FFF2-40B4-BE49-F238E27FC236}">
                <a16:creationId xmlns:a16="http://schemas.microsoft.com/office/drawing/2014/main" id="{EB9F3901-7A61-BDB4-C4E0-ECFC22432B54}"/>
              </a:ext>
            </a:extLst>
          </p:cNvPr>
          <p:cNvSpPr txBox="1">
            <a:spLocks noChangeArrowheads="1"/>
          </p:cNvSpPr>
          <p:nvPr/>
        </p:nvSpPr>
        <p:spPr>
          <a:xfrm>
            <a:off x="1219200" y="1371600"/>
            <a:ext cx="6858000" cy="47244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514350" indent="-514350" eaLnBrk="1" hangingPunct="1">
              <a:buFontTx/>
              <a:buAutoNum type="arabicPeriod"/>
            </a:pPr>
            <a:endParaRPr lang="en-US" kern="0" dirty="0"/>
          </a:p>
        </p:txBody>
      </p:sp>
      <p:pic>
        <p:nvPicPr>
          <p:cNvPr id="7" name="Picture 6" descr="A screenshot of a computer&#10;&#10;Description automatically generated with medium confidence">
            <a:extLst>
              <a:ext uri="{FF2B5EF4-FFF2-40B4-BE49-F238E27FC236}">
                <a16:creationId xmlns:a16="http://schemas.microsoft.com/office/drawing/2014/main" id="{EC7F8CDE-39F3-E04B-779F-B8C550288247}"/>
              </a:ext>
            </a:extLst>
          </p:cNvPr>
          <p:cNvPicPr>
            <a:picLocks noChangeAspect="1"/>
          </p:cNvPicPr>
          <p:nvPr/>
        </p:nvPicPr>
        <p:blipFill>
          <a:blip r:embed="rId2"/>
          <a:stretch>
            <a:fillRect/>
          </a:stretch>
        </p:blipFill>
        <p:spPr>
          <a:xfrm>
            <a:off x="361293" y="2088931"/>
            <a:ext cx="4552950" cy="3886200"/>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B191FEA9-E9F5-6F83-37BA-6E94A4709599}"/>
              </a:ext>
            </a:extLst>
          </p:cNvPr>
          <p:cNvPicPr>
            <a:picLocks noChangeAspect="1"/>
          </p:cNvPicPr>
          <p:nvPr/>
        </p:nvPicPr>
        <p:blipFill>
          <a:blip r:embed="rId3"/>
          <a:stretch>
            <a:fillRect/>
          </a:stretch>
        </p:blipFill>
        <p:spPr>
          <a:xfrm>
            <a:off x="4740166" y="2078420"/>
            <a:ext cx="4229100" cy="3896711"/>
          </a:xfrm>
          <a:prstGeom prst="rect">
            <a:avLst/>
          </a:prstGeom>
        </p:spPr>
      </p:pic>
    </p:spTree>
    <p:extLst>
      <p:ext uri="{BB962C8B-B14F-4D97-AF65-F5344CB8AC3E}">
        <p14:creationId xmlns:p14="http://schemas.microsoft.com/office/powerpoint/2010/main" val="2884325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A3505D-4298-C2FC-CAC8-223AD4C55137}"/>
              </a:ext>
            </a:extLst>
          </p:cNvPr>
          <p:cNvSpPr>
            <a:spLocks noGrp="1"/>
          </p:cNvSpPr>
          <p:nvPr>
            <p:ph type="sldNum" sz="quarter" idx="12"/>
          </p:nvPr>
        </p:nvSpPr>
        <p:spPr/>
        <p:txBody>
          <a:bodyPr/>
          <a:lstStyle/>
          <a:p>
            <a:fld id="{E7DF61C6-A2BB-4C4E-82BC-10350409673A}" type="slidenum">
              <a:rPr lang="en-US" smtClean="0"/>
              <a:pPr/>
              <a:t>6</a:t>
            </a:fld>
            <a:endParaRPr lang="en-US"/>
          </a:p>
        </p:txBody>
      </p:sp>
      <p:sp>
        <p:nvSpPr>
          <p:cNvPr id="5" name="Rectangle 2">
            <a:extLst>
              <a:ext uri="{FF2B5EF4-FFF2-40B4-BE49-F238E27FC236}">
                <a16:creationId xmlns:a16="http://schemas.microsoft.com/office/drawing/2014/main" id="{235A63D9-244A-38A3-96A3-9C0557B066E5}"/>
              </a:ext>
            </a:extLst>
          </p:cNvPr>
          <p:cNvSpPr txBox="1">
            <a:spLocks noChangeArrowheads="1"/>
          </p:cNvSpPr>
          <p:nvPr/>
        </p:nvSpPr>
        <p:spPr>
          <a:xfrm>
            <a:off x="609600" y="533400"/>
            <a:ext cx="7772400" cy="9144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eaLnBrk="1" hangingPunct="1"/>
            <a:r>
              <a:rPr lang="en-US" sz="3000" kern="0" dirty="0">
                <a:latin typeface="Arial" panose="020B0604020202020204" pitchFamily="34" charset="0"/>
                <a:cs typeface="Arial" panose="020B0604020202020204" pitchFamily="34" charset="0"/>
              </a:rPr>
              <a:t>Bayes net in Diagnosis: Chest Clinic</a:t>
            </a:r>
          </a:p>
          <a:p>
            <a:pPr eaLnBrk="1" hangingPunct="1"/>
            <a:r>
              <a:rPr lang="en-US" sz="1600" kern="0" dirty="0">
                <a:solidFill>
                  <a:schemeClr val="tx1"/>
                </a:solidFill>
                <a:latin typeface="Arial" panose="020B0604020202020204" pitchFamily="34" charset="0"/>
              </a:rPr>
              <a:t>Norsys.com</a:t>
            </a:r>
            <a:endParaRPr lang="en-US" sz="1600" kern="0" dirty="0">
              <a:solidFill>
                <a:schemeClr val="tx1"/>
              </a:solidFill>
            </a:endParaRPr>
          </a:p>
        </p:txBody>
      </p:sp>
      <p:sp>
        <p:nvSpPr>
          <p:cNvPr id="6" name="Rectangle 3">
            <a:extLst>
              <a:ext uri="{FF2B5EF4-FFF2-40B4-BE49-F238E27FC236}">
                <a16:creationId xmlns:a16="http://schemas.microsoft.com/office/drawing/2014/main" id="{EB9F3901-7A61-BDB4-C4E0-ECFC22432B54}"/>
              </a:ext>
            </a:extLst>
          </p:cNvPr>
          <p:cNvSpPr txBox="1">
            <a:spLocks noChangeArrowheads="1"/>
          </p:cNvSpPr>
          <p:nvPr/>
        </p:nvSpPr>
        <p:spPr>
          <a:xfrm>
            <a:off x="1219200" y="1371600"/>
            <a:ext cx="6858000" cy="47244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514350" indent="-514350" eaLnBrk="1" hangingPunct="1">
              <a:buFontTx/>
              <a:buAutoNum type="arabicPeriod"/>
            </a:pPr>
            <a:endParaRPr lang="en-US" kern="0" dirty="0"/>
          </a:p>
        </p:txBody>
      </p:sp>
      <p:pic>
        <p:nvPicPr>
          <p:cNvPr id="7" name="Picture 6" descr="A screenshot of a computer screen&#10;&#10;Description automatically generated with low confidence">
            <a:extLst>
              <a:ext uri="{FF2B5EF4-FFF2-40B4-BE49-F238E27FC236}">
                <a16:creationId xmlns:a16="http://schemas.microsoft.com/office/drawing/2014/main" id="{FDB4D03C-8691-8B80-F8C6-6C83873976D1}"/>
              </a:ext>
            </a:extLst>
          </p:cNvPr>
          <p:cNvPicPr>
            <a:picLocks noChangeAspect="1"/>
          </p:cNvPicPr>
          <p:nvPr/>
        </p:nvPicPr>
        <p:blipFill>
          <a:blip r:embed="rId2"/>
          <a:stretch>
            <a:fillRect/>
          </a:stretch>
        </p:blipFill>
        <p:spPr>
          <a:xfrm>
            <a:off x="359978" y="2176079"/>
            <a:ext cx="4440621" cy="3886200"/>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12F1E91A-15A1-5AB4-1445-85160718F00A}"/>
              </a:ext>
            </a:extLst>
          </p:cNvPr>
          <p:cNvPicPr>
            <a:picLocks noChangeAspect="1"/>
          </p:cNvPicPr>
          <p:nvPr/>
        </p:nvPicPr>
        <p:blipFill>
          <a:blip r:embed="rId3"/>
          <a:stretch>
            <a:fillRect/>
          </a:stretch>
        </p:blipFill>
        <p:spPr>
          <a:xfrm>
            <a:off x="4648199" y="2163379"/>
            <a:ext cx="4288221" cy="3911600"/>
          </a:xfrm>
          <a:prstGeom prst="rect">
            <a:avLst/>
          </a:prstGeom>
        </p:spPr>
      </p:pic>
    </p:spTree>
    <p:extLst>
      <p:ext uri="{BB962C8B-B14F-4D97-AF65-F5344CB8AC3E}">
        <p14:creationId xmlns:p14="http://schemas.microsoft.com/office/powerpoint/2010/main" val="146593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A3505D-4298-C2FC-CAC8-223AD4C55137}"/>
              </a:ext>
            </a:extLst>
          </p:cNvPr>
          <p:cNvSpPr>
            <a:spLocks noGrp="1"/>
          </p:cNvSpPr>
          <p:nvPr>
            <p:ph type="sldNum" sz="quarter" idx="12"/>
          </p:nvPr>
        </p:nvSpPr>
        <p:spPr/>
        <p:txBody>
          <a:bodyPr/>
          <a:lstStyle/>
          <a:p>
            <a:fld id="{E7DF61C6-A2BB-4C4E-82BC-10350409673A}" type="slidenum">
              <a:rPr lang="en-US" smtClean="0"/>
              <a:pPr/>
              <a:t>7</a:t>
            </a:fld>
            <a:endParaRPr lang="en-US"/>
          </a:p>
        </p:txBody>
      </p:sp>
      <p:sp>
        <p:nvSpPr>
          <p:cNvPr id="5" name="Rectangle 2">
            <a:extLst>
              <a:ext uri="{FF2B5EF4-FFF2-40B4-BE49-F238E27FC236}">
                <a16:creationId xmlns:a16="http://schemas.microsoft.com/office/drawing/2014/main" id="{235A63D9-244A-38A3-96A3-9C0557B066E5}"/>
              </a:ext>
            </a:extLst>
          </p:cNvPr>
          <p:cNvSpPr txBox="1">
            <a:spLocks noChangeArrowheads="1"/>
          </p:cNvSpPr>
          <p:nvPr/>
        </p:nvSpPr>
        <p:spPr>
          <a:xfrm>
            <a:off x="609600" y="533400"/>
            <a:ext cx="7772400" cy="9144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eaLnBrk="1" hangingPunct="1"/>
            <a:r>
              <a:rPr lang="en-US" sz="3000" kern="0" dirty="0">
                <a:latin typeface="Arial" panose="020B0604020202020204" pitchFamily="34" charset="0"/>
                <a:cs typeface="Arial" panose="020B0604020202020204" pitchFamily="34" charset="0"/>
              </a:rPr>
              <a:t>Bayes net in Diagnosis: Chest Clinic - revise</a:t>
            </a:r>
          </a:p>
          <a:p>
            <a:pPr eaLnBrk="1" hangingPunct="1"/>
            <a:r>
              <a:rPr lang="en-US" sz="1600" kern="0" dirty="0">
                <a:solidFill>
                  <a:schemeClr val="tx1"/>
                </a:solidFill>
                <a:latin typeface="Arial" panose="020B0604020202020204" pitchFamily="34" charset="0"/>
              </a:rPr>
              <a:t>Norsys.com</a:t>
            </a:r>
            <a:endParaRPr lang="en-US" sz="1600" kern="0" dirty="0">
              <a:solidFill>
                <a:schemeClr val="tx1"/>
              </a:solidFill>
            </a:endParaRPr>
          </a:p>
        </p:txBody>
      </p:sp>
      <p:sp>
        <p:nvSpPr>
          <p:cNvPr id="6" name="Rectangle 3">
            <a:extLst>
              <a:ext uri="{FF2B5EF4-FFF2-40B4-BE49-F238E27FC236}">
                <a16:creationId xmlns:a16="http://schemas.microsoft.com/office/drawing/2014/main" id="{EB9F3901-7A61-BDB4-C4E0-ECFC22432B54}"/>
              </a:ext>
            </a:extLst>
          </p:cNvPr>
          <p:cNvSpPr txBox="1">
            <a:spLocks noChangeArrowheads="1"/>
          </p:cNvSpPr>
          <p:nvPr/>
        </p:nvSpPr>
        <p:spPr>
          <a:xfrm>
            <a:off x="1219200" y="1371600"/>
            <a:ext cx="6858000" cy="47244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514350" indent="-514350" eaLnBrk="1" hangingPunct="1">
              <a:buFontTx/>
              <a:buAutoNum type="arabicPeriod"/>
            </a:pPr>
            <a:endParaRPr lang="en-US" kern="0" dirty="0"/>
          </a:p>
        </p:txBody>
      </p:sp>
      <p:pic>
        <p:nvPicPr>
          <p:cNvPr id="7" name="Picture 6" descr="A screenshot of a computer screen&#10;&#10;Description automatically generated with low confidence">
            <a:extLst>
              <a:ext uri="{FF2B5EF4-FFF2-40B4-BE49-F238E27FC236}">
                <a16:creationId xmlns:a16="http://schemas.microsoft.com/office/drawing/2014/main" id="{45A90344-881C-3A0C-5E0F-7E02B8075321}"/>
              </a:ext>
            </a:extLst>
          </p:cNvPr>
          <p:cNvPicPr>
            <a:picLocks noChangeAspect="1"/>
          </p:cNvPicPr>
          <p:nvPr/>
        </p:nvPicPr>
        <p:blipFill>
          <a:blip r:embed="rId2"/>
          <a:stretch>
            <a:fillRect/>
          </a:stretch>
        </p:blipFill>
        <p:spPr>
          <a:xfrm>
            <a:off x="4456387" y="1828800"/>
            <a:ext cx="4465911" cy="3657600"/>
          </a:xfrm>
          <a:prstGeom prst="rect">
            <a:avLst/>
          </a:prstGeom>
        </p:spPr>
      </p:pic>
      <p:sp>
        <p:nvSpPr>
          <p:cNvPr id="9" name="TextBox 8">
            <a:extLst>
              <a:ext uri="{FF2B5EF4-FFF2-40B4-BE49-F238E27FC236}">
                <a16:creationId xmlns:a16="http://schemas.microsoft.com/office/drawing/2014/main" id="{97B477CB-C5D9-73AE-5E9E-91CBFC924CEC}"/>
              </a:ext>
            </a:extLst>
          </p:cNvPr>
          <p:cNvSpPr txBox="1"/>
          <p:nvPr/>
        </p:nvSpPr>
        <p:spPr>
          <a:xfrm>
            <a:off x="368847" y="1172384"/>
            <a:ext cx="4119071" cy="5847755"/>
          </a:xfrm>
          <a:prstGeom prst="rect">
            <a:avLst/>
          </a:prstGeom>
          <a:noFill/>
        </p:spPr>
        <p:txBody>
          <a:bodyPr wrap="square">
            <a:spAutoFit/>
          </a:bodyPr>
          <a:lstStyle/>
          <a:p>
            <a:r>
              <a:rPr lang="en-US" sz="1600" dirty="0">
                <a:solidFill>
                  <a:srgbClr val="00004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r>
              <a:rPr lang="en-US" sz="1600" b="0" i="0" dirty="0">
                <a:solidFill>
                  <a:srgbClr val="000040"/>
                </a:solidFill>
                <a:effectLst/>
                <a:latin typeface="Arial" panose="020B0604020202020204" pitchFamily="34" charset="0"/>
                <a:cs typeface="Arial" panose="020B0604020202020204" pitchFamily="34" charset="0"/>
              </a:rPr>
              <a:t>TB or Lung Cancer has shot up enormously in probability</a:t>
            </a:r>
          </a:p>
          <a:p>
            <a:pPr marL="285750" indent="-285750">
              <a:buFont typeface="Arial" panose="020B0604020202020204" pitchFamily="34" charset="0"/>
              <a:buChar char="•"/>
            </a:pPr>
            <a:r>
              <a:rPr lang="en-US" sz="1600" b="0" i="0" dirty="0">
                <a:solidFill>
                  <a:srgbClr val="000040"/>
                </a:solidFill>
                <a:effectLst/>
                <a:latin typeface="Arial" panose="020B0604020202020204" pitchFamily="34" charset="0"/>
                <a:cs typeface="Arial" panose="020B0604020202020204" pitchFamily="34" charset="0"/>
              </a:rPr>
              <a:t>Bronchitis is still the most probable of the three separate illnesses, but it is less than the combination hypothesis of TB or Lung Cancer</a:t>
            </a:r>
            <a:endParaRPr lang="en-US" sz="1600" dirty="0">
              <a:solidFill>
                <a:srgbClr val="00004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0" i="0" dirty="0">
                <a:solidFill>
                  <a:srgbClr val="000040"/>
                </a:solidFill>
                <a:effectLst/>
                <a:latin typeface="Arial" panose="020B0604020202020204" pitchFamily="34" charset="0"/>
                <a:cs typeface="Arial" panose="020B0604020202020204" pitchFamily="34" charset="0"/>
              </a:rPr>
              <a:t>So, we would then decide to perform further tests, order blood tests, lung tissue biopsies, etc. </a:t>
            </a:r>
          </a:p>
          <a:p>
            <a:pPr marL="285750" indent="-285750">
              <a:buFont typeface="Arial" panose="020B0604020202020204" pitchFamily="34" charset="0"/>
              <a:buChar char="•"/>
            </a:pPr>
            <a:r>
              <a:rPr lang="en-US" sz="1600" b="0" i="0" dirty="0">
                <a:solidFill>
                  <a:srgbClr val="000040"/>
                </a:solidFill>
                <a:effectLst/>
                <a:latin typeface="Arial" panose="020B0604020202020204" pitchFamily="34" charset="0"/>
                <a:cs typeface="Arial" panose="020B0604020202020204" pitchFamily="34" charset="0"/>
              </a:rPr>
              <a:t>The current Bayes net does not cover those tests, but it would be easy to extend it by simply adding extra nodes as we acquire new statistics for those diagnostic procedures. </a:t>
            </a:r>
            <a:endParaRPr lang="en-US" sz="1600" dirty="0">
              <a:solidFill>
                <a:srgbClr val="00004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dirty="0">
                <a:solidFill>
                  <a:srgbClr val="000040"/>
                </a:solidFill>
                <a:latin typeface="Arial" panose="020B0604020202020204" pitchFamily="34" charset="0"/>
                <a:cs typeface="Arial" panose="020B0604020202020204" pitchFamily="34" charset="0"/>
              </a:rPr>
              <a:t>W</a:t>
            </a:r>
            <a:r>
              <a:rPr lang="en-US" sz="1600" b="0" i="0" dirty="0">
                <a:solidFill>
                  <a:srgbClr val="000040"/>
                </a:solidFill>
                <a:effectLst/>
                <a:latin typeface="Arial" panose="020B0604020202020204" pitchFamily="34" charset="0"/>
                <a:cs typeface="Arial" panose="020B0604020202020204" pitchFamily="34" charset="0"/>
              </a:rPr>
              <a:t>e do not need to throw away any part of the previous net. This is another powerful feature of Bayes nets. They are easily extended (or reduced, simplified) to suit your changing needs and your changing knowledge</a:t>
            </a:r>
            <a:r>
              <a:rPr lang="en-US" sz="1800" b="0" i="0" dirty="0">
                <a:solidFill>
                  <a:srgbClr val="000040"/>
                </a:solidFill>
                <a:effectLst/>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800" dirty="0">
              <a:solidFill>
                <a:srgbClr val="00004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2618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A3505D-4298-C2FC-CAC8-223AD4C55137}"/>
              </a:ext>
            </a:extLst>
          </p:cNvPr>
          <p:cNvSpPr>
            <a:spLocks noGrp="1"/>
          </p:cNvSpPr>
          <p:nvPr>
            <p:ph type="sldNum" sz="quarter" idx="12"/>
          </p:nvPr>
        </p:nvSpPr>
        <p:spPr/>
        <p:txBody>
          <a:bodyPr/>
          <a:lstStyle/>
          <a:p>
            <a:fld id="{E7DF61C6-A2BB-4C4E-82BC-10350409673A}" type="slidenum">
              <a:rPr lang="en-US" smtClean="0"/>
              <a:pPr/>
              <a:t>8</a:t>
            </a:fld>
            <a:endParaRPr lang="en-US"/>
          </a:p>
        </p:txBody>
      </p:sp>
      <p:sp>
        <p:nvSpPr>
          <p:cNvPr id="5" name="Rectangle 2">
            <a:extLst>
              <a:ext uri="{FF2B5EF4-FFF2-40B4-BE49-F238E27FC236}">
                <a16:creationId xmlns:a16="http://schemas.microsoft.com/office/drawing/2014/main" id="{235A63D9-244A-38A3-96A3-9C0557B066E5}"/>
              </a:ext>
            </a:extLst>
          </p:cNvPr>
          <p:cNvSpPr txBox="1">
            <a:spLocks noChangeArrowheads="1"/>
          </p:cNvSpPr>
          <p:nvPr/>
        </p:nvSpPr>
        <p:spPr>
          <a:xfrm>
            <a:off x="609600" y="533400"/>
            <a:ext cx="7772400" cy="533400"/>
          </a:xfrm>
          <a:prstGeom prst="rect">
            <a:avLst/>
          </a:prstGeom>
        </p:spPr>
        <p:txBody>
          <a:bodyPr/>
          <a:lstStyle>
            <a:lvl1pPr algn="ctr" rtl="0" eaLnBrk="0" fontAlgn="base" hangingPunct="0">
              <a:spcBef>
                <a:spcPct val="0"/>
              </a:spcBef>
              <a:spcAft>
                <a:spcPct val="0"/>
              </a:spcAft>
              <a:defRPr sz="4400">
                <a:solidFill>
                  <a:schemeClr val="tx2"/>
                </a:solidFill>
                <a:latin typeface="+mj-lt"/>
                <a:ea typeface="MS PGothic" pitchFamily="34" charset="-128"/>
                <a:cs typeface="ＭＳ Ｐゴシック" charset="-128"/>
              </a:defRPr>
            </a:lvl1pPr>
            <a:lvl2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2pPr>
            <a:lvl3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3pPr>
            <a:lvl4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4pPr>
            <a:lvl5pPr algn="ctr" rtl="0" eaLnBrk="0" fontAlgn="base" hangingPunct="0">
              <a:spcBef>
                <a:spcPct val="0"/>
              </a:spcBef>
              <a:spcAft>
                <a:spcPct val="0"/>
              </a:spcAft>
              <a:defRPr sz="4400">
                <a:solidFill>
                  <a:schemeClr val="tx2"/>
                </a:solidFill>
                <a:latin typeface="Times New Roman" charset="0"/>
                <a:ea typeface="MS PGothic" pitchFamily="34" charset="-128"/>
                <a:cs typeface="ＭＳ Ｐゴシック" charset="-128"/>
              </a:defRPr>
            </a:lvl5pPr>
            <a:lvl6pPr marL="457200" algn="ctr" rtl="0" fontAlgn="base">
              <a:spcBef>
                <a:spcPct val="0"/>
              </a:spcBef>
              <a:spcAft>
                <a:spcPct val="0"/>
              </a:spcAft>
              <a:defRPr sz="4400">
                <a:solidFill>
                  <a:schemeClr val="tx2"/>
                </a:solidFill>
                <a:latin typeface="Times New Roman" charset="0"/>
              </a:defRPr>
            </a:lvl6pPr>
            <a:lvl7pPr marL="914400" algn="ctr" rtl="0" fontAlgn="base">
              <a:spcBef>
                <a:spcPct val="0"/>
              </a:spcBef>
              <a:spcAft>
                <a:spcPct val="0"/>
              </a:spcAft>
              <a:defRPr sz="4400">
                <a:solidFill>
                  <a:schemeClr val="tx2"/>
                </a:solidFill>
                <a:latin typeface="Times New Roman" charset="0"/>
              </a:defRPr>
            </a:lvl7pPr>
            <a:lvl8pPr marL="1371600" algn="ctr" rtl="0" fontAlgn="base">
              <a:spcBef>
                <a:spcPct val="0"/>
              </a:spcBef>
              <a:spcAft>
                <a:spcPct val="0"/>
              </a:spcAft>
              <a:defRPr sz="4400">
                <a:solidFill>
                  <a:schemeClr val="tx2"/>
                </a:solidFill>
                <a:latin typeface="Times New Roman" charset="0"/>
              </a:defRPr>
            </a:lvl8pPr>
            <a:lvl9pPr marL="1828800" algn="ctr" rtl="0" fontAlgn="base">
              <a:spcBef>
                <a:spcPct val="0"/>
              </a:spcBef>
              <a:spcAft>
                <a:spcPct val="0"/>
              </a:spcAft>
              <a:defRPr sz="4400">
                <a:solidFill>
                  <a:schemeClr val="tx2"/>
                </a:solidFill>
                <a:latin typeface="Times New Roman" charset="0"/>
              </a:defRPr>
            </a:lvl9pPr>
          </a:lstStyle>
          <a:p>
            <a:pPr eaLnBrk="1" hangingPunct="1"/>
            <a:r>
              <a:rPr lang="en-US" sz="3000" i="0" dirty="0">
                <a:solidFill>
                  <a:schemeClr val="tx1"/>
                </a:solidFill>
                <a:effectLst/>
                <a:latin typeface="Arial" panose="020B0604020202020204" pitchFamily="34" charset="0"/>
              </a:rPr>
              <a:t>Bayes nets Assisting Decision Making</a:t>
            </a:r>
          </a:p>
          <a:p>
            <a:pPr eaLnBrk="1" hangingPunct="1"/>
            <a:r>
              <a:rPr lang="en-US" sz="1600" kern="0" dirty="0">
                <a:solidFill>
                  <a:schemeClr val="tx1"/>
                </a:solidFill>
                <a:latin typeface="Arial" panose="020B0604020202020204" pitchFamily="34" charset="0"/>
              </a:rPr>
              <a:t>Norsys.com</a:t>
            </a:r>
            <a:endParaRPr lang="en-US" sz="1600" kern="0" dirty="0">
              <a:solidFill>
                <a:schemeClr val="tx1"/>
              </a:solidFill>
            </a:endParaRPr>
          </a:p>
        </p:txBody>
      </p:sp>
      <p:sp>
        <p:nvSpPr>
          <p:cNvPr id="6" name="Rectangle 3">
            <a:extLst>
              <a:ext uri="{FF2B5EF4-FFF2-40B4-BE49-F238E27FC236}">
                <a16:creationId xmlns:a16="http://schemas.microsoft.com/office/drawing/2014/main" id="{EB9F3901-7A61-BDB4-C4E0-ECFC22432B54}"/>
              </a:ext>
            </a:extLst>
          </p:cNvPr>
          <p:cNvSpPr txBox="1">
            <a:spLocks noChangeArrowheads="1"/>
          </p:cNvSpPr>
          <p:nvPr/>
        </p:nvSpPr>
        <p:spPr>
          <a:xfrm>
            <a:off x="685800" y="1371600"/>
            <a:ext cx="7924800" cy="47244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S PGothic" pitchFamily="34" charset="-128"/>
                <a:cs typeface="ＭＳ Ｐゴシック"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itchFamily="34"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itchFamily="34"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itchFamily="34"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itchFamily="34" charset="-128"/>
              </a:defRPr>
            </a:lvl5pPr>
            <a:lvl6pPr marL="2514600" indent="-228600" algn="l" rtl="0" fontAlgn="base">
              <a:spcBef>
                <a:spcPct val="20000"/>
              </a:spcBef>
              <a:spcAft>
                <a:spcPct val="0"/>
              </a:spcAft>
              <a:buChar char="»"/>
              <a:defRPr sz="2000">
                <a:solidFill>
                  <a:schemeClr val="tx1"/>
                </a:solidFill>
                <a:latin typeface="+mn-lt"/>
                <a:ea typeface="ＭＳ Ｐゴシック" charset="-128"/>
              </a:defRPr>
            </a:lvl6pPr>
            <a:lvl7pPr marL="2971800" indent="-228600" algn="l" rtl="0" fontAlgn="base">
              <a:spcBef>
                <a:spcPct val="20000"/>
              </a:spcBef>
              <a:spcAft>
                <a:spcPct val="0"/>
              </a:spcAft>
              <a:buChar char="»"/>
              <a:defRPr sz="2000">
                <a:solidFill>
                  <a:schemeClr val="tx1"/>
                </a:solidFill>
                <a:latin typeface="+mn-lt"/>
                <a:ea typeface="ＭＳ Ｐゴシック" charset="-128"/>
              </a:defRPr>
            </a:lvl7pPr>
            <a:lvl8pPr marL="3429000" indent="-228600" algn="l" rtl="0" fontAlgn="base">
              <a:spcBef>
                <a:spcPct val="20000"/>
              </a:spcBef>
              <a:spcAft>
                <a:spcPct val="0"/>
              </a:spcAft>
              <a:buChar char="»"/>
              <a:defRPr sz="2000">
                <a:solidFill>
                  <a:schemeClr val="tx1"/>
                </a:solidFill>
                <a:latin typeface="+mn-lt"/>
                <a:ea typeface="ＭＳ Ｐゴシック" charset="-128"/>
              </a:defRPr>
            </a:lvl8pPr>
            <a:lvl9pPr marL="3886200" indent="-228600" algn="l" rtl="0" fontAlgn="base">
              <a:spcBef>
                <a:spcPct val="20000"/>
              </a:spcBef>
              <a:spcAft>
                <a:spcPct val="0"/>
              </a:spcAft>
              <a:buChar char="»"/>
              <a:defRPr sz="2000">
                <a:solidFill>
                  <a:schemeClr val="tx1"/>
                </a:solidFill>
                <a:latin typeface="+mn-lt"/>
                <a:ea typeface="ＭＳ Ｐゴシック" charset="-128"/>
              </a:defRPr>
            </a:lvl9pPr>
          </a:lstStyle>
          <a:p>
            <a:pPr marL="0" indent="0" algn="l">
              <a:buNone/>
            </a:pPr>
            <a:r>
              <a:rPr lang="en-US" sz="1800" i="0" dirty="0">
                <a:effectLst/>
                <a:latin typeface="Arial" panose="020B0604020202020204" pitchFamily="34" charset="0"/>
              </a:rPr>
              <a:t>W</a:t>
            </a:r>
            <a:r>
              <a:rPr lang="en-US" sz="1800" dirty="0">
                <a:latin typeface="Arial" panose="020B0604020202020204" pitchFamily="34" charset="0"/>
              </a:rPr>
              <a:t>hen making decision:</a:t>
            </a:r>
            <a:endParaRPr lang="en-US" sz="1400" i="0" dirty="0">
              <a:effectLst/>
              <a:latin typeface="Verdana" panose="020B0604030504040204" pitchFamily="34" charset="0"/>
            </a:endParaRPr>
          </a:p>
          <a:p>
            <a:pPr algn="l"/>
            <a:r>
              <a:rPr lang="en-US" sz="1800" dirty="0">
                <a:solidFill>
                  <a:srgbClr val="000040"/>
                </a:solidFill>
                <a:latin typeface="Arial" panose="020B0604020202020204" pitchFamily="34" charset="0"/>
                <a:cs typeface="Arial" panose="020B0604020202020204" pitchFamily="34" charset="0"/>
              </a:rPr>
              <a:t>T</a:t>
            </a:r>
            <a:r>
              <a:rPr lang="en-US" sz="1800" b="0" i="0" dirty="0">
                <a:solidFill>
                  <a:srgbClr val="000040"/>
                </a:solidFill>
                <a:effectLst/>
                <a:latin typeface="Arial" panose="020B0604020202020204" pitchFamily="34" charset="0"/>
                <a:cs typeface="Arial" panose="020B0604020202020204" pitchFamily="34" charset="0"/>
              </a:rPr>
              <a:t>o predict reality as accurately as is possible, </a:t>
            </a:r>
          </a:p>
          <a:p>
            <a:pPr algn="l"/>
            <a:r>
              <a:rPr lang="en-US" sz="1800" dirty="0">
                <a:solidFill>
                  <a:srgbClr val="000040"/>
                </a:solidFill>
                <a:latin typeface="Arial" panose="020B0604020202020204" pitchFamily="34" charset="0"/>
                <a:cs typeface="Arial" panose="020B0604020202020204" pitchFamily="34" charset="0"/>
              </a:rPr>
              <a:t>T</a:t>
            </a:r>
            <a:r>
              <a:rPr lang="en-US" sz="1800" b="0" i="0" dirty="0">
                <a:solidFill>
                  <a:srgbClr val="000040"/>
                </a:solidFill>
                <a:effectLst/>
                <a:latin typeface="Arial" panose="020B0604020202020204" pitchFamily="34" charset="0"/>
                <a:cs typeface="Arial" panose="020B0604020202020204" pitchFamily="34" charset="0"/>
              </a:rPr>
              <a:t>o weigh the states of your model with degrees of "goodness" or "badness”, a natural and extremely useful extension</a:t>
            </a:r>
          </a:p>
          <a:p>
            <a:pPr algn="l"/>
            <a:r>
              <a:rPr lang="en-US" sz="1800" b="0" i="0" dirty="0">
                <a:solidFill>
                  <a:srgbClr val="000040"/>
                </a:solidFill>
                <a:effectLst/>
                <a:latin typeface="Arial" panose="020B0604020202020204" pitchFamily="34" charset="0"/>
                <a:cs typeface="Arial" panose="020B0604020202020204" pitchFamily="34" charset="0"/>
              </a:rPr>
              <a:t>i.e., if some states of the world lead to pleasure/survival/value/wealth, while others to pain, you simply want to find out how can you change the world to maximize the pleasure and minimize the pain</a:t>
            </a:r>
          </a:p>
          <a:p>
            <a:pPr marL="0" indent="0" algn="l">
              <a:spcBef>
                <a:spcPts val="1200"/>
              </a:spcBef>
              <a:buNone/>
            </a:pPr>
            <a:r>
              <a:rPr lang="en-US" sz="1800" b="1" i="0" dirty="0">
                <a:solidFill>
                  <a:srgbClr val="000040"/>
                </a:solidFill>
                <a:effectLst/>
                <a:latin typeface="Arial" panose="020B0604020202020204" pitchFamily="34" charset="0"/>
                <a:cs typeface="Arial" panose="020B0604020202020204" pitchFamily="34" charset="0"/>
              </a:rPr>
              <a:t>Decision Theory</a:t>
            </a:r>
            <a:r>
              <a:rPr lang="en-US" sz="1800" b="0" i="0" dirty="0">
                <a:solidFill>
                  <a:srgbClr val="000040"/>
                </a:solidFill>
                <a:effectLst/>
                <a:latin typeface="Arial" panose="020B0604020202020204" pitchFamily="34" charset="0"/>
                <a:cs typeface="Arial" panose="020B0604020202020204" pitchFamily="34" charset="0"/>
              </a:rPr>
              <a:t> or </a:t>
            </a:r>
            <a:r>
              <a:rPr lang="en-US" sz="1800" b="1" i="0" dirty="0">
                <a:solidFill>
                  <a:srgbClr val="000040"/>
                </a:solidFill>
                <a:effectLst/>
                <a:latin typeface="Arial" panose="020B0604020202020204" pitchFamily="34" charset="0"/>
                <a:cs typeface="Arial" panose="020B0604020202020204" pitchFamily="34" charset="0"/>
              </a:rPr>
              <a:t>Utility Theory</a:t>
            </a:r>
            <a:endParaRPr lang="en-US" sz="1800" b="0" i="0" dirty="0">
              <a:solidFill>
                <a:srgbClr val="000040"/>
              </a:solidFill>
              <a:effectLst/>
              <a:latin typeface="Arial" panose="020B0604020202020204" pitchFamily="34" charset="0"/>
              <a:cs typeface="Arial" panose="020B0604020202020204" pitchFamily="34" charset="0"/>
            </a:endParaRPr>
          </a:p>
          <a:p>
            <a:pPr algn="l"/>
            <a:r>
              <a:rPr lang="en-US" sz="1800" b="0" i="0" dirty="0">
                <a:solidFill>
                  <a:srgbClr val="000040"/>
                </a:solidFill>
                <a:effectLst/>
                <a:latin typeface="Arial" panose="020B0604020202020204" pitchFamily="34" charset="0"/>
                <a:cs typeface="Arial" panose="020B0604020202020204" pitchFamily="34" charset="0"/>
              </a:rPr>
              <a:t>a science of decision making that mixes probability with measurements of value</a:t>
            </a:r>
          </a:p>
          <a:p>
            <a:pPr algn="l"/>
            <a:r>
              <a:rPr lang="en-US" sz="1800" b="0" i="0" dirty="0">
                <a:solidFill>
                  <a:srgbClr val="000040"/>
                </a:solidFill>
                <a:effectLst/>
                <a:latin typeface="Arial" panose="020B0604020202020204" pitchFamily="34" charset="0"/>
                <a:cs typeface="Arial" panose="020B0604020202020204" pitchFamily="34" charset="0"/>
              </a:rPr>
              <a:t>Bayes nets are easily extended to computing utility, given the degree of knowledge on a situation</a:t>
            </a:r>
          </a:p>
          <a:p>
            <a:pPr algn="l"/>
            <a:r>
              <a:rPr lang="en-US" sz="1800" b="0" i="0" dirty="0">
                <a:solidFill>
                  <a:srgbClr val="000040"/>
                </a:solidFill>
                <a:effectLst/>
                <a:latin typeface="Arial" panose="020B0604020202020204" pitchFamily="34" charset="0"/>
                <a:cs typeface="Arial" panose="020B0604020202020204" pitchFamily="34" charset="0"/>
              </a:rPr>
              <a:t>Bayes net becomes very popular: business, education, scientific and economic modeling. </a:t>
            </a:r>
          </a:p>
          <a:p>
            <a:pPr algn="l"/>
            <a:r>
              <a:rPr lang="en-US" sz="1800" dirty="0">
                <a:solidFill>
                  <a:srgbClr val="000040"/>
                </a:solidFill>
                <a:latin typeface="Arial" panose="020B0604020202020204" pitchFamily="34" charset="0"/>
                <a:cs typeface="Arial" panose="020B0604020202020204" pitchFamily="34" charset="0"/>
              </a:rPr>
              <a:t>W</a:t>
            </a:r>
            <a:r>
              <a:rPr lang="en-US" sz="1800" b="0" i="0" dirty="0">
                <a:solidFill>
                  <a:srgbClr val="000040"/>
                </a:solidFill>
                <a:effectLst/>
                <a:latin typeface="Arial" panose="020B0604020202020204" pitchFamily="34" charset="0"/>
                <a:cs typeface="Arial" panose="020B0604020202020204" pitchFamily="34" charset="0"/>
              </a:rPr>
              <a:t>e use </a:t>
            </a:r>
            <a:r>
              <a:rPr lang="en-US" sz="1800" b="0" i="0" dirty="0" err="1">
                <a:solidFill>
                  <a:srgbClr val="000040"/>
                </a:solidFill>
                <a:effectLst/>
                <a:latin typeface="Arial" panose="020B0604020202020204" pitchFamily="34" charset="0"/>
                <a:cs typeface="Arial" panose="020B0604020202020204" pitchFamily="34" charset="0"/>
              </a:rPr>
              <a:t>Netica</a:t>
            </a:r>
            <a:r>
              <a:rPr lang="en-US" sz="1800" b="0" i="0" dirty="0">
                <a:solidFill>
                  <a:srgbClr val="000040"/>
                </a:solidFill>
                <a:effectLst/>
                <a:latin typeface="Arial" panose="020B0604020202020204" pitchFamily="34" charset="0"/>
                <a:cs typeface="Arial" panose="020B0604020202020204" pitchFamily="34" charset="0"/>
              </a:rPr>
              <a:t>: Decision nodes, Utility nodes</a:t>
            </a:r>
          </a:p>
          <a:p>
            <a:pPr marL="0" indent="0" eaLnBrk="1" hangingPunct="1">
              <a:buNone/>
            </a:pPr>
            <a:endParaRPr lang="en-US" sz="2200" b="0" i="0" dirty="0">
              <a:solidFill>
                <a:srgbClr val="000040"/>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88877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fld id="{5F69D5A5-C9AF-4887-AF90-552558FD33F9}" type="slidenum">
              <a:rPr lang="en-US" sz="1200"/>
              <a:pPr eaLnBrk="1" hangingPunct="1"/>
              <a:t>9</a:t>
            </a:fld>
            <a:endParaRPr lang="en-US" sz="1200"/>
          </a:p>
        </p:txBody>
      </p:sp>
      <p:sp>
        <p:nvSpPr>
          <p:cNvPr id="24581" name="Rectangle 2"/>
          <p:cNvSpPr>
            <a:spLocks noGrp="1" noChangeArrowheads="1"/>
          </p:cNvSpPr>
          <p:nvPr>
            <p:ph type="title"/>
          </p:nvPr>
        </p:nvSpPr>
        <p:spPr>
          <a:xfrm>
            <a:off x="609600" y="533400"/>
            <a:ext cx="7772400" cy="1143000"/>
          </a:xfrm>
        </p:spPr>
        <p:txBody>
          <a:bodyPr/>
          <a:lstStyle/>
          <a:p>
            <a:pPr eaLnBrk="1" hangingPunct="1"/>
            <a:r>
              <a:rPr lang="en-US" sz="3400" dirty="0"/>
              <a:t>Bayes nets in Education</a:t>
            </a:r>
          </a:p>
        </p:txBody>
      </p:sp>
      <p:sp>
        <p:nvSpPr>
          <p:cNvPr id="24582" name="Rectangle 3"/>
          <p:cNvSpPr>
            <a:spLocks noGrp="1" noChangeArrowheads="1"/>
          </p:cNvSpPr>
          <p:nvPr>
            <p:ph type="body" idx="1"/>
          </p:nvPr>
        </p:nvSpPr>
        <p:spPr>
          <a:xfrm>
            <a:off x="1219200" y="1676400"/>
            <a:ext cx="6858000" cy="4419600"/>
          </a:xfrm>
        </p:spPr>
        <p:txBody>
          <a:bodyPr/>
          <a:lstStyle/>
          <a:p>
            <a:pPr marL="514350" indent="-514350" eaLnBrk="1" hangingPunct="1">
              <a:buAutoNum type="arabicPeriod"/>
            </a:pPr>
            <a:r>
              <a:rPr lang="en-US" sz="3200" dirty="0"/>
              <a:t>Discrete Item Response Theory (IRT)</a:t>
            </a:r>
          </a:p>
          <a:p>
            <a:pPr lvl="1" eaLnBrk="1" hangingPunct="1">
              <a:buFont typeface="Arial" panose="020B0604020202020204" pitchFamily="34" charset="0"/>
              <a:buChar char="•"/>
            </a:pPr>
            <a:r>
              <a:rPr lang="en-US" dirty="0"/>
              <a:t>Proficiency Model</a:t>
            </a:r>
          </a:p>
          <a:p>
            <a:pPr lvl="1" eaLnBrk="1" hangingPunct="1">
              <a:buFont typeface="Arial" panose="020B0604020202020204" pitchFamily="34" charset="0"/>
              <a:buChar char="•"/>
            </a:pPr>
            <a:r>
              <a:rPr lang="en-US" dirty="0"/>
              <a:t>Task/Evidence Models</a:t>
            </a:r>
          </a:p>
          <a:p>
            <a:pPr lvl="1" eaLnBrk="1" hangingPunct="1">
              <a:buFont typeface="Arial" panose="020B0604020202020204" pitchFamily="34" charset="0"/>
              <a:buChar char="•"/>
            </a:pPr>
            <a:r>
              <a:rPr lang="en-US" dirty="0"/>
              <a:t>Assembly Model</a:t>
            </a:r>
          </a:p>
          <a:p>
            <a:pPr lvl="1" eaLnBrk="1" hangingPunct="1">
              <a:buFont typeface="Arial" panose="020B0604020202020204" pitchFamily="34" charset="0"/>
              <a:buChar char="•"/>
            </a:pPr>
            <a:r>
              <a:rPr lang="en-US" dirty="0"/>
              <a:t>Some Numbers</a:t>
            </a:r>
          </a:p>
        </p:txBody>
      </p:sp>
    </p:spTree>
    <p:extLst>
      <p:ext uri="{BB962C8B-B14F-4D97-AF65-F5344CB8AC3E}">
        <p14:creationId xmlns:p14="http://schemas.microsoft.com/office/powerpoint/2010/main" val="3033237159"/>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530</TotalTime>
  <Words>1901</Words>
  <Application>Microsoft Macintosh PowerPoint</Application>
  <PresentationFormat>On-screen Show (4:3)</PresentationFormat>
  <Paragraphs>237</Paragraphs>
  <Slides>22</Slides>
  <Notes>5</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Symbol</vt:lpstr>
      <vt:lpstr>Times New Roman</vt:lpstr>
      <vt:lpstr>Verdana</vt:lpstr>
      <vt:lpstr>Wingdings</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Bayes nets in Education</vt:lpstr>
      <vt:lpstr>IRT Proficiency Model</vt:lpstr>
      <vt:lpstr>IRT Task/Evidence Model</vt:lpstr>
      <vt:lpstr>IRT (Rasch) Evidence Model</vt:lpstr>
      <vt:lpstr>IRT Assembly Model</vt:lpstr>
      <vt:lpstr>IRT Conditional Probability Tables</vt:lpstr>
      <vt:lpstr>Problems Set 1</vt:lpstr>
      <vt:lpstr>Problem Set 2</vt:lpstr>
      <vt:lpstr>Bayes net in Education</vt:lpstr>
      <vt:lpstr>Combination Model Graphs</vt:lpstr>
      <vt:lpstr>Common Setup for All Three Models</vt:lpstr>
      <vt:lpstr>Conditional Probability Tables</vt:lpstr>
      <vt:lpstr>Problem Set 3</vt:lpstr>
      <vt:lpstr>Activity 3</vt:lpstr>
    </vt:vector>
  </TitlesOfParts>
  <Company>ETS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 Duanli</dc:creator>
  <cp:lastModifiedBy>Yan, Duanli</cp:lastModifiedBy>
  <cp:revision>67</cp:revision>
  <cp:lastPrinted>2007-03-30T22:04:06Z</cp:lastPrinted>
  <dcterms:created xsi:type="dcterms:W3CDTF">2011-03-25T23:40:04Z</dcterms:created>
  <dcterms:modified xsi:type="dcterms:W3CDTF">2023-05-30T16:35:53Z</dcterms:modified>
</cp:coreProperties>
</file>