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425" r:id="rId5"/>
    <p:sldId id="494" r:id="rId6"/>
    <p:sldId id="497" r:id="rId7"/>
    <p:sldId id="447" r:id="rId8"/>
    <p:sldId id="448" r:id="rId9"/>
    <p:sldId id="495" r:id="rId10"/>
    <p:sldId id="449" r:id="rId11"/>
    <p:sldId id="450" r:id="rId12"/>
    <p:sldId id="451" r:id="rId13"/>
    <p:sldId id="452" r:id="rId14"/>
    <p:sldId id="453" r:id="rId15"/>
    <p:sldId id="524" r:id="rId16"/>
    <p:sldId id="521" r:id="rId17"/>
    <p:sldId id="523" r:id="rId18"/>
    <p:sldId id="500" r:id="rId19"/>
    <p:sldId id="540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39" r:id="rId35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90" autoAdjust="0"/>
    <p:restoredTop sz="94626" autoAdjust="0"/>
  </p:normalViewPr>
  <p:slideViewPr>
    <p:cSldViewPr>
      <p:cViewPr varScale="1">
        <p:scale>
          <a:sx n="121" d="100"/>
          <a:sy n="121" d="100"/>
        </p:scale>
        <p:origin x="11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1338" y="-399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28800" y="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676400" y="86868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Unpublished work (c) 2002-2021 ETS</a:t>
            </a:r>
          </a:p>
        </p:txBody>
      </p:sp>
      <p:sp>
        <p:nvSpPr>
          <p:cNvPr id="94213" name="Rectangle 6"/>
          <p:cNvSpPr>
            <a:spLocks noChangeArrowheads="1"/>
          </p:cNvSpPr>
          <p:nvPr/>
        </p:nvSpPr>
        <p:spPr bwMode="auto">
          <a:xfrm>
            <a:off x="6496050" y="0"/>
            <a:ext cx="361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7CCAC06-1289-426C-8DF6-AFDA15D69E97}" type="slidenum">
              <a:rPr lang="en-US" sz="1200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906099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Unpublished work (c) 2002-2021 ETS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C2A1B6-4970-4348-B043-3009EDE6EC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9963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MS PGothic" pitchFamily="34" charset="-128"/>
        <a:cs typeface="ＭＳ Ｐゴシック" pitchFamily="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01D6BB6-6D3A-4136-B4C5-28DCF9FB326C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2" tIns="45716" rIns="91432" bIns="45716"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27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0B136D01-B493-41C0-B88E-E153FE2FEC70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956" tIns="45979" rIns="91956" bIns="45979"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78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35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79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25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20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51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02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600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045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0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April,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Unpublished work (c) 2002-2015 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A1B6-4970-4348-B043-3009EDE6EC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62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211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4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4414336B-9A1F-47AA-BA03-A270D152B5C1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</a:rPr>
              <a:t>The first step in designing a test is to ascertain the purpose of the test.  What is the intended use?  Is it a test of general knowledge?  Is it a test of minimum competence?  It is a placement test?  The more specific you can be at this point, the better able you are to design a successful test.</a:t>
            </a:r>
          </a:p>
          <a:p>
            <a:pPr eaLnBrk="1" hangingPunct="1"/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Test design should also consider the intended population.  Test assemblers need to make sure they construct a test at the appropriate level of difficulty for the target population. For example, a history test designed for 10-year-olds will probably look much different than a history test designed for college students.</a:t>
            </a:r>
          </a:p>
        </p:txBody>
      </p:sp>
    </p:spTree>
    <p:extLst>
      <p:ext uri="{BB962C8B-B14F-4D97-AF65-F5344CB8AC3E}">
        <p14:creationId xmlns:p14="http://schemas.microsoft.com/office/powerpoint/2010/main" val="243709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5B20FE4-9139-428B-ACB5-5E579218D0FE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3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90F0A1A-CF50-4475-BF4C-1618C237FFC6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7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3AF839DE-D570-432D-BC79-DC4D7A74E934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956" tIns="45979" rIns="91956" bIns="45979"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4D3EE8C-5809-4EA8-873B-BCFE3671C229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956" tIns="45979" rIns="91956" bIns="45979"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35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7DDC06E-2117-4888-BEB7-315A0E23D236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956" tIns="45979" rIns="91956" bIns="45979"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55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DD983BDC-650D-4186-9B94-69AB2F4E2087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956" tIns="45979" rIns="91956" bIns="45979"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7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8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E1249-74C7-48C7-AE5E-70175C83D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2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3FD57-55A9-4453-973C-47D8C4AD89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F00D22-DF46-40DC-B24F-8C8F14A47B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8" r:id="rId2"/>
    <p:sldLayoutId id="2147483743" r:id="rId3"/>
    <p:sldLayoutId id="2147483744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pitchFamily="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MS PGothic" pitchFamily="34" charset="-128"/>
          <a:cs typeface="ＭＳ Ｐゴシック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MS PGothic" pitchFamily="34" charset="-128"/>
          <a:cs typeface="ＭＳ Ｐゴシック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MS PGothic" pitchFamily="34" charset="-128"/>
          <a:cs typeface="ＭＳ Ｐゴシック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MS PGothic" pitchFamily="34" charset="-128"/>
          <a:cs typeface="ＭＳ Ｐゴシック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pitchFamily="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732963" y="1048084"/>
            <a:ext cx="772523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4000" b="1" dirty="0"/>
              <a:t>Bayesian Networks and Applications</a:t>
            </a:r>
          </a:p>
          <a:p>
            <a:pPr algn="ctr" eaLnBrk="1" hangingPunct="1"/>
            <a:endParaRPr lang="en-US" sz="4000" b="1" dirty="0"/>
          </a:p>
          <a:p>
            <a:pPr algn="ctr" eaLnBrk="1" hangingPunct="1"/>
            <a:r>
              <a:rPr lang="en-US" sz="3200" b="1"/>
              <a:t>Session 1:</a:t>
            </a:r>
            <a:r>
              <a:rPr lang="en-US" sz="4400" b="1"/>
              <a:t> </a:t>
            </a:r>
            <a:r>
              <a:rPr lang="en-US" sz="3200" b="1" dirty="0"/>
              <a:t>Evidence Centered Design</a:t>
            </a:r>
            <a:r>
              <a:rPr lang="en-US" dirty="0"/>
              <a:t> </a:t>
            </a:r>
          </a:p>
          <a:p>
            <a:pPr algn="ctr" eaLnBrk="1" hangingPunct="1"/>
            <a:r>
              <a:rPr lang="en-US" sz="3200" b="1" dirty="0"/>
              <a:t>     Bayesian Networks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2438400" y="5855001"/>
            <a:ext cx="480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Unpublished work © 2023 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2126456" y="4451629"/>
            <a:ext cx="54244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800" dirty="0"/>
              <a:t>Duanli Yan, ETS</a:t>
            </a:r>
          </a:p>
          <a:p>
            <a:pPr algn="ctr" eaLnBrk="1" hangingPunct="1"/>
            <a:r>
              <a:rPr lang="en-US" sz="2800" dirty="0"/>
              <a:t>Russell Almond, FSU</a:t>
            </a:r>
          </a:p>
        </p:txBody>
      </p:sp>
      <p:pic>
        <p:nvPicPr>
          <p:cNvPr id="30726" name="Picture 6" descr="ets-logo_100x68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1270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3FD57-55A9-4453-973C-47D8C4AD892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21920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848600" cy="838200"/>
          </a:xfrm>
        </p:spPr>
        <p:txBody>
          <a:bodyPr/>
          <a:lstStyle/>
          <a:p>
            <a:pPr eaLnBrk="1" hangingPunct="1"/>
            <a:r>
              <a:rPr lang="en-US" sz="3500"/>
              <a:t>Conceptual Assessment Framework (CAF)</a:t>
            </a:r>
          </a:p>
        </p:txBody>
      </p:sp>
      <p:sp>
        <p:nvSpPr>
          <p:cNvPr id="39940" name="Freeform 3"/>
          <p:cNvSpPr>
            <a:spLocks/>
          </p:cNvSpPr>
          <p:nvPr/>
        </p:nvSpPr>
        <p:spPr bwMode="auto">
          <a:xfrm>
            <a:off x="1589088" y="5834063"/>
            <a:ext cx="1428750" cy="57150"/>
          </a:xfrm>
          <a:custGeom>
            <a:avLst/>
            <a:gdLst>
              <a:gd name="T0" fmla="*/ 2147483647 w 1799"/>
              <a:gd name="T1" fmla="*/ 0 h 73"/>
              <a:gd name="T2" fmla="*/ 0 w 1799"/>
              <a:gd name="T3" fmla="*/ 0 h 73"/>
              <a:gd name="T4" fmla="*/ 2147483647 w 1799"/>
              <a:gd name="T5" fmla="*/ 2147483647 h 73"/>
              <a:gd name="T6" fmla="*/ 2147483647 w 1799"/>
              <a:gd name="T7" fmla="*/ 2147483647 h 73"/>
              <a:gd name="T8" fmla="*/ 2147483647 w 1799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9"/>
              <a:gd name="T16" fmla="*/ 0 h 73"/>
              <a:gd name="T17" fmla="*/ 1799 w 1799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9" h="73">
                <a:moveTo>
                  <a:pt x="1728" y="0"/>
                </a:moveTo>
                <a:lnTo>
                  <a:pt x="0" y="0"/>
                </a:lnTo>
                <a:lnTo>
                  <a:pt x="73" y="73"/>
                </a:lnTo>
                <a:lnTo>
                  <a:pt x="1799" y="73"/>
                </a:lnTo>
                <a:lnTo>
                  <a:pt x="1728" y="0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Freeform 4"/>
          <p:cNvSpPr>
            <a:spLocks/>
          </p:cNvSpPr>
          <p:nvPr/>
        </p:nvSpPr>
        <p:spPr bwMode="auto">
          <a:xfrm>
            <a:off x="2960688" y="4578350"/>
            <a:ext cx="57150" cy="1312863"/>
          </a:xfrm>
          <a:custGeom>
            <a:avLst/>
            <a:gdLst>
              <a:gd name="T0" fmla="*/ 2147483647 w 71"/>
              <a:gd name="T1" fmla="*/ 2147483647 h 1655"/>
              <a:gd name="T2" fmla="*/ 0 w 71"/>
              <a:gd name="T3" fmla="*/ 2147483647 h 1655"/>
              <a:gd name="T4" fmla="*/ 0 w 71"/>
              <a:gd name="T5" fmla="*/ 0 h 1655"/>
              <a:gd name="T6" fmla="*/ 2147483647 w 71"/>
              <a:gd name="T7" fmla="*/ 2147483647 h 1655"/>
              <a:gd name="T8" fmla="*/ 2147483647 w 71"/>
              <a:gd name="T9" fmla="*/ 2147483647 h 1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655"/>
              <a:gd name="T17" fmla="*/ 71 w 71"/>
              <a:gd name="T18" fmla="*/ 1655 h 1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655">
                <a:moveTo>
                  <a:pt x="71" y="1655"/>
                </a:moveTo>
                <a:lnTo>
                  <a:pt x="0" y="1582"/>
                </a:lnTo>
                <a:lnTo>
                  <a:pt x="0" y="0"/>
                </a:lnTo>
                <a:lnTo>
                  <a:pt x="71" y="73"/>
                </a:lnTo>
                <a:lnTo>
                  <a:pt x="71" y="1655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1589088" y="4578350"/>
            <a:ext cx="1371600" cy="125571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1600200" y="4648200"/>
            <a:ext cx="1298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Proficiency Model(s)</a:t>
            </a:r>
            <a:endParaRPr lang="en-US">
              <a:latin typeface="Tahoma" pitchFamily="34" charset="0"/>
            </a:endParaRPr>
          </a:p>
        </p:txBody>
      </p:sp>
      <p:sp>
        <p:nvSpPr>
          <p:cNvPr id="39944" name="Freeform 7"/>
          <p:cNvSpPr>
            <a:spLocks/>
          </p:cNvSpPr>
          <p:nvPr/>
        </p:nvSpPr>
        <p:spPr bwMode="auto">
          <a:xfrm>
            <a:off x="224790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6" y="31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3"/>
                </a:lnTo>
                <a:lnTo>
                  <a:pt x="131" y="31"/>
                </a:lnTo>
                <a:lnTo>
                  <a:pt x="142" y="50"/>
                </a:lnTo>
                <a:lnTo>
                  <a:pt x="144" y="73"/>
                </a:lnTo>
                <a:lnTo>
                  <a:pt x="142" y="94"/>
                </a:lnTo>
                <a:lnTo>
                  <a:pt x="131" y="115"/>
                </a:lnTo>
                <a:lnTo>
                  <a:pt x="116" y="130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6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Freeform 8"/>
          <p:cNvSpPr>
            <a:spLocks/>
          </p:cNvSpPr>
          <p:nvPr/>
        </p:nvSpPr>
        <p:spPr bwMode="auto">
          <a:xfrm>
            <a:off x="2247900" y="534193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1"/>
                </a:moveTo>
                <a:lnTo>
                  <a:pt x="4" y="50"/>
                </a:lnTo>
                <a:lnTo>
                  <a:pt x="16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4"/>
                </a:lnTo>
                <a:lnTo>
                  <a:pt x="131" y="29"/>
                </a:lnTo>
                <a:lnTo>
                  <a:pt x="142" y="50"/>
                </a:lnTo>
                <a:lnTo>
                  <a:pt x="144" y="71"/>
                </a:lnTo>
                <a:lnTo>
                  <a:pt x="142" y="94"/>
                </a:lnTo>
                <a:lnTo>
                  <a:pt x="131" y="114"/>
                </a:lnTo>
                <a:lnTo>
                  <a:pt x="116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6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Freeform 9"/>
          <p:cNvSpPr>
            <a:spLocks/>
          </p:cNvSpPr>
          <p:nvPr/>
        </p:nvSpPr>
        <p:spPr bwMode="auto">
          <a:xfrm>
            <a:off x="264795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3" y="31"/>
                </a:lnTo>
                <a:lnTo>
                  <a:pt x="29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29" y="130"/>
                </a:lnTo>
                <a:lnTo>
                  <a:pt x="13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Freeform 10"/>
          <p:cNvSpPr>
            <a:spLocks/>
          </p:cNvSpPr>
          <p:nvPr/>
        </p:nvSpPr>
        <p:spPr bwMode="auto">
          <a:xfrm>
            <a:off x="2647950" y="5227638"/>
            <a:ext cx="114300" cy="114300"/>
          </a:xfrm>
          <a:custGeom>
            <a:avLst/>
            <a:gdLst>
              <a:gd name="T0" fmla="*/ 0 w 144"/>
              <a:gd name="T1" fmla="*/ 2147483647 h 143"/>
              <a:gd name="T2" fmla="*/ 2147483647 w 144"/>
              <a:gd name="T3" fmla="*/ 2147483647 h 143"/>
              <a:gd name="T4" fmla="*/ 2147483647 w 144"/>
              <a:gd name="T5" fmla="*/ 2147483647 h 143"/>
              <a:gd name="T6" fmla="*/ 2147483647 w 144"/>
              <a:gd name="T7" fmla="*/ 2147483647 h 143"/>
              <a:gd name="T8" fmla="*/ 2147483647 w 144"/>
              <a:gd name="T9" fmla="*/ 2147483647 h 143"/>
              <a:gd name="T10" fmla="*/ 2147483647 w 144"/>
              <a:gd name="T11" fmla="*/ 0 h 143"/>
              <a:gd name="T12" fmla="*/ 2147483647 w 144"/>
              <a:gd name="T13" fmla="*/ 2147483647 h 143"/>
              <a:gd name="T14" fmla="*/ 2147483647 w 144"/>
              <a:gd name="T15" fmla="*/ 2147483647 h 143"/>
              <a:gd name="T16" fmla="*/ 2147483647 w 144"/>
              <a:gd name="T17" fmla="*/ 2147483647 h 143"/>
              <a:gd name="T18" fmla="*/ 2147483647 w 144"/>
              <a:gd name="T19" fmla="*/ 2147483647 h 143"/>
              <a:gd name="T20" fmla="*/ 2147483647 w 144"/>
              <a:gd name="T21" fmla="*/ 2147483647 h 143"/>
              <a:gd name="T22" fmla="*/ 2147483647 w 144"/>
              <a:gd name="T23" fmla="*/ 2147483647 h 143"/>
              <a:gd name="T24" fmla="*/ 2147483647 w 144"/>
              <a:gd name="T25" fmla="*/ 2147483647 h 143"/>
              <a:gd name="T26" fmla="*/ 2147483647 w 144"/>
              <a:gd name="T27" fmla="*/ 2147483647 h 143"/>
              <a:gd name="T28" fmla="*/ 2147483647 w 144"/>
              <a:gd name="T29" fmla="*/ 2147483647 h 143"/>
              <a:gd name="T30" fmla="*/ 2147483647 w 144"/>
              <a:gd name="T31" fmla="*/ 2147483647 h 143"/>
              <a:gd name="T32" fmla="*/ 2147483647 w 144"/>
              <a:gd name="T33" fmla="*/ 2147483647 h 143"/>
              <a:gd name="T34" fmla="*/ 2147483647 w 144"/>
              <a:gd name="T35" fmla="*/ 2147483647 h 143"/>
              <a:gd name="T36" fmla="*/ 2147483647 w 144"/>
              <a:gd name="T37" fmla="*/ 2147483647 h 143"/>
              <a:gd name="T38" fmla="*/ 2147483647 w 144"/>
              <a:gd name="T39" fmla="*/ 2147483647 h 143"/>
              <a:gd name="T40" fmla="*/ 0 w 144"/>
              <a:gd name="T41" fmla="*/ 2147483647 h 1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3"/>
              <a:gd name="T65" fmla="*/ 144 w 144"/>
              <a:gd name="T66" fmla="*/ 143 h 14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3">
                <a:moveTo>
                  <a:pt x="0" y="71"/>
                </a:moveTo>
                <a:lnTo>
                  <a:pt x="4" y="49"/>
                </a:lnTo>
                <a:lnTo>
                  <a:pt x="13" y="28"/>
                </a:lnTo>
                <a:lnTo>
                  <a:pt x="29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1"/>
                </a:lnTo>
                <a:lnTo>
                  <a:pt x="140" y="94"/>
                </a:lnTo>
                <a:lnTo>
                  <a:pt x="130" y="113"/>
                </a:lnTo>
                <a:lnTo>
                  <a:pt x="115" y="130"/>
                </a:lnTo>
                <a:lnTo>
                  <a:pt x="94" y="140"/>
                </a:lnTo>
                <a:lnTo>
                  <a:pt x="73" y="143"/>
                </a:lnTo>
                <a:lnTo>
                  <a:pt x="50" y="140"/>
                </a:lnTo>
                <a:lnTo>
                  <a:pt x="29" y="130"/>
                </a:lnTo>
                <a:lnTo>
                  <a:pt x="13" y="113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Freeform 11"/>
          <p:cNvSpPr>
            <a:spLocks/>
          </p:cNvSpPr>
          <p:nvPr/>
        </p:nvSpPr>
        <p:spPr bwMode="auto">
          <a:xfrm>
            <a:off x="2476500" y="5341938"/>
            <a:ext cx="114300" cy="114300"/>
          </a:xfrm>
          <a:custGeom>
            <a:avLst/>
            <a:gdLst>
              <a:gd name="T0" fmla="*/ 0 w 146"/>
              <a:gd name="T1" fmla="*/ 2147483647 h 144"/>
              <a:gd name="T2" fmla="*/ 2147483647 w 146"/>
              <a:gd name="T3" fmla="*/ 2147483647 h 144"/>
              <a:gd name="T4" fmla="*/ 2147483647 w 146"/>
              <a:gd name="T5" fmla="*/ 2147483647 h 144"/>
              <a:gd name="T6" fmla="*/ 2147483647 w 146"/>
              <a:gd name="T7" fmla="*/ 2147483647 h 144"/>
              <a:gd name="T8" fmla="*/ 2147483647 w 146"/>
              <a:gd name="T9" fmla="*/ 2147483647 h 144"/>
              <a:gd name="T10" fmla="*/ 2147483647 w 146"/>
              <a:gd name="T11" fmla="*/ 0 h 144"/>
              <a:gd name="T12" fmla="*/ 2147483647 w 146"/>
              <a:gd name="T13" fmla="*/ 2147483647 h 144"/>
              <a:gd name="T14" fmla="*/ 2147483647 w 146"/>
              <a:gd name="T15" fmla="*/ 2147483647 h 144"/>
              <a:gd name="T16" fmla="*/ 2147483647 w 146"/>
              <a:gd name="T17" fmla="*/ 2147483647 h 144"/>
              <a:gd name="T18" fmla="*/ 2147483647 w 146"/>
              <a:gd name="T19" fmla="*/ 2147483647 h 144"/>
              <a:gd name="T20" fmla="*/ 2147483647 w 146"/>
              <a:gd name="T21" fmla="*/ 2147483647 h 144"/>
              <a:gd name="T22" fmla="*/ 2147483647 w 146"/>
              <a:gd name="T23" fmla="*/ 2147483647 h 144"/>
              <a:gd name="T24" fmla="*/ 2147483647 w 146"/>
              <a:gd name="T25" fmla="*/ 2147483647 h 144"/>
              <a:gd name="T26" fmla="*/ 2147483647 w 146"/>
              <a:gd name="T27" fmla="*/ 2147483647 h 144"/>
              <a:gd name="T28" fmla="*/ 2147483647 w 146"/>
              <a:gd name="T29" fmla="*/ 2147483647 h 144"/>
              <a:gd name="T30" fmla="*/ 2147483647 w 146"/>
              <a:gd name="T31" fmla="*/ 2147483647 h 144"/>
              <a:gd name="T32" fmla="*/ 2147483647 w 146"/>
              <a:gd name="T33" fmla="*/ 2147483647 h 144"/>
              <a:gd name="T34" fmla="*/ 2147483647 w 146"/>
              <a:gd name="T35" fmla="*/ 2147483647 h 144"/>
              <a:gd name="T36" fmla="*/ 2147483647 w 146"/>
              <a:gd name="T37" fmla="*/ 2147483647 h 144"/>
              <a:gd name="T38" fmla="*/ 2147483647 w 146"/>
              <a:gd name="T39" fmla="*/ 2147483647 h 144"/>
              <a:gd name="T40" fmla="*/ 0 w 146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6"/>
              <a:gd name="T64" fmla="*/ 0 h 144"/>
              <a:gd name="T65" fmla="*/ 146 w 146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6" h="144">
                <a:moveTo>
                  <a:pt x="0" y="71"/>
                </a:moveTo>
                <a:lnTo>
                  <a:pt x="4" y="50"/>
                </a:lnTo>
                <a:lnTo>
                  <a:pt x="15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5" y="14"/>
                </a:lnTo>
                <a:lnTo>
                  <a:pt x="131" y="29"/>
                </a:lnTo>
                <a:lnTo>
                  <a:pt x="142" y="50"/>
                </a:lnTo>
                <a:lnTo>
                  <a:pt x="146" y="71"/>
                </a:lnTo>
                <a:lnTo>
                  <a:pt x="142" y="94"/>
                </a:lnTo>
                <a:lnTo>
                  <a:pt x="131" y="114"/>
                </a:lnTo>
                <a:lnTo>
                  <a:pt x="115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5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>
            <a:off x="2362200" y="5113338"/>
            <a:ext cx="231775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Freeform 13"/>
          <p:cNvSpPr>
            <a:spLocks/>
          </p:cNvSpPr>
          <p:nvPr/>
        </p:nvSpPr>
        <p:spPr bwMode="auto">
          <a:xfrm>
            <a:off x="2578100" y="5078413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2147483647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0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88" y="44"/>
                </a:moveTo>
                <a:lnTo>
                  <a:pt x="0" y="88"/>
                </a:lnTo>
                <a:lnTo>
                  <a:pt x="2" y="82"/>
                </a:lnTo>
                <a:lnTo>
                  <a:pt x="3" y="78"/>
                </a:lnTo>
                <a:lnTo>
                  <a:pt x="5" y="73"/>
                </a:lnTo>
                <a:lnTo>
                  <a:pt x="7" y="67"/>
                </a:lnTo>
                <a:lnTo>
                  <a:pt x="9" y="63"/>
                </a:lnTo>
                <a:lnTo>
                  <a:pt x="9" y="57"/>
                </a:lnTo>
                <a:lnTo>
                  <a:pt x="9" y="51"/>
                </a:lnTo>
                <a:lnTo>
                  <a:pt x="9" y="46"/>
                </a:lnTo>
                <a:lnTo>
                  <a:pt x="9" y="40"/>
                </a:lnTo>
                <a:lnTo>
                  <a:pt x="9" y="36"/>
                </a:lnTo>
                <a:lnTo>
                  <a:pt x="9" y="30"/>
                </a:lnTo>
                <a:lnTo>
                  <a:pt x="9" y="25"/>
                </a:lnTo>
                <a:lnTo>
                  <a:pt x="7" y="19"/>
                </a:lnTo>
                <a:lnTo>
                  <a:pt x="5" y="15"/>
                </a:lnTo>
                <a:lnTo>
                  <a:pt x="3" y="9"/>
                </a:lnTo>
                <a:lnTo>
                  <a:pt x="2" y="3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>
            <a:off x="2305050" y="5170488"/>
            <a:ext cx="1588" cy="119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Freeform 15"/>
          <p:cNvSpPr>
            <a:spLocks/>
          </p:cNvSpPr>
          <p:nvPr/>
        </p:nvSpPr>
        <p:spPr bwMode="auto">
          <a:xfrm>
            <a:off x="2270125" y="5272088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0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2147483647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44" y="88"/>
                </a:moveTo>
                <a:lnTo>
                  <a:pt x="0" y="0"/>
                </a:lnTo>
                <a:lnTo>
                  <a:pt x="6" y="2"/>
                </a:lnTo>
                <a:lnTo>
                  <a:pt x="10" y="4"/>
                </a:lnTo>
                <a:lnTo>
                  <a:pt x="16" y="6"/>
                </a:lnTo>
                <a:lnTo>
                  <a:pt x="19" y="8"/>
                </a:lnTo>
                <a:lnTo>
                  <a:pt x="25" y="8"/>
                </a:lnTo>
                <a:lnTo>
                  <a:pt x="31" y="10"/>
                </a:lnTo>
                <a:lnTo>
                  <a:pt x="37" y="10"/>
                </a:lnTo>
                <a:lnTo>
                  <a:pt x="42" y="10"/>
                </a:lnTo>
                <a:lnTo>
                  <a:pt x="46" y="10"/>
                </a:lnTo>
                <a:lnTo>
                  <a:pt x="52" y="10"/>
                </a:lnTo>
                <a:lnTo>
                  <a:pt x="58" y="10"/>
                </a:lnTo>
                <a:lnTo>
                  <a:pt x="63" y="8"/>
                </a:lnTo>
                <a:lnTo>
                  <a:pt x="67" y="8"/>
                </a:lnTo>
                <a:lnTo>
                  <a:pt x="73" y="6"/>
                </a:lnTo>
                <a:lnTo>
                  <a:pt x="79" y="4"/>
                </a:lnTo>
                <a:lnTo>
                  <a:pt x="83" y="2"/>
                </a:lnTo>
                <a:lnTo>
                  <a:pt x="88" y="0"/>
                </a:lnTo>
                <a:lnTo>
                  <a:pt x="44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>
            <a:off x="2362200" y="5399088"/>
            <a:ext cx="61913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Freeform 17"/>
          <p:cNvSpPr>
            <a:spLocks/>
          </p:cNvSpPr>
          <p:nvPr/>
        </p:nvSpPr>
        <p:spPr bwMode="auto">
          <a:xfrm>
            <a:off x="2405063" y="5364163"/>
            <a:ext cx="71437" cy="69850"/>
          </a:xfrm>
          <a:custGeom>
            <a:avLst/>
            <a:gdLst>
              <a:gd name="T0" fmla="*/ 2147483647 w 88"/>
              <a:gd name="T1" fmla="*/ 2147483647 h 89"/>
              <a:gd name="T2" fmla="*/ 0 w 88"/>
              <a:gd name="T3" fmla="*/ 2147483647 h 89"/>
              <a:gd name="T4" fmla="*/ 2147483647 w 88"/>
              <a:gd name="T5" fmla="*/ 2147483647 h 89"/>
              <a:gd name="T6" fmla="*/ 2147483647 w 88"/>
              <a:gd name="T7" fmla="*/ 2147483647 h 89"/>
              <a:gd name="T8" fmla="*/ 2147483647 w 88"/>
              <a:gd name="T9" fmla="*/ 2147483647 h 89"/>
              <a:gd name="T10" fmla="*/ 2147483647 w 88"/>
              <a:gd name="T11" fmla="*/ 2147483647 h 89"/>
              <a:gd name="T12" fmla="*/ 2147483647 w 88"/>
              <a:gd name="T13" fmla="*/ 2147483647 h 89"/>
              <a:gd name="T14" fmla="*/ 2147483647 w 88"/>
              <a:gd name="T15" fmla="*/ 2147483647 h 89"/>
              <a:gd name="T16" fmla="*/ 2147483647 w 88"/>
              <a:gd name="T17" fmla="*/ 2147483647 h 89"/>
              <a:gd name="T18" fmla="*/ 2147483647 w 88"/>
              <a:gd name="T19" fmla="*/ 2147483647 h 89"/>
              <a:gd name="T20" fmla="*/ 2147483647 w 88"/>
              <a:gd name="T21" fmla="*/ 2147483647 h 89"/>
              <a:gd name="T22" fmla="*/ 2147483647 w 88"/>
              <a:gd name="T23" fmla="*/ 2147483647 h 89"/>
              <a:gd name="T24" fmla="*/ 2147483647 w 88"/>
              <a:gd name="T25" fmla="*/ 2147483647 h 89"/>
              <a:gd name="T26" fmla="*/ 2147483647 w 88"/>
              <a:gd name="T27" fmla="*/ 2147483647 h 89"/>
              <a:gd name="T28" fmla="*/ 2147483647 w 88"/>
              <a:gd name="T29" fmla="*/ 2147483647 h 89"/>
              <a:gd name="T30" fmla="*/ 2147483647 w 88"/>
              <a:gd name="T31" fmla="*/ 2147483647 h 89"/>
              <a:gd name="T32" fmla="*/ 2147483647 w 88"/>
              <a:gd name="T33" fmla="*/ 2147483647 h 89"/>
              <a:gd name="T34" fmla="*/ 2147483647 w 88"/>
              <a:gd name="T35" fmla="*/ 2147483647 h 89"/>
              <a:gd name="T36" fmla="*/ 0 w 88"/>
              <a:gd name="T37" fmla="*/ 0 h 89"/>
              <a:gd name="T38" fmla="*/ 2147483647 w 88"/>
              <a:gd name="T39" fmla="*/ 2147483647 h 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9"/>
              <a:gd name="T62" fmla="*/ 88 w 88"/>
              <a:gd name="T63" fmla="*/ 89 h 8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9">
                <a:moveTo>
                  <a:pt x="88" y="44"/>
                </a:moveTo>
                <a:lnTo>
                  <a:pt x="0" y="89"/>
                </a:lnTo>
                <a:lnTo>
                  <a:pt x="4" y="85"/>
                </a:lnTo>
                <a:lnTo>
                  <a:pt x="6" y="79"/>
                </a:lnTo>
                <a:lnTo>
                  <a:pt x="8" y="75"/>
                </a:lnTo>
                <a:lnTo>
                  <a:pt x="8" y="69"/>
                </a:lnTo>
                <a:lnTo>
                  <a:pt x="9" y="64"/>
                </a:lnTo>
                <a:lnTo>
                  <a:pt x="9" y="58"/>
                </a:lnTo>
                <a:lnTo>
                  <a:pt x="11" y="54"/>
                </a:lnTo>
                <a:lnTo>
                  <a:pt x="11" y="48"/>
                </a:lnTo>
                <a:lnTo>
                  <a:pt x="11" y="43"/>
                </a:lnTo>
                <a:lnTo>
                  <a:pt x="11" y="37"/>
                </a:lnTo>
                <a:lnTo>
                  <a:pt x="9" y="31"/>
                </a:lnTo>
                <a:lnTo>
                  <a:pt x="9" y="27"/>
                </a:lnTo>
                <a:lnTo>
                  <a:pt x="8" y="21"/>
                </a:lnTo>
                <a:lnTo>
                  <a:pt x="8" y="16"/>
                </a:lnTo>
                <a:lnTo>
                  <a:pt x="6" y="10"/>
                </a:lnTo>
                <a:lnTo>
                  <a:pt x="4" y="6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 flipV="1">
            <a:off x="2590800" y="5365750"/>
            <a:ext cx="66675" cy="333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Freeform 19"/>
          <p:cNvSpPr>
            <a:spLocks/>
          </p:cNvSpPr>
          <p:nvPr/>
        </p:nvSpPr>
        <p:spPr bwMode="auto">
          <a:xfrm>
            <a:off x="2627313" y="5341938"/>
            <a:ext cx="77787" cy="63500"/>
          </a:xfrm>
          <a:custGeom>
            <a:avLst/>
            <a:gdLst>
              <a:gd name="T0" fmla="*/ 2147483647 w 100"/>
              <a:gd name="T1" fmla="*/ 0 h 79"/>
              <a:gd name="T2" fmla="*/ 2147483647 w 100"/>
              <a:gd name="T3" fmla="*/ 2147483647 h 79"/>
              <a:gd name="T4" fmla="*/ 2147483647 w 100"/>
              <a:gd name="T5" fmla="*/ 2147483647 h 79"/>
              <a:gd name="T6" fmla="*/ 2147483647 w 100"/>
              <a:gd name="T7" fmla="*/ 2147483647 h 79"/>
              <a:gd name="T8" fmla="*/ 2147483647 w 100"/>
              <a:gd name="T9" fmla="*/ 2147483647 h 79"/>
              <a:gd name="T10" fmla="*/ 2147483647 w 100"/>
              <a:gd name="T11" fmla="*/ 2147483647 h 79"/>
              <a:gd name="T12" fmla="*/ 2147483647 w 100"/>
              <a:gd name="T13" fmla="*/ 2147483647 h 79"/>
              <a:gd name="T14" fmla="*/ 2147483647 w 100"/>
              <a:gd name="T15" fmla="*/ 2147483647 h 79"/>
              <a:gd name="T16" fmla="*/ 2147483647 w 100"/>
              <a:gd name="T17" fmla="*/ 2147483647 h 79"/>
              <a:gd name="T18" fmla="*/ 2147483647 w 100"/>
              <a:gd name="T19" fmla="*/ 2147483647 h 79"/>
              <a:gd name="T20" fmla="*/ 2147483647 w 100"/>
              <a:gd name="T21" fmla="*/ 2147483647 h 79"/>
              <a:gd name="T22" fmla="*/ 2147483647 w 100"/>
              <a:gd name="T23" fmla="*/ 2147483647 h 79"/>
              <a:gd name="T24" fmla="*/ 2147483647 w 100"/>
              <a:gd name="T25" fmla="*/ 2147483647 h 79"/>
              <a:gd name="T26" fmla="*/ 2147483647 w 100"/>
              <a:gd name="T27" fmla="*/ 2147483647 h 79"/>
              <a:gd name="T28" fmla="*/ 2147483647 w 100"/>
              <a:gd name="T29" fmla="*/ 2147483647 h 79"/>
              <a:gd name="T30" fmla="*/ 2147483647 w 100"/>
              <a:gd name="T31" fmla="*/ 2147483647 h 79"/>
              <a:gd name="T32" fmla="*/ 2147483647 w 100"/>
              <a:gd name="T33" fmla="*/ 2147483647 h 79"/>
              <a:gd name="T34" fmla="*/ 2147483647 w 100"/>
              <a:gd name="T35" fmla="*/ 2147483647 h 79"/>
              <a:gd name="T36" fmla="*/ 0 w 100"/>
              <a:gd name="T37" fmla="*/ 0 h 79"/>
              <a:gd name="T38" fmla="*/ 2147483647 w 100"/>
              <a:gd name="T39" fmla="*/ 0 h 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0"/>
              <a:gd name="T61" fmla="*/ 0 h 79"/>
              <a:gd name="T62" fmla="*/ 100 w 100"/>
              <a:gd name="T63" fmla="*/ 79 h 7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0" h="79">
                <a:moveTo>
                  <a:pt x="100" y="0"/>
                </a:moveTo>
                <a:lnTo>
                  <a:pt x="40" y="79"/>
                </a:lnTo>
                <a:lnTo>
                  <a:pt x="40" y="73"/>
                </a:lnTo>
                <a:lnTo>
                  <a:pt x="38" y="68"/>
                </a:lnTo>
                <a:lnTo>
                  <a:pt x="38" y="64"/>
                </a:lnTo>
                <a:lnTo>
                  <a:pt x="36" y="58"/>
                </a:lnTo>
                <a:lnTo>
                  <a:pt x="36" y="52"/>
                </a:lnTo>
                <a:lnTo>
                  <a:pt x="35" y="47"/>
                </a:lnTo>
                <a:lnTo>
                  <a:pt x="33" y="43"/>
                </a:lnTo>
                <a:lnTo>
                  <a:pt x="31" y="37"/>
                </a:lnTo>
                <a:lnTo>
                  <a:pt x="29" y="33"/>
                </a:lnTo>
                <a:lnTo>
                  <a:pt x="25" y="27"/>
                </a:lnTo>
                <a:lnTo>
                  <a:pt x="23" y="23"/>
                </a:lnTo>
                <a:lnTo>
                  <a:pt x="19" y="20"/>
                </a:lnTo>
                <a:lnTo>
                  <a:pt x="15" y="16"/>
                </a:lnTo>
                <a:lnTo>
                  <a:pt x="12" y="10"/>
                </a:lnTo>
                <a:lnTo>
                  <a:pt x="8" y="6"/>
                </a:lnTo>
                <a:lnTo>
                  <a:pt x="4" y="4"/>
                </a:lnTo>
                <a:lnTo>
                  <a:pt x="0" y="0"/>
                </a:lnTo>
                <a:lnTo>
                  <a:pt x="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0"/>
          <p:cNvSpPr>
            <a:spLocks noChangeShapeType="1"/>
          </p:cNvSpPr>
          <p:nvPr/>
        </p:nvSpPr>
        <p:spPr bwMode="auto">
          <a:xfrm>
            <a:off x="2362200" y="5113338"/>
            <a:ext cx="239713" cy="1444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Freeform 21"/>
          <p:cNvSpPr>
            <a:spLocks/>
          </p:cNvSpPr>
          <p:nvPr/>
        </p:nvSpPr>
        <p:spPr bwMode="auto">
          <a:xfrm>
            <a:off x="2570163" y="5219700"/>
            <a:ext cx="77787" cy="65088"/>
          </a:xfrm>
          <a:custGeom>
            <a:avLst/>
            <a:gdLst>
              <a:gd name="T0" fmla="*/ 2147483647 w 98"/>
              <a:gd name="T1" fmla="*/ 2147483647 h 83"/>
              <a:gd name="T2" fmla="*/ 0 w 98"/>
              <a:gd name="T3" fmla="*/ 2147483647 h 83"/>
              <a:gd name="T4" fmla="*/ 2147483647 w 98"/>
              <a:gd name="T5" fmla="*/ 2147483647 h 83"/>
              <a:gd name="T6" fmla="*/ 2147483647 w 98"/>
              <a:gd name="T7" fmla="*/ 2147483647 h 83"/>
              <a:gd name="T8" fmla="*/ 2147483647 w 98"/>
              <a:gd name="T9" fmla="*/ 2147483647 h 83"/>
              <a:gd name="T10" fmla="*/ 2147483647 w 98"/>
              <a:gd name="T11" fmla="*/ 2147483647 h 83"/>
              <a:gd name="T12" fmla="*/ 2147483647 w 98"/>
              <a:gd name="T13" fmla="*/ 2147483647 h 83"/>
              <a:gd name="T14" fmla="*/ 2147483647 w 98"/>
              <a:gd name="T15" fmla="*/ 2147483647 h 83"/>
              <a:gd name="T16" fmla="*/ 2147483647 w 98"/>
              <a:gd name="T17" fmla="*/ 2147483647 h 83"/>
              <a:gd name="T18" fmla="*/ 2147483647 w 98"/>
              <a:gd name="T19" fmla="*/ 2147483647 h 83"/>
              <a:gd name="T20" fmla="*/ 2147483647 w 98"/>
              <a:gd name="T21" fmla="*/ 2147483647 h 83"/>
              <a:gd name="T22" fmla="*/ 2147483647 w 98"/>
              <a:gd name="T23" fmla="*/ 2147483647 h 83"/>
              <a:gd name="T24" fmla="*/ 2147483647 w 98"/>
              <a:gd name="T25" fmla="*/ 2147483647 h 83"/>
              <a:gd name="T26" fmla="*/ 2147483647 w 98"/>
              <a:gd name="T27" fmla="*/ 2147483647 h 83"/>
              <a:gd name="T28" fmla="*/ 2147483647 w 98"/>
              <a:gd name="T29" fmla="*/ 2147483647 h 83"/>
              <a:gd name="T30" fmla="*/ 2147483647 w 98"/>
              <a:gd name="T31" fmla="*/ 2147483647 h 83"/>
              <a:gd name="T32" fmla="*/ 2147483647 w 98"/>
              <a:gd name="T33" fmla="*/ 2147483647 h 83"/>
              <a:gd name="T34" fmla="*/ 2147483647 w 98"/>
              <a:gd name="T35" fmla="*/ 2147483647 h 83"/>
              <a:gd name="T36" fmla="*/ 2147483647 w 98"/>
              <a:gd name="T37" fmla="*/ 0 h 83"/>
              <a:gd name="T38" fmla="*/ 2147483647 w 98"/>
              <a:gd name="T39" fmla="*/ 2147483647 h 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8"/>
              <a:gd name="T61" fmla="*/ 0 h 83"/>
              <a:gd name="T62" fmla="*/ 98 w 98"/>
              <a:gd name="T63" fmla="*/ 83 h 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8" h="83">
                <a:moveTo>
                  <a:pt x="98" y="83"/>
                </a:moveTo>
                <a:lnTo>
                  <a:pt x="0" y="75"/>
                </a:lnTo>
                <a:lnTo>
                  <a:pt x="4" y="73"/>
                </a:lnTo>
                <a:lnTo>
                  <a:pt x="8" y="69"/>
                </a:lnTo>
                <a:lnTo>
                  <a:pt x="12" y="65"/>
                </a:lnTo>
                <a:lnTo>
                  <a:pt x="15" y="61"/>
                </a:lnTo>
                <a:lnTo>
                  <a:pt x="19" y="58"/>
                </a:lnTo>
                <a:lnTo>
                  <a:pt x="23" y="54"/>
                </a:lnTo>
                <a:lnTo>
                  <a:pt x="27" y="50"/>
                </a:lnTo>
                <a:lnTo>
                  <a:pt x="29" y="46"/>
                </a:lnTo>
                <a:lnTo>
                  <a:pt x="33" y="40"/>
                </a:lnTo>
                <a:lnTo>
                  <a:pt x="35" y="37"/>
                </a:lnTo>
                <a:lnTo>
                  <a:pt x="36" y="31"/>
                </a:lnTo>
                <a:lnTo>
                  <a:pt x="38" y="27"/>
                </a:lnTo>
                <a:lnTo>
                  <a:pt x="40" y="21"/>
                </a:lnTo>
                <a:lnTo>
                  <a:pt x="42" y="15"/>
                </a:lnTo>
                <a:lnTo>
                  <a:pt x="44" y="12"/>
                </a:lnTo>
                <a:lnTo>
                  <a:pt x="44" y="6"/>
                </a:lnTo>
                <a:lnTo>
                  <a:pt x="44" y="0"/>
                </a:lnTo>
                <a:lnTo>
                  <a:pt x="98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Rectangle 22"/>
          <p:cNvSpPr>
            <a:spLocks noChangeArrowheads="1"/>
          </p:cNvSpPr>
          <p:nvPr/>
        </p:nvSpPr>
        <p:spPr bwMode="auto">
          <a:xfrm>
            <a:off x="2190750" y="4999038"/>
            <a:ext cx="628650" cy="5143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Freeform 23"/>
          <p:cNvSpPr>
            <a:spLocks/>
          </p:cNvSpPr>
          <p:nvPr/>
        </p:nvSpPr>
        <p:spPr bwMode="auto">
          <a:xfrm>
            <a:off x="1731963" y="4914900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Freeform 24"/>
          <p:cNvSpPr>
            <a:spLocks/>
          </p:cNvSpPr>
          <p:nvPr/>
        </p:nvSpPr>
        <p:spPr bwMode="auto">
          <a:xfrm>
            <a:off x="1958975" y="5143500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4"/>
                </a:moveTo>
                <a:lnTo>
                  <a:pt x="75" y="0"/>
                </a:lnTo>
                <a:lnTo>
                  <a:pt x="57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10"/>
                </a:lnTo>
                <a:lnTo>
                  <a:pt x="123" y="144"/>
                </a:lnTo>
                <a:lnTo>
                  <a:pt x="105" y="88"/>
                </a:lnTo>
                <a:lnTo>
                  <a:pt x="151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Freeform 25"/>
          <p:cNvSpPr>
            <a:spLocks/>
          </p:cNvSpPr>
          <p:nvPr/>
        </p:nvSpPr>
        <p:spPr bwMode="auto">
          <a:xfrm>
            <a:off x="1731963" y="5257800"/>
            <a:ext cx="119062" cy="112713"/>
          </a:xfrm>
          <a:custGeom>
            <a:avLst/>
            <a:gdLst>
              <a:gd name="T0" fmla="*/ 2147483647 w 152"/>
              <a:gd name="T1" fmla="*/ 2147483647 h 144"/>
              <a:gd name="T2" fmla="*/ 2147483647 w 152"/>
              <a:gd name="T3" fmla="*/ 0 h 144"/>
              <a:gd name="T4" fmla="*/ 2147483647 w 152"/>
              <a:gd name="T5" fmla="*/ 2147483647 h 144"/>
              <a:gd name="T6" fmla="*/ 0 w 152"/>
              <a:gd name="T7" fmla="*/ 2147483647 h 144"/>
              <a:gd name="T8" fmla="*/ 2147483647 w 152"/>
              <a:gd name="T9" fmla="*/ 2147483647 h 144"/>
              <a:gd name="T10" fmla="*/ 2147483647 w 152"/>
              <a:gd name="T11" fmla="*/ 2147483647 h 144"/>
              <a:gd name="T12" fmla="*/ 2147483647 w 152"/>
              <a:gd name="T13" fmla="*/ 2147483647 h 144"/>
              <a:gd name="T14" fmla="*/ 2147483647 w 152"/>
              <a:gd name="T15" fmla="*/ 2147483647 h 144"/>
              <a:gd name="T16" fmla="*/ 2147483647 w 152"/>
              <a:gd name="T17" fmla="*/ 2147483647 h 144"/>
              <a:gd name="T18" fmla="*/ 2147483647 w 152"/>
              <a:gd name="T19" fmla="*/ 2147483647 h 144"/>
              <a:gd name="T20" fmla="*/ 2147483647 w 152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4"/>
              <a:gd name="T35" fmla="*/ 152 w 152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4">
                <a:moveTo>
                  <a:pt x="92" y="54"/>
                </a:moveTo>
                <a:lnTo>
                  <a:pt x="75" y="0"/>
                </a:lnTo>
                <a:lnTo>
                  <a:pt x="58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4" y="88"/>
                </a:lnTo>
                <a:lnTo>
                  <a:pt x="152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Freeform 26"/>
          <p:cNvSpPr>
            <a:spLocks/>
          </p:cNvSpPr>
          <p:nvPr/>
        </p:nvSpPr>
        <p:spPr bwMode="auto">
          <a:xfrm>
            <a:off x="1958975" y="5427663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6"/>
                </a:moveTo>
                <a:lnTo>
                  <a:pt x="75" y="0"/>
                </a:lnTo>
                <a:lnTo>
                  <a:pt x="57" y="56"/>
                </a:lnTo>
                <a:lnTo>
                  <a:pt x="0" y="56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5" y="88"/>
                </a:lnTo>
                <a:lnTo>
                  <a:pt x="151" y="56"/>
                </a:lnTo>
                <a:lnTo>
                  <a:pt x="92" y="5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Freeform 27"/>
          <p:cNvSpPr>
            <a:spLocks/>
          </p:cNvSpPr>
          <p:nvPr/>
        </p:nvSpPr>
        <p:spPr bwMode="auto">
          <a:xfrm>
            <a:off x="1731963" y="5599113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00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Text Box 28"/>
          <p:cNvSpPr txBox="1">
            <a:spLocks noChangeArrowheads="1"/>
          </p:cNvSpPr>
          <p:nvPr/>
        </p:nvSpPr>
        <p:spPr bwMode="auto">
          <a:xfrm>
            <a:off x="533400" y="990600"/>
            <a:ext cx="845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What</a:t>
            </a:r>
            <a:r>
              <a:rPr lang="en-US" sz="2000" dirty="0">
                <a:latin typeface="Arial" charset="0"/>
                <a:cs typeface="Times New Roman" pitchFamily="18" charset="0"/>
              </a:rPr>
              <a:t> we measure = Subject </a:t>
            </a:r>
            <a:r>
              <a:rPr lang="en-US" sz="2000" b="1" dirty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Skills/Disease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-State </a:t>
            </a:r>
            <a:r>
              <a:rPr lang="en-US" sz="2000" dirty="0">
                <a:latin typeface="Arial" charset="0"/>
                <a:cs typeface="Times New Roman" pitchFamily="18" charset="0"/>
              </a:rPr>
              <a:t>Model</a:t>
            </a:r>
          </a:p>
        </p:txBody>
      </p:sp>
      <p:grpSp>
        <p:nvGrpSpPr>
          <p:cNvPr id="39966" name="Group 29"/>
          <p:cNvGrpSpPr>
            <a:grpSpLocks/>
          </p:cNvGrpSpPr>
          <p:nvPr/>
        </p:nvGrpSpPr>
        <p:grpSpPr bwMode="auto">
          <a:xfrm>
            <a:off x="1524000" y="1295400"/>
            <a:ext cx="4419600" cy="4595813"/>
            <a:chOff x="960" y="816"/>
            <a:chExt cx="2784" cy="2895"/>
          </a:xfrm>
        </p:grpSpPr>
        <p:grpSp>
          <p:nvGrpSpPr>
            <p:cNvPr id="40157" name="Group 30"/>
            <p:cNvGrpSpPr>
              <a:grpSpLocks/>
            </p:cNvGrpSpPr>
            <p:nvPr/>
          </p:nvGrpSpPr>
          <p:grpSpPr bwMode="auto">
            <a:xfrm>
              <a:off x="1758" y="2884"/>
              <a:ext cx="1078" cy="827"/>
              <a:chOff x="1824" y="2470"/>
              <a:chExt cx="1078" cy="827"/>
            </a:xfrm>
          </p:grpSpPr>
          <p:sp>
            <p:nvSpPr>
              <p:cNvPr id="40159" name="Freeform 31"/>
              <p:cNvSpPr>
                <a:spLocks/>
              </p:cNvSpPr>
              <p:nvPr/>
            </p:nvSpPr>
            <p:spPr bwMode="auto">
              <a:xfrm>
                <a:off x="2003" y="3261"/>
                <a:ext cx="899" cy="36"/>
              </a:xfrm>
              <a:custGeom>
                <a:avLst/>
                <a:gdLst>
                  <a:gd name="T0" fmla="*/ 27 w 1797"/>
                  <a:gd name="T1" fmla="*/ 0 h 73"/>
                  <a:gd name="T2" fmla="*/ 0 w 1797"/>
                  <a:gd name="T3" fmla="*/ 0 h 73"/>
                  <a:gd name="T4" fmla="*/ 2 w 1797"/>
                  <a:gd name="T5" fmla="*/ 1 h 73"/>
                  <a:gd name="T6" fmla="*/ 29 w 1797"/>
                  <a:gd name="T7" fmla="*/ 1 h 73"/>
                  <a:gd name="T8" fmla="*/ 27 w 179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97"/>
                  <a:gd name="T16" fmla="*/ 0 h 73"/>
                  <a:gd name="T17" fmla="*/ 1797 w 179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97" h="73">
                    <a:moveTo>
                      <a:pt x="1726" y="0"/>
                    </a:moveTo>
                    <a:lnTo>
                      <a:pt x="0" y="0"/>
                    </a:lnTo>
                    <a:lnTo>
                      <a:pt x="71" y="73"/>
                    </a:lnTo>
                    <a:lnTo>
                      <a:pt x="1797" y="73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0" name="Freeform 32"/>
              <p:cNvSpPr>
                <a:spLocks/>
              </p:cNvSpPr>
              <p:nvPr/>
            </p:nvSpPr>
            <p:spPr bwMode="auto">
              <a:xfrm>
                <a:off x="2866" y="2470"/>
                <a:ext cx="36" cy="827"/>
              </a:xfrm>
              <a:custGeom>
                <a:avLst/>
                <a:gdLst>
                  <a:gd name="T0" fmla="*/ 2 w 71"/>
                  <a:gd name="T1" fmla="*/ 25 h 1655"/>
                  <a:gd name="T2" fmla="*/ 0 w 71"/>
                  <a:gd name="T3" fmla="*/ 24 h 1655"/>
                  <a:gd name="T4" fmla="*/ 0 w 71"/>
                  <a:gd name="T5" fmla="*/ 0 h 1655"/>
                  <a:gd name="T6" fmla="*/ 2 w 71"/>
                  <a:gd name="T7" fmla="*/ 1 h 1655"/>
                  <a:gd name="T8" fmla="*/ 2 w 71"/>
                  <a:gd name="T9" fmla="*/ 25 h 16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655"/>
                  <a:gd name="T17" fmla="*/ 71 w 71"/>
                  <a:gd name="T18" fmla="*/ 1655 h 16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655">
                    <a:moveTo>
                      <a:pt x="71" y="1655"/>
                    </a:moveTo>
                    <a:lnTo>
                      <a:pt x="0" y="1582"/>
                    </a:lnTo>
                    <a:lnTo>
                      <a:pt x="0" y="0"/>
                    </a:lnTo>
                    <a:lnTo>
                      <a:pt x="71" y="73"/>
                    </a:lnTo>
                    <a:lnTo>
                      <a:pt x="71" y="16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1" name="Rectangle 33"/>
              <p:cNvSpPr>
                <a:spLocks noChangeArrowheads="1"/>
              </p:cNvSpPr>
              <p:nvPr/>
            </p:nvSpPr>
            <p:spPr bwMode="auto">
              <a:xfrm>
                <a:off x="2003" y="2470"/>
                <a:ext cx="863" cy="7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2" name="Rectangle 34"/>
              <p:cNvSpPr>
                <a:spLocks noChangeArrowheads="1"/>
              </p:cNvSpPr>
              <p:nvPr/>
            </p:nvSpPr>
            <p:spPr bwMode="auto">
              <a:xfrm>
                <a:off x="2100" y="2493"/>
                <a:ext cx="6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Evidence Models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63" name="Freeform 35"/>
              <p:cNvSpPr>
                <a:spLocks/>
              </p:cNvSpPr>
              <p:nvPr/>
            </p:nvSpPr>
            <p:spPr bwMode="auto">
              <a:xfrm>
                <a:off x="2039" y="3144"/>
                <a:ext cx="341" cy="18"/>
              </a:xfrm>
              <a:custGeom>
                <a:avLst/>
                <a:gdLst>
                  <a:gd name="T0" fmla="*/ 11 w 682"/>
                  <a:gd name="T1" fmla="*/ 0 h 36"/>
                  <a:gd name="T2" fmla="*/ 0 w 682"/>
                  <a:gd name="T3" fmla="*/ 0 h 36"/>
                  <a:gd name="T4" fmla="*/ 1 w 682"/>
                  <a:gd name="T5" fmla="*/ 1 h 36"/>
                  <a:gd name="T6" fmla="*/ 11 w 682"/>
                  <a:gd name="T7" fmla="*/ 1 h 36"/>
                  <a:gd name="T8" fmla="*/ 11 w 682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2"/>
                  <a:gd name="T16" fmla="*/ 0 h 36"/>
                  <a:gd name="T17" fmla="*/ 682 w 68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2" h="36">
                    <a:moveTo>
                      <a:pt x="648" y="0"/>
                    </a:moveTo>
                    <a:lnTo>
                      <a:pt x="0" y="0"/>
                    </a:lnTo>
                    <a:lnTo>
                      <a:pt x="36" y="36"/>
                    </a:lnTo>
                    <a:lnTo>
                      <a:pt x="682" y="36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4" name="Freeform 36"/>
              <p:cNvSpPr>
                <a:spLocks/>
              </p:cNvSpPr>
              <p:nvPr/>
            </p:nvSpPr>
            <p:spPr bwMode="auto">
              <a:xfrm>
                <a:off x="2363" y="2659"/>
                <a:ext cx="17" cy="503"/>
              </a:xfrm>
              <a:custGeom>
                <a:avLst/>
                <a:gdLst>
                  <a:gd name="T0" fmla="*/ 1 w 34"/>
                  <a:gd name="T1" fmla="*/ 15 h 1007"/>
                  <a:gd name="T2" fmla="*/ 0 w 34"/>
                  <a:gd name="T3" fmla="*/ 15 h 1007"/>
                  <a:gd name="T4" fmla="*/ 0 w 34"/>
                  <a:gd name="T5" fmla="*/ 0 h 1007"/>
                  <a:gd name="T6" fmla="*/ 1 w 34"/>
                  <a:gd name="T7" fmla="*/ 0 h 1007"/>
                  <a:gd name="T8" fmla="*/ 1 w 34"/>
                  <a:gd name="T9" fmla="*/ 15 h 10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1007"/>
                  <a:gd name="T17" fmla="*/ 34 w 34"/>
                  <a:gd name="T18" fmla="*/ 1007 h 10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1007">
                    <a:moveTo>
                      <a:pt x="34" y="1007"/>
                    </a:moveTo>
                    <a:lnTo>
                      <a:pt x="0" y="971"/>
                    </a:lnTo>
                    <a:lnTo>
                      <a:pt x="0" y="0"/>
                    </a:lnTo>
                    <a:lnTo>
                      <a:pt x="34" y="37"/>
                    </a:lnTo>
                    <a:lnTo>
                      <a:pt x="34" y="1007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5" name="Rectangle 37"/>
              <p:cNvSpPr>
                <a:spLocks noChangeArrowheads="1"/>
              </p:cNvSpPr>
              <p:nvPr/>
            </p:nvSpPr>
            <p:spPr bwMode="auto">
              <a:xfrm>
                <a:off x="2039" y="2659"/>
                <a:ext cx="324" cy="48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6" name="Freeform 38"/>
              <p:cNvSpPr>
                <a:spLocks/>
              </p:cNvSpPr>
              <p:nvPr/>
            </p:nvSpPr>
            <p:spPr bwMode="auto">
              <a:xfrm>
                <a:off x="2075" y="2856"/>
                <a:ext cx="72" cy="72"/>
              </a:xfrm>
              <a:custGeom>
                <a:avLst/>
                <a:gdLst>
                  <a:gd name="T0" fmla="*/ 0 w 144"/>
                  <a:gd name="T1" fmla="*/ 2 h 143"/>
                  <a:gd name="T2" fmla="*/ 1 w 144"/>
                  <a:gd name="T3" fmla="*/ 1 h 143"/>
                  <a:gd name="T4" fmla="*/ 1 w 144"/>
                  <a:gd name="T5" fmla="*/ 1 h 143"/>
                  <a:gd name="T6" fmla="*/ 1 w 144"/>
                  <a:gd name="T7" fmla="*/ 1 h 143"/>
                  <a:gd name="T8" fmla="*/ 1 w 144"/>
                  <a:gd name="T9" fmla="*/ 1 h 143"/>
                  <a:gd name="T10" fmla="*/ 1 w 144"/>
                  <a:gd name="T11" fmla="*/ 0 h 143"/>
                  <a:gd name="T12" fmla="*/ 1 w 144"/>
                  <a:gd name="T13" fmla="*/ 1 h 143"/>
                  <a:gd name="T14" fmla="*/ 2 w 144"/>
                  <a:gd name="T15" fmla="*/ 1 h 143"/>
                  <a:gd name="T16" fmla="*/ 2 w 144"/>
                  <a:gd name="T17" fmla="*/ 1 h 143"/>
                  <a:gd name="T18" fmla="*/ 2 w 144"/>
                  <a:gd name="T19" fmla="*/ 1 h 143"/>
                  <a:gd name="T20" fmla="*/ 2 w 144"/>
                  <a:gd name="T21" fmla="*/ 2 h 143"/>
                  <a:gd name="T22" fmla="*/ 2 w 144"/>
                  <a:gd name="T23" fmla="*/ 2 h 143"/>
                  <a:gd name="T24" fmla="*/ 2 w 144"/>
                  <a:gd name="T25" fmla="*/ 2 h 143"/>
                  <a:gd name="T26" fmla="*/ 2 w 144"/>
                  <a:gd name="T27" fmla="*/ 3 h 143"/>
                  <a:gd name="T28" fmla="*/ 1 w 144"/>
                  <a:gd name="T29" fmla="*/ 3 h 143"/>
                  <a:gd name="T30" fmla="*/ 1 w 144"/>
                  <a:gd name="T31" fmla="*/ 3 h 143"/>
                  <a:gd name="T32" fmla="*/ 1 w 144"/>
                  <a:gd name="T33" fmla="*/ 3 h 143"/>
                  <a:gd name="T34" fmla="*/ 1 w 144"/>
                  <a:gd name="T35" fmla="*/ 3 h 143"/>
                  <a:gd name="T36" fmla="*/ 1 w 144"/>
                  <a:gd name="T37" fmla="*/ 2 h 143"/>
                  <a:gd name="T38" fmla="*/ 1 w 144"/>
                  <a:gd name="T39" fmla="*/ 2 h 143"/>
                  <a:gd name="T40" fmla="*/ 0 w 144"/>
                  <a:gd name="T41" fmla="*/ 2 h 14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143"/>
                  <a:gd name="T65" fmla="*/ 144 w 144"/>
                  <a:gd name="T66" fmla="*/ 143 h 14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143">
                    <a:moveTo>
                      <a:pt x="0" y="72"/>
                    </a:moveTo>
                    <a:lnTo>
                      <a:pt x="2" y="49"/>
                    </a:lnTo>
                    <a:lnTo>
                      <a:pt x="14" y="30"/>
                    </a:lnTo>
                    <a:lnTo>
                      <a:pt x="29" y="13"/>
                    </a:lnTo>
                    <a:lnTo>
                      <a:pt x="50" y="3"/>
                    </a:lnTo>
                    <a:lnTo>
                      <a:pt x="71" y="0"/>
                    </a:lnTo>
                    <a:lnTo>
                      <a:pt x="94" y="3"/>
                    </a:lnTo>
                    <a:lnTo>
                      <a:pt x="114" y="13"/>
                    </a:lnTo>
                    <a:lnTo>
                      <a:pt x="129" y="30"/>
                    </a:lnTo>
                    <a:lnTo>
                      <a:pt x="140" y="49"/>
                    </a:lnTo>
                    <a:lnTo>
                      <a:pt x="144" y="72"/>
                    </a:lnTo>
                    <a:lnTo>
                      <a:pt x="140" y="94"/>
                    </a:lnTo>
                    <a:lnTo>
                      <a:pt x="129" y="115"/>
                    </a:lnTo>
                    <a:lnTo>
                      <a:pt x="114" y="130"/>
                    </a:lnTo>
                    <a:lnTo>
                      <a:pt x="94" y="140"/>
                    </a:lnTo>
                    <a:lnTo>
                      <a:pt x="71" y="143"/>
                    </a:lnTo>
                    <a:lnTo>
                      <a:pt x="50" y="140"/>
                    </a:lnTo>
                    <a:lnTo>
                      <a:pt x="29" y="130"/>
                    </a:lnTo>
                    <a:lnTo>
                      <a:pt x="14" y="115"/>
                    </a:lnTo>
                    <a:lnTo>
                      <a:pt x="2" y="94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8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7" name="Freeform 39"/>
              <p:cNvSpPr>
                <a:spLocks/>
              </p:cNvSpPr>
              <p:nvPr/>
            </p:nvSpPr>
            <p:spPr bwMode="auto">
              <a:xfrm>
                <a:off x="2075" y="3000"/>
                <a:ext cx="72" cy="72"/>
              </a:xfrm>
              <a:custGeom>
                <a:avLst/>
                <a:gdLst>
                  <a:gd name="T0" fmla="*/ 0 w 144"/>
                  <a:gd name="T1" fmla="*/ 1 h 144"/>
                  <a:gd name="T2" fmla="*/ 1 w 144"/>
                  <a:gd name="T3" fmla="*/ 1 h 144"/>
                  <a:gd name="T4" fmla="*/ 1 w 144"/>
                  <a:gd name="T5" fmla="*/ 1 h 144"/>
                  <a:gd name="T6" fmla="*/ 1 w 144"/>
                  <a:gd name="T7" fmla="*/ 1 h 144"/>
                  <a:gd name="T8" fmla="*/ 1 w 144"/>
                  <a:gd name="T9" fmla="*/ 1 h 144"/>
                  <a:gd name="T10" fmla="*/ 1 w 144"/>
                  <a:gd name="T11" fmla="*/ 0 h 144"/>
                  <a:gd name="T12" fmla="*/ 1 w 144"/>
                  <a:gd name="T13" fmla="*/ 1 h 144"/>
                  <a:gd name="T14" fmla="*/ 2 w 144"/>
                  <a:gd name="T15" fmla="*/ 1 h 144"/>
                  <a:gd name="T16" fmla="*/ 2 w 144"/>
                  <a:gd name="T17" fmla="*/ 1 h 144"/>
                  <a:gd name="T18" fmla="*/ 2 w 144"/>
                  <a:gd name="T19" fmla="*/ 1 h 144"/>
                  <a:gd name="T20" fmla="*/ 2 w 144"/>
                  <a:gd name="T21" fmla="*/ 1 h 144"/>
                  <a:gd name="T22" fmla="*/ 2 w 144"/>
                  <a:gd name="T23" fmla="*/ 1 h 144"/>
                  <a:gd name="T24" fmla="*/ 2 w 144"/>
                  <a:gd name="T25" fmla="*/ 2 h 144"/>
                  <a:gd name="T26" fmla="*/ 2 w 144"/>
                  <a:gd name="T27" fmla="*/ 2 h 144"/>
                  <a:gd name="T28" fmla="*/ 1 w 144"/>
                  <a:gd name="T29" fmla="*/ 2 h 144"/>
                  <a:gd name="T30" fmla="*/ 1 w 144"/>
                  <a:gd name="T31" fmla="*/ 2 h 144"/>
                  <a:gd name="T32" fmla="*/ 1 w 144"/>
                  <a:gd name="T33" fmla="*/ 2 h 144"/>
                  <a:gd name="T34" fmla="*/ 1 w 144"/>
                  <a:gd name="T35" fmla="*/ 2 h 144"/>
                  <a:gd name="T36" fmla="*/ 1 w 144"/>
                  <a:gd name="T37" fmla="*/ 2 h 144"/>
                  <a:gd name="T38" fmla="*/ 1 w 144"/>
                  <a:gd name="T39" fmla="*/ 1 h 144"/>
                  <a:gd name="T40" fmla="*/ 0 w 144"/>
                  <a:gd name="T41" fmla="*/ 1 h 1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144"/>
                  <a:gd name="T65" fmla="*/ 144 w 144"/>
                  <a:gd name="T66" fmla="*/ 144 h 1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144">
                    <a:moveTo>
                      <a:pt x="0" y="73"/>
                    </a:moveTo>
                    <a:lnTo>
                      <a:pt x="2" y="50"/>
                    </a:lnTo>
                    <a:lnTo>
                      <a:pt x="14" y="31"/>
                    </a:lnTo>
                    <a:lnTo>
                      <a:pt x="29" y="14"/>
                    </a:lnTo>
                    <a:lnTo>
                      <a:pt x="50" y="4"/>
                    </a:lnTo>
                    <a:lnTo>
                      <a:pt x="71" y="0"/>
                    </a:lnTo>
                    <a:lnTo>
                      <a:pt x="94" y="4"/>
                    </a:lnTo>
                    <a:lnTo>
                      <a:pt x="114" y="14"/>
                    </a:lnTo>
                    <a:lnTo>
                      <a:pt x="129" y="31"/>
                    </a:lnTo>
                    <a:lnTo>
                      <a:pt x="140" y="50"/>
                    </a:lnTo>
                    <a:lnTo>
                      <a:pt x="144" y="73"/>
                    </a:lnTo>
                    <a:lnTo>
                      <a:pt x="140" y="94"/>
                    </a:lnTo>
                    <a:lnTo>
                      <a:pt x="129" y="115"/>
                    </a:lnTo>
                    <a:lnTo>
                      <a:pt x="114" y="131"/>
                    </a:lnTo>
                    <a:lnTo>
                      <a:pt x="94" y="140"/>
                    </a:lnTo>
                    <a:lnTo>
                      <a:pt x="71" y="144"/>
                    </a:lnTo>
                    <a:lnTo>
                      <a:pt x="50" y="140"/>
                    </a:lnTo>
                    <a:lnTo>
                      <a:pt x="29" y="131"/>
                    </a:lnTo>
                    <a:lnTo>
                      <a:pt x="14" y="115"/>
                    </a:lnTo>
                    <a:lnTo>
                      <a:pt x="2" y="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8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8" name="Rectangle 40"/>
              <p:cNvSpPr>
                <a:spLocks noChangeArrowheads="1"/>
              </p:cNvSpPr>
              <p:nvPr/>
            </p:nvSpPr>
            <p:spPr bwMode="auto">
              <a:xfrm>
                <a:off x="2255" y="2821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9" name="Rectangle 41"/>
              <p:cNvSpPr>
                <a:spLocks noChangeArrowheads="1"/>
              </p:cNvSpPr>
              <p:nvPr/>
            </p:nvSpPr>
            <p:spPr bwMode="auto">
              <a:xfrm>
                <a:off x="2255" y="2928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0" name="Rectangle 42"/>
              <p:cNvSpPr>
                <a:spLocks noChangeArrowheads="1"/>
              </p:cNvSpPr>
              <p:nvPr/>
            </p:nvSpPr>
            <p:spPr bwMode="auto">
              <a:xfrm>
                <a:off x="2255" y="3037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1" name="Line 43"/>
              <p:cNvSpPr>
                <a:spLocks noChangeShapeType="1"/>
              </p:cNvSpPr>
              <p:nvPr/>
            </p:nvSpPr>
            <p:spPr bwMode="auto">
              <a:xfrm flipV="1">
                <a:off x="2147" y="2867"/>
                <a:ext cx="76" cy="2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2" name="Freeform 44"/>
              <p:cNvSpPr>
                <a:spLocks/>
              </p:cNvSpPr>
              <p:nvPr/>
            </p:nvSpPr>
            <p:spPr bwMode="auto">
              <a:xfrm>
                <a:off x="2206" y="2850"/>
                <a:ext cx="49" cy="42"/>
              </a:xfrm>
              <a:custGeom>
                <a:avLst/>
                <a:gdLst>
                  <a:gd name="T0" fmla="*/ 2 w 98"/>
                  <a:gd name="T1" fmla="*/ 0 h 85"/>
                  <a:gd name="T2" fmla="*/ 1 w 98"/>
                  <a:gd name="T3" fmla="*/ 1 h 85"/>
                  <a:gd name="T4" fmla="*/ 1 w 98"/>
                  <a:gd name="T5" fmla="*/ 1 h 85"/>
                  <a:gd name="T6" fmla="*/ 1 w 98"/>
                  <a:gd name="T7" fmla="*/ 1 h 85"/>
                  <a:gd name="T8" fmla="*/ 1 w 98"/>
                  <a:gd name="T9" fmla="*/ 1 h 85"/>
                  <a:gd name="T10" fmla="*/ 1 w 98"/>
                  <a:gd name="T11" fmla="*/ 0 h 85"/>
                  <a:gd name="T12" fmla="*/ 1 w 98"/>
                  <a:gd name="T13" fmla="*/ 0 h 85"/>
                  <a:gd name="T14" fmla="*/ 1 w 98"/>
                  <a:gd name="T15" fmla="*/ 0 h 85"/>
                  <a:gd name="T16" fmla="*/ 1 w 98"/>
                  <a:gd name="T17" fmla="*/ 0 h 85"/>
                  <a:gd name="T18" fmla="*/ 1 w 98"/>
                  <a:gd name="T19" fmla="*/ 0 h 85"/>
                  <a:gd name="T20" fmla="*/ 1 w 98"/>
                  <a:gd name="T21" fmla="*/ 0 h 85"/>
                  <a:gd name="T22" fmla="*/ 1 w 98"/>
                  <a:gd name="T23" fmla="*/ 0 h 85"/>
                  <a:gd name="T24" fmla="*/ 1 w 98"/>
                  <a:gd name="T25" fmla="*/ 0 h 85"/>
                  <a:gd name="T26" fmla="*/ 1 w 98"/>
                  <a:gd name="T27" fmla="*/ 0 h 85"/>
                  <a:gd name="T28" fmla="*/ 1 w 98"/>
                  <a:gd name="T29" fmla="*/ 0 h 85"/>
                  <a:gd name="T30" fmla="*/ 1 w 98"/>
                  <a:gd name="T31" fmla="*/ 0 h 85"/>
                  <a:gd name="T32" fmla="*/ 1 w 98"/>
                  <a:gd name="T33" fmla="*/ 0 h 85"/>
                  <a:gd name="T34" fmla="*/ 1 w 98"/>
                  <a:gd name="T35" fmla="*/ 0 h 85"/>
                  <a:gd name="T36" fmla="*/ 0 w 98"/>
                  <a:gd name="T37" fmla="*/ 0 h 85"/>
                  <a:gd name="T38" fmla="*/ 2 w 98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5"/>
                  <a:gd name="T62" fmla="*/ 98 w 98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5">
                    <a:moveTo>
                      <a:pt x="98" y="14"/>
                    </a:moveTo>
                    <a:lnTo>
                      <a:pt x="29" y="85"/>
                    </a:lnTo>
                    <a:lnTo>
                      <a:pt x="29" y="79"/>
                    </a:lnTo>
                    <a:lnTo>
                      <a:pt x="29" y="73"/>
                    </a:lnTo>
                    <a:lnTo>
                      <a:pt x="29" y="67"/>
                    </a:lnTo>
                    <a:lnTo>
                      <a:pt x="29" y="62"/>
                    </a:lnTo>
                    <a:lnTo>
                      <a:pt x="29" y="58"/>
                    </a:lnTo>
                    <a:lnTo>
                      <a:pt x="27" y="52"/>
                    </a:lnTo>
                    <a:lnTo>
                      <a:pt x="27" y="46"/>
                    </a:lnTo>
                    <a:lnTo>
                      <a:pt x="25" y="40"/>
                    </a:lnTo>
                    <a:lnTo>
                      <a:pt x="23" y="37"/>
                    </a:lnTo>
                    <a:lnTo>
                      <a:pt x="21" y="31"/>
                    </a:lnTo>
                    <a:lnTo>
                      <a:pt x="19" y="27"/>
                    </a:lnTo>
                    <a:lnTo>
                      <a:pt x="18" y="21"/>
                    </a:lnTo>
                    <a:lnTo>
                      <a:pt x="14" y="17"/>
                    </a:lnTo>
                    <a:lnTo>
                      <a:pt x="12" y="12"/>
                    </a:lnTo>
                    <a:lnTo>
                      <a:pt x="8" y="8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9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3" name="Line 45"/>
              <p:cNvSpPr>
                <a:spLocks noChangeShapeType="1"/>
              </p:cNvSpPr>
              <p:nvPr/>
            </p:nvSpPr>
            <p:spPr bwMode="auto">
              <a:xfrm>
                <a:off x="2147" y="2893"/>
                <a:ext cx="80" cy="5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4" name="Freeform 46"/>
              <p:cNvSpPr>
                <a:spLocks/>
              </p:cNvSpPr>
              <p:nvPr/>
            </p:nvSpPr>
            <p:spPr bwMode="auto">
              <a:xfrm>
                <a:off x="2206" y="2922"/>
                <a:ext cx="49" cy="43"/>
              </a:xfrm>
              <a:custGeom>
                <a:avLst/>
                <a:gdLst>
                  <a:gd name="T0" fmla="*/ 2 w 98"/>
                  <a:gd name="T1" fmla="*/ 1 h 86"/>
                  <a:gd name="T2" fmla="*/ 0 w 98"/>
                  <a:gd name="T3" fmla="*/ 1 h 86"/>
                  <a:gd name="T4" fmla="*/ 1 w 98"/>
                  <a:gd name="T5" fmla="*/ 1 h 86"/>
                  <a:gd name="T6" fmla="*/ 1 w 98"/>
                  <a:gd name="T7" fmla="*/ 1 h 86"/>
                  <a:gd name="T8" fmla="*/ 1 w 98"/>
                  <a:gd name="T9" fmla="*/ 1 h 86"/>
                  <a:gd name="T10" fmla="*/ 1 w 98"/>
                  <a:gd name="T11" fmla="*/ 1 h 86"/>
                  <a:gd name="T12" fmla="*/ 1 w 98"/>
                  <a:gd name="T13" fmla="*/ 1 h 86"/>
                  <a:gd name="T14" fmla="*/ 1 w 98"/>
                  <a:gd name="T15" fmla="*/ 1 h 86"/>
                  <a:gd name="T16" fmla="*/ 1 w 98"/>
                  <a:gd name="T17" fmla="*/ 1 h 86"/>
                  <a:gd name="T18" fmla="*/ 1 w 98"/>
                  <a:gd name="T19" fmla="*/ 1 h 86"/>
                  <a:gd name="T20" fmla="*/ 1 w 98"/>
                  <a:gd name="T21" fmla="*/ 1 h 86"/>
                  <a:gd name="T22" fmla="*/ 1 w 98"/>
                  <a:gd name="T23" fmla="*/ 1 h 86"/>
                  <a:gd name="T24" fmla="*/ 1 w 98"/>
                  <a:gd name="T25" fmla="*/ 1 h 86"/>
                  <a:gd name="T26" fmla="*/ 1 w 98"/>
                  <a:gd name="T27" fmla="*/ 1 h 86"/>
                  <a:gd name="T28" fmla="*/ 1 w 98"/>
                  <a:gd name="T29" fmla="*/ 1 h 86"/>
                  <a:gd name="T30" fmla="*/ 1 w 98"/>
                  <a:gd name="T31" fmla="*/ 1 h 86"/>
                  <a:gd name="T32" fmla="*/ 1 w 98"/>
                  <a:gd name="T33" fmla="*/ 1 h 86"/>
                  <a:gd name="T34" fmla="*/ 1 w 98"/>
                  <a:gd name="T35" fmla="*/ 1 h 86"/>
                  <a:gd name="T36" fmla="*/ 1 w 98"/>
                  <a:gd name="T37" fmla="*/ 0 h 86"/>
                  <a:gd name="T38" fmla="*/ 2 w 98"/>
                  <a:gd name="T39" fmla="*/ 1 h 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6"/>
                  <a:gd name="T62" fmla="*/ 98 w 98"/>
                  <a:gd name="T63" fmla="*/ 86 h 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6">
                    <a:moveTo>
                      <a:pt x="98" y="86"/>
                    </a:moveTo>
                    <a:lnTo>
                      <a:pt x="0" y="73"/>
                    </a:lnTo>
                    <a:lnTo>
                      <a:pt x="4" y="71"/>
                    </a:lnTo>
                    <a:lnTo>
                      <a:pt x="10" y="67"/>
                    </a:lnTo>
                    <a:lnTo>
                      <a:pt x="14" y="65"/>
                    </a:lnTo>
                    <a:lnTo>
                      <a:pt x="18" y="61"/>
                    </a:lnTo>
                    <a:lnTo>
                      <a:pt x="21" y="58"/>
                    </a:lnTo>
                    <a:lnTo>
                      <a:pt x="25" y="54"/>
                    </a:lnTo>
                    <a:lnTo>
                      <a:pt x="29" y="50"/>
                    </a:lnTo>
                    <a:lnTo>
                      <a:pt x="33" y="44"/>
                    </a:lnTo>
                    <a:lnTo>
                      <a:pt x="35" y="40"/>
                    </a:lnTo>
                    <a:lnTo>
                      <a:pt x="39" y="36"/>
                    </a:lnTo>
                    <a:lnTo>
                      <a:pt x="41" y="31"/>
                    </a:lnTo>
                    <a:lnTo>
                      <a:pt x="42" y="27"/>
                    </a:lnTo>
                    <a:lnTo>
                      <a:pt x="44" y="21"/>
                    </a:lnTo>
                    <a:lnTo>
                      <a:pt x="46" y="15"/>
                    </a:lnTo>
                    <a:lnTo>
                      <a:pt x="48" y="12"/>
                    </a:lnTo>
                    <a:lnTo>
                      <a:pt x="48" y="6"/>
                    </a:lnTo>
                    <a:lnTo>
                      <a:pt x="50" y="0"/>
                    </a:lnTo>
                    <a:lnTo>
                      <a:pt x="98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5" name="Line 47"/>
              <p:cNvSpPr>
                <a:spLocks noChangeShapeType="1"/>
              </p:cNvSpPr>
              <p:nvPr/>
            </p:nvSpPr>
            <p:spPr bwMode="auto">
              <a:xfrm flipV="1">
                <a:off x="2147" y="2983"/>
                <a:ext cx="80" cy="5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6" name="Freeform 48"/>
              <p:cNvSpPr>
                <a:spLocks/>
              </p:cNvSpPr>
              <p:nvPr/>
            </p:nvSpPr>
            <p:spPr bwMode="auto">
              <a:xfrm>
                <a:off x="2206" y="2965"/>
                <a:ext cx="49" cy="42"/>
              </a:xfrm>
              <a:custGeom>
                <a:avLst/>
                <a:gdLst>
                  <a:gd name="T0" fmla="*/ 2 w 98"/>
                  <a:gd name="T1" fmla="*/ 0 h 85"/>
                  <a:gd name="T2" fmla="*/ 1 w 98"/>
                  <a:gd name="T3" fmla="*/ 1 h 85"/>
                  <a:gd name="T4" fmla="*/ 1 w 98"/>
                  <a:gd name="T5" fmla="*/ 1 h 85"/>
                  <a:gd name="T6" fmla="*/ 1 w 98"/>
                  <a:gd name="T7" fmla="*/ 1 h 85"/>
                  <a:gd name="T8" fmla="*/ 1 w 98"/>
                  <a:gd name="T9" fmla="*/ 1 h 85"/>
                  <a:gd name="T10" fmla="*/ 1 w 98"/>
                  <a:gd name="T11" fmla="*/ 1 h 85"/>
                  <a:gd name="T12" fmla="*/ 1 w 98"/>
                  <a:gd name="T13" fmla="*/ 0 h 85"/>
                  <a:gd name="T14" fmla="*/ 1 w 98"/>
                  <a:gd name="T15" fmla="*/ 0 h 85"/>
                  <a:gd name="T16" fmla="*/ 1 w 98"/>
                  <a:gd name="T17" fmla="*/ 0 h 85"/>
                  <a:gd name="T18" fmla="*/ 1 w 98"/>
                  <a:gd name="T19" fmla="*/ 0 h 85"/>
                  <a:gd name="T20" fmla="*/ 1 w 98"/>
                  <a:gd name="T21" fmla="*/ 0 h 85"/>
                  <a:gd name="T22" fmla="*/ 1 w 98"/>
                  <a:gd name="T23" fmla="*/ 0 h 85"/>
                  <a:gd name="T24" fmla="*/ 1 w 98"/>
                  <a:gd name="T25" fmla="*/ 0 h 85"/>
                  <a:gd name="T26" fmla="*/ 1 w 98"/>
                  <a:gd name="T27" fmla="*/ 0 h 85"/>
                  <a:gd name="T28" fmla="*/ 1 w 98"/>
                  <a:gd name="T29" fmla="*/ 0 h 85"/>
                  <a:gd name="T30" fmla="*/ 1 w 98"/>
                  <a:gd name="T31" fmla="*/ 0 h 85"/>
                  <a:gd name="T32" fmla="*/ 1 w 98"/>
                  <a:gd name="T33" fmla="*/ 0 h 85"/>
                  <a:gd name="T34" fmla="*/ 1 w 98"/>
                  <a:gd name="T35" fmla="*/ 0 h 85"/>
                  <a:gd name="T36" fmla="*/ 0 w 98"/>
                  <a:gd name="T37" fmla="*/ 0 h 85"/>
                  <a:gd name="T38" fmla="*/ 2 w 98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5"/>
                  <a:gd name="T62" fmla="*/ 98 w 98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5">
                    <a:moveTo>
                      <a:pt x="98" y="0"/>
                    </a:moveTo>
                    <a:lnTo>
                      <a:pt x="50" y="85"/>
                    </a:lnTo>
                    <a:lnTo>
                      <a:pt x="48" y="81"/>
                    </a:lnTo>
                    <a:lnTo>
                      <a:pt x="48" y="75"/>
                    </a:lnTo>
                    <a:lnTo>
                      <a:pt x="46" y="69"/>
                    </a:lnTo>
                    <a:lnTo>
                      <a:pt x="44" y="64"/>
                    </a:lnTo>
                    <a:lnTo>
                      <a:pt x="42" y="60"/>
                    </a:lnTo>
                    <a:lnTo>
                      <a:pt x="41" y="54"/>
                    </a:lnTo>
                    <a:lnTo>
                      <a:pt x="39" y="50"/>
                    </a:lnTo>
                    <a:lnTo>
                      <a:pt x="35" y="44"/>
                    </a:lnTo>
                    <a:lnTo>
                      <a:pt x="33" y="41"/>
                    </a:lnTo>
                    <a:lnTo>
                      <a:pt x="29" y="37"/>
                    </a:lnTo>
                    <a:lnTo>
                      <a:pt x="25" y="33"/>
                    </a:lnTo>
                    <a:lnTo>
                      <a:pt x="21" y="29"/>
                    </a:lnTo>
                    <a:lnTo>
                      <a:pt x="18" y="25"/>
                    </a:lnTo>
                    <a:lnTo>
                      <a:pt x="14" y="21"/>
                    </a:lnTo>
                    <a:lnTo>
                      <a:pt x="10" y="18"/>
                    </a:lnTo>
                    <a:lnTo>
                      <a:pt x="4" y="16"/>
                    </a:lnTo>
                    <a:lnTo>
                      <a:pt x="0" y="1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7" name="Line 49"/>
              <p:cNvSpPr>
                <a:spLocks noChangeShapeType="1"/>
              </p:cNvSpPr>
              <p:nvPr/>
            </p:nvSpPr>
            <p:spPr bwMode="auto">
              <a:xfrm>
                <a:off x="2291" y="2893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8" name="Freeform 50"/>
              <p:cNvSpPr>
                <a:spLocks/>
              </p:cNvSpPr>
              <p:nvPr/>
            </p:nvSpPr>
            <p:spPr bwMode="auto">
              <a:xfrm>
                <a:off x="2269" y="2884"/>
                <a:ext cx="44" cy="44"/>
              </a:xfrm>
              <a:custGeom>
                <a:avLst/>
                <a:gdLst>
                  <a:gd name="T0" fmla="*/ 1 w 88"/>
                  <a:gd name="T1" fmla="*/ 1 h 88"/>
                  <a:gd name="T2" fmla="*/ 0 w 88"/>
                  <a:gd name="T3" fmla="*/ 0 h 88"/>
                  <a:gd name="T4" fmla="*/ 1 w 88"/>
                  <a:gd name="T5" fmla="*/ 1 h 88"/>
                  <a:gd name="T6" fmla="*/ 1 w 88"/>
                  <a:gd name="T7" fmla="*/ 1 h 88"/>
                  <a:gd name="T8" fmla="*/ 1 w 88"/>
                  <a:gd name="T9" fmla="*/ 1 h 88"/>
                  <a:gd name="T10" fmla="*/ 1 w 88"/>
                  <a:gd name="T11" fmla="*/ 1 h 88"/>
                  <a:gd name="T12" fmla="*/ 1 w 88"/>
                  <a:gd name="T13" fmla="*/ 1 h 88"/>
                  <a:gd name="T14" fmla="*/ 1 w 88"/>
                  <a:gd name="T15" fmla="*/ 1 h 88"/>
                  <a:gd name="T16" fmla="*/ 1 w 88"/>
                  <a:gd name="T17" fmla="*/ 1 h 88"/>
                  <a:gd name="T18" fmla="*/ 1 w 88"/>
                  <a:gd name="T19" fmla="*/ 1 h 88"/>
                  <a:gd name="T20" fmla="*/ 1 w 88"/>
                  <a:gd name="T21" fmla="*/ 1 h 88"/>
                  <a:gd name="T22" fmla="*/ 1 w 88"/>
                  <a:gd name="T23" fmla="*/ 1 h 88"/>
                  <a:gd name="T24" fmla="*/ 1 w 88"/>
                  <a:gd name="T25" fmla="*/ 1 h 88"/>
                  <a:gd name="T26" fmla="*/ 1 w 88"/>
                  <a:gd name="T27" fmla="*/ 1 h 88"/>
                  <a:gd name="T28" fmla="*/ 1 w 88"/>
                  <a:gd name="T29" fmla="*/ 1 h 88"/>
                  <a:gd name="T30" fmla="*/ 1 w 88"/>
                  <a:gd name="T31" fmla="*/ 1 h 88"/>
                  <a:gd name="T32" fmla="*/ 1 w 88"/>
                  <a:gd name="T33" fmla="*/ 1 h 88"/>
                  <a:gd name="T34" fmla="*/ 1 w 88"/>
                  <a:gd name="T35" fmla="*/ 1 h 88"/>
                  <a:gd name="T36" fmla="*/ 1 w 88"/>
                  <a:gd name="T37" fmla="*/ 0 h 88"/>
                  <a:gd name="T38" fmla="*/ 1 w 88"/>
                  <a:gd name="T39" fmla="*/ 1 h 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8"/>
                  <a:gd name="T61" fmla="*/ 0 h 88"/>
                  <a:gd name="T62" fmla="*/ 88 w 88"/>
                  <a:gd name="T63" fmla="*/ 88 h 8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8" h="88">
                    <a:moveTo>
                      <a:pt x="44" y="88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9" y="8"/>
                    </a:lnTo>
                    <a:lnTo>
                      <a:pt x="25" y="10"/>
                    </a:lnTo>
                    <a:lnTo>
                      <a:pt x="31" y="10"/>
                    </a:lnTo>
                    <a:lnTo>
                      <a:pt x="34" y="10"/>
                    </a:lnTo>
                    <a:lnTo>
                      <a:pt x="40" y="12"/>
                    </a:lnTo>
                    <a:lnTo>
                      <a:pt x="46" y="12"/>
                    </a:lnTo>
                    <a:lnTo>
                      <a:pt x="52" y="10"/>
                    </a:lnTo>
                    <a:lnTo>
                      <a:pt x="57" y="10"/>
                    </a:lnTo>
                    <a:lnTo>
                      <a:pt x="61" y="10"/>
                    </a:lnTo>
                    <a:lnTo>
                      <a:pt x="67" y="8"/>
                    </a:lnTo>
                    <a:lnTo>
                      <a:pt x="73" y="6"/>
                    </a:lnTo>
                    <a:lnTo>
                      <a:pt x="79" y="4"/>
                    </a:lnTo>
                    <a:lnTo>
                      <a:pt x="82" y="2"/>
                    </a:lnTo>
                    <a:lnTo>
                      <a:pt x="88" y="0"/>
                    </a:lnTo>
                    <a:lnTo>
                      <a:pt x="44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9" name="Line 51"/>
              <p:cNvSpPr>
                <a:spLocks noChangeShapeType="1"/>
              </p:cNvSpPr>
              <p:nvPr/>
            </p:nvSpPr>
            <p:spPr bwMode="auto">
              <a:xfrm>
                <a:off x="2147" y="3037"/>
                <a:ext cx="76" cy="2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80" name="Freeform 52"/>
              <p:cNvSpPr>
                <a:spLocks/>
              </p:cNvSpPr>
              <p:nvPr/>
            </p:nvSpPr>
            <p:spPr bwMode="auto">
              <a:xfrm>
                <a:off x="2206" y="3038"/>
                <a:ext cx="49" cy="42"/>
              </a:xfrm>
              <a:custGeom>
                <a:avLst/>
                <a:gdLst>
                  <a:gd name="T0" fmla="*/ 2 w 98"/>
                  <a:gd name="T1" fmla="*/ 1 h 84"/>
                  <a:gd name="T2" fmla="*/ 0 w 98"/>
                  <a:gd name="T3" fmla="*/ 1 h 84"/>
                  <a:gd name="T4" fmla="*/ 1 w 98"/>
                  <a:gd name="T5" fmla="*/ 1 h 84"/>
                  <a:gd name="T6" fmla="*/ 1 w 98"/>
                  <a:gd name="T7" fmla="*/ 1 h 84"/>
                  <a:gd name="T8" fmla="*/ 1 w 98"/>
                  <a:gd name="T9" fmla="*/ 1 h 84"/>
                  <a:gd name="T10" fmla="*/ 1 w 98"/>
                  <a:gd name="T11" fmla="*/ 1 h 84"/>
                  <a:gd name="T12" fmla="*/ 1 w 98"/>
                  <a:gd name="T13" fmla="*/ 1 h 84"/>
                  <a:gd name="T14" fmla="*/ 1 w 98"/>
                  <a:gd name="T15" fmla="*/ 1 h 84"/>
                  <a:gd name="T16" fmla="*/ 1 w 98"/>
                  <a:gd name="T17" fmla="*/ 1 h 84"/>
                  <a:gd name="T18" fmla="*/ 1 w 98"/>
                  <a:gd name="T19" fmla="*/ 1 h 84"/>
                  <a:gd name="T20" fmla="*/ 1 w 98"/>
                  <a:gd name="T21" fmla="*/ 1 h 84"/>
                  <a:gd name="T22" fmla="*/ 1 w 98"/>
                  <a:gd name="T23" fmla="*/ 1 h 84"/>
                  <a:gd name="T24" fmla="*/ 1 w 98"/>
                  <a:gd name="T25" fmla="*/ 1 h 84"/>
                  <a:gd name="T26" fmla="*/ 1 w 98"/>
                  <a:gd name="T27" fmla="*/ 1 h 84"/>
                  <a:gd name="T28" fmla="*/ 1 w 98"/>
                  <a:gd name="T29" fmla="*/ 1 h 84"/>
                  <a:gd name="T30" fmla="*/ 1 w 98"/>
                  <a:gd name="T31" fmla="*/ 1 h 84"/>
                  <a:gd name="T32" fmla="*/ 1 w 98"/>
                  <a:gd name="T33" fmla="*/ 1 h 84"/>
                  <a:gd name="T34" fmla="*/ 1 w 98"/>
                  <a:gd name="T35" fmla="*/ 1 h 84"/>
                  <a:gd name="T36" fmla="*/ 1 w 98"/>
                  <a:gd name="T37" fmla="*/ 0 h 84"/>
                  <a:gd name="T38" fmla="*/ 2 w 98"/>
                  <a:gd name="T39" fmla="*/ 1 h 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4"/>
                  <a:gd name="T62" fmla="*/ 98 w 98"/>
                  <a:gd name="T63" fmla="*/ 84 h 8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4">
                    <a:moveTo>
                      <a:pt x="98" y="69"/>
                    </a:moveTo>
                    <a:lnTo>
                      <a:pt x="0" y="84"/>
                    </a:lnTo>
                    <a:lnTo>
                      <a:pt x="4" y="79"/>
                    </a:lnTo>
                    <a:lnTo>
                      <a:pt x="8" y="75"/>
                    </a:lnTo>
                    <a:lnTo>
                      <a:pt x="12" y="71"/>
                    </a:lnTo>
                    <a:lnTo>
                      <a:pt x="14" y="67"/>
                    </a:lnTo>
                    <a:lnTo>
                      <a:pt x="18" y="61"/>
                    </a:lnTo>
                    <a:lnTo>
                      <a:pt x="19" y="58"/>
                    </a:lnTo>
                    <a:lnTo>
                      <a:pt x="21" y="52"/>
                    </a:lnTo>
                    <a:lnTo>
                      <a:pt x="23" y="48"/>
                    </a:lnTo>
                    <a:lnTo>
                      <a:pt x="25" y="42"/>
                    </a:lnTo>
                    <a:lnTo>
                      <a:pt x="27" y="37"/>
                    </a:lnTo>
                    <a:lnTo>
                      <a:pt x="27" y="33"/>
                    </a:lnTo>
                    <a:lnTo>
                      <a:pt x="29" y="27"/>
                    </a:lnTo>
                    <a:lnTo>
                      <a:pt x="29" y="21"/>
                    </a:lnTo>
                    <a:lnTo>
                      <a:pt x="29" y="15"/>
                    </a:lnTo>
                    <a:lnTo>
                      <a:pt x="29" y="10"/>
                    </a:lnTo>
                    <a:lnTo>
                      <a:pt x="29" y="6"/>
                    </a:lnTo>
                    <a:lnTo>
                      <a:pt x="29" y="0"/>
                    </a:lnTo>
                    <a:lnTo>
                      <a:pt x="98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81" name="Rectangle 53"/>
              <p:cNvSpPr>
                <a:spLocks noChangeArrowheads="1"/>
              </p:cNvSpPr>
              <p:nvPr/>
            </p:nvSpPr>
            <p:spPr bwMode="auto">
              <a:xfrm>
                <a:off x="2150" y="2662"/>
                <a:ext cx="10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Stat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82" name="Rectangle 54"/>
              <p:cNvSpPr>
                <a:spLocks noChangeArrowheads="1"/>
              </p:cNvSpPr>
              <p:nvPr/>
            </p:nvSpPr>
            <p:spPr bwMode="auto">
              <a:xfrm>
                <a:off x="2120" y="2739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model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83" name="Freeform 55"/>
              <p:cNvSpPr>
                <a:spLocks/>
              </p:cNvSpPr>
              <p:nvPr/>
            </p:nvSpPr>
            <p:spPr bwMode="auto">
              <a:xfrm>
                <a:off x="2452" y="3144"/>
                <a:ext cx="396" cy="18"/>
              </a:xfrm>
              <a:custGeom>
                <a:avLst/>
                <a:gdLst>
                  <a:gd name="T0" fmla="*/ 12 w 792"/>
                  <a:gd name="T1" fmla="*/ 0 h 36"/>
                  <a:gd name="T2" fmla="*/ 0 w 792"/>
                  <a:gd name="T3" fmla="*/ 0 h 36"/>
                  <a:gd name="T4" fmla="*/ 1 w 792"/>
                  <a:gd name="T5" fmla="*/ 1 h 36"/>
                  <a:gd name="T6" fmla="*/ 12 w 792"/>
                  <a:gd name="T7" fmla="*/ 1 h 36"/>
                  <a:gd name="T8" fmla="*/ 12 w 792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2"/>
                  <a:gd name="T16" fmla="*/ 0 h 36"/>
                  <a:gd name="T17" fmla="*/ 792 w 79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2" h="36">
                    <a:moveTo>
                      <a:pt x="756" y="0"/>
                    </a:moveTo>
                    <a:lnTo>
                      <a:pt x="0" y="0"/>
                    </a:lnTo>
                    <a:lnTo>
                      <a:pt x="37" y="36"/>
                    </a:lnTo>
                    <a:lnTo>
                      <a:pt x="792" y="36"/>
                    </a:lnTo>
                    <a:lnTo>
                      <a:pt x="75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84" name="Freeform 56"/>
              <p:cNvSpPr>
                <a:spLocks/>
              </p:cNvSpPr>
              <p:nvPr/>
            </p:nvSpPr>
            <p:spPr bwMode="auto">
              <a:xfrm>
                <a:off x="2830" y="2659"/>
                <a:ext cx="18" cy="503"/>
              </a:xfrm>
              <a:custGeom>
                <a:avLst/>
                <a:gdLst>
                  <a:gd name="T0" fmla="*/ 1 w 36"/>
                  <a:gd name="T1" fmla="*/ 15 h 1007"/>
                  <a:gd name="T2" fmla="*/ 0 w 36"/>
                  <a:gd name="T3" fmla="*/ 15 h 1007"/>
                  <a:gd name="T4" fmla="*/ 0 w 36"/>
                  <a:gd name="T5" fmla="*/ 0 h 1007"/>
                  <a:gd name="T6" fmla="*/ 1 w 36"/>
                  <a:gd name="T7" fmla="*/ 0 h 1007"/>
                  <a:gd name="T8" fmla="*/ 1 w 36"/>
                  <a:gd name="T9" fmla="*/ 15 h 10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1007"/>
                  <a:gd name="T17" fmla="*/ 36 w 36"/>
                  <a:gd name="T18" fmla="*/ 1007 h 10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1007">
                    <a:moveTo>
                      <a:pt x="36" y="1007"/>
                    </a:moveTo>
                    <a:lnTo>
                      <a:pt x="0" y="971"/>
                    </a:lnTo>
                    <a:lnTo>
                      <a:pt x="0" y="0"/>
                    </a:lnTo>
                    <a:lnTo>
                      <a:pt x="36" y="37"/>
                    </a:lnTo>
                    <a:lnTo>
                      <a:pt x="36" y="1007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85" name="Rectangle 57"/>
              <p:cNvSpPr>
                <a:spLocks noChangeArrowheads="1"/>
              </p:cNvSpPr>
              <p:nvPr/>
            </p:nvSpPr>
            <p:spPr bwMode="auto">
              <a:xfrm>
                <a:off x="2452" y="2659"/>
                <a:ext cx="378" cy="48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86" name="Rectangle 58"/>
              <p:cNvSpPr>
                <a:spLocks noChangeArrowheads="1"/>
              </p:cNvSpPr>
              <p:nvPr/>
            </p:nvSpPr>
            <p:spPr bwMode="auto">
              <a:xfrm>
                <a:off x="2522" y="2653"/>
                <a:ext cx="23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Evidence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87" name="Rectangle 59"/>
              <p:cNvSpPr>
                <a:spLocks noChangeArrowheads="1"/>
              </p:cNvSpPr>
              <p:nvPr/>
            </p:nvSpPr>
            <p:spPr bwMode="auto">
              <a:xfrm>
                <a:off x="2568" y="2730"/>
                <a:ext cx="146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Rules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88" name="Rectangle 60"/>
              <p:cNvSpPr>
                <a:spLocks noChangeArrowheads="1"/>
              </p:cNvSpPr>
              <p:nvPr/>
            </p:nvSpPr>
            <p:spPr bwMode="auto">
              <a:xfrm>
                <a:off x="2480" y="2838"/>
                <a:ext cx="72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89" name="Rectangle 61"/>
              <p:cNvSpPr>
                <a:spLocks noChangeArrowheads="1"/>
              </p:cNvSpPr>
              <p:nvPr/>
            </p:nvSpPr>
            <p:spPr bwMode="auto">
              <a:xfrm>
                <a:off x="2480" y="2946"/>
                <a:ext cx="72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0" name="Rectangle 62"/>
              <p:cNvSpPr>
                <a:spLocks noChangeArrowheads="1"/>
              </p:cNvSpPr>
              <p:nvPr/>
            </p:nvSpPr>
            <p:spPr bwMode="auto">
              <a:xfrm>
                <a:off x="2480" y="3054"/>
                <a:ext cx="72" cy="73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1" name="Rectangle 63"/>
              <p:cNvSpPr>
                <a:spLocks noChangeArrowheads="1"/>
              </p:cNvSpPr>
              <p:nvPr/>
            </p:nvSpPr>
            <p:spPr bwMode="auto">
              <a:xfrm>
                <a:off x="2677" y="2838"/>
                <a:ext cx="126" cy="30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2" name="Freeform 64"/>
              <p:cNvSpPr>
                <a:spLocks/>
              </p:cNvSpPr>
              <p:nvPr/>
            </p:nvSpPr>
            <p:spPr bwMode="auto">
              <a:xfrm>
                <a:off x="2696" y="2856"/>
                <a:ext cx="72" cy="54"/>
              </a:xfrm>
              <a:custGeom>
                <a:avLst/>
                <a:gdLst>
                  <a:gd name="T0" fmla="*/ 1 w 144"/>
                  <a:gd name="T1" fmla="*/ 2 h 107"/>
                  <a:gd name="T2" fmla="*/ 1 w 144"/>
                  <a:gd name="T3" fmla="*/ 2 h 107"/>
                  <a:gd name="T4" fmla="*/ 2 w 144"/>
                  <a:gd name="T5" fmla="*/ 1 h 107"/>
                  <a:gd name="T6" fmla="*/ 1 w 144"/>
                  <a:gd name="T7" fmla="*/ 0 h 107"/>
                  <a:gd name="T8" fmla="*/ 1 w 144"/>
                  <a:gd name="T9" fmla="*/ 0 h 107"/>
                  <a:gd name="T10" fmla="*/ 0 w 144"/>
                  <a:gd name="T11" fmla="*/ 1 h 107"/>
                  <a:gd name="T12" fmla="*/ 1 w 144"/>
                  <a:gd name="T13" fmla="*/ 2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4"/>
                  <a:gd name="T22" fmla="*/ 0 h 107"/>
                  <a:gd name="T23" fmla="*/ 144 w 144"/>
                  <a:gd name="T24" fmla="*/ 107 h 1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4" h="107">
                    <a:moveTo>
                      <a:pt x="35" y="107"/>
                    </a:moveTo>
                    <a:lnTo>
                      <a:pt x="108" y="107"/>
                    </a:lnTo>
                    <a:lnTo>
                      <a:pt x="144" y="53"/>
                    </a:lnTo>
                    <a:lnTo>
                      <a:pt x="108" y="0"/>
                    </a:lnTo>
                    <a:lnTo>
                      <a:pt x="35" y="0"/>
                    </a:lnTo>
                    <a:lnTo>
                      <a:pt x="0" y="53"/>
                    </a:lnTo>
                    <a:lnTo>
                      <a:pt x="35" y="107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3" name="Freeform 65"/>
              <p:cNvSpPr>
                <a:spLocks/>
              </p:cNvSpPr>
              <p:nvPr/>
            </p:nvSpPr>
            <p:spPr bwMode="auto">
              <a:xfrm>
                <a:off x="2723" y="3072"/>
                <a:ext cx="80" cy="55"/>
              </a:xfrm>
              <a:custGeom>
                <a:avLst/>
                <a:gdLst>
                  <a:gd name="T0" fmla="*/ 0 w 161"/>
                  <a:gd name="T1" fmla="*/ 2 h 109"/>
                  <a:gd name="T2" fmla="*/ 1 w 161"/>
                  <a:gd name="T3" fmla="*/ 2 h 109"/>
                  <a:gd name="T4" fmla="*/ 2 w 161"/>
                  <a:gd name="T5" fmla="*/ 0 h 109"/>
                  <a:gd name="T6" fmla="*/ 0 w 161"/>
                  <a:gd name="T7" fmla="*/ 0 h 109"/>
                  <a:gd name="T8" fmla="*/ 0 w 161"/>
                  <a:gd name="T9" fmla="*/ 2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109"/>
                  <a:gd name="T17" fmla="*/ 161 w 161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109">
                    <a:moveTo>
                      <a:pt x="40" y="109"/>
                    </a:moveTo>
                    <a:lnTo>
                      <a:pt x="121" y="109"/>
                    </a:lnTo>
                    <a:lnTo>
                      <a:pt x="161" y="0"/>
                    </a:lnTo>
                    <a:lnTo>
                      <a:pt x="0" y="0"/>
                    </a:lnTo>
                    <a:lnTo>
                      <a:pt x="40" y="109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4" name="Freeform 66"/>
              <p:cNvSpPr>
                <a:spLocks/>
              </p:cNvSpPr>
              <p:nvPr/>
            </p:nvSpPr>
            <p:spPr bwMode="auto">
              <a:xfrm>
                <a:off x="2696" y="3054"/>
                <a:ext cx="72" cy="55"/>
              </a:xfrm>
              <a:custGeom>
                <a:avLst/>
                <a:gdLst>
                  <a:gd name="T0" fmla="*/ 0 w 144"/>
                  <a:gd name="T1" fmla="*/ 1 h 109"/>
                  <a:gd name="T2" fmla="*/ 1 w 144"/>
                  <a:gd name="T3" fmla="*/ 0 h 109"/>
                  <a:gd name="T4" fmla="*/ 2 w 144"/>
                  <a:gd name="T5" fmla="*/ 1 h 109"/>
                  <a:gd name="T6" fmla="*/ 1 w 144"/>
                  <a:gd name="T7" fmla="*/ 2 h 109"/>
                  <a:gd name="T8" fmla="*/ 0 w 144"/>
                  <a:gd name="T9" fmla="*/ 1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09"/>
                  <a:gd name="T17" fmla="*/ 144 w 144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09">
                    <a:moveTo>
                      <a:pt x="0" y="55"/>
                    </a:moveTo>
                    <a:lnTo>
                      <a:pt x="71" y="0"/>
                    </a:lnTo>
                    <a:lnTo>
                      <a:pt x="144" y="55"/>
                    </a:lnTo>
                    <a:lnTo>
                      <a:pt x="71" y="109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5" name="Rectangle 67"/>
              <p:cNvSpPr>
                <a:spLocks noChangeArrowheads="1"/>
              </p:cNvSpPr>
              <p:nvPr/>
            </p:nvSpPr>
            <p:spPr bwMode="auto">
              <a:xfrm>
                <a:off x="2696" y="3018"/>
                <a:ext cx="96" cy="3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6" name="Freeform 68"/>
              <p:cNvSpPr>
                <a:spLocks/>
              </p:cNvSpPr>
              <p:nvPr/>
            </p:nvSpPr>
            <p:spPr bwMode="auto">
              <a:xfrm>
                <a:off x="2731" y="2893"/>
                <a:ext cx="72" cy="53"/>
              </a:xfrm>
              <a:custGeom>
                <a:avLst/>
                <a:gdLst>
                  <a:gd name="T0" fmla="*/ 1 w 144"/>
                  <a:gd name="T1" fmla="*/ 0 h 108"/>
                  <a:gd name="T2" fmla="*/ 2 w 144"/>
                  <a:gd name="T3" fmla="*/ 0 h 108"/>
                  <a:gd name="T4" fmla="*/ 2 w 144"/>
                  <a:gd name="T5" fmla="*/ 0 h 108"/>
                  <a:gd name="T6" fmla="*/ 2 w 144"/>
                  <a:gd name="T7" fmla="*/ 0 h 108"/>
                  <a:gd name="T8" fmla="*/ 2 w 144"/>
                  <a:gd name="T9" fmla="*/ 1 h 108"/>
                  <a:gd name="T10" fmla="*/ 2 w 144"/>
                  <a:gd name="T11" fmla="*/ 1 h 108"/>
                  <a:gd name="T12" fmla="*/ 1 w 144"/>
                  <a:gd name="T13" fmla="*/ 1 h 108"/>
                  <a:gd name="T14" fmla="*/ 1 w 144"/>
                  <a:gd name="T15" fmla="*/ 1 h 108"/>
                  <a:gd name="T16" fmla="*/ 0 w 144"/>
                  <a:gd name="T17" fmla="*/ 0 h 108"/>
                  <a:gd name="T18" fmla="*/ 1 w 144"/>
                  <a:gd name="T19" fmla="*/ 0 h 108"/>
                  <a:gd name="T20" fmla="*/ 1 w 144"/>
                  <a:gd name="T21" fmla="*/ 0 h 10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4"/>
                  <a:gd name="T34" fmla="*/ 0 h 108"/>
                  <a:gd name="T35" fmla="*/ 144 w 144"/>
                  <a:gd name="T36" fmla="*/ 108 h 10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4" h="108">
                    <a:moveTo>
                      <a:pt x="14" y="0"/>
                    </a:moveTo>
                    <a:lnTo>
                      <a:pt x="144" y="0"/>
                    </a:lnTo>
                    <a:lnTo>
                      <a:pt x="135" y="25"/>
                    </a:lnTo>
                    <a:lnTo>
                      <a:pt x="131" y="54"/>
                    </a:lnTo>
                    <a:lnTo>
                      <a:pt x="135" y="81"/>
                    </a:lnTo>
                    <a:lnTo>
                      <a:pt x="144" y="108"/>
                    </a:lnTo>
                    <a:lnTo>
                      <a:pt x="14" y="108"/>
                    </a:lnTo>
                    <a:lnTo>
                      <a:pt x="4" y="81"/>
                    </a:lnTo>
                    <a:lnTo>
                      <a:pt x="0" y="54"/>
                    </a:lnTo>
                    <a:lnTo>
                      <a:pt x="4" y="2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7" name="Freeform 69"/>
              <p:cNvSpPr>
                <a:spLocks/>
              </p:cNvSpPr>
              <p:nvPr/>
            </p:nvSpPr>
            <p:spPr bwMode="auto">
              <a:xfrm>
                <a:off x="2686" y="2946"/>
                <a:ext cx="82" cy="54"/>
              </a:xfrm>
              <a:custGeom>
                <a:avLst/>
                <a:gdLst>
                  <a:gd name="T0" fmla="*/ 1 w 163"/>
                  <a:gd name="T1" fmla="*/ 2 h 107"/>
                  <a:gd name="T2" fmla="*/ 2 w 163"/>
                  <a:gd name="T3" fmla="*/ 2 h 107"/>
                  <a:gd name="T4" fmla="*/ 3 w 163"/>
                  <a:gd name="T5" fmla="*/ 0 h 107"/>
                  <a:gd name="T6" fmla="*/ 0 w 163"/>
                  <a:gd name="T7" fmla="*/ 0 h 107"/>
                  <a:gd name="T8" fmla="*/ 1 w 163"/>
                  <a:gd name="T9" fmla="*/ 2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107"/>
                  <a:gd name="T17" fmla="*/ 163 w 16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107">
                    <a:moveTo>
                      <a:pt x="40" y="107"/>
                    </a:moveTo>
                    <a:lnTo>
                      <a:pt x="123" y="107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40" y="107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8" name="Line 70"/>
              <p:cNvSpPr>
                <a:spLocks noChangeShapeType="1"/>
              </p:cNvSpPr>
              <p:nvPr/>
            </p:nvSpPr>
            <p:spPr bwMode="auto">
              <a:xfrm flipH="1" flipV="1">
                <a:off x="2596" y="2877"/>
                <a:ext cx="100" cy="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99" name="Freeform 71"/>
              <p:cNvSpPr>
                <a:spLocks/>
              </p:cNvSpPr>
              <p:nvPr/>
            </p:nvSpPr>
            <p:spPr bwMode="auto">
              <a:xfrm>
                <a:off x="2552" y="2849"/>
                <a:ext cx="60" cy="59"/>
              </a:xfrm>
              <a:custGeom>
                <a:avLst/>
                <a:gdLst>
                  <a:gd name="T0" fmla="*/ 0 w 121"/>
                  <a:gd name="T1" fmla="*/ 0 h 119"/>
                  <a:gd name="T2" fmla="*/ 1 w 121"/>
                  <a:gd name="T3" fmla="*/ 0 h 119"/>
                  <a:gd name="T4" fmla="*/ 1 w 121"/>
                  <a:gd name="T5" fmla="*/ 0 h 119"/>
                  <a:gd name="T6" fmla="*/ 1 w 121"/>
                  <a:gd name="T7" fmla="*/ 0 h 119"/>
                  <a:gd name="T8" fmla="*/ 1 w 121"/>
                  <a:gd name="T9" fmla="*/ 0 h 119"/>
                  <a:gd name="T10" fmla="*/ 1 w 121"/>
                  <a:gd name="T11" fmla="*/ 0 h 119"/>
                  <a:gd name="T12" fmla="*/ 1 w 121"/>
                  <a:gd name="T13" fmla="*/ 0 h 119"/>
                  <a:gd name="T14" fmla="*/ 1 w 121"/>
                  <a:gd name="T15" fmla="*/ 0 h 119"/>
                  <a:gd name="T16" fmla="*/ 1 w 121"/>
                  <a:gd name="T17" fmla="*/ 0 h 119"/>
                  <a:gd name="T18" fmla="*/ 1 w 121"/>
                  <a:gd name="T19" fmla="*/ 0 h 119"/>
                  <a:gd name="T20" fmla="*/ 1 w 121"/>
                  <a:gd name="T21" fmla="*/ 0 h 119"/>
                  <a:gd name="T22" fmla="*/ 1 w 121"/>
                  <a:gd name="T23" fmla="*/ 1 h 119"/>
                  <a:gd name="T24" fmla="*/ 1 w 121"/>
                  <a:gd name="T25" fmla="*/ 1 h 119"/>
                  <a:gd name="T26" fmla="*/ 1 w 121"/>
                  <a:gd name="T27" fmla="*/ 1 h 119"/>
                  <a:gd name="T28" fmla="*/ 1 w 121"/>
                  <a:gd name="T29" fmla="*/ 1 h 119"/>
                  <a:gd name="T30" fmla="*/ 1 w 121"/>
                  <a:gd name="T31" fmla="*/ 1 h 119"/>
                  <a:gd name="T32" fmla="*/ 1 w 121"/>
                  <a:gd name="T33" fmla="*/ 1 h 119"/>
                  <a:gd name="T34" fmla="*/ 1 w 121"/>
                  <a:gd name="T35" fmla="*/ 1 h 119"/>
                  <a:gd name="T36" fmla="*/ 1 w 121"/>
                  <a:gd name="T37" fmla="*/ 1 h 119"/>
                  <a:gd name="T38" fmla="*/ 0 w 121"/>
                  <a:gd name="T39" fmla="*/ 0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1"/>
                  <a:gd name="T61" fmla="*/ 0 h 119"/>
                  <a:gd name="T62" fmla="*/ 121 w 121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1" h="119">
                    <a:moveTo>
                      <a:pt x="0" y="52"/>
                    </a:moveTo>
                    <a:lnTo>
                      <a:pt x="121" y="0"/>
                    </a:lnTo>
                    <a:lnTo>
                      <a:pt x="119" y="6"/>
                    </a:lnTo>
                    <a:lnTo>
                      <a:pt x="115" y="14"/>
                    </a:lnTo>
                    <a:lnTo>
                      <a:pt x="113" y="19"/>
                    </a:lnTo>
                    <a:lnTo>
                      <a:pt x="109" y="27"/>
                    </a:lnTo>
                    <a:lnTo>
                      <a:pt x="107" y="33"/>
                    </a:lnTo>
                    <a:lnTo>
                      <a:pt x="105" y="41"/>
                    </a:lnTo>
                    <a:lnTo>
                      <a:pt x="105" y="48"/>
                    </a:lnTo>
                    <a:lnTo>
                      <a:pt x="103" y="54"/>
                    </a:lnTo>
                    <a:lnTo>
                      <a:pt x="103" y="62"/>
                    </a:lnTo>
                    <a:lnTo>
                      <a:pt x="103" y="69"/>
                    </a:lnTo>
                    <a:lnTo>
                      <a:pt x="103" y="77"/>
                    </a:lnTo>
                    <a:lnTo>
                      <a:pt x="105" y="85"/>
                    </a:lnTo>
                    <a:lnTo>
                      <a:pt x="105" y="90"/>
                    </a:lnTo>
                    <a:lnTo>
                      <a:pt x="107" y="98"/>
                    </a:lnTo>
                    <a:lnTo>
                      <a:pt x="109" y="106"/>
                    </a:lnTo>
                    <a:lnTo>
                      <a:pt x="111" y="111"/>
                    </a:lnTo>
                    <a:lnTo>
                      <a:pt x="115" y="119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0" name="Line 72"/>
              <p:cNvSpPr>
                <a:spLocks noChangeShapeType="1"/>
              </p:cNvSpPr>
              <p:nvPr/>
            </p:nvSpPr>
            <p:spPr bwMode="auto">
              <a:xfrm flipH="1" flipV="1">
                <a:off x="2596" y="2986"/>
                <a:ext cx="81" cy="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1" name="Freeform 73"/>
              <p:cNvSpPr>
                <a:spLocks/>
              </p:cNvSpPr>
              <p:nvPr/>
            </p:nvSpPr>
            <p:spPr bwMode="auto">
              <a:xfrm>
                <a:off x="2552" y="2957"/>
                <a:ext cx="61" cy="59"/>
              </a:xfrm>
              <a:custGeom>
                <a:avLst/>
                <a:gdLst>
                  <a:gd name="T0" fmla="*/ 0 w 122"/>
                  <a:gd name="T1" fmla="*/ 0 h 119"/>
                  <a:gd name="T2" fmla="*/ 2 w 122"/>
                  <a:gd name="T3" fmla="*/ 0 h 119"/>
                  <a:gd name="T4" fmla="*/ 2 w 122"/>
                  <a:gd name="T5" fmla="*/ 0 h 119"/>
                  <a:gd name="T6" fmla="*/ 2 w 122"/>
                  <a:gd name="T7" fmla="*/ 0 h 119"/>
                  <a:gd name="T8" fmla="*/ 2 w 122"/>
                  <a:gd name="T9" fmla="*/ 0 h 119"/>
                  <a:gd name="T10" fmla="*/ 2 w 122"/>
                  <a:gd name="T11" fmla="*/ 0 h 119"/>
                  <a:gd name="T12" fmla="*/ 2 w 122"/>
                  <a:gd name="T13" fmla="*/ 0 h 119"/>
                  <a:gd name="T14" fmla="*/ 2 w 122"/>
                  <a:gd name="T15" fmla="*/ 0 h 119"/>
                  <a:gd name="T16" fmla="*/ 2 w 122"/>
                  <a:gd name="T17" fmla="*/ 0 h 119"/>
                  <a:gd name="T18" fmla="*/ 2 w 122"/>
                  <a:gd name="T19" fmla="*/ 0 h 119"/>
                  <a:gd name="T20" fmla="*/ 2 w 122"/>
                  <a:gd name="T21" fmla="*/ 0 h 119"/>
                  <a:gd name="T22" fmla="*/ 2 w 122"/>
                  <a:gd name="T23" fmla="*/ 1 h 119"/>
                  <a:gd name="T24" fmla="*/ 2 w 122"/>
                  <a:gd name="T25" fmla="*/ 1 h 119"/>
                  <a:gd name="T26" fmla="*/ 2 w 122"/>
                  <a:gd name="T27" fmla="*/ 1 h 119"/>
                  <a:gd name="T28" fmla="*/ 2 w 122"/>
                  <a:gd name="T29" fmla="*/ 1 h 119"/>
                  <a:gd name="T30" fmla="*/ 2 w 122"/>
                  <a:gd name="T31" fmla="*/ 1 h 119"/>
                  <a:gd name="T32" fmla="*/ 2 w 122"/>
                  <a:gd name="T33" fmla="*/ 1 h 119"/>
                  <a:gd name="T34" fmla="*/ 2 w 122"/>
                  <a:gd name="T35" fmla="*/ 1 h 119"/>
                  <a:gd name="T36" fmla="*/ 2 w 122"/>
                  <a:gd name="T37" fmla="*/ 1 h 119"/>
                  <a:gd name="T38" fmla="*/ 0 w 122"/>
                  <a:gd name="T39" fmla="*/ 0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2"/>
                  <a:gd name="T61" fmla="*/ 0 h 119"/>
                  <a:gd name="T62" fmla="*/ 122 w 122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2" h="119">
                    <a:moveTo>
                      <a:pt x="0" y="50"/>
                    </a:moveTo>
                    <a:lnTo>
                      <a:pt x="122" y="0"/>
                    </a:lnTo>
                    <a:lnTo>
                      <a:pt x="119" y="6"/>
                    </a:lnTo>
                    <a:lnTo>
                      <a:pt x="115" y="13"/>
                    </a:lnTo>
                    <a:lnTo>
                      <a:pt x="113" y="19"/>
                    </a:lnTo>
                    <a:lnTo>
                      <a:pt x="109" y="27"/>
                    </a:lnTo>
                    <a:lnTo>
                      <a:pt x="107" y="33"/>
                    </a:lnTo>
                    <a:lnTo>
                      <a:pt x="105" y="40"/>
                    </a:lnTo>
                    <a:lnTo>
                      <a:pt x="105" y="48"/>
                    </a:lnTo>
                    <a:lnTo>
                      <a:pt x="103" y="54"/>
                    </a:lnTo>
                    <a:lnTo>
                      <a:pt x="103" y="61"/>
                    </a:lnTo>
                    <a:lnTo>
                      <a:pt x="103" y="69"/>
                    </a:lnTo>
                    <a:lnTo>
                      <a:pt x="103" y="77"/>
                    </a:lnTo>
                    <a:lnTo>
                      <a:pt x="103" y="84"/>
                    </a:lnTo>
                    <a:lnTo>
                      <a:pt x="105" y="90"/>
                    </a:lnTo>
                    <a:lnTo>
                      <a:pt x="107" y="98"/>
                    </a:lnTo>
                    <a:lnTo>
                      <a:pt x="109" y="105"/>
                    </a:lnTo>
                    <a:lnTo>
                      <a:pt x="111" y="111"/>
                    </a:lnTo>
                    <a:lnTo>
                      <a:pt x="113" y="119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2" name="Line 74"/>
              <p:cNvSpPr>
                <a:spLocks noChangeShapeType="1"/>
              </p:cNvSpPr>
              <p:nvPr/>
            </p:nvSpPr>
            <p:spPr bwMode="auto">
              <a:xfrm flipH="1">
                <a:off x="2596" y="3082"/>
                <a:ext cx="100" cy="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3" name="Freeform 75"/>
              <p:cNvSpPr>
                <a:spLocks/>
              </p:cNvSpPr>
              <p:nvPr/>
            </p:nvSpPr>
            <p:spPr bwMode="auto">
              <a:xfrm>
                <a:off x="2552" y="3057"/>
                <a:ext cx="60" cy="59"/>
              </a:xfrm>
              <a:custGeom>
                <a:avLst/>
                <a:gdLst>
                  <a:gd name="T0" fmla="*/ 0 w 121"/>
                  <a:gd name="T1" fmla="*/ 1 h 119"/>
                  <a:gd name="T2" fmla="*/ 1 w 121"/>
                  <a:gd name="T3" fmla="*/ 0 h 119"/>
                  <a:gd name="T4" fmla="*/ 1 w 121"/>
                  <a:gd name="T5" fmla="*/ 0 h 119"/>
                  <a:gd name="T6" fmla="*/ 1 w 121"/>
                  <a:gd name="T7" fmla="*/ 0 h 119"/>
                  <a:gd name="T8" fmla="*/ 1 w 121"/>
                  <a:gd name="T9" fmla="*/ 0 h 119"/>
                  <a:gd name="T10" fmla="*/ 1 w 121"/>
                  <a:gd name="T11" fmla="*/ 0 h 119"/>
                  <a:gd name="T12" fmla="*/ 1 w 121"/>
                  <a:gd name="T13" fmla="*/ 0 h 119"/>
                  <a:gd name="T14" fmla="*/ 1 w 121"/>
                  <a:gd name="T15" fmla="*/ 0 h 119"/>
                  <a:gd name="T16" fmla="*/ 1 w 121"/>
                  <a:gd name="T17" fmla="*/ 0 h 119"/>
                  <a:gd name="T18" fmla="*/ 1 w 121"/>
                  <a:gd name="T19" fmla="*/ 0 h 119"/>
                  <a:gd name="T20" fmla="*/ 1 w 121"/>
                  <a:gd name="T21" fmla="*/ 1 h 119"/>
                  <a:gd name="T22" fmla="*/ 1 w 121"/>
                  <a:gd name="T23" fmla="*/ 1 h 119"/>
                  <a:gd name="T24" fmla="*/ 1 w 121"/>
                  <a:gd name="T25" fmla="*/ 1 h 119"/>
                  <a:gd name="T26" fmla="*/ 1 w 121"/>
                  <a:gd name="T27" fmla="*/ 1 h 119"/>
                  <a:gd name="T28" fmla="*/ 1 w 121"/>
                  <a:gd name="T29" fmla="*/ 1 h 119"/>
                  <a:gd name="T30" fmla="*/ 1 w 121"/>
                  <a:gd name="T31" fmla="*/ 1 h 119"/>
                  <a:gd name="T32" fmla="*/ 1 w 121"/>
                  <a:gd name="T33" fmla="*/ 1 h 119"/>
                  <a:gd name="T34" fmla="*/ 1 w 121"/>
                  <a:gd name="T35" fmla="*/ 1 h 119"/>
                  <a:gd name="T36" fmla="*/ 1 w 121"/>
                  <a:gd name="T37" fmla="*/ 1 h 119"/>
                  <a:gd name="T38" fmla="*/ 0 w 121"/>
                  <a:gd name="T39" fmla="*/ 1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1"/>
                  <a:gd name="T61" fmla="*/ 0 h 119"/>
                  <a:gd name="T62" fmla="*/ 121 w 121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1" h="119">
                    <a:moveTo>
                      <a:pt x="0" y="68"/>
                    </a:moveTo>
                    <a:lnTo>
                      <a:pt x="115" y="0"/>
                    </a:lnTo>
                    <a:lnTo>
                      <a:pt x="111" y="8"/>
                    </a:lnTo>
                    <a:lnTo>
                      <a:pt x="109" y="14"/>
                    </a:lnTo>
                    <a:lnTo>
                      <a:pt x="107" y="22"/>
                    </a:lnTo>
                    <a:lnTo>
                      <a:pt x="105" y="29"/>
                    </a:lnTo>
                    <a:lnTo>
                      <a:pt x="105" y="35"/>
                    </a:lnTo>
                    <a:lnTo>
                      <a:pt x="103" y="43"/>
                    </a:lnTo>
                    <a:lnTo>
                      <a:pt x="103" y="50"/>
                    </a:lnTo>
                    <a:lnTo>
                      <a:pt x="103" y="58"/>
                    </a:lnTo>
                    <a:lnTo>
                      <a:pt x="103" y="64"/>
                    </a:lnTo>
                    <a:lnTo>
                      <a:pt x="105" y="71"/>
                    </a:lnTo>
                    <a:lnTo>
                      <a:pt x="105" y="79"/>
                    </a:lnTo>
                    <a:lnTo>
                      <a:pt x="107" y="87"/>
                    </a:lnTo>
                    <a:lnTo>
                      <a:pt x="109" y="93"/>
                    </a:lnTo>
                    <a:lnTo>
                      <a:pt x="113" y="100"/>
                    </a:lnTo>
                    <a:lnTo>
                      <a:pt x="115" y="106"/>
                    </a:lnTo>
                    <a:lnTo>
                      <a:pt x="119" y="114"/>
                    </a:lnTo>
                    <a:lnTo>
                      <a:pt x="121" y="119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4" name="Line 76"/>
              <p:cNvSpPr>
                <a:spLocks noChangeShapeType="1"/>
              </p:cNvSpPr>
              <p:nvPr/>
            </p:nvSpPr>
            <p:spPr bwMode="auto">
              <a:xfrm>
                <a:off x="2363" y="2901"/>
                <a:ext cx="8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5" name="Rectangle 77"/>
              <p:cNvSpPr>
                <a:spLocks noChangeArrowheads="1"/>
              </p:cNvSpPr>
              <p:nvPr/>
            </p:nvSpPr>
            <p:spPr bwMode="auto">
              <a:xfrm>
                <a:off x="2340" y="2879"/>
                <a:ext cx="45" cy="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6" name="Rectangle 78"/>
              <p:cNvSpPr>
                <a:spLocks noChangeArrowheads="1"/>
              </p:cNvSpPr>
              <p:nvPr/>
            </p:nvSpPr>
            <p:spPr bwMode="auto">
              <a:xfrm>
                <a:off x="2430" y="2879"/>
                <a:ext cx="45" cy="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7" name="Line 79"/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0158" name="Text Box 80"/>
            <p:cNvSpPr txBox="1">
              <a:spLocks noChangeArrowheads="1"/>
            </p:cNvSpPr>
            <p:nvPr/>
          </p:nvSpPr>
          <p:spPr bwMode="auto">
            <a:xfrm>
              <a:off x="960" y="816"/>
              <a:ext cx="27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How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we measure = </a:t>
              </a:r>
              <a:r>
                <a:rPr lang="en-US" sz="2000" b="1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Evidence</a:t>
              </a:r>
              <a:r>
                <a:rPr lang="en-US" sz="2000" b="1">
                  <a:solidFill>
                    <a:schemeClr val="hlink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Model</a:t>
              </a:r>
            </a:p>
          </p:txBody>
        </p:sp>
      </p:grpSp>
      <p:grpSp>
        <p:nvGrpSpPr>
          <p:cNvPr id="39967" name="Group 81"/>
          <p:cNvGrpSpPr>
            <a:grpSpLocks/>
          </p:cNvGrpSpPr>
          <p:nvPr/>
        </p:nvGrpSpPr>
        <p:grpSpPr bwMode="auto">
          <a:xfrm>
            <a:off x="1828800" y="1600200"/>
            <a:ext cx="4800600" cy="4291013"/>
            <a:chOff x="1152" y="1008"/>
            <a:chExt cx="3024" cy="2703"/>
          </a:xfrm>
        </p:grpSpPr>
        <p:grpSp>
          <p:nvGrpSpPr>
            <p:cNvPr id="39991" name="Group 82"/>
            <p:cNvGrpSpPr>
              <a:grpSpLocks/>
            </p:cNvGrpSpPr>
            <p:nvPr/>
          </p:nvGrpSpPr>
          <p:grpSpPr bwMode="auto">
            <a:xfrm>
              <a:off x="2862" y="2824"/>
              <a:ext cx="1107" cy="887"/>
              <a:chOff x="2928" y="2410"/>
              <a:chExt cx="1107" cy="887"/>
            </a:xfrm>
          </p:grpSpPr>
          <p:sp>
            <p:nvSpPr>
              <p:cNvPr id="39993" name="Freeform 83"/>
              <p:cNvSpPr>
                <a:spLocks/>
              </p:cNvSpPr>
              <p:nvPr/>
            </p:nvSpPr>
            <p:spPr bwMode="auto">
              <a:xfrm>
                <a:off x="3945" y="2827"/>
                <a:ext cx="90" cy="59"/>
              </a:xfrm>
              <a:custGeom>
                <a:avLst/>
                <a:gdLst>
                  <a:gd name="T0" fmla="*/ 3 w 178"/>
                  <a:gd name="T1" fmla="*/ 1 h 119"/>
                  <a:gd name="T2" fmla="*/ 0 w 178"/>
                  <a:gd name="T3" fmla="*/ 0 h 119"/>
                  <a:gd name="T4" fmla="*/ 3 w 178"/>
                  <a:gd name="T5" fmla="*/ 0 h 119"/>
                  <a:gd name="T6" fmla="*/ 3 w 178"/>
                  <a:gd name="T7" fmla="*/ 1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8"/>
                  <a:gd name="T13" fmla="*/ 0 h 119"/>
                  <a:gd name="T14" fmla="*/ 178 w 17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8" h="119">
                    <a:moveTo>
                      <a:pt x="178" y="119"/>
                    </a:moveTo>
                    <a:lnTo>
                      <a:pt x="0" y="60"/>
                    </a:lnTo>
                    <a:lnTo>
                      <a:pt x="178" y="0"/>
                    </a:lnTo>
                    <a:lnTo>
                      <a:pt x="178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4" name="Freeform 84"/>
              <p:cNvSpPr>
                <a:spLocks/>
              </p:cNvSpPr>
              <p:nvPr/>
            </p:nvSpPr>
            <p:spPr bwMode="auto">
              <a:xfrm>
                <a:off x="3137" y="3261"/>
                <a:ext cx="898" cy="36"/>
              </a:xfrm>
              <a:custGeom>
                <a:avLst/>
                <a:gdLst>
                  <a:gd name="T0" fmla="*/ 26 w 1797"/>
                  <a:gd name="T1" fmla="*/ 0 h 73"/>
                  <a:gd name="T2" fmla="*/ 0 w 1797"/>
                  <a:gd name="T3" fmla="*/ 0 h 73"/>
                  <a:gd name="T4" fmla="*/ 1 w 1797"/>
                  <a:gd name="T5" fmla="*/ 1 h 73"/>
                  <a:gd name="T6" fmla="*/ 28 w 1797"/>
                  <a:gd name="T7" fmla="*/ 1 h 73"/>
                  <a:gd name="T8" fmla="*/ 26 w 179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97"/>
                  <a:gd name="T16" fmla="*/ 0 h 73"/>
                  <a:gd name="T17" fmla="*/ 1797 w 179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97" h="73">
                    <a:moveTo>
                      <a:pt x="1726" y="0"/>
                    </a:moveTo>
                    <a:lnTo>
                      <a:pt x="0" y="0"/>
                    </a:lnTo>
                    <a:lnTo>
                      <a:pt x="71" y="73"/>
                    </a:lnTo>
                    <a:lnTo>
                      <a:pt x="1797" y="73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5" name="Freeform 85"/>
              <p:cNvSpPr>
                <a:spLocks/>
              </p:cNvSpPr>
              <p:nvPr/>
            </p:nvSpPr>
            <p:spPr bwMode="auto">
              <a:xfrm>
                <a:off x="4000" y="2470"/>
                <a:ext cx="35" cy="827"/>
              </a:xfrm>
              <a:custGeom>
                <a:avLst/>
                <a:gdLst>
                  <a:gd name="T0" fmla="*/ 1 w 71"/>
                  <a:gd name="T1" fmla="*/ 25 h 1655"/>
                  <a:gd name="T2" fmla="*/ 0 w 71"/>
                  <a:gd name="T3" fmla="*/ 24 h 1655"/>
                  <a:gd name="T4" fmla="*/ 0 w 71"/>
                  <a:gd name="T5" fmla="*/ 0 h 1655"/>
                  <a:gd name="T6" fmla="*/ 1 w 71"/>
                  <a:gd name="T7" fmla="*/ 1 h 1655"/>
                  <a:gd name="T8" fmla="*/ 1 w 71"/>
                  <a:gd name="T9" fmla="*/ 25 h 16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655"/>
                  <a:gd name="T17" fmla="*/ 71 w 71"/>
                  <a:gd name="T18" fmla="*/ 1655 h 16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655">
                    <a:moveTo>
                      <a:pt x="71" y="1655"/>
                    </a:moveTo>
                    <a:lnTo>
                      <a:pt x="0" y="1582"/>
                    </a:lnTo>
                    <a:lnTo>
                      <a:pt x="0" y="0"/>
                    </a:lnTo>
                    <a:lnTo>
                      <a:pt x="71" y="73"/>
                    </a:lnTo>
                    <a:lnTo>
                      <a:pt x="71" y="16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6" name="Rectangle 86"/>
              <p:cNvSpPr>
                <a:spLocks noChangeArrowheads="1"/>
              </p:cNvSpPr>
              <p:nvPr/>
            </p:nvSpPr>
            <p:spPr bwMode="auto">
              <a:xfrm>
                <a:off x="3137" y="2470"/>
                <a:ext cx="863" cy="7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7" name="Rectangle 87"/>
              <p:cNvSpPr>
                <a:spLocks noChangeArrowheads="1"/>
              </p:cNvSpPr>
              <p:nvPr/>
            </p:nvSpPr>
            <p:spPr bwMode="auto">
              <a:xfrm>
                <a:off x="3312" y="2496"/>
                <a:ext cx="49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Task Models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998" name="Rectangle 88"/>
              <p:cNvSpPr>
                <a:spLocks noChangeArrowheads="1"/>
              </p:cNvSpPr>
              <p:nvPr/>
            </p:nvSpPr>
            <p:spPr bwMode="auto">
              <a:xfrm>
                <a:off x="3382" y="2594"/>
                <a:ext cx="93" cy="22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9" name="Freeform 89"/>
              <p:cNvSpPr>
                <a:spLocks/>
              </p:cNvSpPr>
              <p:nvPr/>
            </p:nvSpPr>
            <p:spPr bwMode="auto">
              <a:xfrm>
                <a:off x="3395" y="2606"/>
                <a:ext cx="54" cy="40"/>
              </a:xfrm>
              <a:custGeom>
                <a:avLst/>
                <a:gdLst>
                  <a:gd name="T0" fmla="*/ 1 w 107"/>
                  <a:gd name="T1" fmla="*/ 1 h 81"/>
                  <a:gd name="T2" fmla="*/ 2 w 107"/>
                  <a:gd name="T3" fmla="*/ 1 h 81"/>
                  <a:gd name="T4" fmla="*/ 2 w 107"/>
                  <a:gd name="T5" fmla="*/ 0 h 81"/>
                  <a:gd name="T6" fmla="*/ 2 w 107"/>
                  <a:gd name="T7" fmla="*/ 0 h 81"/>
                  <a:gd name="T8" fmla="*/ 1 w 107"/>
                  <a:gd name="T9" fmla="*/ 0 h 81"/>
                  <a:gd name="T10" fmla="*/ 0 w 107"/>
                  <a:gd name="T11" fmla="*/ 0 h 81"/>
                  <a:gd name="T12" fmla="*/ 1 w 107"/>
                  <a:gd name="T13" fmla="*/ 1 h 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7"/>
                  <a:gd name="T22" fmla="*/ 0 h 81"/>
                  <a:gd name="T23" fmla="*/ 107 w 107"/>
                  <a:gd name="T24" fmla="*/ 81 h 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7" h="81">
                    <a:moveTo>
                      <a:pt x="27" y="81"/>
                    </a:moveTo>
                    <a:lnTo>
                      <a:pt x="80" y="81"/>
                    </a:lnTo>
                    <a:lnTo>
                      <a:pt x="107" y="40"/>
                    </a:lnTo>
                    <a:lnTo>
                      <a:pt x="80" y="0"/>
                    </a:lnTo>
                    <a:lnTo>
                      <a:pt x="27" y="0"/>
                    </a:lnTo>
                    <a:lnTo>
                      <a:pt x="0" y="40"/>
                    </a:lnTo>
                    <a:lnTo>
                      <a:pt x="27" y="8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0" name="Freeform 90"/>
              <p:cNvSpPr>
                <a:spLocks/>
              </p:cNvSpPr>
              <p:nvPr/>
            </p:nvSpPr>
            <p:spPr bwMode="auto">
              <a:xfrm>
                <a:off x="3415" y="2766"/>
                <a:ext cx="60" cy="40"/>
              </a:xfrm>
              <a:custGeom>
                <a:avLst/>
                <a:gdLst>
                  <a:gd name="T0" fmla="*/ 0 w 121"/>
                  <a:gd name="T1" fmla="*/ 1 h 81"/>
                  <a:gd name="T2" fmla="*/ 1 w 121"/>
                  <a:gd name="T3" fmla="*/ 1 h 81"/>
                  <a:gd name="T4" fmla="*/ 1 w 121"/>
                  <a:gd name="T5" fmla="*/ 0 h 81"/>
                  <a:gd name="T6" fmla="*/ 0 w 121"/>
                  <a:gd name="T7" fmla="*/ 0 h 81"/>
                  <a:gd name="T8" fmla="*/ 0 w 121"/>
                  <a:gd name="T9" fmla="*/ 1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81"/>
                  <a:gd name="T17" fmla="*/ 121 w 121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81">
                    <a:moveTo>
                      <a:pt x="31" y="81"/>
                    </a:moveTo>
                    <a:lnTo>
                      <a:pt x="90" y="81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31" y="8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1" name="Freeform 91"/>
              <p:cNvSpPr>
                <a:spLocks/>
              </p:cNvSpPr>
              <p:nvPr/>
            </p:nvSpPr>
            <p:spPr bwMode="auto">
              <a:xfrm>
                <a:off x="3395" y="2753"/>
                <a:ext cx="54" cy="40"/>
              </a:xfrm>
              <a:custGeom>
                <a:avLst/>
                <a:gdLst>
                  <a:gd name="T0" fmla="*/ 0 w 107"/>
                  <a:gd name="T1" fmla="*/ 0 h 81"/>
                  <a:gd name="T2" fmla="*/ 1 w 107"/>
                  <a:gd name="T3" fmla="*/ 0 h 81"/>
                  <a:gd name="T4" fmla="*/ 2 w 107"/>
                  <a:gd name="T5" fmla="*/ 0 h 81"/>
                  <a:gd name="T6" fmla="*/ 1 w 107"/>
                  <a:gd name="T7" fmla="*/ 1 h 81"/>
                  <a:gd name="T8" fmla="*/ 0 w 107"/>
                  <a:gd name="T9" fmla="*/ 0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81"/>
                  <a:gd name="T17" fmla="*/ 107 w 107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81">
                    <a:moveTo>
                      <a:pt x="0" y="41"/>
                    </a:moveTo>
                    <a:lnTo>
                      <a:pt x="53" y="0"/>
                    </a:lnTo>
                    <a:lnTo>
                      <a:pt x="107" y="41"/>
                    </a:lnTo>
                    <a:lnTo>
                      <a:pt x="53" y="8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2" name="Rectangle 92"/>
              <p:cNvSpPr>
                <a:spLocks noChangeArrowheads="1"/>
              </p:cNvSpPr>
              <p:nvPr/>
            </p:nvSpPr>
            <p:spPr bwMode="auto">
              <a:xfrm>
                <a:off x="3395" y="2726"/>
                <a:ext cx="71" cy="27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3" name="Freeform 93"/>
              <p:cNvSpPr>
                <a:spLocks/>
              </p:cNvSpPr>
              <p:nvPr/>
            </p:nvSpPr>
            <p:spPr bwMode="auto">
              <a:xfrm>
                <a:off x="3422" y="2633"/>
                <a:ext cx="53" cy="40"/>
              </a:xfrm>
              <a:custGeom>
                <a:avLst/>
                <a:gdLst>
                  <a:gd name="T0" fmla="*/ 0 w 108"/>
                  <a:gd name="T1" fmla="*/ 0 h 80"/>
                  <a:gd name="T2" fmla="*/ 1 w 108"/>
                  <a:gd name="T3" fmla="*/ 0 h 80"/>
                  <a:gd name="T4" fmla="*/ 1 w 108"/>
                  <a:gd name="T5" fmla="*/ 1 h 80"/>
                  <a:gd name="T6" fmla="*/ 1 w 108"/>
                  <a:gd name="T7" fmla="*/ 1 h 80"/>
                  <a:gd name="T8" fmla="*/ 1 w 108"/>
                  <a:gd name="T9" fmla="*/ 1 h 80"/>
                  <a:gd name="T10" fmla="*/ 1 w 108"/>
                  <a:gd name="T11" fmla="*/ 1 h 80"/>
                  <a:gd name="T12" fmla="*/ 0 w 108"/>
                  <a:gd name="T13" fmla="*/ 1 h 80"/>
                  <a:gd name="T14" fmla="*/ 0 w 108"/>
                  <a:gd name="T15" fmla="*/ 1 h 80"/>
                  <a:gd name="T16" fmla="*/ 0 w 108"/>
                  <a:gd name="T17" fmla="*/ 1 h 80"/>
                  <a:gd name="T18" fmla="*/ 0 w 108"/>
                  <a:gd name="T19" fmla="*/ 1 h 80"/>
                  <a:gd name="T20" fmla="*/ 0 w 108"/>
                  <a:gd name="T21" fmla="*/ 0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8"/>
                  <a:gd name="T34" fmla="*/ 0 h 80"/>
                  <a:gd name="T35" fmla="*/ 108 w 10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8" h="80">
                    <a:moveTo>
                      <a:pt x="10" y="0"/>
                    </a:moveTo>
                    <a:lnTo>
                      <a:pt x="108" y="0"/>
                    </a:lnTo>
                    <a:lnTo>
                      <a:pt x="100" y="19"/>
                    </a:lnTo>
                    <a:lnTo>
                      <a:pt x="98" y="40"/>
                    </a:lnTo>
                    <a:lnTo>
                      <a:pt x="100" y="61"/>
                    </a:lnTo>
                    <a:lnTo>
                      <a:pt x="108" y="80"/>
                    </a:lnTo>
                    <a:lnTo>
                      <a:pt x="10" y="80"/>
                    </a:lnTo>
                    <a:lnTo>
                      <a:pt x="4" y="61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4" name="Freeform 94"/>
              <p:cNvSpPr>
                <a:spLocks/>
              </p:cNvSpPr>
              <p:nvPr/>
            </p:nvSpPr>
            <p:spPr bwMode="auto">
              <a:xfrm>
                <a:off x="3389" y="2673"/>
                <a:ext cx="60" cy="40"/>
              </a:xfrm>
              <a:custGeom>
                <a:avLst/>
                <a:gdLst>
                  <a:gd name="T0" fmla="*/ 1 w 119"/>
                  <a:gd name="T1" fmla="*/ 1 h 81"/>
                  <a:gd name="T2" fmla="*/ 2 w 119"/>
                  <a:gd name="T3" fmla="*/ 1 h 81"/>
                  <a:gd name="T4" fmla="*/ 2 w 119"/>
                  <a:gd name="T5" fmla="*/ 0 h 81"/>
                  <a:gd name="T6" fmla="*/ 0 w 119"/>
                  <a:gd name="T7" fmla="*/ 0 h 81"/>
                  <a:gd name="T8" fmla="*/ 1 w 119"/>
                  <a:gd name="T9" fmla="*/ 1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81"/>
                  <a:gd name="T17" fmla="*/ 119 w 119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81">
                    <a:moveTo>
                      <a:pt x="29" y="81"/>
                    </a:moveTo>
                    <a:lnTo>
                      <a:pt x="88" y="81"/>
                    </a:lnTo>
                    <a:lnTo>
                      <a:pt x="119" y="0"/>
                    </a:lnTo>
                    <a:lnTo>
                      <a:pt x="0" y="0"/>
                    </a:lnTo>
                    <a:lnTo>
                      <a:pt x="29" y="8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5" name="Freeform 95"/>
              <p:cNvSpPr>
                <a:spLocks/>
              </p:cNvSpPr>
              <p:nvPr/>
            </p:nvSpPr>
            <p:spPr bwMode="auto">
              <a:xfrm>
                <a:off x="3669" y="2846"/>
                <a:ext cx="91" cy="29"/>
              </a:xfrm>
              <a:custGeom>
                <a:avLst/>
                <a:gdLst>
                  <a:gd name="T0" fmla="*/ 3 w 182"/>
                  <a:gd name="T1" fmla="*/ 1 h 58"/>
                  <a:gd name="T2" fmla="*/ 3 w 182"/>
                  <a:gd name="T3" fmla="*/ 1 h 58"/>
                  <a:gd name="T4" fmla="*/ 3 w 182"/>
                  <a:gd name="T5" fmla="*/ 1 h 58"/>
                  <a:gd name="T6" fmla="*/ 3 w 182"/>
                  <a:gd name="T7" fmla="*/ 1 h 58"/>
                  <a:gd name="T8" fmla="*/ 3 w 182"/>
                  <a:gd name="T9" fmla="*/ 1 h 58"/>
                  <a:gd name="T10" fmla="*/ 3 w 182"/>
                  <a:gd name="T11" fmla="*/ 1 h 58"/>
                  <a:gd name="T12" fmla="*/ 3 w 182"/>
                  <a:gd name="T13" fmla="*/ 1 h 58"/>
                  <a:gd name="T14" fmla="*/ 3 w 182"/>
                  <a:gd name="T15" fmla="*/ 1 h 58"/>
                  <a:gd name="T16" fmla="*/ 3 w 182"/>
                  <a:gd name="T17" fmla="*/ 1 h 58"/>
                  <a:gd name="T18" fmla="*/ 3 w 182"/>
                  <a:gd name="T19" fmla="*/ 1 h 58"/>
                  <a:gd name="T20" fmla="*/ 3 w 182"/>
                  <a:gd name="T21" fmla="*/ 1 h 58"/>
                  <a:gd name="T22" fmla="*/ 3 w 182"/>
                  <a:gd name="T23" fmla="*/ 1 h 58"/>
                  <a:gd name="T24" fmla="*/ 3 w 182"/>
                  <a:gd name="T25" fmla="*/ 1 h 58"/>
                  <a:gd name="T26" fmla="*/ 3 w 182"/>
                  <a:gd name="T27" fmla="*/ 1 h 58"/>
                  <a:gd name="T28" fmla="*/ 3 w 182"/>
                  <a:gd name="T29" fmla="*/ 1 h 58"/>
                  <a:gd name="T30" fmla="*/ 3 w 182"/>
                  <a:gd name="T31" fmla="*/ 1 h 58"/>
                  <a:gd name="T32" fmla="*/ 3 w 182"/>
                  <a:gd name="T33" fmla="*/ 1 h 58"/>
                  <a:gd name="T34" fmla="*/ 3 w 182"/>
                  <a:gd name="T35" fmla="*/ 1 h 58"/>
                  <a:gd name="T36" fmla="*/ 3 w 182"/>
                  <a:gd name="T37" fmla="*/ 1 h 58"/>
                  <a:gd name="T38" fmla="*/ 3 w 182"/>
                  <a:gd name="T39" fmla="*/ 1 h 58"/>
                  <a:gd name="T40" fmla="*/ 3 w 182"/>
                  <a:gd name="T41" fmla="*/ 1 h 58"/>
                  <a:gd name="T42" fmla="*/ 1 w 182"/>
                  <a:gd name="T43" fmla="*/ 1 h 58"/>
                  <a:gd name="T44" fmla="*/ 1 w 182"/>
                  <a:gd name="T45" fmla="*/ 1 h 58"/>
                  <a:gd name="T46" fmla="*/ 1 w 182"/>
                  <a:gd name="T47" fmla="*/ 1 h 58"/>
                  <a:gd name="T48" fmla="*/ 1 w 182"/>
                  <a:gd name="T49" fmla="*/ 1 h 58"/>
                  <a:gd name="T50" fmla="*/ 1 w 182"/>
                  <a:gd name="T51" fmla="*/ 1 h 58"/>
                  <a:gd name="T52" fmla="*/ 1 w 182"/>
                  <a:gd name="T53" fmla="*/ 1 h 58"/>
                  <a:gd name="T54" fmla="*/ 1 w 182"/>
                  <a:gd name="T55" fmla="*/ 1 h 58"/>
                  <a:gd name="T56" fmla="*/ 1 w 182"/>
                  <a:gd name="T57" fmla="*/ 1 h 58"/>
                  <a:gd name="T58" fmla="*/ 1 w 182"/>
                  <a:gd name="T59" fmla="*/ 1 h 58"/>
                  <a:gd name="T60" fmla="*/ 1 w 182"/>
                  <a:gd name="T61" fmla="*/ 1 h 58"/>
                  <a:gd name="T62" fmla="*/ 1 w 182"/>
                  <a:gd name="T63" fmla="*/ 1 h 58"/>
                  <a:gd name="T64" fmla="*/ 1 w 182"/>
                  <a:gd name="T65" fmla="*/ 1 h 58"/>
                  <a:gd name="T66" fmla="*/ 2 w 182"/>
                  <a:gd name="T67" fmla="*/ 1 h 58"/>
                  <a:gd name="T68" fmla="*/ 2 w 182"/>
                  <a:gd name="T69" fmla="*/ 1 h 58"/>
                  <a:gd name="T70" fmla="*/ 3 w 182"/>
                  <a:gd name="T71" fmla="*/ 1 h 58"/>
                  <a:gd name="T72" fmla="*/ 3 w 182"/>
                  <a:gd name="T73" fmla="*/ 1 h 58"/>
                  <a:gd name="T74" fmla="*/ 3 w 182"/>
                  <a:gd name="T75" fmla="*/ 1 h 5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82"/>
                  <a:gd name="T115" fmla="*/ 0 h 58"/>
                  <a:gd name="T116" fmla="*/ 182 w 182"/>
                  <a:gd name="T117" fmla="*/ 58 h 5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82" h="58">
                    <a:moveTo>
                      <a:pt x="148" y="58"/>
                    </a:moveTo>
                    <a:lnTo>
                      <a:pt x="148" y="58"/>
                    </a:lnTo>
                    <a:lnTo>
                      <a:pt x="150" y="56"/>
                    </a:lnTo>
                    <a:lnTo>
                      <a:pt x="154" y="56"/>
                    </a:lnTo>
                    <a:lnTo>
                      <a:pt x="156" y="54"/>
                    </a:lnTo>
                    <a:lnTo>
                      <a:pt x="159" y="52"/>
                    </a:lnTo>
                    <a:lnTo>
                      <a:pt x="163" y="50"/>
                    </a:lnTo>
                    <a:lnTo>
                      <a:pt x="165" y="48"/>
                    </a:lnTo>
                    <a:lnTo>
                      <a:pt x="167" y="48"/>
                    </a:lnTo>
                    <a:lnTo>
                      <a:pt x="169" y="47"/>
                    </a:lnTo>
                    <a:lnTo>
                      <a:pt x="171" y="47"/>
                    </a:lnTo>
                    <a:lnTo>
                      <a:pt x="171" y="45"/>
                    </a:lnTo>
                    <a:lnTo>
                      <a:pt x="173" y="43"/>
                    </a:lnTo>
                    <a:lnTo>
                      <a:pt x="173" y="41"/>
                    </a:lnTo>
                    <a:lnTo>
                      <a:pt x="173" y="39"/>
                    </a:lnTo>
                    <a:lnTo>
                      <a:pt x="175" y="37"/>
                    </a:lnTo>
                    <a:lnTo>
                      <a:pt x="175" y="33"/>
                    </a:lnTo>
                    <a:lnTo>
                      <a:pt x="177" y="29"/>
                    </a:lnTo>
                    <a:lnTo>
                      <a:pt x="179" y="24"/>
                    </a:lnTo>
                    <a:lnTo>
                      <a:pt x="179" y="20"/>
                    </a:lnTo>
                    <a:lnTo>
                      <a:pt x="181" y="14"/>
                    </a:lnTo>
                    <a:lnTo>
                      <a:pt x="181" y="12"/>
                    </a:lnTo>
                    <a:lnTo>
                      <a:pt x="182" y="10"/>
                    </a:lnTo>
                    <a:lnTo>
                      <a:pt x="181" y="12"/>
                    </a:lnTo>
                    <a:lnTo>
                      <a:pt x="179" y="16"/>
                    </a:lnTo>
                    <a:lnTo>
                      <a:pt x="177" y="20"/>
                    </a:lnTo>
                    <a:lnTo>
                      <a:pt x="175" y="25"/>
                    </a:lnTo>
                    <a:lnTo>
                      <a:pt x="171" y="29"/>
                    </a:lnTo>
                    <a:lnTo>
                      <a:pt x="169" y="35"/>
                    </a:lnTo>
                    <a:lnTo>
                      <a:pt x="167" y="39"/>
                    </a:lnTo>
                    <a:lnTo>
                      <a:pt x="165" y="41"/>
                    </a:lnTo>
                    <a:lnTo>
                      <a:pt x="163" y="43"/>
                    </a:lnTo>
                    <a:lnTo>
                      <a:pt x="159" y="43"/>
                    </a:lnTo>
                    <a:lnTo>
                      <a:pt x="156" y="45"/>
                    </a:lnTo>
                    <a:lnTo>
                      <a:pt x="152" y="47"/>
                    </a:lnTo>
                    <a:lnTo>
                      <a:pt x="150" y="48"/>
                    </a:lnTo>
                    <a:lnTo>
                      <a:pt x="148" y="48"/>
                    </a:lnTo>
                    <a:lnTo>
                      <a:pt x="146" y="48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17" y="8"/>
                    </a:lnTo>
                    <a:lnTo>
                      <a:pt x="21" y="10"/>
                    </a:lnTo>
                    <a:lnTo>
                      <a:pt x="27" y="12"/>
                    </a:lnTo>
                    <a:lnTo>
                      <a:pt x="31" y="12"/>
                    </a:lnTo>
                    <a:lnTo>
                      <a:pt x="37" y="14"/>
                    </a:lnTo>
                    <a:lnTo>
                      <a:pt x="41" y="16"/>
                    </a:lnTo>
                    <a:lnTo>
                      <a:pt x="46" y="18"/>
                    </a:lnTo>
                    <a:lnTo>
                      <a:pt x="52" y="20"/>
                    </a:lnTo>
                    <a:lnTo>
                      <a:pt x="58" y="22"/>
                    </a:lnTo>
                    <a:lnTo>
                      <a:pt x="62" y="24"/>
                    </a:lnTo>
                    <a:lnTo>
                      <a:pt x="67" y="25"/>
                    </a:lnTo>
                    <a:lnTo>
                      <a:pt x="73" y="27"/>
                    </a:lnTo>
                    <a:lnTo>
                      <a:pt x="79" y="29"/>
                    </a:lnTo>
                    <a:lnTo>
                      <a:pt x="85" y="33"/>
                    </a:lnTo>
                    <a:lnTo>
                      <a:pt x="90" y="35"/>
                    </a:lnTo>
                    <a:lnTo>
                      <a:pt x="96" y="37"/>
                    </a:lnTo>
                    <a:lnTo>
                      <a:pt x="102" y="39"/>
                    </a:lnTo>
                    <a:lnTo>
                      <a:pt x="108" y="41"/>
                    </a:lnTo>
                    <a:lnTo>
                      <a:pt x="111" y="43"/>
                    </a:lnTo>
                    <a:lnTo>
                      <a:pt x="117" y="45"/>
                    </a:lnTo>
                    <a:lnTo>
                      <a:pt x="121" y="47"/>
                    </a:lnTo>
                    <a:lnTo>
                      <a:pt x="127" y="48"/>
                    </a:lnTo>
                    <a:lnTo>
                      <a:pt x="131" y="50"/>
                    </a:lnTo>
                    <a:lnTo>
                      <a:pt x="134" y="52"/>
                    </a:lnTo>
                    <a:lnTo>
                      <a:pt x="138" y="54"/>
                    </a:lnTo>
                    <a:lnTo>
                      <a:pt x="142" y="54"/>
                    </a:lnTo>
                    <a:lnTo>
                      <a:pt x="144" y="56"/>
                    </a:lnTo>
                    <a:lnTo>
                      <a:pt x="148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6" name="Freeform 96"/>
              <p:cNvSpPr>
                <a:spLocks/>
              </p:cNvSpPr>
              <p:nvPr/>
            </p:nvSpPr>
            <p:spPr bwMode="auto">
              <a:xfrm>
                <a:off x="3660" y="2793"/>
                <a:ext cx="106" cy="73"/>
              </a:xfrm>
              <a:custGeom>
                <a:avLst/>
                <a:gdLst>
                  <a:gd name="T0" fmla="*/ 0 w 213"/>
                  <a:gd name="T1" fmla="*/ 1 h 146"/>
                  <a:gd name="T2" fmla="*/ 0 w 213"/>
                  <a:gd name="T3" fmla="*/ 1 h 146"/>
                  <a:gd name="T4" fmla="*/ 0 w 213"/>
                  <a:gd name="T5" fmla="*/ 1 h 146"/>
                  <a:gd name="T6" fmla="*/ 0 w 213"/>
                  <a:gd name="T7" fmla="*/ 1 h 146"/>
                  <a:gd name="T8" fmla="*/ 0 w 213"/>
                  <a:gd name="T9" fmla="*/ 1 h 146"/>
                  <a:gd name="T10" fmla="*/ 3 w 213"/>
                  <a:gd name="T11" fmla="*/ 1 h 146"/>
                  <a:gd name="T12" fmla="*/ 3 w 213"/>
                  <a:gd name="T13" fmla="*/ 1 h 146"/>
                  <a:gd name="T14" fmla="*/ 3 w 213"/>
                  <a:gd name="T15" fmla="*/ 1 h 146"/>
                  <a:gd name="T16" fmla="*/ 3 w 213"/>
                  <a:gd name="T17" fmla="*/ 1 h 146"/>
                  <a:gd name="T18" fmla="*/ 3 w 213"/>
                  <a:gd name="T19" fmla="*/ 1 h 146"/>
                  <a:gd name="T20" fmla="*/ 3 w 213"/>
                  <a:gd name="T21" fmla="*/ 1 h 146"/>
                  <a:gd name="T22" fmla="*/ 3 w 213"/>
                  <a:gd name="T23" fmla="*/ 1 h 146"/>
                  <a:gd name="T24" fmla="*/ 3 w 213"/>
                  <a:gd name="T25" fmla="*/ 1 h 146"/>
                  <a:gd name="T26" fmla="*/ 3 w 213"/>
                  <a:gd name="T27" fmla="*/ 1 h 146"/>
                  <a:gd name="T28" fmla="*/ 2 w 213"/>
                  <a:gd name="T29" fmla="*/ 2 h 146"/>
                  <a:gd name="T30" fmla="*/ 2 w 213"/>
                  <a:gd name="T31" fmla="*/ 2 h 146"/>
                  <a:gd name="T32" fmla="*/ 2 w 213"/>
                  <a:gd name="T33" fmla="*/ 2 h 146"/>
                  <a:gd name="T34" fmla="*/ 2 w 213"/>
                  <a:gd name="T35" fmla="*/ 2 h 146"/>
                  <a:gd name="T36" fmla="*/ 2 w 213"/>
                  <a:gd name="T37" fmla="*/ 2 h 146"/>
                  <a:gd name="T38" fmla="*/ 2 w 213"/>
                  <a:gd name="T39" fmla="*/ 2 h 146"/>
                  <a:gd name="T40" fmla="*/ 2 w 213"/>
                  <a:gd name="T41" fmla="*/ 2 h 146"/>
                  <a:gd name="T42" fmla="*/ 2 w 213"/>
                  <a:gd name="T43" fmla="*/ 2 h 146"/>
                  <a:gd name="T44" fmla="*/ 2 w 213"/>
                  <a:gd name="T45" fmla="*/ 2 h 146"/>
                  <a:gd name="T46" fmla="*/ 2 w 213"/>
                  <a:gd name="T47" fmla="*/ 2 h 146"/>
                  <a:gd name="T48" fmla="*/ 2 w 213"/>
                  <a:gd name="T49" fmla="*/ 2 h 146"/>
                  <a:gd name="T50" fmla="*/ 2 w 213"/>
                  <a:gd name="T51" fmla="*/ 2 h 146"/>
                  <a:gd name="T52" fmla="*/ 2 w 213"/>
                  <a:gd name="T53" fmla="*/ 2 h 146"/>
                  <a:gd name="T54" fmla="*/ 2 w 213"/>
                  <a:gd name="T55" fmla="*/ 2 h 146"/>
                  <a:gd name="T56" fmla="*/ 2 w 213"/>
                  <a:gd name="T57" fmla="*/ 2 h 146"/>
                  <a:gd name="T58" fmla="*/ 2 w 213"/>
                  <a:gd name="T59" fmla="*/ 2 h 146"/>
                  <a:gd name="T60" fmla="*/ 2 w 213"/>
                  <a:gd name="T61" fmla="*/ 2 h 146"/>
                  <a:gd name="T62" fmla="*/ 1 w 213"/>
                  <a:gd name="T63" fmla="*/ 2 h 146"/>
                  <a:gd name="T64" fmla="*/ 1 w 213"/>
                  <a:gd name="T65" fmla="*/ 2 h 146"/>
                  <a:gd name="T66" fmla="*/ 1 w 213"/>
                  <a:gd name="T67" fmla="*/ 2 h 146"/>
                  <a:gd name="T68" fmla="*/ 1 w 213"/>
                  <a:gd name="T69" fmla="*/ 2 h 146"/>
                  <a:gd name="T70" fmla="*/ 0 w 213"/>
                  <a:gd name="T71" fmla="*/ 1 h 146"/>
                  <a:gd name="T72" fmla="*/ 0 w 213"/>
                  <a:gd name="T73" fmla="*/ 1 h 146"/>
                  <a:gd name="T74" fmla="*/ 0 w 213"/>
                  <a:gd name="T75" fmla="*/ 1 h 146"/>
                  <a:gd name="T76" fmla="*/ 0 w 213"/>
                  <a:gd name="T77" fmla="*/ 1 h 146"/>
                  <a:gd name="T78" fmla="*/ 0 w 213"/>
                  <a:gd name="T79" fmla="*/ 1 h 146"/>
                  <a:gd name="T80" fmla="*/ 0 w 213"/>
                  <a:gd name="T81" fmla="*/ 1 h 146"/>
                  <a:gd name="T82" fmla="*/ 0 w 213"/>
                  <a:gd name="T83" fmla="*/ 1 h 146"/>
                  <a:gd name="T84" fmla="*/ 0 w 213"/>
                  <a:gd name="T85" fmla="*/ 1 h 146"/>
                  <a:gd name="T86" fmla="*/ 0 w 213"/>
                  <a:gd name="T87" fmla="*/ 1 h 146"/>
                  <a:gd name="T88" fmla="*/ 0 w 213"/>
                  <a:gd name="T89" fmla="*/ 1 h 146"/>
                  <a:gd name="T90" fmla="*/ 0 w 213"/>
                  <a:gd name="T91" fmla="*/ 1 h 146"/>
                  <a:gd name="T92" fmla="*/ 0 w 213"/>
                  <a:gd name="T93" fmla="*/ 1 h 146"/>
                  <a:gd name="T94" fmla="*/ 0 w 213"/>
                  <a:gd name="T95" fmla="*/ 1 h 146"/>
                  <a:gd name="T96" fmla="*/ 0 w 213"/>
                  <a:gd name="T97" fmla="*/ 1 h 146"/>
                  <a:gd name="T98" fmla="*/ 0 w 213"/>
                  <a:gd name="T99" fmla="*/ 1 h 146"/>
                  <a:gd name="T100" fmla="*/ 0 w 213"/>
                  <a:gd name="T101" fmla="*/ 1 h 146"/>
                  <a:gd name="T102" fmla="*/ 0 w 213"/>
                  <a:gd name="T103" fmla="*/ 1 h 146"/>
                  <a:gd name="T104" fmla="*/ 0 w 213"/>
                  <a:gd name="T105" fmla="*/ 1 h 146"/>
                  <a:gd name="T106" fmla="*/ 0 w 213"/>
                  <a:gd name="T107" fmla="*/ 1 h 14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13"/>
                  <a:gd name="T163" fmla="*/ 0 h 146"/>
                  <a:gd name="T164" fmla="*/ 213 w 213"/>
                  <a:gd name="T165" fmla="*/ 146 h 14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13" h="146">
                    <a:moveTo>
                      <a:pt x="23" y="19"/>
                    </a:moveTo>
                    <a:lnTo>
                      <a:pt x="23" y="17"/>
                    </a:lnTo>
                    <a:lnTo>
                      <a:pt x="23" y="15"/>
                    </a:lnTo>
                    <a:lnTo>
                      <a:pt x="25" y="12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213" y="52"/>
                    </a:lnTo>
                    <a:lnTo>
                      <a:pt x="213" y="56"/>
                    </a:lnTo>
                    <a:lnTo>
                      <a:pt x="211" y="58"/>
                    </a:lnTo>
                    <a:lnTo>
                      <a:pt x="209" y="61"/>
                    </a:lnTo>
                    <a:lnTo>
                      <a:pt x="209" y="65"/>
                    </a:lnTo>
                    <a:lnTo>
                      <a:pt x="207" y="69"/>
                    </a:lnTo>
                    <a:lnTo>
                      <a:pt x="205" y="73"/>
                    </a:lnTo>
                    <a:lnTo>
                      <a:pt x="205" y="75"/>
                    </a:lnTo>
                    <a:lnTo>
                      <a:pt x="205" y="77"/>
                    </a:lnTo>
                    <a:lnTo>
                      <a:pt x="203" y="77"/>
                    </a:lnTo>
                    <a:lnTo>
                      <a:pt x="201" y="86"/>
                    </a:lnTo>
                    <a:lnTo>
                      <a:pt x="198" y="96"/>
                    </a:lnTo>
                    <a:lnTo>
                      <a:pt x="196" y="104"/>
                    </a:lnTo>
                    <a:lnTo>
                      <a:pt x="192" y="113"/>
                    </a:lnTo>
                    <a:lnTo>
                      <a:pt x="190" y="121"/>
                    </a:lnTo>
                    <a:lnTo>
                      <a:pt x="188" y="127"/>
                    </a:lnTo>
                    <a:lnTo>
                      <a:pt x="186" y="130"/>
                    </a:lnTo>
                    <a:lnTo>
                      <a:pt x="186" y="132"/>
                    </a:lnTo>
                    <a:lnTo>
                      <a:pt x="184" y="134"/>
                    </a:lnTo>
                    <a:lnTo>
                      <a:pt x="184" y="136"/>
                    </a:lnTo>
                    <a:lnTo>
                      <a:pt x="182" y="136"/>
                    </a:lnTo>
                    <a:lnTo>
                      <a:pt x="182" y="138"/>
                    </a:lnTo>
                    <a:lnTo>
                      <a:pt x="180" y="138"/>
                    </a:lnTo>
                    <a:lnTo>
                      <a:pt x="178" y="140"/>
                    </a:lnTo>
                    <a:lnTo>
                      <a:pt x="177" y="140"/>
                    </a:lnTo>
                    <a:lnTo>
                      <a:pt x="175" y="142"/>
                    </a:lnTo>
                    <a:lnTo>
                      <a:pt x="173" y="142"/>
                    </a:lnTo>
                    <a:lnTo>
                      <a:pt x="171" y="144"/>
                    </a:lnTo>
                    <a:lnTo>
                      <a:pt x="169" y="144"/>
                    </a:lnTo>
                    <a:lnTo>
                      <a:pt x="167" y="144"/>
                    </a:lnTo>
                    <a:lnTo>
                      <a:pt x="167" y="146"/>
                    </a:lnTo>
                    <a:lnTo>
                      <a:pt x="165" y="144"/>
                    </a:lnTo>
                    <a:lnTo>
                      <a:pt x="163" y="144"/>
                    </a:lnTo>
                    <a:lnTo>
                      <a:pt x="159" y="144"/>
                    </a:lnTo>
                    <a:lnTo>
                      <a:pt x="157" y="142"/>
                    </a:lnTo>
                    <a:lnTo>
                      <a:pt x="152" y="142"/>
                    </a:lnTo>
                    <a:lnTo>
                      <a:pt x="148" y="140"/>
                    </a:lnTo>
                    <a:lnTo>
                      <a:pt x="142" y="138"/>
                    </a:lnTo>
                    <a:lnTo>
                      <a:pt x="136" y="136"/>
                    </a:lnTo>
                    <a:lnTo>
                      <a:pt x="130" y="134"/>
                    </a:lnTo>
                    <a:lnTo>
                      <a:pt x="125" y="132"/>
                    </a:lnTo>
                    <a:lnTo>
                      <a:pt x="117" y="130"/>
                    </a:lnTo>
                    <a:lnTo>
                      <a:pt x="111" y="129"/>
                    </a:lnTo>
                    <a:lnTo>
                      <a:pt x="104" y="127"/>
                    </a:lnTo>
                    <a:lnTo>
                      <a:pt x="96" y="125"/>
                    </a:lnTo>
                    <a:lnTo>
                      <a:pt x="88" y="123"/>
                    </a:lnTo>
                    <a:lnTo>
                      <a:pt x="83" y="121"/>
                    </a:lnTo>
                    <a:lnTo>
                      <a:pt x="75" y="119"/>
                    </a:lnTo>
                    <a:lnTo>
                      <a:pt x="67" y="115"/>
                    </a:lnTo>
                    <a:lnTo>
                      <a:pt x="60" y="113"/>
                    </a:lnTo>
                    <a:lnTo>
                      <a:pt x="54" y="111"/>
                    </a:lnTo>
                    <a:lnTo>
                      <a:pt x="46" y="109"/>
                    </a:lnTo>
                    <a:lnTo>
                      <a:pt x="40" y="107"/>
                    </a:lnTo>
                    <a:lnTo>
                      <a:pt x="35" y="105"/>
                    </a:lnTo>
                    <a:lnTo>
                      <a:pt x="29" y="105"/>
                    </a:lnTo>
                    <a:lnTo>
                      <a:pt x="23" y="104"/>
                    </a:lnTo>
                    <a:lnTo>
                      <a:pt x="19" y="102"/>
                    </a:lnTo>
                    <a:lnTo>
                      <a:pt x="15" y="100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8" y="98"/>
                    </a:lnTo>
                    <a:lnTo>
                      <a:pt x="6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2" y="96"/>
                    </a:lnTo>
                    <a:lnTo>
                      <a:pt x="0" y="94"/>
                    </a:lnTo>
                    <a:lnTo>
                      <a:pt x="0" y="92"/>
                    </a:lnTo>
                    <a:lnTo>
                      <a:pt x="0" y="88"/>
                    </a:lnTo>
                    <a:lnTo>
                      <a:pt x="0" y="84"/>
                    </a:lnTo>
                    <a:lnTo>
                      <a:pt x="2" y="81"/>
                    </a:lnTo>
                    <a:lnTo>
                      <a:pt x="2" y="79"/>
                    </a:lnTo>
                    <a:lnTo>
                      <a:pt x="4" y="71"/>
                    </a:lnTo>
                    <a:lnTo>
                      <a:pt x="8" y="63"/>
                    </a:lnTo>
                    <a:lnTo>
                      <a:pt x="10" y="56"/>
                    </a:lnTo>
                    <a:lnTo>
                      <a:pt x="13" y="46"/>
                    </a:lnTo>
                    <a:lnTo>
                      <a:pt x="17" y="36"/>
                    </a:lnTo>
                    <a:lnTo>
                      <a:pt x="21" y="27"/>
                    </a:lnTo>
                    <a:lnTo>
                      <a:pt x="23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7" name="Freeform 97"/>
              <p:cNvSpPr>
                <a:spLocks/>
              </p:cNvSpPr>
              <p:nvPr/>
            </p:nvSpPr>
            <p:spPr bwMode="auto">
              <a:xfrm>
                <a:off x="3660" y="2793"/>
                <a:ext cx="103" cy="70"/>
              </a:xfrm>
              <a:custGeom>
                <a:avLst/>
                <a:gdLst>
                  <a:gd name="T0" fmla="*/ 0 w 207"/>
                  <a:gd name="T1" fmla="*/ 1 h 140"/>
                  <a:gd name="T2" fmla="*/ 0 w 207"/>
                  <a:gd name="T3" fmla="*/ 1 h 140"/>
                  <a:gd name="T4" fmla="*/ 1 w 207"/>
                  <a:gd name="T5" fmla="*/ 1 h 140"/>
                  <a:gd name="T6" fmla="*/ 1 w 207"/>
                  <a:gd name="T7" fmla="*/ 1 h 140"/>
                  <a:gd name="T8" fmla="*/ 2 w 207"/>
                  <a:gd name="T9" fmla="*/ 1 h 140"/>
                  <a:gd name="T10" fmla="*/ 2 w 207"/>
                  <a:gd name="T11" fmla="*/ 1 h 140"/>
                  <a:gd name="T12" fmla="*/ 3 w 207"/>
                  <a:gd name="T13" fmla="*/ 1 h 140"/>
                  <a:gd name="T14" fmla="*/ 3 w 207"/>
                  <a:gd name="T15" fmla="*/ 1 h 140"/>
                  <a:gd name="T16" fmla="*/ 3 w 207"/>
                  <a:gd name="T17" fmla="*/ 1 h 140"/>
                  <a:gd name="T18" fmla="*/ 3 w 207"/>
                  <a:gd name="T19" fmla="*/ 1 h 140"/>
                  <a:gd name="T20" fmla="*/ 0 w 207"/>
                  <a:gd name="T21" fmla="*/ 1 h 140"/>
                  <a:gd name="T22" fmla="*/ 0 w 207"/>
                  <a:gd name="T23" fmla="*/ 1 h 140"/>
                  <a:gd name="T24" fmla="*/ 0 w 207"/>
                  <a:gd name="T25" fmla="*/ 1 h 140"/>
                  <a:gd name="T26" fmla="*/ 0 w 207"/>
                  <a:gd name="T27" fmla="*/ 1 h 140"/>
                  <a:gd name="T28" fmla="*/ 0 w 207"/>
                  <a:gd name="T29" fmla="*/ 1 h 140"/>
                  <a:gd name="T30" fmla="*/ 0 w 207"/>
                  <a:gd name="T31" fmla="*/ 1 h 140"/>
                  <a:gd name="T32" fmla="*/ 0 w 207"/>
                  <a:gd name="T33" fmla="*/ 1 h 140"/>
                  <a:gd name="T34" fmla="*/ 1 w 207"/>
                  <a:gd name="T35" fmla="*/ 1 h 140"/>
                  <a:gd name="T36" fmla="*/ 1 w 207"/>
                  <a:gd name="T37" fmla="*/ 1 h 140"/>
                  <a:gd name="T38" fmla="*/ 1 w 207"/>
                  <a:gd name="T39" fmla="*/ 2 h 140"/>
                  <a:gd name="T40" fmla="*/ 2 w 207"/>
                  <a:gd name="T41" fmla="*/ 2 h 140"/>
                  <a:gd name="T42" fmla="*/ 2 w 207"/>
                  <a:gd name="T43" fmla="*/ 2 h 140"/>
                  <a:gd name="T44" fmla="*/ 2 w 207"/>
                  <a:gd name="T45" fmla="*/ 2 h 140"/>
                  <a:gd name="T46" fmla="*/ 2 w 207"/>
                  <a:gd name="T47" fmla="*/ 2 h 140"/>
                  <a:gd name="T48" fmla="*/ 2 w 207"/>
                  <a:gd name="T49" fmla="*/ 2 h 140"/>
                  <a:gd name="T50" fmla="*/ 2 w 207"/>
                  <a:gd name="T51" fmla="*/ 2 h 140"/>
                  <a:gd name="T52" fmla="*/ 2 w 207"/>
                  <a:gd name="T53" fmla="*/ 2 h 140"/>
                  <a:gd name="T54" fmla="*/ 2 w 207"/>
                  <a:gd name="T55" fmla="*/ 2 h 140"/>
                  <a:gd name="T56" fmla="*/ 2 w 207"/>
                  <a:gd name="T57" fmla="*/ 2 h 140"/>
                  <a:gd name="T58" fmla="*/ 2 w 207"/>
                  <a:gd name="T59" fmla="*/ 2 h 140"/>
                  <a:gd name="T60" fmla="*/ 2 w 207"/>
                  <a:gd name="T61" fmla="*/ 2 h 140"/>
                  <a:gd name="T62" fmla="*/ 1 w 207"/>
                  <a:gd name="T63" fmla="*/ 2 h 140"/>
                  <a:gd name="T64" fmla="*/ 1 w 207"/>
                  <a:gd name="T65" fmla="*/ 2 h 140"/>
                  <a:gd name="T66" fmla="*/ 0 w 207"/>
                  <a:gd name="T67" fmla="*/ 1 h 140"/>
                  <a:gd name="T68" fmla="*/ 0 w 207"/>
                  <a:gd name="T69" fmla="*/ 1 h 140"/>
                  <a:gd name="T70" fmla="*/ 0 w 207"/>
                  <a:gd name="T71" fmla="*/ 1 h 140"/>
                  <a:gd name="T72" fmla="*/ 0 w 207"/>
                  <a:gd name="T73" fmla="*/ 1 h 140"/>
                  <a:gd name="T74" fmla="*/ 0 w 207"/>
                  <a:gd name="T75" fmla="*/ 1 h 140"/>
                  <a:gd name="T76" fmla="*/ 0 w 207"/>
                  <a:gd name="T77" fmla="*/ 1 h 140"/>
                  <a:gd name="T78" fmla="*/ 0 w 207"/>
                  <a:gd name="T79" fmla="*/ 1 h 140"/>
                  <a:gd name="T80" fmla="*/ 0 w 207"/>
                  <a:gd name="T81" fmla="*/ 1 h 140"/>
                  <a:gd name="T82" fmla="*/ 0 w 207"/>
                  <a:gd name="T83" fmla="*/ 1 h 140"/>
                  <a:gd name="T84" fmla="*/ 0 w 207"/>
                  <a:gd name="T85" fmla="*/ 1 h 140"/>
                  <a:gd name="T86" fmla="*/ 0 w 207"/>
                  <a:gd name="T87" fmla="*/ 1 h 140"/>
                  <a:gd name="T88" fmla="*/ 0 w 207"/>
                  <a:gd name="T89" fmla="*/ 1 h 140"/>
                  <a:gd name="T90" fmla="*/ 0 w 207"/>
                  <a:gd name="T91" fmla="*/ 1 h 140"/>
                  <a:gd name="T92" fmla="*/ 0 w 207"/>
                  <a:gd name="T93" fmla="*/ 1 h 140"/>
                  <a:gd name="T94" fmla="*/ 0 w 207"/>
                  <a:gd name="T95" fmla="*/ 1 h 140"/>
                  <a:gd name="T96" fmla="*/ 0 w 207"/>
                  <a:gd name="T97" fmla="*/ 1 h 140"/>
                  <a:gd name="T98" fmla="*/ 0 w 207"/>
                  <a:gd name="T99" fmla="*/ 1 h 140"/>
                  <a:gd name="T100" fmla="*/ 0 w 207"/>
                  <a:gd name="T101" fmla="*/ 0 h 140"/>
                  <a:gd name="T102" fmla="*/ 0 w 207"/>
                  <a:gd name="T103" fmla="*/ 1 h 140"/>
                  <a:gd name="T104" fmla="*/ 0 w 207"/>
                  <a:gd name="T105" fmla="*/ 1 h 140"/>
                  <a:gd name="T106" fmla="*/ 0 w 207"/>
                  <a:gd name="T107" fmla="*/ 1 h 14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07"/>
                  <a:gd name="T163" fmla="*/ 0 h 140"/>
                  <a:gd name="T164" fmla="*/ 207 w 207"/>
                  <a:gd name="T165" fmla="*/ 140 h 14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07" h="140">
                    <a:moveTo>
                      <a:pt x="38" y="13"/>
                    </a:moveTo>
                    <a:lnTo>
                      <a:pt x="38" y="13"/>
                    </a:lnTo>
                    <a:lnTo>
                      <a:pt x="40" y="13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50" y="17"/>
                    </a:lnTo>
                    <a:lnTo>
                      <a:pt x="56" y="17"/>
                    </a:lnTo>
                    <a:lnTo>
                      <a:pt x="60" y="19"/>
                    </a:lnTo>
                    <a:lnTo>
                      <a:pt x="65" y="21"/>
                    </a:lnTo>
                    <a:lnTo>
                      <a:pt x="73" y="23"/>
                    </a:lnTo>
                    <a:lnTo>
                      <a:pt x="79" y="25"/>
                    </a:lnTo>
                    <a:lnTo>
                      <a:pt x="86" y="27"/>
                    </a:lnTo>
                    <a:lnTo>
                      <a:pt x="92" y="29"/>
                    </a:lnTo>
                    <a:lnTo>
                      <a:pt x="100" y="31"/>
                    </a:lnTo>
                    <a:lnTo>
                      <a:pt x="107" y="33"/>
                    </a:lnTo>
                    <a:lnTo>
                      <a:pt x="115" y="36"/>
                    </a:lnTo>
                    <a:lnTo>
                      <a:pt x="123" y="38"/>
                    </a:lnTo>
                    <a:lnTo>
                      <a:pt x="132" y="40"/>
                    </a:lnTo>
                    <a:lnTo>
                      <a:pt x="140" y="42"/>
                    </a:lnTo>
                    <a:lnTo>
                      <a:pt x="148" y="44"/>
                    </a:lnTo>
                    <a:lnTo>
                      <a:pt x="153" y="48"/>
                    </a:lnTo>
                    <a:lnTo>
                      <a:pt x="161" y="50"/>
                    </a:lnTo>
                    <a:lnTo>
                      <a:pt x="169" y="52"/>
                    </a:lnTo>
                    <a:lnTo>
                      <a:pt x="175" y="54"/>
                    </a:lnTo>
                    <a:lnTo>
                      <a:pt x="180" y="56"/>
                    </a:lnTo>
                    <a:lnTo>
                      <a:pt x="186" y="58"/>
                    </a:lnTo>
                    <a:lnTo>
                      <a:pt x="192" y="58"/>
                    </a:lnTo>
                    <a:lnTo>
                      <a:pt x="196" y="59"/>
                    </a:lnTo>
                    <a:lnTo>
                      <a:pt x="200" y="61"/>
                    </a:lnTo>
                    <a:lnTo>
                      <a:pt x="203" y="61"/>
                    </a:lnTo>
                    <a:lnTo>
                      <a:pt x="205" y="61"/>
                    </a:lnTo>
                    <a:lnTo>
                      <a:pt x="207" y="63"/>
                    </a:lnTo>
                    <a:lnTo>
                      <a:pt x="203" y="73"/>
                    </a:lnTo>
                    <a:lnTo>
                      <a:pt x="205" y="73"/>
                    </a:lnTo>
                    <a:lnTo>
                      <a:pt x="205" y="75"/>
                    </a:lnTo>
                    <a:lnTo>
                      <a:pt x="205" y="77"/>
                    </a:lnTo>
                    <a:lnTo>
                      <a:pt x="203" y="77"/>
                    </a:lnTo>
                    <a:lnTo>
                      <a:pt x="201" y="77"/>
                    </a:lnTo>
                    <a:lnTo>
                      <a:pt x="205" y="63"/>
                    </a:lnTo>
                    <a:lnTo>
                      <a:pt x="40" y="15"/>
                    </a:lnTo>
                    <a:lnTo>
                      <a:pt x="35" y="27"/>
                    </a:lnTo>
                    <a:lnTo>
                      <a:pt x="33" y="27"/>
                    </a:lnTo>
                    <a:lnTo>
                      <a:pt x="29" y="35"/>
                    </a:lnTo>
                    <a:lnTo>
                      <a:pt x="27" y="44"/>
                    </a:lnTo>
                    <a:lnTo>
                      <a:pt x="23" y="54"/>
                    </a:lnTo>
                    <a:lnTo>
                      <a:pt x="21" y="61"/>
                    </a:lnTo>
                    <a:lnTo>
                      <a:pt x="17" y="69"/>
                    </a:lnTo>
                    <a:lnTo>
                      <a:pt x="15" y="75"/>
                    </a:lnTo>
                    <a:lnTo>
                      <a:pt x="13" y="79"/>
                    </a:lnTo>
                    <a:lnTo>
                      <a:pt x="13" y="82"/>
                    </a:lnTo>
                    <a:lnTo>
                      <a:pt x="13" y="84"/>
                    </a:lnTo>
                    <a:lnTo>
                      <a:pt x="12" y="86"/>
                    </a:lnTo>
                    <a:lnTo>
                      <a:pt x="13" y="88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9" y="90"/>
                    </a:lnTo>
                    <a:lnTo>
                      <a:pt x="21" y="92"/>
                    </a:lnTo>
                    <a:lnTo>
                      <a:pt x="23" y="92"/>
                    </a:lnTo>
                    <a:lnTo>
                      <a:pt x="27" y="92"/>
                    </a:lnTo>
                    <a:lnTo>
                      <a:pt x="31" y="94"/>
                    </a:lnTo>
                    <a:lnTo>
                      <a:pt x="35" y="96"/>
                    </a:lnTo>
                    <a:lnTo>
                      <a:pt x="38" y="96"/>
                    </a:lnTo>
                    <a:lnTo>
                      <a:pt x="44" y="98"/>
                    </a:lnTo>
                    <a:lnTo>
                      <a:pt x="50" y="100"/>
                    </a:lnTo>
                    <a:lnTo>
                      <a:pt x="56" y="102"/>
                    </a:lnTo>
                    <a:lnTo>
                      <a:pt x="61" y="104"/>
                    </a:lnTo>
                    <a:lnTo>
                      <a:pt x="69" y="105"/>
                    </a:lnTo>
                    <a:lnTo>
                      <a:pt x="75" y="107"/>
                    </a:lnTo>
                    <a:lnTo>
                      <a:pt x="83" y="109"/>
                    </a:lnTo>
                    <a:lnTo>
                      <a:pt x="88" y="111"/>
                    </a:lnTo>
                    <a:lnTo>
                      <a:pt x="96" y="113"/>
                    </a:lnTo>
                    <a:lnTo>
                      <a:pt x="104" y="115"/>
                    </a:lnTo>
                    <a:lnTo>
                      <a:pt x="109" y="117"/>
                    </a:lnTo>
                    <a:lnTo>
                      <a:pt x="117" y="119"/>
                    </a:lnTo>
                    <a:lnTo>
                      <a:pt x="123" y="121"/>
                    </a:lnTo>
                    <a:lnTo>
                      <a:pt x="129" y="123"/>
                    </a:lnTo>
                    <a:lnTo>
                      <a:pt x="136" y="125"/>
                    </a:lnTo>
                    <a:lnTo>
                      <a:pt x="142" y="127"/>
                    </a:lnTo>
                    <a:lnTo>
                      <a:pt x="146" y="129"/>
                    </a:lnTo>
                    <a:lnTo>
                      <a:pt x="152" y="130"/>
                    </a:lnTo>
                    <a:lnTo>
                      <a:pt x="155" y="130"/>
                    </a:lnTo>
                    <a:lnTo>
                      <a:pt x="161" y="132"/>
                    </a:lnTo>
                    <a:lnTo>
                      <a:pt x="163" y="134"/>
                    </a:lnTo>
                    <a:lnTo>
                      <a:pt x="167" y="134"/>
                    </a:lnTo>
                    <a:lnTo>
                      <a:pt x="169" y="134"/>
                    </a:lnTo>
                    <a:lnTo>
                      <a:pt x="171" y="134"/>
                    </a:lnTo>
                    <a:lnTo>
                      <a:pt x="171" y="136"/>
                    </a:lnTo>
                    <a:lnTo>
                      <a:pt x="173" y="136"/>
                    </a:lnTo>
                    <a:lnTo>
                      <a:pt x="175" y="136"/>
                    </a:lnTo>
                    <a:lnTo>
                      <a:pt x="177" y="136"/>
                    </a:lnTo>
                    <a:lnTo>
                      <a:pt x="178" y="136"/>
                    </a:lnTo>
                    <a:lnTo>
                      <a:pt x="180" y="136"/>
                    </a:lnTo>
                    <a:lnTo>
                      <a:pt x="182" y="136"/>
                    </a:lnTo>
                    <a:lnTo>
                      <a:pt x="184" y="136"/>
                    </a:lnTo>
                    <a:lnTo>
                      <a:pt x="182" y="136"/>
                    </a:lnTo>
                    <a:lnTo>
                      <a:pt x="182" y="138"/>
                    </a:lnTo>
                    <a:lnTo>
                      <a:pt x="180" y="138"/>
                    </a:lnTo>
                    <a:lnTo>
                      <a:pt x="178" y="140"/>
                    </a:lnTo>
                    <a:lnTo>
                      <a:pt x="177" y="140"/>
                    </a:lnTo>
                    <a:lnTo>
                      <a:pt x="175" y="138"/>
                    </a:lnTo>
                    <a:lnTo>
                      <a:pt x="173" y="138"/>
                    </a:lnTo>
                    <a:lnTo>
                      <a:pt x="171" y="138"/>
                    </a:lnTo>
                    <a:lnTo>
                      <a:pt x="169" y="138"/>
                    </a:lnTo>
                    <a:lnTo>
                      <a:pt x="167" y="136"/>
                    </a:lnTo>
                    <a:lnTo>
                      <a:pt x="165" y="136"/>
                    </a:lnTo>
                    <a:lnTo>
                      <a:pt x="163" y="136"/>
                    </a:lnTo>
                    <a:lnTo>
                      <a:pt x="159" y="134"/>
                    </a:lnTo>
                    <a:lnTo>
                      <a:pt x="155" y="134"/>
                    </a:lnTo>
                    <a:lnTo>
                      <a:pt x="152" y="132"/>
                    </a:lnTo>
                    <a:lnTo>
                      <a:pt x="148" y="130"/>
                    </a:lnTo>
                    <a:lnTo>
                      <a:pt x="142" y="130"/>
                    </a:lnTo>
                    <a:lnTo>
                      <a:pt x="136" y="129"/>
                    </a:lnTo>
                    <a:lnTo>
                      <a:pt x="130" y="127"/>
                    </a:lnTo>
                    <a:lnTo>
                      <a:pt x="125" y="125"/>
                    </a:lnTo>
                    <a:lnTo>
                      <a:pt x="119" y="123"/>
                    </a:lnTo>
                    <a:lnTo>
                      <a:pt x="111" y="121"/>
                    </a:lnTo>
                    <a:lnTo>
                      <a:pt x="106" y="119"/>
                    </a:lnTo>
                    <a:lnTo>
                      <a:pt x="98" y="117"/>
                    </a:lnTo>
                    <a:lnTo>
                      <a:pt x="92" y="115"/>
                    </a:lnTo>
                    <a:lnTo>
                      <a:pt x="84" y="113"/>
                    </a:lnTo>
                    <a:lnTo>
                      <a:pt x="77" y="111"/>
                    </a:lnTo>
                    <a:lnTo>
                      <a:pt x="71" y="107"/>
                    </a:lnTo>
                    <a:lnTo>
                      <a:pt x="63" y="105"/>
                    </a:lnTo>
                    <a:lnTo>
                      <a:pt x="58" y="104"/>
                    </a:lnTo>
                    <a:lnTo>
                      <a:pt x="52" y="102"/>
                    </a:lnTo>
                    <a:lnTo>
                      <a:pt x="46" y="102"/>
                    </a:lnTo>
                    <a:lnTo>
                      <a:pt x="40" y="100"/>
                    </a:lnTo>
                    <a:lnTo>
                      <a:pt x="35" y="98"/>
                    </a:lnTo>
                    <a:lnTo>
                      <a:pt x="31" y="96"/>
                    </a:lnTo>
                    <a:lnTo>
                      <a:pt x="27" y="96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9" y="92"/>
                    </a:lnTo>
                    <a:lnTo>
                      <a:pt x="17" y="92"/>
                    </a:lnTo>
                    <a:lnTo>
                      <a:pt x="15" y="92"/>
                    </a:lnTo>
                    <a:lnTo>
                      <a:pt x="13" y="92"/>
                    </a:lnTo>
                    <a:lnTo>
                      <a:pt x="13" y="90"/>
                    </a:lnTo>
                    <a:lnTo>
                      <a:pt x="12" y="90"/>
                    </a:lnTo>
                    <a:lnTo>
                      <a:pt x="2" y="96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10" y="88"/>
                    </a:lnTo>
                    <a:lnTo>
                      <a:pt x="10" y="86"/>
                    </a:lnTo>
                    <a:lnTo>
                      <a:pt x="10" y="84"/>
                    </a:lnTo>
                    <a:lnTo>
                      <a:pt x="12" y="82"/>
                    </a:lnTo>
                    <a:lnTo>
                      <a:pt x="12" y="81"/>
                    </a:lnTo>
                    <a:lnTo>
                      <a:pt x="13" y="77"/>
                    </a:lnTo>
                    <a:lnTo>
                      <a:pt x="15" y="69"/>
                    </a:lnTo>
                    <a:lnTo>
                      <a:pt x="17" y="61"/>
                    </a:lnTo>
                    <a:lnTo>
                      <a:pt x="21" y="54"/>
                    </a:lnTo>
                    <a:lnTo>
                      <a:pt x="25" y="44"/>
                    </a:lnTo>
                    <a:lnTo>
                      <a:pt x="27" y="35"/>
                    </a:lnTo>
                    <a:lnTo>
                      <a:pt x="31" y="25"/>
                    </a:lnTo>
                    <a:lnTo>
                      <a:pt x="29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5" y="21"/>
                    </a:lnTo>
                    <a:lnTo>
                      <a:pt x="25" y="19"/>
                    </a:lnTo>
                    <a:lnTo>
                      <a:pt x="23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5" y="17"/>
                    </a:lnTo>
                    <a:lnTo>
                      <a:pt x="27" y="17"/>
                    </a:lnTo>
                    <a:lnTo>
                      <a:pt x="27" y="19"/>
                    </a:lnTo>
                    <a:lnTo>
                      <a:pt x="29" y="21"/>
                    </a:lnTo>
                    <a:lnTo>
                      <a:pt x="31" y="21"/>
                    </a:lnTo>
                    <a:lnTo>
                      <a:pt x="31" y="23"/>
                    </a:lnTo>
                    <a:lnTo>
                      <a:pt x="33" y="23"/>
                    </a:lnTo>
                    <a:lnTo>
                      <a:pt x="33" y="17"/>
                    </a:lnTo>
                    <a:lnTo>
                      <a:pt x="35" y="13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8" y="4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0" y="2"/>
                    </a:lnTo>
                    <a:lnTo>
                      <a:pt x="40" y="4"/>
                    </a:lnTo>
                    <a:lnTo>
                      <a:pt x="38" y="6"/>
                    </a:lnTo>
                    <a:lnTo>
                      <a:pt x="38" y="10"/>
                    </a:lnTo>
                    <a:lnTo>
                      <a:pt x="36" y="13"/>
                    </a:lnTo>
                    <a:lnTo>
                      <a:pt x="35" y="17"/>
                    </a:lnTo>
                    <a:lnTo>
                      <a:pt x="33" y="23"/>
                    </a:lnTo>
                    <a:lnTo>
                      <a:pt x="35" y="23"/>
                    </a:lnTo>
                    <a:lnTo>
                      <a:pt x="35" y="21"/>
                    </a:lnTo>
                    <a:lnTo>
                      <a:pt x="36" y="19"/>
                    </a:lnTo>
                    <a:lnTo>
                      <a:pt x="38" y="15"/>
                    </a:lnTo>
                    <a:lnTo>
                      <a:pt x="38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8" name="Freeform 98"/>
              <p:cNvSpPr>
                <a:spLocks/>
              </p:cNvSpPr>
              <p:nvPr/>
            </p:nvSpPr>
            <p:spPr bwMode="auto">
              <a:xfrm>
                <a:off x="3673" y="2831"/>
                <a:ext cx="76" cy="23"/>
              </a:xfrm>
              <a:custGeom>
                <a:avLst/>
                <a:gdLst>
                  <a:gd name="T0" fmla="*/ 0 w 151"/>
                  <a:gd name="T1" fmla="*/ 0 h 46"/>
                  <a:gd name="T2" fmla="*/ 1 w 151"/>
                  <a:gd name="T3" fmla="*/ 1 h 46"/>
                  <a:gd name="T4" fmla="*/ 1 w 151"/>
                  <a:gd name="T5" fmla="*/ 1 h 46"/>
                  <a:gd name="T6" fmla="*/ 1 w 151"/>
                  <a:gd name="T7" fmla="*/ 1 h 46"/>
                  <a:gd name="T8" fmla="*/ 1 w 151"/>
                  <a:gd name="T9" fmla="*/ 1 h 46"/>
                  <a:gd name="T10" fmla="*/ 1 w 151"/>
                  <a:gd name="T11" fmla="*/ 1 h 46"/>
                  <a:gd name="T12" fmla="*/ 1 w 151"/>
                  <a:gd name="T13" fmla="*/ 1 h 46"/>
                  <a:gd name="T14" fmla="*/ 2 w 151"/>
                  <a:gd name="T15" fmla="*/ 1 h 46"/>
                  <a:gd name="T16" fmla="*/ 2 w 151"/>
                  <a:gd name="T17" fmla="*/ 1 h 46"/>
                  <a:gd name="T18" fmla="*/ 2 w 151"/>
                  <a:gd name="T19" fmla="*/ 1 h 46"/>
                  <a:gd name="T20" fmla="*/ 2 w 151"/>
                  <a:gd name="T21" fmla="*/ 1 h 46"/>
                  <a:gd name="T22" fmla="*/ 2 w 151"/>
                  <a:gd name="T23" fmla="*/ 1 h 46"/>
                  <a:gd name="T24" fmla="*/ 3 w 151"/>
                  <a:gd name="T25" fmla="*/ 1 h 46"/>
                  <a:gd name="T26" fmla="*/ 3 w 151"/>
                  <a:gd name="T27" fmla="*/ 1 h 46"/>
                  <a:gd name="T28" fmla="*/ 3 w 151"/>
                  <a:gd name="T29" fmla="*/ 1 h 46"/>
                  <a:gd name="T30" fmla="*/ 3 w 151"/>
                  <a:gd name="T31" fmla="*/ 1 h 46"/>
                  <a:gd name="T32" fmla="*/ 3 w 151"/>
                  <a:gd name="T33" fmla="*/ 1 h 46"/>
                  <a:gd name="T34" fmla="*/ 3 w 151"/>
                  <a:gd name="T35" fmla="*/ 1 h 46"/>
                  <a:gd name="T36" fmla="*/ 3 w 151"/>
                  <a:gd name="T37" fmla="*/ 1 h 46"/>
                  <a:gd name="T38" fmla="*/ 3 w 151"/>
                  <a:gd name="T39" fmla="*/ 1 h 46"/>
                  <a:gd name="T40" fmla="*/ 2 w 151"/>
                  <a:gd name="T41" fmla="*/ 1 h 46"/>
                  <a:gd name="T42" fmla="*/ 2 w 151"/>
                  <a:gd name="T43" fmla="*/ 1 h 46"/>
                  <a:gd name="T44" fmla="*/ 2 w 151"/>
                  <a:gd name="T45" fmla="*/ 1 h 46"/>
                  <a:gd name="T46" fmla="*/ 2 w 151"/>
                  <a:gd name="T47" fmla="*/ 1 h 46"/>
                  <a:gd name="T48" fmla="*/ 2 w 151"/>
                  <a:gd name="T49" fmla="*/ 1 h 46"/>
                  <a:gd name="T50" fmla="*/ 1 w 151"/>
                  <a:gd name="T51" fmla="*/ 1 h 46"/>
                  <a:gd name="T52" fmla="*/ 1 w 151"/>
                  <a:gd name="T53" fmla="*/ 1 h 46"/>
                  <a:gd name="T54" fmla="*/ 1 w 151"/>
                  <a:gd name="T55" fmla="*/ 1 h 46"/>
                  <a:gd name="T56" fmla="*/ 1 w 151"/>
                  <a:gd name="T57" fmla="*/ 1 h 46"/>
                  <a:gd name="T58" fmla="*/ 1 w 151"/>
                  <a:gd name="T59" fmla="*/ 1 h 46"/>
                  <a:gd name="T60" fmla="*/ 1 w 151"/>
                  <a:gd name="T61" fmla="*/ 1 h 46"/>
                  <a:gd name="T62" fmla="*/ 1 w 151"/>
                  <a:gd name="T63" fmla="*/ 1 h 46"/>
                  <a:gd name="T64" fmla="*/ 0 w 151"/>
                  <a:gd name="T65" fmla="*/ 1 h 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1"/>
                  <a:gd name="T100" fmla="*/ 0 h 46"/>
                  <a:gd name="T101" fmla="*/ 151 w 151"/>
                  <a:gd name="T102" fmla="*/ 46 h 4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1" h="46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1" y="4"/>
                    </a:lnTo>
                    <a:lnTo>
                      <a:pt x="15" y="5"/>
                    </a:lnTo>
                    <a:lnTo>
                      <a:pt x="21" y="5"/>
                    </a:lnTo>
                    <a:lnTo>
                      <a:pt x="25" y="7"/>
                    </a:lnTo>
                    <a:lnTo>
                      <a:pt x="31" y="9"/>
                    </a:lnTo>
                    <a:lnTo>
                      <a:pt x="36" y="11"/>
                    </a:lnTo>
                    <a:lnTo>
                      <a:pt x="44" y="13"/>
                    </a:lnTo>
                    <a:lnTo>
                      <a:pt x="50" y="15"/>
                    </a:lnTo>
                    <a:lnTo>
                      <a:pt x="56" y="17"/>
                    </a:lnTo>
                    <a:lnTo>
                      <a:pt x="63" y="19"/>
                    </a:lnTo>
                    <a:lnTo>
                      <a:pt x="71" y="21"/>
                    </a:lnTo>
                    <a:lnTo>
                      <a:pt x="77" y="23"/>
                    </a:lnTo>
                    <a:lnTo>
                      <a:pt x="84" y="25"/>
                    </a:lnTo>
                    <a:lnTo>
                      <a:pt x="90" y="27"/>
                    </a:lnTo>
                    <a:lnTo>
                      <a:pt x="98" y="28"/>
                    </a:lnTo>
                    <a:lnTo>
                      <a:pt x="103" y="30"/>
                    </a:lnTo>
                    <a:lnTo>
                      <a:pt x="109" y="32"/>
                    </a:lnTo>
                    <a:lnTo>
                      <a:pt x="115" y="34"/>
                    </a:lnTo>
                    <a:lnTo>
                      <a:pt x="121" y="36"/>
                    </a:lnTo>
                    <a:lnTo>
                      <a:pt x="126" y="38"/>
                    </a:lnTo>
                    <a:lnTo>
                      <a:pt x="132" y="38"/>
                    </a:lnTo>
                    <a:lnTo>
                      <a:pt x="136" y="40"/>
                    </a:lnTo>
                    <a:lnTo>
                      <a:pt x="140" y="42"/>
                    </a:lnTo>
                    <a:lnTo>
                      <a:pt x="144" y="42"/>
                    </a:lnTo>
                    <a:lnTo>
                      <a:pt x="148" y="44"/>
                    </a:lnTo>
                    <a:lnTo>
                      <a:pt x="150" y="44"/>
                    </a:lnTo>
                    <a:lnTo>
                      <a:pt x="151" y="44"/>
                    </a:lnTo>
                    <a:lnTo>
                      <a:pt x="151" y="46"/>
                    </a:lnTo>
                    <a:lnTo>
                      <a:pt x="150" y="46"/>
                    </a:lnTo>
                    <a:lnTo>
                      <a:pt x="148" y="46"/>
                    </a:lnTo>
                    <a:lnTo>
                      <a:pt x="146" y="44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32" y="40"/>
                    </a:lnTo>
                    <a:lnTo>
                      <a:pt x="126" y="38"/>
                    </a:lnTo>
                    <a:lnTo>
                      <a:pt x="121" y="38"/>
                    </a:lnTo>
                    <a:lnTo>
                      <a:pt x="115" y="36"/>
                    </a:lnTo>
                    <a:lnTo>
                      <a:pt x="109" y="34"/>
                    </a:lnTo>
                    <a:lnTo>
                      <a:pt x="103" y="32"/>
                    </a:lnTo>
                    <a:lnTo>
                      <a:pt x="96" y="30"/>
                    </a:lnTo>
                    <a:lnTo>
                      <a:pt x="90" y="28"/>
                    </a:lnTo>
                    <a:lnTo>
                      <a:pt x="82" y="27"/>
                    </a:lnTo>
                    <a:lnTo>
                      <a:pt x="77" y="25"/>
                    </a:lnTo>
                    <a:lnTo>
                      <a:pt x="69" y="23"/>
                    </a:lnTo>
                    <a:lnTo>
                      <a:pt x="63" y="21"/>
                    </a:lnTo>
                    <a:lnTo>
                      <a:pt x="56" y="17"/>
                    </a:lnTo>
                    <a:lnTo>
                      <a:pt x="50" y="15"/>
                    </a:lnTo>
                    <a:lnTo>
                      <a:pt x="42" y="15"/>
                    </a:lnTo>
                    <a:lnTo>
                      <a:pt x="36" y="13"/>
                    </a:lnTo>
                    <a:lnTo>
                      <a:pt x="31" y="11"/>
                    </a:lnTo>
                    <a:lnTo>
                      <a:pt x="25" y="9"/>
                    </a:lnTo>
                    <a:lnTo>
                      <a:pt x="19" y="7"/>
                    </a:lnTo>
                    <a:lnTo>
                      <a:pt x="15" y="5"/>
                    </a:lnTo>
                    <a:lnTo>
                      <a:pt x="11" y="5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9" name="Freeform 99"/>
              <p:cNvSpPr>
                <a:spLocks/>
              </p:cNvSpPr>
              <p:nvPr/>
            </p:nvSpPr>
            <p:spPr bwMode="auto">
              <a:xfrm>
                <a:off x="3694" y="2811"/>
                <a:ext cx="43" cy="34"/>
              </a:xfrm>
              <a:custGeom>
                <a:avLst/>
                <a:gdLst>
                  <a:gd name="T0" fmla="*/ 1 w 86"/>
                  <a:gd name="T1" fmla="*/ 1 h 68"/>
                  <a:gd name="T2" fmla="*/ 1 w 86"/>
                  <a:gd name="T3" fmla="*/ 0 h 68"/>
                  <a:gd name="T4" fmla="*/ 1 w 86"/>
                  <a:gd name="T5" fmla="*/ 0 h 68"/>
                  <a:gd name="T6" fmla="*/ 1 w 86"/>
                  <a:gd name="T7" fmla="*/ 0 h 68"/>
                  <a:gd name="T8" fmla="*/ 1 w 86"/>
                  <a:gd name="T9" fmla="*/ 0 h 68"/>
                  <a:gd name="T10" fmla="*/ 1 w 86"/>
                  <a:gd name="T11" fmla="*/ 0 h 68"/>
                  <a:gd name="T12" fmla="*/ 1 w 86"/>
                  <a:gd name="T13" fmla="*/ 0 h 68"/>
                  <a:gd name="T14" fmla="*/ 1 w 86"/>
                  <a:gd name="T15" fmla="*/ 0 h 68"/>
                  <a:gd name="T16" fmla="*/ 1 w 86"/>
                  <a:gd name="T17" fmla="*/ 1 h 68"/>
                  <a:gd name="T18" fmla="*/ 1 w 86"/>
                  <a:gd name="T19" fmla="*/ 1 h 68"/>
                  <a:gd name="T20" fmla="*/ 1 w 86"/>
                  <a:gd name="T21" fmla="*/ 1 h 68"/>
                  <a:gd name="T22" fmla="*/ 1 w 86"/>
                  <a:gd name="T23" fmla="*/ 1 h 68"/>
                  <a:gd name="T24" fmla="*/ 1 w 86"/>
                  <a:gd name="T25" fmla="*/ 1 h 68"/>
                  <a:gd name="T26" fmla="*/ 1 w 86"/>
                  <a:gd name="T27" fmla="*/ 1 h 68"/>
                  <a:gd name="T28" fmla="*/ 1 w 86"/>
                  <a:gd name="T29" fmla="*/ 1 h 68"/>
                  <a:gd name="T30" fmla="*/ 1 w 86"/>
                  <a:gd name="T31" fmla="*/ 1 h 68"/>
                  <a:gd name="T32" fmla="*/ 0 w 86"/>
                  <a:gd name="T33" fmla="*/ 1 h 68"/>
                  <a:gd name="T34" fmla="*/ 0 w 86"/>
                  <a:gd name="T35" fmla="*/ 1 h 68"/>
                  <a:gd name="T36" fmla="*/ 1 w 86"/>
                  <a:gd name="T37" fmla="*/ 1 h 68"/>
                  <a:gd name="T38" fmla="*/ 1 w 86"/>
                  <a:gd name="T39" fmla="*/ 1 h 68"/>
                  <a:gd name="T40" fmla="*/ 1 w 86"/>
                  <a:gd name="T41" fmla="*/ 1 h 68"/>
                  <a:gd name="T42" fmla="*/ 1 w 86"/>
                  <a:gd name="T43" fmla="*/ 1 h 68"/>
                  <a:gd name="T44" fmla="*/ 1 w 86"/>
                  <a:gd name="T45" fmla="*/ 1 h 68"/>
                  <a:gd name="T46" fmla="*/ 1 w 86"/>
                  <a:gd name="T47" fmla="*/ 1 h 68"/>
                  <a:gd name="T48" fmla="*/ 1 w 86"/>
                  <a:gd name="T49" fmla="*/ 1 h 68"/>
                  <a:gd name="T50" fmla="*/ 1 w 86"/>
                  <a:gd name="T51" fmla="*/ 1 h 68"/>
                  <a:gd name="T52" fmla="*/ 1 w 86"/>
                  <a:gd name="T53" fmla="*/ 1 h 68"/>
                  <a:gd name="T54" fmla="*/ 1 w 86"/>
                  <a:gd name="T55" fmla="*/ 1 h 68"/>
                  <a:gd name="T56" fmla="*/ 1 w 86"/>
                  <a:gd name="T57" fmla="*/ 1 h 68"/>
                  <a:gd name="T58" fmla="*/ 1 w 86"/>
                  <a:gd name="T59" fmla="*/ 1 h 68"/>
                  <a:gd name="T60" fmla="*/ 1 w 86"/>
                  <a:gd name="T61" fmla="*/ 1 h 68"/>
                  <a:gd name="T62" fmla="*/ 1 w 86"/>
                  <a:gd name="T63" fmla="*/ 1 h 68"/>
                  <a:gd name="T64" fmla="*/ 1 w 86"/>
                  <a:gd name="T65" fmla="*/ 1 h 68"/>
                  <a:gd name="T66" fmla="*/ 1 w 86"/>
                  <a:gd name="T67" fmla="*/ 1 h 68"/>
                  <a:gd name="T68" fmla="*/ 1 w 86"/>
                  <a:gd name="T69" fmla="*/ 1 h 68"/>
                  <a:gd name="T70" fmla="*/ 1 w 86"/>
                  <a:gd name="T71" fmla="*/ 1 h 68"/>
                  <a:gd name="T72" fmla="*/ 1 w 86"/>
                  <a:gd name="T73" fmla="*/ 1 h 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6"/>
                  <a:gd name="T112" fmla="*/ 0 h 68"/>
                  <a:gd name="T113" fmla="*/ 86 w 86"/>
                  <a:gd name="T114" fmla="*/ 68 h 6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6" h="68">
                    <a:moveTo>
                      <a:pt x="81" y="18"/>
                    </a:move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2"/>
                    </a:lnTo>
                    <a:lnTo>
                      <a:pt x="12" y="6"/>
                    </a:lnTo>
                    <a:lnTo>
                      <a:pt x="10" y="12"/>
                    </a:lnTo>
                    <a:lnTo>
                      <a:pt x="8" y="18"/>
                    </a:lnTo>
                    <a:lnTo>
                      <a:pt x="6" y="25"/>
                    </a:lnTo>
                    <a:lnTo>
                      <a:pt x="4" y="33"/>
                    </a:lnTo>
                    <a:lnTo>
                      <a:pt x="2" y="39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2" y="46"/>
                    </a:lnTo>
                    <a:lnTo>
                      <a:pt x="69" y="68"/>
                    </a:lnTo>
                    <a:lnTo>
                      <a:pt x="73" y="66"/>
                    </a:lnTo>
                    <a:lnTo>
                      <a:pt x="73" y="64"/>
                    </a:lnTo>
                    <a:lnTo>
                      <a:pt x="75" y="60"/>
                    </a:lnTo>
                    <a:lnTo>
                      <a:pt x="77" y="54"/>
                    </a:lnTo>
                    <a:lnTo>
                      <a:pt x="79" y="46"/>
                    </a:lnTo>
                    <a:lnTo>
                      <a:pt x="83" y="39"/>
                    </a:lnTo>
                    <a:lnTo>
                      <a:pt x="84" y="33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6" y="23"/>
                    </a:lnTo>
                    <a:lnTo>
                      <a:pt x="86" y="22"/>
                    </a:lnTo>
                    <a:lnTo>
                      <a:pt x="86" y="20"/>
                    </a:lnTo>
                    <a:lnTo>
                      <a:pt x="84" y="20"/>
                    </a:lnTo>
                    <a:lnTo>
                      <a:pt x="83" y="20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0" name="Freeform 100"/>
              <p:cNvSpPr>
                <a:spLocks/>
              </p:cNvSpPr>
              <p:nvPr/>
            </p:nvSpPr>
            <p:spPr bwMode="auto">
              <a:xfrm>
                <a:off x="3731" y="2822"/>
                <a:ext cx="24" cy="28"/>
              </a:xfrm>
              <a:custGeom>
                <a:avLst/>
                <a:gdLst>
                  <a:gd name="T0" fmla="*/ 1 w 48"/>
                  <a:gd name="T1" fmla="*/ 1 h 55"/>
                  <a:gd name="T2" fmla="*/ 1 w 48"/>
                  <a:gd name="T3" fmla="*/ 1 h 55"/>
                  <a:gd name="T4" fmla="*/ 1 w 48"/>
                  <a:gd name="T5" fmla="*/ 1 h 55"/>
                  <a:gd name="T6" fmla="*/ 1 w 48"/>
                  <a:gd name="T7" fmla="*/ 1 h 55"/>
                  <a:gd name="T8" fmla="*/ 1 w 48"/>
                  <a:gd name="T9" fmla="*/ 1 h 55"/>
                  <a:gd name="T10" fmla="*/ 1 w 48"/>
                  <a:gd name="T11" fmla="*/ 1 h 55"/>
                  <a:gd name="T12" fmla="*/ 1 w 48"/>
                  <a:gd name="T13" fmla="*/ 1 h 55"/>
                  <a:gd name="T14" fmla="*/ 1 w 48"/>
                  <a:gd name="T15" fmla="*/ 1 h 55"/>
                  <a:gd name="T16" fmla="*/ 0 w 48"/>
                  <a:gd name="T17" fmla="*/ 1 h 55"/>
                  <a:gd name="T18" fmla="*/ 1 w 48"/>
                  <a:gd name="T19" fmla="*/ 1 h 55"/>
                  <a:gd name="T20" fmla="*/ 1 w 48"/>
                  <a:gd name="T21" fmla="*/ 1 h 55"/>
                  <a:gd name="T22" fmla="*/ 1 w 48"/>
                  <a:gd name="T23" fmla="*/ 1 h 55"/>
                  <a:gd name="T24" fmla="*/ 1 w 48"/>
                  <a:gd name="T25" fmla="*/ 1 h 55"/>
                  <a:gd name="T26" fmla="*/ 1 w 48"/>
                  <a:gd name="T27" fmla="*/ 1 h 55"/>
                  <a:gd name="T28" fmla="*/ 1 w 48"/>
                  <a:gd name="T29" fmla="*/ 1 h 55"/>
                  <a:gd name="T30" fmla="*/ 1 w 48"/>
                  <a:gd name="T31" fmla="*/ 1 h 55"/>
                  <a:gd name="T32" fmla="*/ 1 w 48"/>
                  <a:gd name="T33" fmla="*/ 1 h 55"/>
                  <a:gd name="T34" fmla="*/ 1 w 48"/>
                  <a:gd name="T35" fmla="*/ 1 h 55"/>
                  <a:gd name="T36" fmla="*/ 1 w 48"/>
                  <a:gd name="T37" fmla="*/ 1 h 55"/>
                  <a:gd name="T38" fmla="*/ 1 w 48"/>
                  <a:gd name="T39" fmla="*/ 1 h 55"/>
                  <a:gd name="T40" fmla="*/ 1 w 48"/>
                  <a:gd name="T41" fmla="*/ 1 h 55"/>
                  <a:gd name="T42" fmla="*/ 1 w 48"/>
                  <a:gd name="T43" fmla="*/ 1 h 55"/>
                  <a:gd name="T44" fmla="*/ 1 w 48"/>
                  <a:gd name="T45" fmla="*/ 1 h 55"/>
                  <a:gd name="T46" fmla="*/ 1 w 48"/>
                  <a:gd name="T47" fmla="*/ 1 h 55"/>
                  <a:gd name="T48" fmla="*/ 1 w 48"/>
                  <a:gd name="T49" fmla="*/ 1 h 55"/>
                  <a:gd name="T50" fmla="*/ 1 w 48"/>
                  <a:gd name="T51" fmla="*/ 1 h 55"/>
                  <a:gd name="T52" fmla="*/ 1 w 48"/>
                  <a:gd name="T53" fmla="*/ 1 h 55"/>
                  <a:gd name="T54" fmla="*/ 1 w 48"/>
                  <a:gd name="T55" fmla="*/ 1 h 55"/>
                  <a:gd name="T56" fmla="*/ 1 w 48"/>
                  <a:gd name="T57" fmla="*/ 1 h 55"/>
                  <a:gd name="T58" fmla="*/ 1 w 48"/>
                  <a:gd name="T59" fmla="*/ 1 h 55"/>
                  <a:gd name="T60" fmla="*/ 1 w 48"/>
                  <a:gd name="T61" fmla="*/ 1 h 55"/>
                  <a:gd name="T62" fmla="*/ 1 w 48"/>
                  <a:gd name="T63" fmla="*/ 1 h 5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8"/>
                  <a:gd name="T97" fmla="*/ 0 h 55"/>
                  <a:gd name="T98" fmla="*/ 48 w 48"/>
                  <a:gd name="T99" fmla="*/ 55 h 5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8" h="55">
                    <a:moveTo>
                      <a:pt x="19" y="19"/>
                    </a:moveTo>
                    <a:lnTo>
                      <a:pt x="17" y="19"/>
                    </a:lnTo>
                    <a:lnTo>
                      <a:pt x="15" y="17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9" y="1"/>
                    </a:lnTo>
                    <a:lnTo>
                      <a:pt x="21" y="1"/>
                    </a:lnTo>
                    <a:lnTo>
                      <a:pt x="23" y="3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31" y="13"/>
                    </a:lnTo>
                    <a:lnTo>
                      <a:pt x="33" y="17"/>
                    </a:lnTo>
                    <a:lnTo>
                      <a:pt x="33" y="21"/>
                    </a:lnTo>
                    <a:lnTo>
                      <a:pt x="33" y="24"/>
                    </a:lnTo>
                    <a:lnTo>
                      <a:pt x="44" y="7"/>
                    </a:lnTo>
                    <a:lnTo>
                      <a:pt x="17" y="0"/>
                    </a:lnTo>
                    <a:lnTo>
                      <a:pt x="0" y="46"/>
                    </a:lnTo>
                    <a:lnTo>
                      <a:pt x="31" y="55"/>
                    </a:lnTo>
                    <a:lnTo>
                      <a:pt x="36" y="51"/>
                    </a:lnTo>
                    <a:lnTo>
                      <a:pt x="40" y="46"/>
                    </a:lnTo>
                    <a:lnTo>
                      <a:pt x="42" y="38"/>
                    </a:lnTo>
                    <a:lnTo>
                      <a:pt x="46" y="32"/>
                    </a:lnTo>
                    <a:lnTo>
                      <a:pt x="46" y="24"/>
                    </a:lnTo>
                    <a:lnTo>
                      <a:pt x="48" y="19"/>
                    </a:lnTo>
                    <a:lnTo>
                      <a:pt x="48" y="13"/>
                    </a:lnTo>
                    <a:lnTo>
                      <a:pt x="48" y="9"/>
                    </a:lnTo>
                    <a:lnTo>
                      <a:pt x="46" y="11"/>
                    </a:lnTo>
                    <a:lnTo>
                      <a:pt x="42" y="15"/>
                    </a:lnTo>
                    <a:lnTo>
                      <a:pt x="40" y="19"/>
                    </a:lnTo>
                    <a:lnTo>
                      <a:pt x="36" y="23"/>
                    </a:lnTo>
                    <a:lnTo>
                      <a:pt x="34" y="26"/>
                    </a:lnTo>
                    <a:lnTo>
                      <a:pt x="33" y="30"/>
                    </a:lnTo>
                    <a:lnTo>
                      <a:pt x="31" y="32"/>
                    </a:lnTo>
                    <a:lnTo>
                      <a:pt x="29" y="34"/>
                    </a:lnTo>
                    <a:lnTo>
                      <a:pt x="27" y="36"/>
                    </a:lnTo>
                    <a:lnTo>
                      <a:pt x="27" y="38"/>
                    </a:lnTo>
                    <a:lnTo>
                      <a:pt x="25" y="38"/>
                    </a:lnTo>
                    <a:lnTo>
                      <a:pt x="23" y="40"/>
                    </a:lnTo>
                    <a:lnTo>
                      <a:pt x="23" y="42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7" y="44"/>
                    </a:lnTo>
                    <a:lnTo>
                      <a:pt x="15" y="46"/>
                    </a:lnTo>
                    <a:lnTo>
                      <a:pt x="11" y="46"/>
                    </a:lnTo>
                    <a:lnTo>
                      <a:pt x="9" y="47"/>
                    </a:lnTo>
                    <a:lnTo>
                      <a:pt x="8" y="47"/>
                    </a:lnTo>
                    <a:lnTo>
                      <a:pt x="6" y="47"/>
                    </a:lnTo>
                    <a:lnTo>
                      <a:pt x="2" y="47"/>
                    </a:lnTo>
                    <a:lnTo>
                      <a:pt x="8" y="34"/>
                    </a:lnTo>
                    <a:lnTo>
                      <a:pt x="9" y="34"/>
                    </a:lnTo>
                    <a:lnTo>
                      <a:pt x="11" y="32"/>
                    </a:lnTo>
                    <a:lnTo>
                      <a:pt x="13" y="32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5" y="28"/>
                    </a:lnTo>
                    <a:lnTo>
                      <a:pt x="17" y="26"/>
                    </a:lnTo>
                    <a:lnTo>
                      <a:pt x="21" y="26"/>
                    </a:lnTo>
                    <a:lnTo>
                      <a:pt x="21" y="24"/>
                    </a:lnTo>
                    <a:lnTo>
                      <a:pt x="21" y="23"/>
                    </a:lnTo>
                    <a:lnTo>
                      <a:pt x="19" y="21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1" name="Freeform 101"/>
              <p:cNvSpPr>
                <a:spLocks/>
              </p:cNvSpPr>
              <p:nvPr/>
            </p:nvSpPr>
            <p:spPr bwMode="auto">
              <a:xfrm>
                <a:off x="3743" y="2831"/>
                <a:ext cx="3" cy="4"/>
              </a:xfrm>
              <a:custGeom>
                <a:avLst/>
                <a:gdLst>
                  <a:gd name="T0" fmla="*/ 0 w 6"/>
                  <a:gd name="T1" fmla="*/ 1 h 7"/>
                  <a:gd name="T2" fmla="*/ 1 w 6"/>
                  <a:gd name="T3" fmla="*/ 1 h 7"/>
                  <a:gd name="T4" fmla="*/ 1 w 6"/>
                  <a:gd name="T5" fmla="*/ 1 h 7"/>
                  <a:gd name="T6" fmla="*/ 1 w 6"/>
                  <a:gd name="T7" fmla="*/ 1 h 7"/>
                  <a:gd name="T8" fmla="*/ 1 w 6"/>
                  <a:gd name="T9" fmla="*/ 1 h 7"/>
                  <a:gd name="T10" fmla="*/ 1 w 6"/>
                  <a:gd name="T11" fmla="*/ 0 h 7"/>
                  <a:gd name="T12" fmla="*/ 0 w 6"/>
                  <a:gd name="T13" fmla="*/ 0 h 7"/>
                  <a:gd name="T14" fmla="*/ 0 w 6"/>
                  <a:gd name="T15" fmla="*/ 1 h 7"/>
                  <a:gd name="T16" fmla="*/ 1 w 6"/>
                  <a:gd name="T17" fmla="*/ 1 h 7"/>
                  <a:gd name="T18" fmla="*/ 1 w 6"/>
                  <a:gd name="T19" fmla="*/ 1 h 7"/>
                  <a:gd name="T20" fmla="*/ 0 w 6"/>
                  <a:gd name="T21" fmla="*/ 1 h 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"/>
                  <a:gd name="T34" fmla="*/ 0 h 7"/>
                  <a:gd name="T35" fmla="*/ 6 w 6"/>
                  <a:gd name="T36" fmla="*/ 7 h 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" h="7">
                    <a:moveTo>
                      <a:pt x="0" y="7"/>
                    </a:moveTo>
                    <a:lnTo>
                      <a:pt x="6" y="7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2" name="Freeform 102"/>
              <p:cNvSpPr>
                <a:spLocks/>
              </p:cNvSpPr>
              <p:nvPr/>
            </p:nvSpPr>
            <p:spPr bwMode="auto">
              <a:xfrm>
                <a:off x="3676" y="2805"/>
                <a:ext cx="24" cy="28"/>
              </a:xfrm>
              <a:custGeom>
                <a:avLst/>
                <a:gdLst>
                  <a:gd name="T0" fmla="*/ 1 w 48"/>
                  <a:gd name="T1" fmla="*/ 1 h 56"/>
                  <a:gd name="T2" fmla="*/ 1 w 48"/>
                  <a:gd name="T3" fmla="*/ 1 h 56"/>
                  <a:gd name="T4" fmla="*/ 1 w 48"/>
                  <a:gd name="T5" fmla="*/ 1 h 56"/>
                  <a:gd name="T6" fmla="*/ 1 w 48"/>
                  <a:gd name="T7" fmla="*/ 1 h 56"/>
                  <a:gd name="T8" fmla="*/ 1 w 48"/>
                  <a:gd name="T9" fmla="*/ 1 h 56"/>
                  <a:gd name="T10" fmla="*/ 1 w 48"/>
                  <a:gd name="T11" fmla="*/ 1 h 56"/>
                  <a:gd name="T12" fmla="*/ 1 w 48"/>
                  <a:gd name="T13" fmla="*/ 1 h 56"/>
                  <a:gd name="T14" fmla="*/ 1 w 48"/>
                  <a:gd name="T15" fmla="*/ 1 h 56"/>
                  <a:gd name="T16" fmla="*/ 1 w 48"/>
                  <a:gd name="T17" fmla="*/ 1 h 56"/>
                  <a:gd name="T18" fmla="*/ 1 w 48"/>
                  <a:gd name="T19" fmla="*/ 0 h 56"/>
                  <a:gd name="T20" fmla="*/ 1 w 48"/>
                  <a:gd name="T21" fmla="*/ 1 h 56"/>
                  <a:gd name="T22" fmla="*/ 1 w 48"/>
                  <a:gd name="T23" fmla="*/ 1 h 56"/>
                  <a:gd name="T24" fmla="*/ 0 w 48"/>
                  <a:gd name="T25" fmla="*/ 1 h 56"/>
                  <a:gd name="T26" fmla="*/ 0 w 48"/>
                  <a:gd name="T27" fmla="*/ 1 h 56"/>
                  <a:gd name="T28" fmla="*/ 1 w 48"/>
                  <a:gd name="T29" fmla="*/ 1 h 56"/>
                  <a:gd name="T30" fmla="*/ 1 w 48"/>
                  <a:gd name="T31" fmla="*/ 1 h 56"/>
                  <a:gd name="T32" fmla="*/ 1 w 48"/>
                  <a:gd name="T33" fmla="*/ 1 h 56"/>
                  <a:gd name="T34" fmla="*/ 1 w 48"/>
                  <a:gd name="T35" fmla="*/ 1 h 56"/>
                  <a:gd name="T36" fmla="*/ 1 w 48"/>
                  <a:gd name="T37" fmla="*/ 1 h 56"/>
                  <a:gd name="T38" fmla="*/ 1 w 48"/>
                  <a:gd name="T39" fmla="*/ 1 h 56"/>
                  <a:gd name="T40" fmla="*/ 1 w 48"/>
                  <a:gd name="T41" fmla="*/ 1 h 56"/>
                  <a:gd name="T42" fmla="*/ 1 w 48"/>
                  <a:gd name="T43" fmla="*/ 1 h 56"/>
                  <a:gd name="T44" fmla="*/ 1 w 48"/>
                  <a:gd name="T45" fmla="*/ 1 h 56"/>
                  <a:gd name="T46" fmla="*/ 1 w 48"/>
                  <a:gd name="T47" fmla="*/ 1 h 56"/>
                  <a:gd name="T48" fmla="*/ 1 w 48"/>
                  <a:gd name="T49" fmla="*/ 1 h 56"/>
                  <a:gd name="T50" fmla="*/ 1 w 48"/>
                  <a:gd name="T51" fmla="*/ 1 h 56"/>
                  <a:gd name="T52" fmla="*/ 1 w 48"/>
                  <a:gd name="T53" fmla="*/ 1 h 56"/>
                  <a:gd name="T54" fmla="*/ 1 w 48"/>
                  <a:gd name="T55" fmla="*/ 1 h 56"/>
                  <a:gd name="T56" fmla="*/ 1 w 48"/>
                  <a:gd name="T57" fmla="*/ 1 h 56"/>
                  <a:gd name="T58" fmla="*/ 1 w 48"/>
                  <a:gd name="T59" fmla="*/ 1 h 56"/>
                  <a:gd name="T60" fmla="*/ 1 w 48"/>
                  <a:gd name="T61" fmla="*/ 1 h 56"/>
                  <a:gd name="T62" fmla="*/ 1 w 48"/>
                  <a:gd name="T63" fmla="*/ 1 h 56"/>
                  <a:gd name="T64" fmla="*/ 1 w 48"/>
                  <a:gd name="T65" fmla="*/ 1 h 56"/>
                  <a:gd name="T66" fmla="*/ 1 w 48"/>
                  <a:gd name="T67" fmla="*/ 1 h 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8"/>
                  <a:gd name="T103" fmla="*/ 0 h 56"/>
                  <a:gd name="T104" fmla="*/ 48 w 48"/>
                  <a:gd name="T105" fmla="*/ 56 h 5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8" h="56">
                    <a:moveTo>
                      <a:pt x="28" y="38"/>
                    </a:moveTo>
                    <a:lnTo>
                      <a:pt x="30" y="38"/>
                    </a:lnTo>
                    <a:lnTo>
                      <a:pt x="30" y="40"/>
                    </a:lnTo>
                    <a:lnTo>
                      <a:pt x="32" y="40"/>
                    </a:lnTo>
                    <a:lnTo>
                      <a:pt x="32" y="42"/>
                    </a:lnTo>
                    <a:lnTo>
                      <a:pt x="34" y="44"/>
                    </a:lnTo>
                    <a:lnTo>
                      <a:pt x="30" y="56"/>
                    </a:lnTo>
                    <a:lnTo>
                      <a:pt x="27" y="52"/>
                    </a:lnTo>
                    <a:lnTo>
                      <a:pt x="23" y="50"/>
                    </a:lnTo>
                    <a:lnTo>
                      <a:pt x="19" y="46"/>
                    </a:lnTo>
                    <a:lnTo>
                      <a:pt x="17" y="42"/>
                    </a:lnTo>
                    <a:lnTo>
                      <a:pt x="17" y="38"/>
                    </a:lnTo>
                    <a:lnTo>
                      <a:pt x="15" y="33"/>
                    </a:lnTo>
                    <a:lnTo>
                      <a:pt x="15" y="29"/>
                    </a:lnTo>
                    <a:lnTo>
                      <a:pt x="15" y="25"/>
                    </a:lnTo>
                    <a:lnTo>
                      <a:pt x="17" y="17"/>
                    </a:lnTo>
                    <a:lnTo>
                      <a:pt x="17" y="10"/>
                    </a:lnTo>
                    <a:lnTo>
                      <a:pt x="19" y="4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3" y="4"/>
                    </a:lnTo>
                    <a:lnTo>
                      <a:pt x="9" y="10"/>
                    </a:lnTo>
                    <a:lnTo>
                      <a:pt x="7" y="15"/>
                    </a:lnTo>
                    <a:lnTo>
                      <a:pt x="3" y="21"/>
                    </a:lnTo>
                    <a:lnTo>
                      <a:pt x="2" y="27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30" y="56"/>
                    </a:lnTo>
                    <a:lnTo>
                      <a:pt x="48" y="10"/>
                    </a:lnTo>
                    <a:lnTo>
                      <a:pt x="23" y="2"/>
                    </a:lnTo>
                    <a:lnTo>
                      <a:pt x="21" y="4"/>
                    </a:lnTo>
                    <a:lnTo>
                      <a:pt x="21" y="10"/>
                    </a:lnTo>
                    <a:lnTo>
                      <a:pt x="21" y="13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3" y="15"/>
                    </a:lnTo>
                    <a:lnTo>
                      <a:pt x="25" y="15"/>
                    </a:lnTo>
                    <a:lnTo>
                      <a:pt x="25" y="13"/>
                    </a:lnTo>
                    <a:lnTo>
                      <a:pt x="27" y="13"/>
                    </a:lnTo>
                    <a:lnTo>
                      <a:pt x="28" y="11"/>
                    </a:lnTo>
                    <a:lnTo>
                      <a:pt x="30" y="11"/>
                    </a:lnTo>
                    <a:lnTo>
                      <a:pt x="32" y="11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36" y="10"/>
                    </a:lnTo>
                    <a:lnTo>
                      <a:pt x="38" y="10"/>
                    </a:lnTo>
                    <a:lnTo>
                      <a:pt x="40" y="8"/>
                    </a:lnTo>
                    <a:lnTo>
                      <a:pt x="42" y="8"/>
                    </a:lnTo>
                    <a:lnTo>
                      <a:pt x="44" y="8"/>
                    </a:lnTo>
                    <a:lnTo>
                      <a:pt x="46" y="8"/>
                    </a:lnTo>
                    <a:lnTo>
                      <a:pt x="42" y="23"/>
                    </a:lnTo>
                    <a:lnTo>
                      <a:pt x="40" y="23"/>
                    </a:lnTo>
                    <a:lnTo>
                      <a:pt x="38" y="23"/>
                    </a:lnTo>
                    <a:lnTo>
                      <a:pt x="36" y="23"/>
                    </a:lnTo>
                    <a:lnTo>
                      <a:pt x="34" y="25"/>
                    </a:lnTo>
                    <a:lnTo>
                      <a:pt x="34" y="27"/>
                    </a:lnTo>
                    <a:lnTo>
                      <a:pt x="32" y="27"/>
                    </a:lnTo>
                    <a:lnTo>
                      <a:pt x="32" y="29"/>
                    </a:lnTo>
                    <a:lnTo>
                      <a:pt x="30" y="31"/>
                    </a:lnTo>
                    <a:lnTo>
                      <a:pt x="28" y="31"/>
                    </a:lnTo>
                    <a:lnTo>
                      <a:pt x="28" y="33"/>
                    </a:lnTo>
                    <a:lnTo>
                      <a:pt x="28" y="34"/>
                    </a:lnTo>
                    <a:lnTo>
                      <a:pt x="28" y="36"/>
                    </a:lnTo>
                    <a:lnTo>
                      <a:pt x="28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3" name="Freeform 103"/>
              <p:cNvSpPr>
                <a:spLocks/>
              </p:cNvSpPr>
              <p:nvPr/>
            </p:nvSpPr>
            <p:spPr bwMode="auto">
              <a:xfrm>
                <a:off x="3685" y="2821"/>
                <a:ext cx="3" cy="4"/>
              </a:xfrm>
              <a:custGeom>
                <a:avLst/>
                <a:gdLst>
                  <a:gd name="T0" fmla="*/ 1 w 6"/>
                  <a:gd name="T1" fmla="*/ 1 h 7"/>
                  <a:gd name="T2" fmla="*/ 0 w 6"/>
                  <a:gd name="T3" fmla="*/ 1 h 7"/>
                  <a:gd name="T4" fmla="*/ 0 w 6"/>
                  <a:gd name="T5" fmla="*/ 1 h 7"/>
                  <a:gd name="T6" fmla="*/ 0 w 6"/>
                  <a:gd name="T7" fmla="*/ 1 h 7"/>
                  <a:gd name="T8" fmla="*/ 0 w 6"/>
                  <a:gd name="T9" fmla="*/ 1 h 7"/>
                  <a:gd name="T10" fmla="*/ 0 w 6"/>
                  <a:gd name="T11" fmla="*/ 0 h 7"/>
                  <a:gd name="T12" fmla="*/ 1 w 6"/>
                  <a:gd name="T13" fmla="*/ 0 h 7"/>
                  <a:gd name="T14" fmla="*/ 1 w 6"/>
                  <a:gd name="T15" fmla="*/ 1 h 7"/>
                  <a:gd name="T16" fmla="*/ 1 w 6"/>
                  <a:gd name="T17" fmla="*/ 1 h 7"/>
                  <a:gd name="T18" fmla="*/ 1 w 6"/>
                  <a:gd name="T19" fmla="*/ 1 h 7"/>
                  <a:gd name="T20" fmla="*/ 1 w 6"/>
                  <a:gd name="T21" fmla="*/ 1 h 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"/>
                  <a:gd name="T34" fmla="*/ 0 h 7"/>
                  <a:gd name="T35" fmla="*/ 6 w 6"/>
                  <a:gd name="T36" fmla="*/ 7 h 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" h="7">
                    <a:moveTo>
                      <a:pt x="6" y="7"/>
                    </a:move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4" name="Freeform 104"/>
              <p:cNvSpPr>
                <a:spLocks/>
              </p:cNvSpPr>
              <p:nvPr/>
            </p:nvSpPr>
            <p:spPr bwMode="auto">
              <a:xfrm>
                <a:off x="3698" y="2830"/>
                <a:ext cx="31" cy="11"/>
              </a:xfrm>
              <a:custGeom>
                <a:avLst/>
                <a:gdLst>
                  <a:gd name="T0" fmla="*/ 0 w 61"/>
                  <a:gd name="T1" fmla="*/ 1 h 21"/>
                  <a:gd name="T2" fmla="*/ 1 w 61"/>
                  <a:gd name="T3" fmla="*/ 1 h 21"/>
                  <a:gd name="T4" fmla="*/ 1 w 61"/>
                  <a:gd name="T5" fmla="*/ 1 h 21"/>
                  <a:gd name="T6" fmla="*/ 0 w 61"/>
                  <a:gd name="T7" fmla="*/ 0 h 21"/>
                  <a:gd name="T8" fmla="*/ 0 w 61"/>
                  <a:gd name="T9" fmla="*/ 1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21"/>
                  <a:gd name="T17" fmla="*/ 61 w 61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21">
                    <a:moveTo>
                      <a:pt x="0" y="2"/>
                    </a:moveTo>
                    <a:lnTo>
                      <a:pt x="61" y="21"/>
                    </a:lnTo>
                    <a:lnTo>
                      <a:pt x="61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5" name="Freeform 105"/>
              <p:cNvSpPr>
                <a:spLocks/>
              </p:cNvSpPr>
              <p:nvPr/>
            </p:nvSpPr>
            <p:spPr bwMode="auto">
              <a:xfrm>
                <a:off x="3737" y="2830"/>
                <a:ext cx="2" cy="2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1 h 4"/>
                  <a:gd name="T4" fmla="*/ 1 w 4"/>
                  <a:gd name="T5" fmla="*/ 1 h 4"/>
                  <a:gd name="T6" fmla="*/ 1 w 4"/>
                  <a:gd name="T7" fmla="*/ 0 h 4"/>
                  <a:gd name="T8" fmla="*/ 1 w 4"/>
                  <a:gd name="T9" fmla="*/ 0 h 4"/>
                  <a:gd name="T10" fmla="*/ 0 w 4"/>
                  <a:gd name="T11" fmla="*/ 1 h 4"/>
                  <a:gd name="T12" fmla="*/ 1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1 w 4"/>
                  <a:gd name="T19" fmla="*/ 1 h 4"/>
                  <a:gd name="T20" fmla="*/ 1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4" y="4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6" name="Freeform 106"/>
              <p:cNvSpPr>
                <a:spLocks/>
              </p:cNvSpPr>
              <p:nvPr/>
            </p:nvSpPr>
            <p:spPr bwMode="auto">
              <a:xfrm>
                <a:off x="3735" y="2836"/>
                <a:ext cx="2" cy="2"/>
              </a:xfrm>
              <a:custGeom>
                <a:avLst/>
                <a:gdLst>
                  <a:gd name="T0" fmla="*/ 1 w 3"/>
                  <a:gd name="T1" fmla="*/ 1 h 4"/>
                  <a:gd name="T2" fmla="*/ 1 w 3"/>
                  <a:gd name="T3" fmla="*/ 1 h 4"/>
                  <a:gd name="T4" fmla="*/ 1 w 3"/>
                  <a:gd name="T5" fmla="*/ 1 h 4"/>
                  <a:gd name="T6" fmla="*/ 0 w 3"/>
                  <a:gd name="T7" fmla="*/ 1 h 4"/>
                  <a:gd name="T8" fmla="*/ 0 w 3"/>
                  <a:gd name="T9" fmla="*/ 1 h 4"/>
                  <a:gd name="T10" fmla="*/ 0 w 3"/>
                  <a:gd name="T11" fmla="*/ 1 h 4"/>
                  <a:gd name="T12" fmla="*/ 1 w 3"/>
                  <a:gd name="T13" fmla="*/ 1 h 4"/>
                  <a:gd name="T14" fmla="*/ 1 w 3"/>
                  <a:gd name="T15" fmla="*/ 1 h 4"/>
                  <a:gd name="T16" fmla="*/ 1 w 3"/>
                  <a:gd name="T17" fmla="*/ 0 h 4"/>
                  <a:gd name="T18" fmla="*/ 1 w 3"/>
                  <a:gd name="T19" fmla="*/ 0 h 4"/>
                  <a:gd name="T20" fmla="*/ 1 w 3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"/>
                  <a:gd name="T34" fmla="*/ 0 h 4"/>
                  <a:gd name="T35" fmla="*/ 3 w 3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" h="4">
                    <a:moveTo>
                      <a:pt x="3" y="2"/>
                    </a:moveTo>
                    <a:lnTo>
                      <a:pt x="3" y="2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7" name="Freeform 107"/>
              <p:cNvSpPr>
                <a:spLocks/>
              </p:cNvSpPr>
              <p:nvPr/>
            </p:nvSpPr>
            <p:spPr bwMode="auto">
              <a:xfrm>
                <a:off x="3736" y="2832"/>
                <a:ext cx="2" cy="4"/>
              </a:xfrm>
              <a:custGeom>
                <a:avLst/>
                <a:gdLst>
                  <a:gd name="T0" fmla="*/ 1 w 4"/>
                  <a:gd name="T1" fmla="*/ 0 h 7"/>
                  <a:gd name="T2" fmla="*/ 0 w 4"/>
                  <a:gd name="T3" fmla="*/ 1 h 7"/>
                  <a:gd name="T4" fmla="*/ 0 w 4"/>
                  <a:gd name="T5" fmla="*/ 1 h 7"/>
                  <a:gd name="T6" fmla="*/ 1 w 4"/>
                  <a:gd name="T7" fmla="*/ 1 h 7"/>
                  <a:gd name="T8" fmla="*/ 1 w 4"/>
                  <a:gd name="T9" fmla="*/ 1 h 7"/>
                  <a:gd name="T10" fmla="*/ 1 w 4"/>
                  <a:gd name="T11" fmla="*/ 1 h 7"/>
                  <a:gd name="T12" fmla="*/ 1 w 4"/>
                  <a:gd name="T13" fmla="*/ 1 h 7"/>
                  <a:gd name="T14" fmla="*/ 1 w 4"/>
                  <a:gd name="T15" fmla="*/ 1 h 7"/>
                  <a:gd name="T16" fmla="*/ 1 w 4"/>
                  <a:gd name="T17" fmla="*/ 0 h 7"/>
                  <a:gd name="T18" fmla="*/ 1 w 4"/>
                  <a:gd name="T19" fmla="*/ 0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7"/>
                  <a:gd name="T32" fmla="*/ 4 w 4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7">
                    <a:moveTo>
                      <a:pt x="2" y="0"/>
                    </a:moveTo>
                    <a:lnTo>
                      <a:pt x="0" y="7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8" name="Freeform 108"/>
              <p:cNvSpPr>
                <a:spLocks/>
              </p:cNvSpPr>
              <p:nvPr/>
            </p:nvSpPr>
            <p:spPr bwMode="auto">
              <a:xfrm>
                <a:off x="3737" y="2834"/>
                <a:ext cx="2" cy="2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1 h 4"/>
                  <a:gd name="T4" fmla="*/ 1 w 4"/>
                  <a:gd name="T5" fmla="*/ 1 h 4"/>
                  <a:gd name="T6" fmla="*/ 1 w 4"/>
                  <a:gd name="T7" fmla="*/ 1 h 4"/>
                  <a:gd name="T8" fmla="*/ 1 w 4"/>
                  <a:gd name="T9" fmla="*/ 1 h 4"/>
                  <a:gd name="T10" fmla="*/ 0 w 4"/>
                  <a:gd name="T11" fmla="*/ 1 h 4"/>
                  <a:gd name="T12" fmla="*/ 0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1 w 4"/>
                  <a:gd name="T19" fmla="*/ 0 h 4"/>
                  <a:gd name="T20" fmla="*/ 1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4" y="2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9" name="Freeform 109"/>
              <p:cNvSpPr>
                <a:spLocks/>
              </p:cNvSpPr>
              <p:nvPr/>
            </p:nvSpPr>
            <p:spPr bwMode="auto">
              <a:xfrm>
                <a:off x="3699" y="2827"/>
                <a:ext cx="31" cy="9"/>
              </a:xfrm>
              <a:custGeom>
                <a:avLst/>
                <a:gdLst>
                  <a:gd name="T0" fmla="*/ 0 w 63"/>
                  <a:gd name="T1" fmla="*/ 0 h 19"/>
                  <a:gd name="T2" fmla="*/ 0 w 63"/>
                  <a:gd name="T3" fmla="*/ 0 h 19"/>
                  <a:gd name="T4" fmla="*/ 0 w 63"/>
                  <a:gd name="T5" fmla="*/ 0 h 19"/>
                  <a:gd name="T6" fmla="*/ 0 w 63"/>
                  <a:gd name="T7" fmla="*/ 0 h 19"/>
                  <a:gd name="T8" fmla="*/ 0 w 63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19"/>
                  <a:gd name="T17" fmla="*/ 63 w 63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19">
                    <a:moveTo>
                      <a:pt x="0" y="2"/>
                    </a:moveTo>
                    <a:lnTo>
                      <a:pt x="63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0" name="Freeform 110"/>
              <p:cNvSpPr>
                <a:spLocks/>
              </p:cNvSpPr>
              <p:nvPr/>
            </p:nvSpPr>
            <p:spPr bwMode="auto">
              <a:xfrm>
                <a:off x="3700" y="2823"/>
                <a:ext cx="31" cy="10"/>
              </a:xfrm>
              <a:custGeom>
                <a:avLst/>
                <a:gdLst>
                  <a:gd name="T0" fmla="*/ 0 w 63"/>
                  <a:gd name="T1" fmla="*/ 0 h 22"/>
                  <a:gd name="T2" fmla="*/ 0 w 63"/>
                  <a:gd name="T3" fmla="*/ 0 h 22"/>
                  <a:gd name="T4" fmla="*/ 0 w 63"/>
                  <a:gd name="T5" fmla="*/ 0 h 22"/>
                  <a:gd name="T6" fmla="*/ 0 w 63"/>
                  <a:gd name="T7" fmla="*/ 0 h 22"/>
                  <a:gd name="T8" fmla="*/ 0 w 63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22"/>
                  <a:gd name="T17" fmla="*/ 63 w 63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22">
                    <a:moveTo>
                      <a:pt x="0" y="2"/>
                    </a:moveTo>
                    <a:lnTo>
                      <a:pt x="63" y="22"/>
                    </a:lnTo>
                    <a:lnTo>
                      <a:pt x="63" y="2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1" name="Freeform 111"/>
              <p:cNvSpPr>
                <a:spLocks/>
              </p:cNvSpPr>
              <p:nvPr/>
            </p:nvSpPr>
            <p:spPr bwMode="auto">
              <a:xfrm>
                <a:off x="3702" y="2819"/>
                <a:ext cx="30" cy="10"/>
              </a:xfrm>
              <a:custGeom>
                <a:avLst/>
                <a:gdLst>
                  <a:gd name="T0" fmla="*/ 0 w 62"/>
                  <a:gd name="T1" fmla="*/ 0 h 21"/>
                  <a:gd name="T2" fmla="*/ 0 w 62"/>
                  <a:gd name="T3" fmla="*/ 0 h 21"/>
                  <a:gd name="T4" fmla="*/ 0 w 62"/>
                  <a:gd name="T5" fmla="*/ 0 h 21"/>
                  <a:gd name="T6" fmla="*/ 0 w 62"/>
                  <a:gd name="T7" fmla="*/ 0 h 21"/>
                  <a:gd name="T8" fmla="*/ 0 w 62"/>
                  <a:gd name="T9" fmla="*/ 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21"/>
                  <a:gd name="T17" fmla="*/ 62 w 6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21">
                    <a:moveTo>
                      <a:pt x="0" y="2"/>
                    </a:moveTo>
                    <a:lnTo>
                      <a:pt x="62" y="21"/>
                    </a:lnTo>
                    <a:lnTo>
                      <a:pt x="62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2" name="Freeform 112"/>
              <p:cNvSpPr>
                <a:spLocks/>
              </p:cNvSpPr>
              <p:nvPr/>
            </p:nvSpPr>
            <p:spPr bwMode="auto">
              <a:xfrm>
                <a:off x="3703" y="2815"/>
                <a:ext cx="31" cy="10"/>
              </a:xfrm>
              <a:custGeom>
                <a:avLst/>
                <a:gdLst>
                  <a:gd name="T0" fmla="*/ 0 w 64"/>
                  <a:gd name="T1" fmla="*/ 1 h 19"/>
                  <a:gd name="T2" fmla="*/ 0 w 64"/>
                  <a:gd name="T3" fmla="*/ 1 h 19"/>
                  <a:gd name="T4" fmla="*/ 0 w 64"/>
                  <a:gd name="T5" fmla="*/ 1 h 19"/>
                  <a:gd name="T6" fmla="*/ 0 w 64"/>
                  <a:gd name="T7" fmla="*/ 0 h 19"/>
                  <a:gd name="T8" fmla="*/ 0 w 64"/>
                  <a:gd name="T9" fmla="*/ 1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9"/>
                  <a:gd name="T17" fmla="*/ 64 w 6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9">
                    <a:moveTo>
                      <a:pt x="0" y="2"/>
                    </a:moveTo>
                    <a:lnTo>
                      <a:pt x="62" y="19"/>
                    </a:lnTo>
                    <a:lnTo>
                      <a:pt x="64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3" name="Freeform 113"/>
              <p:cNvSpPr>
                <a:spLocks/>
              </p:cNvSpPr>
              <p:nvPr/>
            </p:nvSpPr>
            <p:spPr bwMode="auto">
              <a:xfrm>
                <a:off x="3694" y="2820"/>
                <a:ext cx="1" cy="4"/>
              </a:xfrm>
              <a:custGeom>
                <a:avLst/>
                <a:gdLst>
                  <a:gd name="T0" fmla="*/ 0 w 2"/>
                  <a:gd name="T1" fmla="*/ 1 h 7"/>
                  <a:gd name="T2" fmla="*/ 1 w 2"/>
                  <a:gd name="T3" fmla="*/ 0 h 7"/>
                  <a:gd name="T4" fmla="*/ 1 w 2"/>
                  <a:gd name="T5" fmla="*/ 0 h 7"/>
                  <a:gd name="T6" fmla="*/ 1 w 2"/>
                  <a:gd name="T7" fmla="*/ 1 h 7"/>
                  <a:gd name="T8" fmla="*/ 0 w 2"/>
                  <a:gd name="T9" fmla="*/ 1 h 7"/>
                  <a:gd name="T10" fmla="*/ 0 w 2"/>
                  <a:gd name="T11" fmla="*/ 1 h 7"/>
                  <a:gd name="T12" fmla="*/ 0 w 2"/>
                  <a:gd name="T13" fmla="*/ 1 h 7"/>
                  <a:gd name="T14" fmla="*/ 0 w 2"/>
                  <a:gd name="T15" fmla="*/ 1 h 7"/>
                  <a:gd name="T16" fmla="*/ 0 w 2"/>
                  <a:gd name="T17" fmla="*/ 1 h 7"/>
                  <a:gd name="T18" fmla="*/ 0 w 2"/>
                  <a:gd name="T19" fmla="*/ 1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"/>
                  <a:gd name="T31" fmla="*/ 0 h 7"/>
                  <a:gd name="T32" fmla="*/ 2 w 2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" h="7">
                    <a:moveTo>
                      <a:pt x="0" y="7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4" name="Freeform 114"/>
              <p:cNvSpPr>
                <a:spLocks/>
              </p:cNvSpPr>
              <p:nvPr/>
            </p:nvSpPr>
            <p:spPr bwMode="auto">
              <a:xfrm>
                <a:off x="3692" y="2824"/>
                <a:ext cx="2" cy="3"/>
              </a:xfrm>
              <a:custGeom>
                <a:avLst/>
                <a:gdLst>
                  <a:gd name="T0" fmla="*/ 1 w 4"/>
                  <a:gd name="T1" fmla="*/ 0 h 6"/>
                  <a:gd name="T2" fmla="*/ 1 w 4"/>
                  <a:gd name="T3" fmla="*/ 0 h 6"/>
                  <a:gd name="T4" fmla="*/ 1 w 4"/>
                  <a:gd name="T5" fmla="*/ 1 h 6"/>
                  <a:gd name="T6" fmla="*/ 1 w 4"/>
                  <a:gd name="T7" fmla="*/ 1 h 6"/>
                  <a:gd name="T8" fmla="*/ 1 w 4"/>
                  <a:gd name="T9" fmla="*/ 1 h 6"/>
                  <a:gd name="T10" fmla="*/ 1 w 4"/>
                  <a:gd name="T11" fmla="*/ 1 h 6"/>
                  <a:gd name="T12" fmla="*/ 1 w 4"/>
                  <a:gd name="T13" fmla="*/ 1 h 6"/>
                  <a:gd name="T14" fmla="*/ 0 w 4"/>
                  <a:gd name="T15" fmla="*/ 1 h 6"/>
                  <a:gd name="T16" fmla="*/ 0 w 4"/>
                  <a:gd name="T17" fmla="*/ 1 h 6"/>
                  <a:gd name="T18" fmla="*/ 0 w 4"/>
                  <a:gd name="T19" fmla="*/ 0 h 6"/>
                  <a:gd name="T20" fmla="*/ 1 w 4"/>
                  <a:gd name="T21" fmla="*/ 0 h 6"/>
                  <a:gd name="T22" fmla="*/ 1 w 4"/>
                  <a:gd name="T23" fmla="*/ 0 h 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"/>
                  <a:gd name="T37" fmla="*/ 0 h 6"/>
                  <a:gd name="T38" fmla="*/ 4 w 4"/>
                  <a:gd name="T39" fmla="*/ 6 h 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5" name="Freeform 115"/>
              <p:cNvSpPr>
                <a:spLocks/>
              </p:cNvSpPr>
              <p:nvPr/>
            </p:nvSpPr>
            <p:spPr bwMode="auto">
              <a:xfrm>
                <a:off x="3692" y="2819"/>
                <a:ext cx="2" cy="2"/>
              </a:xfrm>
              <a:custGeom>
                <a:avLst/>
                <a:gdLst>
                  <a:gd name="T0" fmla="*/ 0 w 4"/>
                  <a:gd name="T1" fmla="*/ 1 h 4"/>
                  <a:gd name="T2" fmla="*/ 0 w 4"/>
                  <a:gd name="T3" fmla="*/ 1 h 4"/>
                  <a:gd name="T4" fmla="*/ 1 w 4"/>
                  <a:gd name="T5" fmla="*/ 1 h 4"/>
                  <a:gd name="T6" fmla="*/ 1 w 4"/>
                  <a:gd name="T7" fmla="*/ 1 h 4"/>
                  <a:gd name="T8" fmla="*/ 1 w 4"/>
                  <a:gd name="T9" fmla="*/ 0 h 4"/>
                  <a:gd name="T10" fmla="*/ 1 w 4"/>
                  <a:gd name="T11" fmla="*/ 1 h 4"/>
                  <a:gd name="T12" fmla="*/ 1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1 w 4"/>
                  <a:gd name="T19" fmla="*/ 1 h 4"/>
                  <a:gd name="T20" fmla="*/ 0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6" name="Freeform 116"/>
              <p:cNvSpPr>
                <a:spLocks/>
              </p:cNvSpPr>
              <p:nvPr/>
            </p:nvSpPr>
            <p:spPr bwMode="auto">
              <a:xfrm>
                <a:off x="3694" y="2818"/>
                <a:ext cx="2" cy="2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0 h 4"/>
                  <a:gd name="T4" fmla="*/ 1 w 4"/>
                  <a:gd name="T5" fmla="*/ 0 h 4"/>
                  <a:gd name="T6" fmla="*/ 1 w 4"/>
                  <a:gd name="T7" fmla="*/ 0 h 4"/>
                  <a:gd name="T8" fmla="*/ 1 w 4"/>
                  <a:gd name="T9" fmla="*/ 0 h 4"/>
                  <a:gd name="T10" fmla="*/ 1 w 4"/>
                  <a:gd name="T11" fmla="*/ 1 h 4"/>
                  <a:gd name="T12" fmla="*/ 1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0 w 4"/>
                  <a:gd name="T19" fmla="*/ 1 h 4"/>
                  <a:gd name="T20" fmla="*/ 0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7" name="Rectangle 117"/>
              <p:cNvSpPr>
                <a:spLocks noChangeArrowheads="1"/>
              </p:cNvSpPr>
              <p:nvPr/>
            </p:nvSpPr>
            <p:spPr bwMode="auto">
              <a:xfrm>
                <a:off x="3586" y="2600"/>
                <a:ext cx="155" cy="15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8" name="Rectangle 118"/>
              <p:cNvSpPr>
                <a:spLocks noChangeArrowheads="1"/>
              </p:cNvSpPr>
              <p:nvPr/>
            </p:nvSpPr>
            <p:spPr bwMode="auto">
              <a:xfrm>
                <a:off x="3599" y="2616"/>
                <a:ext cx="130" cy="129"/>
              </a:xfrm>
              <a:prstGeom prst="rect">
                <a:avLst/>
              </a:prstGeom>
              <a:blipFill dpi="0" rotWithShape="0">
                <a:blip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29" name="Freeform 119"/>
              <p:cNvSpPr>
                <a:spLocks/>
              </p:cNvSpPr>
              <p:nvPr/>
            </p:nvSpPr>
            <p:spPr bwMode="auto">
              <a:xfrm>
                <a:off x="3608" y="2631"/>
                <a:ext cx="85" cy="80"/>
              </a:xfrm>
              <a:custGeom>
                <a:avLst/>
                <a:gdLst>
                  <a:gd name="T0" fmla="*/ 0 w 171"/>
                  <a:gd name="T1" fmla="*/ 3 h 159"/>
                  <a:gd name="T2" fmla="*/ 2 w 171"/>
                  <a:gd name="T3" fmla="*/ 2 h 159"/>
                  <a:gd name="T4" fmla="*/ 2 w 171"/>
                  <a:gd name="T5" fmla="*/ 0 h 159"/>
                  <a:gd name="T6" fmla="*/ 0 w 171"/>
                  <a:gd name="T7" fmla="*/ 1 h 159"/>
                  <a:gd name="T8" fmla="*/ 0 w 171"/>
                  <a:gd name="T9" fmla="*/ 3 h 1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1"/>
                  <a:gd name="T16" fmla="*/ 0 h 159"/>
                  <a:gd name="T17" fmla="*/ 171 w 171"/>
                  <a:gd name="T18" fmla="*/ 159 h 1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1" h="159">
                    <a:moveTo>
                      <a:pt x="37" y="159"/>
                    </a:moveTo>
                    <a:lnTo>
                      <a:pt x="171" y="119"/>
                    </a:lnTo>
                    <a:lnTo>
                      <a:pt x="137" y="0"/>
                    </a:lnTo>
                    <a:lnTo>
                      <a:pt x="0" y="40"/>
                    </a:lnTo>
                    <a:lnTo>
                      <a:pt x="37" y="159"/>
                    </a:lnTo>
                    <a:close/>
                  </a:path>
                </a:pathLst>
              </a:custGeom>
              <a:solidFill>
                <a:srgbClr val="808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0" name="Line 120"/>
              <p:cNvSpPr>
                <a:spLocks noChangeShapeType="1"/>
              </p:cNvSpPr>
              <p:nvPr/>
            </p:nvSpPr>
            <p:spPr bwMode="auto">
              <a:xfrm flipV="1">
                <a:off x="3610" y="2636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1" name="Line 121"/>
              <p:cNvSpPr>
                <a:spLocks noChangeShapeType="1"/>
              </p:cNvSpPr>
              <p:nvPr/>
            </p:nvSpPr>
            <p:spPr bwMode="auto">
              <a:xfrm flipV="1">
                <a:off x="3612" y="2641"/>
                <a:ext cx="66" cy="21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2" name="Line 122"/>
              <p:cNvSpPr>
                <a:spLocks noChangeShapeType="1"/>
              </p:cNvSpPr>
              <p:nvPr/>
            </p:nvSpPr>
            <p:spPr bwMode="auto">
              <a:xfrm flipV="1">
                <a:off x="3613" y="2645"/>
                <a:ext cx="66" cy="21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3" name="Line 123"/>
              <p:cNvSpPr>
                <a:spLocks noChangeShapeType="1"/>
              </p:cNvSpPr>
              <p:nvPr/>
            </p:nvSpPr>
            <p:spPr bwMode="auto">
              <a:xfrm flipV="1">
                <a:off x="3614" y="2651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4" name="Line 124"/>
              <p:cNvSpPr>
                <a:spLocks noChangeShapeType="1"/>
              </p:cNvSpPr>
              <p:nvPr/>
            </p:nvSpPr>
            <p:spPr bwMode="auto">
              <a:xfrm flipV="1">
                <a:off x="3616" y="2656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5" name="Line 125"/>
              <p:cNvSpPr>
                <a:spLocks noChangeShapeType="1"/>
              </p:cNvSpPr>
              <p:nvPr/>
            </p:nvSpPr>
            <p:spPr bwMode="auto">
              <a:xfrm flipV="1">
                <a:off x="3618" y="2662"/>
                <a:ext cx="66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6" name="Line 126"/>
              <p:cNvSpPr>
                <a:spLocks noChangeShapeType="1"/>
              </p:cNvSpPr>
              <p:nvPr/>
            </p:nvSpPr>
            <p:spPr bwMode="auto">
              <a:xfrm flipV="1">
                <a:off x="3619" y="2666"/>
                <a:ext cx="67" cy="22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7" name="Line 127"/>
              <p:cNvSpPr>
                <a:spLocks noChangeShapeType="1"/>
              </p:cNvSpPr>
              <p:nvPr/>
            </p:nvSpPr>
            <p:spPr bwMode="auto">
              <a:xfrm flipV="1">
                <a:off x="3621" y="2672"/>
                <a:ext cx="66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8" name="Line 128"/>
              <p:cNvSpPr>
                <a:spLocks noChangeShapeType="1"/>
              </p:cNvSpPr>
              <p:nvPr/>
            </p:nvSpPr>
            <p:spPr bwMode="auto">
              <a:xfrm flipV="1">
                <a:off x="3623" y="2677"/>
                <a:ext cx="66" cy="21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9" name="Line 129"/>
              <p:cNvSpPr>
                <a:spLocks noChangeShapeType="1"/>
              </p:cNvSpPr>
              <p:nvPr/>
            </p:nvSpPr>
            <p:spPr bwMode="auto">
              <a:xfrm flipV="1">
                <a:off x="3624" y="2683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0" name="Freeform 130"/>
              <p:cNvSpPr>
                <a:spLocks/>
              </p:cNvSpPr>
              <p:nvPr/>
            </p:nvSpPr>
            <p:spPr bwMode="auto">
              <a:xfrm>
                <a:off x="3616" y="2650"/>
                <a:ext cx="70" cy="20"/>
              </a:xfrm>
              <a:custGeom>
                <a:avLst/>
                <a:gdLst>
                  <a:gd name="T0" fmla="*/ 0 w 140"/>
                  <a:gd name="T1" fmla="*/ 0 h 41"/>
                  <a:gd name="T2" fmla="*/ 1 w 140"/>
                  <a:gd name="T3" fmla="*/ 0 h 41"/>
                  <a:gd name="T4" fmla="*/ 1 w 140"/>
                  <a:gd name="T5" fmla="*/ 0 h 41"/>
                  <a:gd name="T6" fmla="*/ 1 w 140"/>
                  <a:gd name="T7" fmla="*/ 0 h 41"/>
                  <a:gd name="T8" fmla="*/ 1 w 140"/>
                  <a:gd name="T9" fmla="*/ 0 h 41"/>
                  <a:gd name="T10" fmla="*/ 1 w 140"/>
                  <a:gd name="T11" fmla="*/ 0 h 41"/>
                  <a:gd name="T12" fmla="*/ 1 w 140"/>
                  <a:gd name="T13" fmla="*/ 0 h 41"/>
                  <a:gd name="T14" fmla="*/ 1 w 140"/>
                  <a:gd name="T15" fmla="*/ 0 h 41"/>
                  <a:gd name="T16" fmla="*/ 1 w 140"/>
                  <a:gd name="T17" fmla="*/ 0 h 41"/>
                  <a:gd name="T18" fmla="*/ 2 w 140"/>
                  <a:gd name="T19" fmla="*/ 0 h 41"/>
                  <a:gd name="T20" fmla="*/ 2 w 140"/>
                  <a:gd name="T21" fmla="*/ 0 h 4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41"/>
                  <a:gd name="T35" fmla="*/ 140 w 140"/>
                  <a:gd name="T36" fmla="*/ 41 h 4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41">
                    <a:moveTo>
                      <a:pt x="0" y="41"/>
                    </a:moveTo>
                    <a:lnTo>
                      <a:pt x="9" y="23"/>
                    </a:lnTo>
                    <a:lnTo>
                      <a:pt x="17" y="23"/>
                    </a:lnTo>
                    <a:lnTo>
                      <a:pt x="23" y="0"/>
                    </a:lnTo>
                    <a:lnTo>
                      <a:pt x="67" y="25"/>
                    </a:lnTo>
                    <a:lnTo>
                      <a:pt x="69" y="19"/>
                    </a:lnTo>
                    <a:lnTo>
                      <a:pt x="76" y="16"/>
                    </a:lnTo>
                    <a:lnTo>
                      <a:pt x="80" y="4"/>
                    </a:lnTo>
                    <a:lnTo>
                      <a:pt x="109" y="23"/>
                    </a:lnTo>
                    <a:lnTo>
                      <a:pt x="119" y="8"/>
                    </a:lnTo>
                    <a:lnTo>
                      <a:pt x="140" y="17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1" name="Freeform 131"/>
              <p:cNvSpPr>
                <a:spLocks/>
              </p:cNvSpPr>
              <p:nvPr/>
            </p:nvSpPr>
            <p:spPr bwMode="auto">
              <a:xfrm>
                <a:off x="3630" y="2644"/>
                <a:ext cx="22" cy="60"/>
              </a:xfrm>
              <a:custGeom>
                <a:avLst/>
                <a:gdLst>
                  <a:gd name="T0" fmla="*/ 1 w 44"/>
                  <a:gd name="T1" fmla="*/ 2 h 119"/>
                  <a:gd name="T2" fmla="*/ 1 w 44"/>
                  <a:gd name="T3" fmla="*/ 2 h 119"/>
                  <a:gd name="T4" fmla="*/ 1 w 44"/>
                  <a:gd name="T5" fmla="*/ 0 h 119"/>
                  <a:gd name="T6" fmla="*/ 0 w 44"/>
                  <a:gd name="T7" fmla="*/ 1 h 119"/>
                  <a:gd name="T8" fmla="*/ 1 w 44"/>
                  <a:gd name="T9" fmla="*/ 2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19"/>
                  <a:gd name="T17" fmla="*/ 44 w 44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19">
                    <a:moveTo>
                      <a:pt x="36" y="119"/>
                    </a:moveTo>
                    <a:lnTo>
                      <a:pt x="44" y="117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36" y="119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2" name="Freeform 132"/>
              <p:cNvSpPr>
                <a:spLocks/>
              </p:cNvSpPr>
              <p:nvPr/>
            </p:nvSpPr>
            <p:spPr bwMode="auto">
              <a:xfrm>
                <a:off x="3624" y="2681"/>
                <a:ext cx="12" cy="28"/>
              </a:xfrm>
              <a:custGeom>
                <a:avLst/>
                <a:gdLst>
                  <a:gd name="T0" fmla="*/ 1 w 23"/>
                  <a:gd name="T1" fmla="*/ 1 h 55"/>
                  <a:gd name="T2" fmla="*/ 1 w 23"/>
                  <a:gd name="T3" fmla="*/ 1 h 55"/>
                  <a:gd name="T4" fmla="*/ 1 w 23"/>
                  <a:gd name="T5" fmla="*/ 0 h 55"/>
                  <a:gd name="T6" fmla="*/ 0 w 23"/>
                  <a:gd name="T7" fmla="*/ 1 h 55"/>
                  <a:gd name="T8" fmla="*/ 1 w 23"/>
                  <a:gd name="T9" fmla="*/ 1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55"/>
                  <a:gd name="T17" fmla="*/ 23 w 23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55">
                    <a:moveTo>
                      <a:pt x="15" y="55"/>
                    </a:moveTo>
                    <a:lnTo>
                      <a:pt x="23" y="53"/>
                    </a:lnTo>
                    <a:lnTo>
                      <a:pt x="8" y="0"/>
                    </a:lnTo>
                    <a:lnTo>
                      <a:pt x="0" y="2"/>
                    </a:lnTo>
                    <a:lnTo>
                      <a:pt x="15" y="55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3" name="Freeform 133"/>
              <p:cNvSpPr>
                <a:spLocks/>
              </p:cNvSpPr>
              <p:nvPr/>
            </p:nvSpPr>
            <p:spPr bwMode="auto">
              <a:xfrm>
                <a:off x="3628" y="2664"/>
                <a:ext cx="16" cy="42"/>
              </a:xfrm>
              <a:custGeom>
                <a:avLst/>
                <a:gdLst>
                  <a:gd name="T0" fmla="*/ 1 w 32"/>
                  <a:gd name="T1" fmla="*/ 1 h 84"/>
                  <a:gd name="T2" fmla="*/ 1 w 32"/>
                  <a:gd name="T3" fmla="*/ 1 h 84"/>
                  <a:gd name="T4" fmla="*/ 1 w 32"/>
                  <a:gd name="T5" fmla="*/ 0 h 84"/>
                  <a:gd name="T6" fmla="*/ 0 w 32"/>
                  <a:gd name="T7" fmla="*/ 1 h 84"/>
                  <a:gd name="T8" fmla="*/ 1 w 32"/>
                  <a:gd name="T9" fmla="*/ 1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84"/>
                  <a:gd name="T17" fmla="*/ 32 w 32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84">
                    <a:moveTo>
                      <a:pt x="25" y="84"/>
                    </a:moveTo>
                    <a:lnTo>
                      <a:pt x="32" y="83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25" y="84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4" name="Freeform 134"/>
              <p:cNvSpPr>
                <a:spLocks/>
              </p:cNvSpPr>
              <p:nvPr/>
            </p:nvSpPr>
            <p:spPr bwMode="auto">
              <a:xfrm>
                <a:off x="3640" y="2654"/>
                <a:ext cx="19" cy="48"/>
              </a:xfrm>
              <a:custGeom>
                <a:avLst/>
                <a:gdLst>
                  <a:gd name="T0" fmla="*/ 1 w 36"/>
                  <a:gd name="T1" fmla="*/ 2 h 96"/>
                  <a:gd name="T2" fmla="*/ 1 w 36"/>
                  <a:gd name="T3" fmla="*/ 2 h 96"/>
                  <a:gd name="T4" fmla="*/ 1 w 36"/>
                  <a:gd name="T5" fmla="*/ 0 h 96"/>
                  <a:gd name="T6" fmla="*/ 0 w 36"/>
                  <a:gd name="T7" fmla="*/ 1 h 96"/>
                  <a:gd name="T8" fmla="*/ 1 w 36"/>
                  <a:gd name="T9" fmla="*/ 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96"/>
                  <a:gd name="T17" fmla="*/ 36 w 3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96">
                    <a:moveTo>
                      <a:pt x="28" y="96"/>
                    </a:moveTo>
                    <a:lnTo>
                      <a:pt x="36" y="92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28" y="96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5" name="Freeform 135"/>
              <p:cNvSpPr>
                <a:spLocks/>
              </p:cNvSpPr>
              <p:nvPr/>
            </p:nvSpPr>
            <p:spPr bwMode="auto">
              <a:xfrm>
                <a:off x="3652" y="2664"/>
                <a:ext cx="14" cy="35"/>
              </a:xfrm>
              <a:custGeom>
                <a:avLst/>
                <a:gdLst>
                  <a:gd name="T0" fmla="*/ 1 w 28"/>
                  <a:gd name="T1" fmla="*/ 2 h 69"/>
                  <a:gd name="T2" fmla="*/ 1 w 28"/>
                  <a:gd name="T3" fmla="*/ 2 h 69"/>
                  <a:gd name="T4" fmla="*/ 1 w 28"/>
                  <a:gd name="T5" fmla="*/ 0 h 69"/>
                  <a:gd name="T6" fmla="*/ 0 w 28"/>
                  <a:gd name="T7" fmla="*/ 1 h 69"/>
                  <a:gd name="T8" fmla="*/ 1 w 28"/>
                  <a:gd name="T9" fmla="*/ 2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69"/>
                  <a:gd name="T17" fmla="*/ 28 w 28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69">
                    <a:moveTo>
                      <a:pt x="21" y="69"/>
                    </a:moveTo>
                    <a:lnTo>
                      <a:pt x="28" y="67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21" y="69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6" name="Freeform 136"/>
              <p:cNvSpPr>
                <a:spLocks/>
              </p:cNvSpPr>
              <p:nvPr/>
            </p:nvSpPr>
            <p:spPr bwMode="auto">
              <a:xfrm>
                <a:off x="3664" y="2651"/>
                <a:ext cx="18" cy="43"/>
              </a:xfrm>
              <a:custGeom>
                <a:avLst/>
                <a:gdLst>
                  <a:gd name="T0" fmla="*/ 1 w 34"/>
                  <a:gd name="T1" fmla="*/ 1 h 86"/>
                  <a:gd name="T2" fmla="*/ 1 w 34"/>
                  <a:gd name="T3" fmla="*/ 1 h 86"/>
                  <a:gd name="T4" fmla="*/ 1 w 34"/>
                  <a:gd name="T5" fmla="*/ 0 h 86"/>
                  <a:gd name="T6" fmla="*/ 0 w 34"/>
                  <a:gd name="T7" fmla="*/ 1 h 86"/>
                  <a:gd name="T8" fmla="*/ 1 w 34"/>
                  <a:gd name="T9" fmla="*/ 1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86"/>
                  <a:gd name="T17" fmla="*/ 34 w 34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86">
                    <a:moveTo>
                      <a:pt x="26" y="86"/>
                    </a:moveTo>
                    <a:lnTo>
                      <a:pt x="34" y="85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26" y="8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7" name="Freeform 137"/>
              <p:cNvSpPr>
                <a:spLocks noEditPoints="1"/>
              </p:cNvSpPr>
              <p:nvPr/>
            </p:nvSpPr>
            <p:spPr bwMode="auto">
              <a:xfrm>
                <a:off x="3568" y="2587"/>
                <a:ext cx="186" cy="186"/>
              </a:xfrm>
              <a:custGeom>
                <a:avLst/>
                <a:gdLst>
                  <a:gd name="T0" fmla="*/ 3 w 372"/>
                  <a:gd name="T1" fmla="*/ 6 h 372"/>
                  <a:gd name="T2" fmla="*/ 6 w 372"/>
                  <a:gd name="T3" fmla="*/ 6 h 372"/>
                  <a:gd name="T4" fmla="*/ 6 w 372"/>
                  <a:gd name="T5" fmla="*/ 5 h 372"/>
                  <a:gd name="T6" fmla="*/ 6 w 372"/>
                  <a:gd name="T7" fmla="*/ 6 h 372"/>
                  <a:gd name="T8" fmla="*/ 3 w 372"/>
                  <a:gd name="T9" fmla="*/ 6 h 372"/>
                  <a:gd name="T10" fmla="*/ 1 w 372"/>
                  <a:gd name="T11" fmla="*/ 3 h 372"/>
                  <a:gd name="T12" fmla="*/ 1 w 372"/>
                  <a:gd name="T13" fmla="*/ 6 h 372"/>
                  <a:gd name="T14" fmla="*/ 1 w 372"/>
                  <a:gd name="T15" fmla="*/ 6 h 372"/>
                  <a:gd name="T16" fmla="*/ 1 w 372"/>
                  <a:gd name="T17" fmla="*/ 6 h 372"/>
                  <a:gd name="T18" fmla="*/ 1 w 372"/>
                  <a:gd name="T19" fmla="*/ 3 h 372"/>
                  <a:gd name="T20" fmla="*/ 1 w 372"/>
                  <a:gd name="T21" fmla="*/ 1 h 372"/>
                  <a:gd name="T22" fmla="*/ 1 w 372"/>
                  <a:gd name="T23" fmla="*/ 1 h 372"/>
                  <a:gd name="T24" fmla="*/ 3 w 372"/>
                  <a:gd name="T25" fmla="*/ 1 h 372"/>
                  <a:gd name="T26" fmla="*/ 0 w 372"/>
                  <a:gd name="T27" fmla="*/ 0 h 372"/>
                  <a:gd name="T28" fmla="*/ 1 w 372"/>
                  <a:gd name="T29" fmla="*/ 1 h 372"/>
                  <a:gd name="T30" fmla="*/ 5 w 372"/>
                  <a:gd name="T31" fmla="*/ 1 h 372"/>
                  <a:gd name="T32" fmla="*/ 6 w 372"/>
                  <a:gd name="T33" fmla="*/ 1 h 372"/>
                  <a:gd name="T34" fmla="*/ 6 w 372"/>
                  <a:gd name="T35" fmla="*/ 3 h 372"/>
                  <a:gd name="T36" fmla="*/ 6 w 372"/>
                  <a:gd name="T37" fmla="*/ 1 h 372"/>
                  <a:gd name="T38" fmla="*/ 5 w 372"/>
                  <a:gd name="T39" fmla="*/ 1 h 37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72"/>
                  <a:gd name="T61" fmla="*/ 0 h 372"/>
                  <a:gd name="T62" fmla="*/ 372 w 372"/>
                  <a:gd name="T63" fmla="*/ 372 h 37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72" h="372">
                    <a:moveTo>
                      <a:pt x="144" y="356"/>
                    </a:moveTo>
                    <a:lnTo>
                      <a:pt x="372" y="372"/>
                    </a:lnTo>
                    <a:lnTo>
                      <a:pt x="359" y="316"/>
                    </a:lnTo>
                    <a:lnTo>
                      <a:pt x="359" y="356"/>
                    </a:lnTo>
                    <a:lnTo>
                      <a:pt x="144" y="356"/>
                    </a:lnTo>
                    <a:close/>
                    <a:moveTo>
                      <a:pt x="17" y="184"/>
                    </a:moveTo>
                    <a:lnTo>
                      <a:pt x="6" y="372"/>
                    </a:lnTo>
                    <a:lnTo>
                      <a:pt x="57" y="358"/>
                    </a:lnTo>
                    <a:lnTo>
                      <a:pt x="17" y="358"/>
                    </a:lnTo>
                    <a:lnTo>
                      <a:pt x="17" y="184"/>
                    </a:lnTo>
                    <a:close/>
                    <a:moveTo>
                      <a:pt x="17" y="63"/>
                    </a:moveTo>
                    <a:lnTo>
                      <a:pt x="17" y="11"/>
                    </a:lnTo>
                    <a:lnTo>
                      <a:pt x="176" y="11"/>
                    </a:lnTo>
                    <a:lnTo>
                      <a:pt x="0" y="0"/>
                    </a:lnTo>
                    <a:lnTo>
                      <a:pt x="17" y="63"/>
                    </a:lnTo>
                    <a:close/>
                    <a:moveTo>
                      <a:pt x="303" y="11"/>
                    </a:moveTo>
                    <a:lnTo>
                      <a:pt x="360" y="11"/>
                    </a:lnTo>
                    <a:lnTo>
                      <a:pt x="360" y="191"/>
                    </a:lnTo>
                    <a:lnTo>
                      <a:pt x="372" y="3"/>
                    </a:lnTo>
                    <a:lnTo>
                      <a:pt x="30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8" name="Freeform 138"/>
              <p:cNvSpPr>
                <a:spLocks/>
              </p:cNvSpPr>
              <p:nvPr/>
            </p:nvSpPr>
            <p:spPr bwMode="auto">
              <a:xfrm>
                <a:off x="3606" y="2650"/>
                <a:ext cx="22" cy="59"/>
              </a:xfrm>
              <a:custGeom>
                <a:avLst/>
                <a:gdLst>
                  <a:gd name="T0" fmla="*/ 1 w 44"/>
                  <a:gd name="T1" fmla="*/ 2 h 117"/>
                  <a:gd name="T2" fmla="*/ 0 w 44"/>
                  <a:gd name="T3" fmla="*/ 1 h 117"/>
                  <a:gd name="T4" fmla="*/ 1 w 44"/>
                  <a:gd name="T5" fmla="*/ 0 h 117"/>
                  <a:gd name="T6" fmla="*/ 1 w 44"/>
                  <a:gd name="T7" fmla="*/ 2 h 117"/>
                  <a:gd name="T8" fmla="*/ 1 w 44"/>
                  <a:gd name="T9" fmla="*/ 2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17"/>
                  <a:gd name="T17" fmla="*/ 44 w 44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17">
                    <a:moveTo>
                      <a:pt x="32" y="117"/>
                    </a:moveTo>
                    <a:lnTo>
                      <a:pt x="0" y="4"/>
                    </a:lnTo>
                    <a:lnTo>
                      <a:pt x="11" y="0"/>
                    </a:lnTo>
                    <a:lnTo>
                      <a:pt x="44" y="113"/>
                    </a:lnTo>
                    <a:lnTo>
                      <a:pt x="32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9" name="Freeform 139"/>
              <p:cNvSpPr>
                <a:spLocks/>
              </p:cNvSpPr>
              <p:nvPr/>
            </p:nvSpPr>
            <p:spPr bwMode="auto">
              <a:xfrm>
                <a:off x="3622" y="2707"/>
                <a:ext cx="8" cy="7"/>
              </a:xfrm>
              <a:custGeom>
                <a:avLst/>
                <a:gdLst>
                  <a:gd name="T0" fmla="*/ 0 w 16"/>
                  <a:gd name="T1" fmla="*/ 0 h 16"/>
                  <a:gd name="T2" fmla="*/ 1 w 16"/>
                  <a:gd name="T3" fmla="*/ 0 h 16"/>
                  <a:gd name="T4" fmla="*/ 1 w 16"/>
                  <a:gd name="T5" fmla="*/ 0 h 16"/>
                  <a:gd name="T6" fmla="*/ 1 w 16"/>
                  <a:gd name="T7" fmla="*/ 0 h 16"/>
                  <a:gd name="T8" fmla="*/ 0 w 16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6"/>
                  <a:gd name="T17" fmla="*/ 16 w 16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6">
                    <a:moveTo>
                      <a:pt x="0" y="4"/>
                    </a:moveTo>
                    <a:lnTo>
                      <a:pt x="4" y="16"/>
                    </a:lnTo>
                    <a:lnTo>
                      <a:pt x="16" y="12"/>
                    </a:lnTo>
                    <a:lnTo>
                      <a:pt x="1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0" name="Freeform 140"/>
              <p:cNvSpPr>
                <a:spLocks/>
              </p:cNvSpPr>
              <p:nvPr/>
            </p:nvSpPr>
            <p:spPr bwMode="auto">
              <a:xfrm>
                <a:off x="3628" y="2687"/>
                <a:ext cx="66" cy="25"/>
              </a:xfrm>
              <a:custGeom>
                <a:avLst/>
                <a:gdLst>
                  <a:gd name="T0" fmla="*/ 1 w 132"/>
                  <a:gd name="T1" fmla="*/ 0 h 52"/>
                  <a:gd name="T2" fmla="*/ 0 w 132"/>
                  <a:gd name="T3" fmla="*/ 0 h 52"/>
                  <a:gd name="T4" fmla="*/ 2 w 132"/>
                  <a:gd name="T5" fmla="*/ 0 h 52"/>
                  <a:gd name="T6" fmla="*/ 2 w 132"/>
                  <a:gd name="T7" fmla="*/ 0 h 52"/>
                  <a:gd name="T8" fmla="*/ 1 w 132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52"/>
                  <a:gd name="T17" fmla="*/ 132 w 132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52">
                    <a:moveTo>
                      <a:pt x="4" y="52"/>
                    </a:moveTo>
                    <a:lnTo>
                      <a:pt x="0" y="40"/>
                    </a:lnTo>
                    <a:lnTo>
                      <a:pt x="128" y="0"/>
                    </a:lnTo>
                    <a:lnTo>
                      <a:pt x="132" y="12"/>
                    </a:lnTo>
                    <a:lnTo>
                      <a:pt x="4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1" name="Freeform 141"/>
              <p:cNvSpPr>
                <a:spLocks/>
              </p:cNvSpPr>
              <p:nvPr/>
            </p:nvSpPr>
            <p:spPr bwMode="auto">
              <a:xfrm>
                <a:off x="3647" y="2646"/>
                <a:ext cx="73" cy="86"/>
              </a:xfrm>
              <a:custGeom>
                <a:avLst/>
                <a:gdLst>
                  <a:gd name="T0" fmla="*/ 0 w 146"/>
                  <a:gd name="T1" fmla="*/ 3 h 170"/>
                  <a:gd name="T2" fmla="*/ 1 w 146"/>
                  <a:gd name="T3" fmla="*/ 3 h 170"/>
                  <a:gd name="T4" fmla="*/ 2 w 146"/>
                  <a:gd name="T5" fmla="*/ 1 h 170"/>
                  <a:gd name="T6" fmla="*/ 1 w 146"/>
                  <a:gd name="T7" fmla="*/ 0 h 170"/>
                  <a:gd name="T8" fmla="*/ 0 w 146"/>
                  <a:gd name="T9" fmla="*/ 3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6"/>
                  <a:gd name="T16" fmla="*/ 0 h 170"/>
                  <a:gd name="T17" fmla="*/ 146 w 146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6" h="170">
                    <a:moveTo>
                      <a:pt x="0" y="134"/>
                    </a:moveTo>
                    <a:lnTo>
                      <a:pt x="96" y="170"/>
                    </a:lnTo>
                    <a:lnTo>
                      <a:pt x="146" y="34"/>
                    </a:lnTo>
                    <a:lnTo>
                      <a:pt x="50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2" name="Freeform 142"/>
              <p:cNvSpPr>
                <a:spLocks noEditPoints="1"/>
              </p:cNvSpPr>
              <p:nvPr/>
            </p:nvSpPr>
            <p:spPr bwMode="auto">
              <a:xfrm>
                <a:off x="3656" y="2667"/>
                <a:ext cx="53" cy="51"/>
              </a:xfrm>
              <a:custGeom>
                <a:avLst/>
                <a:gdLst>
                  <a:gd name="T0" fmla="*/ 0 w 108"/>
                  <a:gd name="T1" fmla="*/ 2 h 101"/>
                  <a:gd name="T2" fmla="*/ 0 w 108"/>
                  <a:gd name="T3" fmla="*/ 2 h 101"/>
                  <a:gd name="T4" fmla="*/ 0 w 108"/>
                  <a:gd name="T5" fmla="*/ 1 h 101"/>
                  <a:gd name="T6" fmla="*/ 0 w 108"/>
                  <a:gd name="T7" fmla="*/ 1 h 101"/>
                  <a:gd name="T8" fmla="*/ 0 w 108"/>
                  <a:gd name="T9" fmla="*/ 2 h 101"/>
                  <a:gd name="T10" fmla="*/ 0 w 108"/>
                  <a:gd name="T11" fmla="*/ 1 h 101"/>
                  <a:gd name="T12" fmla="*/ 1 w 108"/>
                  <a:gd name="T13" fmla="*/ 2 h 101"/>
                  <a:gd name="T14" fmla="*/ 1 w 108"/>
                  <a:gd name="T15" fmla="*/ 1 h 101"/>
                  <a:gd name="T16" fmla="*/ 1 w 108"/>
                  <a:gd name="T17" fmla="*/ 0 h 101"/>
                  <a:gd name="T18" fmla="*/ 0 w 108"/>
                  <a:gd name="T19" fmla="*/ 1 h 101"/>
                  <a:gd name="T20" fmla="*/ 0 w 108"/>
                  <a:gd name="T21" fmla="*/ 2 h 101"/>
                  <a:gd name="T22" fmla="*/ 1 w 108"/>
                  <a:gd name="T23" fmla="*/ 2 h 101"/>
                  <a:gd name="T24" fmla="*/ 1 w 108"/>
                  <a:gd name="T25" fmla="*/ 2 h 101"/>
                  <a:gd name="T26" fmla="*/ 0 w 108"/>
                  <a:gd name="T27" fmla="*/ 2 h 101"/>
                  <a:gd name="T28" fmla="*/ 0 w 108"/>
                  <a:gd name="T29" fmla="*/ 2 h 101"/>
                  <a:gd name="T30" fmla="*/ 0 w 108"/>
                  <a:gd name="T31" fmla="*/ 2 h 101"/>
                  <a:gd name="T32" fmla="*/ 1 w 108"/>
                  <a:gd name="T33" fmla="*/ 2 h 101"/>
                  <a:gd name="T34" fmla="*/ 1 w 108"/>
                  <a:gd name="T35" fmla="*/ 2 h 101"/>
                  <a:gd name="T36" fmla="*/ 0 w 108"/>
                  <a:gd name="T37" fmla="*/ 2 h 101"/>
                  <a:gd name="T38" fmla="*/ 0 w 108"/>
                  <a:gd name="T39" fmla="*/ 2 h 101"/>
                  <a:gd name="T40" fmla="*/ 0 w 108"/>
                  <a:gd name="T41" fmla="*/ 2 h 101"/>
                  <a:gd name="T42" fmla="*/ 1 w 108"/>
                  <a:gd name="T43" fmla="*/ 2 h 101"/>
                  <a:gd name="T44" fmla="*/ 1 w 108"/>
                  <a:gd name="T45" fmla="*/ 2 h 101"/>
                  <a:gd name="T46" fmla="*/ 0 w 108"/>
                  <a:gd name="T47" fmla="*/ 2 h 101"/>
                  <a:gd name="T48" fmla="*/ 0 w 108"/>
                  <a:gd name="T49" fmla="*/ 2 h 101"/>
                  <a:gd name="T50" fmla="*/ 0 w 108"/>
                  <a:gd name="T51" fmla="*/ 2 h 101"/>
                  <a:gd name="T52" fmla="*/ 1 w 108"/>
                  <a:gd name="T53" fmla="*/ 2 h 101"/>
                  <a:gd name="T54" fmla="*/ 1 w 108"/>
                  <a:gd name="T55" fmla="*/ 2 h 101"/>
                  <a:gd name="T56" fmla="*/ 0 w 108"/>
                  <a:gd name="T57" fmla="*/ 2 h 101"/>
                  <a:gd name="T58" fmla="*/ 0 w 108"/>
                  <a:gd name="T59" fmla="*/ 2 h 10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08"/>
                  <a:gd name="T91" fmla="*/ 0 h 101"/>
                  <a:gd name="T92" fmla="*/ 108 w 108"/>
                  <a:gd name="T93" fmla="*/ 101 h 101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08" h="101">
                    <a:moveTo>
                      <a:pt x="0" y="80"/>
                    </a:moveTo>
                    <a:lnTo>
                      <a:pt x="29" y="92"/>
                    </a:lnTo>
                    <a:lnTo>
                      <a:pt x="43" y="53"/>
                    </a:lnTo>
                    <a:lnTo>
                      <a:pt x="14" y="42"/>
                    </a:lnTo>
                    <a:lnTo>
                      <a:pt x="0" y="80"/>
                    </a:lnTo>
                    <a:close/>
                    <a:moveTo>
                      <a:pt x="54" y="57"/>
                    </a:moveTo>
                    <a:lnTo>
                      <a:pt x="87" y="71"/>
                    </a:lnTo>
                    <a:lnTo>
                      <a:pt x="108" y="13"/>
                    </a:lnTo>
                    <a:lnTo>
                      <a:pt x="75" y="0"/>
                    </a:lnTo>
                    <a:lnTo>
                      <a:pt x="54" y="57"/>
                    </a:lnTo>
                    <a:close/>
                    <a:moveTo>
                      <a:pt x="52" y="73"/>
                    </a:moveTo>
                    <a:lnTo>
                      <a:pt x="79" y="82"/>
                    </a:lnTo>
                    <a:lnTo>
                      <a:pt x="81" y="80"/>
                    </a:lnTo>
                    <a:lnTo>
                      <a:pt x="52" y="71"/>
                    </a:lnTo>
                    <a:lnTo>
                      <a:pt x="52" y="73"/>
                    </a:lnTo>
                    <a:close/>
                    <a:moveTo>
                      <a:pt x="50" y="78"/>
                    </a:moveTo>
                    <a:lnTo>
                      <a:pt x="77" y="90"/>
                    </a:lnTo>
                    <a:lnTo>
                      <a:pt x="77" y="86"/>
                    </a:lnTo>
                    <a:lnTo>
                      <a:pt x="50" y="76"/>
                    </a:lnTo>
                    <a:lnTo>
                      <a:pt x="50" y="78"/>
                    </a:lnTo>
                    <a:close/>
                    <a:moveTo>
                      <a:pt x="48" y="86"/>
                    </a:moveTo>
                    <a:lnTo>
                      <a:pt x="75" y="96"/>
                    </a:lnTo>
                    <a:lnTo>
                      <a:pt x="77" y="94"/>
                    </a:lnTo>
                    <a:lnTo>
                      <a:pt x="48" y="82"/>
                    </a:lnTo>
                    <a:lnTo>
                      <a:pt x="48" y="86"/>
                    </a:lnTo>
                    <a:close/>
                    <a:moveTo>
                      <a:pt x="44" y="92"/>
                    </a:moveTo>
                    <a:lnTo>
                      <a:pt x="73" y="101"/>
                    </a:lnTo>
                    <a:lnTo>
                      <a:pt x="73" y="99"/>
                    </a:lnTo>
                    <a:lnTo>
                      <a:pt x="46" y="90"/>
                    </a:lnTo>
                    <a:lnTo>
                      <a:pt x="44" y="9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3" name="Freeform 143"/>
              <p:cNvSpPr>
                <a:spLocks/>
              </p:cNvSpPr>
              <p:nvPr/>
            </p:nvSpPr>
            <p:spPr bwMode="auto">
              <a:xfrm>
                <a:off x="3671" y="2652"/>
                <a:ext cx="45" cy="18"/>
              </a:xfrm>
              <a:custGeom>
                <a:avLst/>
                <a:gdLst>
                  <a:gd name="T0" fmla="*/ 0 w 90"/>
                  <a:gd name="T1" fmla="*/ 0 h 37"/>
                  <a:gd name="T2" fmla="*/ 1 w 90"/>
                  <a:gd name="T3" fmla="*/ 0 h 37"/>
                  <a:gd name="T4" fmla="*/ 1 w 90"/>
                  <a:gd name="T5" fmla="*/ 0 h 37"/>
                  <a:gd name="T6" fmla="*/ 1 w 90"/>
                  <a:gd name="T7" fmla="*/ 0 h 37"/>
                  <a:gd name="T8" fmla="*/ 0 w 90"/>
                  <a:gd name="T9" fmla="*/ 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37"/>
                  <a:gd name="T17" fmla="*/ 90 w 90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37">
                    <a:moveTo>
                      <a:pt x="0" y="4"/>
                    </a:moveTo>
                    <a:lnTo>
                      <a:pt x="88" y="37"/>
                    </a:lnTo>
                    <a:lnTo>
                      <a:pt x="90" y="33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4" name="Line 144"/>
              <p:cNvSpPr>
                <a:spLocks noChangeShapeType="1"/>
              </p:cNvSpPr>
              <p:nvPr/>
            </p:nvSpPr>
            <p:spPr bwMode="auto">
              <a:xfrm>
                <a:off x="3672" y="2656"/>
                <a:ext cx="41" cy="1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5" name="Line 145"/>
              <p:cNvSpPr>
                <a:spLocks noChangeShapeType="1"/>
              </p:cNvSpPr>
              <p:nvPr/>
            </p:nvSpPr>
            <p:spPr bwMode="auto">
              <a:xfrm flipH="1">
                <a:off x="3681" y="2701"/>
                <a:ext cx="3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6" name="Line 146"/>
              <p:cNvSpPr>
                <a:spLocks noChangeShapeType="1"/>
              </p:cNvSpPr>
              <p:nvPr/>
            </p:nvSpPr>
            <p:spPr bwMode="auto">
              <a:xfrm flipH="1">
                <a:off x="3684" y="2702"/>
                <a:ext cx="3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7" name="Line 147"/>
              <p:cNvSpPr>
                <a:spLocks noChangeShapeType="1"/>
              </p:cNvSpPr>
              <p:nvPr/>
            </p:nvSpPr>
            <p:spPr bwMode="auto">
              <a:xfrm>
                <a:off x="3683" y="2700"/>
                <a:ext cx="13" cy="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8" name="Line 148"/>
              <p:cNvSpPr>
                <a:spLocks noChangeShapeType="1"/>
              </p:cNvSpPr>
              <p:nvPr/>
            </p:nvSpPr>
            <p:spPr bwMode="auto">
              <a:xfrm flipH="1">
                <a:off x="3689" y="2705"/>
                <a:ext cx="5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9" name="Line 149"/>
              <p:cNvSpPr>
                <a:spLocks noChangeShapeType="1"/>
              </p:cNvSpPr>
              <p:nvPr/>
            </p:nvSpPr>
            <p:spPr bwMode="auto">
              <a:xfrm flipH="1">
                <a:off x="3686" y="2704"/>
                <a:ext cx="4" cy="1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0" name="Line 150"/>
              <p:cNvSpPr>
                <a:spLocks noChangeShapeType="1"/>
              </p:cNvSpPr>
              <p:nvPr/>
            </p:nvSpPr>
            <p:spPr bwMode="auto">
              <a:xfrm>
                <a:off x="3666" y="2679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1" name="Line 151"/>
              <p:cNvSpPr>
                <a:spLocks noChangeShapeType="1"/>
              </p:cNvSpPr>
              <p:nvPr/>
            </p:nvSpPr>
            <p:spPr bwMode="auto">
              <a:xfrm>
                <a:off x="3665" y="2681"/>
                <a:ext cx="13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2" name="Line 152"/>
              <p:cNvSpPr>
                <a:spLocks noChangeShapeType="1"/>
              </p:cNvSpPr>
              <p:nvPr/>
            </p:nvSpPr>
            <p:spPr bwMode="auto">
              <a:xfrm>
                <a:off x="3665" y="2684"/>
                <a:ext cx="9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3" name="Line 153"/>
              <p:cNvSpPr>
                <a:spLocks noChangeShapeType="1"/>
              </p:cNvSpPr>
              <p:nvPr/>
            </p:nvSpPr>
            <p:spPr bwMode="auto">
              <a:xfrm>
                <a:off x="3664" y="2686"/>
                <a:ext cx="14" cy="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4" name="Line 154"/>
              <p:cNvSpPr>
                <a:spLocks noChangeShapeType="1"/>
              </p:cNvSpPr>
              <p:nvPr/>
            </p:nvSpPr>
            <p:spPr bwMode="auto">
              <a:xfrm>
                <a:off x="3670" y="2670"/>
                <a:ext cx="7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5" name="Line 155"/>
              <p:cNvSpPr>
                <a:spLocks noChangeShapeType="1"/>
              </p:cNvSpPr>
              <p:nvPr/>
            </p:nvSpPr>
            <p:spPr bwMode="auto">
              <a:xfrm>
                <a:off x="3669" y="2672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6" name="Line 156"/>
              <p:cNvSpPr>
                <a:spLocks noChangeShapeType="1"/>
              </p:cNvSpPr>
              <p:nvPr/>
            </p:nvSpPr>
            <p:spPr bwMode="auto">
              <a:xfrm>
                <a:off x="3668" y="2674"/>
                <a:ext cx="14" cy="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7" name="Line 157"/>
              <p:cNvSpPr>
                <a:spLocks noChangeShapeType="1"/>
              </p:cNvSpPr>
              <p:nvPr/>
            </p:nvSpPr>
            <p:spPr bwMode="auto">
              <a:xfrm>
                <a:off x="3667" y="2677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8" name="Line 158"/>
              <p:cNvSpPr>
                <a:spLocks noChangeShapeType="1"/>
              </p:cNvSpPr>
              <p:nvPr/>
            </p:nvSpPr>
            <p:spPr bwMode="auto">
              <a:xfrm>
                <a:off x="3672" y="2664"/>
                <a:ext cx="14" cy="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9" name="Line 159"/>
              <p:cNvSpPr>
                <a:spLocks noChangeShapeType="1"/>
              </p:cNvSpPr>
              <p:nvPr/>
            </p:nvSpPr>
            <p:spPr bwMode="auto">
              <a:xfrm>
                <a:off x="3671" y="2665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0" name="Line 160"/>
              <p:cNvSpPr>
                <a:spLocks noChangeShapeType="1"/>
              </p:cNvSpPr>
              <p:nvPr/>
            </p:nvSpPr>
            <p:spPr bwMode="auto">
              <a:xfrm>
                <a:off x="3670" y="2667"/>
                <a:ext cx="13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1" name="Freeform 161"/>
              <p:cNvSpPr>
                <a:spLocks/>
              </p:cNvSpPr>
              <p:nvPr/>
            </p:nvSpPr>
            <p:spPr bwMode="auto">
              <a:xfrm>
                <a:off x="3704" y="2674"/>
                <a:ext cx="3" cy="4"/>
              </a:xfrm>
              <a:custGeom>
                <a:avLst/>
                <a:gdLst>
                  <a:gd name="T0" fmla="*/ 0 w 6"/>
                  <a:gd name="T1" fmla="*/ 1 h 8"/>
                  <a:gd name="T2" fmla="*/ 1 w 6"/>
                  <a:gd name="T3" fmla="*/ 1 h 8"/>
                  <a:gd name="T4" fmla="*/ 1 w 6"/>
                  <a:gd name="T5" fmla="*/ 1 h 8"/>
                  <a:gd name="T6" fmla="*/ 1 w 6"/>
                  <a:gd name="T7" fmla="*/ 1 h 8"/>
                  <a:gd name="T8" fmla="*/ 1 w 6"/>
                  <a:gd name="T9" fmla="*/ 0 h 8"/>
                  <a:gd name="T10" fmla="*/ 0 w 6"/>
                  <a:gd name="T11" fmla="*/ 1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8"/>
                  <a:gd name="T20" fmla="*/ 6 w 6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8">
                    <a:moveTo>
                      <a:pt x="0" y="8"/>
                    </a:moveTo>
                    <a:lnTo>
                      <a:pt x="2" y="8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2" name="Freeform 162"/>
              <p:cNvSpPr>
                <a:spLocks/>
              </p:cNvSpPr>
              <p:nvPr/>
            </p:nvSpPr>
            <p:spPr bwMode="auto">
              <a:xfrm>
                <a:off x="3700" y="2674"/>
                <a:ext cx="3" cy="3"/>
              </a:xfrm>
              <a:custGeom>
                <a:avLst/>
                <a:gdLst>
                  <a:gd name="T0" fmla="*/ 1 w 5"/>
                  <a:gd name="T1" fmla="*/ 1 h 6"/>
                  <a:gd name="T2" fmla="*/ 0 w 5"/>
                  <a:gd name="T3" fmla="*/ 1 h 6"/>
                  <a:gd name="T4" fmla="*/ 1 w 5"/>
                  <a:gd name="T5" fmla="*/ 1 h 6"/>
                  <a:gd name="T6" fmla="*/ 1 w 5"/>
                  <a:gd name="T7" fmla="*/ 1 h 6"/>
                  <a:gd name="T8" fmla="*/ 1 w 5"/>
                  <a:gd name="T9" fmla="*/ 0 h 6"/>
                  <a:gd name="T10" fmla="*/ 1 w 5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6"/>
                  <a:gd name="T20" fmla="*/ 5 w 5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6">
                    <a:moveTo>
                      <a:pt x="3" y="6"/>
                    </a:moveTo>
                    <a:lnTo>
                      <a:pt x="0" y="6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3" name="Freeform 163"/>
              <p:cNvSpPr>
                <a:spLocks/>
              </p:cNvSpPr>
              <p:nvPr/>
            </p:nvSpPr>
            <p:spPr bwMode="auto">
              <a:xfrm>
                <a:off x="3693" y="2672"/>
                <a:ext cx="6" cy="4"/>
              </a:xfrm>
              <a:custGeom>
                <a:avLst/>
                <a:gdLst>
                  <a:gd name="T0" fmla="*/ 1 w 12"/>
                  <a:gd name="T1" fmla="*/ 1 h 8"/>
                  <a:gd name="T2" fmla="*/ 1 w 12"/>
                  <a:gd name="T3" fmla="*/ 1 h 8"/>
                  <a:gd name="T4" fmla="*/ 1 w 12"/>
                  <a:gd name="T5" fmla="*/ 1 h 8"/>
                  <a:gd name="T6" fmla="*/ 1 w 12"/>
                  <a:gd name="T7" fmla="*/ 1 h 8"/>
                  <a:gd name="T8" fmla="*/ 1 w 12"/>
                  <a:gd name="T9" fmla="*/ 1 h 8"/>
                  <a:gd name="T10" fmla="*/ 0 w 12"/>
                  <a:gd name="T11" fmla="*/ 1 h 8"/>
                  <a:gd name="T12" fmla="*/ 0 w 12"/>
                  <a:gd name="T13" fmla="*/ 1 h 8"/>
                  <a:gd name="T14" fmla="*/ 1 w 12"/>
                  <a:gd name="T15" fmla="*/ 1 h 8"/>
                  <a:gd name="T16" fmla="*/ 1 w 12"/>
                  <a:gd name="T17" fmla="*/ 1 h 8"/>
                  <a:gd name="T18" fmla="*/ 1 w 12"/>
                  <a:gd name="T19" fmla="*/ 1 h 8"/>
                  <a:gd name="T20" fmla="*/ 1 w 12"/>
                  <a:gd name="T21" fmla="*/ 1 h 8"/>
                  <a:gd name="T22" fmla="*/ 1 w 12"/>
                  <a:gd name="T23" fmla="*/ 1 h 8"/>
                  <a:gd name="T24" fmla="*/ 1 w 12"/>
                  <a:gd name="T25" fmla="*/ 1 h 8"/>
                  <a:gd name="T26" fmla="*/ 1 w 12"/>
                  <a:gd name="T27" fmla="*/ 1 h 8"/>
                  <a:gd name="T28" fmla="*/ 1 w 12"/>
                  <a:gd name="T29" fmla="*/ 1 h 8"/>
                  <a:gd name="T30" fmla="*/ 1 w 12"/>
                  <a:gd name="T31" fmla="*/ 0 h 8"/>
                  <a:gd name="T32" fmla="*/ 1 w 12"/>
                  <a:gd name="T33" fmla="*/ 0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"/>
                  <a:gd name="T52" fmla="*/ 0 h 8"/>
                  <a:gd name="T53" fmla="*/ 12 w 12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" h="8">
                    <a:moveTo>
                      <a:pt x="10" y="6"/>
                    </a:moveTo>
                    <a:lnTo>
                      <a:pt x="10" y="6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4" name="Line 164"/>
              <p:cNvSpPr>
                <a:spLocks noChangeShapeType="1"/>
              </p:cNvSpPr>
              <p:nvPr/>
            </p:nvSpPr>
            <p:spPr bwMode="auto">
              <a:xfrm flipV="1">
                <a:off x="3694" y="2671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5" name="Line 165"/>
              <p:cNvSpPr>
                <a:spLocks noChangeShapeType="1"/>
              </p:cNvSpPr>
              <p:nvPr/>
            </p:nvSpPr>
            <p:spPr bwMode="auto">
              <a:xfrm flipV="1">
                <a:off x="3699" y="2673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6" name="Freeform 166"/>
              <p:cNvSpPr>
                <a:spLocks/>
              </p:cNvSpPr>
              <p:nvPr/>
            </p:nvSpPr>
            <p:spPr bwMode="auto">
              <a:xfrm>
                <a:off x="3691" y="2677"/>
                <a:ext cx="3" cy="3"/>
              </a:xfrm>
              <a:custGeom>
                <a:avLst/>
                <a:gdLst>
                  <a:gd name="T0" fmla="*/ 1 w 6"/>
                  <a:gd name="T1" fmla="*/ 0 h 6"/>
                  <a:gd name="T2" fmla="*/ 1 w 6"/>
                  <a:gd name="T3" fmla="*/ 0 h 6"/>
                  <a:gd name="T4" fmla="*/ 0 w 6"/>
                  <a:gd name="T5" fmla="*/ 1 h 6"/>
                  <a:gd name="T6" fmla="*/ 0 w 6"/>
                  <a:gd name="T7" fmla="*/ 1 h 6"/>
                  <a:gd name="T8" fmla="*/ 0 w 6"/>
                  <a:gd name="T9" fmla="*/ 1 h 6"/>
                  <a:gd name="T10" fmla="*/ 1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7" name="Freeform 167"/>
              <p:cNvSpPr>
                <a:spLocks/>
              </p:cNvSpPr>
              <p:nvPr/>
            </p:nvSpPr>
            <p:spPr bwMode="auto">
              <a:xfrm>
                <a:off x="3694" y="2678"/>
                <a:ext cx="3" cy="3"/>
              </a:xfrm>
              <a:custGeom>
                <a:avLst/>
                <a:gdLst>
                  <a:gd name="T0" fmla="*/ 1 w 6"/>
                  <a:gd name="T1" fmla="*/ 0 h 6"/>
                  <a:gd name="T2" fmla="*/ 1 w 6"/>
                  <a:gd name="T3" fmla="*/ 0 h 6"/>
                  <a:gd name="T4" fmla="*/ 1 w 6"/>
                  <a:gd name="T5" fmla="*/ 1 h 6"/>
                  <a:gd name="T6" fmla="*/ 1 w 6"/>
                  <a:gd name="T7" fmla="*/ 1 h 6"/>
                  <a:gd name="T8" fmla="*/ 0 w 6"/>
                  <a:gd name="T9" fmla="*/ 1 h 6"/>
                  <a:gd name="T10" fmla="*/ 1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4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8" name="Freeform 168"/>
              <p:cNvSpPr>
                <a:spLocks/>
              </p:cNvSpPr>
              <p:nvPr/>
            </p:nvSpPr>
            <p:spPr bwMode="auto">
              <a:xfrm>
                <a:off x="3699" y="2679"/>
                <a:ext cx="5" cy="4"/>
              </a:xfrm>
              <a:custGeom>
                <a:avLst/>
                <a:gdLst>
                  <a:gd name="T0" fmla="*/ 0 w 9"/>
                  <a:gd name="T1" fmla="*/ 1 h 7"/>
                  <a:gd name="T2" fmla="*/ 1 w 9"/>
                  <a:gd name="T3" fmla="*/ 1 h 7"/>
                  <a:gd name="T4" fmla="*/ 1 w 9"/>
                  <a:gd name="T5" fmla="*/ 0 h 7"/>
                  <a:gd name="T6" fmla="*/ 1 w 9"/>
                  <a:gd name="T7" fmla="*/ 0 h 7"/>
                  <a:gd name="T8" fmla="*/ 1 w 9"/>
                  <a:gd name="T9" fmla="*/ 0 h 7"/>
                  <a:gd name="T10" fmla="*/ 1 w 9"/>
                  <a:gd name="T11" fmla="*/ 0 h 7"/>
                  <a:gd name="T12" fmla="*/ 1 w 9"/>
                  <a:gd name="T13" fmla="*/ 0 h 7"/>
                  <a:gd name="T14" fmla="*/ 1 w 9"/>
                  <a:gd name="T15" fmla="*/ 1 h 7"/>
                  <a:gd name="T16" fmla="*/ 1 w 9"/>
                  <a:gd name="T17" fmla="*/ 1 h 7"/>
                  <a:gd name="T18" fmla="*/ 1 w 9"/>
                  <a:gd name="T19" fmla="*/ 1 h 7"/>
                  <a:gd name="T20" fmla="*/ 0 w 9"/>
                  <a:gd name="T21" fmla="*/ 1 h 7"/>
                  <a:gd name="T22" fmla="*/ 0 w 9"/>
                  <a:gd name="T23" fmla="*/ 1 h 7"/>
                  <a:gd name="T24" fmla="*/ 0 w 9"/>
                  <a:gd name="T25" fmla="*/ 1 h 7"/>
                  <a:gd name="T26" fmla="*/ 1 w 9"/>
                  <a:gd name="T27" fmla="*/ 1 h 7"/>
                  <a:gd name="T28" fmla="*/ 1 w 9"/>
                  <a:gd name="T29" fmla="*/ 1 h 7"/>
                  <a:gd name="T30" fmla="*/ 1 w 9"/>
                  <a:gd name="T31" fmla="*/ 1 h 7"/>
                  <a:gd name="T32" fmla="*/ 1 w 9"/>
                  <a:gd name="T33" fmla="*/ 1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"/>
                  <a:gd name="T52" fmla="*/ 0 h 7"/>
                  <a:gd name="T53" fmla="*/ 9 w 9"/>
                  <a:gd name="T54" fmla="*/ 7 h 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" h="7">
                    <a:moveTo>
                      <a:pt x="0" y="2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5" y="7"/>
                    </a:lnTo>
                    <a:lnTo>
                      <a:pt x="4" y="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9" name="Line 169"/>
              <p:cNvSpPr>
                <a:spLocks noChangeShapeType="1"/>
              </p:cNvSpPr>
              <p:nvPr/>
            </p:nvSpPr>
            <p:spPr bwMode="auto">
              <a:xfrm flipH="1">
                <a:off x="3702" y="2681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0" name="Line 170"/>
              <p:cNvSpPr>
                <a:spLocks noChangeShapeType="1"/>
              </p:cNvSpPr>
              <p:nvPr/>
            </p:nvSpPr>
            <p:spPr bwMode="auto">
              <a:xfrm flipH="1">
                <a:off x="3697" y="2679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1" name="Freeform 171"/>
              <p:cNvSpPr>
                <a:spLocks/>
              </p:cNvSpPr>
              <p:nvPr/>
            </p:nvSpPr>
            <p:spPr bwMode="auto">
              <a:xfrm>
                <a:off x="3700" y="2685"/>
                <a:ext cx="3" cy="3"/>
              </a:xfrm>
              <a:custGeom>
                <a:avLst/>
                <a:gdLst>
                  <a:gd name="T0" fmla="*/ 0 w 5"/>
                  <a:gd name="T1" fmla="*/ 0 h 8"/>
                  <a:gd name="T2" fmla="*/ 1 w 5"/>
                  <a:gd name="T3" fmla="*/ 0 h 8"/>
                  <a:gd name="T4" fmla="*/ 1 w 5"/>
                  <a:gd name="T5" fmla="*/ 0 h 8"/>
                  <a:gd name="T6" fmla="*/ 1 w 5"/>
                  <a:gd name="T7" fmla="*/ 0 h 8"/>
                  <a:gd name="T8" fmla="*/ 1 w 5"/>
                  <a:gd name="T9" fmla="*/ 0 h 8"/>
                  <a:gd name="T10" fmla="*/ 0 w 5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8"/>
                  <a:gd name="T20" fmla="*/ 5 w 5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8">
                    <a:moveTo>
                      <a:pt x="0" y="8"/>
                    </a:moveTo>
                    <a:lnTo>
                      <a:pt x="2" y="6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0" y="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2" name="Freeform 172"/>
              <p:cNvSpPr>
                <a:spLocks/>
              </p:cNvSpPr>
              <p:nvPr/>
            </p:nvSpPr>
            <p:spPr bwMode="auto">
              <a:xfrm>
                <a:off x="3696" y="2685"/>
                <a:ext cx="4" cy="3"/>
              </a:xfrm>
              <a:custGeom>
                <a:avLst/>
                <a:gdLst>
                  <a:gd name="T0" fmla="*/ 1 w 8"/>
                  <a:gd name="T1" fmla="*/ 1 h 6"/>
                  <a:gd name="T2" fmla="*/ 0 w 8"/>
                  <a:gd name="T3" fmla="*/ 1 h 6"/>
                  <a:gd name="T4" fmla="*/ 1 w 8"/>
                  <a:gd name="T5" fmla="*/ 1 h 6"/>
                  <a:gd name="T6" fmla="*/ 1 w 8"/>
                  <a:gd name="T7" fmla="*/ 1 h 6"/>
                  <a:gd name="T8" fmla="*/ 1 w 8"/>
                  <a:gd name="T9" fmla="*/ 0 h 6"/>
                  <a:gd name="T10" fmla="*/ 1 w 8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6"/>
                  <a:gd name="T20" fmla="*/ 8 w 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6">
                    <a:moveTo>
                      <a:pt x="4" y="6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3" name="Freeform 173"/>
              <p:cNvSpPr>
                <a:spLocks/>
              </p:cNvSpPr>
              <p:nvPr/>
            </p:nvSpPr>
            <p:spPr bwMode="auto">
              <a:xfrm>
                <a:off x="3689" y="2683"/>
                <a:ext cx="6" cy="4"/>
              </a:xfrm>
              <a:custGeom>
                <a:avLst/>
                <a:gdLst>
                  <a:gd name="T0" fmla="*/ 1 w 11"/>
                  <a:gd name="T1" fmla="*/ 1 h 8"/>
                  <a:gd name="T2" fmla="*/ 1 w 11"/>
                  <a:gd name="T3" fmla="*/ 1 h 8"/>
                  <a:gd name="T4" fmla="*/ 1 w 11"/>
                  <a:gd name="T5" fmla="*/ 1 h 8"/>
                  <a:gd name="T6" fmla="*/ 1 w 11"/>
                  <a:gd name="T7" fmla="*/ 1 h 8"/>
                  <a:gd name="T8" fmla="*/ 1 w 11"/>
                  <a:gd name="T9" fmla="*/ 1 h 8"/>
                  <a:gd name="T10" fmla="*/ 0 w 11"/>
                  <a:gd name="T11" fmla="*/ 1 h 8"/>
                  <a:gd name="T12" fmla="*/ 0 w 11"/>
                  <a:gd name="T13" fmla="*/ 1 h 8"/>
                  <a:gd name="T14" fmla="*/ 1 w 11"/>
                  <a:gd name="T15" fmla="*/ 1 h 8"/>
                  <a:gd name="T16" fmla="*/ 1 w 11"/>
                  <a:gd name="T17" fmla="*/ 1 h 8"/>
                  <a:gd name="T18" fmla="*/ 1 w 11"/>
                  <a:gd name="T19" fmla="*/ 1 h 8"/>
                  <a:gd name="T20" fmla="*/ 1 w 11"/>
                  <a:gd name="T21" fmla="*/ 1 h 8"/>
                  <a:gd name="T22" fmla="*/ 1 w 11"/>
                  <a:gd name="T23" fmla="*/ 0 h 8"/>
                  <a:gd name="T24" fmla="*/ 1 w 11"/>
                  <a:gd name="T25" fmla="*/ 0 h 8"/>
                  <a:gd name="T26" fmla="*/ 1 w 11"/>
                  <a:gd name="T27" fmla="*/ 0 h 8"/>
                  <a:gd name="T28" fmla="*/ 1 w 11"/>
                  <a:gd name="T29" fmla="*/ 0 h 8"/>
                  <a:gd name="T30" fmla="*/ 1 w 11"/>
                  <a:gd name="T31" fmla="*/ 0 h 8"/>
                  <a:gd name="T32" fmla="*/ 1 w 11"/>
                  <a:gd name="T33" fmla="*/ 0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"/>
                  <a:gd name="T52" fmla="*/ 0 h 8"/>
                  <a:gd name="T53" fmla="*/ 11 w 11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" h="8">
                    <a:moveTo>
                      <a:pt x="9" y="6"/>
                    </a:moveTo>
                    <a:lnTo>
                      <a:pt x="9" y="6"/>
                    </a:lnTo>
                    <a:lnTo>
                      <a:pt x="7" y="6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9" y="2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4" name="Line 174"/>
              <p:cNvSpPr>
                <a:spLocks noChangeShapeType="1"/>
              </p:cNvSpPr>
              <p:nvPr/>
            </p:nvSpPr>
            <p:spPr bwMode="auto">
              <a:xfrm flipV="1">
                <a:off x="3691" y="2682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5" name="Line 175"/>
              <p:cNvSpPr>
                <a:spLocks noChangeShapeType="1"/>
              </p:cNvSpPr>
              <p:nvPr/>
            </p:nvSpPr>
            <p:spPr bwMode="auto">
              <a:xfrm flipV="1">
                <a:off x="3695" y="2684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6" name="Freeform 176"/>
              <p:cNvSpPr>
                <a:spLocks/>
              </p:cNvSpPr>
              <p:nvPr/>
            </p:nvSpPr>
            <p:spPr bwMode="auto">
              <a:xfrm>
                <a:off x="3687" y="2688"/>
                <a:ext cx="3" cy="2"/>
              </a:xfrm>
              <a:custGeom>
                <a:avLst/>
                <a:gdLst>
                  <a:gd name="T0" fmla="*/ 1 w 5"/>
                  <a:gd name="T1" fmla="*/ 0 h 6"/>
                  <a:gd name="T2" fmla="*/ 1 w 5"/>
                  <a:gd name="T3" fmla="*/ 0 h 6"/>
                  <a:gd name="T4" fmla="*/ 1 w 5"/>
                  <a:gd name="T5" fmla="*/ 0 h 6"/>
                  <a:gd name="T6" fmla="*/ 0 w 5"/>
                  <a:gd name="T7" fmla="*/ 0 h 6"/>
                  <a:gd name="T8" fmla="*/ 1 w 5"/>
                  <a:gd name="T9" fmla="*/ 0 h 6"/>
                  <a:gd name="T10" fmla="*/ 1 w 5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6"/>
                  <a:gd name="T20" fmla="*/ 5 w 5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6">
                    <a:moveTo>
                      <a:pt x="5" y="0"/>
                    </a:move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" y="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7" name="Freeform 177"/>
              <p:cNvSpPr>
                <a:spLocks/>
              </p:cNvSpPr>
              <p:nvPr/>
            </p:nvSpPr>
            <p:spPr bwMode="auto">
              <a:xfrm>
                <a:off x="3691" y="2688"/>
                <a:ext cx="3" cy="3"/>
              </a:xfrm>
              <a:custGeom>
                <a:avLst/>
                <a:gdLst>
                  <a:gd name="T0" fmla="*/ 1 w 6"/>
                  <a:gd name="T1" fmla="*/ 0 h 6"/>
                  <a:gd name="T2" fmla="*/ 1 w 6"/>
                  <a:gd name="T3" fmla="*/ 0 h 6"/>
                  <a:gd name="T4" fmla="*/ 1 w 6"/>
                  <a:gd name="T5" fmla="*/ 1 h 6"/>
                  <a:gd name="T6" fmla="*/ 0 w 6"/>
                  <a:gd name="T7" fmla="*/ 1 h 6"/>
                  <a:gd name="T8" fmla="*/ 0 w 6"/>
                  <a:gd name="T9" fmla="*/ 1 h 6"/>
                  <a:gd name="T10" fmla="*/ 1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2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6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8" name="Freeform 178"/>
              <p:cNvSpPr>
                <a:spLocks/>
              </p:cNvSpPr>
              <p:nvPr/>
            </p:nvSpPr>
            <p:spPr bwMode="auto">
              <a:xfrm>
                <a:off x="3695" y="2689"/>
                <a:ext cx="6" cy="4"/>
              </a:xfrm>
              <a:custGeom>
                <a:avLst/>
                <a:gdLst>
                  <a:gd name="T0" fmla="*/ 1 w 12"/>
                  <a:gd name="T1" fmla="*/ 1 h 8"/>
                  <a:gd name="T2" fmla="*/ 1 w 12"/>
                  <a:gd name="T3" fmla="*/ 1 h 8"/>
                  <a:gd name="T4" fmla="*/ 1 w 12"/>
                  <a:gd name="T5" fmla="*/ 0 h 8"/>
                  <a:gd name="T6" fmla="*/ 1 w 12"/>
                  <a:gd name="T7" fmla="*/ 0 h 8"/>
                  <a:gd name="T8" fmla="*/ 1 w 12"/>
                  <a:gd name="T9" fmla="*/ 0 h 8"/>
                  <a:gd name="T10" fmla="*/ 1 w 12"/>
                  <a:gd name="T11" fmla="*/ 0 h 8"/>
                  <a:gd name="T12" fmla="*/ 1 w 12"/>
                  <a:gd name="T13" fmla="*/ 0 h 8"/>
                  <a:gd name="T14" fmla="*/ 1 w 12"/>
                  <a:gd name="T15" fmla="*/ 1 h 8"/>
                  <a:gd name="T16" fmla="*/ 1 w 12"/>
                  <a:gd name="T17" fmla="*/ 1 h 8"/>
                  <a:gd name="T18" fmla="*/ 1 w 12"/>
                  <a:gd name="T19" fmla="*/ 1 h 8"/>
                  <a:gd name="T20" fmla="*/ 1 w 12"/>
                  <a:gd name="T21" fmla="*/ 1 h 8"/>
                  <a:gd name="T22" fmla="*/ 0 w 12"/>
                  <a:gd name="T23" fmla="*/ 1 h 8"/>
                  <a:gd name="T24" fmla="*/ 1 w 12"/>
                  <a:gd name="T25" fmla="*/ 1 h 8"/>
                  <a:gd name="T26" fmla="*/ 1 w 12"/>
                  <a:gd name="T27" fmla="*/ 1 h 8"/>
                  <a:gd name="T28" fmla="*/ 1 w 12"/>
                  <a:gd name="T29" fmla="*/ 1 h 8"/>
                  <a:gd name="T30" fmla="*/ 1 w 12"/>
                  <a:gd name="T31" fmla="*/ 1 h 8"/>
                  <a:gd name="T32" fmla="*/ 1 w 12"/>
                  <a:gd name="T33" fmla="*/ 1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"/>
                  <a:gd name="T52" fmla="*/ 0 h 8"/>
                  <a:gd name="T53" fmla="*/ 12 w 12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" h="8">
                    <a:moveTo>
                      <a:pt x="2" y="2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8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9" name="Line 179"/>
              <p:cNvSpPr>
                <a:spLocks noChangeShapeType="1"/>
              </p:cNvSpPr>
              <p:nvPr/>
            </p:nvSpPr>
            <p:spPr bwMode="auto">
              <a:xfrm flipH="1">
                <a:off x="3699" y="2691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0" name="Line 180"/>
              <p:cNvSpPr>
                <a:spLocks noChangeShapeType="1"/>
              </p:cNvSpPr>
              <p:nvPr/>
            </p:nvSpPr>
            <p:spPr bwMode="auto">
              <a:xfrm flipH="1">
                <a:off x="3694" y="2689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1" name="Freeform 181"/>
              <p:cNvSpPr>
                <a:spLocks/>
              </p:cNvSpPr>
              <p:nvPr/>
            </p:nvSpPr>
            <p:spPr bwMode="auto">
              <a:xfrm>
                <a:off x="3696" y="2696"/>
                <a:ext cx="4" cy="4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1 h 8"/>
                  <a:gd name="T4" fmla="*/ 1 w 8"/>
                  <a:gd name="T5" fmla="*/ 1 h 8"/>
                  <a:gd name="T6" fmla="*/ 1 w 8"/>
                  <a:gd name="T7" fmla="*/ 0 h 8"/>
                  <a:gd name="T8" fmla="*/ 1 w 8"/>
                  <a:gd name="T9" fmla="*/ 0 h 8"/>
                  <a:gd name="T10" fmla="*/ 0 w 8"/>
                  <a:gd name="T11" fmla="*/ 1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8"/>
                  <a:gd name="T20" fmla="*/ 8 w 8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8">
                    <a:moveTo>
                      <a:pt x="2" y="8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2" name="Freeform 182"/>
              <p:cNvSpPr>
                <a:spLocks/>
              </p:cNvSpPr>
              <p:nvPr/>
            </p:nvSpPr>
            <p:spPr bwMode="auto">
              <a:xfrm>
                <a:off x="3693" y="2695"/>
                <a:ext cx="3" cy="3"/>
              </a:xfrm>
              <a:custGeom>
                <a:avLst/>
                <a:gdLst>
                  <a:gd name="T0" fmla="*/ 1 w 6"/>
                  <a:gd name="T1" fmla="*/ 1 h 6"/>
                  <a:gd name="T2" fmla="*/ 0 w 6"/>
                  <a:gd name="T3" fmla="*/ 1 h 6"/>
                  <a:gd name="T4" fmla="*/ 1 w 6"/>
                  <a:gd name="T5" fmla="*/ 1 h 6"/>
                  <a:gd name="T6" fmla="*/ 1 w 6"/>
                  <a:gd name="T7" fmla="*/ 1 h 6"/>
                  <a:gd name="T8" fmla="*/ 1 w 6"/>
                  <a:gd name="T9" fmla="*/ 1 h 6"/>
                  <a:gd name="T10" fmla="*/ 1 w 6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2" y="6"/>
                    </a:moveTo>
                    <a:lnTo>
                      <a:pt x="0" y="6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2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3" name="Freeform 183"/>
              <p:cNvSpPr>
                <a:spLocks/>
              </p:cNvSpPr>
              <p:nvPr/>
            </p:nvSpPr>
            <p:spPr bwMode="auto">
              <a:xfrm>
                <a:off x="3686" y="2693"/>
                <a:ext cx="5" cy="5"/>
              </a:xfrm>
              <a:custGeom>
                <a:avLst/>
                <a:gdLst>
                  <a:gd name="T0" fmla="*/ 1 w 9"/>
                  <a:gd name="T1" fmla="*/ 1 h 9"/>
                  <a:gd name="T2" fmla="*/ 1 w 9"/>
                  <a:gd name="T3" fmla="*/ 1 h 9"/>
                  <a:gd name="T4" fmla="*/ 1 w 9"/>
                  <a:gd name="T5" fmla="*/ 1 h 9"/>
                  <a:gd name="T6" fmla="*/ 1 w 9"/>
                  <a:gd name="T7" fmla="*/ 1 h 9"/>
                  <a:gd name="T8" fmla="*/ 1 w 9"/>
                  <a:gd name="T9" fmla="*/ 1 h 9"/>
                  <a:gd name="T10" fmla="*/ 0 w 9"/>
                  <a:gd name="T11" fmla="*/ 1 h 9"/>
                  <a:gd name="T12" fmla="*/ 0 w 9"/>
                  <a:gd name="T13" fmla="*/ 1 h 9"/>
                  <a:gd name="T14" fmla="*/ 1 w 9"/>
                  <a:gd name="T15" fmla="*/ 1 h 9"/>
                  <a:gd name="T16" fmla="*/ 1 w 9"/>
                  <a:gd name="T17" fmla="*/ 1 h 9"/>
                  <a:gd name="T18" fmla="*/ 1 w 9"/>
                  <a:gd name="T19" fmla="*/ 1 h 9"/>
                  <a:gd name="T20" fmla="*/ 1 w 9"/>
                  <a:gd name="T21" fmla="*/ 1 h 9"/>
                  <a:gd name="T22" fmla="*/ 1 w 9"/>
                  <a:gd name="T23" fmla="*/ 1 h 9"/>
                  <a:gd name="T24" fmla="*/ 1 w 9"/>
                  <a:gd name="T25" fmla="*/ 1 h 9"/>
                  <a:gd name="T26" fmla="*/ 1 w 9"/>
                  <a:gd name="T27" fmla="*/ 1 h 9"/>
                  <a:gd name="T28" fmla="*/ 1 w 9"/>
                  <a:gd name="T29" fmla="*/ 1 h 9"/>
                  <a:gd name="T30" fmla="*/ 1 w 9"/>
                  <a:gd name="T31" fmla="*/ 1 h 9"/>
                  <a:gd name="T32" fmla="*/ 1 w 9"/>
                  <a:gd name="T33" fmla="*/ 0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"/>
                  <a:gd name="T52" fmla="*/ 0 h 9"/>
                  <a:gd name="T53" fmla="*/ 9 w 9"/>
                  <a:gd name="T54" fmla="*/ 9 h 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" h="9">
                    <a:moveTo>
                      <a:pt x="9" y="5"/>
                    </a:moveTo>
                    <a:lnTo>
                      <a:pt x="7" y="7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4" name="Line 184"/>
              <p:cNvSpPr>
                <a:spLocks noChangeShapeType="1"/>
              </p:cNvSpPr>
              <p:nvPr/>
            </p:nvSpPr>
            <p:spPr bwMode="auto">
              <a:xfrm flipV="1">
                <a:off x="3687" y="2693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5" name="Line 185"/>
              <p:cNvSpPr>
                <a:spLocks noChangeShapeType="1"/>
              </p:cNvSpPr>
              <p:nvPr/>
            </p:nvSpPr>
            <p:spPr bwMode="auto">
              <a:xfrm flipV="1">
                <a:off x="3692" y="2695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6" name="Freeform 186"/>
              <p:cNvSpPr>
                <a:spLocks/>
              </p:cNvSpPr>
              <p:nvPr/>
            </p:nvSpPr>
            <p:spPr bwMode="auto">
              <a:xfrm>
                <a:off x="3661" y="2691"/>
                <a:ext cx="3" cy="4"/>
              </a:xfrm>
              <a:custGeom>
                <a:avLst/>
                <a:gdLst>
                  <a:gd name="T0" fmla="*/ 1 w 6"/>
                  <a:gd name="T1" fmla="*/ 0 h 7"/>
                  <a:gd name="T2" fmla="*/ 1 w 6"/>
                  <a:gd name="T3" fmla="*/ 1 h 7"/>
                  <a:gd name="T4" fmla="*/ 0 w 6"/>
                  <a:gd name="T5" fmla="*/ 1 h 7"/>
                  <a:gd name="T6" fmla="*/ 0 w 6"/>
                  <a:gd name="T7" fmla="*/ 1 h 7"/>
                  <a:gd name="T8" fmla="*/ 0 w 6"/>
                  <a:gd name="T9" fmla="*/ 1 h 7"/>
                  <a:gd name="T10" fmla="*/ 1 w 6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7"/>
                  <a:gd name="T20" fmla="*/ 6 w 6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7">
                    <a:moveTo>
                      <a:pt x="6" y="0"/>
                    </a:moveTo>
                    <a:lnTo>
                      <a:pt x="4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6" y="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7" name="Freeform 187"/>
              <p:cNvSpPr>
                <a:spLocks/>
              </p:cNvSpPr>
              <p:nvPr/>
            </p:nvSpPr>
            <p:spPr bwMode="auto">
              <a:xfrm>
                <a:off x="3664" y="2692"/>
                <a:ext cx="3" cy="3"/>
              </a:xfrm>
              <a:custGeom>
                <a:avLst/>
                <a:gdLst>
                  <a:gd name="T0" fmla="*/ 1 w 5"/>
                  <a:gd name="T1" fmla="*/ 0 h 5"/>
                  <a:gd name="T2" fmla="*/ 1 w 5"/>
                  <a:gd name="T3" fmla="*/ 1 h 5"/>
                  <a:gd name="T4" fmla="*/ 1 w 5"/>
                  <a:gd name="T5" fmla="*/ 1 h 5"/>
                  <a:gd name="T6" fmla="*/ 1 w 5"/>
                  <a:gd name="T7" fmla="*/ 1 h 5"/>
                  <a:gd name="T8" fmla="*/ 0 w 5"/>
                  <a:gd name="T9" fmla="*/ 1 h 5"/>
                  <a:gd name="T10" fmla="*/ 1 w 5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5"/>
                  <a:gd name="T20" fmla="*/ 5 w 5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5">
                    <a:moveTo>
                      <a:pt x="3" y="0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3" y="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8" name="Freeform 188"/>
              <p:cNvSpPr>
                <a:spLocks/>
              </p:cNvSpPr>
              <p:nvPr/>
            </p:nvSpPr>
            <p:spPr bwMode="auto">
              <a:xfrm>
                <a:off x="3669" y="2693"/>
                <a:ext cx="5" cy="4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1 h 7"/>
                  <a:gd name="T4" fmla="*/ 1 w 10"/>
                  <a:gd name="T5" fmla="*/ 1 h 7"/>
                  <a:gd name="T6" fmla="*/ 1 w 10"/>
                  <a:gd name="T7" fmla="*/ 0 h 7"/>
                  <a:gd name="T8" fmla="*/ 1 w 10"/>
                  <a:gd name="T9" fmla="*/ 0 h 7"/>
                  <a:gd name="T10" fmla="*/ 1 w 10"/>
                  <a:gd name="T11" fmla="*/ 0 h 7"/>
                  <a:gd name="T12" fmla="*/ 1 w 10"/>
                  <a:gd name="T13" fmla="*/ 0 h 7"/>
                  <a:gd name="T14" fmla="*/ 1 w 10"/>
                  <a:gd name="T15" fmla="*/ 1 h 7"/>
                  <a:gd name="T16" fmla="*/ 1 w 10"/>
                  <a:gd name="T17" fmla="*/ 1 h 7"/>
                  <a:gd name="T18" fmla="*/ 1 w 10"/>
                  <a:gd name="T19" fmla="*/ 1 h 7"/>
                  <a:gd name="T20" fmla="*/ 0 w 10"/>
                  <a:gd name="T21" fmla="*/ 1 h 7"/>
                  <a:gd name="T22" fmla="*/ 0 w 10"/>
                  <a:gd name="T23" fmla="*/ 1 h 7"/>
                  <a:gd name="T24" fmla="*/ 0 w 10"/>
                  <a:gd name="T25" fmla="*/ 1 h 7"/>
                  <a:gd name="T26" fmla="*/ 1 w 10"/>
                  <a:gd name="T27" fmla="*/ 1 h 7"/>
                  <a:gd name="T28" fmla="*/ 1 w 10"/>
                  <a:gd name="T29" fmla="*/ 1 h 7"/>
                  <a:gd name="T30" fmla="*/ 1 w 10"/>
                  <a:gd name="T31" fmla="*/ 1 h 7"/>
                  <a:gd name="T32" fmla="*/ 1 w 10"/>
                  <a:gd name="T33" fmla="*/ 1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"/>
                  <a:gd name="T52" fmla="*/ 0 h 7"/>
                  <a:gd name="T53" fmla="*/ 10 w 10"/>
                  <a:gd name="T54" fmla="*/ 7 h 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" h="7">
                    <a:moveTo>
                      <a:pt x="0" y="1"/>
                    </a:moveTo>
                    <a:lnTo>
                      <a:pt x="2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4" y="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9" name="Line 189"/>
              <p:cNvSpPr>
                <a:spLocks noChangeShapeType="1"/>
              </p:cNvSpPr>
              <p:nvPr/>
            </p:nvSpPr>
            <p:spPr bwMode="auto">
              <a:xfrm flipH="1">
                <a:off x="3672" y="2695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0" name="Line 190"/>
              <p:cNvSpPr>
                <a:spLocks noChangeShapeType="1"/>
              </p:cNvSpPr>
              <p:nvPr/>
            </p:nvSpPr>
            <p:spPr bwMode="auto">
              <a:xfrm>
                <a:off x="3668" y="2693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1" name="Freeform 191"/>
              <p:cNvSpPr>
                <a:spLocks/>
              </p:cNvSpPr>
              <p:nvPr/>
            </p:nvSpPr>
            <p:spPr bwMode="auto">
              <a:xfrm>
                <a:off x="3670" y="2700"/>
                <a:ext cx="3" cy="3"/>
              </a:xfrm>
              <a:custGeom>
                <a:avLst/>
                <a:gdLst>
                  <a:gd name="T0" fmla="*/ 0 w 6"/>
                  <a:gd name="T1" fmla="*/ 1 h 6"/>
                  <a:gd name="T2" fmla="*/ 1 w 6"/>
                  <a:gd name="T3" fmla="*/ 1 h 6"/>
                  <a:gd name="T4" fmla="*/ 1 w 6"/>
                  <a:gd name="T5" fmla="*/ 1 h 6"/>
                  <a:gd name="T6" fmla="*/ 1 w 6"/>
                  <a:gd name="T7" fmla="*/ 0 h 6"/>
                  <a:gd name="T8" fmla="*/ 1 w 6"/>
                  <a:gd name="T9" fmla="*/ 0 h 6"/>
                  <a:gd name="T10" fmla="*/ 0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0" y="6"/>
                    </a:moveTo>
                    <a:lnTo>
                      <a:pt x="2" y="6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2" name="Freeform 192"/>
              <p:cNvSpPr>
                <a:spLocks/>
              </p:cNvSpPr>
              <p:nvPr/>
            </p:nvSpPr>
            <p:spPr bwMode="auto">
              <a:xfrm>
                <a:off x="3667" y="2699"/>
                <a:ext cx="3" cy="3"/>
              </a:xfrm>
              <a:custGeom>
                <a:avLst/>
                <a:gdLst>
                  <a:gd name="T0" fmla="*/ 1 w 6"/>
                  <a:gd name="T1" fmla="*/ 1 h 6"/>
                  <a:gd name="T2" fmla="*/ 0 w 6"/>
                  <a:gd name="T3" fmla="*/ 1 h 6"/>
                  <a:gd name="T4" fmla="*/ 0 w 6"/>
                  <a:gd name="T5" fmla="*/ 1 h 6"/>
                  <a:gd name="T6" fmla="*/ 1 w 6"/>
                  <a:gd name="T7" fmla="*/ 1 h 6"/>
                  <a:gd name="T8" fmla="*/ 1 w 6"/>
                  <a:gd name="T9" fmla="*/ 1 h 6"/>
                  <a:gd name="T10" fmla="*/ 1 w 6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2" y="6"/>
                    </a:moveTo>
                    <a:lnTo>
                      <a:pt x="0" y="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2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3" name="Freeform 193"/>
              <p:cNvSpPr>
                <a:spLocks/>
              </p:cNvSpPr>
              <p:nvPr/>
            </p:nvSpPr>
            <p:spPr bwMode="auto">
              <a:xfrm>
                <a:off x="3660" y="2697"/>
                <a:ext cx="5" cy="4"/>
              </a:xfrm>
              <a:custGeom>
                <a:avLst/>
                <a:gdLst>
                  <a:gd name="T0" fmla="*/ 1 w 10"/>
                  <a:gd name="T1" fmla="*/ 1 h 8"/>
                  <a:gd name="T2" fmla="*/ 1 w 10"/>
                  <a:gd name="T3" fmla="*/ 1 h 8"/>
                  <a:gd name="T4" fmla="*/ 1 w 10"/>
                  <a:gd name="T5" fmla="*/ 1 h 8"/>
                  <a:gd name="T6" fmla="*/ 1 w 10"/>
                  <a:gd name="T7" fmla="*/ 1 h 8"/>
                  <a:gd name="T8" fmla="*/ 1 w 10"/>
                  <a:gd name="T9" fmla="*/ 1 h 8"/>
                  <a:gd name="T10" fmla="*/ 0 w 10"/>
                  <a:gd name="T11" fmla="*/ 1 h 8"/>
                  <a:gd name="T12" fmla="*/ 0 w 10"/>
                  <a:gd name="T13" fmla="*/ 1 h 8"/>
                  <a:gd name="T14" fmla="*/ 1 w 10"/>
                  <a:gd name="T15" fmla="*/ 1 h 8"/>
                  <a:gd name="T16" fmla="*/ 1 w 10"/>
                  <a:gd name="T17" fmla="*/ 1 h 8"/>
                  <a:gd name="T18" fmla="*/ 1 w 10"/>
                  <a:gd name="T19" fmla="*/ 1 h 8"/>
                  <a:gd name="T20" fmla="*/ 1 w 10"/>
                  <a:gd name="T21" fmla="*/ 1 h 8"/>
                  <a:gd name="T22" fmla="*/ 1 w 10"/>
                  <a:gd name="T23" fmla="*/ 1 h 8"/>
                  <a:gd name="T24" fmla="*/ 1 w 10"/>
                  <a:gd name="T25" fmla="*/ 1 h 8"/>
                  <a:gd name="T26" fmla="*/ 1 w 10"/>
                  <a:gd name="T27" fmla="*/ 1 h 8"/>
                  <a:gd name="T28" fmla="*/ 1 w 10"/>
                  <a:gd name="T29" fmla="*/ 1 h 8"/>
                  <a:gd name="T30" fmla="*/ 1 w 10"/>
                  <a:gd name="T31" fmla="*/ 0 h 8"/>
                  <a:gd name="T32" fmla="*/ 1 w 10"/>
                  <a:gd name="T33" fmla="*/ 0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"/>
                  <a:gd name="T52" fmla="*/ 0 h 8"/>
                  <a:gd name="T53" fmla="*/ 10 w 10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" h="8">
                    <a:moveTo>
                      <a:pt x="10" y="6"/>
                    </a:moveTo>
                    <a:lnTo>
                      <a:pt x="8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4" name="Line 194"/>
              <p:cNvSpPr>
                <a:spLocks noChangeShapeType="1"/>
              </p:cNvSpPr>
              <p:nvPr/>
            </p:nvSpPr>
            <p:spPr bwMode="auto">
              <a:xfrm flipV="1">
                <a:off x="3661" y="2697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5" name="Line 195"/>
              <p:cNvSpPr>
                <a:spLocks noChangeShapeType="1"/>
              </p:cNvSpPr>
              <p:nvPr/>
            </p:nvSpPr>
            <p:spPr bwMode="auto">
              <a:xfrm flipV="1">
                <a:off x="3666" y="2699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6" name="Freeform 196"/>
              <p:cNvSpPr>
                <a:spLocks/>
              </p:cNvSpPr>
              <p:nvPr/>
            </p:nvSpPr>
            <p:spPr bwMode="auto">
              <a:xfrm>
                <a:off x="3658" y="2702"/>
                <a:ext cx="2" cy="4"/>
              </a:xfrm>
              <a:custGeom>
                <a:avLst/>
                <a:gdLst>
                  <a:gd name="T0" fmla="*/ 0 w 6"/>
                  <a:gd name="T1" fmla="*/ 0 h 7"/>
                  <a:gd name="T2" fmla="*/ 0 w 6"/>
                  <a:gd name="T3" fmla="*/ 1 h 7"/>
                  <a:gd name="T4" fmla="*/ 0 w 6"/>
                  <a:gd name="T5" fmla="*/ 1 h 7"/>
                  <a:gd name="T6" fmla="*/ 0 w 6"/>
                  <a:gd name="T7" fmla="*/ 1 h 7"/>
                  <a:gd name="T8" fmla="*/ 0 w 6"/>
                  <a:gd name="T9" fmla="*/ 1 h 7"/>
                  <a:gd name="T10" fmla="*/ 0 w 6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7"/>
                  <a:gd name="T20" fmla="*/ 6 w 6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7">
                    <a:moveTo>
                      <a:pt x="6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7"/>
                    </a:lnTo>
                    <a:lnTo>
                      <a:pt x="6" y="6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7" name="Freeform 197"/>
              <p:cNvSpPr>
                <a:spLocks/>
              </p:cNvSpPr>
              <p:nvPr/>
            </p:nvSpPr>
            <p:spPr bwMode="auto">
              <a:xfrm>
                <a:off x="3661" y="2703"/>
                <a:ext cx="3" cy="3"/>
              </a:xfrm>
              <a:custGeom>
                <a:avLst/>
                <a:gdLst>
                  <a:gd name="T0" fmla="*/ 1 w 6"/>
                  <a:gd name="T1" fmla="*/ 0 h 5"/>
                  <a:gd name="T2" fmla="*/ 1 w 6"/>
                  <a:gd name="T3" fmla="*/ 1 h 5"/>
                  <a:gd name="T4" fmla="*/ 1 w 6"/>
                  <a:gd name="T5" fmla="*/ 1 h 5"/>
                  <a:gd name="T6" fmla="*/ 0 w 6"/>
                  <a:gd name="T7" fmla="*/ 1 h 5"/>
                  <a:gd name="T8" fmla="*/ 0 w 6"/>
                  <a:gd name="T9" fmla="*/ 1 h 5"/>
                  <a:gd name="T10" fmla="*/ 1 w 6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5"/>
                  <a:gd name="T20" fmla="*/ 6 w 6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5">
                    <a:moveTo>
                      <a:pt x="2" y="0"/>
                    </a:moveTo>
                    <a:lnTo>
                      <a:pt x="6" y="2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8" name="Freeform 198"/>
              <p:cNvSpPr>
                <a:spLocks/>
              </p:cNvSpPr>
              <p:nvPr/>
            </p:nvSpPr>
            <p:spPr bwMode="auto">
              <a:xfrm>
                <a:off x="3665" y="2704"/>
                <a:ext cx="6" cy="5"/>
              </a:xfrm>
              <a:custGeom>
                <a:avLst/>
                <a:gdLst>
                  <a:gd name="T0" fmla="*/ 1 w 11"/>
                  <a:gd name="T1" fmla="*/ 1 h 9"/>
                  <a:gd name="T2" fmla="*/ 1 w 11"/>
                  <a:gd name="T3" fmla="*/ 1 h 9"/>
                  <a:gd name="T4" fmla="*/ 1 w 11"/>
                  <a:gd name="T5" fmla="*/ 1 h 9"/>
                  <a:gd name="T6" fmla="*/ 1 w 11"/>
                  <a:gd name="T7" fmla="*/ 0 h 9"/>
                  <a:gd name="T8" fmla="*/ 1 w 11"/>
                  <a:gd name="T9" fmla="*/ 0 h 9"/>
                  <a:gd name="T10" fmla="*/ 1 w 11"/>
                  <a:gd name="T11" fmla="*/ 0 h 9"/>
                  <a:gd name="T12" fmla="*/ 1 w 11"/>
                  <a:gd name="T13" fmla="*/ 1 h 9"/>
                  <a:gd name="T14" fmla="*/ 1 w 11"/>
                  <a:gd name="T15" fmla="*/ 1 h 9"/>
                  <a:gd name="T16" fmla="*/ 1 w 11"/>
                  <a:gd name="T17" fmla="*/ 1 h 9"/>
                  <a:gd name="T18" fmla="*/ 1 w 11"/>
                  <a:gd name="T19" fmla="*/ 1 h 9"/>
                  <a:gd name="T20" fmla="*/ 1 w 11"/>
                  <a:gd name="T21" fmla="*/ 1 h 9"/>
                  <a:gd name="T22" fmla="*/ 0 w 11"/>
                  <a:gd name="T23" fmla="*/ 1 h 9"/>
                  <a:gd name="T24" fmla="*/ 1 w 11"/>
                  <a:gd name="T25" fmla="*/ 1 h 9"/>
                  <a:gd name="T26" fmla="*/ 1 w 11"/>
                  <a:gd name="T27" fmla="*/ 1 h 9"/>
                  <a:gd name="T28" fmla="*/ 1 w 11"/>
                  <a:gd name="T29" fmla="*/ 1 h 9"/>
                  <a:gd name="T30" fmla="*/ 1 w 11"/>
                  <a:gd name="T31" fmla="*/ 1 h 9"/>
                  <a:gd name="T32" fmla="*/ 1 w 11"/>
                  <a:gd name="T33" fmla="*/ 1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"/>
                  <a:gd name="T52" fmla="*/ 0 h 9"/>
                  <a:gd name="T53" fmla="*/ 11 w 11"/>
                  <a:gd name="T54" fmla="*/ 9 h 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" h="9">
                    <a:moveTo>
                      <a:pt x="1" y="2"/>
                    </a:moveTo>
                    <a:lnTo>
                      <a:pt x="1" y="2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1" y="7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5" y="9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9" name="Line 199"/>
              <p:cNvSpPr>
                <a:spLocks noChangeShapeType="1"/>
              </p:cNvSpPr>
              <p:nvPr/>
            </p:nvSpPr>
            <p:spPr bwMode="auto">
              <a:xfrm flipH="1">
                <a:off x="3669" y="2706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0" name="Line 200"/>
              <p:cNvSpPr>
                <a:spLocks noChangeShapeType="1"/>
              </p:cNvSpPr>
              <p:nvPr/>
            </p:nvSpPr>
            <p:spPr bwMode="auto">
              <a:xfrm flipH="1">
                <a:off x="3664" y="2704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1" name="Rectangle 201"/>
              <p:cNvSpPr>
                <a:spLocks noChangeArrowheads="1"/>
              </p:cNvSpPr>
              <p:nvPr/>
            </p:nvSpPr>
            <p:spPr bwMode="auto">
              <a:xfrm>
                <a:off x="3329" y="2906"/>
                <a:ext cx="479" cy="346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2" name="Freeform 202"/>
              <p:cNvSpPr>
                <a:spLocks/>
              </p:cNvSpPr>
              <p:nvPr/>
            </p:nvSpPr>
            <p:spPr bwMode="auto">
              <a:xfrm>
                <a:off x="3333" y="2910"/>
                <a:ext cx="470" cy="338"/>
              </a:xfrm>
              <a:custGeom>
                <a:avLst/>
                <a:gdLst>
                  <a:gd name="T0" fmla="*/ 0 w 940"/>
                  <a:gd name="T1" fmla="*/ 11 h 675"/>
                  <a:gd name="T2" fmla="*/ 15 w 940"/>
                  <a:gd name="T3" fmla="*/ 11 h 675"/>
                  <a:gd name="T4" fmla="*/ 15 w 940"/>
                  <a:gd name="T5" fmla="*/ 0 h 675"/>
                  <a:gd name="T6" fmla="*/ 0 60000 65536"/>
                  <a:gd name="T7" fmla="*/ 0 60000 65536"/>
                  <a:gd name="T8" fmla="*/ 0 60000 65536"/>
                  <a:gd name="T9" fmla="*/ 0 w 940"/>
                  <a:gd name="T10" fmla="*/ 0 h 675"/>
                  <a:gd name="T11" fmla="*/ 940 w 940"/>
                  <a:gd name="T12" fmla="*/ 675 h 6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0" h="675">
                    <a:moveTo>
                      <a:pt x="0" y="675"/>
                    </a:moveTo>
                    <a:lnTo>
                      <a:pt x="940" y="675"/>
                    </a:lnTo>
                    <a:lnTo>
                      <a:pt x="940" y="0"/>
                    </a:lnTo>
                  </a:path>
                </a:pathLst>
              </a:custGeom>
              <a:noFill/>
              <a:ln w="3175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3" name="Freeform 203"/>
              <p:cNvSpPr>
                <a:spLocks/>
              </p:cNvSpPr>
              <p:nvPr/>
            </p:nvSpPr>
            <p:spPr bwMode="auto">
              <a:xfrm>
                <a:off x="3325" y="2901"/>
                <a:ext cx="483" cy="351"/>
              </a:xfrm>
              <a:custGeom>
                <a:avLst/>
                <a:gdLst>
                  <a:gd name="T0" fmla="*/ 15 w 966"/>
                  <a:gd name="T1" fmla="*/ 0 h 702"/>
                  <a:gd name="T2" fmla="*/ 0 w 966"/>
                  <a:gd name="T3" fmla="*/ 0 h 702"/>
                  <a:gd name="T4" fmla="*/ 0 w 966"/>
                  <a:gd name="T5" fmla="*/ 11 h 702"/>
                  <a:gd name="T6" fmla="*/ 0 60000 65536"/>
                  <a:gd name="T7" fmla="*/ 0 60000 65536"/>
                  <a:gd name="T8" fmla="*/ 0 60000 65536"/>
                  <a:gd name="T9" fmla="*/ 0 w 966"/>
                  <a:gd name="T10" fmla="*/ 0 h 702"/>
                  <a:gd name="T11" fmla="*/ 966 w 966"/>
                  <a:gd name="T12" fmla="*/ 702 h 7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6" h="702">
                    <a:moveTo>
                      <a:pt x="966" y="0"/>
                    </a:moveTo>
                    <a:lnTo>
                      <a:pt x="0" y="0"/>
                    </a:lnTo>
                    <a:lnTo>
                      <a:pt x="0" y="702"/>
                    </a:lnTo>
                  </a:path>
                </a:pathLst>
              </a:custGeom>
              <a:noFill/>
              <a:ln w="3175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4" name="Rectangle 204"/>
              <p:cNvSpPr>
                <a:spLocks noChangeArrowheads="1"/>
              </p:cNvSpPr>
              <p:nvPr/>
            </p:nvSpPr>
            <p:spPr bwMode="auto">
              <a:xfrm>
                <a:off x="3362" y="2863"/>
                <a:ext cx="286" cy="8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5" name="Rectangle 205"/>
              <p:cNvSpPr>
                <a:spLocks noChangeArrowheads="1"/>
              </p:cNvSpPr>
              <p:nvPr/>
            </p:nvSpPr>
            <p:spPr bwMode="auto">
              <a:xfrm>
                <a:off x="3362" y="2863"/>
                <a:ext cx="28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Features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16" name="Rectangle 206"/>
              <p:cNvSpPr>
                <a:spLocks noChangeArrowheads="1"/>
              </p:cNvSpPr>
              <p:nvPr/>
            </p:nvSpPr>
            <p:spPr bwMode="auto">
              <a:xfrm>
                <a:off x="3377" y="2934"/>
                <a:ext cx="4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1.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17" name="Rectangle 207"/>
              <p:cNvSpPr>
                <a:spLocks noChangeArrowheads="1"/>
              </p:cNvSpPr>
              <p:nvPr/>
            </p:nvSpPr>
            <p:spPr bwMode="auto">
              <a:xfrm>
                <a:off x="3499" y="3041"/>
                <a:ext cx="274" cy="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8" name="Freeform 208"/>
              <p:cNvSpPr>
                <a:spLocks noEditPoints="1"/>
              </p:cNvSpPr>
              <p:nvPr/>
            </p:nvSpPr>
            <p:spPr bwMode="auto">
              <a:xfrm>
                <a:off x="3499" y="3041"/>
                <a:ext cx="274" cy="87"/>
              </a:xfrm>
              <a:custGeom>
                <a:avLst/>
                <a:gdLst>
                  <a:gd name="T0" fmla="*/ 9 w 546"/>
                  <a:gd name="T1" fmla="*/ 3 h 172"/>
                  <a:gd name="T2" fmla="*/ 9 w 546"/>
                  <a:gd name="T3" fmla="*/ 3 h 172"/>
                  <a:gd name="T4" fmla="*/ 9 w 546"/>
                  <a:gd name="T5" fmla="*/ 0 h 172"/>
                  <a:gd name="T6" fmla="*/ 9 w 546"/>
                  <a:gd name="T7" fmla="*/ 1 h 172"/>
                  <a:gd name="T8" fmla="*/ 9 w 546"/>
                  <a:gd name="T9" fmla="*/ 3 h 172"/>
                  <a:gd name="T10" fmla="*/ 9 w 546"/>
                  <a:gd name="T11" fmla="*/ 3 h 172"/>
                  <a:gd name="T12" fmla="*/ 9 w 546"/>
                  <a:gd name="T13" fmla="*/ 3 h 172"/>
                  <a:gd name="T14" fmla="*/ 0 w 546"/>
                  <a:gd name="T15" fmla="*/ 3 h 172"/>
                  <a:gd name="T16" fmla="*/ 1 w 546"/>
                  <a:gd name="T17" fmla="*/ 3 h 172"/>
                  <a:gd name="T18" fmla="*/ 9 w 546"/>
                  <a:gd name="T19" fmla="*/ 3 h 1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2"/>
                  <a:gd name="T32" fmla="*/ 546 w 546"/>
                  <a:gd name="T33" fmla="*/ 172 h 1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2">
                    <a:moveTo>
                      <a:pt x="527" y="153"/>
                    </a:moveTo>
                    <a:lnTo>
                      <a:pt x="546" y="172"/>
                    </a:lnTo>
                    <a:lnTo>
                      <a:pt x="546" y="0"/>
                    </a:lnTo>
                    <a:lnTo>
                      <a:pt x="527" y="17"/>
                    </a:lnTo>
                    <a:lnTo>
                      <a:pt x="527" y="153"/>
                    </a:lnTo>
                    <a:close/>
                    <a:moveTo>
                      <a:pt x="527" y="153"/>
                    </a:moveTo>
                    <a:lnTo>
                      <a:pt x="546" y="172"/>
                    </a:lnTo>
                    <a:lnTo>
                      <a:pt x="0" y="172"/>
                    </a:lnTo>
                    <a:lnTo>
                      <a:pt x="17" y="153"/>
                    </a:lnTo>
                    <a:lnTo>
                      <a:pt x="527" y="1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9" name="Freeform 209"/>
              <p:cNvSpPr>
                <a:spLocks noEditPoints="1"/>
              </p:cNvSpPr>
              <p:nvPr/>
            </p:nvSpPr>
            <p:spPr bwMode="auto">
              <a:xfrm>
                <a:off x="3499" y="3041"/>
                <a:ext cx="274" cy="87"/>
              </a:xfrm>
              <a:custGeom>
                <a:avLst/>
                <a:gdLst>
                  <a:gd name="T0" fmla="*/ 9 w 546"/>
                  <a:gd name="T1" fmla="*/ 1 h 172"/>
                  <a:gd name="T2" fmla="*/ 9 w 546"/>
                  <a:gd name="T3" fmla="*/ 0 h 172"/>
                  <a:gd name="T4" fmla="*/ 0 w 546"/>
                  <a:gd name="T5" fmla="*/ 0 h 172"/>
                  <a:gd name="T6" fmla="*/ 1 w 546"/>
                  <a:gd name="T7" fmla="*/ 1 h 172"/>
                  <a:gd name="T8" fmla="*/ 9 w 546"/>
                  <a:gd name="T9" fmla="*/ 1 h 172"/>
                  <a:gd name="T10" fmla="*/ 1 w 546"/>
                  <a:gd name="T11" fmla="*/ 3 h 172"/>
                  <a:gd name="T12" fmla="*/ 0 w 546"/>
                  <a:gd name="T13" fmla="*/ 3 h 172"/>
                  <a:gd name="T14" fmla="*/ 0 w 546"/>
                  <a:gd name="T15" fmla="*/ 0 h 172"/>
                  <a:gd name="T16" fmla="*/ 1 w 546"/>
                  <a:gd name="T17" fmla="*/ 1 h 172"/>
                  <a:gd name="T18" fmla="*/ 1 w 546"/>
                  <a:gd name="T19" fmla="*/ 3 h 1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2"/>
                  <a:gd name="T32" fmla="*/ 546 w 546"/>
                  <a:gd name="T33" fmla="*/ 172 h 1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2">
                    <a:moveTo>
                      <a:pt x="537" y="7"/>
                    </a:moveTo>
                    <a:lnTo>
                      <a:pt x="546" y="0"/>
                    </a:lnTo>
                    <a:lnTo>
                      <a:pt x="0" y="0"/>
                    </a:lnTo>
                    <a:lnTo>
                      <a:pt x="9" y="7"/>
                    </a:lnTo>
                    <a:lnTo>
                      <a:pt x="537" y="7"/>
                    </a:lnTo>
                    <a:close/>
                    <a:moveTo>
                      <a:pt x="9" y="163"/>
                    </a:moveTo>
                    <a:lnTo>
                      <a:pt x="0" y="172"/>
                    </a:lnTo>
                    <a:lnTo>
                      <a:pt x="0" y="0"/>
                    </a:lnTo>
                    <a:lnTo>
                      <a:pt x="9" y="7"/>
                    </a:lnTo>
                    <a:lnTo>
                      <a:pt x="9" y="16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0" name="Freeform 210"/>
              <p:cNvSpPr>
                <a:spLocks noEditPoints="1"/>
              </p:cNvSpPr>
              <p:nvPr/>
            </p:nvSpPr>
            <p:spPr bwMode="auto">
              <a:xfrm>
                <a:off x="3504" y="3045"/>
                <a:ext cx="264" cy="78"/>
              </a:xfrm>
              <a:custGeom>
                <a:avLst/>
                <a:gdLst>
                  <a:gd name="T0" fmla="*/ 1 w 528"/>
                  <a:gd name="T1" fmla="*/ 2 h 156"/>
                  <a:gd name="T2" fmla="*/ 0 w 528"/>
                  <a:gd name="T3" fmla="*/ 2 h 156"/>
                  <a:gd name="T4" fmla="*/ 8 w 528"/>
                  <a:gd name="T5" fmla="*/ 2 h 156"/>
                  <a:gd name="T6" fmla="*/ 8 w 528"/>
                  <a:gd name="T7" fmla="*/ 2 h 156"/>
                  <a:gd name="T8" fmla="*/ 1 w 528"/>
                  <a:gd name="T9" fmla="*/ 2 h 156"/>
                  <a:gd name="T10" fmla="*/ 8 w 528"/>
                  <a:gd name="T11" fmla="*/ 1 h 156"/>
                  <a:gd name="T12" fmla="*/ 8 w 528"/>
                  <a:gd name="T13" fmla="*/ 0 h 156"/>
                  <a:gd name="T14" fmla="*/ 8 w 528"/>
                  <a:gd name="T15" fmla="*/ 2 h 156"/>
                  <a:gd name="T16" fmla="*/ 8 w 528"/>
                  <a:gd name="T17" fmla="*/ 2 h 156"/>
                  <a:gd name="T18" fmla="*/ 8 w 528"/>
                  <a:gd name="T19" fmla="*/ 1 h 1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156"/>
                  <a:gd name="T32" fmla="*/ 528 w 528"/>
                  <a:gd name="T33" fmla="*/ 156 h 1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156">
                    <a:moveTo>
                      <a:pt x="6" y="150"/>
                    </a:moveTo>
                    <a:lnTo>
                      <a:pt x="0" y="156"/>
                    </a:lnTo>
                    <a:lnTo>
                      <a:pt x="528" y="156"/>
                    </a:lnTo>
                    <a:lnTo>
                      <a:pt x="522" y="150"/>
                    </a:lnTo>
                    <a:lnTo>
                      <a:pt x="6" y="150"/>
                    </a:lnTo>
                    <a:close/>
                    <a:moveTo>
                      <a:pt x="522" y="6"/>
                    </a:moveTo>
                    <a:lnTo>
                      <a:pt x="528" y="0"/>
                    </a:lnTo>
                    <a:lnTo>
                      <a:pt x="528" y="156"/>
                    </a:lnTo>
                    <a:lnTo>
                      <a:pt x="522" y="150"/>
                    </a:lnTo>
                    <a:lnTo>
                      <a:pt x="522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1" name="Freeform 211"/>
              <p:cNvSpPr>
                <a:spLocks/>
              </p:cNvSpPr>
              <p:nvPr/>
            </p:nvSpPr>
            <p:spPr bwMode="auto">
              <a:xfrm>
                <a:off x="3504" y="3045"/>
                <a:ext cx="264" cy="78"/>
              </a:xfrm>
              <a:custGeom>
                <a:avLst/>
                <a:gdLst>
                  <a:gd name="T0" fmla="*/ 0 w 528"/>
                  <a:gd name="T1" fmla="*/ 2 h 156"/>
                  <a:gd name="T2" fmla="*/ 0 w 528"/>
                  <a:gd name="T3" fmla="*/ 0 h 156"/>
                  <a:gd name="T4" fmla="*/ 8 w 528"/>
                  <a:gd name="T5" fmla="*/ 0 h 156"/>
                  <a:gd name="T6" fmla="*/ 8 w 528"/>
                  <a:gd name="T7" fmla="*/ 1 h 156"/>
                  <a:gd name="T8" fmla="*/ 1 w 528"/>
                  <a:gd name="T9" fmla="*/ 1 h 156"/>
                  <a:gd name="T10" fmla="*/ 1 w 528"/>
                  <a:gd name="T11" fmla="*/ 2 h 156"/>
                  <a:gd name="T12" fmla="*/ 0 w 528"/>
                  <a:gd name="T13" fmla="*/ 2 h 1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56"/>
                  <a:gd name="T23" fmla="*/ 528 w 528"/>
                  <a:gd name="T24" fmla="*/ 156 h 1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56">
                    <a:moveTo>
                      <a:pt x="0" y="156"/>
                    </a:moveTo>
                    <a:lnTo>
                      <a:pt x="0" y="0"/>
                    </a:lnTo>
                    <a:lnTo>
                      <a:pt x="528" y="0"/>
                    </a:lnTo>
                    <a:lnTo>
                      <a:pt x="522" y="6"/>
                    </a:lnTo>
                    <a:lnTo>
                      <a:pt x="6" y="6"/>
                    </a:lnTo>
                    <a:lnTo>
                      <a:pt x="6" y="15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2" name="Rectangle 212"/>
              <p:cNvSpPr>
                <a:spLocks noChangeArrowheads="1"/>
              </p:cNvSpPr>
              <p:nvPr/>
            </p:nvSpPr>
            <p:spPr bwMode="auto">
              <a:xfrm>
                <a:off x="3508" y="3050"/>
                <a:ext cx="178" cy="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3" name="Rectangle 213"/>
              <p:cNvSpPr>
                <a:spLocks noChangeArrowheads="1"/>
              </p:cNvSpPr>
              <p:nvPr/>
            </p:nvSpPr>
            <p:spPr bwMode="auto">
              <a:xfrm>
                <a:off x="3508" y="3046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xxxxx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24" name="Rectangle 214"/>
              <p:cNvSpPr>
                <a:spLocks noChangeArrowheads="1"/>
              </p:cNvSpPr>
              <p:nvPr/>
            </p:nvSpPr>
            <p:spPr bwMode="auto">
              <a:xfrm>
                <a:off x="3695" y="3050"/>
                <a:ext cx="69" cy="6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5" name="Freeform 215"/>
              <p:cNvSpPr>
                <a:spLocks/>
              </p:cNvSpPr>
              <p:nvPr/>
            </p:nvSpPr>
            <p:spPr bwMode="auto">
              <a:xfrm>
                <a:off x="3695" y="3050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1 h 138"/>
                  <a:gd name="T4" fmla="*/ 2 w 138"/>
                  <a:gd name="T5" fmla="*/ 2 h 138"/>
                  <a:gd name="T6" fmla="*/ 1 w 138"/>
                  <a:gd name="T7" fmla="*/ 2 h 138"/>
                  <a:gd name="T8" fmla="*/ 0 w 138"/>
                  <a:gd name="T9" fmla="*/ 2 h 138"/>
                  <a:gd name="T10" fmla="*/ 2 w 138"/>
                  <a:gd name="T11" fmla="*/ 2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19" y="17"/>
                    </a:lnTo>
                    <a:lnTo>
                      <a:pt x="119" y="119"/>
                    </a:lnTo>
                    <a:lnTo>
                      <a:pt x="17" y="119"/>
                    </a:ln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6" name="Rectangle 216"/>
              <p:cNvSpPr>
                <a:spLocks noChangeArrowheads="1"/>
              </p:cNvSpPr>
              <p:nvPr/>
            </p:nvSpPr>
            <p:spPr bwMode="auto">
              <a:xfrm>
                <a:off x="3704" y="3059"/>
                <a:ext cx="50" cy="5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7" name="Freeform 217"/>
              <p:cNvSpPr>
                <a:spLocks/>
              </p:cNvSpPr>
              <p:nvPr/>
            </p:nvSpPr>
            <p:spPr bwMode="auto">
              <a:xfrm>
                <a:off x="3720" y="3076"/>
                <a:ext cx="22" cy="17"/>
              </a:xfrm>
              <a:custGeom>
                <a:avLst/>
                <a:gdLst>
                  <a:gd name="T0" fmla="*/ 1 w 44"/>
                  <a:gd name="T1" fmla="*/ 0 h 34"/>
                  <a:gd name="T2" fmla="*/ 1 w 44"/>
                  <a:gd name="T3" fmla="*/ 1 h 34"/>
                  <a:gd name="T4" fmla="*/ 0 w 44"/>
                  <a:gd name="T5" fmla="*/ 0 h 34"/>
                  <a:gd name="T6" fmla="*/ 1 w 44"/>
                  <a:gd name="T7" fmla="*/ 0 h 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34"/>
                  <a:gd name="T14" fmla="*/ 44 w 44"/>
                  <a:gd name="T15" fmla="*/ 34 h 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34">
                    <a:moveTo>
                      <a:pt x="44" y="0"/>
                    </a:moveTo>
                    <a:lnTo>
                      <a:pt x="21" y="34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8" name="Freeform 218"/>
              <p:cNvSpPr>
                <a:spLocks/>
              </p:cNvSpPr>
              <p:nvPr/>
            </p:nvSpPr>
            <p:spPr bwMode="auto">
              <a:xfrm>
                <a:off x="3695" y="3050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2 h 138"/>
                  <a:gd name="T4" fmla="*/ 0 w 138"/>
                  <a:gd name="T5" fmla="*/ 2 h 138"/>
                  <a:gd name="T6" fmla="*/ 1 w 138"/>
                  <a:gd name="T7" fmla="*/ 2 h 138"/>
                  <a:gd name="T8" fmla="*/ 2 w 138"/>
                  <a:gd name="T9" fmla="*/ 2 h 138"/>
                  <a:gd name="T10" fmla="*/ 2 w 138"/>
                  <a:gd name="T11" fmla="*/ 1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8" y="129"/>
                    </a:lnTo>
                    <a:lnTo>
                      <a:pt x="129" y="129"/>
                    </a:lnTo>
                    <a:lnTo>
                      <a:pt x="129" y="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9" name="Rectangle 219"/>
              <p:cNvSpPr>
                <a:spLocks noChangeArrowheads="1"/>
              </p:cNvSpPr>
              <p:nvPr/>
            </p:nvSpPr>
            <p:spPr bwMode="auto">
              <a:xfrm>
                <a:off x="3377" y="3046"/>
                <a:ext cx="4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2.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30" name="Rectangle 220"/>
              <p:cNvSpPr>
                <a:spLocks noChangeArrowheads="1"/>
              </p:cNvSpPr>
              <p:nvPr/>
            </p:nvSpPr>
            <p:spPr bwMode="auto">
              <a:xfrm>
                <a:off x="3499" y="2929"/>
                <a:ext cx="27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1" name="Freeform 221"/>
              <p:cNvSpPr>
                <a:spLocks noEditPoints="1"/>
              </p:cNvSpPr>
              <p:nvPr/>
            </p:nvSpPr>
            <p:spPr bwMode="auto">
              <a:xfrm>
                <a:off x="3499" y="2929"/>
                <a:ext cx="274" cy="86"/>
              </a:xfrm>
              <a:custGeom>
                <a:avLst/>
                <a:gdLst>
                  <a:gd name="T0" fmla="*/ 9 w 546"/>
                  <a:gd name="T1" fmla="*/ 2 h 173"/>
                  <a:gd name="T2" fmla="*/ 9 w 546"/>
                  <a:gd name="T3" fmla="*/ 2 h 173"/>
                  <a:gd name="T4" fmla="*/ 9 w 546"/>
                  <a:gd name="T5" fmla="*/ 0 h 173"/>
                  <a:gd name="T6" fmla="*/ 9 w 546"/>
                  <a:gd name="T7" fmla="*/ 0 h 173"/>
                  <a:gd name="T8" fmla="*/ 9 w 546"/>
                  <a:gd name="T9" fmla="*/ 2 h 173"/>
                  <a:gd name="T10" fmla="*/ 9 w 546"/>
                  <a:gd name="T11" fmla="*/ 2 h 173"/>
                  <a:gd name="T12" fmla="*/ 9 w 546"/>
                  <a:gd name="T13" fmla="*/ 2 h 173"/>
                  <a:gd name="T14" fmla="*/ 0 w 546"/>
                  <a:gd name="T15" fmla="*/ 2 h 173"/>
                  <a:gd name="T16" fmla="*/ 1 w 546"/>
                  <a:gd name="T17" fmla="*/ 2 h 173"/>
                  <a:gd name="T18" fmla="*/ 9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27" y="156"/>
                    </a:moveTo>
                    <a:lnTo>
                      <a:pt x="546" y="173"/>
                    </a:lnTo>
                    <a:lnTo>
                      <a:pt x="546" y="0"/>
                    </a:lnTo>
                    <a:lnTo>
                      <a:pt x="527" y="18"/>
                    </a:lnTo>
                    <a:lnTo>
                      <a:pt x="527" y="156"/>
                    </a:lnTo>
                    <a:close/>
                    <a:moveTo>
                      <a:pt x="527" y="156"/>
                    </a:moveTo>
                    <a:lnTo>
                      <a:pt x="546" y="173"/>
                    </a:lnTo>
                    <a:lnTo>
                      <a:pt x="0" y="173"/>
                    </a:lnTo>
                    <a:lnTo>
                      <a:pt x="17" y="156"/>
                    </a:lnTo>
                    <a:lnTo>
                      <a:pt x="527" y="1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2" name="Freeform 222"/>
              <p:cNvSpPr>
                <a:spLocks noEditPoints="1"/>
              </p:cNvSpPr>
              <p:nvPr/>
            </p:nvSpPr>
            <p:spPr bwMode="auto">
              <a:xfrm>
                <a:off x="3499" y="2929"/>
                <a:ext cx="274" cy="86"/>
              </a:xfrm>
              <a:custGeom>
                <a:avLst/>
                <a:gdLst>
                  <a:gd name="T0" fmla="*/ 9 w 546"/>
                  <a:gd name="T1" fmla="*/ 0 h 173"/>
                  <a:gd name="T2" fmla="*/ 9 w 546"/>
                  <a:gd name="T3" fmla="*/ 0 h 173"/>
                  <a:gd name="T4" fmla="*/ 0 w 546"/>
                  <a:gd name="T5" fmla="*/ 0 h 173"/>
                  <a:gd name="T6" fmla="*/ 1 w 546"/>
                  <a:gd name="T7" fmla="*/ 0 h 173"/>
                  <a:gd name="T8" fmla="*/ 9 w 546"/>
                  <a:gd name="T9" fmla="*/ 0 h 173"/>
                  <a:gd name="T10" fmla="*/ 1 w 546"/>
                  <a:gd name="T11" fmla="*/ 2 h 173"/>
                  <a:gd name="T12" fmla="*/ 0 w 546"/>
                  <a:gd name="T13" fmla="*/ 2 h 173"/>
                  <a:gd name="T14" fmla="*/ 0 w 546"/>
                  <a:gd name="T15" fmla="*/ 0 h 173"/>
                  <a:gd name="T16" fmla="*/ 1 w 546"/>
                  <a:gd name="T17" fmla="*/ 0 h 173"/>
                  <a:gd name="T18" fmla="*/ 1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37" y="10"/>
                    </a:moveTo>
                    <a:lnTo>
                      <a:pt x="546" y="0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537" y="10"/>
                    </a:lnTo>
                    <a:close/>
                    <a:moveTo>
                      <a:pt x="9" y="165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9" y="16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3" name="Freeform 223"/>
              <p:cNvSpPr>
                <a:spLocks noEditPoints="1"/>
              </p:cNvSpPr>
              <p:nvPr/>
            </p:nvSpPr>
            <p:spPr bwMode="auto">
              <a:xfrm>
                <a:off x="3504" y="2934"/>
                <a:ext cx="264" cy="78"/>
              </a:xfrm>
              <a:custGeom>
                <a:avLst/>
                <a:gdLst>
                  <a:gd name="T0" fmla="*/ 1 w 528"/>
                  <a:gd name="T1" fmla="*/ 3 h 155"/>
                  <a:gd name="T2" fmla="*/ 0 w 528"/>
                  <a:gd name="T3" fmla="*/ 3 h 155"/>
                  <a:gd name="T4" fmla="*/ 8 w 528"/>
                  <a:gd name="T5" fmla="*/ 3 h 155"/>
                  <a:gd name="T6" fmla="*/ 8 w 528"/>
                  <a:gd name="T7" fmla="*/ 3 h 155"/>
                  <a:gd name="T8" fmla="*/ 1 w 528"/>
                  <a:gd name="T9" fmla="*/ 3 h 155"/>
                  <a:gd name="T10" fmla="*/ 8 w 528"/>
                  <a:gd name="T11" fmla="*/ 1 h 155"/>
                  <a:gd name="T12" fmla="*/ 8 w 528"/>
                  <a:gd name="T13" fmla="*/ 0 h 155"/>
                  <a:gd name="T14" fmla="*/ 8 w 528"/>
                  <a:gd name="T15" fmla="*/ 3 h 155"/>
                  <a:gd name="T16" fmla="*/ 8 w 528"/>
                  <a:gd name="T17" fmla="*/ 3 h 155"/>
                  <a:gd name="T18" fmla="*/ 8 w 528"/>
                  <a:gd name="T19" fmla="*/ 1 h 1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155"/>
                  <a:gd name="T32" fmla="*/ 528 w 528"/>
                  <a:gd name="T33" fmla="*/ 155 h 1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155">
                    <a:moveTo>
                      <a:pt x="6" y="150"/>
                    </a:moveTo>
                    <a:lnTo>
                      <a:pt x="0" y="155"/>
                    </a:lnTo>
                    <a:lnTo>
                      <a:pt x="528" y="155"/>
                    </a:lnTo>
                    <a:lnTo>
                      <a:pt x="522" y="150"/>
                    </a:lnTo>
                    <a:lnTo>
                      <a:pt x="6" y="150"/>
                    </a:lnTo>
                    <a:close/>
                    <a:moveTo>
                      <a:pt x="522" y="6"/>
                    </a:moveTo>
                    <a:lnTo>
                      <a:pt x="528" y="0"/>
                    </a:lnTo>
                    <a:lnTo>
                      <a:pt x="528" y="155"/>
                    </a:lnTo>
                    <a:lnTo>
                      <a:pt x="522" y="150"/>
                    </a:lnTo>
                    <a:lnTo>
                      <a:pt x="522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4" name="Freeform 224"/>
              <p:cNvSpPr>
                <a:spLocks/>
              </p:cNvSpPr>
              <p:nvPr/>
            </p:nvSpPr>
            <p:spPr bwMode="auto">
              <a:xfrm>
                <a:off x="3504" y="2934"/>
                <a:ext cx="264" cy="78"/>
              </a:xfrm>
              <a:custGeom>
                <a:avLst/>
                <a:gdLst>
                  <a:gd name="T0" fmla="*/ 0 w 528"/>
                  <a:gd name="T1" fmla="*/ 3 h 155"/>
                  <a:gd name="T2" fmla="*/ 0 w 528"/>
                  <a:gd name="T3" fmla="*/ 0 h 155"/>
                  <a:gd name="T4" fmla="*/ 8 w 528"/>
                  <a:gd name="T5" fmla="*/ 0 h 155"/>
                  <a:gd name="T6" fmla="*/ 8 w 528"/>
                  <a:gd name="T7" fmla="*/ 1 h 155"/>
                  <a:gd name="T8" fmla="*/ 1 w 528"/>
                  <a:gd name="T9" fmla="*/ 1 h 155"/>
                  <a:gd name="T10" fmla="*/ 1 w 528"/>
                  <a:gd name="T11" fmla="*/ 3 h 155"/>
                  <a:gd name="T12" fmla="*/ 0 w 528"/>
                  <a:gd name="T13" fmla="*/ 3 h 1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55"/>
                  <a:gd name="T23" fmla="*/ 528 w 528"/>
                  <a:gd name="T24" fmla="*/ 155 h 1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55">
                    <a:moveTo>
                      <a:pt x="0" y="155"/>
                    </a:moveTo>
                    <a:lnTo>
                      <a:pt x="0" y="0"/>
                    </a:lnTo>
                    <a:lnTo>
                      <a:pt x="528" y="0"/>
                    </a:lnTo>
                    <a:lnTo>
                      <a:pt x="522" y="6"/>
                    </a:lnTo>
                    <a:lnTo>
                      <a:pt x="6" y="6"/>
                    </a:lnTo>
                    <a:lnTo>
                      <a:pt x="6" y="15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5" name="Rectangle 225"/>
              <p:cNvSpPr>
                <a:spLocks noChangeArrowheads="1"/>
              </p:cNvSpPr>
              <p:nvPr/>
            </p:nvSpPr>
            <p:spPr bwMode="auto">
              <a:xfrm>
                <a:off x="3508" y="2938"/>
                <a:ext cx="178" cy="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6" name="Rectangle 226"/>
              <p:cNvSpPr>
                <a:spLocks noChangeArrowheads="1"/>
              </p:cNvSpPr>
              <p:nvPr/>
            </p:nvSpPr>
            <p:spPr bwMode="auto">
              <a:xfrm>
                <a:off x="3508" y="2934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xxxxx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37" name="Rectangle 227"/>
              <p:cNvSpPr>
                <a:spLocks noChangeArrowheads="1"/>
              </p:cNvSpPr>
              <p:nvPr/>
            </p:nvSpPr>
            <p:spPr bwMode="auto">
              <a:xfrm>
                <a:off x="3695" y="2938"/>
                <a:ext cx="69" cy="6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8" name="Freeform 228"/>
              <p:cNvSpPr>
                <a:spLocks/>
              </p:cNvSpPr>
              <p:nvPr/>
            </p:nvSpPr>
            <p:spPr bwMode="auto">
              <a:xfrm>
                <a:off x="3695" y="2938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1 h 138"/>
                  <a:gd name="T4" fmla="*/ 2 w 138"/>
                  <a:gd name="T5" fmla="*/ 2 h 138"/>
                  <a:gd name="T6" fmla="*/ 1 w 138"/>
                  <a:gd name="T7" fmla="*/ 2 h 138"/>
                  <a:gd name="T8" fmla="*/ 0 w 138"/>
                  <a:gd name="T9" fmla="*/ 2 h 138"/>
                  <a:gd name="T10" fmla="*/ 2 w 138"/>
                  <a:gd name="T11" fmla="*/ 2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19" y="19"/>
                    </a:lnTo>
                    <a:lnTo>
                      <a:pt x="119" y="120"/>
                    </a:lnTo>
                    <a:lnTo>
                      <a:pt x="17" y="120"/>
                    </a:ln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9" name="Rectangle 229"/>
              <p:cNvSpPr>
                <a:spLocks noChangeArrowheads="1"/>
              </p:cNvSpPr>
              <p:nvPr/>
            </p:nvSpPr>
            <p:spPr bwMode="auto">
              <a:xfrm>
                <a:off x="3704" y="2947"/>
                <a:ext cx="50" cy="5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0" name="Freeform 230"/>
              <p:cNvSpPr>
                <a:spLocks/>
              </p:cNvSpPr>
              <p:nvPr/>
            </p:nvSpPr>
            <p:spPr bwMode="auto">
              <a:xfrm>
                <a:off x="3720" y="2964"/>
                <a:ext cx="22" cy="18"/>
              </a:xfrm>
              <a:custGeom>
                <a:avLst/>
                <a:gdLst>
                  <a:gd name="T0" fmla="*/ 1 w 44"/>
                  <a:gd name="T1" fmla="*/ 0 h 37"/>
                  <a:gd name="T2" fmla="*/ 1 w 44"/>
                  <a:gd name="T3" fmla="*/ 0 h 37"/>
                  <a:gd name="T4" fmla="*/ 0 w 44"/>
                  <a:gd name="T5" fmla="*/ 0 h 37"/>
                  <a:gd name="T6" fmla="*/ 1 w 44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37"/>
                  <a:gd name="T14" fmla="*/ 44 w 44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37">
                    <a:moveTo>
                      <a:pt x="44" y="0"/>
                    </a:moveTo>
                    <a:lnTo>
                      <a:pt x="21" y="37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1" name="Freeform 231"/>
              <p:cNvSpPr>
                <a:spLocks/>
              </p:cNvSpPr>
              <p:nvPr/>
            </p:nvSpPr>
            <p:spPr bwMode="auto">
              <a:xfrm>
                <a:off x="3695" y="2938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2 h 138"/>
                  <a:gd name="T4" fmla="*/ 0 w 138"/>
                  <a:gd name="T5" fmla="*/ 2 h 138"/>
                  <a:gd name="T6" fmla="*/ 1 w 138"/>
                  <a:gd name="T7" fmla="*/ 2 h 138"/>
                  <a:gd name="T8" fmla="*/ 2 w 138"/>
                  <a:gd name="T9" fmla="*/ 2 h 138"/>
                  <a:gd name="T10" fmla="*/ 2 w 138"/>
                  <a:gd name="T11" fmla="*/ 1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8" y="128"/>
                    </a:lnTo>
                    <a:lnTo>
                      <a:pt x="129" y="128"/>
                    </a:lnTo>
                    <a:lnTo>
                      <a:pt x="129" y="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2" name="Rectangle 232"/>
              <p:cNvSpPr>
                <a:spLocks noChangeArrowheads="1"/>
              </p:cNvSpPr>
              <p:nvPr/>
            </p:nvSpPr>
            <p:spPr bwMode="auto">
              <a:xfrm>
                <a:off x="3377" y="3164"/>
                <a:ext cx="4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3.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43" name="Rectangle 233"/>
              <p:cNvSpPr>
                <a:spLocks noChangeArrowheads="1"/>
              </p:cNvSpPr>
              <p:nvPr/>
            </p:nvSpPr>
            <p:spPr bwMode="auto">
              <a:xfrm>
                <a:off x="3499" y="3153"/>
                <a:ext cx="27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4" name="Freeform 234"/>
              <p:cNvSpPr>
                <a:spLocks noEditPoints="1"/>
              </p:cNvSpPr>
              <p:nvPr/>
            </p:nvSpPr>
            <p:spPr bwMode="auto">
              <a:xfrm>
                <a:off x="3499" y="3153"/>
                <a:ext cx="274" cy="86"/>
              </a:xfrm>
              <a:custGeom>
                <a:avLst/>
                <a:gdLst>
                  <a:gd name="T0" fmla="*/ 9 w 546"/>
                  <a:gd name="T1" fmla="*/ 2 h 173"/>
                  <a:gd name="T2" fmla="*/ 9 w 546"/>
                  <a:gd name="T3" fmla="*/ 2 h 173"/>
                  <a:gd name="T4" fmla="*/ 9 w 546"/>
                  <a:gd name="T5" fmla="*/ 0 h 173"/>
                  <a:gd name="T6" fmla="*/ 9 w 546"/>
                  <a:gd name="T7" fmla="*/ 0 h 173"/>
                  <a:gd name="T8" fmla="*/ 9 w 546"/>
                  <a:gd name="T9" fmla="*/ 2 h 173"/>
                  <a:gd name="T10" fmla="*/ 9 w 546"/>
                  <a:gd name="T11" fmla="*/ 2 h 173"/>
                  <a:gd name="T12" fmla="*/ 9 w 546"/>
                  <a:gd name="T13" fmla="*/ 2 h 173"/>
                  <a:gd name="T14" fmla="*/ 0 w 546"/>
                  <a:gd name="T15" fmla="*/ 2 h 173"/>
                  <a:gd name="T16" fmla="*/ 1 w 546"/>
                  <a:gd name="T17" fmla="*/ 2 h 173"/>
                  <a:gd name="T18" fmla="*/ 9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27" y="156"/>
                    </a:moveTo>
                    <a:lnTo>
                      <a:pt x="546" y="173"/>
                    </a:lnTo>
                    <a:lnTo>
                      <a:pt x="546" y="0"/>
                    </a:lnTo>
                    <a:lnTo>
                      <a:pt x="527" y="19"/>
                    </a:lnTo>
                    <a:lnTo>
                      <a:pt x="527" y="156"/>
                    </a:lnTo>
                    <a:close/>
                    <a:moveTo>
                      <a:pt x="527" y="156"/>
                    </a:moveTo>
                    <a:lnTo>
                      <a:pt x="546" y="173"/>
                    </a:lnTo>
                    <a:lnTo>
                      <a:pt x="0" y="173"/>
                    </a:lnTo>
                    <a:lnTo>
                      <a:pt x="17" y="156"/>
                    </a:lnTo>
                    <a:lnTo>
                      <a:pt x="527" y="1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5" name="Freeform 235"/>
              <p:cNvSpPr>
                <a:spLocks noEditPoints="1"/>
              </p:cNvSpPr>
              <p:nvPr/>
            </p:nvSpPr>
            <p:spPr bwMode="auto">
              <a:xfrm>
                <a:off x="3499" y="3153"/>
                <a:ext cx="274" cy="86"/>
              </a:xfrm>
              <a:custGeom>
                <a:avLst/>
                <a:gdLst>
                  <a:gd name="T0" fmla="*/ 9 w 546"/>
                  <a:gd name="T1" fmla="*/ 0 h 173"/>
                  <a:gd name="T2" fmla="*/ 9 w 546"/>
                  <a:gd name="T3" fmla="*/ 0 h 173"/>
                  <a:gd name="T4" fmla="*/ 0 w 546"/>
                  <a:gd name="T5" fmla="*/ 0 h 173"/>
                  <a:gd name="T6" fmla="*/ 1 w 546"/>
                  <a:gd name="T7" fmla="*/ 0 h 173"/>
                  <a:gd name="T8" fmla="*/ 9 w 546"/>
                  <a:gd name="T9" fmla="*/ 0 h 173"/>
                  <a:gd name="T10" fmla="*/ 1 w 546"/>
                  <a:gd name="T11" fmla="*/ 2 h 173"/>
                  <a:gd name="T12" fmla="*/ 0 w 546"/>
                  <a:gd name="T13" fmla="*/ 2 h 173"/>
                  <a:gd name="T14" fmla="*/ 0 w 546"/>
                  <a:gd name="T15" fmla="*/ 0 h 173"/>
                  <a:gd name="T16" fmla="*/ 1 w 546"/>
                  <a:gd name="T17" fmla="*/ 0 h 173"/>
                  <a:gd name="T18" fmla="*/ 1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37" y="10"/>
                    </a:moveTo>
                    <a:lnTo>
                      <a:pt x="546" y="0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537" y="10"/>
                    </a:lnTo>
                    <a:close/>
                    <a:moveTo>
                      <a:pt x="9" y="165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9" y="16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6" name="Freeform 236"/>
              <p:cNvSpPr>
                <a:spLocks noEditPoints="1"/>
              </p:cNvSpPr>
              <p:nvPr/>
            </p:nvSpPr>
            <p:spPr bwMode="auto">
              <a:xfrm>
                <a:off x="3504" y="3157"/>
                <a:ext cx="264" cy="78"/>
              </a:xfrm>
              <a:custGeom>
                <a:avLst/>
                <a:gdLst>
                  <a:gd name="T0" fmla="*/ 1 w 528"/>
                  <a:gd name="T1" fmla="*/ 3 h 155"/>
                  <a:gd name="T2" fmla="*/ 0 w 528"/>
                  <a:gd name="T3" fmla="*/ 3 h 155"/>
                  <a:gd name="T4" fmla="*/ 8 w 528"/>
                  <a:gd name="T5" fmla="*/ 3 h 155"/>
                  <a:gd name="T6" fmla="*/ 8 w 528"/>
                  <a:gd name="T7" fmla="*/ 3 h 155"/>
                  <a:gd name="T8" fmla="*/ 1 w 528"/>
                  <a:gd name="T9" fmla="*/ 3 h 155"/>
                  <a:gd name="T10" fmla="*/ 8 w 528"/>
                  <a:gd name="T11" fmla="*/ 1 h 155"/>
                  <a:gd name="T12" fmla="*/ 8 w 528"/>
                  <a:gd name="T13" fmla="*/ 0 h 155"/>
                  <a:gd name="T14" fmla="*/ 8 w 528"/>
                  <a:gd name="T15" fmla="*/ 3 h 155"/>
                  <a:gd name="T16" fmla="*/ 8 w 528"/>
                  <a:gd name="T17" fmla="*/ 3 h 155"/>
                  <a:gd name="T18" fmla="*/ 8 w 528"/>
                  <a:gd name="T19" fmla="*/ 1 h 1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155"/>
                  <a:gd name="T32" fmla="*/ 528 w 528"/>
                  <a:gd name="T33" fmla="*/ 155 h 1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155">
                    <a:moveTo>
                      <a:pt x="6" y="149"/>
                    </a:moveTo>
                    <a:lnTo>
                      <a:pt x="0" y="155"/>
                    </a:lnTo>
                    <a:lnTo>
                      <a:pt x="528" y="155"/>
                    </a:lnTo>
                    <a:lnTo>
                      <a:pt x="522" y="149"/>
                    </a:lnTo>
                    <a:lnTo>
                      <a:pt x="6" y="149"/>
                    </a:lnTo>
                    <a:close/>
                    <a:moveTo>
                      <a:pt x="522" y="6"/>
                    </a:moveTo>
                    <a:lnTo>
                      <a:pt x="528" y="0"/>
                    </a:lnTo>
                    <a:lnTo>
                      <a:pt x="528" y="155"/>
                    </a:lnTo>
                    <a:lnTo>
                      <a:pt x="522" y="149"/>
                    </a:lnTo>
                    <a:lnTo>
                      <a:pt x="522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7" name="Freeform 237"/>
              <p:cNvSpPr>
                <a:spLocks/>
              </p:cNvSpPr>
              <p:nvPr/>
            </p:nvSpPr>
            <p:spPr bwMode="auto">
              <a:xfrm>
                <a:off x="3504" y="3157"/>
                <a:ext cx="264" cy="78"/>
              </a:xfrm>
              <a:custGeom>
                <a:avLst/>
                <a:gdLst>
                  <a:gd name="T0" fmla="*/ 0 w 528"/>
                  <a:gd name="T1" fmla="*/ 3 h 155"/>
                  <a:gd name="T2" fmla="*/ 0 w 528"/>
                  <a:gd name="T3" fmla="*/ 0 h 155"/>
                  <a:gd name="T4" fmla="*/ 8 w 528"/>
                  <a:gd name="T5" fmla="*/ 0 h 155"/>
                  <a:gd name="T6" fmla="*/ 8 w 528"/>
                  <a:gd name="T7" fmla="*/ 1 h 155"/>
                  <a:gd name="T8" fmla="*/ 1 w 528"/>
                  <a:gd name="T9" fmla="*/ 1 h 155"/>
                  <a:gd name="T10" fmla="*/ 1 w 528"/>
                  <a:gd name="T11" fmla="*/ 3 h 155"/>
                  <a:gd name="T12" fmla="*/ 0 w 528"/>
                  <a:gd name="T13" fmla="*/ 3 h 1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55"/>
                  <a:gd name="T23" fmla="*/ 528 w 528"/>
                  <a:gd name="T24" fmla="*/ 155 h 1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55">
                    <a:moveTo>
                      <a:pt x="0" y="155"/>
                    </a:moveTo>
                    <a:lnTo>
                      <a:pt x="0" y="0"/>
                    </a:lnTo>
                    <a:lnTo>
                      <a:pt x="528" y="0"/>
                    </a:lnTo>
                    <a:lnTo>
                      <a:pt x="522" y="6"/>
                    </a:lnTo>
                    <a:lnTo>
                      <a:pt x="6" y="6"/>
                    </a:lnTo>
                    <a:lnTo>
                      <a:pt x="6" y="149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8" name="Rectangle 238"/>
              <p:cNvSpPr>
                <a:spLocks noChangeArrowheads="1"/>
              </p:cNvSpPr>
              <p:nvPr/>
            </p:nvSpPr>
            <p:spPr bwMode="auto">
              <a:xfrm>
                <a:off x="3508" y="3161"/>
                <a:ext cx="178" cy="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9" name="Rectangle 239"/>
              <p:cNvSpPr>
                <a:spLocks noChangeArrowheads="1"/>
              </p:cNvSpPr>
              <p:nvPr/>
            </p:nvSpPr>
            <p:spPr bwMode="auto">
              <a:xfrm>
                <a:off x="3508" y="3157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xxxxx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0150" name="Rectangle 240"/>
              <p:cNvSpPr>
                <a:spLocks noChangeArrowheads="1"/>
              </p:cNvSpPr>
              <p:nvPr/>
            </p:nvSpPr>
            <p:spPr bwMode="auto">
              <a:xfrm>
                <a:off x="3695" y="3161"/>
                <a:ext cx="69" cy="6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51" name="Freeform 241"/>
              <p:cNvSpPr>
                <a:spLocks/>
              </p:cNvSpPr>
              <p:nvPr/>
            </p:nvSpPr>
            <p:spPr bwMode="auto">
              <a:xfrm>
                <a:off x="3695" y="3161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1 h 138"/>
                  <a:gd name="T4" fmla="*/ 2 w 138"/>
                  <a:gd name="T5" fmla="*/ 2 h 138"/>
                  <a:gd name="T6" fmla="*/ 1 w 138"/>
                  <a:gd name="T7" fmla="*/ 2 h 138"/>
                  <a:gd name="T8" fmla="*/ 0 w 138"/>
                  <a:gd name="T9" fmla="*/ 2 h 138"/>
                  <a:gd name="T10" fmla="*/ 2 w 138"/>
                  <a:gd name="T11" fmla="*/ 2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19" y="19"/>
                    </a:lnTo>
                    <a:lnTo>
                      <a:pt x="119" y="120"/>
                    </a:lnTo>
                    <a:lnTo>
                      <a:pt x="17" y="120"/>
                    </a:ln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52" name="Rectangle 242"/>
              <p:cNvSpPr>
                <a:spLocks noChangeArrowheads="1"/>
              </p:cNvSpPr>
              <p:nvPr/>
            </p:nvSpPr>
            <p:spPr bwMode="auto">
              <a:xfrm>
                <a:off x="3704" y="3171"/>
                <a:ext cx="50" cy="5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53" name="Freeform 243"/>
              <p:cNvSpPr>
                <a:spLocks/>
              </p:cNvSpPr>
              <p:nvPr/>
            </p:nvSpPr>
            <p:spPr bwMode="auto">
              <a:xfrm>
                <a:off x="3720" y="3187"/>
                <a:ext cx="22" cy="18"/>
              </a:xfrm>
              <a:custGeom>
                <a:avLst/>
                <a:gdLst>
                  <a:gd name="T0" fmla="*/ 1 w 44"/>
                  <a:gd name="T1" fmla="*/ 0 h 37"/>
                  <a:gd name="T2" fmla="*/ 1 w 44"/>
                  <a:gd name="T3" fmla="*/ 0 h 37"/>
                  <a:gd name="T4" fmla="*/ 0 w 44"/>
                  <a:gd name="T5" fmla="*/ 0 h 37"/>
                  <a:gd name="T6" fmla="*/ 1 w 44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37"/>
                  <a:gd name="T14" fmla="*/ 44 w 44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37">
                    <a:moveTo>
                      <a:pt x="44" y="0"/>
                    </a:moveTo>
                    <a:lnTo>
                      <a:pt x="21" y="37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54" name="Freeform 244"/>
              <p:cNvSpPr>
                <a:spLocks/>
              </p:cNvSpPr>
              <p:nvPr/>
            </p:nvSpPr>
            <p:spPr bwMode="auto">
              <a:xfrm>
                <a:off x="3695" y="3161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2 h 138"/>
                  <a:gd name="T4" fmla="*/ 0 w 138"/>
                  <a:gd name="T5" fmla="*/ 2 h 138"/>
                  <a:gd name="T6" fmla="*/ 1 w 138"/>
                  <a:gd name="T7" fmla="*/ 2 h 138"/>
                  <a:gd name="T8" fmla="*/ 2 w 138"/>
                  <a:gd name="T9" fmla="*/ 2 h 138"/>
                  <a:gd name="T10" fmla="*/ 2 w 138"/>
                  <a:gd name="T11" fmla="*/ 1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8" y="130"/>
                    </a:lnTo>
                    <a:lnTo>
                      <a:pt x="129" y="130"/>
                    </a:lnTo>
                    <a:lnTo>
                      <a:pt x="129" y="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55" name="Freeform 245"/>
              <p:cNvSpPr>
                <a:spLocks/>
              </p:cNvSpPr>
              <p:nvPr/>
            </p:nvSpPr>
            <p:spPr bwMode="auto">
              <a:xfrm>
                <a:off x="3539" y="2410"/>
                <a:ext cx="59" cy="60"/>
              </a:xfrm>
              <a:custGeom>
                <a:avLst/>
                <a:gdLst>
                  <a:gd name="T0" fmla="*/ 0 w 119"/>
                  <a:gd name="T1" fmla="*/ 2 h 119"/>
                  <a:gd name="T2" fmla="*/ 0 w 119"/>
                  <a:gd name="T3" fmla="*/ 0 h 119"/>
                  <a:gd name="T4" fmla="*/ 0 w 119"/>
                  <a:gd name="T5" fmla="*/ 1 h 119"/>
                  <a:gd name="T6" fmla="*/ 0 w 119"/>
                  <a:gd name="T7" fmla="*/ 1 h 119"/>
                  <a:gd name="T8" fmla="*/ 0 w 119"/>
                  <a:gd name="T9" fmla="*/ 1 h 119"/>
                  <a:gd name="T10" fmla="*/ 0 w 119"/>
                  <a:gd name="T11" fmla="*/ 1 h 119"/>
                  <a:gd name="T12" fmla="*/ 0 w 119"/>
                  <a:gd name="T13" fmla="*/ 1 h 119"/>
                  <a:gd name="T14" fmla="*/ 0 w 119"/>
                  <a:gd name="T15" fmla="*/ 1 h 119"/>
                  <a:gd name="T16" fmla="*/ 0 w 119"/>
                  <a:gd name="T17" fmla="*/ 1 h 119"/>
                  <a:gd name="T18" fmla="*/ 0 w 119"/>
                  <a:gd name="T19" fmla="*/ 1 h 119"/>
                  <a:gd name="T20" fmla="*/ 1 w 119"/>
                  <a:gd name="T21" fmla="*/ 1 h 119"/>
                  <a:gd name="T22" fmla="*/ 1 w 119"/>
                  <a:gd name="T23" fmla="*/ 1 h 119"/>
                  <a:gd name="T24" fmla="*/ 1 w 119"/>
                  <a:gd name="T25" fmla="*/ 1 h 119"/>
                  <a:gd name="T26" fmla="*/ 1 w 119"/>
                  <a:gd name="T27" fmla="*/ 1 h 119"/>
                  <a:gd name="T28" fmla="*/ 1 w 119"/>
                  <a:gd name="T29" fmla="*/ 1 h 119"/>
                  <a:gd name="T30" fmla="*/ 1 w 119"/>
                  <a:gd name="T31" fmla="*/ 1 h 119"/>
                  <a:gd name="T32" fmla="*/ 1 w 119"/>
                  <a:gd name="T33" fmla="*/ 1 h 119"/>
                  <a:gd name="T34" fmla="*/ 1 w 119"/>
                  <a:gd name="T35" fmla="*/ 1 h 119"/>
                  <a:gd name="T36" fmla="*/ 1 w 119"/>
                  <a:gd name="T37" fmla="*/ 0 h 119"/>
                  <a:gd name="T38" fmla="*/ 0 w 119"/>
                  <a:gd name="T39" fmla="*/ 2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9"/>
                  <a:gd name="T61" fmla="*/ 0 h 119"/>
                  <a:gd name="T62" fmla="*/ 119 w 119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9" h="119">
                    <a:moveTo>
                      <a:pt x="60" y="119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0" y="7"/>
                    </a:lnTo>
                    <a:lnTo>
                      <a:pt x="27" y="9"/>
                    </a:lnTo>
                    <a:lnTo>
                      <a:pt x="35" y="11"/>
                    </a:lnTo>
                    <a:lnTo>
                      <a:pt x="41" y="13"/>
                    </a:lnTo>
                    <a:lnTo>
                      <a:pt x="48" y="13"/>
                    </a:lnTo>
                    <a:lnTo>
                      <a:pt x="56" y="13"/>
                    </a:lnTo>
                    <a:lnTo>
                      <a:pt x="64" y="13"/>
                    </a:lnTo>
                    <a:lnTo>
                      <a:pt x="71" y="13"/>
                    </a:lnTo>
                    <a:lnTo>
                      <a:pt x="77" y="13"/>
                    </a:lnTo>
                    <a:lnTo>
                      <a:pt x="85" y="11"/>
                    </a:lnTo>
                    <a:lnTo>
                      <a:pt x="92" y="9"/>
                    </a:lnTo>
                    <a:lnTo>
                      <a:pt x="98" y="7"/>
                    </a:lnTo>
                    <a:lnTo>
                      <a:pt x="106" y="5"/>
                    </a:lnTo>
                    <a:lnTo>
                      <a:pt x="112" y="4"/>
                    </a:lnTo>
                    <a:lnTo>
                      <a:pt x="119" y="0"/>
                    </a:lnTo>
                    <a:lnTo>
                      <a:pt x="60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56" name="Line 246"/>
              <p:cNvSpPr>
                <a:spLocks noChangeShapeType="1"/>
              </p:cNvSpPr>
              <p:nvPr/>
            </p:nvSpPr>
            <p:spPr bwMode="auto">
              <a:xfrm>
                <a:off x="2928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9992" name="Text Box 247"/>
            <p:cNvSpPr txBox="1">
              <a:spLocks noChangeArrowheads="1"/>
            </p:cNvSpPr>
            <p:nvPr/>
          </p:nvSpPr>
          <p:spPr bwMode="auto">
            <a:xfrm>
              <a:off x="1152" y="1008"/>
              <a:ext cx="30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Where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we measure = </a:t>
              </a:r>
              <a:r>
                <a:rPr lang="en-US" sz="2000" b="1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Task</a:t>
              </a:r>
              <a:r>
                <a:rPr lang="en-US" sz="2000" b="1">
                  <a:solidFill>
                    <a:schemeClr val="hlink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Model</a:t>
              </a:r>
            </a:p>
          </p:txBody>
        </p:sp>
      </p:grpSp>
      <p:grpSp>
        <p:nvGrpSpPr>
          <p:cNvPr id="39968" name="Group 248"/>
          <p:cNvGrpSpPr>
            <a:grpSpLocks/>
          </p:cNvGrpSpPr>
          <p:nvPr/>
        </p:nvGrpSpPr>
        <p:grpSpPr bwMode="auto">
          <a:xfrm>
            <a:off x="2046288" y="1905000"/>
            <a:ext cx="5649912" cy="2659063"/>
            <a:chOff x="1289" y="1200"/>
            <a:chExt cx="3559" cy="1675"/>
          </a:xfrm>
        </p:grpSpPr>
        <p:grpSp>
          <p:nvGrpSpPr>
            <p:cNvPr id="39971" name="Group 249"/>
            <p:cNvGrpSpPr>
              <a:grpSpLocks/>
            </p:cNvGrpSpPr>
            <p:nvPr/>
          </p:nvGrpSpPr>
          <p:grpSpPr bwMode="auto">
            <a:xfrm>
              <a:off x="1289" y="1768"/>
              <a:ext cx="2213" cy="1107"/>
              <a:chOff x="1289" y="1768"/>
              <a:chExt cx="2213" cy="1107"/>
            </a:xfrm>
          </p:grpSpPr>
          <p:sp>
            <p:nvSpPr>
              <p:cNvPr id="39973" name="Rectangle 250"/>
              <p:cNvSpPr>
                <a:spLocks noChangeArrowheads="1"/>
              </p:cNvSpPr>
              <p:nvPr/>
            </p:nvSpPr>
            <p:spPr bwMode="auto">
              <a:xfrm>
                <a:off x="2081" y="1768"/>
                <a:ext cx="863" cy="79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974" name="Group 251"/>
              <p:cNvGrpSpPr>
                <a:grpSpLocks/>
              </p:cNvGrpSpPr>
              <p:nvPr/>
            </p:nvGrpSpPr>
            <p:grpSpPr bwMode="auto">
              <a:xfrm>
                <a:off x="1289" y="1768"/>
                <a:ext cx="2213" cy="1107"/>
                <a:chOff x="1289" y="1768"/>
                <a:chExt cx="2213" cy="1107"/>
              </a:xfrm>
            </p:grpSpPr>
            <p:sp>
              <p:nvSpPr>
                <p:cNvPr id="39975" name="Freeform 252"/>
                <p:cNvSpPr>
                  <a:spLocks/>
                </p:cNvSpPr>
                <p:nvPr/>
              </p:nvSpPr>
              <p:spPr bwMode="auto">
                <a:xfrm>
                  <a:off x="2944" y="1768"/>
                  <a:ext cx="36" cy="828"/>
                </a:xfrm>
                <a:custGeom>
                  <a:avLst/>
                  <a:gdLst>
                    <a:gd name="T0" fmla="*/ 2 w 70"/>
                    <a:gd name="T1" fmla="*/ 26 h 1655"/>
                    <a:gd name="T2" fmla="*/ 0 w 70"/>
                    <a:gd name="T3" fmla="*/ 25 h 1655"/>
                    <a:gd name="T4" fmla="*/ 0 w 70"/>
                    <a:gd name="T5" fmla="*/ 0 h 1655"/>
                    <a:gd name="T6" fmla="*/ 2 w 70"/>
                    <a:gd name="T7" fmla="*/ 2 h 1655"/>
                    <a:gd name="T8" fmla="*/ 2 w 70"/>
                    <a:gd name="T9" fmla="*/ 26 h 16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1655"/>
                    <a:gd name="T17" fmla="*/ 70 w 70"/>
                    <a:gd name="T18" fmla="*/ 1655 h 16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1655">
                      <a:moveTo>
                        <a:pt x="70" y="1655"/>
                      </a:moveTo>
                      <a:lnTo>
                        <a:pt x="0" y="1582"/>
                      </a:lnTo>
                      <a:lnTo>
                        <a:pt x="0" y="0"/>
                      </a:lnTo>
                      <a:lnTo>
                        <a:pt x="70" y="73"/>
                      </a:lnTo>
                      <a:lnTo>
                        <a:pt x="70" y="165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976" name="Group 253"/>
                <p:cNvGrpSpPr>
                  <a:grpSpLocks/>
                </p:cNvGrpSpPr>
                <p:nvPr/>
              </p:nvGrpSpPr>
              <p:grpSpPr bwMode="auto">
                <a:xfrm>
                  <a:off x="1289" y="1783"/>
                  <a:ext cx="2213" cy="1092"/>
                  <a:chOff x="1355" y="1369"/>
                  <a:chExt cx="2213" cy="1092"/>
                </a:xfrm>
              </p:grpSpPr>
              <p:sp>
                <p:nvSpPr>
                  <p:cNvPr id="39977" name="Freeform 254"/>
                  <p:cNvSpPr>
                    <a:spLocks/>
                  </p:cNvSpPr>
                  <p:nvPr/>
                </p:nvSpPr>
                <p:spPr bwMode="auto">
                  <a:xfrm>
                    <a:off x="1355" y="1751"/>
                    <a:ext cx="710" cy="710"/>
                  </a:xfrm>
                  <a:custGeom>
                    <a:avLst/>
                    <a:gdLst>
                      <a:gd name="T0" fmla="*/ 0 w 1419"/>
                      <a:gd name="T1" fmla="*/ 22 h 1421"/>
                      <a:gd name="T2" fmla="*/ 0 w 1419"/>
                      <a:gd name="T3" fmla="*/ 0 h 1421"/>
                      <a:gd name="T4" fmla="*/ 23 w 1419"/>
                      <a:gd name="T5" fmla="*/ 0 h 1421"/>
                      <a:gd name="T6" fmla="*/ 0 60000 65536"/>
                      <a:gd name="T7" fmla="*/ 0 60000 65536"/>
                      <a:gd name="T8" fmla="*/ 0 60000 65536"/>
                      <a:gd name="T9" fmla="*/ 0 w 1419"/>
                      <a:gd name="T10" fmla="*/ 0 h 1421"/>
                      <a:gd name="T11" fmla="*/ 1419 w 1419"/>
                      <a:gd name="T12" fmla="*/ 1421 h 142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419" h="1421">
                        <a:moveTo>
                          <a:pt x="0" y="1421"/>
                        </a:moveTo>
                        <a:lnTo>
                          <a:pt x="0" y="0"/>
                        </a:lnTo>
                        <a:lnTo>
                          <a:pt x="1419" y="0"/>
                        </a:ln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78" name="Freeform 255"/>
                  <p:cNvSpPr>
                    <a:spLocks/>
                  </p:cNvSpPr>
                  <p:nvPr/>
                </p:nvSpPr>
                <p:spPr bwMode="auto">
                  <a:xfrm>
                    <a:off x="2058" y="1721"/>
                    <a:ext cx="89" cy="59"/>
                  </a:xfrm>
                  <a:custGeom>
                    <a:avLst/>
                    <a:gdLst>
                      <a:gd name="T0" fmla="*/ 0 w 178"/>
                      <a:gd name="T1" fmla="*/ 0 h 119"/>
                      <a:gd name="T2" fmla="*/ 3 w 178"/>
                      <a:gd name="T3" fmla="*/ 0 h 119"/>
                      <a:gd name="T4" fmla="*/ 0 w 178"/>
                      <a:gd name="T5" fmla="*/ 1 h 119"/>
                      <a:gd name="T6" fmla="*/ 0 w 178"/>
                      <a:gd name="T7" fmla="*/ 0 h 11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8"/>
                      <a:gd name="T13" fmla="*/ 0 h 119"/>
                      <a:gd name="T14" fmla="*/ 178 w 178"/>
                      <a:gd name="T15" fmla="*/ 119 h 11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8" h="119">
                        <a:moveTo>
                          <a:pt x="0" y="0"/>
                        </a:moveTo>
                        <a:lnTo>
                          <a:pt x="178" y="59"/>
                        </a:lnTo>
                        <a:lnTo>
                          <a:pt x="0" y="1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79" name="Freeform 256"/>
                  <p:cNvSpPr>
                    <a:spLocks/>
                  </p:cNvSpPr>
                  <p:nvPr/>
                </p:nvSpPr>
                <p:spPr bwMode="auto">
                  <a:xfrm>
                    <a:off x="2147" y="2146"/>
                    <a:ext cx="899" cy="36"/>
                  </a:xfrm>
                  <a:custGeom>
                    <a:avLst/>
                    <a:gdLst>
                      <a:gd name="T0" fmla="*/ 27 w 1797"/>
                      <a:gd name="T1" fmla="*/ 0 h 73"/>
                      <a:gd name="T2" fmla="*/ 0 w 1797"/>
                      <a:gd name="T3" fmla="*/ 0 h 73"/>
                      <a:gd name="T4" fmla="*/ 2 w 1797"/>
                      <a:gd name="T5" fmla="*/ 1 h 73"/>
                      <a:gd name="T6" fmla="*/ 29 w 1797"/>
                      <a:gd name="T7" fmla="*/ 1 h 73"/>
                      <a:gd name="T8" fmla="*/ 27 w 1797"/>
                      <a:gd name="T9" fmla="*/ 0 h 7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97"/>
                      <a:gd name="T16" fmla="*/ 0 h 73"/>
                      <a:gd name="T17" fmla="*/ 1797 w 1797"/>
                      <a:gd name="T18" fmla="*/ 73 h 7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97" h="73">
                        <a:moveTo>
                          <a:pt x="1727" y="0"/>
                        </a:moveTo>
                        <a:lnTo>
                          <a:pt x="0" y="0"/>
                        </a:lnTo>
                        <a:lnTo>
                          <a:pt x="71" y="73"/>
                        </a:lnTo>
                        <a:lnTo>
                          <a:pt x="1797" y="73"/>
                        </a:lnTo>
                        <a:lnTo>
                          <a:pt x="1727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0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2249" y="1369"/>
                    <a:ext cx="659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200">
                        <a:solidFill>
                          <a:srgbClr val="000000"/>
                        </a:solidFill>
                      </a:rPr>
                      <a:t>Assembly Model</a:t>
                    </a:r>
                    <a:endParaRPr lang="en-US">
                      <a:latin typeface="Tahoma" pitchFamily="34" charset="0"/>
                    </a:endParaRPr>
                  </a:p>
                </p:txBody>
              </p:sp>
              <p:sp>
                <p:nvSpPr>
                  <p:cNvPr id="39981" name="Freeform 258"/>
                  <p:cNvSpPr>
                    <a:spLocks/>
                  </p:cNvSpPr>
                  <p:nvPr/>
                </p:nvSpPr>
                <p:spPr bwMode="auto">
                  <a:xfrm>
                    <a:off x="2291" y="1535"/>
                    <a:ext cx="157" cy="169"/>
                  </a:xfrm>
                  <a:custGeom>
                    <a:avLst/>
                    <a:gdLst>
                      <a:gd name="T0" fmla="*/ 4 w 315"/>
                      <a:gd name="T1" fmla="*/ 0 h 337"/>
                      <a:gd name="T2" fmla="*/ 0 w 315"/>
                      <a:gd name="T3" fmla="*/ 0 h 337"/>
                      <a:gd name="T4" fmla="*/ 0 w 315"/>
                      <a:gd name="T5" fmla="*/ 5 h 337"/>
                      <a:gd name="T6" fmla="*/ 0 w 315"/>
                      <a:gd name="T7" fmla="*/ 5 h 337"/>
                      <a:gd name="T8" fmla="*/ 0 w 315"/>
                      <a:gd name="T9" fmla="*/ 5 h 337"/>
                      <a:gd name="T10" fmla="*/ 1 w 315"/>
                      <a:gd name="T11" fmla="*/ 5 h 337"/>
                      <a:gd name="T12" fmla="*/ 1 w 315"/>
                      <a:gd name="T13" fmla="*/ 5 h 337"/>
                      <a:gd name="T14" fmla="*/ 1 w 315"/>
                      <a:gd name="T15" fmla="*/ 5 h 337"/>
                      <a:gd name="T16" fmla="*/ 1 w 315"/>
                      <a:gd name="T17" fmla="*/ 5 h 337"/>
                      <a:gd name="T18" fmla="*/ 1 w 315"/>
                      <a:gd name="T19" fmla="*/ 5 h 337"/>
                      <a:gd name="T20" fmla="*/ 1 w 315"/>
                      <a:gd name="T21" fmla="*/ 6 h 337"/>
                      <a:gd name="T22" fmla="*/ 2 w 315"/>
                      <a:gd name="T23" fmla="*/ 6 h 337"/>
                      <a:gd name="T24" fmla="*/ 2 w 315"/>
                      <a:gd name="T25" fmla="*/ 6 h 337"/>
                      <a:gd name="T26" fmla="*/ 2 w 315"/>
                      <a:gd name="T27" fmla="*/ 6 h 337"/>
                      <a:gd name="T28" fmla="*/ 2 w 315"/>
                      <a:gd name="T29" fmla="*/ 6 h 337"/>
                      <a:gd name="T30" fmla="*/ 2 w 315"/>
                      <a:gd name="T31" fmla="*/ 5 h 337"/>
                      <a:gd name="T32" fmla="*/ 2 w 315"/>
                      <a:gd name="T33" fmla="*/ 5 h 337"/>
                      <a:gd name="T34" fmla="*/ 2 w 315"/>
                      <a:gd name="T35" fmla="*/ 5 h 337"/>
                      <a:gd name="T36" fmla="*/ 3 w 315"/>
                      <a:gd name="T37" fmla="*/ 5 h 337"/>
                      <a:gd name="T38" fmla="*/ 3 w 315"/>
                      <a:gd name="T39" fmla="*/ 5 h 337"/>
                      <a:gd name="T40" fmla="*/ 4 w 315"/>
                      <a:gd name="T41" fmla="*/ 5 h 337"/>
                      <a:gd name="T42" fmla="*/ 4 w 315"/>
                      <a:gd name="T43" fmla="*/ 5 h 337"/>
                      <a:gd name="T44" fmla="*/ 4 w 315"/>
                      <a:gd name="T45" fmla="*/ 5 h 337"/>
                      <a:gd name="T46" fmla="*/ 4 w 315"/>
                      <a:gd name="T47" fmla="*/ 5 h 337"/>
                      <a:gd name="T48" fmla="*/ 4 w 315"/>
                      <a:gd name="T49" fmla="*/ 4 h 337"/>
                      <a:gd name="T50" fmla="*/ 4 w 315"/>
                      <a:gd name="T51" fmla="*/ 4 h 337"/>
                      <a:gd name="T52" fmla="*/ 4 w 315"/>
                      <a:gd name="T53" fmla="*/ 3 h 337"/>
                      <a:gd name="T54" fmla="*/ 4 w 315"/>
                      <a:gd name="T55" fmla="*/ 3 h 337"/>
                      <a:gd name="T56" fmla="*/ 4 w 315"/>
                      <a:gd name="T57" fmla="*/ 3 h 337"/>
                      <a:gd name="T58" fmla="*/ 3 w 315"/>
                      <a:gd name="T59" fmla="*/ 3 h 337"/>
                      <a:gd name="T60" fmla="*/ 3 w 315"/>
                      <a:gd name="T61" fmla="*/ 3 h 337"/>
                      <a:gd name="T62" fmla="*/ 3 w 315"/>
                      <a:gd name="T63" fmla="*/ 3 h 337"/>
                      <a:gd name="T64" fmla="*/ 3 w 315"/>
                      <a:gd name="T65" fmla="*/ 2 h 337"/>
                      <a:gd name="T66" fmla="*/ 3 w 315"/>
                      <a:gd name="T67" fmla="*/ 2 h 337"/>
                      <a:gd name="T68" fmla="*/ 4 w 315"/>
                      <a:gd name="T69" fmla="*/ 2 h 337"/>
                      <a:gd name="T70" fmla="*/ 4 w 315"/>
                      <a:gd name="T71" fmla="*/ 2 h 337"/>
                      <a:gd name="T72" fmla="*/ 4 w 315"/>
                      <a:gd name="T73" fmla="*/ 2 h 337"/>
                      <a:gd name="T74" fmla="*/ 4 w 315"/>
                      <a:gd name="T75" fmla="*/ 2 h 337"/>
                      <a:gd name="T76" fmla="*/ 4 w 315"/>
                      <a:gd name="T77" fmla="*/ 2 h 337"/>
                      <a:gd name="T78" fmla="*/ 4 w 315"/>
                      <a:gd name="T79" fmla="*/ 1 h 337"/>
                      <a:gd name="T80" fmla="*/ 4 w 315"/>
                      <a:gd name="T81" fmla="*/ 1 h 337"/>
                      <a:gd name="T82" fmla="*/ 4 w 315"/>
                      <a:gd name="T83" fmla="*/ 0 h 33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315"/>
                      <a:gd name="T127" fmla="*/ 0 h 337"/>
                      <a:gd name="T128" fmla="*/ 315 w 315"/>
                      <a:gd name="T129" fmla="*/ 337 h 33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315" h="337">
                        <a:moveTo>
                          <a:pt x="301" y="0"/>
                        </a:moveTo>
                        <a:lnTo>
                          <a:pt x="0" y="0"/>
                        </a:lnTo>
                        <a:lnTo>
                          <a:pt x="0" y="274"/>
                        </a:lnTo>
                        <a:lnTo>
                          <a:pt x="21" y="264"/>
                        </a:lnTo>
                        <a:lnTo>
                          <a:pt x="42" y="260"/>
                        </a:lnTo>
                        <a:lnTo>
                          <a:pt x="65" y="262"/>
                        </a:lnTo>
                        <a:lnTo>
                          <a:pt x="88" y="268"/>
                        </a:lnTo>
                        <a:lnTo>
                          <a:pt x="107" y="282"/>
                        </a:lnTo>
                        <a:lnTo>
                          <a:pt x="104" y="297"/>
                        </a:lnTo>
                        <a:lnTo>
                          <a:pt x="107" y="312"/>
                        </a:lnTo>
                        <a:lnTo>
                          <a:pt x="115" y="326"/>
                        </a:lnTo>
                        <a:lnTo>
                          <a:pt x="128" y="333"/>
                        </a:lnTo>
                        <a:lnTo>
                          <a:pt x="144" y="337"/>
                        </a:lnTo>
                        <a:lnTo>
                          <a:pt x="159" y="333"/>
                        </a:lnTo>
                        <a:lnTo>
                          <a:pt x="171" y="326"/>
                        </a:lnTo>
                        <a:lnTo>
                          <a:pt x="180" y="312"/>
                        </a:lnTo>
                        <a:lnTo>
                          <a:pt x="182" y="297"/>
                        </a:lnTo>
                        <a:lnTo>
                          <a:pt x="178" y="282"/>
                        </a:lnTo>
                        <a:lnTo>
                          <a:pt x="205" y="274"/>
                        </a:lnTo>
                        <a:lnTo>
                          <a:pt x="234" y="274"/>
                        </a:lnTo>
                        <a:lnTo>
                          <a:pt x="261" y="278"/>
                        </a:lnTo>
                        <a:lnTo>
                          <a:pt x="288" y="287"/>
                        </a:lnTo>
                        <a:lnTo>
                          <a:pt x="297" y="260"/>
                        </a:lnTo>
                        <a:lnTo>
                          <a:pt x="301" y="234"/>
                        </a:lnTo>
                        <a:lnTo>
                          <a:pt x="299" y="207"/>
                        </a:lnTo>
                        <a:lnTo>
                          <a:pt x="293" y="180"/>
                        </a:lnTo>
                        <a:lnTo>
                          <a:pt x="278" y="182"/>
                        </a:lnTo>
                        <a:lnTo>
                          <a:pt x="263" y="180"/>
                        </a:lnTo>
                        <a:lnTo>
                          <a:pt x="249" y="172"/>
                        </a:lnTo>
                        <a:lnTo>
                          <a:pt x="240" y="159"/>
                        </a:lnTo>
                        <a:lnTo>
                          <a:pt x="238" y="143"/>
                        </a:lnTo>
                        <a:lnTo>
                          <a:pt x="240" y="128"/>
                        </a:lnTo>
                        <a:lnTo>
                          <a:pt x="249" y="115"/>
                        </a:lnTo>
                        <a:lnTo>
                          <a:pt x="263" y="107"/>
                        </a:lnTo>
                        <a:lnTo>
                          <a:pt x="278" y="103"/>
                        </a:lnTo>
                        <a:lnTo>
                          <a:pt x="293" y="107"/>
                        </a:lnTo>
                        <a:lnTo>
                          <a:pt x="305" y="88"/>
                        </a:lnTo>
                        <a:lnTo>
                          <a:pt x="313" y="67"/>
                        </a:lnTo>
                        <a:lnTo>
                          <a:pt x="315" y="44"/>
                        </a:lnTo>
                        <a:lnTo>
                          <a:pt x="311" y="21"/>
                        </a:lnTo>
                        <a:lnTo>
                          <a:pt x="301" y="0"/>
                        </a:lnTo>
                        <a:close/>
                      </a:path>
                    </a:pathLst>
                  </a:custGeom>
                  <a:solidFill>
                    <a:srgbClr val="FF00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2" name="Freeform 259"/>
                  <p:cNvSpPr>
                    <a:spLocks/>
                  </p:cNvSpPr>
                  <p:nvPr/>
                </p:nvSpPr>
                <p:spPr bwMode="auto">
                  <a:xfrm>
                    <a:off x="2291" y="1953"/>
                    <a:ext cx="168" cy="157"/>
                  </a:xfrm>
                  <a:custGeom>
                    <a:avLst/>
                    <a:gdLst>
                      <a:gd name="T0" fmla="*/ 0 w 336"/>
                      <a:gd name="T1" fmla="*/ 1 h 314"/>
                      <a:gd name="T2" fmla="*/ 0 w 336"/>
                      <a:gd name="T3" fmla="*/ 5 h 314"/>
                      <a:gd name="T4" fmla="*/ 5 w 336"/>
                      <a:gd name="T5" fmla="*/ 5 h 314"/>
                      <a:gd name="T6" fmla="*/ 5 w 336"/>
                      <a:gd name="T7" fmla="*/ 5 h 314"/>
                      <a:gd name="T8" fmla="*/ 5 w 336"/>
                      <a:gd name="T9" fmla="*/ 5 h 314"/>
                      <a:gd name="T10" fmla="*/ 5 w 336"/>
                      <a:gd name="T11" fmla="*/ 4 h 314"/>
                      <a:gd name="T12" fmla="*/ 5 w 336"/>
                      <a:gd name="T13" fmla="*/ 3 h 314"/>
                      <a:gd name="T14" fmla="*/ 5 w 336"/>
                      <a:gd name="T15" fmla="*/ 3 h 314"/>
                      <a:gd name="T16" fmla="*/ 5 w 336"/>
                      <a:gd name="T17" fmla="*/ 3 h 314"/>
                      <a:gd name="T18" fmla="*/ 5 w 336"/>
                      <a:gd name="T19" fmla="*/ 3 h 314"/>
                      <a:gd name="T20" fmla="*/ 5 w 336"/>
                      <a:gd name="T21" fmla="*/ 3 h 314"/>
                      <a:gd name="T22" fmla="*/ 5 w 336"/>
                      <a:gd name="T23" fmla="*/ 3 h 314"/>
                      <a:gd name="T24" fmla="*/ 5 w 336"/>
                      <a:gd name="T25" fmla="*/ 2 h 314"/>
                      <a:gd name="T26" fmla="*/ 5 w 336"/>
                      <a:gd name="T27" fmla="*/ 2 h 314"/>
                      <a:gd name="T28" fmla="*/ 5 w 336"/>
                      <a:gd name="T29" fmla="*/ 2 h 314"/>
                      <a:gd name="T30" fmla="*/ 5 w 336"/>
                      <a:gd name="T31" fmla="*/ 2 h 314"/>
                      <a:gd name="T32" fmla="*/ 5 w 336"/>
                      <a:gd name="T33" fmla="*/ 2 h 314"/>
                      <a:gd name="T34" fmla="*/ 5 w 336"/>
                      <a:gd name="T35" fmla="*/ 2 h 314"/>
                      <a:gd name="T36" fmla="*/ 5 w 336"/>
                      <a:gd name="T37" fmla="*/ 1 h 314"/>
                      <a:gd name="T38" fmla="*/ 5 w 336"/>
                      <a:gd name="T39" fmla="*/ 1 h 314"/>
                      <a:gd name="T40" fmla="*/ 5 w 336"/>
                      <a:gd name="T41" fmla="*/ 1 h 314"/>
                      <a:gd name="T42" fmla="*/ 5 w 336"/>
                      <a:gd name="T43" fmla="*/ 1 h 314"/>
                      <a:gd name="T44" fmla="*/ 5 w 336"/>
                      <a:gd name="T45" fmla="*/ 1 h 314"/>
                      <a:gd name="T46" fmla="*/ 5 w 336"/>
                      <a:gd name="T47" fmla="*/ 1 h 314"/>
                      <a:gd name="T48" fmla="*/ 3 w 336"/>
                      <a:gd name="T49" fmla="*/ 1 h 314"/>
                      <a:gd name="T50" fmla="*/ 3 w 336"/>
                      <a:gd name="T51" fmla="*/ 1 h 314"/>
                      <a:gd name="T52" fmla="*/ 3 w 336"/>
                      <a:gd name="T53" fmla="*/ 1 h 314"/>
                      <a:gd name="T54" fmla="*/ 3 w 336"/>
                      <a:gd name="T55" fmla="*/ 1 h 314"/>
                      <a:gd name="T56" fmla="*/ 3 w 336"/>
                      <a:gd name="T57" fmla="*/ 1 h 314"/>
                      <a:gd name="T58" fmla="*/ 3 w 336"/>
                      <a:gd name="T59" fmla="*/ 1 h 314"/>
                      <a:gd name="T60" fmla="*/ 3 w 336"/>
                      <a:gd name="T61" fmla="*/ 1 h 314"/>
                      <a:gd name="T62" fmla="*/ 3 w 336"/>
                      <a:gd name="T63" fmla="*/ 1 h 314"/>
                      <a:gd name="T64" fmla="*/ 2 w 336"/>
                      <a:gd name="T65" fmla="*/ 1 h 314"/>
                      <a:gd name="T66" fmla="*/ 2 w 336"/>
                      <a:gd name="T67" fmla="*/ 1 h 314"/>
                      <a:gd name="T68" fmla="*/ 1 w 336"/>
                      <a:gd name="T69" fmla="*/ 1 h 314"/>
                      <a:gd name="T70" fmla="*/ 1 w 336"/>
                      <a:gd name="T71" fmla="*/ 1 h 314"/>
                      <a:gd name="T72" fmla="*/ 1 w 336"/>
                      <a:gd name="T73" fmla="*/ 1 h 314"/>
                      <a:gd name="T74" fmla="*/ 1 w 336"/>
                      <a:gd name="T75" fmla="*/ 1 h 314"/>
                      <a:gd name="T76" fmla="*/ 1 w 336"/>
                      <a:gd name="T77" fmla="*/ 1 h 314"/>
                      <a:gd name="T78" fmla="*/ 1 w 336"/>
                      <a:gd name="T79" fmla="*/ 0 h 314"/>
                      <a:gd name="T80" fmla="*/ 1 w 336"/>
                      <a:gd name="T81" fmla="*/ 1 h 314"/>
                      <a:gd name="T82" fmla="*/ 0 w 336"/>
                      <a:gd name="T83" fmla="*/ 1 h 314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336"/>
                      <a:gd name="T127" fmla="*/ 0 h 314"/>
                      <a:gd name="T128" fmla="*/ 336 w 336"/>
                      <a:gd name="T129" fmla="*/ 314 h 314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336" h="314">
                        <a:moveTo>
                          <a:pt x="0" y="13"/>
                        </a:moveTo>
                        <a:lnTo>
                          <a:pt x="0" y="314"/>
                        </a:lnTo>
                        <a:lnTo>
                          <a:pt x="272" y="314"/>
                        </a:lnTo>
                        <a:lnTo>
                          <a:pt x="265" y="293"/>
                        </a:lnTo>
                        <a:lnTo>
                          <a:pt x="261" y="270"/>
                        </a:lnTo>
                        <a:lnTo>
                          <a:pt x="263" y="247"/>
                        </a:lnTo>
                        <a:lnTo>
                          <a:pt x="269" y="226"/>
                        </a:lnTo>
                        <a:lnTo>
                          <a:pt x="282" y="207"/>
                        </a:lnTo>
                        <a:lnTo>
                          <a:pt x="297" y="209"/>
                        </a:lnTo>
                        <a:lnTo>
                          <a:pt x="313" y="207"/>
                        </a:lnTo>
                        <a:lnTo>
                          <a:pt x="324" y="199"/>
                        </a:lnTo>
                        <a:lnTo>
                          <a:pt x="334" y="186"/>
                        </a:lnTo>
                        <a:lnTo>
                          <a:pt x="336" y="171"/>
                        </a:lnTo>
                        <a:lnTo>
                          <a:pt x="334" y="155"/>
                        </a:lnTo>
                        <a:lnTo>
                          <a:pt x="324" y="142"/>
                        </a:lnTo>
                        <a:lnTo>
                          <a:pt x="313" y="134"/>
                        </a:lnTo>
                        <a:lnTo>
                          <a:pt x="297" y="130"/>
                        </a:lnTo>
                        <a:lnTo>
                          <a:pt x="282" y="134"/>
                        </a:lnTo>
                        <a:lnTo>
                          <a:pt x="274" y="107"/>
                        </a:lnTo>
                        <a:lnTo>
                          <a:pt x="274" y="80"/>
                        </a:lnTo>
                        <a:lnTo>
                          <a:pt x="278" y="52"/>
                        </a:lnTo>
                        <a:lnTo>
                          <a:pt x="288" y="27"/>
                        </a:lnTo>
                        <a:lnTo>
                          <a:pt x="261" y="17"/>
                        </a:lnTo>
                        <a:lnTo>
                          <a:pt x="234" y="13"/>
                        </a:lnTo>
                        <a:lnTo>
                          <a:pt x="205" y="13"/>
                        </a:lnTo>
                        <a:lnTo>
                          <a:pt x="178" y="21"/>
                        </a:lnTo>
                        <a:lnTo>
                          <a:pt x="182" y="36"/>
                        </a:lnTo>
                        <a:lnTo>
                          <a:pt x="180" y="52"/>
                        </a:lnTo>
                        <a:lnTo>
                          <a:pt x="171" y="65"/>
                        </a:lnTo>
                        <a:lnTo>
                          <a:pt x="159" y="73"/>
                        </a:lnTo>
                        <a:lnTo>
                          <a:pt x="144" y="77"/>
                        </a:lnTo>
                        <a:lnTo>
                          <a:pt x="128" y="73"/>
                        </a:lnTo>
                        <a:lnTo>
                          <a:pt x="115" y="65"/>
                        </a:lnTo>
                        <a:lnTo>
                          <a:pt x="107" y="52"/>
                        </a:lnTo>
                        <a:lnTo>
                          <a:pt x="104" y="36"/>
                        </a:lnTo>
                        <a:lnTo>
                          <a:pt x="107" y="21"/>
                        </a:lnTo>
                        <a:lnTo>
                          <a:pt x="88" y="8"/>
                        </a:lnTo>
                        <a:lnTo>
                          <a:pt x="65" y="2"/>
                        </a:lnTo>
                        <a:lnTo>
                          <a:pt x="42" y="0"/>
                        </a:lnTo>
                        <a:lnTo>
                          <a:pt x="21" y="4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3" name="Freeform 260"/>
                  <p:cNvSpPr>
                    <a:spLocks/>
                  </p:cNvSpPr>
                  <p:nvPr/>
                </p:nvSpPr>
                <p:spPr bwMode="auto">
                  <a:xfrm>
                    <a:off x="2709" y="1941"/>
                    <a:ext cx="157" cy="169"/>
                  </a:xfrm>
                  <a:custGeom>
                    <a:avLst/>
                    <a:gdLst>
                      <a:gd name="T0" fmla="*/ 0 w 315"/>
                      <a:gd name="T1" fmla="*/ 6 h 337"/>
                      <a:gd name="T2" fmla="*/ 4 w 315"/>
                      <a:gd name="T3" fmla="*/ 6 h 337"/>
                      <a:gd name="T4" fmla="*/ 4 w 315"/>
                      <a:gd name="T5" fmla="*/ 1 h 337"/>
                      <a:gd name="T6" fmla="*/ 4 w 315"/>
                      <a:gd name="T7" fmla="*/ 2 h 337"/>
                      <a:gd name="T8" fmla="*/ 4 w 315"/>
                      <a:gd name="T9" fmla="*/ 2 h 337"/>
                      <a:gd name="T10" fmla="*/ 3 w 315"/>
                      <a:gd name="T11" fmla="*/ 2 h 337"/>
                      <a:gd name="T12" fmla="*/ 3 w 315"/>
                      <a:gd name="T13" fmla="*/ 2 h 337"/>
                      <a:gd name="T14" fmla="*/ 3 w 315"/>
                      <a:gd name="T15" fmla="*/ 1 h 337"/>
                      <a:gd name="T16" fmla="*/ 3 w 315"/>
                      <a:gd name="T17" fmla="*/ 1 h 337"/>
                      <a:gd name="T18" fmla="*/ 3 w 315"/>
                      <a:gd name="T19" fmla="*/ 1 h 337"/>
                      <a:gd name="T20" fmla="*/ 3 w 315"/>
                      <a:gd name="T21" fmla="*/ 1 h 337"/>
                      <a:gd name="T22" fmla="*/ 2 w 315"/>
                      <a:gd name="T23" fmla="*/ 1 h 337"/>
                      <a:gd name="T24" fmla="*/ 2 w 315"/>
                      <a:gd name="T25" fmla="*/ 0 h 337"/>
                      <a:gd name="T26" fmla="*/ 2 w 315"/>
                      <a:gd name="T27" fmla="*/ 1 h 337"/>
                      <a:gd name="T28" fmla="*/ 2 w 315"/>
                      <a:gd name="T29" fmla="*/ 1 h 337"/>
                      <a:gd name="T30" fmla="*/ 2 w 315"/>
                      <a:gd name="T31" fmla="*/ 1 h 337"/>
                      <a:gd name="T32" fmla="*/ 2 w 315"/>
                      <a:gd name="T33" fmla="*/ 1 h 337"/>
                      <a:gd name="T34" fmla="*/ 2 w 315"/>
                      <a:gd name="T35" fmla="*/ 1 h 337"/>
                      <a:gd name="T36" fmla="*/ 1 w 315"/>
                      <a:gd name="T37" fmla="*/ 1 h 337"/>
                      <a:gd name="T38" fmla="*/ 1 w 315"/>
                      <a:gd name="T39" fmla="*/ 1 h 337"/>
                      <a:gd name="T40" fmla="*/ 0 w 315"/>
                      <a:gd name="T41" fmla="*/ 1 h 337"/>
                      <a:gd name="T42" fmla="*/ 0 w 315"/>
                      <a:gd name="T43" fmla="*/ 1 h 337"/>
                      <a:gd name="T44" fmla="*/ 0 w 315"/>
                      <a:gd name="T45" fmla="*/ 1 h 337"/>
                      <a:gd name="T46" fmla="*/ 0 w 315"/>
                      <a:gd name="T47" fmla="*/ 2 h 337"/>
                      <a:gd name="T48" fmla="*/ 0 w 315"/>
                      <a:gd name="T49" fmla="*/ 2 h 337"/>
                      <a:gd name="T50" fmla="*/ 0 w 315"/>
                      <a:gd name="T51" fmla="*/ 3 h 337"/>
                      <a:gd name="T52" fmla="*/ 0 w 315"/>
                      <a:gd name="T53" fmla="*/ 3 h 337"/>
                      <a:gd name="T54" fmla="*/ 0 w 315"/>
                      <a:gd name="T55" fmla="*/ 3 h 337"/>
                      <a:gd name="T56" fmla="*/ 0 w 315"/>
                      <a:gd name="T57" fmla="*/ 3 h 337"/>
                      <a:gd name="T58" fmla="*/ 1 w 315"/>
                      <a:gd name="T59" fmla="*/ 3 h 337"/>
                      <a:gd name="T60" fmla="*/ 1 w 315"/>
                      <a:gd name="T61" fmla="*/ 3 h 337"/>
                      <a:gd name="T62" fmla="*/ 1 w 315"/>
                      <a:gd name="T63" fmla="*/ 4 h 337"/>
                      <a:gd name="T64" fmla="*/ 1 w 315"/>
                      <a:gd name="T65" fmla="*/ 4 h 337"/>
                      <a:gd name="T66" fmla="*/ 1 w 315"/>
                      <a:gd name="T67" fmla="*/ 4 h 337"/>
                      <a:gd name="T68" fmla="*/ 0 w 315"/>
                      <a:gd name="T69" fmla="*/ 4 h 337"/>
                      <a:gd name="T70" fmla="*/ 0 w 315"/>
                      <a:gd name="T71" fmla="*/ 4 h 337"/>
                      <a:gd name="T72" fmla="*/ 0 w 315"/>
                      <a:gd name="T73" fmla="*/ 4 h 337"/>
                      <a:gd name="T74" fmla="*/ 0 w 315"/>
                      <a:gd name="T75" fmla="*/ 4 h 337"/>
                      <a:gd name="T76" fmla="*/ 0 w 315"/>
                      <a:gd name="T77" fmla="*/ 5 h 337"/>
                      <a:gd name="T78" fmla="*/ 0 w 315"/>
                      <a:gd name="T79" fmla="*/ 5 h 337"/>
                      <a:gd name="T80" fmla="*/ 0 w 315"/>
                      <a:gd name="T81" fmla="*/ 5 h 337"/>
                      <a:gd name="T82" fmla="*/ 0 w 315"/>
                      <a:gd name="T83" fmla="*/ 6 h 33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315"/>
                      <a:gd name="T127" fmla="*/ 0 h 337"/>
                      <a:gd name="T128" fmla="*/ 315 w 315"/>
                      <a:gd name="T129" fmla="*/ 337 h 33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315" h="337">
                        <a:moveTo>
                          <a:pt x="12" y="337"/>
                        </a:moveTo>
                        <a:lnTo>
                          <a:pt x="315" y="337"/>
                        </a:lnTo>
                        <a:lnTo>
                          <a:pt x="315" y="63"/>
                        </a:lnTo>
                        <a:lnTo>
                          <a:pt x="294" y="73"/>
                        </a:lnTo>
                        <a:lnTo>
                          <a:pt x="271" y="77"/>
                        </a:lnTo>
                        <a:lnTo>
                          <a:pt x="248" y="75"/>
                        </a:lnTo>
                        <a:lnTo>
                          <a:pt x="227" y="67"/>
                        </a:lnTo>
                        <a:lnTo>
                          <a:pt x="205" y="55"/>
                        </a:lnTo>
                        <a:lnTo>
                          <a:pt x="209" y="40"/>
                        </a:lnTo>
                        <a:lnTo>
                          <a:pt x="207" y="25"/>
                        </a:lnTo>
                        <a:lnTo>
                          <a:pt x="198" y="11"/>
                        </a:lnTo>
                        <a:lnTo>
                          <a:pt x="186" y="4"/>
                        </a:lnTo>
                        <a:lnTo>
                          <a:pt x="171" y="0"/>
                        </a:lnTo>
                        <a:lnTo>
                          <a:pt x="156" y="4"/>
                        </a:lnTo>
                        <a:lnTo>
                          <a:pt x="142" y="11"/>
                        </a:lnTo>
                        <a:lnTo>
                          <a:pt x="135" y="25"/>
                        </a:lnTo>
                        <a:lnTo>
                          <a:pt x="131" y="40"/>
                        </a:lnTo>
                        <a:lnTo>
                          <a:pt x="135" y="55"/>
                        </a:lnTo>
                        <a:lnTo>
                          <a:pt x="108" y="61"/>
                        </a:lnTo>
                        <a:lnTo>
                          <a:pt x="81" y="63"/>
                        </a:lnTo>
                        <a:lnTo>
                          <a:pt x="52" y="59"/>
                        </a:lnTo>
                        <a:lnTo>
                          <a:pt x="27" y="50"/>
                        </a:lnTo>
                        <a:lnTo>
                          <a:pt x="18" y="75"/>
                        </a:lnTo>
                        <a:lnTo>
                          <a:pt x="14" y="103"/>
                        </a:lnTo>
                        <a:lnTo>
                          <a:pt x="14" y="130"/>
                        </a:lnTo>
                        <a:lnTo>
                          <a:pt x="21" y="157"/>
                        </a:lnTo>
                        <a:lnTo>
                          <a:pt x="37" y="153"/>
                        </a:lnTo>
                        <a:lnTo>
                          <a:pt x="52" y="157"/>
                        </a:lnTo>
                        <a:lnTo>
                          <a:pt x="64" y="165"/>
                        </a:lnTo>
                        <a:lnTo>
                          <a:pt x="73" y="178"/>
                        </a:lnTo>
                        <a:lnTo>
                          <a:pt x="77" y="194"/>
                        </a:lnTo>
                        <a:lnTo>
                          <a:pt x="73" y="209"/>
                        </a:lnTo>
                        <a:lnTo>
                          <a:pt x="64" y="222"/>
                        </a:lnTo>
                        <a:lnTo>
                          <a:pt x="52" y="230"/>
                        </a:lnTo>
                        <a:lnTo>
                          <a:pt x="37" y="232"/>
                        </a:lnTo>
                        <a:lnTo>
                          <a:pt x="21" y="230"/>
                        </a:lnTo>
                        <a:lnTo>
                          <a:pt x="8" y="249"/>
                        </a:lnTo>
                        <a:lnTo>
                          <a:pt x="2" y="270"/>
                        </a:lnTo>
                        <a:lnTo>
                          <a:pt x="0" y="293"/>
                        </a:lnTo>
                        <a:lnTo>
                          <a:pt x="4" y="316"/>
                        </a:lnTo>
                        <a:lnTo>
                          <a:pt x="12" y="337"/>
                        </a:lnTo>
                        <a:close/>
                      </a:path>
                    </a:pathLst>
                  </a:custGeom>
                  <a:solidFill>
                    <a:srgbClr val="FF00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4" name="Freeform 261"/>
                  <p:cNvSpPr>
                    <a:spLocks/>
                  </p:cNvSpPr>
                  <p:nvPr/>
                </p:nvSpPr>
                <p:spPr bwMode="auto">
                  <a:xfrm>
                    <a:off x="2698" y="1535"/>
                    <a:ext cx="168" cy="157"/>
                  </a:xfrm>
                  <a:custGeom>
                    <a:avLst/>
                    <a:gdLst>
                      <a:gd name="T0" fmla="*/ 5 w 338"/>
                      <a:gd name="T1" fmla="*/ 5 h 314"/>
                      <a:gd name="T2" fmla="*/ 5 w 338"/>
                      <a:gd name="T3" fmla="*/ 0 h 314"/>
                      <a:gd name="T4" fmla="*/ 1 w 338"/>
                      <a:gd name="T5" fmla="*/ 0 h 314"/>
                      <a:gd name="T6" fmla="*/ 1 w 338"/>
                      <a:gd name="T7" fmla="*/ 1 h 314"/>
                      <a:gd name="T8" fmla="*/ 1 w 338"/>
                      <a:gd name="T9" fmla="*/ 1 h 314"/>
                      <a:gd name="T10" fmla="*/ 1 w 338"/>
                      <a:gd name="T11" fmla="*/ 1 h 314"/>
                      <a:gd name="T12" fmla="*/ 1 w 338"/>
                      <a:gd name="T13" fmla="*/ 1 h 314"/>
                      <a:gd name="T14" fmla="*/ 0 w 338"/>
                      <a:gd name="T15" fmla="*/ 1 h 314"/>
                      <a:gd name="T16" fmla="*/ 0 w 338"/>
                      <a:gd name="T17" fmla="*/ 1 h 314"/>
                      <a:gd name="T18" fmla="*/ 0 w 338"/>
                      <a:gd name="T19" fmla="*/ 1 h 314"/>
                      <a:gd name="T20" fmla="*/ 0 w 338"/>
                      <a:gd name="T21" fmla="*/ 2 h 314"/>
                      <a:gd name="T22" fmla="*/ 0 w 338"/>
                      <a:gd name="T23" fmla="*/ 2 h 314"/>
                      <a:gd name="T24" fmla="*/ 0 w 338"/>
                      <a:gd name="T25" fmla="*/ 2 h 314"/>
                      <a:gd name="T26" fmla="*/ 0 w 338"/>
                      <a:gd name="T27" fmla="*/ 2 h 314"/>
                      <a:gd name="T28" fmla="*/ 0 w 338"/>
                      <a:gd name="T29" fmla="*/ 2 h 314"/>
                      <a:gd name="T30" fmla="*/ 0 w 338"/>
                      <a:gd name="T31" fmla="*/ 3 h 314"/>
                      <a:gd name="T32" fmla="*/ 0 w 338"/>
                      <a:gd name="T33" fmla="*/ 3 h 314"/>
                      <a:gd name="T34" fmla="*/ 0 w 338"/>
                      <a:gd name="T35" fmla="*/ 3 h 314"/>
                      <a:gd name="T36" fmla="*/ 0 w 338"/>
                      <a:gd name="T37" fmla="*/ 3 h 314"/>
                      <a:gd name="T38" fmla="*/ 1 w 338"/>
                      <a:gd name="T39" fmla="*/ 3 h 314"/>
                      <a:gd name="T40" fmla="*/ 0 w 338"/>
                      <a:gd name="T41" fmla="*/ 5 h 314"/>
                      <a:gd name="T42" fmla="*/ 0 w 338"/>
                      <a:gd name="T43" fmla="*/ 5 h 314"/>
                      <a:gd name="T44" fmla="*/ 0 w 338"/>
                      <a:gd name="T45" fmla="*/ 5 h 314"/>
                      <a:gd name="T46" fmla="*/ 1 w 338"/>
                      <a:gd name="T47" fmla="*/ 5 h 314"/>
                      <a:gd name="T48" fmla="*/ 1 w 338"/>
                      <a:gd name="T49" fmla="*/ 5 h 314"/>
                      <a:gd name="T50" fmla="*/ 2 w 338"/>
                      <a:gd name="T51" fmla="*/ 5 h 314"/>
                      <a:gd name="T52" fmla="*/ 2 w 338"/>
                      <a:gd name="T53" fmla="*/ 5 h 314"/>
                      <a:gd name="T54" fmla="*/ 2 w 338"/>
                      <a:gd name="T55" fmla="*/ 5 h 314"/>
                      <a:gd name="T56" fmla="*/ 2 w 338"/>
                      <a:gd name="T57" fmla="*/ 5 h 314"/>
                      <a:gd name="T58" fmla="*/ 2 w 338"/>
                      <a:gd name="T59" fmla="*/ 4 h 314"/>
                      <a:gd name="T60" fmla="*/ 2 w 338"/>
                      <a:gd name="T61" fmla="*/ 3 h 314"/>
                      <a:gd name="T62" fmla="*/ 3 w 338"/>
                      <a:gd name="T63" fmla="*/ 3 h 314"/>
                      <a:gd name="T64" fmla="*/ 3 w 338"/>
                      <a:gd name="T65" fmla="*/ 3 h 314"/>
                      <a:gd name="T66" fmla="*/ 3 w 338"/>
                      <a:gd name="T67" fmla="*/ 4 h 314"/>
                      <a:gd name="T68" fmla="*/ 3 w 338"/>
                      <a:gd name="T69" fmla="*/ 5 h 314"/>
                      <a:gd name="T70" fmla="*/ 3 w 338"/>
                      <a:gd name="T71" fmla="*/ 5 h 314"/>
                      <a:gd name="T72" fmla="*/ 3 w 338"/>
                      <a:gd name="T73" fmla="*/ 5 h 314"/>
                      <a:gd name="T74" fmla="*/ 3 w 338"/>
                      <a:gd name="T75" fmla="*/ 5 h 314"/>
                      <a:gd name="T76" fmla="*/ 4 w 338"/>
                      <a:gd name="T77" fmla="*/ 5 h 314"/>
                      <a:gd name="T78" fmla="*/ 4 w 338"/>
                      <a:gd name="T79" fmla="*/ 5 h 314"/>
                      <a:gd name="T80" fmla="*/ 4 w 338"/>
                      <a:gd name="T81" fmla="*/ 5 h 314"/>
                      <a:gd name="T82" fmla="*/ 5 w 338"/>
                      <a:gd name="T83" fmla="*/ 5 h 314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338"/>
                      <a:gd name="T127" fmla="*/ 0 h 314"/>
                      <a:gd name="T128" fmla="*/ 338 w 338"/>
                      <a:gd name="T129" fmla="*/ 314 h 314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338" h="314">
                        <a:moveTo>
                          <a:pt x="338" y="301"/>
                        </a:moveTo>
                        <a:lnTo>
                          <a:pt x="338" y="0"/>
                        </a:lnTo>
                        <a:lnTo>
                          <a:pt x="64" y="0"/>
                        </a:lnTo>
                        <a:lnTo>
                          <a:pt x="73" y="21"/>
                        </a:lnTo>
                        <a:lnTo>
                          <a:pt x="77" y="44"/>
                        </a:lnTo>
                        <a:lnTo>
                          <a:pt x="75" y="67"/>
                        </a:lnTo>
                        <a:lnTo>
                          <a:pt x="67" y="88"/>
                        </a:lnTo>
                        <a:lnTo>
                          <a:pt x="56" y="107"/>
                        </a:lnTo>
                        <a:lnTo>
                          <a:pt x="41" y="103"/>
                        </a:lnTo>
                        <a:lnTo>
                          <a:pt x="25" y="107"/>
                        </a:lnTo>
                        <a:lnTo>
                          <a:pt x="12" y="115"/>
                        </a:lnTo>
                        <a:lnTo>
                          <a:pt x="4" y="128"/>
                        </a:lnTo>
                        <a:lnTo>
                          <a:pt x="0" y="143"/>
                        </a:lnTo>
                        <a:lnTo>
                          <a:pt x="4" y="159"/>
                        </a:lnTo>
                        <a:lnTo>
                          <a:pt x="12" y="172"/>
                        </a:lnTo>
                        <a:lnTo>
                          <a:pt x="25" y="180"/>
                        </a:lnTo>
                        <a:lnTo>
                          <a:pt x="41" y="182"/>
                        </a:lnTo>
                        <a:lnTo>
                          <a:pt x="56" y="180"/>
                        </a:lnTo>
                        <a:lnTo>
                          <a:pt x="62" y="207"/>
                        </a:lnTo>
                        <a:lnTo>
                          <a:pt x="64" y="234"/>
                        </a:lnTo>
                        <a:lnTo>
                          <a:pt x="60" y="260"/>
                        </a:lnTo>
                        <a:lnTo>
                          <a:pt x="50" y="287"/>
                        </a:lnTo>
                        <a:lnTo>
                          <a:pt x="75" y="297"/>
                        </a:lnTo>
                        <a:lnTo>
                          <a:pt x="104" y="301"/>
                        </a:lnTo>
                        <a:lnTo>
                          <a:pt x="131" y="299"/>
                        </a:lnTo>
                        <a:lnTo>
                          <a:pt x="158" y="293"/>
                        </a:lnTo>
                        <a:lnTo>
                          <a:pt x="154" y="278"/>
                        </a:lnTo>
                        <a:lnTo>
                          <a:pt x="158" y="262"/>
                        </a:lnTo>
                        <a:lnTo>
                          <a:pt x="165" y="249"/>
                        </a:lnTo>
                        <a:lnTo>
                          <a:pt x="179" y="241"/>
                        </a:lnTo>
                        <a:lnTo>
                          <a:pt x="194" y="237"/>
                        </a:lnTo>
                        <a:lnTo>
                          <a:pt x="209" y="241"/>
                        </a:lnTo>
                        <a:lnTo>
                          <a:pt x="221" y="249"/>
                        </a:lnTo>
                        <a:lnTo>
                          <a:pt x="230" y="262"/>
                        </a:lnTo>
                        <a:lnTo>
                          <a:pt x="232" y="278"/>
                        </a:lnTo>
                        <a:lnTo>
                          <a:pt x="228" y="293"/>
                        </a:lnTo>
                        <a:lnTo>
                          <a:pt x="250" y="305"/>
                        </a:lnTo>
                        <a:lnTo>
                          <a:pt x="271" y="312"/>
                        </a:lnTo>
                        <a:lnTo>
                          <a:pt x="294" y="314"/>
                        </a:lnTo>
                        <a:lnTo>
                          <a:pt x="317" y="310"/>
                        </a:lnTo>
                        <a:lnTo>
                          <a:pt x="338" y="301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5" name="Freeform 262"/>
                  <p:cNvSpPr>
                    <a:spLocks/>
                  </p:cNvSpPr>
                  <p:nvPr/>
                </p:nvSpPr>
                <p:spPr bwMode="auto">
                  <a:xfrm>
                    <a:off x="2482" y="1535"/>
                    <a:ext cx="182" cy="154"/>
                  </a:xfrm>
                  <a:custGeom>
                    <a:avLst/>
                    <a:gdLst>
                      <a:gd name="T0" fmla="*/ 1 w 364"/>
                      <a:gd name="T1" fmla="*/ 5 h 308"/>
                      <a:gd name="T2" fmla="*/ 1 w 364"/>
                      <a:gd name="T3" fmla="*/ 5 h 308"/>
                      <a:gd name="T4" fmla="*/ 1 w 364"/>
                      <a:gd name="T5" fmla="*/ 5 h 308"/>
                      <a:gd name="T6" fmla="*/ 3 w 364"/>
                      <a:gd name="T7" fmla="*/ 5 h 308"/>
                      <a:gd name="T8" fmla="*/ 3 w 364"/>
                      <a:gd name="T9" fmla="*/ 5 h 308"/>
                      <a:gd name="T10" fmla="*/ 3 w 364"/>
                      <a:gd name="T11" fmla="*/ 5 h 308"/>
                      <a:gd name="T12" fmla="*/ 3 w 364"/>
                      <a:gd name="T13" fmla="*/ 4 h 308"/>
                      <a:gd name="T14" fmla="*/ 3 w 364"/>
                      <a:gd name="T15" fmla="*/ 3 h 308"/>
                      <a:gd name="T16" fmla="*/ 3 w 364"/>
                      <a:gd name="T17" fmla="*/ 3 h 308"/>
                      <a:gd name="T18" fmla="*/ 3 w 364"/>
                      <a:gd name="T19" fmla="*/ 3 h 308"/>
                      <a:gd name="T20" fmla="*/ 3 w 364"/>
                      <a:gd name="T21" fmla="*/ 4 h 308"/>
                      <a:gd name="T22" fmla="*/ 3 w 364"/>
                      <a:gd name="T23" fmla="*/ 5 h 308"/>
                      <a:gd name="T24" fmla="*/ 3 w 364"/>
                      <a:gd name="T25" fmla="*/ 5 h 308"/>
                      <a:gd name="T26" fmla="*/ 3 w 364"/>
                      <a:gd name="T27" fmla="*/ 5 h 308"/>
                      <a:gd name="T28" fmla="*/ 3 w 364"/>
                      <a:gd name="T29" fmla="*/ 5 h 308"/>
                      <a:gd name="T30" fmla="*/ 5 w 364"/>
                      <a:gd name="T31" fmla="*/ 5 h 308"/>
                      <a:gd name="T32" fmla="*/ 5 w 364"/>
                      <a:gd name="T33" fmla="*/ 5 h 308"/>
                      <a:gd name="T34" fmla="*/ 5 w 364"/>
                      <a:gd name="T35" fmla="*/ 5 h 308"/>
                      <a:gd name="T36" fmla="*/ 6 w 364"/>
                      <a:gd name="T37" fmla="*/ 5 h 308"/>
                      <a:gd name="T38" fmla="*/ 6 w 364"/>
                      <a:gd name="T39" fmla="*/ 5 h 308"/>
                      <a:gd name="T40" fmla="*/ 6 w 364"/>
                      <a:gd name="T41" fmla="*/ 3 h 308"/>
                      <a:gd name="T42" fmla="*/ 6 w 364"/>
                      <a:gd name="T43" fmla="*/ 3 h 308"/>
                      <a:gd name="T44" fmla="*/ 6 w 364"/>
                      <a:gd name="T45" fmla="*/ 3 h 308"/>
                      <a:gd name="T46" fmla="*/ 6 w 364"/>
                      <a:gd name="T47" fmla="*/ 3 h 308"/>
                      <a:gd name="T48" fmla="*/ 5 w 364"/>
                      <a:gd name="T49" fmla="*/ 3 h 308"/>
                      <a:gd name="T50" fmla="*/ 5 w 364"/>
                      <a:gd name="T51" fmla="*/ 2 h 308"/>
                      <a:gd name="T52" fmla="*/ 5 w 364"/>
                      <a:gd name="T53" fmla="*/ 2 h 308"/>
                      <a:gd name="T54" fmla="*/ 5 w 364"/>
                      <a:gd name="T55" fmla="*/ 2 h 308"/>
                      <a:gd name="T56" fmla="*/ 5 w 364"/>
                      <a:gd name="T57" fmla="*/ 2 h 308"/>
                      <a:gd name="T58" fmla="*/ 5 w 364"/>
                      <a:gd name="T59" fmla="*/ 2 h 308"/>
                      <a:gd name="T60" fmla="*/ 5 w 364"/>
                      <a:gd name="T61" fmla="*/ 1 h 308"/>
                      <a:gd name="T62" fmla="*/ 6 w 364"/>
                      <a:gd name="T63" fmla="*/ 1 h 308"/>
                      <a:gd name="T64" fmla="*/ 6 w 364"/>
                      <a:gd name="T65" fmla="*/ 1 h 308"/>
                      <a:gd name="T66" fmla="*/ 6 w 364"/>
                      <a:gd name="T67" fmla="*/ 1 h 308"/>
                      <a:gd name="T68" fmla="*/ 6 w 364"/>
                      <a:gd name="T69" fmla="*/ 1 h 308"/>
                      <a:gd name="T70" fmla="*/ 6 w 364"/>
                      <a:gd name="T71" fmla="*/ 1 h 308"/>
                      <a:gd name="T72" fmla="*/ 6 w 364"/>
                      <a:gd name="T73" fmla="*/ 1 h 308"/>
                      <a:gd name="T74" fmla="*/ 6 w 364"/>
                      <a:gd name="T75" fmla="*/ 0 h 308"/>
                      <a:gd name="T76" fmla="*/ 1 w 364"/>
                      <a:gd name="T77" fmla="*/ 0 h 308"/>
                      <a:gd name="T78" fmla="*/ 1 w 364"/>
                      <a:gd name="T79" fmla="*/ 1 h 308"/>
                      <a:gd name="T80" fmla="*/ 1 w 364"/>
                      <a:gd name="T81" fmla="*/ 1 h 308"/>
                      <a:gd name="T82" fmla="*/ 1 w 364"/>
                      <a:gd name="T83" fmla="*/ 1 h 308"/>
                      <a:gd name="T84" fmla="*/ 1 w 364"/>
                      <a:gd name="T85" fmla="*/ 1 h 308"/>
                      <a:gd name="T86" fmla="*/ 1 w 364"/>
                      <a:gd name="T87" fmla="*/ 1 h 308"/>
                      <a:gd name="T88" fmla="*/ 1 w 364"/>
                      <a:gd name="T89" fmla="*/ 1 h 308"/>
                      <a:gd name="T90" fmla="*/ 1 w 364"/>
                      <a:gd name="T91" fmla="*/ 1 h 308"/>
                      <a:gd name="T92" fmla="*/ 1 w 364"/>
                      <a:gd name="T93" fmla="*/ 2 h 308"/>
                      <a:gd name="T94" fmla="*/ 1 w 364"/>
                      <a:gd name="T95" fmla="*/ 2 h 308"/>
                      <a:gd name="T96" fmla="*/ 0 w 364"/>
                      <a:gd name="T97" fmla="*/ 2 h 308"/>
                      <a:gd name="T98" fmla="*/ 1 w 364"/>
                      <a:gd name="T99" fmla="*/ 2 h 308"/>
                      <a:gd name="T100" fmla="*/ 1 w 364"/>
                      <a:gd name="T101" fmla="*/ 2 h 308"/>
                      <a:gd name="T102" fmla="*/ 1 w 364"/>
                      <a:gd name="T103" fmla="*/ 3 h 308"/>
                      <a:gd name="T104" fmla="*/ 1 w 364"/>
                      <a:gd name="T105" fmla="*/ 3 h 308"/>
                      <a:gd name="T106" fmla="*/ 1 w 364"/>
                      <a:gd name="T107" fmla="*/ 3 h 308"/>
                      <a:gd name="T108" fmla="*/ 1 w 364"/>
                      <a:gd name="T109" fmla="*/ 3 h 308"/>
                      <a:gd name="T110" fmla="*/ 1 w 364"/>
                      <a:gd name="T111" fmla="*/ 3 h 308"/>
                      <a:gd name="T112" fmla="*/ 1 w 364"/>
                      <a:gd name="T113" fmla="*/ 5 h 308"/>
                      <a:gd name="T114" fmla="*/ 1 w 364"/>
                      <a:gd name="T115" fmla="*/ 5 h 308"/>
                      <a:gd name="T116" fmla="*/ 1 w 364"/>
                      <a:gd name="T117" fmla="*/ 5 h 308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364"/>
                      <a:gd name="T178" fmla="*/ 0 h 308"/>
                      <a:gd name="T179" fmla="*/ 364 w 364"/>
                      <a:gd name="T180" fmla="*/ 308 h 308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364" h="308">
                        <a:moveTo>
                          <a:pt x="50" y="287"/>
                        </a:moveTo>
                        <a:lnTo>
                          <a:pt x="80" y="295"/>
                        </a:lnTo>
                        <a:lnTo>
                          <a:pt x="113" y="295"/>
                        </a:lnTo>
                        <a:lnTo>
                          <a:pt x="144" y="289"/>
                        </a:lnTo>
                        <a:lnTo>
                          <a:pt x="140" y="274"/>
                        </a:lnTo>
                        <a:lnTo>
                          <a:pt x="144" y="259"/>
                        </a:lnTo>
                        <a:lnTo>
                          <a:pt x="151" y="245"/>
                        </a:lnTo>
                        <a:lnTo>
                          <a:pt x="165" y="235"/>
                        </a:lnTo>
                        <a:lnTo>
                          <a:pt x="180" y="234"/>
                        </a:lnTo>
                        <a:lnTo>
                          <a:pt x="195" y="235"/>
                        </a:lnTo>
                        <a:lnTo>
                          <a:pt x="207" y="245"/>
                        </a:lnTo>
                        <a:lnTo>
                          <a:pt x="216" y="259"/>
                        </a:lnTo>
                        <a:lnTo>
                          <a:pt x="218" y="274"/>
                        </a:lnTo>
                        <a:lnTo>
                          <a:pt x="214" y="289"/>
                        </a:lnTo>
                        <a:lnTo>
                          <a:pt x="238" y="303"/>
                        </a:lnTo>
                        <a:lnTo>
                          <a:pt x="264" y="308"/>
                        </a:lnTo>
                        <a:lnTo>
                          <a:pt x="289" y="308"/>
                        </a:lnTo>
                        <a:lnTo>
                          <a:pt x="314" y="301"/>
                        </a:lnTo>
                        <a:lnTo>
                          <a:pt x="337" y="285"/>
                        </a:lnTo>
                        <a:lnTo>
                          <a:pt x="347" y="260"/>
                        </a:lnTo>
                        <a:lnTo>
                          <a:pt x="351" y="234"/>
                        </a:lnTo>
                        <a:lnTo>
                          <a:pt x="349" y="205"/>
                        </a:lnTo>
                        <a:lnTo>
                          <a:pt x="343" y="180"/>
                        </a:lnTo>
                        <a:lnTo>
                          <a:pt x="328" y="182"/>
                        </a:lnTo>
                        <a:lnTo>
                          <a:pt x="312" y="180"/>
                        </a:lnTo>
                        <a:lnTo>
                          <a:pt x="299" y="170"/>
                        </a:lnTo>
                        <a:lnTo>
                          <a:pt x="291" y="159"/>
                        </a:lnTo>
                        <a:lnTo>
                          <a:pt x="287" y="143"/>
                        </a:lnTo>
                        <a:lnTo>
                          <a:pt x="291" y="128"/>
                        </a:lnTo>
                        <a:lnTo>
                          <a:pt x="299" y="115"/>
                        </a:lnTo>
                        <a:lnTo>
                          <a:pt x="312" y="107"/>
                        </a:lnTo>
                        <a:lnTo>
                          <a:pt x="328" y="103"/>
                        </a:lnTo>
                        <a:lnTo>
                          <a:pt x="343" y="107"/>
                        </a:lnTo>
                        <a:lnTo>
                          <a:pt x="355" y="88"/>
                        </a:lnTo>
                        <a:lnTo>
                          <a:pt x="362" y="65"/>
                        </a:lnTo>
                        <a:lnTo>
                          <a:pt x="364" y="44"/>
                        </a:lnTo>
                        <a:lnTo>
                          <a:pt x="360" y="21"/>
                        </a:lnTo>
                        <a:lnTo>
                          <a:pt x="351" y="0"/>
                        </a:lnTo>
                        <a:lnTo>
                          <a:pt x="63" y="0"/>
                        </a:lnTo>
                        <a:lnTo>
                          <a:pt x="73" y="21"/>
                        </a:lnTo>
                        <a:lnTo>
                          <a:pt x="76" y="44"/>
                        </a:lnTo>
                        <a:lnTo>
                          <a:pt x="74" y="65"/>
                        </a:lnTo>
                        <a:lnTo>
                          <a:pt x="67" y="88"/>
                        </a:lnTo>
                        <a:lnTo>
                          <a:pt x="55" y="107"/>
                        </a:lnTo>
                        <a:lnTo>
                          <a:pt x="40" y="103"/>
                        </a:lnTo>
                        <a:lnTo>
                          <a:pt x="25" y="107"/>
                        </a:lnTo>
                        <a:lnTo>
                          <a:pt x="11" y="115"/>
                        </a:lnTo>
                        <a:lnTo>
                          <a:pt x="4" y="128"/>
                        </a:lnTo>
                        <a:lnTo>
                          <a:pt x="0" y="143"/>
                        </a:lnTo>
                        <a:lnTo>
                          <a:pt x="4" y="159"/>
                        </a:lnTo>
                        <a:lnTo>
                          <a:pt x="11" y="170"/>
                        </a:lnTo>
                        <a:lnTo>
                          <a:pt x="25" y="180"/>
                        </a:lnTo>
                        <a:lnTo>
                          <a:pt x="40" y="182"/>
                        </a:lnTo>
                        <a:lnTo>
                          <a:pt x="55" y="180"/>
                        </a:lnTo>
                        <a:lnTo>
                          <a:pt x="61" y="207"/>
                        </a:lnTo>
                        <a:lnTo>
                          <a:pt x="63" y="234"/>
                        </a:lnTo>
                        <a:lnTo>
                          <a:pt x="59" y="260"/>
                        </a:lnTo>
                        <a:lnTo>
                          <a:pt x="50" y="287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6" name="Freeform 263"/>
                  <p:cNvSpPr>
                    <a:spLocks/>
                  </p:cNvSpPr>
                  <p:nvPr/>
                </p:nvSpPr>
                <p:spPr bwMode="auto">
                  <a:xfrm>
                    <a:off x="2291" y="1737"/>
                    <a:ext cx="154" cy="182"/>
                  </a:xfrm>
                  <a:custGeom>
                    <a:avLst/>
                    <a:gdLst>
                      <a:gd name="T0" fmla="*/ 4 w 309"/>
                      <a:gd name="T1" fmla="*/ 4 h 365"/>
                      <a:gd name="T2" fmla="*/ 4 w 309"/>
                      <a:gd name="T3" fmla="*/ 4 h 365"/>
                      <a:gd name="T4" fmla="*/ 4 w 309"/>
                      <a:gd name="T5" fmla="*/ 3 h 365"/>
                      <a:gd name="T6" fmla="*/ 4 w 309"/>
                      <a:gd name="T7" fmla="*/ 3 h 365"/>
                      <a:gd name="T8" fmla="*/ 4 w 309"/>
                      <a:gd name="T9" fmla="*/ 3 h 365"/>
                      <a:gd name="T10" fmla="*/ 4 w 309"/>
                      <a:gd name="T11" fmla="*/ 3 h 365"/>
                      <a:gd name="T12" fmla="*/ 3 w 309"/>
                      <a:gd name="T13" fmla="*/ 3 h 365"/>
                      <a:gd name="T14" fmla="*/ 3 w 309"/>
                      <a:gd name="T15" fmla="*/ 3 h 365"/>
                      <a:gd name="T16" fmla="*/ 3 w 309"/>
                      <a:gd name="T17" fmla="*/ 2 h 365"/>
                      <a:gd name="T18" fmla="*/ 3 w 309"/>
                      <a:gd name="T19" fmla="*/ 2 h 365"/>
                      <a:gd name="T20" fmla="*/ 3 w 309"/>
                      <a:gd name="T21" fmla="*/ 2 h 365"/>
                      <a:gd name="T22" fmla="*/ 4 w 309"/>
                      <a:gd name="T23" fmla="*/ 2 h 365"/>
                      <a:gd name="T24" fmla="*/ 4 w 309"/>
                      <a:gd name="T25" fmla="*/ 2 h 365"/>
                      <a:gd name="T26" fmla="*/ 4 w 309"/>
                      <a:gd name="T27" fmla="*/ 2 h 365"/>
                      <a:gd name="T28" fmla="*/ 4 w 309"/>
                      <a:gd name="T29" fmla="*/ 1 h 365"/>
                      <a:gd name="T30" fmla="*/ 4 w 309"/>
                      <a:gd name="T31" fmla="*/ 1 h 365"/>
                      <a:gd name="T32" fmla="*/ 4 w 309"/>
                      <a:gd name="T33" fmla="*/ 1 h 365"/>
                      <a:gd name="T34" fmla="*/ 4 w 309"/>
                      <a:gd name="T35" fmla="*/ 0 h 365"/>
                      <a:gd name="T36" fmla="*/ 4 w 309"/>
                      <a:gd name="T37" fmla="*/ 0 h 365"/>
                      <a:gd name="T38" fmla="*/ 4 w 309"/>
                      <a:gd name="T39" fmla="*/ 0 h 365"/>
                      <a:gd name="T40" fmla="*/ 3 w 309"/>
                      <a:gd name="T41" fmla="*/ 0 h 365"/>
                      <a:gd name="T42" fmla="*/ 3 w 309"/>
                      <a:gd name="T43" fmla="*/ 0 h 365"/>
                      <a:gd name="T44" fmla="*/ 2 w 309"/>
                      <a:gd name="T45" fmla="*/ 0 h 365"/>
                      <a:gd name="T46" fmla="*/ 2 w 309"/>
                      <a:gd name="T47" fmla="*/ 0 h 365"/>
                      <a:gd name="T48" fmla="*/ 2 w 309"/>
                      <a:gd name="T49" fmla="*/ 0 h 365"/>
                      <a:gd name="T50" fmla="*/ 2 w 309"/>
                      <a:gd name="T51" fmla="*/ 1 h 365"/>
                      <a:gd name="T52" fmla="*/ 2 w 309"/>
                      <a:gd name="T53" fmla="*/ 1 h 365"/>
                      <a:gd name="T54" fmla="*/ 2 w 309"/>
                      <a:gd name="T55" fmla="*/ 1 h 365"/>
                      <a:gd name="T56" fmla="*/ 2 w 309"/>
                      <a:gd name="T57" fmla="*/ 1 h 365"/>
                      <a:gd name="T58" fmla="*/ 1 w 309"/>
                      <a:gd name="T59" fmla="*/ 1 h 365"/>
                      <a:gd name="T60" fmla="*/ 1 w 309"/>
                      <a:gd name="T61" fmla="*/ 0 h 365"/>
                      <a:gd name="T62" fmla="*/ 1 w 309"/>
                      <a:gd name="T63" fmla="*/ 0 h 365"/>
                      <a:gd name="T64" fmla="*/ 1 w 309"/>
                      <a:gd name="T65" fmla="*/ 0 h 365"/>
                      <a:gd name="T66" fmla="*/ 1 w 309"/>
                      <a:gd name="T67" fmla="*/ 0 h 365"/>
                      <a:gd name="T68" fmla="*/ 1 w 309"/>
                      <a:gd name="T69" fmla="*/ 0 h 365"/>
                      <a:gd name="T70" fmla="*/ 0 w 309"/>
                      <a:gd name="T71" fmla="*/ 0 h 365"/>
                      <a:gd name="T72" fmla="*/ 0 w 309"/>
                      <a:gd name="T73" fmla="*/ 0 h 365"/>
                      <a:gd name="T74" fmla="*/ 0 w 309"/>
                      <a:gd name="T75" fmla="*/ 0 h 365"/>
                      <a:gd name="T76" fmla="*/ 0 w 309"/>
                      <a:gd name="T77" fmla="*/ 4 h 365"/>
                      <a:gd name="T78" fmla="*/ 0 w 309"/>
                      <a:gd name="T79" fmla="*/ 4 h 365"/>
                      <a:gd name="T80" fmla="*/ 0 w 309"/>
                      <a:gd name="T81" fmla="*/ 4 h 365"/>
                      <a:gd name="T82" fmla="*/ 1 w 309"/>
                      <a:gd name="T83" fmla="*/ 4 h 365"/>
                      <a:gd name="T84" fmla="*/ 1 w 309"/>
                      <a:gd name="T85" fmla="*/ 4 h 365"/>
                      <a:gd name="T86" fmla="*/ 1 w 309"/>
                      <a:gd name="T87" fmla="*/ 4 h 365"/>
                      <a:gd name="T88" fmla="*/ 1 w 309"/>
                      <a:gd name="T89" fmla="*/ 5 h 365"/>
                      <a:gd name="T90" fmla="*/ 1 w 309"/>
                      <a:gd name="T91" fmla="*/ 5 h 365"/>
                      <a:gd name="T92" fmla="*/ 1 w 309"/>
                      <a:gd name="T93" fmla="*/ 5 h 365"/>
                      <a:gd name="T94" fmla="*/ 2 w 309"/>
                      <a:gd name="T95" fmla="*/ 5 h 365"/>
                      <a:gd name="T96" fmla="*/ 2 w 309"/>
                      <a:gd name="T97" fmla="*/ 5 h 365"/>
                      <a:gd name="T98" fmla="*/ 2 w 309"/>
                      <a:gd name="T99" fmla="*/ 5 h 365"/>
                      <a:gd name="T100" fmla="*/ 2 w 309"/>
                      <a:gd name="T101" fmla="*/ 5 h 365"/>
                      <a:gd name="T102" fmla="*/ 2 w 309"/>
                      <a:gd name="T103" fmla="*/ 5 h 365"/>
                      <a:gd name="T104" fmla="*/ 2 w 309"/>
                      <a:gd name="T105" fmla="*/ 5 h 365"/>
                      <a:gd name="T106" fmla="*/ 2 w 309"/>
                      <a:gd name="T107" fmla="*/ 4 h 365"/>
                      <a:gd name="T108" fmla="*/ 3 w 309"/>
                      <a:gd name="T109" fmla="*/ 4 h 365"/>
                      <a:gd name="T110" fmla="*/ 3 w 309"/>
                      <a:gd name="T111" fmla="*/ 4 h 365"/>
                      <a:gd name="T112" fmla="*/ 4 w 309"/>
                      <a:gd name="T113" fmla="*/ 4 h 365"/>
                      <a:gd name="T114" fmla="*/ 4 w 309"/>
                      <a:gd name="T115" fmla="*/ 4 h 365"/>
                      <a:gd name="T116" fmla="*/ 4 w 309"/>
                      <a:gd name="T117" fmla="*/ 4 h 365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309"/>
                      <a:gd name="T178" fmla="*/ 0 h 365"/>
                      <a:gd name="T179" fmla="*/ 309 w 309"/>
                      <a:gd name="T180" fmla="*/ 365 h 365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309" h="365">
                        <a:moveTo>
                          <a:pt x="288" y="315"/>
                        </a:moveTo>
                        <a:lnTo>
                          <a:pt x="295" y="284"/>
                        </a:lnTo>
                        <a:lnTo>
                          <a:pt x="295" y="252"/>
                        </a:lnTo>
                        <a:lnTo>
                          <a:pt x="288" y="221"/>
                        </a:lnTo>
                        <a:lnTo>
                          <a:pt x="272" y="223"/>
                        </a:lnTo>
                        <a:lnTo>
                          <a:pt x="257" y="221"/>
                        </a:lnTo>
                        <a:lnTo>
                          <a:pt x="245" y="213"/>
                        </a:lnTo>
                        <a:lnTo>
                          <a:pt x="236" y="200"/>
                        </a:lnTo>
                        <a:lnTo>
                          <a:pt x="232" y="184"/>
                        </a:lnTo>
                        <a:lnTo>
                          <a:pt x="236" y="169"/>
                        </a:lnTo>
                        <a:lnTo>
                          <a:pt x="245" y="156"/>
                        </a:lnTo>
                        <a:lnTo>
                          <a:pt x="257" y="148"/>
                        </a:lnTo>
                        <a:lnTo>
                          <a:pt x="272" y="144"/>
                        </a:lnTo>
                        <a:lnTo>
                          <a:pt x="288" y="148"/>
                        </a:lnTo>
                        <a:lnTo>
                          <a:pt x="301" y="125"/>
                        </a:lnTo>
                        <a:lnTo>
                          <a:pt x="309" y="100"/>
                        </a:lnTo>
                        <a:lnTo>
                          <a:pt x="309" y="73"/>
                        </a:lnTo>
                        <a:lnTo>
                          <a:pt x="301" y="48"/>
                        </a:lnTo>
                        <a:lnTo>
                          <a:pt x="286" y="27"/>
                        </a:lnTo>
                        <a:lnTo>
                          <a:pt x="261" y="18"/>
                        </a:lnTo>
                        <a:lnTo>
                          <a:pt x="234" y="14"/>
                        </a:lnTo>
                        <a:lnTo>
                          <a:pt x="205" y="14"/>
                        </a:lnTo>
                        <a:lnTo>
                          <a:pt x="178" y="21"/>
                        </a:lnTo>
                        <a:lnTo>
                          <a:pt x="182" y="37"/>
                        </a:lnTo>
                        <a:lnTo>
                          <a:pt x="180" y="52"/>
                        </a:lnTo>
                        <a:lnTo>
                          <a:pt x="171" y="64"/>
                        </a:lnTo>
                        <a:lnTo>
                          <a:pt x="159" y="73"/>
                        </a:lnTo>
                        <a:lnTo>
                          <a:pt x="144" y="77"/>
                        </a:lnTo>
                        <a:lnTo>
                          <a:pt x="128" y="73"/>
                        </a:lnTo>
                        <a:lnTo>
                          <a:pt x="115" y="64"/>
                        </a:lnTo>
                        <a:lnTo>
                          <a:pt x="105" y="52"/>
                        </a:lnTo>
                        <a:lnTo>
                          <a:pt x="104" y="37"/>
                        </a:lnTo>
                        <a:lnTo>
                          <a:pt x="107" y="21"/>
                        </a:lnTo>
                        <a:lnTo>
                          <a:pt x="88" y="8"/>
                        </a:lnTo>
                        <a:lnTo>
                          <a:pt x="65" y="2"/>
                        </a:lnTo>
                        <a:lnTo>
                          <a:pt x="42" y="0"/>
                        </a:lnTo>
                        <a:lnTo>
                          <a:pt x="21" y="4"/>
                        </a:lnTo>
                        <a:lnTo>
                          <a:pt x="0" y="14"/>
                        </a:lnTo>
                        <a:lnTo>
                          <a:pt x="0" y="301"/>
                        </a:lnTo>
                        <a:lnTo>
                          <a:pt x="21" y="292"/>
                        </a:lnTo>
                        <a:lnTo>
                          <a:pt x="42" y="288"/>
                        </a:lnTo>
                        <a:lnTo>
                          <a:pt x="65" y="290"/>
                        </a:lnTo>
                        <a:lnTo>
                          <a:pt x="88" y="296"/>
                        </a:lnTo>
                        <a:lnTo>
                          <a:pt x="107" y="309"/>
                        </a:lnTo>
                        <a:lnTo>
                          <a:pt x="104" y="324"/>
                        </a:lnTo>
                        <a:lnTo>
                          <a:pt x="105" y="340"/>
                        </a:lnTo>
                        <a:lnTo>
                          <a:pt x="115" y="353"/>
                        </a:lnTo>
                        <a:lnTo>
                          <a:pt x="128" y="361"/>
                        </a:lnTo>
                        <a:lnTo>
                          <a:pt x="144" y="365"/>
                        </a:lnTo>
                        <a:lnTo>
                          <a:pt x="159" y="361"/>
                        </a:lnTo>
                        <a:lnTo>
                          <a:pt x="171" y="353"/>
                        </a:lnTo>
                        <a:lnTo>
                          <a:pt x="180" y="340"/>
                        </a:lnTo>
                        <a:lnTo>
                          <a:pt x="182" y="324"/>
                        </a:lnTo>
                        <a:lnTo>
                          <a:pt x="178" y="309"/>
                        </a:lnTo>
                        <a:lnTo>
                          <a:pt x="205" y="301"/>
                        </a:lnTo>
                        <a:lnTo>
                          <a:pt x="234" y="301"/>
                        </a:lnTo>
                        <a:lnTo>
                          <a:pt x="261" y="305"/>
                        </a:lnTo>
                        <a:lnTo>
                          <a:pt x="288" y="31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7" name="Freeform 264"/>
                  <p:cNvSpPr>
                    <a:spLocks/>
                  </p:cNvSpPr>
                  <p:nvPr/>
                </p:nvSpPr>
                <p:spPr bwMode="auto">
                  <a:xfrm>
                    <a:off x="2493" y="1956"/>
                    <a:ext cx="183" cy="154"/>
                  </a:xfrm>
                  <a:custGeom>
                    <a:avLst/>
                    <a:gdLst>
                      <a:gd name="T0" fmla="*/ 5 w 364"/>
                      <a:gd name="T1" fmla="*/ 1 h 308"/>
                      <a:gd name="T2" fmla="*/ 5 w 364"/>
                      <a:gd name="T3" fmla="*/ 1 h 308"/>
                      <a:gd name="T4" fmla="*/ 4 w 364"/>
                      <a:gd name="T5" fmla="*/ 1 h 308"/>
                      <a:gd name="T6" fmla="*/ 4 w 364"/>
                      <a:gd name="T7" fmla="*/ 1 h 308"/>
                      <a:gd name="T8" fmla="*/ 4 w 364"/>
                      <a:gd name="T9" fmla="*/ 1 h 308"/>
                      <a:gd name="T10" fmla="*/ 4 w 364"/>
                      <a:gd name="T11" fmla="*/ 1 h 308"/>
                      <a:gd name="T12" fmla="*/ 4 w 364"/>
                      <a:gd name="T13" fmla="*/ 1 h 308"/>
                      <a:gd name="T14" fmla="*/ 4 w 364"/>
                      <a:gd name="T15" fmla="*/ 1 h 308"/>
                      <a:gd name="T16" fmla="*/ 3 w 364"/>
                      <a:gd name="T17" fmla="*/ 1 h 308"/>
                      <a:gd name="T18" fmla="*/ 3 w 364"/>
                      <a:gd name="T19" fmla="*/ 1 h 308"/>
                      <a:gd name="T20" fmla="*/ 3 w 364"/>
                      <a:gd name="T21" fmla="*/ 1 h 308"/>
                      <a:gd name="T22" fmla="*/ 3 w 364"/>
                      <a:gd name="T23" fmla="*/ 1 h 308"/>
                      <a:gd name="T24" fmla="*/ 3 w 364"/>
                      <a:gd name="T25" fmla="*/ 1 h 308"/>
                      <a:gd name="T26" fmla="*/ 3 w 364"/>
                      <a:gd name="T27" fmla="*/ 1 h 308"/>
                      <a:gd name="T28" fmla="*/ 2 w 364"/>
                      <a:gd name="T29" fmla="*/ 1 h 308"/>
                      <a:gd name="T30" fmla="*/ 2 w 364"/>
                      <a:gd name="T31" fmla="*/ 0 h 308"/>
                      <a:gd name="T32" fmla="*/ 2 w 364"/>
                      <a:gd name="T33" fmla="*/ 0 h 308"/>
                      <a:gd name="T34" fmla="*/ 1 w 364"/>
                      <a:gd name="T35" fmla="*/ 1 h 308"/>
                      <a:gd name="T36" fmla="*/ 1 w 364"/>
                      <a:gd name="T37" fmla="*/ 1 h 308"/>
                      <a:gd name="T38" fmla="*/ 1 w 364"/>
                      <a:gd name="T39" fmla="*/ 1 h 308"/>
                      <a:gd name="T40" fmla="*/ 1 w 364"/>
                      <a:gd name="T41" fmla="*/ 1 h 308"/>
                      <a:gd name="T42" fmla="*/ 1 w 364"/>
                      <a:gd name="T43" fmla="*/ 1 h 308"/>
                      <a:gd name="T44" fmla="*/ 1 w 364"/>
                      <a:gd name="T45" fmla="*/ 2 h 308"/>
                      <a:gd name="T46" fmla="*/ 1 w 364"/>
                      <a:gd name="T47" fmla="*/ 2 h 308"/>
                      <a:gd name="T48" fmla="*/ 1 w 364"/>
                      <a:gd name="T49" fmla="*/ 2 h 308"/>
                      <a:gd name="T50" fmla="*/ 1 w 364"/>
                      <a:gd name="T51" fmla="*/ 2 h 308"/>
                      <a:gd name="T52" fmla="*/ 2 w 364"/>
                      <a:gd name="T53" fmla="*/ 2 h 308"/>
                      <a:gd name="T54" fmla="*/ 2 w 364"/>
                      <a:gd name="T55" fmla="*/ 2 h 308"/>
                      <a:gd name="T56" fmla="*/ 2 w 364"/>
                      <a:gd name="T57" fmla="*/ 3 h 308"/>
                      <a:gd name="T58" fmla="*/ 1 w 364"/>
                      <a:gd name="T59" fmla="*/ 3 h 308"/>
                      <a:gd name="T60" fmla="*/ 1 w 364"/>
                      <a:gd name="T61" fmla="*/ 3 h 308"/>
                      <a:gd name="T62" fmla="*/ 1 w 364"/>
                      <a:gd name="T63" fmla="*/ 3 h 308"/>
                      <a:gd name="T64" fmla="*/ 1 w 364"/>
                      <a:gd name="T65" fmla="*/ 3 h 308"/>
                      <a:gd name="T66" fmla="*/ 1 w 364"/>
                      <a:gd name="T67" fmla="*/ 3 h 308"/>
                      <a:gd name="T68" fmla="*/ 0 w 364"/>
                      <a:gd name="T69" fmla="*/ 3 h 308"/>
                      <a:gd name="T70" fmla="*/ 0 w 364"/>
                      <a:gd name="T71" fmla="*/ 5 h 308"/>
                      <a:gd name="T72" fmla="*/ 1 w 364"/>
                      <a:gd name="T73" fmla="*/ 5 h 308"/>
                      <a:gd name="T74" fmla="*/ 1 w 364"/>
                      <a:gd name="T75" fmla="*/ 5 h 308"/>
                      <a:gd name="T76" fmla="*/ 5 w 364"/>
                      <a:gd name="T77" fmla="*/ 5 h 308"/>
                      <a:gd name="T78" fmla="*/ 5 w 364"/>
                      <a:gd name="T79" fmla="*/ 5 h 308"/>
                      <a:gd name="T80" fmla="*/ 5 w 364"/>
                      <a:gd name="T81" fmla="*/ 5 h 308"/>
                      <a:gd name="T82" fmla="*/ 5 w 364"/>
                      <a:gd name="T83" fmla="*/ 3 h 308"/>
                      <a:gd name="T84" fmla="*/ 5 w 364"/>
                      <a:gd name="T85" fmla="*/ 3 h 308"/>
                      <a:gd name="T86" fmla="*/ 5 w 364"/>
                      <a:gd name="T87" fmla="*/ 3 h 308"/>
                      <a:gd name="T88" fmla="*/ 6 w 364"/>
                      <a:gd name="T89" fmla="*/ 3 h 308"/>
                      <a:gd name="T90" fmla="*/ 6 w 364"/>
                      <a:gd name="T91" fmla="*/ 3 h 308"/>
                      <a:gd name="T92" fmla="*/ 6 w 364"/>
                      <a:gd name="T93" fmla="*/ 3 h 308"/>
                      <a:gd name="T94" fmla="*/ 6 w 364"/>
                      <a:gd name="T95" fmla="*/ 3 h 308"/>
                      <a:gd name="T96" fmla="*/ 6 w 364"/>
                      <a:gd name="T97" fmla="*/ 2 h 308"/>
                      <a:gd name="T98" fmla="*/ 6 w 364"/>
                      <a:gd name="T99" fmla="*/ 2 h 308"/>
                      <a:gd name="T100" fmla="*/ 6 w 364"/>
                      <a:gd name="T101" fmla="*/ 2 h 308"/>
                      <a:gd name="T102" fmla="*/ 6 w 364"/>
                      <a:gd name="T103" fmla="*/ 2 h 308"/>
                      <a:gd name="T104" fmla="*/ 6 w 364"/>
                      <a:gd name="T105" fmla="*/ 2 h 308"/>
                      <a:gd name="T106" fmla="*/ 5 w 364"/>
                      <a:gd name="T107" fmla="*/ 2 h 308"/>
                      <a:gd name="T108" fmla="*/ 5 w 364"/>
                      <a:gd name="T109" fmla="*/ 1 h 308"/>
                      <a:gd name="T110" fmla="*/ 5 w 364"/>
                      <a:gd name="T111" fmla="*/ 1 h 308"/>
                      <a:gd name="T112" fmla="*/ 5 w 364"/>
                      <a:gd name="T113" fmla="*/ 1 h 308"/>
                      <a:gd name="T114" fmla="*/ 5 w 364"/>
                      <a:gd name="T115" fmla="*/ 1 h 308"/>
                      <a:gd name="T116" fmla="*/ 5 w 364"/>
                      <a:gd name="T117" fmla="*/ 1 h 308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364"/>
                      <a:gd name="T178" fmla="*/ 0 h 308"/>
                      <a:gd name="T179" fmla="*/ 364 w 364"/>
                      <a:gd name="T180" fmla="*/ 308 h 308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364" h="308">
                        <a:moveTo>
                          <a:pt x="314" y="19"/>
                        </a:moveTo>
                        <a:lnTo>
                          <a:pt x="282" y="13"/>
                        </a:lnTo>
                        <a:lnTo>
                          <a:pt x="251" y="11"/>
                        </a:lnTo>
                        <a:lnTo>
                          <a:pt x="218" y="19"/>
                        </a:lnTo>
                        <a:lnTo>
                          <a:pt x="222" y="34"/>
                        </a:lnTo>
                        <a:lnTo>
                          <a:pt x="220" y="49"/>
                        </a:lnTo>
                        <a:lnTo>
                          <a:pt x="211" y="63"/>
                        </a:lnTo>
                        <a:lnTo>
                          <a:pt x="199" y="72"/>
                        </a:lnTo>
                        <a:lnTo>
                          <a:pt x="184" y="74"/>
                        </a:lnTo>
                        <a:lnTo>
                          <a:pt x="168" y="72"/>
                        </a:lnTo>
                        <a:lnTo>
                          <a:pt x="155" y="63"/>
                        </a:lnTo>
                        <a:lnTo>
                          <a:pt x="147" y="49"/>
                        </a:lnTo>
                        <a:lnTo>
                          <a:pt x="144" y="34"/>
                        </a:lnTo>
                        <a:lnTo>
                          <a:pt x="147" y="19"/>
                        </a:lnTo>
                        <a:lnTo>
                          <a:pt x="124" y="5"/>
                        </a:lnTo>
                        <a:lnTo>
                          <a:pt x="99" y="0"/>
                        </a:lnTo>
                        <a:lnTo>
                          <a:pt x="73" y="0"/>
                        </a:lnTo>
                        <a:lnTo>
                          <a:pt x="48" y="7"/>
                        </a:lnTo>
                        <a:lnTo>
                          <a:pt x="25" y="21"/>
                        </a:lnTo>
                        <a:lnTo>
                          <a:pt x="17" y="48"/>
                        </a:lnTo>
                        <a:lnTo>
                          <a:pt x="11" y="74"/>
                        </a:lnTo>
                        <a:lnTo>
                          <a:pt x="13" y="101"/>
                        </a:lnTo>
                        <a:lnTo>
                          <a:pt x="21" y="128"/>
                        </a:lnTo>
                        <a:lnTo>
                          <a:pt x="34" y="124"/>
                        </a:lnTo>
                        <a:lnTo>
                          <a:pt x="50" y="128"/>
                        </a:lnTo>
                        <a:lnTo>
                          <a:pt x="63" y="136"/>
                        </a:lnTo>
                        <a:lnTo>
                          <a:pt x="73" y="149"/>
                        </a:lnTo>
                        <a:lnTo>
                          <a:pt x="74" y="165"/>
                        </a:lnTo>
                        <a:lnTo>
                          <a:pt x="73" y="180"/>
                        </a:lnTo>
                        <a:lnTo>
                          <a:pt x="63" y="193"/>
                        </a:lnTo>
                        <a:lnTo>
                          <a:pt x="50" y="201"/>
                        </a:lnTo>
                        <a:lnTo>
                          <a:pt x="34" y="205"/>
                        </a:lnTo>
                        <a:lnTo>
                          <a:pt x="21" y="201"/>
                        </a:lnTo>
                        <a:lnTo>
                          <a:pt x="7" y="220"/>
                        </a:lnTo>
                        <a:lnTo>
                          <a:pt x="0" y="241"/>
                        </a:lnTo>
                        <a:lnTo>
                          <a:pt x="0" y="264"/>
                        </a:lnTo>
                        <a:lnTo>
                          <a:pt x="4" y="287"/>
                        </a:lnTo>
                        <a:lnTo>
                          <a:pt x="11" y="308"/>
                        </a:lnTo>
                        <a:lnTo>
                          <a:pt x="299" y="308"/>
                        </a:lnTo>
                        <a:lnTo>
                          <a:pt x="291" y="287"/>
                        </a:lnTo>
                        <a:lnTo>
                          <a:pt x="287" y="264"/>
                        </a:lnTo>
                        <a:lnTo>
                          <a:pt x="289" y="241"/>
                        </a:lnTo>
                        <a:lnTo>
                          <a:pt x="295" y="220"/>
                        </a:lnTo>
                        <a:lnTo>
                          <a:pt x="308" y="201"/>
                        </a:lnTo>
                        <a:lnTo>
                          <a:pt x="324" y="205"/>
                        </a:lnTo>
                        <a:lnTo>
                          <a:pt x="339" y="201"/>
                        </a:lnTo>
                        <a:lnTo>
                          <a:pt x="351" y="193"/>
                        </a:lnTo>
                        <a:lnTo>
                          <a:pt x="360" y="180"/>
                        </a:lnTo>
                        <a:lnTo>
                          <a:pt x="364" y="165"/>
                        </a:lnTo>
                        <a:lnTo>
                          <a:pt x="360" y="149"/>
                        </a:lnTo>
                        <a:lnTo>
                          <a:pt x="351" y="136"/>
                        </a:lnTo>
                        <a:lnTo>
                          <a:pt x="339" y="128"/>
                        </a:lnTo>
                        <a:lnTo>
                          <a:pt x="324" y="124"/>
                        </a:lnTo>
                        <a:lnTo>
                          <a:pt x="308" y="128"/>
                        </a:lnTo>
                        <a:lnTo>
                          <a:pt x="301" y="101"/>
                        </a:lnTo>
                        <a:lnTo>
                          <a:pt x="301" y="74"/>
                        </a:lnTo>
                        <a:lnTo>
                          <a:pt x="305" y="48"/>
                        </a:lnTo>
                        <a:lnTo>
                          <a:pt x="314" y="21"/>
                        </a:lnTo>
                        <a:lnTo>
                          <a:pt x="314" y="1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8" name="Freeform 265"/>
                  <p:cNvSpPr>
                    <a:spLocks/>
                  </p:cNvSpPr>
                  <p:nvPr/>
                </p:nvSpPr>
                <p:spPr bwMode="auto">
                  <a:xfrm>
                    <a:off x="2711" y="1726"/>
                    <a:ext cx="155" cy="182"/>
                  </a:xfrm>
                  <a:custGeom>
                    <a:avLst/>
                    <a:gdLst>
                      <a:gd name="T0" fmla="*/ 0 w 311"/>
                      <a:gd name="T1" fmla="*/ 0 h 365"/>
                      <a:gd name="T2" fmla="*/ 0 w 311"/>
                      <a:gd name="T3" fmla="*/ 1 h 365"/>
                      <a:gd name="T4" fmla="*/ 0 w 311"/>
                      <a:gd name="T5" fmla="*/ 1 h 365"/>
                      <a:gd name="T6" fmla="*/ 0 w 311"/>
                      <a:gd name="T7" fmla="*/ 2 h 365"/>
                      <a:gd name="T8" fmla="*/ 0 w 311"/>
                      <a:gd name="T9" fmla="*/ 2 h 365"/>
                      <a:gd name="T10" fmla="*/ 0 w 311"/>
                      <a:gd name="T11" fmla="*/ 2 h 365"/>
                      <a:gd name="T12" fmla="*/ 1 w 311"/>
                      <a:gd name="T13" fmla="*/ 2 h 365"/>
                      <a:gd name="T14" fmla="*/ 1 w 311"/>
                      <a:gd name="T15" fmla="*/ 2 h 365"/>
                      <a:gd name="T16" fmla="*/ 1 w 311"/>
                      <a:gd name="T17" fmla="*/ 2 h 365"/>
                      <a:gd name="T18" fmla="*/ 1 w 311"/>
                      <a:gd name="T19" fmla="*/ 3 h 365"/>
                      <a:gd name="T20" fmla="*/ 1 w 311"/>
                      <a:gd name="T21" fmla="*/ 3 h 365"/>
                      <a:gd name="T22" fmla="*/ 0 w 311"/>
                      <a:gd name="T23" fmla="*/ 3 h 365"/>
                      <a:gd name="T24" fmla="*/ 0 w 311"/>
                      <a:gd name="T25" fmla="*/ 3 h 365"/>
                      <a:gd name="T26" fmla="*/ 0 w 311"/>
                      <a:gd name="T27" fmla="*/ 3 h 365"/>
                      <a:gd name="T28" fmla="*/ 0 w 311"/>
                      <a:gd name="T29" fmla="*/ 3 h 365"/>
                      <a:gd name="T30" fmla="*/ 0 w 311"/>
                      <a:gd name="T31" fmla="*/ 4 h 365"/>
                      <a:gd name="T32" fmla="*/ 0 w 311"/>
                      <a:gd name="T33" fmla="*/ 4 h 365"/>
                      <a:gd name="T34" fmla="*/ 0 w 311"/>
                      <a:gd name="T35" fmla="*/ 4 h 365"/>
                      <a:gd name="T36" fmla="*/ 0 w 311"/>
                      <a:gd name="T37" fmla="*/ 5 h 365"/>
                      <a:gd name="T38" fmla="*/ 0 w 311"/>
                      <a:gd name="T39" fmla="*/ 5 h 365"/>
                      <a:gd name="T40" fmla="*/ 1 w 311"/>
                      <a:gd name="T41" fmla="*/ 5 h 365"/>
                      <a:gd name="T42" fmla="*/ 1 w 311"/>
                      <a:gd name="T43" fmla="*/ 5 h 365"/>
                      <a:gd name="T44" fmla="*/ 2 w 311"/>
                      <a:gd name="T45" fmla="*/ 5 h 365"/>
                      <a:gd name="T46" fmla="*/ 1 w 311"/>
                      <a:gd name="T47" fmla="*/ 5 h 365"/>
                      <a:gd name="T48" fmla="*/ 2 w 311"/>
                      <a:gd name="T49" fmla="*/ 4 h 365"/>
                      <a:gd name="T50" fmla="*/ 2 w 311"/>
                      <a:gd name="T51" fmla="*/ 4 h 365"/>
                      <a:gd name="T52" fmla="*/ 2 w 311"/>
                      <a:gd name="T53" fmla="*/ 4 h 365"/>
                      <a:gd name="T54" fmla="*/ 2 w 311"/>
                      <a:gd name="T55" fmla="*/ 4 h 365"/>
                      <a:gd name="T56" fmla="*/ 2 w 311"/>
                      <a:gd name="T57" fmla="*/ 4 h 365"/>
                      <a:gd name="T58" fmla="*/ 3 w 311"/>
                      <a:gd name="T59" fmla="*/ 4 h 365"/>
                      <a:gd name="T60" fmla="*/ 3 w 311"/>
                      <a:gd name="T61" fmla="*/ 4 h 365"/>
                      <a:gd name="T62" fmla="*/ 3 w 311"/>
                      <a:gd name="T63" fmla="*/ 5 h 365"/>
                      <a:gd name="T64" fmla="*/ 3 w 311"/>
                      <a:gd name="T65" fmla="*/ 5 h 365"/>
                      <a:gd name="T66" fmla="*/ 3 w 311"/>
                      <a:gd name="T67" fmla="*/ 5 h 365"/>
                      <a:gd name="T68" fmla="*/ 3 w 311"/>
                      <a:gd name="T69" fmla="*/ 5 h 365"/>
                      <a:gd name="T70" fmla="*/ 4 w 311"/>
                      <a:gd name="T71" fmla="*/ 5 h 365"/>
                      <a:gd name="T72" fmla="*/ 4 w 311"/>
                      <a:gd name="T73" fmla="*/ 5 h 365"/>
                      <a:gd name="T74" fmla="*/ 4 w 311"/>
                      <a:gd name="T75" fmla="*/ 5 h 365"/>
                      <a:gd name="T76" fmla="*/ 4 w 311"/>
                      <a:gd name="T77" fmla="*/ 1 h 365"/>
                      <a:gd name="T78" fmla="*/ 4 w 311"/>
                      <a:gd name="T79" fmla="*/ 1 h 365"/>
                      <a:gd name="T80" fmla="*/ 4 w 311"/>
                      <a:gd name="T81" fmla="*/ 1 h 365"/>
                      <a:gd name="T82" fmla="*/ 3 w 311"/>
                      <a:gd name="T83" fmla="*/ 1 h 365"/>
                      <a:gd name="T84" fmla="*/ 3 w 311"/>
                      <a:gd name="T85" fmla="*/ 1 h 365"/>
                      <a:gd name="T86" fmla="*/ 3 w 311"/>
                      <a:gd name="T87" fmla="*/ 0 h 365"/>
                      <a:gd name="T88" fmla="*/ 3 w 311"/>
                      <a:gd name="T89" fmla="*/ 0 h 365"/>
                      <a:gd name="T90" fmla="*/ 3 w 311"/>
                      <a:gd name="T91" fmla="*/ 0 h 365"/>
                      <a:gd name="T92" fmla="*/ 3 w 311"/>
                      <a:gd name="T93" fmla="*/ 0 h 365"/>
                      <a:gd name="T94" fmla="*/ 2 w 311"/>
                      <a:gd name="T95" fmla="*/ 0 h 365"/>
                      <a:gd name="T96" fmla="*/ 2 w 311"/>
                      <a:gd name="T97" fmla="*/ 0 h 365"/>
                      <a:gd name="T98" fmla="*/ 2 w 311"/>
                      <a:gd name="T99" fmla="*/ 0 h 365"/>
                      <a:gd name="T100" fmla="*/ 2 w 311"/>
                      <a:gd name="T101" fmla="*/ 0 h 365"/>
                      <a:gd name="T102" fmla="*/ 2 w 311"/>
                      <a:gd name="T103" fmla="*/ 0 h 365"/>
                      <a:gd name="T104" fmla="*/ 1 w 311"/>
                      <a:gd name="T105" fmla="*/ 0 h 365"/>
                      <a:gd name="T106" fmla="*/ 2 w 311"/>
                      <a:gd name="T107" fmla="*/ 0 h 365"/>
                      <a:gd name="T108" fmla="*/ 1 w 311"/>
                      <a:gd name="T109" fmla="*/ 0 h 365"/>
                      <a:gd name="T110" fmla="*/ 1 w 311"/>
                      <a:gd name="T111" fmla="*/ 1 h 365"/>
                      <a:gd name="T112" fmla="*/ 0 w 311"/>
                      <a:gd name="T113" fmla="*/ 0 h 365"/>
                      <a:gd name="T114" fmla="*/ 0 w 311"/>
                      <a:gd name="T115" fmla="*/ 0 h 365"/>
                      <a:gd name="T116" fmla="*/ 0 w 311"/>
                      <a:gd name="T117" fmla="*/ 0 h 365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311"/>
                      <a:gd name="T178" fmla="*/ 0 h 365"/>
                      <a:gd name="T179" fmla="*/ 311 w 311"/>
                      <a:gd name="T180" fmla="*/ 365 h 365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311" h="365">
                        <a:moveTo>
                          <a:pt x="21" y="50"/>
                        </a:moveTo>
                        <a:lnTo>
                          <a:pt x="14" y="81"/>
                        </a:lnTo>
                        <a:lnTo>
                          <a:pt x="14" y="113"/>
                        </a:lnTo>
                        <a:lnTo>
                          <a:pt x="21" y="144"/>
                        </a:lnTo>
                        <a:lnTo>
                          <a:pt x="37" y="140"/>
                        </a:lnTo>
                        <a:lnTo>
                          <a:pt x="52" y="144"/>
                        </a:lnTo>
                        <a:lnTo>
                          <a:pt x="65" y="152"/>
                        </a:lnTo>
                        <a:lnTo>
                          <a:pt x="73" y="165"/>
                        </a:lnTo>
                        <a:lnTo>
                          <a:pt x="77" y="181"/>
                        </a:lnTo>
                        <a:lnTo>
                          <a:pt x="73" y="196"/>
                        </a:lnTo>
                        <a:lnTo>
                          <a:pt x="65" y="209"/>
                        </a:lnTo>
                        <a:lnTo>
                          <a:pt x="52" y="217"/>
                        </a:lnTo>
                        <a:lnTo>
                          <a:pt x="37" y="219"/>
                        </a:lnTo>
                        <a:lnTo>
                          <a:pt x="21" y="217"/>
                        </a:lnTo>
                        <a:lnTo>
                          <a:pt x="8" y="238"/>
                        </a:lnTo>
                        <a:lnTo>
                          <a:pt x="0" y="265"/>
                        </a:lnTo>
                        <a:lnTo>
                          <a:pt x="2" y="290"/>
                        </a:lnTo>
                        <a:lnTo>
                          <a:pt x="10" y="317"/>
                        </a:lnTo>
                        <a:lnTo>
                          <a:pt x="23" y="338"/>
                        </a:lnTo>
                        <a:lnTo>
                          <a:pt x="50" y="347"/>
                        </a:lnTo>
                        <a:lnTo>
                          <a:pt x="77" y="351"/>
                        </a:lnTo>
                        <a:lnTo>
                          <a:pt x="104" y="349"/>
                        </a:lnTo>
                        <a:lnTo>
                          <a:pt x="131" y="344"/>
                        </a:lnTo>
                        <a:lnTo>
                          <a:pt x="127" y="328"/>
                        </a:lnTo>
                        <a:lnTo>
                          <a:pt x="131" y="313"/>
                        </a:lnTo>
                        <a:lnTo>
                          <a:pt x="138" y="299"/>
                        </a:lnTo>
                        <a:lnTo>
                          <a:pt x="152" y="292"/>
                        </a:lnTo>
                        <a:lnTo>
                          <a:pt x="167" y="288"/>
                        </a:lnTo>
                        <a:lnTo>
                          <a:pt x="182" y="292"/>
                        </a:lnTo>
                        <a:lnTo>
                          <a:pt x="194" y="299"/>
                        </a:lnTo>
                        <a:lnTo>
                          <a:pt x="203" y="313"/>
                        </a:lnTo>
                        <a:lnTo>
                          <a:pt x="205" y="328"/>
                        </a:lnTo>
                        <a:lnTo>
                          <a:pt x="203" y="344"/>
                        </a:lnTo>
                        <a:lnTo>
                          <a:pt x="223" y="355"/>
                        </a:lnTo>
                        <a:lnTo>
                          <a:pt x="244" y="363"/>
                        </a:lnTo>
                        <a:lnTo>
                          <a:pt x="267" y="365"/>
                        </a:lnTo>
                        <a:lnTo>
                          <a:pt x="290" y="361"/>
                        </a:lnTo>
                        <a:lnTo>
                          <a:pt x="311" y="351"/>
                        </a:lnTo>
                        <a:lnTo>
                          <a:pt x="311" y="64"/>
                        </a:lnTo>
                        <a:lnTo>
                          <a:pt x="290" y="73"/>
                        </a:lnTo>
                        <a:lnTo>
                          <a:pt x="267" y="77"/>
                        </a:lnTo>
                        <a:lnTo>
                          <a:pt x="244" y="75"/>
                        </a:lnTo>
                        <a:lnTo>
                          <a:pt x="223" y="67"/>
                        </a:lnTo>
                        <a:lnTo>
                          <a:pt x="203" y="56"/>
                        </a:lnTo>
                        <a:lnTo>
                          <a:pt x="205" y="41"/>
                        </a:lnTo>
                        <a:lnTo>
                          <a:pt x="203" y="25"/>
                        </a:lnTo>
                        <a:lnTo>
                          <a:pt x="194" y="12"/>
                        </a:lnTo>
                        <a:lnTo>
                          <a:pt x="182" y="4"/>
                        </a:lnTo>
                        <a:lnTo>
                          <a:pt x="167" y="0"/>
                        </a:lnTo>
                        <a:lnTo>
                          <a:pt x="152" y="4"/>
                        </a:lnTo>
                        <a:lnTo>
                          <a:pt x="138" y="12"/>
                        </a:lnTo>
                        <a:lnTo>
                          <a:pt x="131" y="25"/>
                        </a:lnTo>
                        <a:lnTo>
                          <a:pt x="127" y="41"/>
                        </a:lnTo>
                        <a:lnTo>
                          <a:pt x="131" y="56"/>
                        </a:lnTo>
                        <a:lnTo>
                          <a:pt x="104" y="62"/>
                        </a:lnTo>
                        <a:lnTo>
                          <a:pt x="77" y="64"/>
                        </a:lnTo>
                        <a:lnTo>
                          <a:pt x="48" y="60"/>
                        </a:lnTo>
                        <a:lnTo>
                          <a:pt x="23" y="50"/>
                        </a:lnTo>
                        <a:lnTo>
                          <a:pt x="21" y="50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9" name="Freeform 266"/>
                  <p:cNvSpPr>
                    <a:spLocks/>
                  </p:cNvSpPr>
                  <p:nvPr/>
                </p:nvSpPr>
                <p:spPr bwMode="auto">
                  <a:xfrm>
                    <a:off x="2480" y="1724"/>
                    <a:ext cx="197" cy="197"/>
                  </a:xfrm>
                  <a:custGeom>
                    <a:avLst/>
                    <a:gdLst>
                      <a:gd name="T0" fmla="*/ 4 w 395"/>
                      <a:gd name="T1" fmla="*/ 1 h 396"/>
                      <a:gd name="T2" fmla="*/ 4 w 395"/>
                      <a:gd name="T3" fmla="*/ 1 h 396"/>
                      <a:gd name="T4" fmla="*/ 3 w 395"/>
                      <a:gd name="T5" fmla="*/ 0 h 396"/>
                      <a:gd name="T6" fmla="*/ 3 w 395"/>
                      <a:gd name="T7" fmla="*/ 0 h 396"/>
                      <a:gd name="T8" fmla="*/ 3 w 395"/>
                      <a:gd name="T9" fmla="*/ 0 h 396"/>
                      <a:gd name="T10" fmla="*/ 2 w 395"/>
                      <a:gd name="T11" fmla="*/ 0 h 396"/>
                      <a:gd name="T12" fmla="*/ 2 w 395"/>
                      <a:gd name="T13" fmla="*/ 0 h 396"/>
                      <a:gd name="T14" fmla="*/ 2 w 395"/>
                      <a:gd name="T15" fmla="*/ 0 h 396"/>
                      <a:gd name="T16" fmla="*/ 1 w 395"/>
                      <a:gd name="T17" fmla="*/ 0 h 396"/>
                      <a:gd name="T18" fmla="*/ 1 w 395"/>
                      <a:gd name="T19" fmla="*/ 1 h 396"/>
                      <a:gd name="T20" fmla="*/ 1 w 395"/>
                      <a:gd name="T21" fmla="*/ 2 h 396"/>
                      <a:gd name="T22" fmla="*/ 0 w 395"/>
                      <a:gd name="T23" fmla="*/ 2 h 396"/>
                      <a:gd name="T24" fmla="*/ 0 w 395"/>
                      <a:gd name="T25" fmla="*/ 2 h 396"/>
                      <a:gd name="T26" fmla="*/ 0 w 395"/>
                      <a:gd name="T27" fmla="*/ 3 h 396"/>
                      <a:gd name="T28" fmla="*/ 0 w 395"/>
                      <a:gd name="T29" fmla="*/ 3 h 396"/>
                      <a:gd name="T30" fmla="*/ 0 w 395"/>
                      <a:gd name="T31" fmla="*/ 3 h 396"/>
                      <a:gd name="T32" fmla="*/ 0 w 395"/>
                      <a:gd name="T33" fmla="*/ 3 h 396"/>
                      <a:gd name="T34" fmla="*/ 0 w 395"/>
                      <a:gd name="T35" fmla="*/ 4 h 396"/>
                      <a:gd name="T36" fmla="*/ 1 w 395"/>
                      <a:gd name="T37" fmla="*/ 5 h 396"/>
                      <a:gd name="T38" fmla="*/ 1 w 395"/>
                      <a:gd name="T39" fmla="*/ 5 h 396"/>
                      <a:gd name="T40" fmla="*/ 2 w 395"/>
                      <a:gd name="T41" fmla="*/ 5 h 396"/>
                      <a:gd name="T42" fmla="*/ 2 w 395"/>
                      <a:gd name="T43" fmla="*/ 5 h 396"/>
                      <a:gd name="T44" fmla="*/ 3 w 395"/>
                      <a:gd name="T45" fmla="*/ 6 h 396"/>
                      <a:gd name="T46" fmla="*/ 3 w 395"/>
                      <a:gd name="T47" fmla="*/ 6 h 396"/>
                      <a:gd name="T48" fmla="*/ 3 w 395"/>
                      <a:gd name="T49" fmla="*/ 5 h 396"/>
                      <a:gd name="T50" fmla="*/ 3 w 395"/>
                      <a:gd name="T51" fmla="*/ 5 h 396"/>
                      <a:gd name="T52" fmla="*/ 4 w 395"/>
                      <a:gd name="T53" fmla="*/ 5 h 396"/>
                      <a:gd name="T54" fmla="*/ 5 w 395"/>
                      <a:gd name="T55" fmla="*/ 4 h 396"/>
                      <a:gd name="T56" fmla="*/ 4 w 395"/>
                      <a:gd name="T57" fmla="*/ 4 h 396"/>
                      <a:gd name="T58" fmla="*/ 5 w 395"/>
                      <a:gd name="T59" fmla="*/ 3 h 396"/>
                      <a:gd name="T60" fmla="*/ 5 w 395"/>
                      <a:gd name="T61" fmla="*/ 3 h 396"/>
                      <a:gd name="T62" fmla="*/ 6 w 395"/>
                      <a:gd name="T63" fmla="*/ 3 h 396"/>
                      <a:gd name="T64" fmla="*/ 6 w 395"/>
                      <a:gd name="T65" fmla="*/ 2 h 396"/>
                      <a:gd name="T66" fmla="*/ 5 w 395"/>
                      <a:gd name="T67" fmla="*/ 2 h 396"/>
                      <a:gd name="T68" fmla="*/ 5 w 395"/>
                      <a:gd name="T69" fmla="*/ 2 h 396"/>
                      <a:gd name="T70" fmla="*/ 5 w 395"/>
                      <a:gd name="T71" fmla="*/ 1 h 3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395"/>
                      <a:gd name="T109" fmla="*/ 0 h 396"/>
                      <a:gd name="T110" fmla="*/ 395 w 395"/>
                      <a:gd name="T111" fmla="*/ 396 h 39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395" h="396">
                        <a:moveTo>
                          <a:pt x="339" y="54"/>
                        </a:moveTo>
                        <a:lnTo>
                          <a:pt x="316" y="68"/>
                        </a:lnTo>
                        <a:lnTo>
                          <a:pt x="291" y="75"/>
                        </a:lnTo>
                        <a:lnTo>
                          <a:pt x="266" y="75"/>
                        </a:lnTo>
                        <a:lnTo>
                          <a:pt x="242" y="69"/>
                        </a:lnTo>
                        <a:lnTo>
                          <a:pt x="218" y="56"/>
                        </a:lnTo>
                        <a:lnTo>
                          <a:pt x="222" y="41"/>
                        </a:lnTo>
                        <a:lnTo>
                          <a:pt x="220" y="25"/>
                        </a:lnTo>
                        <a:lnTo>
                          <a:pt x="211" y="12"/>
                        </a:lnTo>
                        <a:lnTo>
                          <a:pt x="199" y="2"/>
                        </a:lnTo>
                        <a:lnTo>
                          <a:pt x="184" y="0"/>
                        </a:lnTo>
                        <a:lnTo>
                          <a:pt x="169" y="2"/>
                        </a:lnTo>
                        <a:lnTo>
                          <a:pt x="155" y="12"/>
                        </a:lnTo>
                        <a:lnTo>
                          <a:pt x="148" y="25"/>
                        </a:lnTo>
                        <a:lnTo>
                          <a:pt x="144" y="41"/>
                        </a:lnTo>
                        <a:lnTo>
                          <a:pt x="148" y="56"/>
                        </a:lnTo>
                        <a:lnTo>
                          <a:pt x="117" y="62"/>
                        </a:lnTo>
                        <a:lnTo>
                          <a:pt x="84" y="62"/>
                        </a:lnTo>
                        <a:lnTo>
                          <a:pt x="54" y="56"/>
                        </a:lnTo>
                        <a:lnTo>
                          <a:pt x="67" y="77"/>
                        </a:lnTo>
                        <a:lnTo>
                          <a:pt x="75" y="102"/>
                        </a:lnTo>
                        <a:lnTo>
                          <a:pt x="75" y="129"/>
                        </a:lnTo>
                        <a:lnTo>
                          <a:pt x="67" y="154"/>
                        </a:lnTo>
                        <a:lnTo>
                          <a:pt x="54" y="175"/>
                        </a:lnTo>
                        <a:lnTo>
                          <a:pt x="40" y="171"/>
                        </a:lnTo>
                        <a:lnTo>
                          <a:pt x="25" y="175"/>
                        </a:lnTo>
                        <a:lnTo>
                          <a:pt x="11" y="183"/>
                        </a:lnTo>
                        <a:lnTo>
                          <a:pt x="2" y="196"/>
                        </a:lnTo>
                        <a:lnTo>
                          <a:pt x="0" y="211"/>
                        </a:lnTo>
                        <a:lnTo>
                          <a:pt x="2" y="227"/>
                        </a:lnTo>
                        <a:lnTo>
                          <a:pt x="11" y="240"/>
                        </a:lnTo>
                        <a:lnTo>
                          <a:pt x="25" y="248"/>
                        </a:lnTo>
                        <a:lnTo>
                          <a:pt x="40" y="250"/>
                        </a:lnTo>
                        <a:lnTo>
                          <a:pt x="54" y="248"/>
                        </a:lnTo>
                        <a:lnTo>
                          <a:pt x="61" y="279"/>
                        </a:lnTo>
                        <a:lnTo>
                          <a:pt x="61" y="309"/>
                        </a:lnTo>
                        <a:lnTo>
                          <a:pt x="55" y="340"/>
                        </a:lnTo>
                        <a:lnTo>
                          <a:pt x="77" y="326"/>
                        </a:lnTo>
                        <a:lnTo>
                          <a:pt x="101" y="321"/>
                        </a:lnTo>
                        <a:lnTo>
                          <a:pt x="126" y="321"/>
                        </a:lnTo>
                        <a:lnTo>
                          <a:pt x="151" y="326"/>
                        </a:lnTo>
                        <a:lnTo>
                          <a:pt x="174" y="340"/>
                        </a:lnTo>
                        <a:lnTo>
                          <a:pt x="171" y="355"/>
                        </a:lnTo>
                        <a:lnTo>
                          <a:pt x="174" y="371"/>
                        </a:lnTo>
                        <a:lnTo>
                          <a:pt x="182" y="384"/>
                        </a:lnTo>
                        <a:lnTo>
                          <a:pt x="195" y="392"/>
                        </a:lnTo>
                        <a:lnTo>
                          <a:pt x="211" y="396"/>
                        </a:lnTo>
                        <a:lnTo>
                          <a:pt x="226" y="392"/>
                        </a:lnTo>
                        <a:lnTo>
                          <a:pt x="238" y="384"/>
                        </a:lnTo>
                        <a:lnTo>
                          <a:pt x="247" y="371"/>
                        </a:lnTo>
                        <a:lnTo>
                          <a:pt x="249" y="355"/>
                        </a:lnTo>
                        <a:lnTo>
                          <a:pt x="245" y="340"/>
                        </a:lnTo>
                        <a:lnTo>
                          <a:pt x="278" y="332"/>
                        </a:lnTo>
                        <a:lnTo>
                          <a:pt x="309" y="332"/>
                        </a:lnTo>
                        <a:lnTo>
                          <a:pt x="339" y="340"/>
                        </a:lnTo>
                        <a:lnTo>
                          <a:pt x="326" y="319"/>
                        </a:lnTo>
                        <a:lnTo>
                          <a:pt x="318" y="294"/>
                        </a:lnTo>
                        <a:lnTo>
                          <a:pt x="318" y="267"/>
                        </a:lnTo>
                        <a:lnTo>
                          <a:pt x="326" y="242"/>
                        </a:lnTo>
                        <a:lnTo>
                          <a:pt x="339" y="221"/>
                        </a:lnTo>
                        <a:lnTo>
                          <a:pt x="355" y="223"/>
                        </a:lnTo>
                        <a:lnTo>
                          <a:pt x="370" y="221"/>
                        </a:lnTo>
                        <a:lnTo>
                          <a:pt x="383" y="213"/>
                        </a:lnTo>
                        <a:lnTo>
                          <a:pt x="391" y="200"/>
                        </a:lnTo>
                        <a:lnTo>
                          <a:pt x="395" y="185"/>
                        </a:lnTo>
                        <a:lnTo>
                          <a:pt x="391" y="169"/>
                        </a:lnTo>
                        <a:lnTo>
                          <a:pt x="383" y="156"/>
                        </a:lnTo>
                        <a:lnTo>
                          <a:pt x="370" y="148"/>
                        </a:lnTo>
                        <a:lnTo>
                          <a:pt x="355" y="144"/>
                        </a:lnTo>
                        <a:lnTo>
                          <a:pt x="339" y="148"/>
                        </a:lnTo>
                        <a:lnTo>
                          <a:pt x="332" y="117"/>
                        </a:lnTo>
                        <a:lnTo>
                          <a:pt x="332" y="87"/>
                        </a:lnTo>
                        <a:lnTo>
                          <a:pt x="339" y="54"/>
                        </a:lnTo>
                        <a:close/>
                      </a:path>
                    </a:pathLst>
                  </a:custGeom>
                  <a:solidFill>
                    <a:srgbClr val="FF00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90" name="Freeform 267"/>
                  <p:cNvSpPr>
                    <a:spLocks/>
                  </p:cNvSpPr>
                  <p:nvPr/>
                </p:nvSpPr>
                <p:spPr bwMode="auto">
                  <a:xfrm>
                    <a:off x="3010" y="1751"/>
                    <a:ext cx="558" cy="674"/>
                  </a:xfrm>
                  <a:custGeom>
                    <a:avLst/>
                    <a:gdLst>
                      <a:gd name="T0" fmla="*/ 0 w 1116"/>
                      <a:gd name="T1" fmla="*/ 0 h 1348"/>
                      <a:gd name="T2" fmla="*/ 17 w 1116"/>
                      <a:gd name="T3" fmla="*/ 0 h 1348"/>
                      <a:gd name="T4" fmla="*/ 17 w 1116"/>
                      <a:gd name="T5" fmla="*/ 21 h 1348"/>
                      <a:gd name="T6" fmla="*/ 0 60000 65536"/>
                      <a:gd name="T7" fmla="*/ 0 60000 65536"/>
                      <a:gd name="T8" fmla="*/ 0 60000 65536"/>
                      <a:gd name="T9" fmla="*/ 0 w 1116"/>
                      <a:gd name="T10" fmla="*/ 0 h 1348"/>
                      <a:gd name="T11" fmla="*/ 1116 w 1116"/>
                      <a:gd name="T12" fmla="*/ 1348 h 13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16" h="1348">
                        <a:moveTo>
                          <a:pt x="0" y="0"/>
                        </a:moveTo>
                        <a:lnTo>
                          <a:pt x="1116" y="0"/>
                        </a:lnTo>
                        <a:lnTo>
                          <a:pt x="1116" y="1348"/>
                        </a:ln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9972" name="Text Box 268"/>
            <p:cNvSpPr txBox="1">
              <a:spLocks noChangeArrowheads="1"/>
            </p:cNvSpPr>
            <p:nvPr/>
          </p:nvSpPr>
          <p:spPr bwMode="auto">
            <a:xfrm>
              <a:off x="1296" y="1200"/>
              <a:ext cx="3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How Much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we measure = </a:t>
              </a:r>
              <a:r>
                <a:rPr lang="en-US" sz="2000" b="1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Assembly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Model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249-74C7-48C7-AE5E-70175C83D1C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838200"/>
          </a:xfrm>
        </p:spPr>
        <p:txBody>
          <a:bodyPr/>
          <a:lstStyle/>
          <a:p>
            <a:pPr eaLnBrk="1" hangingPunct="1"/>
            <a:r>
              <a:rPr lang="en-US" sz="3500"/>
              <a:t>Conceptual Assessment Framework (CAF)</a:t>
            </a:r>
          </a:p>
        </p:txBody>
      </p:sp>
      <p:sp>
        <p:nvSpPr>
          <p:cNvPr id="40964" name="Freeform 3"/>
          <p:cNvSpPr>
            <a:spLocks/>
          </p:cNvSpPr>
          <p:nvPr/>
        </p:nvSpPr>
        <p:spPr bwMode="auto">
          <a:xfrm>
            <a:off x="1589088" y="5834063"/>
            <a:ext cx="1428750" cy="57150"/>
          </a:xfrm>
          <a:custGeom>
            <a:avLst/>
            <a:gdLst>
              <a:gd name="T0" fmla="*/ 2147483647 w 1799"/>
              <a:gd name="T1" fmla="*/ 0 h 73"/>
              <a:gd name="T2" fmla="*/ 0 w 1799"/>
              <a:gd name="T3" fmla="*/ 0 h 73"/>
              <a:gd name="T4" fmla="*/ 2147483647 w 1799"/>
              <a:gd name="T5" fmla="*/ 2147483647 h 73"/>
              <a:gd name="T6" fmla="*/ 2147483647 w 1799"/>
              <a:gd name="T7" fmla="*/ 2147483647 h 73"/>
              <a:gd name="T8" fmla="*/ 2147483647 w 1799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9"/>
              <a:gd name="T16" fmla="*/ 0 h 73"/>
              <a:gd name="T17" fmla="*/ 1799 w 1799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9" h="73">
                <a:moveTo>
                  <a:pt x="1728" y="0"/>
                </a:moveTo>
                <a:lnTo>
                  <a:pt x="0" y="0"/>
                </a:lnTo>
                <a:lnTo>
                  <a:pt x="73" y="73"/>
                </a:lnTo>
                <a:lnTo>
                  <a:pt x="1799" y="73"/>
                </a:lnTo>
                <a:lnTo>
                  <a:pt x="1728" y="0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5" name="Freeform 4"/>
          <p:cNvSpPr>
            <a:spLocks/>
          </p:cNvSpPr>
          <p:nvPr/>
        </p:nvSpPr>
        <p:spPr bwMode="auto">
          <a:xfrm>
            <a:off x="2960688" y="4578350"/>
            <a:ext cx="57150" cy="1312863"/>
          </a:xfrm>
          <a:custGeom>
            <a:avLst/>
            <a:gdLst>
              <a:gd name="T0" fmla="*/ 2147483647 w 71"/>
              <a:gd name="T1" fmla="*/ 2147483647 h 1655"/>
              <a:gd name="T2" fmla="*/ 0 w 71"/>
              <a:gd name="T3" fmla="*/ 2147483647 h 1655"/>
              <a:gd name="T4" fmla="*/ 0 w 71"/>
              <a:gd name="T5" fmla="*/ 0 h 1655"/>
              <a:gd name="T6" fmla="*/ 2147483647 w 71"/>
              <a:gd name="T7" fmla="*/ 2147483647 h 1655"/>
              <a:gd name="T8" fmla="*/ 2147483647 w 71"/>
              <a:gd name="T9" fmla="*/ 2147483647 h 1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655"/>
              <a:gd name="T17" fmla="*/ 71 w 71"/>
              <a:gd name="T18" fmla="*/ 1655 h 1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655">
                <a:moveTo>
                  <a:pt x="71" y="1655"/>
                </a:moveTo>
                <a:lnTo>
                  <a:pt x="0" y="1582"/>
                </a:lnTo>
                <a:lnTo>
                  <a:pt x="0" y="0"/>
                </a:lnTo>
                <a:lnTo>
                  <a:pt x="71" y="73"/>
                </a:lnTo>
                <a:lnTo>
                  <a:pt x="71" y="1655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1589088" y="4578350"/>
            <a:ext cx="1371600" cy="125571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1600200" y="4648200"/>
            <a:ext cx="1298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Proficiency Model(s)</a:t>
            </a:r>
            <a:endParaRPr lang="en-US">
              <a:latin typeface="Tahoma" pitchFamily="34" charset="0"/>
            </a:endParaRPr>
          </a:p>
        </p:txBody>
      </p:sp>
      <p:sp>
        <p:nvSpPr>
          <p:cNvPr id="40968" name="Freeform 7"/>
          <p:cNvSpPr>
            <a:spLocks/>
          </p:cNvSpPr>
          <p:nvPr/>
        </p:nvSpPr>
        <p:spPr bwMode="auto">
          <a:xfrm>
            <a:off x="224790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6" y="31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3"/>
                </a:lnTo>
                <a:lnTo>
                  <a:pt x="131" y="31"/>
                </a:lnTo>
                <a:lnTo>
                  <a:pt x="142" y="50"/>
                </a:lnTo>
                <a:lnTo>
                  <a:pt x="144" y="73"/>
                </a:lnTo>
                <a:lnTo>
                  <a:pt x="142" y="94"/>
                </a:lnTo>
                <a:lnTo>
                  <a:pt x="131" y="115"/>
                </a:lnTo>
                <a:lnTo>
                  <a:pt x="116" y="130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6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9" name="Freeform 8"/>
          <p:cNvSpPr>
            <a:spLocks/>
          </p:cNvSpPr>
          <p:nvPr/>
        </p:nvSpPr>
        <p:spPr bwMode="auto">
          <a:xfrm>
            <a:off x="2247900" y="534193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1"/>
                </a:moveTo>
                <a:lnTo>
                  <a:pt x="4" y="50"/>
                </a:lnTo>
                <a:lnTo>
                  <a:pt x="16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4"/>
                </a:lnTo>
                <a:lnTo>
                  <a:pt x="131" y="29"/>
                </a:lnTo>
                <a:lnTo>
                  <a:pt x="142" y="50"/>
                </a:lnTo>
                <a:lnTo>
                  <a:pt x="144" y="71"/>
                </a:lnTo>
                <a:lnTo>
                  <a:pt x="142" y="94"/>
                </a:lnTo>
                <a:lnTo>
                  <a:pt x="131" y="114"/>
                </a:lnTo>
                <a:lnTo>
                  <a:pt x="116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6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0" name="Freeform 9"/>
          <p:cNvSpPr>
            <a:spLocks/>
          </p:cNvSpPr>
          <p:nvPr/>
        </p:nvSpPr>
        <p:spPr bwMode="auto">
          <a:xfrm>
            <a:off x="264795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3" y="31"/>
                </a:lnTo>
                <a:lnTo>
                  <a:pt x="29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29" y="130"/>
                </a:lnTo>
                <a:lnTo>
                  <a:pt x="13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Freeform 10"/>
          <p:cNvSpPr>
            <a:spLocks/>
          </p:cNvSpPr>
          <p:nvPr/>
        </p:nvSpPr>
        <p:spPr bwMode="auto">
          <a:xfrm>
            <a:off x="2647950" y="5227638"/>
            <a:ext cx="114300" cy="114300"/>
          </a:xfrm>
          <a:custGeom>
            <a:avLst/>
            <a:gdLst>
              <a:gd name="T0" fmla="*/ 0 w 144"/>
              <a:gd name="T1" fmla="*/ 2147483647 h 143"/>
              <a:gd name="T2" fmla="*/ 2147483647 w 144"/>
              <a:gd name="T3" fmla="*/ 2147483647 h 143"/>
              <a:gd name="T4" fmla="*/ 2147483647 w 144"/>
              <a:gd name="T5" fmla="*/ 2147483647 h 143"/>
              <a:gd name="T6" fmla="*/ 2147483647 w 144"/>
              <a:gd name="T7" fmla="*/ 2147483647 h 143"/>
              <a:gd name="T8" fmla="*/ 2147483647 w 144"/>
              <a:gd name="T9" fmla="*/ 2147483647 h 143"/>
              <a:gd name="T10" fmla="*/ 2147483647 w 144"/>
              <a:gd name="T11" fmla="*/ 0 h 143"/>
              <a:gd name="T12" fmla="*/ 2147483647 w 144"/>
              <a:gd name="T13" fmla="*/ 2147483647 h 143"/>
              <a:gd name="T14" fmla="*/ 2147483647 w 144"/>
              <a:gd name="T15" fmla="*/ 2147483647 h 143"/>
              <a:gd name="T16" fmla="*/ 2147483647 w 144"/>
              <a:gd name="T17" fmla="*/ 2147483647 h 143"/>
              <a:gd name="T18" fmla="*/ 2147483647 w 144"/>
              <a:gd name="T19" fmla="*/ 2147483647 h 143"/>
              <a:gd name="T20" fmla="*/ 2147483647 w 144"/>
              <a:gd name="T21" fmla="*/ 2147483647 h 143"/>
              <a:gd name="T22" fmla="*/ 2147483647 w 144"/>
              <a:gd name="T23" fmla="*/ 2147483647 h 143"/>
              <a:gd name="T24" fmla="*/ 2147483647 w 144"/>
              <a:gd name="T25" fmla="*/ 2147483647 h 143"/>
              <a:gd name="T26" fmla="*/ 2147483647 w 144"/>
              <a:gd name="T27" fmla="*/ 2147483647 h 143"/>
              <a:gd name="T28" fmla="*/ 2147483647 w 144"/>
              <a:gd name="T29" fmla="*/ 2147483647 h 143"/>
              <a:gd name="T30" fmla="*/ 2147483647 w 144"/>
              <a:gd name="T31" fmla="*/ 2147483647 h 143"/>
              <a:gd name="T32" fmla="*/ 2147483647 w 144"/>
              <a:gd name="T33" fmla="*/ 2147483647 h 143"/>
              <a:gd name="T34" fmla="*/ 2147483647 w 144"/>
              <a:gd name="T35" fmla="*/ 2147483647 h 143"/>
              <a:gd name="T36" fmla="*/ 2147483647 w 144"/>
              <a:gd name="T37" fmla="*/ 2147483647 h 143"/>
              <a:gd name="T38" fmla="*/ 2147483647 w 144"/>
              <a:gd name="T39" fmla="*/ 2147483647 h 143"/>
              <a:gd name="T40" fmla="*/ 0 w 144"/>
              <a:gd name="T41" fmla="*/ 2147483647 h 1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3"/>
              <a:gd name="T65" fmla="*/ 144 w 144"/>
              <a:gd name="T66" fmla="*/ 143 h 14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3">
                <a:moveTo>
                  <a:pt x="0" y="71"/>
                </a:moveTo>
                <a:lnTo>
                  <a:pt x="4" y="49"/>
                </a:lnTo>
                <a:lnTo>
                  <a:pt x="13" y="28"/>
                </a:lnTo>
                <a:lnTo>
                  <a:pt x="29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1"/>
                </a:lnTo>
                <a:lnTo>
                  <a:pt x="140" y="94"/>
                </a:lnTo>
                <a:lnTo>
                  <a:pt x="130" y="113"/>
                </a:lnTo>
                <a:lnTo>
                  <a:pt x="115" y="130"/>
                </a:lnTo>
                <a:lnTo>
                  <a:pt x="94" y="140"/>
                </a:lnTo>
                <a:lnTo>
                  <a:pt x="73" y="143"/>
                </a:lnTo>
                <a:lnTo>
                  <a:pt x="50" y="140"/>
                </a:lnTo>
                <a:lnTo>
                  <a:pt x="29" y="130"/>
                </a:lnTo>
                <a:lnTo>
                  <a:pt x="13" y="113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2" name="Freeform 11"/>
          <p:cNvSpPr>
            <a:spLocks/>
          </p:cNvSpPr>
          <p:nvPr/>
        </p:nvSpPr>
        <p:spPr bwMode="auto">
          <a:xfrm>
            <a:off x="2476500" y="5341938"/>
            <a:ext cx="114300" cy="114300"/>
          </a:xfrm>
          <a:custGeom>
            <a:avLst/>
            <a:gdLst>
              <a:gd name="T0" fmla="*/ 0 w 146"/>
              <a:gd name="T1" fmla="*/ 2147483647 h 144"/>
              <a:gd name="T2" fmla="*/ 2147483647 w 146"/>
              <a:gd name="T3" fmla="*/ 2147483647 h 144"/>
              <a:gd name="T4" fmla="*/ 2147483647 w 146"/>
              <a:gd name="T5" fmla="*/ 2147483647 h 144"/>
              <a:gd name="T6" fmla="*/ 2147483647 w 146"/>
              <a:gd name="T7" fmla="*/ 2147483647 h 144"/>
              <a:gd name="T8" fmla="*/ 2147483647 w 146"/>
              <a:gd name="T9" fmla="*/ 2147483647 h 144"/>
              <a:gd name="T10" fmla="*/ 2147483647 w 146"/>
              <a:gd name="T11" fmla="*/ 0 h 144"/>
              <a:gd name="T12" fmla="*/ 2147483647 w 146"/>
              <a:gd name="T13" fmla="*/ 2147483647 h 144"/>
              <a:gd name="T14" fmla="*/ 2147483647 w 146"/>
              <a:gd name="T15" fmla="*/ 2147483647 h 144"/>
              <a:gd name="T16" fmla="*/ 2147483647 w 146"/>
              <a:gd name="T17" fmla="*/ 2147483647 h 144"/>
              <a:gd name="T18" fmla="*/ 2147483647 w 146"/>
              <a:gd name="T19" fmla="*/ 2147483647 h 144"/>
              <a:gd name="T20" fmla="*/ 2147483647 w 146"/>
              <a:gd name="T21" fmla="*/ 2147483647 h 144"/>
              <a:gd name="T22" fmla="*/ 2147483647 w 146"/>
              <a:gd name="T23" fmla="*/ 2147483647 h 144"/>
              <a:gd name="T24" fmla="*/ 2147483647 w 146"/>
              <a:gd name="T25" fmla="*/ 2147483647 h 144"/>
              <a:gd name="T26" fmla="*/ 2147483647 w 146"/>
              <a:gd name="T27" fmla="*/ 2147483647 h 144"/>
              <a:gd name="T28" fmla="*/ 2147483647 w 146"/>
              <a:gd name="T29" fmla="*/ 2147483647 h 144"/>
              <a:gd name="T30" fmla="*/ 2147483647 w 146"/>
              <a:gd name="T31" fmla="*/ 2147483647 h 144"/>
              <a:gd name="T32" fmla="*/ 2147483647 w 146"/>
              <a:gd name="T33" fmla="*/ 2147483647 h 144"/>
              <a:gd name="T34" fmla="*/ 2147483647 w 146"/>
              <a:gd name="T35" fmla="*/ 2147483647 h 144"/>
              <a:gd name="T36" fmla="*/ 2147483647 w 146"/>
              <a:gd name="T37" fmla="*/ 2147483647 h 144"/>
              <a:gd name="T38" fmla="*/ 2147483647 w 146"/>
              <a:gd name="T39" fmla="*/ 2147483647 h 144"/>
              <a:gd name="T40" fmla="*/ 0 w 146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6"/>
              <a:gd name="T64" fmla="*/ 0 h 144"/>
              <a:gd name="T65" fmla="*/ 146 w 146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6" h="144">
                <a:moveTo>
                  <a:pt x="0" y="71"/>
                </a:moveTo>
                <a:lnTo>
                  <a:pt x="4" y="50"/>
                </a:lnTo>
                <a:lnTo>
                  <a:pt x="15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5" y="14"/>
                </a:lnTo>
                <a:lnTo>
                  <a:pt x="131" y="29"/>
                </a:lnTo>
                <a:lnTo>
                  <a:pt x="142" y="50"/>
                </a:lnTo>
                <a:lnTo>
                  <a:pt x="146" y="71"/>
                </a:lnTo>
                <a:lnTo>
                  <a:pt x="142" y="94"/>
                </a:lnTo>
                <a:lnTo>
                  <a:pt x="131" y="114"/>
                </a:lnTo>
                <a:lnTo>
                  <a:pt x="115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5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3" name="Line 12"/>
          <p:cNvSpPr>
            <a:spLocks noChangeShapeType="1"/>
          </p:cNvSpPr>
          <p:nvPr/>
        </p:nvSpPr>
        <p:spPr bwMode="auto">
          <a:xfrm>
            <a:off x="2362200" y="5113338"/>
            <a:ext cx="231775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Freeform 13"/>
          <p:cNvSpPr>
            <a:spLocks/>
          </p:cNvSpPr>
          <p:nvPr/>
        </p:nvSpPr>
        <p:spPr bwMode="auto">
          <a:xfrm>
            <a:off x="2578100" y="5078413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2147483647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0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88" y="44"/>
                </a:moveTo>
                <a:lnTo>
                  <a:pt x="0" y="88"/>
                </a:lnTo>
                <a:lnTo>
                  <a:pt x="2" y="82"/>
                </a:lnTo>
                <a:lnTo>
                  <a:pt x="3" y="78"/>
                </a:lnTo>
                <a:lnTo>
                  <a:pt x="5" y="73"/>
                </a:lnTo>
                <a:lnTo>
                  <a:pt x="7" y="67"/>
                </a:lnTo>
                <a:lnTo>
                  <a:pt x="9" y="63"/>
                </a:lnTo>
                <a:lnTo>
                  <a:pt x="9" y="57"/>
                </a:lnTo>
                <a:lnTo>
                  <a:pt x="9" y="51"/>
                </a:lnTo>
                <a:lnTo>
                  <a:pt x="9" y="46"/>
                </a:lnTo>
                <a:lnTo>
                  <a:pt x="9" y="40"/>
                </a:lnTo>
                <a:lnTo>
                  <a:pt x="9" y="36"/>
                </a:lnTo>
                <a:lnTo>
                  <a:pt x="9" y="30"/>
                </a:lnTo>
                <a:lnTo>
                  <a:pt x="9" y="25"/>
                </a:lnTo>
                <a:lnTo>
                  <a:pt x="7" y="19"/>
                </a:lnTo>
                <a:lnTo>
                  <a:pt x="5" y="15"/>
                </a:lnTo>
                <a:lnTo>
                  <a:pt x="3" y="9"/>
                </a:lnTo>
                <a:lnTo>
                  <a:pt x="2" y="3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>
            <a:off x="2305050" y="5170488"/>
            <a:ext cx="1588" cy="119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Freeform 15"/>
          <p:cNvSpPr>
            <a:spLocks/>
          </p:cNvSpPr>
          <p:nvPr/>
        </p:nvSpPr>
        <p:spPr bwMode="auto">
          <a:xfrm>
            <a:off x="2270125" y="5272088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0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2147483647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44" y="88"/>
                </a:moveTo>
                <a:lnTo>
                  <a:pt x="0" y="0"/>
                </a:lnTo>
                <a:lnTo>
                  <a:pt x="6" y="2"/>
                </a:lnTo>
                <a:lnTo>
                  <a:pt x="10" y="4"/>
                </a:lnTo>
                <a:lnTo>
                  <a:pt x="16" y="6"/>
                </a:lnTo>
                <a:lnTo>
                  <a:pt x="19" y="8"/>
                </a:lnTo>
                <a:lnTo>
                  <a:pt x="25" y="8"/>
                </a:lnTo>
                <a:lnTo>
                  <a:pt x="31" y="10"/>
                </a:lnTo>
                <a:lnTo>
                  <a:pt x="37" y="10"/>
                </a:lnTo>
                <a:lnTo>
                  <a:pt x="42" y="10"/>
                </a:lnTo>
                <a:lnTo>
                  <a:pt x="46" y="10"/>
                </a:lnTo>
                <a:lnTo>
                  <a:pt x="52" y="10"/>
                </a:lnTo>
                <a:lnTo>
                  <a:pt x="58" y="10"/>
                </a:lnTo>
                <a:lnTo>
                  <a:pt x="63" y="8"/>
                </a:lnTo>
                <a:lnTo>
                  <a:pt x="67" y="8"/>
                </a:lnTo>
                <a:lnTo>
                  <a:pt x="73" y="6"/>
                </a:lnTo>
                <a:lnTo>
                  <a:pt x="79" y="4"/>
                </a:lnTo>
                <a:lnTo>
                  <a:pt x="83" y="2"/>
                </a:lnTo>
                <a:lnTo>
                  <a:pt x="88" y="0"/>
                </a:lnTo>
                <a:lnTo>
                  <a:pt x="44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2362200" y="5399088"/>
            <a:ext cx="61913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Freeform 17"/>
          <p:cNvSpPr>
            <a:spLocks/>
          </p:cNvSpPr>
          <p:nvPr/>
        </p:nvSpPr>
        <p:spPr bwMode="auto">
          <a:xfrm>
            <a:off x="2405063" y="5364163"/>
            <a:ext cx="71437" cy="69850"/>
          </a:xfrm>
          <a:custGeom>
            <a:avLst/>
            <a:gdLst>
              <a:gd name="T0" fmla="*/ 2147483647 w 88"/>
              <a:gd name="T1" fmla="*/ 2147483647 h 89"/>
              <a:gd name="T2" fmla="*/ 0 w 88"/>
              <a:gd name="T3" fmla="*/ 2147483647 h 89"/>
              <a:gd name="T4" fmla="*/ 2147483647 w 88"/>
              <a:gd name="T5" fmla="*/ 2147483647 h 89"/>
              <a:gd name="T6" fmla="*/ 2147483647 w 88"/>
              <a:gd name="T7" fmla="*/ 2147483647 h 89"/>
              <a:gd name="T8" fmla="*/ 2147483647 w 88"/>
              <a:gd name="T9" fmla="*/ 2147483647 h 89"/>
              <a:gd name="T10" fmla="*/ 2147483647 w 88"/>
              <a:gd name="T11" fmla="*/ 2147483647 h 89"/>
              <a:gd name="T12" fmla="*/ 2147483647 w 88"/>
              <a:gd name="T13" fmla="*/ 2147483647 h 89"/>
              <a:gd name="T14" fmla="*/ 2147483647 w 88"/>
              <a:gd name="T15" fmla="*/ 2147483647 h 89"/>
              <a:gd name="T16" fmla="*/ 2147483647 w 88"/>
              <a:gd name="T17" fmla="*/ 2147483647 h 89"/>
              <a:gd name="T18" fmla="*/ 2147483647 w 88"/>
              <a:gd name="T19" fmla="*/ 2147483647 h 89"/>
              <a:gd name="T20" fmla="*/ 2147483647 w 88"/>
              <a:gd name="T21" fmla="*/ 2147483647 h 89"/>
              <a:gd name="T22" fmla="*/ 2147483647 w 88"/>
              <a:gd name="T23" fmla="*/ 2147483647 h 89"/>
              <a:gd name="T24" fmla="*/ 2147483647 w 88"/>
              <a:gd name="T25" fmla="*/ 2147483647 h 89"/>
              <a:gd name="T26" fmla="*/ 2147483647 w 88"/>
              <a:gd name="T27" fmla="*/ 2147483647 h 89"/>
              <a:gd name="T28" fmla="*/ 2147483647 w 88"/>
              <a:gd name="T29" fmla="*/ 2147483647 h 89"/>
              <a:gd name="T30" fmla="*/ 2147483647 w 88"/>
              <a:gd name="T31" fmla="*/ 2147483647 h 89"/>
              <a:gd name="T32" fmla="*/ 2147483647 w 88"/>
              <a:gd name="T33" fmla="*/ 2147483647 h 89"/>
              <a:gd name="T34" fmla="*/ 2147483647 w 88"/>
              <a:gd name="T35" fmla="*/ 2147483647 h 89"/>
              <a:gd name="T36" fmla="*/ 0 w 88"/>
              <a:gd name="T37" fmla="*/ 0 h 89"/>
              <a:gd name="T38" fmla="*/ 2147483647 w 88"/>
              <a:gd name="T39" fmla="*/ 2147483647 h 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9"/>
              <a:gd name="T62" fmla="*/ 88 w 88"/>
              <a:gd name="T63" fmla="*/ 89 h 8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9">
                <a:moveTo>
                  <a:pt x="88" y="44"/>
                </a:moveTo>
                <a:lnTo>
                  <a:pt x="0" y="89"/>
                </a:lnTo>
                <a:lnTo>
                  <a:pt x="4" y="85"/>
                </a:lnTo>
                <a:lnTo>
                  <a:pt x="6" y="79"/>
                </a:lnTo>
                <a:lnTo>
                  <a:pt x="8" y="75"/>
                </a:lnTo>
                <a:lnTo>
                  <a:pt x="8" y="69"/>
                </a:lnTo>
                <a:lnTo>
                  <a:pt x="9" y="64"/>
                </a:lnTo>
                <a:lnTo>
                  <a:pt x="9" y="58"/>
                </a:lnTo>
                <a:lnTo>
                  <a:pt x="11" y="54"/>
                </a:lnTo>
                <a:lnTo>
                  <a:pt x="11" y="48"/>
                </a:lnTo>
                <a:lnTo>
                  <a:pt x="11" y="43"/>
                </a:lnTo>
                <a:lnTo>
                  <a:pt x="11" y="37"/>
                </a:lnTo>
                <a:lnTo>
                  <a:pt x="9" y="31"/>
                </a:lnTo>
                <a:lnTo>
                  <a:pt x="9" y="27"/>
                </a:lnTo>
                <a:lnTo>
                  <a:pt x="8" y="21"/>
                </a:lnTo>
                <a:lnTo>
                  <a:pt x="8" y="16"/>
                </a:lnTo>
                <a:lnTo>
                  <a:pt x="6" y="10"/>
                </a:lnTo>
                <a:lnTo>
                  <a:pt x="4" y="6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18"/>
          <p:cNvSpPr>
            <a:spLocks noChangeShapeType="1"/>
          </p:cNvSpPr>
          <p:nvPr/>
        </p:nvSpPr>
        <p:spPr bwMode="auto">
          <a:xfrm flipV="1">
            <a:off x="2590800" y="5365750"/>
            <a:ext cx="66675" cy="333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Freeform 19"/>
          <p:cNvSpPr>
            <a:spLocks/>
          </p:cNvSpPr>
          <p:nvPr/>
        </p:nvSpPr>
        <p:spPr bwMode="auto">
          <a:xfrm>
            <a:off x="2627313" y="5341938"/>
            <a:ext cx="77787" cy="63500"/>
          </a:xfrm>
          <a:custGeom>
            <a:avLst/>
            <a:gdLst>
              <a:gd name="T0" fmla="*/ 2147483647 w 100"/>
              <a:gd name="T1" fmla="*/ 0 h 79"/>
              <a:gd name="T2" fmla="*/ 2147483647 w 100"/>
              <a:gd name="T3" fmla="*/ 2147483647 h 79"/>
              <a:gd name="T4" fmla="*/ 2147483647 w 100"/>
              <a:gd name="T5" fmla="*/ 2147483647 h 79"/>
              <a:gd name="T6" fmla="*/ 2147483647 w 100"/>
              <a:gd name="T7" fmla="*/ 2147483647 h 79"/>
              <a:gd name="T8" fmla="*/ 2147483647 w 100"/>
              <a:gd name="T9" fmla="*/ 2147483647 h 79"/>
              <a:gd name="T10" fmla="*/ 2147483647 w 100"/>
              <a:gd name="T11" fmla="*/ 2147483647 h 79"/>
              <a:gd name="T12" fmla="*/ 2147483647 w 100"/>
              <a:gd name="T13" fmla="*/ 2147483647 h 79"/>
              <a:gd name="T14" fmla="*/ 2147483647 w 100"/>
              <a:gd name="T15" fmla="*/ 2147483647 h 79"/>
              <a:gd name="T16" fmla="*/ 2147483647 w 100"/>
              <a:gd name="T17" fmla="*/ 2147483647 h 79"/>
              <a:gd name="T18" fmla="*/ 2147483647 w 100"/>
              <a:gd name="T19" fmla="*/ 2147483647 h 79"/>
              <a:gd name="T20" fmla="*/ 2147483647 w 100"/>
              <a:gd name="T21" fmla="*/ 2147483647 h 79"/>
              <a:gd name="T22" fmla="*/ 2147483647 w 100"/>
              <a:gd name="T23" fmla="*/ 2147483647 h 79"/>
              <a:gd name="T24" fmla="*/ 2147483647 w 100"/>
              <a:gd name="T25" fmla="*/ 2147483647 h 79"/>
              <a:gd name="T26" fmla="*/ 2147483647 w 100"/>
              <a:gd name="T27" fmla="*/ 2147483647 h 79"/>
              <a:gd name="T28" fmla="*/ 2147483647 w 100"/>
              <a:gd name="T29" fmla="*/ 2147483647 h 79"/>
              <a:gd name="T30" fmla="*/ 2147483647 w 100"/>
              <a:gd name="T31" fmla="*/ 2147483647 h 79"/>
              <a:gd name="T32" fmla="*/ 2147483647 w 100"/>
              <a:gd name="T33" fmla="*/ 2147483647 h 79"/>
              <a:gd name="T34" fmla="*/ 2147483647 w 100"/>
              <a:gd name="T35" fmla="*/ 2147483647 h 79"/>
              <a:gd name="T36" fmla="*/ 0 w 100"/>
              <a:gd name="T37" fmla="*/ 0 h 79"/>
              <a:gd name="T38" fmla="*/ 2147483647 w 100"/>
              <a:gd name="T39" fmla="*/ 0 h 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0"/>
              <a:gd name="T61" fmla="*/ 0 h 79"/>
              <a:gd name="T62" fmla="*/ 100 w 100"/>
              <a:gd name="T63" fmla="*/ 79 h 7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0" h="79">
                <a:moveTo>
                  <a:pt x="100" y="0"/>
                </a:moveTo>
                <a:lnTo>
                  <a:pt x="40" y="79"/>
                </a:lnTo>
                <a:lnTo>
                  <a:pt x="40" y="73"/>
                </a:lnTo>
                <a:lnTo>
                  <a:pt x="38" y="68"/>
                </a:lnTo>
                <a:lnTo>
                  <a:pt x="38" y="64"/>
                </a:lnTo>
                <a:lnTo>
                  <a:pt x="36" y="58"/>
                </a:lnTo>
                <a:lnTo>
                  <a:pt x="36" y="52"/>
                </a:lnTo>
                <a:lnTo>
                  <a:pt x="35" y="47"/>
                </a:lnTo>
                <a:lnTo>
                  <a:pt x="33" y="43"/>
                </a:lnTo>
                <a:lnTo>
                  <a:pt x="31" y="37"/>
                </a:lnTo>
                <a:lnTo>
                  <a:pt x="29" y="33"/>
                </a:lnTo>
                <a:lnTo>
                  <a:pt x="25" y="27"/>
                </a:lnTo>
                <a:lnTo>
                  <a:pt x="23" y="23"/>
                </a:lnTo>
                <a:lnTo>
                  <a:pt x="19" y="20"/>
                </a:lnTo>
                <a:lnTo>
                  <a:pt x="15" y="16"/>
                </a:lnTo>
                <a:lnTo>
                  <a:pt x="12" y="10"/>
                </a:lnTo>
                <a:lnTo>
                  <a:pt x="8" y="6"/>
                </a:lnTo>
                <a:lnTo>
                  <a:pt x="4" y="4"/>
                </a:lnTo>
                <a:lnTo>
                  <a:pt x="0" y="0"/>
                </a:lnTo>
                <a:lnTo>
                  <a:pt x="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Line 20"/>
          <p:cNvSpPr>
            <a:spLocks noChangeShapeType="1"/>
          </p:cNvSpPr>
          <p:nvPr/>
        </p:nvSpPr>
        <p:spPr bwMode="auto">
          <a:xfrm>
            <a:off x="2362200" y="5113338"/>
            <a:ext cx="239713" cy="1444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Freeform 21"/>
          <p:cNvSpPr>
            <a:spLocks/>
          </p:cNvSpPr>
          <p:nvPr/>
        </p:nvSpPr>
        <p:spPr bwMode="auto">
          <a:xfrm>
            <a:off x="2570163" y="5219700"/>
            <a:ext cx="77787" cy="65088"/>
          </a:xfrm>
          <a:custGeom>
            <a:avLst/>
            <a:gdLst>
              <a:gd name="T0" fmla="*/ 2147483647 w 98"/>
              <a:gd name="T1" fmla="*/ 2147483647 h 83"/>
              <a:gd name="T2" fmla="*/ 0 w 98"/>
              <a:gd name="T3" fmla="*/ 2147483647 h 83"/>
              <a:gd name="T4" fmla="*/ 2147483647 w 98"/>
              <a:gd name="T5" fmla="*/ 2147483647 h 83"/>
              <a:gd name="T6" fmla="*/ 2147483647 w 98"/>
              <a:gd name="T7" fmla="*/ 2147483647 h 83"/>
              <a:gd name="T8" fmla="*/ 2147483647 w 98"/>
              <a:gd name="T9" fmla="*/ 2147483647 h 83"/>
              <a:gd name="T10" fmla="*/ 2147483647 w 98"/>
              <a:gd name="T11" fmla="*/ 2147483647 h 83"/>
              <a:gd name="T12" fmla="*/ 2147483647 w 98"/>
              <a:gd name="T13" fmla="*/ 2147483647 h 83"/>
              <a:gd name="T14" fmla="*/ 2147483647 w 98"/>
              <a:gd name="T15" fmla="*/ 2147483647 h 83"/>
              <a:gd name="T16" fmla="*/ 2147483647 w 98"/>
              <a:gd name="T17" fmla="*/ 2147483647 h 83"/>
              <a:gd name="T18" fmla="*/ 2147483647 w 98"/>
              <a:gd name="T19" fmla="*/ 2147483647 h 83"/>
              <a:gd name="T20" fmla="*/ 2147483647 w 98"/>
              <a:gd name="T21" fmla="*/ 2147483647 h 83"/>
              <a:gd name="T22" fmla="*/ 2147483647 w 98"/>
              <a:gd name="T23" fmla="*/ 2147483647 h 83"/>
              <a:gd name="T24" fmla="*/ 2147483647 w 98"/>
              <a:gd name="T25" fmla="*/ 2147483647 h 83"/>
              <a:gd name="T26" fmla="*/ 2147483647 w 98"/>
              <a:gd name="T27" fmla="*/ 2147483647 h 83"/>
              <a:gd name="T28" fmla="*/ 2147483647 w 98"/>
              <a:gd name="T29" fmla="*/ 2147483647 h 83"/>
              <a:gd name="T30" fmla="*/ 2147483647 w 98"/>
              <a:gd name="T31" fmla="*/ 2147483647 h 83"/>
              <a:gd name="T32" fmla="*/ 2147483647 w 98"/>
              <a:gd name="T33" fmla="*/ 2147483647 h 83"/>
              <a:gd name="T34" fmla="*/ 2147483647 w 98"/>
              <a:gd name="T35" fmla="*/ 2147483647 h 83"/>
              <a:gd name="T36" fmla="*/ 2147483647 w 98"/>
              <a:gd name="T37" fmla="*/ 0 h 83"/>
              <a:gd name="T38" fmla="*/ 2147483647 w 98"/>
              <a:gd name="T39" fmla="*/ 2147483647 h 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8"/>
              <a:gd name="T61" fmla="*/ 0 h 83"/>
              <a:gd name="T62" fmla="*/ 98 w 98"/>
              <a:gd name="T63" fmla="*/ 83 h 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8" h="83">
                <a:moveTo>
                  <a:pt x="98" y="83"/>
                </a:moveTo>
                <a:lnTo>
                  <a:pt x="0" y="75"/>
                </a:lnTo>
                <a:lnTo>
                  <a:pt x="4" y="73"/>
                </a:lnTo>
                <a:lnTo>
                  <a:pt x="8" y="69"/>
                </a:lnTo>
                <a:lnTo>
                  <a:pt x="12" y="65"/>
                </a:lnTo>
                <a:lnTo>
                  <a:pt x="15" y="61"/>
                </a:lnTo>
                <a:lnTo>
                  <a:pt x="19" y="58"/>
                </a:lnTo>
                <a:lnTo>
                  <a:pt x="23" y="54"/>
                </a:lnTo>
                <a:lnTo>
                  <a:pt x="27" y="50"/>
                </a:lnTo>
                <a:lnTo>
                  <a:pt x="29" y="46"/>
                </a:lnTo>
                <a:lnTo>
                  <a:pt x="33" y="40"/>
                </a:lnTo>
                <a:lnTo>
                  <a:pt x="35" y="37"/>
                </a:lnTo>
                <a:lnTo>
                  <a:pt x="36" y="31"/>
                </a:lnTo>
                <a:lnTo>
                  <a:pt x="38" y="27"/>
                </a:lnTo>
                <a:lnTo>
                  <a:pt x="40" y="21"/>
                </a:lnTo>
                <a:lnTo>
                  <a:pt x="42" y="15"/>
                </a:lnTo>
                <a:lnTo>
                  <a:pt x="44" y="12"/>
                </a:lnTo>
                <a:lnTo>
                  <a:pt x="44" y="6"/>
                </a:lnTo>
                <a:lnTo>
                  <a:pt x="44" y="0"/>
                </a:lnTo>
                <a:lnTo>
                  <a:pt x="98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Rectangle 22"/>
          <p:cNvSpPr>
            <a:spLocks noChangeArrowheads="1"/>
          </p:cNvSpPr>
          <p:nvPr/>
        </p:nvSpPr>
        <p:spPr bwMode="auto">
          <a:xfrm>
            <a:off x="2190750" y="4999038"/>
            <a:ext cx="628650" cy="5143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4" name="Freeform 23"/>
          <p:cNvSpPr>
            <a:spLocks/>
          </p:cNvSpPr>
          <p:nvPr/>
        </p:nvSpPr>
        <p:spPr bwMode="auto">
          <a:xfrm>
            <a:off x="1731963" y="4914900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5" name="Freeform 24"/>
          <p:cNvSpPr>
            <a:spLocks/>
          </p:cNvSpPr>
          <p:nvPr/>
        </p:nvSpPr>
        <p:spPr bwMode="auto">
          <a:xfrm>
            <a:off x="1958975" y="5143500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4"/>
                </a:moveTo>
                <a:lnTo>
                  <a:pt x="75" y="0"/>
                </a:lnTo>
                <a:lnTo>
                  <a:pt x="57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10"/>
                </a:lnTo>
                <a:lnTo>
                  <a:pt x="123" y="144"/>
                </a:lnTo>
                <a:lnTo>
                  <a:pt x="105" y="88"/>
                </a:lnTo>
                <a:lnTo>
                  <a:pt x="151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6" name="Freeform 25"/>
          <p:cNvSpPr>
            <a:spLocks/>
          </p:cNvSpPr>
          <p:nvPr/>
        </p:nvSpPr>
        <p:spPr bwMode="auto">
          <a:xfrm>
            <a:off x="1731963" y="5257800"/>
            <a:ext cx="119062" cy="112713"/>
          </a:xfrm>
          <a:custGeom>
            <a:avLst/>
            <a:gdLst>
              <a:gd name="T0" fmla="*/ 2147483647 w 152"/>
              <a:gd name="T1" fmla="*/ 2147483647 h 144"/>
              <a:gd name="T2" fmla="*/ 2147483647 w 152"/>
              <a:gd name="T3" fmla="*/ 0 h 144"/>
              <a:gd name="T4" fmla="*/ 2147483647 w 152"/>
              <a:gd name="T5" fmla="*/ 2147483647 h 144"/>
              <a:gd name="T6" fmla="*/ 0 w 152"/>
              <a:gd name="T7" fmla="*/ 2147483647 h 144"/>
              <a:gd name="T8" fmla="*/ 2147483647 w 152"/>
              <a:gd name="T9" fmla="*/ 2147483647 h 144"/>
              <a:gd name="T10" fmla="*/ 2147483647 w 152"/>
              <a:gd name="T11" fmla="*/ 2147483647 h 144"/>
              <a:gd name="T12" fmla="*/ 2147483647 w 152"/>
              <a:gd name="T13" fmla="*/ 2147483647 h 144"/>
              <a:gd name="T14" fmla="*/ 2147483647 w 152"/>
              <a:gd name="T15" fmla="*/ 2147483647 h 144"/>
              <a:gd name="T16" fmla="*/ 2147483647 w 152"/>
              <a:gd name="T17" fmla="*/ 2147483647 h 144"/>
              <a:gd name="T18" fmla="*/ 2147483647 w 152"/>
              <a:gd name="T19" fmla="*/ 2147483647 h 144"/>
              <a:gd name="T20" fmla="*/ 2147483647 w 152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4"/>
              <a:gd name="T35" fmla="*/ 152 w 152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4">
                <a:moveTo>
                  <a:pt x="92" y="54"/>
                </a:moveTo>
                <a:lnTo>
                  <a:pt x="75" y="0"/>
                </a:lnTo>
                <a:lnTo>
                  <a:pt x="58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4" y="88"/>
                </a:lnTo>
                <a:lnTo>
                  <a:pt x="152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7" name="Freeform 26"/>
          <p:cNvSpPr>
            <a:spLocks/>
          </p:cNvSpPr>
          <p:nvPr/>
        </p:nvSpPr>
        <p:spPr bwMode="auto">
          <a:xfrm>
            <a:off x="1958975" y="5427663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6"/>
                </a:moveTo>
                <a:lnTo>
                  <a:pt x="75" y="0"/>
                </a:lnTo>
                <a:lnTo>
                  <a:pt x="57" y="56"/>
                </a:lnTo>
                <a:lnTo>
                  <a:pt x="0" y="56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5" y="88"/>
                </a:lnTo>
                <a:lnTo>
                  <a:pt x="151" y="56"/>
                </a:lnTo>
                <a:lnTo>
                  <a:pt x="92" y="5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8" name="Freeform 27"/>
          <p:cNvSpPr>
            <a:spLocks/>
          </p:cNvSpPr>
          <p:nvPr/>
        </p:nvSpPr>
        <p:spPr bwMode="auto">
          <a:xfrm>
            <a:off x="1731963" y="5599113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00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9" name="Text Box 28"/>
          <p:cNvSpPr txBox="1">
            <a:spLocks noChangeArrowheads="1"/>
          </p:cNvSpPr>
          <p:nvPr/>
        </p:nvSpPr>
        <p:spPr bwMode="auto">
          <a:xfrm>
            <a:off x="685800" y="9906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What</a:t>
            </a:r>
            <a:r>
              <a:rPr lang="en-US" sz="2000" dirty="0">
                <a:latin typeface="Arial" charset="0"/>
                <a:cs typeface="Times New Roman" pitchFamily="18" charset="0"/>
              </a:rPr>
              <a:t> we measure = Subject </a:t>
            </a:r>
            <a:r>
              <a:rPr lang="en-US" sz="2000" b="1" dirty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Skills/Disease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-State </a:t>
            </a:r>
            <a:r>
              <a:rPr lang="en-US" sz="2000" dirty="0">
                <a:latin typeface="Arial" charset="0"/>
                <a:cs typeface="Times New Roman" pitchFamily="18" charset="0"/>
              </a:rPr>
              <a:t>Model</a:t>
            </a:r>
          </a:p>
        </p:txBody>
      </p:sp>
      <p:grpSp>
        <p:nvGrpSpPr>
          <p:cNvPr id="40990" name="Group 29"/>
          <p:cNvGrpSpPr>
            <a:grpSpLocks/>
          </p:cNvGrpSpPr>
          <p:nvPr/>
        </p:nvGrpSpPr>
        <p:grpSpPr bwMode="auto">
          <a:xfrm>
            <a:off x="1524000" y="1295400"/>
            <a:ext cx="4419600" cy="4595813"/>
            <a:chOff x="960" y="816"/>
            <a:chExt cx="2784" cy="2895"/>
          </a:xfrm>
        </p:grpSpPr>
        <p:grpSp>
          <p:nvGrpSpPr>
            <p:cNvPr id="41293" name="Group 30"/>
            <p:cNvGrpSpPr>
              <a:grpSpLocks/>
            </p:cNvGrpSpPr>
            <p:nvPr/>
          </p:nvGrpSpPr>
          <p:grpSpPr bwMode="auto">
            <a:xfrm>
              <a:off x="1758" y="2884"/>
              <a:ext cx="1078" cy="827"/>
              <a:chOff x="1824" y="2470"/>
              <a:chExt cx="1078" cy="827"/>
            </a:xfrm>
          </p:grpSpPr>
          <p:sp>
            <p:nvSpPr>
              <p:cNvPr id="41295" name="Freeform 31"/>
              <p:cNvSpPr>
                <a:spLocks/>
              </p:cNvSpPr>
              <p:nvPr/>
            </p:nvSpPr>
            <p:spPr bwMode="auto">
              <a:xfrm>
                <a:off x="2003" y="3261"/>
                <a:ext cx="899" cy="36"/>
              </a:xfrm>
              <a:custGeom>
                <a:avLst/>
                <a:gdLst>
                  <a:gd name="T0" fmla="*/ 27 w 1797"/>
                  <a:gd name="T1" fmla="*/ 0 h 73"/>
                  <a:gd name="T2" fmla="*/ 0 w 1797"/>
                  <a:gd name="T3" fmla="*/ 0 h 73"/>
                  <a:gd name="T4" fmla="*/ 2 w 1797"/>
                  <a:gd name="T5" fmla="*/ 1 h 73"/>
                  <a:gd name="T6" fmla="*/ 29 w 1797"/>
                  <a:gd name="T7" fmla="*/ 1 h 73"/>
                  <a:gd name="T8" fmla="*/ 27 w 179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97"/>
                  <a:gd name="T16" fmla="*/ 0 h 73"/>
                  <a:gd name="T17" fmla="*/ 1797 w 179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97" h="73">
                    <a:moveTo>
                      <a:pt x="1726" y="0"/>
                    </a:moveTo>
                    <a:lnTo>
                      <a:pt x="0" y="0"/>
                    </a:lnTo>
                    <a:lnTo>
                      <a:pt x="71" y="73"/>
                    </a:lnTo>
                    <a:lnTo>
                      <a:pt x="1797" y="73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6" name="Freeform 32"/>
              <p:cNvSpPr>
                <a:spLocks/>
              </p:cNvSpPr>
              <p:nvPr/>
            </p:nvSpPr>
            <p:spPr bwMode="auto">
              <a:xfrm>
                <a:off x="2866" y="2470"/>
                <a:ext cx="36" cy="827"/>
              </a:xfrm>
              <a:custGeom>
                <a:avLst/>
                <a:gdLst>
                  <a:gd name="T0" fmla="*/ 2 w 71"/>
                  <a:gd name="T1" fmla="*/ 25 h 1655"/>
                  <a:gd name="T2" fmla="*/ 0 w 71"/>
                  <a:gd name="T3" fmla="*/ 24 h 1655"/>
                  <a:gd name="T4" fmla="*/ 0 w 71"/>
                  <a:gd name="T5" fmla="*/ 0 h 1655"/>
                  <a:gd name="T6" fmla="*/ 2 w 71"/>
                  <a:gd name="T7" fmla="*/ 1 h 1655"/>
                  <a:gd name="T8" fmla="*/ 2 w 71"/>
                  <a:gd name="T9" fmla="*/ 25 h 16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655"/>
                  <a:gd name="T17" fmla="*/ 71 w 71"/>
                  <a:gd name="T18" fmla="*/ 1655 h 16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655">
                    <a:moveTo>
                      <a:pt x="71" y="1655"/>
                    </a:moveTo>
                    <a:lnTo>
                      <a:pt x="0" y="1582"/>
                    </a:lnTo>
                    <a:lnTo>
                      <a:pt x="0" y="0"/>
                    </a:lnTo>
                    <a:lnTo>
                      <a:pt x="71" y="73"/>
                    </a:lnTo>
                    <a:lnTo>
                      <a:pt x="71" y="16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7" name="Rectangle 33"/>
              <p:cNvSpPr>
                <a:spLocks noChangeArrowheads="1"/>
              </p:cNvSpPr>
              <p:nvPr/>
            </p:nvSpPr>
            <p:spPr bwMode="auto">
              <a:xfrm>
                <a:off x="2003" y="2470"/>
                <a:ext cx="863" cy="7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8" name="Rectangle 34"/>
              <p:cNvSpPr>
                <a:spLocks noChangeArrowheads="1"/>
              </p:cNvSpPr>
              <p:nvPr/>
            </p:nvSpPr>
            <p:spPr bwMode="auto">
              <a:xfrm>
                <a:off x="2100" y="2493"/>
                <a:ext cx="6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Evidence Models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299" name="Freeform 35"/>
              <p:cNvSpPr>
                <a:spLocks/>
              </p:cNvSpPr>
              <p:nvPr/>
            </p:nvSpPr>
            <p:spPr bwMode="auto">
              <a:xfrm>
                <a:off x="2039" y="3144"/>
                <a:ext cx="341" cy="18"/>
              </a:xfrm>
              <a:custGeom>
                <a:avLst/>
                <a:gdLst>
                  <a:gd name="T0" fmla="*/ 11 w 682"/>
                  <a:gd name="T1" fmla="*/ 0 h 36"/>
                  <a:gd name="T2" fmla="*/ 0 w 682"/>
                  <a:gd name="T3" fmla="*/ 0 h 36"/>
                  <a:gd name="T4" fmla="*/ 1 w 682"/>
                  <a:gd name="T5" fmla="*/ 1 h 36"/>
                  <a:gd name="T6" fmla="*/ 11 w 682"/>
                  <a:gd name="T7" fmla="*/ 1 h 36"/>
                  <a:gd name="T8" fmla="*/ 11 w 682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2"/>
                  <a:gd name="T16" fmla="*/ 0 h 36"/>
                  <a:gd name="T17" fmla="*/ 682 w 68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2" h="36">
                    <a:moveTo>
                      <a:pt x="648" y="0"/>
                    </a:moveTo>
                    <a:lnTo>
                      <a:pt x="0" y="0"/>
                    </a:lnTo>
                    <a:lnTo>
                      <a:pt x="36" y="36"/>
                    </a:lnTo>
                    <a:lnTo>
                      <a:pt x="682" y="36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0" name="Freeform 36"/>
              <p:cNvSpPr>
                <a:spLocks/>
              </p:cNvSpPr>
              <p:nvPr/>
            </p:nvSpPr>
            <p:spPr bwMode="auto">
              <a:xfrm>
                <a:off x="2363" y="2659"/>
                <a:ext cx="17" cy="503"/>
              </a:xfrm>
              <a:custGeom>
                <a:avLst/>
                <a:gdLst>
                  <a:gd name="T0" fmla="*/ 1 w 34"/>
                  <a:gd name="T1" fmla="*/ 15 h 1007"/>
                  <a:gd name="T2" fmla="*/ 0 w 34"/>
                  <a:gd name="T3" fmla="*/ 15 h 1007"/>
                  <a:gd name="T4" fmla="*/ 0 w 34"/>
                  <a:gd name="T5" fmla="*/ 0 h 1007"/>
                  <a:gd name="T6" fmla="*/ 1 w 34"/>
                  <a:gd name="T7" fmla="*/ 0 h 1007"/>
                  <a:gd name="T8" fmla="*/ 1 w 34"/>
                  <a:gd name="T9" fmla="*/ 15 h 10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1007"/>
                  <a:gd name="T17" fmla="*/ 34 w 34"/>
                  <a:gd name="T18" fmla="*/ 1007 h 10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1007">
                    <a:moveTo>
                      <a:pt x="34" y="1007"/>
                    </a:moveTo>
                    <a:lnTo>
                      <a:pt x="0" y="971"/>
                    </a:lnTo>
                    <a:lnTo>
                      <a:pt x="0" y="0"/>
                    </a:lnTo>
                    <a:lnTo>
                      <a:pt x="34" y="37"/>
                    </a:lnTo>
                    <a:lnTo>
                      <a:pt x="34" y="1007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1" name="Rectangle 37"/>
              <p:cNvSpPr>
                <a:spLocks noChangeArrowheads="1"/>
              </p:cNvSpPr>
              <p:nvPr/>
            </p:nvSpPr>
            <p:spPr bwMode="auto">
              <a:xfrm>
                <a:off x="2039" y="2659"/>
                <a:ext cx="324" cy="48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2" name="Freeform 38"/>
              <p:cNvSpPr>
                <a:spLocks/>
              </p:cNvSpPr>
              <p:nvPr/>
            </p:nvSpPr>
            <p:spPr bwMode="auto">
              <a:xfrm>
                <a:off x="2075" y="2856"/>
                <a:ext cx="72" cy="72"/>
              </a:xfrm>
              <a:custGeom>
                <a:avLst/>
                <a:gdLst>
                  <a:gd name="T0" fmla="*/ 0 w 144"/>
                  <a:gd name="T1" fmla="*/ 2 h 143"/>
                  <a:gd name="T2" fmla="*/ 1 w 144"/>
                  <a:gd name="T3" fmla="*/ 1 h 143"/>
                  <a:gd name="T4" fmla="*/ 1 w 144"/>
                  <a:gd name="T5" fmla="*/ 1 h 143"/>
                  <a:gd name="T6" fmla="*/ 1 w 144"/>
                  <a:gd name="T7" fmla="*/ 1 h 143"/>
                  <a:gd name="T8" fmla="*/ 1 w 144"/>
                  <a:gd name="T9" fmla="*/ 1 h 143"/>
                  <a:gd name="T10" fmla="*/ 1 w 144"/>
                  <a:gd name="T11" fmla="*/ 0 h 143"/>
                  <a:gd name="T12" fmla="*/ 1 w 144"/>
                  <a:gd name="T13" fmla="*/ 1 h 143"/>
                  <a:gd name="T14" fmla="*/ 2 w 144"/>
                  <a:gd name="T15" fmla="*/ 1 h 143"/>
                  <a:gd name="T16" fmla="*/ 2 w 144"/>
                  <a:gd name="T17" fmla="*/ 1 h 143"/>
                  <a:gd name="T18" fmla="*/ 2 w 144"/>
                  <a:gd name="T19" fmla="*/ 1 h 143"/>
                  <a:gd name="T20" fmla="*/ 2 w 144"/>
                  <a:gd name="T21" fmla="*/ 2 h 143"/>
                  <a:gd name="T22" fmla="*/ 2 w 144"/>
                  <a:gd name="T23" fmla="*/ 2 h 143"/>
                  <a:gd name="T24" fmla="*/ 2 w 144"/>
                  <a:gd name="T25" fmla="*/ 2 h 143"/>
                  <a:gd name="T26" fmla="*/ 2 w 144"/>
                  <a:gd name="T27" fmla="*/ 3 h 143"/>
                  <a:gd name="T28" fmla="*/ 1 w 144"/>
                  <a:gd name="T29" fmla="*/ 3 h 143"/>
                  <a:gd name="T30" fmla="*/ 1 w 144"/>
                  <a:gd name="T31" fmla="*/ 3 h 143"/>
                  <a:gd name="T32" fmla="*/ 1 w 144"/>
                  <a:gd name="T33" fmla="*/ 3 h 143"/>
                  <a:gd name="T34" fmla="*/ 1 w 144"/>
                  <a:gd name="T35" fmla="*/ 3 h 143"/>
                  <a:gd name="T36" fmla="*/ 1 w 144"/>
                  <a:gd name="T37" fmla="*/ 2 h 143"/>
                  <a:gd name="T38" fmla="*/ 1 w 144"/>
                  <a:gd name="T39" fmla="*/ 2 h 143"/>
                  <a:gd name="T40" fmla="*/ 0 w 144"/>
                  <a:gd name="T41" fmla="*/ 2 h 14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143"/>
                  <a:gd name="T65" fmla="*/ 144 w 144"/>
                  <a:gd name="T66" fmla="*/ 143 h 14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143">
                    <a:moveTo>
                      <a:pt x="0" y="72"/>
                    </a:moveTo>
                    <a:lnTo>
                      <a:pt x="2" y="49"/>
                    </a:lnTo>
                    <a:lnTo>
                      <a:pt x="14" y="30"/>
                    </a:lnTo>
                    <a:lnTo>
                      <a:pt x="29" y="13"/>
                    </a:lnTo>
                    <a:lnTo>
                      <a:pt x="50" y="3"/>
                    </a:lnTo>
                    <a:lnTo>
                      <a:pt x="71" y="0"/>
                    </a:lnTo>
                    <a:lnTo>
                      <a:pt x="94" y="3"/>
                    </a:lnTo>
                    <a:lnTo>
                      <a:pt x="114" y="13"/>
                    </a:lnTo>
                    <a:lnTo>
                      <a:pt x="129" y="30"/>
                    </a:lnTo>
                    <a:lnTo>
                      <a:pt x="140" y="49"/>
                    </a:lnTo>
                    <a:lnTo>
                      <a:pt x="144" y="72"/>
                    </a:lnTo>
                    <a:lnTo>
                      <a:pt x="140" y="94"/>
                    </a:lnTo>
                    <a:lnTo>
                      <a:pt x="129" y="115"/>
                    </a:lnTo>
                    <a:lnTo>
                      <a:pt x="114" y="130"/>
                    </a:lnTo>
                    <a:lnTo>
                      <a:pt x="94" y="140"/>
                    </a:lnTo>
                    <a:lnTo>
                      <a:pt x="71" y="143"/>
                    </a:lnTo>
                    <a:lnTo>
                      <a:pt x="50" y="140"/>
                    </a:lnTo>
                    <a:lnTo>
                      <a:pt x="29" y="130"/>
                    </a:lnTo>
                    <a:lnTo>
                      <a:pt x="14" y="115"/>
                    </a:lnTo>
                    <a:lnTo>
                      <a:pt x="2" y="94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8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3" name="Freeform 39"/>
              <p:cNvSpPr>
                <a:spLocks/>
              </p:cNvSpPr>
              <p:nvPr/>
            </p:nvSpPr>
            <p:spPr bwMode="auto">
              <a:xfrm>
                <a:off x="2075" y="3000"/>
                <a:ext cx="72" cy="72"/>
              </a:xfrm>
              <a:custGeom>
                <a:avLst/>
                <a:gdLst>
                  <a:gd name="T0" fmla="*/ 0 w 144"/>
                  <a:gd name="T1" fmla="*/ 1 h 144"/>
                  <a:gd name="T2" fmla="*/ 1 w 144"/>
                  <a:gd name="T3" fmla="*/ 1 h 144"/>
                  <a:gd name="T4" fmla="*/ 1 w 144"/>
                  <a:gd name="T5" fmla="*/ 1 h 144"/>
                  <a:gd name="T6" fmla="*/ 1 w 144"/>
                  <a:gd name="T7" fmla="*/ 1 h 144"/>
                  <a:gd name="T8" fmla="*/ 1 w 144"/>
                  <a:gd name="T9" fmla="*/ 1 h 144"/>
                  <a:gd name="T10" fmla="*/ 1 w 144"/>
                  <a:gd name="T11" fmla="*/ 0 h 144"/>
                  <a:gd name="T12" fmla="*/ 1 w 144"/>
                  <a:gd name="T13" fmla="*/ 1 h 144"/>
                  <a:gd name="T14" fmla="*/ 2 w 144"/>
                  <a:gd name="T15" fmla="*/ 1 h 144"/>
                  <a:gd name="T16" fmla="*/ 2 w 144"/>
                  <a:gd name="T17" fmla="*/ 1 h 144"/>
                  <a:gd name="T18" fmla="*/ 2 w 144"/>
                  <a:gd name="T19" fmla="*/ 1 h 144"/>
                  <a:gd name="T20" fmla="*/ 2 w 144"/>
                  <a:gd name="T21" fmla="*/ 1 h 144"/>
                  <a:gd name="T22" fmla="*/ 2 w 144"/>
                  <a:gd name="T23" fmla="*/ 1 h 144"/>
                  <a:gd name="T24" fmla="*/ 2 w 144"/>
                  <a:gd name="T25" fmla="*/ 2 h 144"/>
                  <a:gd name="T26" fmla="*/ 2 w 144"/>
                  <a:gd name="T27" fmla="*/ 2 h 144"/>
                  <a:gd name="T28" fmla="*/ 1 w 144"/>
                  <a:gd name="T29" fmla="*/ 2 h 144"/>
                  <a:gd name="T30" fmla="*/ 1 w 144"/>
                  <a:gd name="T31" fmla="*/ 2 h 144"/>
                  <a:gd name="T32" fmla="*/ 1 w 144"/>
                  <a:gd name="T33" fmla="*/ 2 h 144"/>
                  <a:gd name="T34" fmla="*/ 1 w 144"/>
                  <a:gd name="T35" fmla="*/ 2 h 144"/>
                  <a:gd name="T36" fmla="*/ 1 w 144"/>
                  <a:gd name="T37" fmla="*/ 2 h 144"/>
                  <a:gd name="T38" fmla="*/ 1 w 144"/>
                  <a:gd name="T39" fmla="*/ 1 h 144"/>
                  <a:gd name="T40" fmla="*/ 0 w 144"/>
                  <a:gd name="T41" fmla="*/ 1 h 1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144"/>
                  <a:gd name="T65" fmla="*/ 144 w 144"/>
                  <a:gd name="T66" fmla="*/ 144 h 1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144">
                    <a:moveTo>
                      <a:pt x="0" y="73"/>
                    </a:moveTo>
                    <a:lnTo>
                      <a:pt x="2" y="50"/>
                    </a:lnTo>
                    <a:lnTo>
                      <a:pt x="14" y="31"/>
                    </a:lnTo>
                    <a:lnTo>
                      <a:pt x="29" y="14"/>
                    </a:lnTo>
                    <a:lnTo>
                      <a:pt x="50" y="4"/>
                    </a:lnTo>
                    <a:lnTo>
                      <a:pt x="71" y="0"/>
                    </a:lnTo>
                    <a:lnTo>
                      <a:pt x="94" y="4"/>
                    </a:lnTo>
                    <a:lnTo>
                      <a:pt x="114" y="14"/>
                    </a:lnTo>
                    <a:lnTo>
                      <a:pt x="129" y="31"/>
                    </a:lnTo>
                    <a:lnTo>
                      <a:pt x="140" y="50"/>
                    </a:lnTo>
                    <a:lnTo>
                      <a:pt x="144" y="73"/>
                    </a:lnTo>
                    <a:lnTo>
                      <a:pt x="140" y="94"/>
                    </a:lnTo>
                    <a:lnTo>
                      <a:pt x="129" y="115"/>
                    </a:lnTo>
                    <a:lnTo>
                      <a:pt x="114" y="131"/>
                    </a:lnTo>
                    <a:lnTo>
                      <a:pt x="94" y="140"/>
                    </a:lnTo>
                    <a:lnTo>
                      <a:pt x="71" y="144"/>
                    </a:lnTo>
                    <a:lnTo>
                      <a:pt x="50" y="140"/>
                    </a:lnTo>
                    <a:lnTo>
                      <a:pt x="29" y="131"/>
                    </a:lnTo>
                    <a:lnTo>
                      <a:pt x="14" y="115"/>
                    </a:lnTo>
                    <a:lnTo>
                      <a:pt x="2" y="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8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4" name="Rectangle 40"/>
              <p:cNvSpPr>
                <a:spLocks noChangeArrowheads="1"/>
              </p:cNvSpPr>
              <p:nvPr/>
            </p:nvSpPr>
            <p:spPr bwMode="auto">
              <a:xfrm>
                <a:off x="2255" y="2821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5" name="Rectangle 41"/>
              <p:cNvSpPr>
                <a:spLocks noChangeArrowheads="1"/>
              </p:cNvSpPr>
              <p:nvPr/>
            </p:nvSpPr>
            <p:spPr bwMode="auto">
              <a:xfrm>
                <a:off x="2255" y="2928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6" name="Rectangle 42"/>
              <p:cNvSpPr>
                <a:spLocks noChangeArrowheads="1"/>
              </p:cNvSpPr>
              <p:nvPr/>
            </p:nvSpPr>
            <p:spPr bwMode="auto">
              <a:xfrm>
                <a:off x="2255" y="3037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7" name="Line 43"/>
              <p:cNvSpPr>
                <a:spLocks noChangeShapeType="1"/>
              </p:cNvSpPr>
              <p:nvPr/>
            </p:nvSpPr>
            <p:spPr bwMode="auto">
              <a:xfrm flipV="1">
                <a:off x="2147" y="2867"/>
                <a:ext cx="76" cy="2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8" name="Freeform 44"/>
              <p:cNvSpPr>
                <a:spLocks/>
              </p:cNvSpPr>
              <p:nvPr/>
            </p:nvSpPr>
            <p:spPr bwMode="auto">
              <a:xfrm>
                <a:off x="2206" y="2850"/>
                <a:ext cx="49" cy="42"/>
              </a:xfrm>
              <a:custGeom>
                <a:avLst/>
                <a:gdLst>
                  <a:gd name="T0" fmla="*/ 2 w 98"/>
                  <a:gd name="T1" fmla="*/ 0 h 85"/>
                  <a:gd name="T2" fmla="*/ 1 w 98"/>
                  <a:gd name="T3" fmla="*/ 1 h 85"/>
                  <a:gd name="T4" fmla="*/ 1 w 98"/>
                  <a:gd name="T5" fmla="*/ 1 h 85"/>
                  <a:gd name="T6" fmla="*/ 1 w 98"/>
                  <a:gd name="T7" fmla="*/ 1 h 85"/>
                  <a:gd name="T8" fmla="*/ 1 w 98"/>
                  <a:gd name="T9" fmla="*/ 1 h 85"/>
                  <a:gd name="T10" fmla="*/ 1 w 98"/>
                  <a:gd name="T11" fmla="*/ 0 h 85"/>
                  <a:gd name="T12" fmla="*/ 1 w 98"/>
                  <a:gd name="T13" fmla="*/ 0 h 85"/>
                  <a:gd name="T14" fmla="*/ 1 w 98"/>
                  <a:gd name="T15" fmla="*/ 0 h 85"/>
                  <a:gd name="T16" fmla="*/ 1 w 98"/>
                  <a:gd name="T17" fmla="*/ 0 h 85"/>
                  <a:gd name="T18" fmla="*/ 1 w 98"/>
                  <a:gd name="T19" fmla="*/ 0 h 85"/>
                  <a:gd name="T20" fmla="*/ 1 w 98"/>
                  <a:gd name="T21" fmla="*/ 0 h 85"/>
                  <a:gd name="T22" fmla="*/ 1 w 98"/>
                  <a:gd name="T23" fmla="*/ 0 h 85"/>
                  <a:gd name="T24" fmla="*/ 1 w 98"/>
                  <a:gd name="T25" fmla="*/ 0 h 85"/>
                  <a:gd name="T26" fmla="*/ 1 w 98"/>
                  <a:gd name="T27" fmla="*/ 0 h 85"/>
                  <a:gd name="T28" fmla="*/ 1 w 98"/>
                  <a:gd name="T29" fmla="*/ 0 h 85"/>
                  <a:gd name="T30" fmla="*/ 1 w 98"/>
                  <a:gd name="T31" fmla="*/ 0 h 85"/>
                  <a:gd name="T32" fmla="*/ 1 w 98"/>
                  <a:gd name="T33" fmla="*/ 0 h 85"/>
                  <a:gd name="T34" fmla="*/ 1 w 98"/>
                  <a:gd name="T35" fmla="*/ 0 h 85"/>
                  <a:gd name="T36" fmla="*/ 0 w 98"/>
                  <a:gd name="T37" fmla="*/ 0 h 85"/>
                  <a:gd name="T38" fmla="*/ 2 w 98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5"/>
                  <a:gd name="T62" fmla="*/ 98 w 98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5">
                    <a:moveTo>
                      <a:pt x="98" y="14"/>
                    </a:moveTo>
                    <a:lnTo>
                      <a:pt x="29" y="85"/>
                    </a:lnTo>
                    <a:lnTo>
                      <a:pt x="29" y="79"/>
                    </a:lnTo>
                    <a:lnTo>
                      <a:pt x="29" y="73"/>
                    </a:lnTo>
                    <a:lnTo>
                      <a:pt x="29" y="67"/>
                    </a:lnTo>
                    <a:lnTo>
                      <a:pt x="29" y="62"/>
                    </a:lnTo>
                    <a:lnTo>
                      <a:pt x="29" y="58"/>
                    </a:lnTo>
                    <a:lnTo>
                      <a:pt x="27" y="52"/>
                    </a:lnTo>
                    <a:lnTo>
                      <a:pt x="27" y="46"/>
                    </a:lnTo>
                    <a:lnTo>
                      <a:pt x="25" y="40"/>
                    </a:lnTo>
                    <a:lnTo>
                      <a:pt x="23" y="37"/>
                    </a:lnTo>
                    <a:lnTo>
                      <a:pt x="21" y="31"/>
                    </a:lnTo>
                    <a:lnTo>
                      <a:pt x="19" y="27"/>
                    </a:lnTo>
                    <a:lnTo>
                      <a:pt x="18" y="21"/>
                    </a:lnTo>
                    <a:lnTo>
                      <a:pt x="14" y="17"/>
                    </a:lnTo>
                    <a:lnTo>
                      <a:pt x="12" y="12"/>
                    </a:lnTo>
                    <a:lnTo>
                      <a:pt x="8" y="8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9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9" name="Line 45"/>
              <p:cNvSpPr>
                <a:spLocks noChangeShapeType="1"/>
              </p:cNvSpPr>
              <p:nvPr/>
            </p:nvSpPr>
            <p:spPr bwMode="auto">
              <a:xfrm>
                <a:off x="2147" y="2893"/>
                <a:ext cx="80" cy="5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0" name="Freeform 46"/>
              <p:cNvSpPr>
                <a:spLocks/>
              </p:cNvSpPr>
              <p:nvPr/>
            </p:nvSpPr>
            <p:spPr bwMode="auto">
              <a:xfrm>
                <a:off x="2206" y="2922"/>
                <a:ext cx="49" cy="43"/>
              </a:xfrm>
              <a:custGeom>
                <a:avLst/>
                <a:gdLst>
                  <a:gd name="T0" fmla="*/ 2 w 98"/>
                  <a:gd name="T1" fmla="*/ 1 h 86"/>
                  <a:gd name="T2" fmla="*/ 0 w 98"/>
                  <a:gd name="T3" fmla="*/ 1 h 86"/>
                  <a:gd name="T4" fmla="*/ 1 w 98"/>
                  <a:gd name="T5" fmla="*/ 1 h 86"/>
                  <a:gd name="T6" fmla="*/ 1 w 98"/>
                  <a:gd name="T7" fmla="*/ 1 h 86"/>
                  <a:gd name="T8" fmla="*/ 1 w 98"/>
                  <a:gd name="T9" fmla="*/ 1 h 86"/>
                  <a:gd name="T10" fmla="*/ 1 w 98"/>
                  <a:gd name="T11" fmla="*/ 1 h 86"/>
                  <a:gd name="T12" fmla="*/ 1 w 98"/>
                  <a:gd name="T13" fmla="*/ 1 h 86"/>
                  <a:gd name="T14" fmla="*/ 1 w 98"/>
                  <a:gd name="T15" fmla="*/ 1 h 86"/>
                  <a:gd name="T16" fmla="*/ 1 w 98"/>
                  <a:gd name="T17" fmla="*/ 1 h 86"/>
                  <a:gd name="T18" fmla="*/ 1 w 98"/>
                  <a:gd name="T19" fmla="*/ 1 h 86"/>
                  <a:gd name="T20" fmla="*/ 1 w 98"/>
                  <a:gd name="T21" fmla="*/ 1 h 86"/>
                  <a:gd name="T22" fmla="*/ 1 w 98"/>
                  <a:gd name="T23" fmla="*/ 1 h 86"/>
                  <a:gd name="T24" fmla="*/ 1 w 98"/>
                  <a:gd name="T25" fmla="*/ 1 h 86"/>
                  <a:gd name="T26" fmla="*/ 1 w 98"/>
                  <a:gd name="T27" fmla="*/ 1 h 86"/>
                  <a:gd name="T28" fmla="*/ 1 w 98"/>
                  <a:gd name="T29" fmla="*/ 1 h 86"/>
                  <a:gd name="T30" fmla="*/ 1 w 98"/>
                  <a:gd name="T31" fmla="*/ 1 h 86"/>
                  <a:gd name="T32" fmla="*/ 1 w 98"/>
                  <a:gd name="T33" fmla="*/ 1 h 86"/>
                  <a:gd name="T34" fmla="*/ 1 w 98"/>
                  <a:gd name="T35" fmla="*/ 1 h 86"/>
                  <a:gd name="T36" fmla="*/ 1 w 98"/>
                  <a:gd name="T37" fmla="*/ 0 h 86"/>
                  <a:gd name="T38" fmla="*/ 2 w 98"/>
                  <a:gd name="T39" fmla="*/ 1 h 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6"/>
                  <a:gd name="T62" fmla="*/ 98 w 98"/>
                  <a:gd name="T63" fmla="*/ 86 h 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6">
                    <a:moveTo>
                      <a:pt x="98" y="86"/>
                    </a:moveTo>
                    <a:lnTo>
                      <a:pt x="0" y="73"/>
                    </a:lnTo>
                    <a:lnTo>
                      <a:pt x="4" y="71"/>
                    </a:lnTo>
                    <a:lnTo>
                      <a:pt x="10" y="67"/>
                    </a:lnTo>
                    <a:lnTo>
                      <a:pt x="14" y="65"/>
                    </a:lnTo>
                    <a:lnTo>
                      <a:pt x="18" y="61"/>
                    </a:lnTo>
                    <a:lnTo>
                      <a:pt x="21" y="58"/>
                    </a:lnTo>
                    <a:lnTo>
                      <a:pt x="25" y="54"/>
                    </a:lnTo>
                    <a:lnTo>
                      <a:pt x="29" y="50"/>
                    </a:lnTo>
                    <a:lnTo>
                      <a:pt x="33" y="44"/>
                    </a:lnTo>
                    <a:lnTo>
                      <a:pt x="35" y="40"/>
                    </a:lnTo>
                    <a:lnTo>
                      <a:pt x="39" y="36"/>
                    </a:lnTo>
                    <a:lnTo>
                      <a:pt x="41" y="31"/>
                    </a:lnTo>
                    <a:lnTo>
                      <a:pt x="42" y="27"/>
                    </a:lnTo>
                    <a:lnTo>
                      <a:pt x="44" y="21"/>
                    </a:lnTo>
                    <a:lnTo>
                      <a:pt x="46" y="15"/>
                    </a:lnTo>
                    <a:lnTo>
                      <a:pt x="48" y="12"/>
                    </a:lnTo>
                    <a:lnTo>
                      <a:pt x="48" y="6"/>
                    </a:lnTo>
                    <a:lnTo>
                      <a:pt x="50" y="0"/>
                    </a:lnTo>
                    <a:lnTo>
                      <a:pt x="98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1" name="Line 47"/>
              <p:cNvSpPr>
                <a:spLocks noChangeShapeType="1"/>
              </p:cNvSpPr>
              <p:nvPr/>
            </p:nvSpPr>
            <p:spPr bwMode="auto">
              <a:xfrm flipV="1">
                <a:off x="2147" y="2983"/>
                <a:ext cx="80" cy="5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2" name="Freeform 48"/>
              <p:cNvSpPr>
                <a:spLocks/>
              </p:cNvSpPr>
              <p:nvPr/>
            </p:nvSpPr>
            <p:spPr bwMode="auto">
              <a:xfrm>
                <a:off x="2206" y="2965"/>
                <a:ext cx="49" cy="42"/>
              </a:xfrm>
              <a:custGeom>
                <a:avLst/>
                <a:gdLst>
                  <a:gd name="T0" fmla="*/ 2 w 98"/>
                  <a:gd name="T1" fmla="*/ 0 h 85"/>
                  <a:gd name="T2" fmla="*/ 1 w 98"/>
                  <a:gd name="T3" fmla="*/ 1 h 85"/>
                  <a:gd name="T4" fmla="*/ 1 w 98"/>
                  <a:gd name="T5" fmla="*/ 1 h 85"/>
                  <a:gd name="T6" fmla="*/ 1 w 98"/>
                  <a:gd name="T7" fmla="*/ 1 h 85"/>
                  <a:gd name="T8" fmla="*/ 1 w 98"/>
                  <a:gd name="T9" fmla="*/ 1 h 85"/>
                  <a:gd name="T10" fmla="*/ 1 w 98"/>
                  <a:gd name="T11" fmla="*/ 1 h 85"/>
                  <a:gd name="T12" fmla="*/ 1 w 98"/>
                  <a:gd name="T13" fmla="*/ 0 h 85"/>
                  <a:gd name="T14" fmla="*/ 1 w 98"/>
                  <a:gd name="T15" fmla="*/ 0 h 85"/>
                  <a:gd name="T16" fmla="*/ 1 w 98"/>
                  <a:gd name="T17" fmla="*/ 0 h 85"/>
                  <a:gd name="T18" fmla="*/ 1 w 98"/>
                  <a:gd name="T19" fmla="*/ 0 h 85"/>
                  <a:gd name="T20" fmla="*/ 1 w 98"/>
                  <a:gd name="T21" fmla="*/ 0 h 85"/>
                  <a:gd name="T22" fmla="*/ 1 w 98"/>
                  <a:gd name="T23" fmla="*/ 0 h 85"/>
                  <a:gd name="T24" fmla="*/ 1 w 98"/>
                  <a:gd name="T25" fmla="*/ 0 h 85"/>
                  <a:gd name="T26" fmla="*/ 1 w 98"/>
                  <a:gd name="T27" fmla="*/ 0 h 85"/>
                  <a:gd name="T28" fmla="*/ 1 w 98"/>
                  <a:gd name="T29" fmla="*/ 0 h 85"/>
                  <a:gd name="T30" fmla="*/ 1 w 98"/>
                  <a:gd name="T31" fmla="*/ 0 h 85"/>
                  <a:gd name="T32" fmla="*/ 1 w 98"/>
                  <a:gd name="T33" fmla="*/ 0 h 85"/>
                  <a:gd name="T34" fmla="*/ 1 w 98"/>
                  <a:gd name="T35" fmla="*/ 0 h 85"/>
                  <a:gd name="T36" fmla="*/ 0 w 98"/>
                  <a:gd name="T37" fmla="*/ 0 h 85"/>
                  <a:gd name="T38" fmla="*/ 2 w 98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5"/>
                  <a:gd name="T62" fmla="*/ 98 w 98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5">
                    <a:moveTo>
                      <a:pt x="98" y="0"/>
                    </a:moveTo>
                    <a:lnTo>
                      <a:pt x="50" y="85"/>
                    </a:lnTo>
                    <a:lnTo>
                      <a:pt x="48" y="81"/>
                    </a:lnTo>
                    <a:lnTo>
                      <a:pt x="48" y="75"/>
                    </a:lnTo>
                    <a:lnTo>
                      <a:pt x="46" y="69"/>
                    </a:lnTo>
                    <a:lnTo>
                      <a:pt x="44" y="64"/>
                    </a:lnTo>
                    <a:lnTo>
                      <a:pt x="42" y="60"/>
                    </a:lnTo>
                    <a:lnTo>
                      <a:pt x="41" y="54"/>
                    </a:lnTo>
                    <a:lnTo>
                      <a:pt x="39" y="50"/>
                    </a:lnTo>
                    <a:lnTo>
                      <a:pt x="35" y="44"/>
                    </a:lnTo>
                    <a:lnTo>
                      <a:pt x="33" y="41"/>
                    </a:lnTo>
                    <a:lnTo>
                      <a:pt x="29" y="37"/>
                    </a:lnTo>
                    <a:lnTo>
                      <a:pt x="25" y="33"/>
                    </a:lnTo>
                    <a:lnTo>
                      <a:pt x="21" y="29"/>
                    </a:lnTo>
                    <a:lnTo>
                      <a:pt x="18" y="25"/>
                    </a:lnTo>
                    <a:lnTo>
                      <a:pt x="14" y="21"/>
                    </a:lnTo>
                    <a:lnTo>
                      <a:pt x="10" y="18"/>
                    </a:lnTo>
                    <a:lnTo>
                      <a:pt x="4" y="16"/>
                    </a:lnTo>
                    <a:lnTo>
                      <a:pt x="0" y="1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3" name="Line 49"/>
              <p:cNvSpPr>
                <a:spLocks noChangeShapeType="1"/>
              </p:cNvSpPr>
              <p:nvPr/>
            </p:nvSpPr>
            <p:spPr bwMode="auto">
              <a:xfrm>
                <a:off x="2291" y="2893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4" name="Freeform 50"/>
              <p:cNvSpPr>
                <a:spLocks/>
              </p:cNvSpPr>
              <p:nvPr/>
            </p:nvSpPr>
            <p:spPr bwMode="auto">
              <a:xfrm>
                <a:off x="2269" y="2884"/>
                <a:ext cx="44" cy="44"/>
              </a:xfrm>
              <a:custGeom>
                <a:avLst/>
                <a:gdLst>
                  <a:gd name="T0" fmla="*/ 1 w 88"/>
                  <a:gd name="T1" fmla="*/ 1 h 88"/>
                  <a:gd name="T2" fmla="*/ 0 w 88"/>
                  <a:gd name="T3" fmla="*/ 0 h 88"/>
                  <a:gd name="T4" fmla="*/ 1 w 88"/>
                  <a:gd name="T5" fmla="*/ 1 h 88"/>
                  <a:gd name="T6" fmla="*/ 1 w 88"/>
                  <a:gd name="T7" fmla="*/ 1 h 88"/>
                  <a:gd name="T8" fmla="*/ 1 w 88"/>
                  <a:gd name="T9" fmla="*/ 1 h 88"/>
                  <a:gd name="T10" fmla="*/ 1 w 88"/>
                  <a:gd name="T11" fmla="*/ 1 h 88"/>
                  <a:gd name="T12" fmla="*/ 1 w 88"/>
                  <a:gd name="T13" fmla="*/ 1 h 88"/>
                  <a:gd name="T14" fmla="*/ 1 w 88"/>
                  <a:gd name="T15" fmla="*/ 1 h 88"/>
                  <a:gd name="T16" fmla="*/ 1 w 88"/>
                  <a:gd name="T17" fmla="*/ 1 h 88"/>
                  <a:gd name="T18" fmla="*/ 1 w 88"/>
                  <a:gd name="T19" fmla="*/ 1 h 88"/>
                  <a:gd name="T20" fmla="*/ 1 w 88"/>
                  <a:gd name="T21" fmla="*/ 1 h 88"/>
                  <a:gd name="T22" fmla="*/ 1 w 88"/>
                  <a:gd name="T23" fmla="*/ 1 h 88"/>
                  <a:gd name="T24" fmla="*/ 1 w 88"/>
                  <a:gd name="T25" fmla="*/ 1 h 88"/>
                  <a:gd name="T26" fmla="*/ 1 w 88"/>
                  <a:gd name="T27" fmla="*/ 1 h 88"/>
                  <a:gd name="T28" fmla="*/ 1 w 88"/>
                  <a:gd name="T29" fmla="*/ 1 h 88"/>
                  <a:gd name="T30" fmla="*/ 1 w 88"/>
                  <a:gd name="T31" fmla="*/ 1 h 88"/>
                  <a:gd name="T32" fmla="*/ 1 w 88"/>
                  <a:gd name="T33" fmla="*/ 1 h 88"/>
                  <a:gd name="T34" fmla="*/ 1 w 88"/>
                  <a:gd name="T35" fmla="*/ 1 h 88"/>
                  <a:gd name="T36" fmla="*/ 1 w 88"/>
                  <a:gd name="T37" fmla="*/ 0 h 88"/>
                  <a:gd name="T38" fmla="*/ 1 w 88"/>
                  <a:gd name="T39" fmla="*/ 1 h 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8"/>
                  <a:gd name="T61" fmla="*/ 0 h 88"/>
                  <a:gd name="T62" fmla="*/ 88 w 88"/>
                  <a:gd name="T63" fmla="*/ 88 h 8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8" h="88">
                    <a:moveTo>
                      <a:pt x="44" y="88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9" y="8"/>
                    </a:lnTo>
                    <a:lnTo>
                      <a:pt x="25" y="10"/>
                    </a:lnTo>
                    <a:lnTo>
                      <a:pt x="31" y="10"/>
                    </a:lnTo>
                    <a:lnTo>
                      <a:pt x="34" y="10"/>
                    </a:lnTo>
                    <a:lnTo>
                      <a:pt x="40" y="12"/>
                    </a:lnTo>
                    <a:lnTo>
                      <a:pt x="46" y="12"/>
                    </a:lnTo>
                    <a:lnTo>
                      <a:pt x="52" y="10"/>
                    </a:lnTo>
                    <a:lnTo>
                      <a:pt x="57" y="10"/>
                    </a:lnTo>
                    <a:lnTo>
                      <a:pt x="61" y="10"/>
                    </a:lnTo>
                    <a:lnTo>
                      <a:pt x="67" y="8"/>
                    </a:lnTo>
                    <a:lnTo>
                      <a:pt x="73" y="6"/>
                    </a:lnTo>
                    <a:lnTo>
                      <a:pt x="79" y="4"/>
                    </a:lnTo>
                    <a:lnTo>
                      <a:pt x="82" y="2"/>
                    </a:lnTo>
                    <a:lnTo>
                      <a:pt x="88" y="0"/>
                    </a:lnTo>
                    <a:lnTo>
                      <a:pt x="44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5" name="Line 51"/>
              <p:cNvSpPr>
                <a:spLocks noChangeShapeType="1"/>
              </p:cNvSpPr>
              <p:nvPr/>
            </p:nvSpPr>
            <p:spPr bwMode="auto">
              <a:xfrm>
                <a:off x="2147" y="3037"/>
                <a:ext cx="76" cy="2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6" name="Freeform 52"/>
              <p:cNvSpPr>
                <a:spLocks/>
              </p:cNvSpPr>
              <p:nvPr/>
            </p:nvSpPr>
            <p:spPr bwMode="auto">
              <a:xfrm>
                <a:off x="2206" y="3038"/>
                <a:ext cx="49" cy="42"/>
              </a:xfrm>
              <a:custGeom>
                <a:avLst/>
                <a:gdLst>
                  <a:gd name="T0" fmla="*/ 2 w 98"/>
                  <a:gd name="T1" fmla="*/ 1 h 84"/>
                  <a:gd name="T2" fmla="*/ 0 w 98"/>
                  <a:gd name="T3" fmla="*/ 1 h 84"/>
                  <a:gd name="T4" fmla="*/ 1 w 98"/>
                  <a:gd name="T5" fmla="*/ 1 h 84"/>
                  <a:gd name="T6" fmla="*/ 1 w 98"/>
                  <a:gd name="T7" fmla="*/ 1 h 84"/>
                  <a:gd name="T8" fmla="*/ 1 w 98"/>
                  <a:gd name="T9" fmla="*/ 1 h 84"/>
                  <a:gd name="T10" fmla="*/ 1 w 98"/>
                  <a:gd name="T11" fmla="*/ 1 h 84"/>
                  <a:gd name="T12" fmla="*/ 1 w 98"/>
                  <a:gd name="T13" fmla="*/ 1 h 84"/>
                  <a:gd name="T14" fmla="*/ 1 w 98"/>
                  <a:gd name="T15" fmla="*/ 1 h 84"/>
                  <a:gd name="T16" fmla="*/ 1 w 98"/>
                  <a:gd name="T17" fmla="*/ 1 h 84"/>
                  <a:gd name="T18" fmla="*/ 1 w 98"/>
                  <a:gd name="T19" fmla="*/ 1 h 84"/>
                  <a:gd name="T20" fmla="*/ 1 w 98"/>
                  <a:gd name="T21" fmla="*/ 1 h 84"/>
                  <a:gd name="T22" fmla="*/ 1 w 98"/>
                  <a:gd name="T23" fmla="*/ 1 h 84"/>
                  <a:gd name="T24" fmla="*/ 1 w 98"/>
                  <a:gd name="T25" fmla="*/ 1 h 84"/>
                  <a:gd name="T26" fmla="*/ 1 w 98"/>
                  <a:gd name="T27" fmla="*/ 1 h 84"/>
                  <a:gd name="T28" fmla="*/ 1 w 98"/>
                  <a:gd name="T29" fmla="*/ 1 h 84"/>
                  <a:gd name="T30" fmla="*/ 1 w 98"/>
                  <a:gd name="T31" fmla="*/ 1 h 84"/>
                  <a:gd name="T32" fmla="*/ 1 w 98"/>
                  <a:gd name="T33" fmla="*/ 1 h 84"/>
                  <a:gd name="T34" fmla="*/ 1 w 98"/>
                  <a:gd name="T35" fmla="*/ 1 h 84"/>
                  <a:gd name="T36" fmla="*/ 1 w 98"/>
                  <a:gd name="T37" fmla="*/ 0 h 84"/>
                  <a:gd name="T38" fmla="*/ 2 w 98"/>
                  <a:gd name="T39" fmla="*/ 1 h 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4"/>
                  <a:gd name="T62" fmla="*/ 98 w 98"/>
                  <a:gd name="T63" fmla="*/ 84 h 8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4">
                    <a:moveTo>
                      <a:pt x="98" y="69"/>
                    </a:moveTo>
                    <a:lnTo>
                      <a:pt x="0" y="84"/>
                    </a:lnTo>
                    <a:lnTo>
                      <a:pt x="4" y="79"/>
                    </a:lnTo>
                    <a:lnTo>
                      <a:pt x="8" y="75"/>
                    </a:lnTo>
                    <a:lnTo>
                      <a:pt x="12" y="71"/>
                    </a:lnTo>
                    <a:lnTo>
                      <a:pt x="14" y="67"/>
                    </a:lnTo>
                    <a:lnTo>
                      <a:pt x="18" y="61"/>
                    </a:lnTo>
                    <a:lnTo>
                      <a:pt x="19" y="58"/>
                    </a:lnTo>
                    <a:lnTo>
                      <a:pt x="21" y="52"/>
                    </a:lnTo>
                    <a:lnTo>
                      <a:pt x="23" y="48"/>
                    </a:lnTo>
                    <a:lnTo>
                      <a:pt x="25" y="42"/>
                    </a:lnTo>
                    <a:lnTo>
                      <a:pt x="27" y="37"/>
                    </a:lnTo>
                    <a:lnTo>
                      <a:pt x="27" y="33"/>
                    </a:lnTo>
                    <a:lnTo>
                      <a:pt x="29" y="27"/>
                    </a:lnTo>
                    <a:lnTo>
                      <a:pt x="29" y="21"/>
                    </a:lnTo>
                    <a:lnTo>
                      <a:pt x="29" y="15"/>
                    </a:lnTo>
                    <a:lnTo>
                      <a:pt x="29" y="10"/>
                    </a:lnTo>
                    <a:lnTo>
                      <a:pt x="29" y="6"/>
                    </a:lnTo>
                    <a:lnTo>
                      <a:pt x="29" y="0"/>
                    </a:lnTo>
                    <a:lnTo>
                      <a:pt x="98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7" name="Rectangle 53"/>
              <p:cNvSpPr>
                <a:spLocks noChangeArrowheads="1"/>
              </p:cNvSpPr>
              <p:nvPr/>
            </p:nvSpPr>
            <p:spPr bwMode="auto">
              <a:xfrm>
                <a:off x="2150" y="2662"/>
                <a:ext cx="10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Stat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318" name="Rectangle 54"/>
              <p:cNvSpPr>
                <a:spLocks noChangeArrowheads="1"/>
              </p:cNvSpPr>
              <p:nvPr/>
            </p:nvSpPr>
            <p:spPr bwMode="auto">
              <a:xfrm>
                <a:off x="2120" y="2739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model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319" name="Freeform 55"/>
              <p:cNvSpPr>
                <a:spLocks/>
              </p:cNvSpPr>
              <p:nvPr/>
            </p:nvSpPr>
            <p:spPr bwMode="auto">
              <a:xfrm>
                <a:off x="2452" y="3144"/>
                <a:ext cx="396" cy="18"/>
              </a:xfrm>
              <a:custGeom>
                <a:avLst/>
                <a:gdLst>
                  <a:gd name="T0" fmla="*/ 12 w 792"/>
                  <a:gd name="T1" fmla="*/ 0 h 36"/>
                  <a:gd name="T2" fmla="*/ 0 w 792"/>
                  <a:gd name="T3" fmla="*/ 0 h 36"/>
                  <a:gd name="T4" fmla="*/ 1 w 792"/>
                  <a:gd name="T5" fmla="*/ 1 h 36"/>
                  <a:gd name="T6" fmla="*/ 12 w 792"/>
                  <a:gd name="T7" fmla="*/ 1 h 36"/>
                  <a:gd name="T8" fmla="*/ 12 w 792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2"/>
                  <a:gd name="T16" fmla="*/ 0 h 36"/>
                  <a:gd name="T17" fmla="*/ 792 w 79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2" h="36">
                    <a:moveTo>
                      <a:pt x="756" y="0"/>
                    </a:moveTo>
                    <a:lnTo>
                      <a:pt x="0" y="0"/>
                    </a:lnTo>
                    <a:lnTo>
                      <a:pt x="37" y="36"/>
                    </a:lnTo>
                    <a:lnTo>
                      <a:pt x="792" y="36"/>
                    </a:lnTo>
                    <a:lnTo>
                      <a:pt x="75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0" name="Freeform 56"/>
              <p:cNvSpPr>
                <a:spLocks/>
              </p:cNvSpPr>
              <p:nvPr/>
            </p:nvSpPr>
            <p:spPr bwMode="auto">
              <a:xfrm>
                <a:off x="2830" y="2659"/>
                <a:ext cx="18" cy="503"/>
              </a:xfrm>
              <a:custGeom>
                <a:avLst/>
                <a:gdLst>
                  <a:gd name="T0" fmla="*/ 1 w 36"/>
                  <a:gd name="T1" fmla="*/ 15 h 1007"/>
                  <a:gd name="T2" fmla="*/ 0 w 36"/>
                  <a:gd name="T3" fmla="*/ 15 h 1007"/>
                  <a:gd name="T4" fmla="*/ 0 w 36"/>
                  <a:gd name="T5" fmla="*/ 0 h 1007"/>
                  <a:gd name="T6" fmla="*/ 1 w 36"/>
                  <a:gd name="T7" fmla="*/ 0 h 1007"/>
                  <a:gd name="T8" fmla="*/ 1 w 36"/>
                  <a:gd name="T9" fmla="*/ 15 h 10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1007"/>
                  <a:gd name="T17" fmla="*/ 36 w 36"/>
                  <a:gd name="T18" fmla="*/ 1007 h 10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1007">
                    <a:moveTo>
                      <a:pt x="36" y="1007"/>
                    </a:moveTo>
                    <a:lnTo>
                      <a:pt x="0" y="971"/>
                    </a:lnTo>
                    <a:lnTo>
                      <a:pt x="0" y="0"/>
                    </a:lnTo>
                    <a:lnTo>
                      <a:pt x="36" y="37"/>
                    </a:lnTo>
                    <a:lnTo>
                      <a:pt x="36" y="1007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1" name="Rectangle 57"/>
              <p:cNvSpPr>
                <a:spLocks noChangeArrowheads="1"/>
              </p:cNvSpPr>
              <p:nvPr/>
            </p:nvSpPr>
            <p:spPr bwMode="auto">
              <a:xfrm>
                <a:off x="2452" y="2659"/>
                <a:ext cx="378" cy="48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2" name="Rectangle 58"/>
              <p:cNvSpPr>
                <a:spLocks noChangeArrowheads="1"/>
              </p:cNvSpPr>
              <p:nvPr/>
            </p:nvSpPr>
            <p:spPr bwMode="auto">
              <a:xfrm>
                <a:off x="2522" y="2653"/>
                <a:ext cx="23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Evidence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323" name="Rectangle 59"/>
              <p:cNvSpPr>
                <a:spLocks noChangeArrowheads="1"/>
              </p:cNvSpPr>
              <p:nvPr/>
            </p:nvSpPr>
            <p:spPr bwMode="auto">
              <a:xfrm>
                <a:off x="2568" y="2730"/>
                <a:ext cx="146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Rules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324" name="Rectangle 60"/>
              <p:cNvSpPr>
                <a:spLocks noChangeArrowheads="1"/>
              </p:cNvSpPr>
              <p:nvPr/>
            </p:nvSpPr>
            <p:spPr bwMode="auto">
              <a:xfrm>
                <a:off x="2480" y="2838"/>
                <a:ext cx="72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5" name="Rectangle 61"/>
              <p:cNvSpPr>
                <a:spLocks noChangeArrowheads="1"/>
              </p:cNvSpPr>
              <p:nvPr/>
            </p:nvSpPr>
            <p:spPr bwMode="auto">
              <a:xfrm>
                <a:off x="2480" y="2946"/>
                <a:ext cx="72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6" name="Rectangle 62"/>
              <p:cNvSpPr>
                <a:spLocks noChangeArrowheads="1"/>
              </p:cNvSpPr>
              <p:nvPr/>
            </p:nvSpPr>
            <p:spPr bwMode="auto">
              <a:xfrm>
                <a:off x="2480" y="3054"/>
                <a:ext cx="72" cy="73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7" name="Rectangle 63"/>
              <p:cNvSpPr>
                <a:spLocks noChangeArrowheads="1"/>
              </p:cNvSpPr>
              <p:nvPr/>
            </p:nvSpPr>
            <p:spPr bwMode="auto">
              <a:xfrm>
                <a:off x="2677" y="2838"/>
                <a:ext cx="126" cy="30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8" name="Freeform 64"/>
              <p:cNvSpPr>
                <a:spLocks/>
              </p:cNvSpPr>
              <p:nvPr/>
            </p:nvSpPr>
            <p:spPr bwMode="auto">
              <a:xfrm>
                <a:off x="2696" y="2856"/>
                <a:ext cx="72" cy="54"/>
              </a:xfrm>
              <a:custGeom>
                <a:avLst/>
                <a:gdLst>
                  <a:gd name="T0" fmla="*/ 1 w 144"/>
                  <a:gd name="T1" fmla="*/ 2 h 107"/>
                  <a:gd name="T2" fmla="*/ 1 w 144"/>
                  <a:gd name="T3" fmla="*/ 2 h 107"/>
                  <a:gd name="T4" fmla="*/ 2 w 144"/>
                  <a:gd name="T5" fmla="*/ 1 h 107"/>
                  <a:gd name="T6" fmla="*/ 1 w 144"/>
                  <a:gd name="T7" fmla="*/ 0 h 107"/>
                  <a:gd name="T8" fmla="*/ 1 w 144"/>
                  <a:gd name="T9" fmla="*/ 0 h 107"/>
                  <a:gd name="T10" fmla="*/ 0 w 144"/>
                  <a:gd name="T11" fmla="*/ 1 h 107"/>
                  <a:gd name="T12" fmla="*/ 1 w 144"/>
                  <a:gd name="T13" fmla="*/ 2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4"/>
                  <a:gd name="T22" fmla="*/ 0 h 107"/>
                  <a:gd name="T23" fmla="*/ 144 w 144"/>
                  <a:gd name="T24" fmla="*/ 107 h 1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4" h="107">
                    <a:moveTo>
                      <a:pt x="35" y="107"/>
                    </a:moveTo>
                    <a:lnTo>
                      <a:pt x="108" y="107"/>
                    </a:lnTo>
                    <a:lnTo>
                      <a:pt x="144" y="53"/>
                    </a:lnTo>
                    <a:lnTo>
                      <a:pt x="108" y="0"/>
                    </a:lnTo>
                    <a:lnTo>
                      <a:pt x="35" y="0"/>
                    </a:lnTo>
                    <a:lnTo>
                      <a:pt x="0" y="53"/>
                    </a:lnTo>
                    <a:lnTo>
                      <a:pt x="35" y="107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9" name="Freeform 65"/>
              <p:cNvSpPr>
                <a:spLocks/>
              </p:cNvSpPr>
              <p:nvPr/>
            </p:nvSpPr>
            <p:spPr bwMode="auto">
              <a:xfrm>
                <a:off x="2723" y="3072"/>
                <a:ext cx="80" cy="55"/>
              </a:xfrm>
              <a:custGeom>
                <a:avLst/>
                <a:gdLst>
                  <a:gd name="T0" fmla="*/ 0 w 161"/>
                  <a:gd name="T1" fmla="*/ 2 h 109"/>
                  <a:gd name="T2" fmla="*/ 1 w 161"/>
                  <a:gd name="T3" fmla="*/ 2 h 109"/>
                  <a:gd name="T4" fmla="*/ 2 w 161"/>
                  <a:gd name="T5" fmla="*/ 0 h 109"/>
                  <a:gd name="T6" fmla="*/ 0 w 161"/>
                  <a:gd name="T7" fmla="*/ 0 h 109"/>
                  <a:gd name="T8" fmla="*/ 0 w 161"/>
                  <a:gd name="T9" fmla="*/ 2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109"/>
                  <a:gd name="T17" fmla="*/ 161 w 161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109">
                    <a:moveTo>
                      <a:pt x="40" y="109"/>
                    </a:moveTo>
                    <a:lnTo>
                      <a:pt x="121" y="109"/>
                    </a:lnTo>
                    <a:lnTo>
                      <a:pt x="161" y="0"/>
                    </a:lnTo>
                    <a:lnTo>
                      <a:pt x="0" y="0"/>
                    </a:lnTo>
                    <a:lnTo>
                      <a:pt x="40" y="109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0" name="Freeform 66"/>
              <p:cNvSpPr>
                <a:spLocks/>
              </p:cNvSpPr>
              <p:nvPr/>
            </p:nvSpPr>
            <p:spPr bwMode="auto">
              <a:xfrm>
                <a:off x="2696" y="3054"/>
                <a:ext cx="72" cy="55"/>
              </a:xfrm>
              <a:custGeom>
                <a:avLst/>
                <a:gdLst>
                  <a:gd name="T0" fmla="*/ 0 w 144"/>
                  <a:gd name="T1" fmla="*/ 1 h 109"/>
                  <a:gd name="T2" fmla="*/ 1 w 144"/>
                  <a:gd name="T3" fmla="*/ 0 h 109"/>
                  <a:gd name="T4" fmla="*/ 2 w 144"/>
                  <a:gd name="T5" fmla="*/ 1 h 109"/>
                  <a:gd name="T6" fmla="*/ 1 w 144"/>
                  <a:gd name="T7" fmla="*/ 2 h 109"/>
                  <a:gd name="T8" fmla="*/ 0 w 144"/>
                  <a:gd name="T9" fmla="*/ 1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09"/>
                  <a:gd name="T17" fmla="*/ 144 w 144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09">
                    <a:moveTo>
                      <a:pt x="0" y="55"/>
                    </a:moveTo>
                    <a:lnTo>
                      <a:pt x="71" y="0"/>
                    </a:lnTo>
                    <a:lnTo>
                      <a:pt x="144" y="55"/>
                    </a:lnTo>
                    <a:lnTo>
                      <a:pt x="71" y="109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1" name="Rectangle 67"/>
              <p:cNvSpPr>
                <a:spLocks noChangeArrowheads="1"/>
              </p:cNvSpPr>
              <p:nvPr/>
            </p:nvSpPr>
            <p:spPr bwMode="auto">
              <a:xfrm>
                <a:off x="2696" y="3018"/>
                <a:ext cx="96" cy="3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2" name="Freeform 68"/>
              <p:cNvSpPr>
                <a:spLocks/>
              </p:cNvSpPr>
              <p:nvPr/>
            </p:nvSpPr>
            <p:spPr bwMode="auto">
              <a:xfrm>
                <a:off x="2731" y="2893"/>
                <a:ext cx="72" cy="53"/>
              </a:xfrm>
              <a:custGeom>
                <a:avLst/>
                <a:gdLst>
                  <a:gd name="T0" fmla="*/ 1 w 144"/>
                  <a:gd name="T1" fmla="*/ 0 h 108"/>
                  <a:gd name="T2" fmla="*/ 2 w 144"/>
                  <a:gd name="T3" fmla="*/ 0 h 108"/>
                  <a:gd name="T4" fmla="*/ 2 w 144"/>
                  <a:gd name="T5" fmla="*/ 0 h 108"/>
                  <a:gd name="T6" fmla="*/ 2 w 144"/>
                  <a:gd name="T7" fmla="*/ 0 h 108"/>
                  <a:gd name="T8" fmla="*/ 2 w 144"/>
                  <a:gd name="T9" fmla="*/ 1 h 108"/>
                  <a:gd name="T10" fmla="*/ 2 w 144"/>
                  <a:gd name="T11" fmla="*/ 1 h 108"/>
                  <a:gd name="T12" fmla="*/ 1 w 144"/>
                  <a:gd name="T13" fmla="*/ 1 h 108"/>
                  <a:gd name="T14" fmla="*/ 1 w 144"/>
                  <a:gd name="T15" fmla="*/ 1 h 108"/>
                  <a:gd name="T16" fmla="*/ 0 w 144"/>
                  <a:gd name="T17" fmla="*/ 0 h 108"/>
                  <a:gd name="T18" fmla="*/ 1 w 144"/>
                  <a:gd name="T19" fmla="*/ 0 h 108"/>
                  <a:gd name="T20" fmla="*/ 1 w 144"/>
                  <a:gd name="T21" fmla="*/ 0 h 10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4"/>
                  <a:gd name="T34" fmla="*/ 0 h 108"/>
                  <a:gd name="T35" fmla="*/ 144 w 144"/>
                  <a:gd name="T36" fmla="*/ 108 h 10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4" h="108">
                    <a:moveTo>
                      <a:pt x="14" y="0"/>
                    </a:moveTo>
                    <a:lnTo>
                      <a:pt x="144" y="0"/>
                    </a:lnTo>
                    <a:lnTo>
                      <a:pt x="135" y="25"/>
                    </a:lnTo>
                    <a:lnTo>
                      <a:pt x="131" y="54"/>
                    </a:lnTo>
                    <a:lnTo>
                      <a:pt x="135" y="81"/>
                    </a:lnTo>
                    <a:lnTo>
                      <a:pt x="144" y="108"/>
                    </a:lnTo>
                    <a:lnTo>
                      <a:pt x="14" y="108"/>
                    </a:lnTo>
                    <a:lnTo>
                      <a:pt x="4" y="81"/>
                    </a:lnTo>
                    <a:lnTo>
                      <a:pt x="0" y="54"/>
                    </a:lnTo>
                    <a:lnTo>
                      <a:pt x="4" y="2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3" name="Freeform 69"/>
              <p:cNvSpPr>
                <a:spLocks/>
              </p:cNvSpPr>
              <p:nvPr/>
            </p:nvSpPr>
            <p:spPr bwMode="auto">
              <a:xfrm>
                <a:off x="2686" y="2946"/>
                <a:ext cx="82" cy="54"/>
              </a:xfrm>
              <a:custGeom>
                <a:avLst/>
                <a:gdLst>
                  <a:gd name="T0" fmla="*/ 1 w 163"/>
                  <a:gd name="T1" fmla="*/ 2 h 107"/>
                  <a:gd name="T2" fmla="*/ 2 w 163"/>
                  <a:gd name="T3" fmla="*/ 2 h 107"/>
                  <a:gd name="T4" fmla="*/ 3 w 163"/>
                  <a:gd name="T5" fmla="*/ 0 h 107"/>
                  <a:gd name="T6" fmla="*/ 0 w 163"/>
                  <a:gd name="T7" fmla="*/ 0 h 107"/>
                  <a:gd name="T8" fmla="*/ 1 w 163"/>
                  <a:gd name="T9" fmla="*/ 2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107"/>
                  <a:gd name="T17" fmla="*/ 163 w 16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107">
                    <a:moveTo>
                      <a:pt x="40" y="107"/>
                    </a:moveTo>
                    <a:lnTo>
                      <a:pt x="123" y="107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40" y="107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4" name="Line 70"/>
              <p:cNvSpPr>
                <a:spLocks noChangeShapeType="1"/>
              </p:cNvSpPr>
              <p:nvPr/>
            </p:nvSpPr>
            <p:spPr bwMode="auto">
              <a:xfrm flipH="1" flipV="1">
                <a:off x="2596" y="2877"/>
                <a:ext cx="100" cy="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5" name="Freeform 71"/>
              <p:cNvSpPr>
                <a:spLocks/>
              </p:cNvSpPr>
              <p:nvPr/>
            </p:nvSpPr>
            <p:spPr bwMode="auto">
              <a:xfrm>
                <a:off x="2552" y="2849"/>
                <a:ext cx="60" cy="59"/>
              </a:xfrm>
              <a:custGeom>
                <a:avLst/>
                <a:gdLst>
                  <a:gd name="T0" fmla="*/ 0 w 121"/>
                  <a:gd name="T1" fmla="*/ 0 h 119"/>
                  <a:gd name="T2" fmla="*/ 1 w 121"/>
                  <a:gd name="T3" fmla="*/ 0 h 119"/>
                  <a:gd name="T4" fmla="*/ 1 w 121"/>
                  <a:gd name="T5" fmla="*/ 0 h 119"/>
                  <a:gd name="T6" fmla="*/ 1 w 121"/>
                  <a:gd name="T7" fmla="*/ 0 h 119"/>
                  <a:gd name="T8" fmla="*/ 1 w 121"/>
                  <a:gd name="T9" fmla="*/ 0 h 119"/>
                  <a:gd name="T10" fmla="*/ 1 w 121"/>
                  <a:gd name="T11" fmla="*/ 0 h 119"/>
                  <a:gd name="T12" fmla="*/ 1 w 121"/>
                  <a:gd name="T13" fmla="*/ 0 h 119"/>
                  <a:gd name="T14" fmla="*/ 1 w 121"/>
                  <a:gd name="T15" fmla="*/ 0 h 119"/>
                  <a:gd name="T16" fmla="*/ 1 w 121"/>
                  <a:gd name="T17" fmla="*/ 0 h 119"/>
                  <a:gd name="T18" fmla="*/ 1 w 121"/>
                  <a:gd name="T19" fmla="*/ 0 h 119"/>
                  <a:gd name="T20" fmla="*/ 1 w 121"/>
                  <a:gd name="T21" fmla="*/ 0 h 119"/>
                  <a:gd name="T22" fmla="*/ 1 w 121"/>
                  <a:gd name="T23" fmla="*/ 1 h 119"/>
                  <a:gd name="T24" fmla="*/ 1 w 121"/>
                  <a:gd name="T25" fmla="*/ 1 h 119"/>
                  <a:gd name="T26" fmla="*/ 1 w 121"/>
                  <a:gd name="T27" fmla="*/ 1 h 119"/>
                  <a:gd name="T28" fmla="*/ 1 w 121"/>
                  <a:gd name="T29" fmla="*/ 1 h 119"/>
                  <a:gd name="T30" fmla="*/ 1 w 121"/>
                  <a:gd name="T31" fmla="*/ 1 h 119"/>
                  <a:gd name="T32" fmla="*/ 1 w 121"/>
                  <a:gd name="T33" fmla="*/ 1 h 119"/>
                  <a:gd name="T34" fmla="*/ 1 w 121"/>
                  <a:gd name="T35" fmla="*/ 1 h 119"/>
                  <a:gd name="T36" fmla="*/ 1 w 121"/>
                  <a:gd name="T37" fmla="*/ 1 h 119"/>
                  <a:gd name="T38" fmla="*/ 0 w 121"/>
                  <a:gd name="T39" fmla="*/ 0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1"/>
                  <a:gd name="T61" fmla="*/ 0 h 119"/>
                  <a:gd name="T62" fmla="*/ 121 w 121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1" h="119">
                    <a:moveTo>
                      <a:pt x="0" y="52"/>
                    </a:moveTo>
                    <a:lnTo>
                      <a:pt x="121" y="0"/>
                    </a:lnTo>
                    <a:lnTo>
                      <a:pt x="119" y="6"/>
                    </a:lnTo>
                    <a:lnTo>
                      <a:pt x="115" y="14"/>
                    </a:lnTo>
                    <a:lnTo>
                      <a:pt x="113" y="19"/>
                    </a:lnTo>
                    <a:lnTo>
                      <a:pt x="109" y="27"/>
                    </a:lnTo>
                    <a:lnTo>
                      <a:pt x="107" y="33"/>
                    </a:lnTo>
                    <a:lnTo>
                      <a:pt x="105" y="41"/>
                    </a:lnTo>
                    <a:lnTo>
                      <a:pt x="105" y="48"/>
                    </a:lnTo>
                    <a:lnTo>
                      <a:pt x="103" y="54"/>
                    </a:lnTo>
                    <a:lnTo>
                      <a:pt x="103" y="62"/>
                    </a:lnTo>
                    <a:lnTo>
                      <a:pt x="103" y="69"/>
                    </a:lnTo>
                    <a:lnTo>
                      <a:pt x="103" y="77"/>
                    </a:lnTo>
                    <a:lnTo>
                      <a:pt x="105" y="85"/>
                    </a:lnTo>
                    <a:lnTo>
                      <a:pt x="105" y="90"/>
                    </a:lnTo>
                    <a:lnTo>
                      <a:pt x="107" y="98"/>
                    </a:lnTo>
                    <a:lnTo>
                      <a:pt x="109" y="106"/>
                    </a:lnTo>
                    <a:lnTo>
                      <a:pt x="111" y="111"/>
                    </a:lnTo>
                    <a:lnTo>
                      <a:pt x="115" y="119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6" name="Line 72"/>
              <p:cNvSpPr>
                <a:spLocks noChangeShapeType="1"/>
              </p:cNvSpPr>
              <p:nvPr/>
            </p:nvSpPr>
            <p:spPr bwMode="auto">
              <a:xfrm flipH="1" flipV="1">
                <a:off x="2596" y="2986"/>
                <a:ext cx="81" cy="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7" name="Freeform 73"/>
              <p:cNvSpPr>
                <a:spLocks/>
              </p:cNvSpPr>
              <p:nvPr/>
            </p:nvSpPr>
            <p:spPr bwMode="auto">
              <a:xfrm>
                <a:off x="2552" y="2957"/>
                <a:ext cx="61" cy="59"/>
              </a:xfrm>
              <a:custGeom>
                <a:avLst/>
                <a:gdLst>
                  <a:gd name="T0" fmla="*/ 0 w 122"/>
                  <a:gd name="T1" fmla="*/ 0 h 119"/>
                  <a:gd name="T2" fmla="*/ 2 w 122"/>
                  <a:gd name="T3" fmla="*/ 0 h 119"/>
                  <a:gd name="T4" fmla="*/ 2 w 122"/>
                  <a:gd name="T5" fmla="*/ 0 h 119"/>
                  <a:gd name="T6" fmla="*/ 2 w 122"/>
                  <a:gd name="T7" fmla="*/ 0 h 119"/>
                  <a:gd name="T8" fmla="*/ 2 w 122"/>
                  <a:gd name="T9" fmla="*/ 0 h 119"/>
                  <a:gd name="T10" fmla="*/ 2 w 122"/>
                  <a:gd name="T11" fmla="*/ 0 h 119"/>
                  <a:gd name="T12" fmla="*/ 2 w 122"/>
                  <a:gd name="T13" fmla="*/ 0 h 119"/>
                  <a:gd name="T14" fmla="*/ 2 w 122"/>
                  <a:gd name="T15" fmla="*/ 0 h 119"/>
                  <a:gd name="T16" fmla="*/ 2 w 122"/>
                  <a:gd name="T17" fmla="*/ 0 h 119"/>
                  <a:gd name="T18" fmla="*/ 2 w 122"/>
                  <a:gd name="T19" fmla="*/ 0 h 119"/>
                  <a:gd name="T20" fmla="*/ 2 w 122"/>
                  <a:gd name="T21" fmla="*/ 0 h 119"/>
                  <a:gd name="T22" fmla="*/ 2 w 122"/>
                  <a:gd name="T23" fmla="*/ 1 h 119"/>
                  <a:gd name="T24" fmla="*/ 2 w 122"/>
                  <a:gd name="T25" fmla="*/ 1 h 119"/>
                  <a:gd name="T26" fmla="*/ 2 w 122"/>
                  <a:gd name="T27" fmla="*/ 1 h 119"/>
                  <a:gd name="T28" fmla="*/ 2 w 122"/>
                  <a:gd name="T29" fmla="*/ 1 h 119"/>
                  <a:gd name="T30" fmla="*/ 2 w 122"/>
                  <a:gd name="T31" fmla="*/ 1 h 119"/>
                  <a:gd name="T32" fmla="*/ 2 w 122"/>
                  <a:gd name="T33" fmla="*/ 1 h 119"/>
                  <a:gd name="T34" fmla="*/ 2 w 122"/>
                  <a:gd name="T35" fmla="*/ 1 h 119"/>
                  <a:gd name="T36" fmla="*/ 2 w 122"/>
                  <a:gd name="T37" fmla="*/ 1 h 119"/>
                  <a:gd name="T38" fmla="*/ 0 w 122"/>
                  <a:gd name="T39" fmla="*/ 0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2"/>
                  <a:gd name="T61" fmla="*/ 0 h 119"/>
                  <a:gd name="T62" fmla="*/ 122 w 122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2" h="119">
                    <a:moveTo>
                      <a:pt x="0" y="50"/>
                    </a:moveTo>
                    <a:lnTo>
                      <a:pt x="122" y="0"/>
                    </a:lnTo>
                    <a:lnTo>
                      <a:pt x="119" y="6"/>
                    </a:lnTo>
                    <a:lnTo>
                      <a:pt x="115" y="13"/>
                    </a:lnTo>
                    <a:lnTo>
                      <a:pt x="113" y="19"/>
                    </a:lnTo>
                    <a:lnTo>
                      <a:pt x="109" y="27"/>
                    </a:lnTo>
                    <a:lnTo>
                      <a:pt x="107" y="33"/>
                    </a:lnTo>
                    <a:lnTo>
                      <a:pt x="105" y="40"/>
                    </a:lnTo>
                    <a:lnTo>
                      <a:pt x="105" y="48"/>
                    </a:lnTo>
                    <a:lnTo>
                      <a:pt x="103" y="54"/>
                    </a:lnTo>
                    <a:lnTo>
                      <a:pt x="103" y="61"/>
                    </a:lnTo>
                    <a:lnTo>
                      <a:pt x="103" y="69"/>
                    </a:lnTo>
                    <a:lnTo>
                      <a:pt x="103" y="77"/>
                    </a:lnTo>
                    <a:lnTo>
                      <a:pt x="103" y="84"/>
                    </a:lnTo>
                    <a:lnTo>
                      <a:pt x="105" y="90"/>
                    </a:lnTo>
                    <a:lnTo>
                      <a:pt x="107" y="98"/>
                    </a:lnTo>
                    <a:lnTo>
                      <a:pt x="109" y="105"/>
                    </a:lnTo>
                    <a:lnTo>
                      <a:pt x="111" y="111"/>
                    </a:lnTo>
                    <a:lnTo>
                      <a:pt x="113" y="119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8" name="Line 74"/>
              <p:cNvSpPr>
                <a:spLocks noChangeShapeType="1"/>
              </p:cNvSpPr>
              <p:nvPr/>
            </p:nvSpPr>
            <p:spPr bwMode="auto">
              <a:xfrm flipH="1">
                <a:off x="2596" y="3082"/>
                <a:ext cx="100" cy="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9" name="Freeform 75"/>
              <p:cNvSpPr>
                <a:spLocks/>
              </p:cNvSpPr>
              <p:nvPr/>
            </p:nvSpPr>
            <p:spPr bwMode="auto">
              <a:xfrm>
                <a:off x="2552" y="3057"/>
                <a:ext cx="60" cy="59"/>
              </a:xfrm>
              <a:custGeom>
                <a:avLst/>
                <a:gdLst>
                  <a:gd name="T0" fmla="*/ 0 w 121"/>
                  <a:gd name="T1" fmla="*/ 1 h 119"/>
                  <a:gd name="T2" fmla="*/ 1 w 121"/>
                  <a:gd name="T3" fmla="*/ 0 h 119"/>
                  <a:gd name="T4" fmla="*/ 1 w 121"/>
                  <a:gd name="T5" fmla="*/ 0 h 119"/>
                  <a:gd name="T6" fmla="*/ 1 w 121"/>
                  <a:gd name="T7" fmla="*/ 0 h 119"/>
                  <a:gd name="T8" fmla="*/ 1 w 121"/>
                  <a:gd name="T9" fmla="*/ 0 h 119"/>
                  <a:gd name="T10" fmla="*/ 1 w 121"/>
                  <a:gd name="T11" fmla="*/ 0 h 119"/>
                  <a:gd name="T12" fmla="*/ 1 w 121"/>
                  <a:gd name="T13" fmla="*/ 0 h 119"/>
                  <a:gd name="T14" fmla="*/ 1 w 121"/>
                  <a:gd name="T15" fmla="*/ 0 h 119"/>
                  <a:gd name="T16" fmla="*/ 1 w 121"/>
                  <a:gd name="T17" fmla="*/ 0 h 119"/>
                  <a:gd name="T18" fmla="*/ 1 w 121"/>
                  <a:gd name="T19" fmla="*/ 0 h 119"/>
                  <a:gd name="T20" fmla="*/ 1 w 121"/>
                  <a:gd name="T21" fmla="*/ 1 h 119"/>
                  <a:gd name="T22" fmla="*/ 1 w 121"/>
                  <a:gd name="T23" fmla="*/ 1 h 119"/>
                  <a:gd name="T24" fmla="*/ 1 w 121"/>
                  <a:gd name="T25" fmla="*/ 1 h 119"/>
                  <a:gd name="T26" fmla="*/ 1 w 121"/>
                  <a:gd name="T27" fmla="*/ 1 h 119"/>
                  <a:gd name="T28" fmla="*/ 1 w 121"/>
                  <a:gd name="T29" fmla="*/ 1 h 119"/>
                  <a:gd name="T30" fmla="*/ 1 w 121"/>
                  <a:gd name="T31" fmla="*/ 1 h 119"/>
                  <a:gd name="T32" fmla="*/ 1 w 121"/>
                  <a:gd name="T33" fmla="*/ 1 h 119"/>
                  <a:gd name="T34" fmla="*/ 1 w 121"/>
                  <a:gd name="T35" fmla="*/ 1 h 119"/>
                  <a:gd name="T36" fmla="*/ 1 w 121"/>
                  <a:gd name="T37" fmla="*/ 1 h 119"/>
                  <a:gd name="T38" fmla="*/ 0 w 121"/>
                  <a:gd name="T39" fmla="*/ 1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1"/>
                  <a:gd name="T61" fmla="*/ 0 h 119"/>
                  <a:gd name="T62" fmla="*/ 121 w 121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1" h="119">
                    <a:moveTo>
                      <a:pt x="0" y="68"/>
                    </a:moveTo>
                    <a:lnTo>
                      <a:pt x="115" y="0"/>
                    </a:lnTo>
                    <a:lnTo>
                      <a:pt x="111" y="8"/>
                    </a:lnTo>
                    <a:lnTo>
                      <a:pt x="109" y="14"/>
                    </a:lnTo>
                    <a:lnTo>
                      <a:pt x="107" y="22"/>
                    </a:lnTo>
                    <a:lnTo>
                      <a:pt x="105" y="29"/>
                    </a:lnTo>
                    <a:lnTo>
                      <a:pt x="105" y="35"/>
                    </a:lnTo>
                    <a:lnTo>
                      <a:pt x="103" y="43"/>
                    </a:lnTo>
                    <a:lnTo>
                      <a:pt x="103" y="50"/>
                    </a:lnTo>
                    <a:lnTo>
                      <a:pt x="103" y="58"/>
                    </a:lnTo>
                    <a:lnTo>
                      <a:pt x="103" y="64"/>
                    </a:lnTo>
                    <a:lnTo>
                      <a:pt x="105" y="71"/>
                    </a:lnTo>
                    <a:lnTo>
                      <a:pt x="105" y="79"/>
                    </a:lnTo>
                    <a:lnTo>
                      <a:pt x="107" y="87"/>
                    </a:lnTo>
                    <a:lnTo>
                      <a:pt x="109" y="93"/>
                    </a:lnTo>
                    <a:lnTo>
                      <a:pt x="113" y="100"/>
                    </a:lnTo>
                    <a:lnTo>
                      <a:pt x="115" y="106"/>
                    </a:lnTo>
                    <a:lnTo>
                      <a:pt x="119" y="114"/>
                    </a:lnTo>
                    <a:lnTo>
                      <a:pt x="121" y="119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0" name="Line 76"/>
              <p:cNvSpPr>
                <a:spLocks noChangeShapeType="1"/>
              </p:cNvSpPr>
              <p:nvPr/>
            </p:nvSpPr>
            <p:spPr bwMode="auto">
              <a:xfrm>
                <a:off x="2363" y="2901"/>
                <a:ext cx="8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1" name="Rectangle 77"/>
              <p:cNvSpPr>
                <a:spLocks noChangeArrowheads="1"/>
              </p:cNvSpPr>
              <p:nvPr/>
            </p:nvSpPr>
            <p:spPr bwMode="auto">
              <a:xfrm>
                <a:off x="2340" y="2879"/>
                <a:ext cx="45" cy="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2" name="Rectangle 78"/>
              <p:cNvSpPr>
                <a:spLocks noChangeArrowheads="1"/>
              </p:cNvSpPr>
              <p:nvPr/>
            </p:nvSpPr>
            <p:spPr bwMode="auto">
              <a:xfrm>
                <a:off x="2430" y="2879"/>
                <a:ext cx="45" cy="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3" name="Line 79"/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1294" name="Text Box 80"/>
            <p:cNvSpPr txBox="1">
              <a:spLocks noChangeArrowheads="1"/>
            </p:cNvSpPr>
            <p:nvPr/>
          </p:nvSpPr>
          <p:spPr bwMode="auto">
            <a:xfrm>
              <a:off x="960" y="816"/>
              <a:ext cx="27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How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we measure = </a:t>
              </a:r>
              <a:r>
                <a:rPr lang="en-US" sz="2000" b="1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Evidence</a:t>
              </a:r>
              <a:r>
                <a:rPr lang="en-US" sz="2000" b="1">
                  <a:solidFill>
                    <a:schemeClr val="hlink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Model</a:t>
              </a:r>
            </a:p>
          </p:txBody>
        </p:sp>
      </p:grpSp>
      <p:grpSp>
        <p:nvGrpSpPr>
          <p:cNvPr id="40991" name="Group 81"/>
          <p:cNvGrpSpPr>
            <a:grpSpLocks/>
          </p:cNvGrpSpPr>
          <p:nvPr/>
        </p:nvGrpSpPr>
        <p:grpSpPr bwMode="auto">
          <a:xfrm>
            <a:off x="1828800" y="1600200"/>
            <a:ext cx="4800600" cy="4291013"/>
            <a:chOff x="1152" y="1008"/>
            <a:chExt cx="3024" cy="2703"/>
          </a:xfrm>
        </p:grpSpPr>
        <p:grpSp>
          <p:nvGrpSpPr>
            <p:cNvPr id="41127" name="Group 82"/>
            <p:cNvGrpSpPr>
              <a:grpSpLocks/>
            </p:cNvGrpSpPr>
            <p:nvPr/>
          </p:nvGrpSpPr>
          <p:grpSpPr bwMode="auto">
            <a:xfrm>
              <a:off x="2862" y="2824"/>
              <a:ext cx="1107" cy="887"/>
              <a:chOff x="2928" y="2410"/>
              <a:chExt cx="1107" cy="887"/>
            </a:xfrm>
          </p:grpSpPr>
          <p:sp>
            <p:nvSpPr>
              <p:cNvPr id="41129" name="Freeform 83"/>
              <p:cNvSpPr>
                <a:spLocks/>
              </p:cNvSpPr>
              <p:nvPr/>
            </p:nvSpPr>
            <p:spPr bwMode="auto">
              <a:xfrm>
                <a:off x="3945" y="2827"/>
                <a:ext cx="90" cy="59"/>
              </a:xfrm>
              <a:custGeom>
                <a:avLst/>
                <a:gdLst>
                  <a:gd name="T0" fmla="*/ 3 w 178"/>
                  <a:gd name="T1" fmla="*/ 1 h 119"/>
                  <a:gd name="T2" fmla="*/ 0 w 178"/>
                  <a:gd name="T3" fmla="*/ 0 h 119"/>
                  <a:gd name="T4" fmla="*/ 3 w 178"/>
                  <a:gd name="T5" fmla="*/ 0 h 119"/>
                  <a:gd name="T6" fmla="*/ 3 w 178"/>
                  <a:gd name="T7" fmla="*/ 1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8"/>
                  <a:gd name="T13" fmla="*/ 0 h 119"/>
                  <a:gd name="T14" fmla="*/ 178 w 17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8" h="119">
                    <a:moveTo>
                      <a:pt x="178" y="119"/>
                    </a:moveTo>
                    <a:lnTo>
                      <a:pt x="0" y="60"/>
                    </a:lnTo>
                    <a:lnTo>
                      <a:pt x="178" y="0"/>
                    </a:lnTo>
                    <a:lnTo>
                      <a:pt x="178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0" name="Freeform 84"/>
              <p:cNvSpPr>
                <a:spLocks/>
              </p:cNvSpPr>
              <p:nvPr/>
            </p:nvSpPr>
            <p:spPr bwMode="auto">
              <a:xfrm>
                <a:off x="3137" y="3261"/>
                <a:ext cx="898" cy="36"/>
              </a:xfrm>
              <a:custGeom>
                <a:avLst/>
                <a:gdLst>
                  <a:gd name="T0" fmla="*/ 26 w 1797"/>
                  <a:gd name="T1" fmla="*/ 0 h 73"/>
                  <a:gd name="T2" fmla="*/ 0 w 1797"/>
                  <a:gd name="T3" fmla="*/ 0 h 73"/>
                  <a:gd name="T4" fmla="*/ 1 w 1797"/>
                  <a:gd name="T5" fmla="*/ 1 h 73"/>
                  <a:gd name="T6" fmla="*/ 28 w 1797"/>
                  <a:gd name="T7" fmla="*/ 1 h 73"/>
                  <a:gd name="T8" fmla="*/ 26 w 179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97"/>
                  <a:gd name="T16" fmla="*/ 0 h 73"/>
                  <a:gd name="T17" fmla="*/ 1797 w 179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97" h="73">
                    <a:moveTo>
                      <a:pt x="1726" y="0"/>
                    </a:moveTo>
                    <a:lnTo>
                      <a:pt x="0" y="0"/>
                    </a:lnTo>
                    <a:lnTo>
                      <a:pt x="71" y="73"/>
                    </a:lnTo>
                    <a:lnTo>
                      <a:pt x="1797" y="73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1" name="Freeform 85"/>
              <p:cNvSpPr>
                <a:spLocks/>
              </p:cNvSpPr>
              <p:nvPr/>
            </p:nvSpPr>
            <p:spPr bwMode="auto">
              <a:xfrm>
                <a:off x="4000" y="2470"/>
                <a:ext cx="35" cy="827"/>
              </a:xfrm>
              <a:custGeom>
                <a:avLst/>
                <a:gdLst>
                  <a:gd name="T0" fmla="*/ 1 w 71"/>
                  <a:gd name="T1" fmla="*/ 25 h 1655"/>
                  <a:gd name="T2" fmla="*/ 0 w 71"/>
                  <a:gd name="T3" fmla="*/ 24 h 1655"/>
                  <a:gd name="T4" fmla="*/ 0 w 71"/>
                  <a:gd name="T5" fmla="*/ 0 h 1655"/>
                  <a:gd name="T6" fmla="*/ 1 w 71"/>
                  <a:gd name="T7" fmla="*/ 1 h 1655"/>
                  <a:gd name="T8" fmla="*/ 1 w 71"/>
                  <a:gd name="T9" fmla="*/ 25 h 16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655"/>
                  <a:gd name="T17" fmla="*/ 71 w 71"/>
                  <a:gd name="T18" fmla="*/ 1655 h 16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655">
                    <a:moveTo>
                      <a:pt x="71" y="1655"/>
                    </a:moveTo>
                    <a:lnTo>
                      <a:pt x="0" y="1582"/>
                    </a:lnTo>
                    <a:lnTo>
                      <a:pt x="0" y="0"/>
                    </a:lnTo>
                    <a:lnTo>
                      <a:pt x="71" y="73"/>
                    </a:lnTo>
                    <a:lnTo>
                      <a:pt x="71" y="16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2" name="Rectangle 86"/>
              <p:cNvSpPr>
                <a:spLocks noChangeArrowheads="1"/>
              </p:cNvSpPr>
              <p:nvPr/>
            </p:nvSpPr>
            <p:spPr bwMode="auto">
              <a:xfrm>
                <a:off x="3137" y="2470"/>
                <a:ext cx="863" cy="7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3" name="Rectangle 87"/>
              <p:cNvSpPr>
                <a:spLocks noChangeArrowheads="1"/>
              </p:cNvSpPr>
              <p:nvPr/>
            </p:nvSpPr>
            <p:spPr bwMode="auto">
              <a:xfrm>
                <a:off x="3312" y="2496"/>
                <a:ext cx="49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Task Models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134" name="Rectangle 88"/>
              <p:cNvSpPr>
                <a:spLocks noChangeArrowheads="1"/>
              </p:cNvSpPr>
              <p:nvPr/>
            </p:nvSpPr>
            <p:spPr bwMode="auto">
              <a:xfrm>
                <a:off x="3382" y="2594"/>
                <a:ext cx="93" cy="22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5" name="Freeform 89"/>
              <p:cNvSpPr>
                <a:spLocks/>
              </p:cNvSpPr>
              <p:nvPr/>
            </p:nvSpPr>
            <p:spPr bwMode="auto">
              <a:xfrm>
                <a:off x="3395" y="2606"/>
                <a:ext cx="54" cy="40"/>
              </a:xfrm>
              <a:custGeom>
                <a:avLst/>
                <a:gdLst>
                  <a:gd name="T0" fmla="*/ 1 w 107"/>
                  <a:gd name="T1" fmla="*/ 1 h 81"/>
                  <a:gd name="T2" fmla="*/ 2 w 107"/>
                  <a:gd name="T3" fmla="*/ 1 h 81"/>
                  <a:gd name="T4" fmla="*/ 2 w 107"/>
                  <a:gd name="T5" fmla="*/ 0 h 81"/>
                  <a:gd name="T6" fmla="*/ 2 w 107"/>
                  <a:gd name="T7" fmla="*/ 0 h 81"/>
                  <a:gd name="T8" fmla="*/ 1 w 107"/>
                  <a:gd name="T9" fmla="*/ 0 h 81"/>
                  <a:gd name="T10" fmla="*/ 0 w 107"/>
                  <a:gd name="T11" fmla="*/ 0 h 81"/>
                  <a:gd name="T12" fmla="*/ 1 w 107"/>
                  <a:gd name="T13" fmla="*/ 1 h 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7"/>
                  <a:gd name="T22" fmla="*/ 0 h 81"/>
                  <a:gd name="T23" fmla="*/ 107 w 107"/>
                  <a:gd name="T24" fmla="*/ 81 h 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7" h="81">
                    <a:moveTo>
                      <a:pt x="27" y="81"/>
                    </a:moveTo>
                    <a:lnTo>
                      <a:pt x="80" y="81"/>
                    </a:lnTo>
                    <a:lnTo>
                      <a:pt x="107" y="40"/>
                    </a:lnTo>
                    <a:lnTo>
                      <a:pt x="80" y="0"/>
                    </a:lnTo>
                    <a:lnTo>
                      <a:pt x="27" y="0"/>
                    </a:lnTo>
                    <a:lnTo>
                      <a:pt x="0" y="40"/>
                    </a:lnTo>
                    <a:lnTo>
                      <a:pt x="27" y="8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6" name="Freeform 90"/>
              <p:cNvSpPr>
                <a:spLocks/>
              </p:cNvSpPr>
              <p:nvPr/>
            </p:nvSpPr>
            <p:spPr bwMode="auto">
              <a:xfrm>
                <a:off x="3415" y="2766"/>
                <a:ext cx="60" cy="40"/>
              </a:xfrm>
              <a:custGeom>
                <a:avLst/>
                <a:gdLst>
                  <a:gd name="T0" fmla="*/ 0 w 121"/>
                  <a:gd name="T1" fmla="*/ 1 h 81"/>
                  <a:gd name="T2" fmla="*/ 1 w 121"/>
                  <a:gd name="T3" fmla="*/ 1 h 81"/>
                  <a:gd name="T4" fmla="*/ 1 w 121"/>
                  <a:gd name="T5" fmla="*/ 0 h 81"/>
                  <a:gd name="T6" fmla="*/ 0 w 121"/>
                  <a:gd name="T7" fmla="*/ 0 h 81"/>
                  <a:gd name="T8" fmla="*/ 0 w 121"/>
                  <a:gd name="T9" fmla="*/ 1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81"/>
                  <a:gd name="T17" fmla="*/ 121 w 121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81">
                    <a:moveTo>
                      <a:pt x="31" y="81"/>
                    </a:moveTo>
                    <a:lnTo>
                      <a:pt x="90" y="81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31" y="8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7" name="Freeform 91"/>
              <p:cNvSpPr>
                <a:spLocks/>
              </p:cNvSpPr>
              <p:nvPr/>
            </p:nvSpPr>
            <p:spPr bwMode="auto">
              <a:xfrm>
                <a:off x="3395" y="2753"/>
                <a:ext cx="54" cy="40"/>
              </a:xfrm>
              <a:custGeom>
                <a:avLst/>
                <a:gdLst>
                  <a:gd name="T0" fmla="*/ 0 w 107"/>
                  <a:gd name="T1" fmla="*/ 0 h 81"/>
                  <a:gd name="T2" fmla="*/ 1 w 107"/>
                  <a:gd name="T3" fmla="*/ 0 h 81"/>
                  <a:gd name="T4" fmla="*/ 2 w 107"/>
                  <a:gd name="T5" fmla="*/ 0 h 81"/>
                  <a:gd name="T6" fmla="*/ 1 w 107"/>
                  <a:gd name="T7" fmla="*/ 1 h 81"/>
                  <a:gd name="T8" fmla="*/ 0 w 107"/>
                  <a:gd name="T9" fmla="*/ 0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81"/>
                  <a:gd name="T17" fmla="*/ 107 w 107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81">
                    <a:moveTo>
                      <a:pt x="0" y="41"/>
                    </a:moveTo>
                    <a:lnTo>
                      <a:pt x="53" y="0"/>
                    </a:lnTo>
                    <a:lnTo>
                      <a:pt x="107" y="41"/>
                    </a:lnTo>
                    <a:lnTo>
                      <a:pt x="53" y="8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8" name="Rectangle 92"/>
              <p:cNvSpPr>
                <a:spLocks noChangeArrowheads="1"/>
              </p:cNvSpPr>
              <p:nvPr/>
            </p:nvSpPr>
            <p:spPr bwMode="auto">
              <a:xfrm>
                <a:off x="3395" y="2726"/>
                <a:ext cx="71" cy="27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9" name="Freeform 93"/>
              <p:cNvSpPr>
                <a:spLocks/>
              </p:cNvSpPr>
              <p:nvPr/>
            </p:nvSpPr>
            <p:spPr bwMode="auto">
              <a:xfrm>
                <a:off x="3422" y="2633"/>
                <a:ext cx="53" cy="40"/>
              </a:xfrm>
              <a:custGeom>
                <a:avLst/>
                <a:gdLst>
                  <a:gd name="T0" fmla="*/ 0 w 108"/>
                  <a:gd name="T1" fmla="*/ 0 h 80"/>
                  <a:gd name="T2" fmla="*/ 1 w 108"/>
                  <a:gd name="T3" fmla="*/ 0 h 80"/>
                  <a:gd name="T4" fmla="*/ 1 w 108"/>
                  <a:gd name="T5" fmla="*/ 1 h 80"/>
                  <a:gd name="T6" fmla="*/ 1 w 108"/>
                  <a:gd name="T7" fmla="*/ 1 h 80"/>
                  <a:gd name="T8" fmla="*/ 1 w 108"/>
                  <a:gd name="T9" fmla="*/ 1 h 80"/>
                  <a:gd name="T10" fmla="*/ 1 w 108"/>
                  <a:gd name="T11" fmla="*/ 1 h 80"/>
                  <a:gd name="T12" fmla="*/ 0 w 108"/>
                  <a:gd name="T13" fmla="*/ 1 h 80"/>
                  <a:gd name="T14" fmla="*/ 0 w 108"/>
                  <a:gd name="T15" fmla="*/ 1 h 80"/>
                  <a:gd name="T16" fmla="*/ 0 w 108"/>
                  <a:gd name="T17" fmla="*/ 1 h 80"/>
                  <a:gd name="T18" fmla="*/ 0 w 108"/>
                  <a:gd name="T19" fmla="*/ 1 h 80"/>
                  <a:gd name="T20" fmla="*/ 0 w 108"/>
                  <a:gd name="T21" fmla="*/ 0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8"/>
                  <a:gd name="T34" fmla="*/ 0 h 80"/>
                  <a:gd name="T35" fmla="*/ 108 w 10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8" h="80">
                    <a:moveTo>
                      <a:pt x="10" y="0"/>
                    </a:moveTo>
                    <a:lnTo>
                      <a:pt x="108" y="0"/>
                    </a:lnTo>
                    <a:lnTo>
                      <a:pt x="100" y="19"/>
                    </a:lnTo>
                    <a:lnTo>
                      <a:pt x="98" y="40"/>
                    </a:lnTo>
                    <a:lnTo>
                      <a:pt x="100" y="61"/>
                    </a:lnTo>
                    <a:lnTo>
                      <a:pt x="108" y="80"/>
                    </a:lnTo>
                    <a:lnTo>
                      <a:pt x="10" y="80"/>
                    </a:lnTo>
                    <a:lnTo>
                      <a:pt x="4" y="61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0" name="Freeform 94"/>
              <p:cNvSpPr>
                <a:spLocks/>
              </p:cNvSpPr>
              <p:nvPr/>
            </p:nvSpPr>
            <p:spPr bwMode="auto">
              <a:xfrm>
                <a:off x="3389" y="2673"/>
                <a:ext cx="60" cy="40"/>
              </a:xfrm>
              <a:custGeom>
                <a:avLst/>
                <a:gdLst>
                  <a:gd name="T0" fmla="*/ 1 w 119"/>
                  <a:gd name="T1" fmla="*/ 1 h 81"/>
                  <a:gd name="T2" fmla="*/ 2 w 119"/>
                  <a:gd name="T3" fmla="*/ 1 h 81"/>
                  <a:gd name="T4" fmla="*/ 2 w 119"/>
                  <a:gd name="T5" fmla="*/ 0 h 81"/>
                  <a:gd name="T6" fmla="*/ 0 w 119"/>
                  <a:gd name="T7" fmla="*/ 0 h 81"/>
                  <a:gd name="T8" fmla="*/ 1 w 119"/>
                  <a:gd name="T9" fmla="*/ 1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81"/>
                  <a:gd name="T17" fmla="*/ 119 w 119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81">
                    <a:moveTo>
                      <a:pt x="29" y="81"/>
                    </a:moveTo>
                    <a:lnTo>
                      <a:pt x="88" y="81"/>
                    </a:lnTo>
                    <a:lnTo>
                      <a:pt x="119" y="0"/>
                    </a:lnTo>
                    <a:lnTo>
                      <a:pt x="0" y="0"/>
                    </a:lnTo>
                    <a:lnTo>
                      <a:pt x="29" y="8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1" name="Freeform 95"/>
              <p:cNvSpPr>
                <a:spLocks/>
              </p:cNvSpPr>
              <p:nvPr/>
            </p:nvSpPr>
            <p:spPr bwMode="auto">
              <a:xfrm>
                <a:off x="3669" y="2846"/>
                <a:ext cx="91" cy="29"/>
              </a:xfrm>
              <a:custGeom>
                <a:avLst/>
                <a:gdLst>
                  <a:gd name="T0" fmla="*/ 3 w 182"/>
                  <a:gd name="T1" fmla="*/ 1 h 58"/>
                  <a:gd name="T2" fmla="*/ 3 w 182"/>
                  <a:gd name="T3" fmla="*/ 1 h 58"/>
                  <a:gd name="T4" fmla="*/ 3 w 182"/>
                  <a:gd name="T5" fmla="*/ 1 h 58"/>
                  <a:gd name="T6" fmla="*/ 3 w 182"/>
                  <a:gd name="T7" fmla="*/ 1 h 58"/>
                  <a:gd name="T8" fmla="*/ 3 w 182"/>
                  <a:gd name="T9" fmla="*/ 1 h 58"/>
                  <a:gd name="T10" fmla="*/ 3 w 182"/>
                  <a:gd name="T11" fmla="*/ 1 h 58"/>
                  <a:gd name="T12" fmla="*/ 3 w 182"/>
                  <a:gd name="T13" fmla="*/ 1 h 58"/>
                  <a:gd name="T14" fmla="*/ 3 w 182"/>
                  <a:gd name="T15" fmla="*/ 1 h 58"/>
                  <a:gd name="T16" fmla="*/ 3 w 182"/>
                  <a:gd name="T17" fmla="*/ 1 h 58"/>
                  <a:gd name="T18" fmla="*/ 3 w 182"/>
                  <a:gd name="T19" fmla="*/ 1 h 58"/>
                  <a:gd name="T20" fmla="*/ 3 w 182"/>
                  <a:gd name="T21" fmla="*/ 1 h 58"/>
                  <a:gd name="T22" fmla="*/ 3 w 182"/>
                  <a:gd name="T23" fmla="*/ 1 h 58"/>
                  <a:gd name="T24" fmla="*/ 3 w 182"/>
                  <a:gd name="T25" fmla="*/ 1 h 58"/>
                  <a:gd name="T26" fmla="*/ 3 w 182"/>
                  <a:gd name="T27" fmla="*/ 1 h 58"/>
                  <a:gd name="T28" fmla="*/ 3 w 182"/>
                  <a:gd name="T29" fmla="*/ 1 h 58"/>
                  <a:gd name="T30" fmla="*/ 3 w 182"/>
                  <a:gd name="T31" fmla="*/ 1 h 58"/>
                  <a:gd name="T32" fmla="*/ 3 w 182"/>
                  <a:gd name="T33" fmla="*/ 1 h 58"/>
                  <a:gd name="T34" fmla="*/ 3 w 182"/>
                  <a:gd name="T35" fmla="*/ 1 h 58"/>
                  <a:gd name="T36" fmla="*/ 3 w 182"/>
                  <a:gd name="T37" fmla="*/ 1 h 58"/>
                  <a:gd name="T38" fmla="*/ 3 w 182"/>
                  <a:gd name="T39" fmla="*/ 1 h 58"/>
                  <a:gd name="T40" fmla="*/ 3 w 182"/>
                  <a:gd name="T41" fmla="*/ 1 h 58"/>
                  <a:gd name="T42" fmla="*/ 1 w 182"/>
                  <a:gd name="T43" fmla="*/ 1 h 58"/>
                  <a:gd name="T44" fmla="*/ 1 w 182"/>
                  <a:gd name="T45" fmla="*/ 1 h 58"/>
                  <a:gd name="T46" fmla="*/ 1 w 182"/>
                  <a:gd name="T47" fmla="*/ 1 h 58"/>
                  <a:gd name="T48" fmla="*/ 1 w 182"/>
                  <a:gd name="T49" fmla="*/ 1 h 58"/>
                  <a:gd name="T50" fmla="*/ 1 w 182"/>
                  <a:gd name="T51" fmla="*/ 1 h 58"/>
                  <a:gd name="T52" fmla="*/ 1 w 182"/>
                  <a:gd name="T53" fmla="*/ 1 h 58"/>
                  <a:gd name="T54" fmla="*/ 1 w 182"/>
                  <a:gd name="T55" fmla="*/ 1 h 58"/>
                  <a:gd name="T56" fmla="*/ 1 w 182"/>
                  <a:gd name="T57" fmla="*/ 1 h 58"/>
                  <a:gd name="T58" fmla="*/ 1 w 182"/>
                  <a:gd name="T59" fmla="*/ 1 h 58"/>
                  <a:gd name="T60" fmla="*/ 1 w 182"/>
                  <a:gd name="T61" fmla="*/ 1 h 58"/>
                  <a:gd name="T62" fmla="*/ 1 w 182"/>
                  <a:gd name="T63" fmla="*/ 1 h 58"/>
                  <a:gd name="T64" fmla="*/ 1 w 182"/>
                  <a:gd name="T65" fmla="*/ 1 h 58"/>
                  <a:gd name="T66" fmla="*/ 2 w 182"/>
                  <a:gd name="T67" fmla="*/ 1 h 58"/>
                  <a:gd name="T68" fmla="*/ 2 w 182"/>
                  <a:gd name="T69" fmla="*/ 1 h 58"/>
                  <a:gd name="T70" fmla="*/ 3 w 182"/>
                  <a:gd name="T71" fmla="*/ 1 h 58"/>
                  <a:gd name="T72" fmla="*/ 3 w 182"/>
                  <a:gd name="T73" fmla="*/ 1 h 58"/>
                  <a:gd name="T74" fmla="*/ 3 w 182"/>
                  <a:gd name="T75" fmla="*/ 1 h 5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82"/>
                  <a:gd name="T115" fmla="*/ 0 h 58"/>
                  <a:gd name="T116" fmla="*/ 182 w 182"/>
                  <a:gd name="T117" fmla="*/ 58 h 5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82" h="58">
                    <a:moveTo>
                      <a:pt x="148" y="58"/>
                    </a:moveTo>
                    <a:lnTo>
                      <a:pt x="148" y="58"/>
                    </a:lnTo>
                    <a:lnTo>
                      <a:pt x="150" y="56"/>
                    </a:lnTo>
                    <a:lnTo>
                      <a:pt x="154" y="56"/>
                    </a:lnTo>
                    <a:lnTo>
                      <a:pt x="156" y="54"/>
                    </a:lnTo>
                    <a:lnTo>
                      <a:pt x="159" y="52"/>
                    </a:lnTo>
                    <a:lnTo>
                      <a:pt x="163" y="50"/>
                    </a:lnTo>
                    <a:lnTo>
                      <a:pt x="165" y="48"/>
                    </a:lnTo>
                    <a:lnTo>
                      <a:pt x="167" y="48"/>
                    </a:lnTo>
                    <a:lnTo>
                      <a:pt x="169" y="47"/>
                    </a:lnTo>
                    <a:lnTo>
                      <a:pt x="171" y="47"/>
                    </a:lnTo>
                    <a:lnTo>
                      <a:pt x="171" y="45"/>
                    </a:lnTo>
                    <a:lnTo>
                      <a:pt x="173" y="43"/>
                    </a:lnTo>
                    <a:lnTo>
                      <a:pt x="173" y="41"/>
                    </a:lnTo>
                    <a:lnTo>
                      <a:pt x="173" y="39"/>
                    </a:lnTo>
                    <a:lnTo>
                      <a:pt x="175" y="37"/>
                    </a:lnTo>
                    <a:lnTo>
                      <a:pt x="175" y="33"/>
                    </a:lnTo>
                    <a:lnTo>
                      <a:pt x="177" y="29"/>
                    </a:lnTo>
                    <a:lnTo>
                      <a:pt x="179" y="24"/>
                    </a:lnTo>
                    <a:lnTo>
                      <a:pt x="179" y="20"/>
                    </a:lnTo>
                    <a:lnTo>
                      <a:pt x="181" y="14"/>
                    </a:lnTo>
                    <a:lnTo>
                      <a:pt x="181" y="12"/>
                    </a:lnTo>
                    <a:lnTo>
                      <a:pt x="182" y="10"/>
                    </a:lnTo>
                    <a:lnTo>
                      <a:pt x="181" y="12"/>
                    </a:lnTo>
                    <a:lnTo>
                      <a:pt x="179" y="16"/>
                    </a:lnTo>
                    <a:lnTo>
                      <a:pt x="177" y="20"/>
                    </a:lnTo>
                    <a:lnTo>
                      <a:pt x="175" y="25"/>
                    </a:lnTo>
                    <a:lnTo>
                      <a:pt x="171" y="29"/>
                    </a:lnTo>
                    <a:lnTo>
                      <a:pt x="169" y="35"/>
                    </a:lnTo>
                    <a:lnTo>
                      <a:pt x="167" y="39"/>
                    </a:lnTo>
                    <a:lnTo>
                      <a:pt x="165" y="41"/>
                    </a:lnTo>
                    <a:lnTo>
                      <a:pt x="163" y="43"/>
                    </a:lnTo>
                    <a:lnTo>
                      <a:pt x="159" y="43"/>
                    </a:lnTo>
                    <a:lnTo>
                      <a:pt x="156" y="45"/>
                    </a:lnTo>
                    <a:lnTo>
                      <a:pt x="152" y="47"/>
                    </a:lnTo>
                    <a:lnTo>
                      <a:pt x="150" y="48"/>
                    </a:lnTo>
                    <a:lnTo>
                      <a:pt x="148" y="48"/>
                    </a:lnTo>
                    <a:lnTo>
                      <a:pt x="146" y="48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17" y="8"/>
                    </a:lnTo>
                    <a:lnTo>
                      <a:pt x="21" y="10"/>
                    </a:lnTo>
                    <a:lnTo>
                      <a:pt x="27" y="12"/>
                    </a:lnTo>
                    <a:lnTo>
                      <a:pt x="31" y="12"/>
                    </a:lnTo>
                    <a:lnTo>
                      <a:pt x="37" y="14"/>
                    </a:lnTo>
                    <a:lnTo>
                      <a:pt x="41" y="16"/>
                    </a:lnTo>
                    <a:lnTo>
                      <a:pt x="46" y="18"/>
                    </a:lnTo>
                    <a:lnTo>
                      <a:pt x="52" y="20"/>
                    </a:lnTo>
                    <a:lnTo>
                      <a:pt x="58" y="22"/>
                    </a:lnTo>
                    <a:lnTo>
                      <a:pt x="62" y="24"/>
                    </a:lnTo>
                    <a:lnTo>
                      <a:pt x="67" y="25"/>
                    </a:lnTo>
                    <a:lnTo>
                      <a:pt x="73" y="27"/>
                    </a:lnTo>
                    <a:lnTo>
                      <a:pt x="79" y="29"/>
                    </a:lnTo>
                    <a:lnTo>
                      <a:pt x="85" y="33"/>
                    </a:lnTo>
                    <a:lnTo>
                      <a:pt x="90" y="35"/>
                    </a:lnTo>
                    <a:lnTo>
                      <a:pt x="96" y="37"/>
                    </a:lnTo>
                    <a:lnTo>
                      <a:pt x="102" y="39"/>
                    </a:lnTo>
                    <a:lnTo>
                      <a:pt x="108" y="41"/>
                    </a:lnTo>
                    <a:lnTo>
                      <a:pt x="111" y="43"/>
                    </a:lnTo>
                    <a:lnTo>
                      <a:pt x="117" y="45"/>
                    </a:lnTo>
                    <a:lnTo>
                      <a:pt x="121" y="47"/>
                    </a:lnTo>
                    <a:lnTo>
                      <a:pt x="127" y="48"/>
                    </a:lnTo>
                    <a:lnTo>
                      <a:pt x="131" y="50"/>
                    </a:lnTo>
                    <a:lnTo>
                      <a:pt x="134" y="52"/>
                    </a:lnTo>
                    <a:lnTo>
                      <a:pt x="138" y="54"/>
                    </a:lnTo>
                    <a:lnTo>
                      <a:pt x="142" y="54"/>
                    </a:lnTo>
                    <a:lnTo>
                      <a:pt x="144" y="56"/>
                    </a:lnTo>
                    <a:lnTo>
                      <a:pt x="148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2" name="Freeform 96"/>
              <p:cNvSpPr>
                <a:spLocks/>
              </p:cNvSpPr>
              <p:nvPr/>
            </p:nvSpPr>
            <p:spPr bwMode="auto">
              <a:xfrm>
                <a:off x="3660" y="2793"/>
                <a:ext cx="106" cy="73"/>
              </a:xfrm>
              <a:custGeom>
                <a:avLst/>
                <a:gdLst>
                  <a:gd name="T0" fmla="*/ 0 w 213"/>
                  <a:gd name="T1" fmla="*/ 1 h 146"/>
                  <a:gd name="T2" fmla="*/ 0 w 213"/>
                  <a:gd name="T3" fmla="*/ 1 h 146"/>
                  <a:gd name="T4" fmla="*/ 0 w 213"/>
                  <a:gd name="T5" fmla="*/ 1 h 146"/>
                  <a:gd name="T6" fmla="*/ 0 w 213"/>
                  <a:gd name="T7" fmla="*/ 1 h 146"/>
                  <a:gd name="T8" fmla="*/ 0 w 213"/>
                  <a:gd name="T9" fmla="*/ 1 h 146"/>
                  <a:gd name="T10" fmla="*/ 3 w 213"/>
                  <a:gd name="T11" fmla="*/ 1 h 146"/>
                  <a:gd name="T12" fmla="*/ 3 w 213"/>
                  <a:gd name="T13" fmla="*/ 1 h 146"/>
                  <a:gd name="T14" fmla="*/ 3 w 213"/>
                  <a:gd name="T15" fmla="*/ 1 h 146"/>
                  <a:gd name="T16" fmla="*/ 3 w 213"/>
                  <a:gd name="T17" fmla="*/ 1 h 146"/>
                  <a:gd name="T18" fmla="*/ 3 w 213"/>
                  <a:gd name="T19" fmla="*/ 1 h 146"/>
                  <a:gd name="T20" fmla="*/ 3 w 213"/>
                  <a:gd name="T21" fmla="*/ 1 h 146"/>
                  <a:gd name="T22" fmla="*/ 3 w 213"/>
                  <a:gd name="T23" fmla="*/ 1 h 146"/>
                  <a:gd name="T24" fmla="*/ 3 w 213"/>
                  <a:gd name="T25" fmla="*/ 1 h 146"/>
                  <a:gd name="T26" fmla="*/ 3 w 213"/>
                  <a:gd name="T27" fmla="*/ 1 h 146"/>
                  <a:gd name="T28" fmla="*/ 2 w 213"/>
                  <a:gd name="T29" fmla="*/ 2 h 146"/>
                  <a:gd name="T30" fmla="*/ 2 w 213"/>
                  <a:gd name="T31" fmla="*/ 2 h 146"/>
                  <a:gd name="T32" fmla="*/ 2 w 213"/>
                  <a:gd name="T33" fmla="*/ 2 h 146"/>
                  <a:gd name="T34" fmla="*/ 2 w 213"/>
                  <a:gd name="T35" fmla="*/ 2 h 146"/>
                  <a:gd name="T36" fmla="*/ 2 w 213"/>
                  <a:gd name="T37" fmla="*/ 2 h 146"/>
                  <a:gd name="T38" fmla="*/ 2 w 213"/>
                  <a:gd name="T39" fmla="*/ 2 h 146"/>
                  <a:gd name="T40" fmla="*/ 2 w 213"/>
                  <a:gd name="T41" fmla="*/ 2 h 146"/>
                  <a:gd name="T42" fmla="*/ 2 w 213"/>
                  <a:gd name="T43" fmla="*/ 2 h 146"/>
                  <a:gd name="T44" fmla="*/ 2 w 213"/>
                  <a:gd name="T45" fmla="*/ 2 h 146"/>
                  <a:gd name="T46" fmla="*/ 2 w 213"/>
                  <a:gd name="T47" fmla="*/ 2 h 146"/>
                  <a:gd name="T48" fmla="*/ 2 w 213"/>
                  <a:gd name="T49" fmla="*/ 2 h 146"/>
                  <a:gd name="T50" fmla="*/ 2 w 213"/>
                  <a:gd name="T51" fmla="*/ 2 h 146"/>
                  <a:gd name="T52" fmla="*/ 2 w 213"/>
                  <a:gd name="T53" fmla="*/ 2 h 146"/>
                  <a:gd name="T54" fmla="*/ 2 w 213"/>
                  <a:gd name="T55" fmla="*/ 2 h 146"/>
                  <a:gd name="T56" fmla="*/ 2 w 213"/>
                  <a:gd name="T57" fmla="*/ 2 h 146"/>
                  <a:gd name="T58" fmla="*/ 2 w 213"/>
                  <a:gd name="T59" fmla="*/ 2 h 146"/>
                  <a:gd name="T60" fmla="*/ 2 w 213"/>
                  <a:gd name="T61" fmla="*/ 2 h 146"/>
                  <a:gd name="T62" fmla="*/ 1 w 213"/>
                  <a:gd name="T63" fmla="*/ 2 h 146"/>
                  <a:gd name="T64" fmla="*/ 1 w 213"/>
                  <a:gd name="T65" fmla="*/ 2 h 146"/>
                  <a:gd name="T66" fmla="*/ 1 w 213"/>
                  <a:gd name="T67" fmla="*/ 2 h 146"/>
                  <a:gd name="T68" fmla="*/ 1 w 213"/>
                  <a:gd name="T69" fmla="*/ 2 h 146"/>
                  <a:gd name="T70" fmla="*/ 0 w 213"/>
                  <a:gd name="T71" fmla="*/ 1 h 146"/>
                  <a:gd name="T72" fmla="*/ 0 w 213"/>
                  <a:gd name="T73" fmla="*/ 1 h 146"/>
                  <a:gd name="T74" fmla="*/ 0 w 213"/>
                  <a:gd name="T75" fmla="*/ 1 h 146"/>
                  <a:gd name="T76" fmla="*/ 0 w 213"/>
                  <a:gd name="T77" fmla="*/ 1 h 146"/>
                  <a:gd name="T78" fmla="*/ 0 w 213"/>
                  <a:gd name="T79" fmla="*/ 1 h 146"/>
                  <a:gd name="T80" fmla="*/ 0 w 213"/>
                  <a:gd name="T81" fmla="*/ 1 h 146"/>
                  <a:gd name="T82" fmla="*/ 0 w 213"/>
                  <a:gd name="T83" fmla="*/ 1 h 146"/>
                  <a:gd name="T84" fmla="*/ 0 w 213"/>
                  <a:gd name="T85" fmla="*/ 1 h 146"/>
                  <a:gd name="T86" fmla="*/ 0 w 213"/>
                  <a:gd name="T87" fmla="*/ 1 h 146"/>
                  <a:gd name="T88" fmla="*/ 0 w 213"/>
                  <a:gd name="T89" fmla="*/ 1 h 146"/>
                  <a:gd name="T90" fmla="*/ 0 w 213"/>
                  <a:gd name="T91" fmla="*/ 1 h 146"/>
                  <a:gd name="T92" fmla="*/ 0 w 213"/>
                  <a:gd name="T93" fmla="*/ 1 h 146"/>
                  <a:gd name="T94" fmla="*/ 0 w 213"/>
                  <a:gd name="T95" fmla="*/ 1 h 146"/>
                  <a:gd name="T96" fmla="*/ 0 w 213"/>
                  <a:gd name="T97" fmla="*/ 1 h 146"/>
                  <a:gd name="T98" fmla="*/ 0 w 213"/>
                  <a:gd name="T99" fmla="*/ 1 h 146"/>
                  <a:gd name="T100" fmla="*/ 0 w 213"/>
                  <a:gd name="T101" fmla="*/ 1 h 146"/>
                  <a:gd name="T102" fmla="*/ 0 w 213"/>
                  <a:gd name="T103" fmla="*/ 1 h 146"/>
                  <a:gd name="T104" fmla="*/ 0 w 213"/>
                  <a:gd name="T105" fmla="*/ 1 h 146"/>
                  <a:gd name="T106" fmla="*/ 0 w 213"/>
                  <a:gd name="T107" fmla="*/ 1 h 14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13"/>
                  <a:gd name="T163" fmla="*/ 0 h 146"/>
                  <a:gd name="T164" fmla="*/ 213 w 213"/>
                  <a:gd name="T165" fmla="*/ 146 h 14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13" h="146">
                    <a:moveTo>
                      <a:pt x="23" y="19"/>
                    </a:moveTo>
                    <a:lnTo>
                      <a:pt x="23" y="17"/>
                    </a:lnTo>
                    <a:lnTo>
                      <a:pt x="23" y="15"/>
                    </a:lnTo>
                    <a:lnTo>
                      <a:pt x="25" y="12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213" y="52"/>
                    </a:lnTo>
                    <a:lnTo>
                      <a:pt x="213" y="56"/>
                    </a:lnTo>
                    <a:lnTo>
                      <a:pt x="211" y="58"/>
                    </a:lnTo>
                    <a:lnTo>
                      <a:pt x="209" y="61"/>
                    </a:lnTo>
                    <a:lnTo>
                      <a:pt x="209" y="65"/>
                    </a:lnTo>
                    <a:lnTo>
                      <a:pt x="207" y="69"/>
                    </a:lnTo>
                    <a:lnTo>
                      <a:pt x="205" y="73"/>
                    </a:lnTo>
                    <a:lnTo>
                      <a:pt x="205" y="75"/>
                    </a:lnTo>
                    <a:lnTo>
                      <a:pt x="205" y="77"/>
                    </a:lnTo>
                    <a:lnTo>
                      <a:pt x="203" y="77"/>
                    </a:lnTo>
                    <a:lnTo>
                      <a:pt x="201" y="86"/>
                    </a:lnTo>
                    <a:lnTo>
                      <a:pt x="198" y="96"/>
                    </a:lnTo>
                    <a:lnTo>
                      <a:pt x="196" y="104"/>
                    </a:lnTo>
                    <a:lnTo>
                      <a:pt x="192" y="113"/>
                    </a:lnTo>
                    <a:lnTo>
                      <a:pt x="190" y="121"/>
                    </a:lnTo>
                    <a:lnTo>
                      <a:pt x="188" y="127"/>
                    </a:lnTo>
                    <a:lnTo>
                      <a:pt x="186" y="130"/>
                    </a:lnTo>
                    <a:lnTo>
                      <a:pt x="186" y="132"/>
                    </a:lnTo>
                    <a:lnTo>
                      <a:pt x="184" y="134"/>
                    </a:lnTo>
                    <a:lnTo>
                      <a:pt x="184" y="136"/>
                    </a:lnTo>
                    <a:lnTo>
                      <a:pt x="182" y="136"/>
                    </a:lnTo>
                    <a:lnTo>
                      <a:pt x="182" y="138"/>
                    </a:lnTo>
                    <a:lnTo>
                      <a:pt x="180" y="138"/>
                    </a:lnTo>
                    <a:lnTo>
                      <a:pt x="178" y="140"/>
                    </a:lnTo>
                    <a:lnTo>
                      <a:pt x="177" y="140"/>
                    </a:lnTo>
                    <a:lnTo>
                      <a:pt x="175" y="142"/>
                    </a:lnTo>
                    <a:lnTo>
                      <a:pt x="173" y="142"/>
                    </a:lnTo>
                    <a:lnTo>
                      <a:pt x="171" y="144"/>
                    </a:lnTo>
                    <a:lnTo>
                      <a:pt x="169" y="144"/>
                    </a:lnTo>
                    <a:lnTo>
                      <a:pt x="167" y="144"/>
                    </a:lnTo>
                    <a:lnTo>
                      <a:pt x="167" y="146"/>
                    </a:lnTo>
                    <a:lnTo>
                      <a:pt x="165" y="144"/>
                    </a:lnTo>
                    <a:lnTo>
                      <a:pt x="163" y="144"/>
                    </a:lnTo>
                    <a:lnTo>
                      <a:pt x="159" y="144"/>
                    </a:lnTo>
                    <a:lnTo>
                      <a:pt x="157" y="142"/>
                    </a:lnTo>
                    <a:lnTo>
                      <a:pt x="152" y="142"/>
                    </a:lnTo>
                    <a:lnTo>
                      <a:pt x="148" y="140"/>
                    </a:lnTo>
                    <a:lnTo>
                      <a:pt x="142" y="138"/>
                    </a:lnTo>
                    <a:lnTo>
                      <a:pt x="136" y="136"/>
                    </a:lnTo>
                    <a:lnTo>
                      <a:pt x="130" y="134"/>
                    </a:lnTo>
                    <a:lnTo>
                      <a:pt x="125" y="132"/>
                    </a:lnTo>
                    <a:lnTo>
                      <a:pt x="117" y="130"/>
                    </a:lnTo>
                    <a:lnTo>
                      <a:pt x="111" y="129"/>
                    </a:lnTo>
                    <a:lnTo>
                      <a:pt x="104" y="127"/>
                    </a:lnTo>
                    <a:lnTo>
                      <a:pt x="96" y="125"/>
                    </a:lnTo>
                    <a:lnTo>
                      <a:pt x="88" y="123"/>
                    </a:lnTo>
                    <a:lnTo>
                      <a:pt x="83" y="121"/>
                    </a:lnTo>
                    <a:lnTo>
                      <a:pt x="75" y="119"/>
                    </a:lnTo>
                    <a:lnTo>
                      <a:pt x="67" y="115"/>
                    </a:lnTo>
                    <a:lnTo>
                      <a:pt x="60" y="113"/>
                    </a:lnTo>
                    <a:lnTo>
                      <a:pt x="54" y="111"/>
                    </a:lnTo>
                    <a:lnTo>
                      <a:pt x="46" y="109"/>
                    </a:lnTo>
                    <a:lnTo>
                      <a:pt x="40" y="107"/>
                    </a:lnTo>
                    <a:lnTo>
                      <a:pt x="35" y="105"/>
                    </a:lnTo>
                    <a:lnTo>
                      <a:pt x="29" y="105"/>
                    </a:lnTo>
                    <a:lnTo>
                      <a:pt x="23" y="104"/>
                    </a:lnTo>
                    <a:lnTo>
                      <a:pt x="19" y="102"/>
                    </a:lnTo>
                    <a:lnTo>
                      <a:pt x="15" y="100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8" y="98"/>
                    </a:lnTo>
                    <a:lnTo>
                      <a:pt x="6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2" y="96"/>
                    </a:lnTo>
                    <a:lnTo>
                      <a:pt x="0" y="94"/>
                    </a:lnTo>
                    <a:lnTo>
                      <a:pt x="0" y="92"/>
                    </a:lnTo>
                    <a:lnTo>
                      <a:pt x="0" y="88"/>
                    </a:lnTo>
                    <a:lnTo>
                      <a:pt x="0" y="84"/>
                    </a:lnTo>
                    <a:lnTo>
                      <a:pt x="2" y="81"/>
                    </a:lnTo>
                    <a:lnTo>
                      <a:pt x="2" y="79"/>
                    </a:lnTo>
                    <a:lnTo>
                      <a:pt x="4" y="71"/>
                    </a:lnTo>
                    <a:lnTo>
                      <a:pt x="8" y="63"/>
                    </a:lnTo>
                    <a:lnTo>
                      <a:pt x="10" y="56"/>
                    </a:lnTo>
                    <a:lnTo>
                      <a:pt x="13" y="46"/>
                    </a:lnTo>
                    <a:lnTo>
                      <a:pt x="17" y="36"/>
                    </a:lnTo>
                    <a:lnTo>
                      <a:pt x="21" y="27"/>
                    </a:lnTo>
                    <a:lnTo>
                      <a:pt x="23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3" name="Freeform 97"/>
              <p:cNvSpPr>
                <a:spLocks/>
              </p:cNvSpPr>
              <p:nvPr/>
            </p:nvSpPr>
            <p:spPr bwMode="auto">
              <a:xfrm>
                <a:off x="3660" y="2793"/>
                <a:ext cx="103" cy="70"/>
              </a:xfrm>
              <a:custGeom>
                <a:avLst/>
                <a:gdLst>
                  <a:gd name="T0" fmla="*/ 0 w 207"/>
                  <a:gd name="T1" fmla="*/ 1 h 140"/>
                  <a:gd name="T2" fmla="*/ 0 w 207"/>
                  <a:gd name="T3" fmla="*/ 1 h 140"/>
                  <a:gd name="T4" fmla="*/ 1 w 207"/>
                  <a:gd name="T5" fmla="*/ 1 h 140"/>
                  <a:gd name="T6" fmla="*/ 1 w 207"/>
                  <a:gd name="T7" fmla="*/ 1 h 140"/>
                  <a:gd name="T8" fmla="*/ 2 w 207"/>
                  <a:gd name="T9" fmla="*/ 1 h 140"/>
                  <a:gd name="T10" fmla="*/ 2 w 207"/>
                  <a:gd name="T11" fmla="*/ 1 h 140"/>
                  <a:gd name="T12" fmla="*/ 3 w 207"/>
                  <a:gd name="T13" fmla="*/ 1 h 140"/>
                  <a:gd name="T14" fmla="*/ 3 w 207"/>
                  <a:gd name="T15" fmla="*/ 1 h 140"/>
                  <a:gd name="T16" fmla="*/ 3 w 207"/>
                  <a:gd name="T17" fmla="*/ 1 h 140"/>
                  <a:gd name="T18" fmla="*/ 3 w 207"/>
                  <a:gd name="T19" fmla="*/ 1 h 140"/>
                  <a:gd name="T20" fmla="*/ 0 w 207"/>
                  <a:gd name="T21" fmla="*/ 1 h 140"/>
                  <a:gd name="T22" fmla="*/ 0 w 207"/>
                  <a:gd name="T23" fmla="*/ 1 h 140"/>
                  <a:gd name="T24" fmla="*/ 0 w 207"/>
                  <a:gd name="T25" fmla="*/ 1 h 140"/>
                  <a:gd name="T26" fmla="*/ 0 w 207"/>
                  <a:gd name="T27" fmla="*/ 1 h 140"/>
                  <a:gd name="T28" fmla="*/ 0 w 207"/>
                  <a:gd name="T29" fmla="*/ 1 h 140"/>
                  <a:gd name="T30" fmla="*/ 0 w 207"/>
                  <a:gd name="T31" fmla="*/ 1 h 140"/>
                  <a:gd name="T32" fmla="*/ 0 w 207"/>
                  <a:gd name="T33" fmla="*/ 1 h 140"/>
                  <a:gd name="T34" fmla="*/ 1 w 207"/>
                  <a:gd name="T35" fmla="*/ 1 h 140"/>
                  <a:gd name="T36" fmla="*/ 1 w 207"/>
                  <a:gd name="T37" fmla="*/ 1 h 140"/>
                  <a:gd name="T38" fmla="*/ 1 w 207"/>
                  <a:gd name="T39" fmla="*/ 2 h 140"/>
                  <a:gd name="T40" fmla="*/ 2 w 207"/>
                  <a:gd name="T41" fmla="*/ 2 h 140"/>
                  <a:gd name="T42" fmla="*/ 2 w 207"/>
                  <a:gd name="T43" fmla="*/ 2 h 140"/>
                  <a:gd name="T44" fmla="*/ 2 w 207"/>
                  <a:gd name="T45" fmla="*/ 2 h 140"/>
                  <a:gd name="T46" fmla="*/ 2 w 207"/>
                  <a:gd name="T47" fmla="*/ 2 h 140"/>
                  <a:gd name="T48" fmla="*/ 2 w 207"/>
                  <a:gd name="T49" fmla="*/ 2 h 140"/>
                  <a:gd name="T50" fmla="*/ 2 w 207"/>
                  <a:gd name="T51" fmla="*/ 2 h 140"/>
                  <a:gd name="T52" fmla="*/ 2 w 207"/>
                  <a:gd name="T53" fmla="*/ 2 h 140"/>
                  <a:gd name="T54" fmla="*/ 2 w 207"/>
                  <a:gd name="T55" fmla="*/ 2 h 140"/>
                  <a:gd name="T56" fmla="*/ 2 w 207"/>
                  <a:gd name="T57" fmla="*/ 2 h 140"/>
                  <a:gd name="T58" fmla="*/ 2 w 207"/>
                  <a:gd name="T59" fmla="*/ 2 h 140"/>
                  <a:gd name="T60" fmla="*/ 2 w 207"/>
                  <a:gd name="T61" fmla="*/ 2 h 140"/>
                  <a:gd name="T62" fmla="*/ 1 w 207"/>
                  <a:gd name="T63" fmla="*/ 2 h 140"/>
                  <a:gd name="T64" fmla="*/ 1 w 207"/>
                  <a:gd name="T65" fmla="*/ 2 h 140"/>
                  <a:gd name="T66" fmla="*/ 0 w 207"/>
                  <a:gd name="T67" fmla="*/ 1 h 140"/>
                  <a:gd name="T68" fmla="*/ 0 w 207"/>
                  <a:gd name="T69" fmla="*/ 1 h 140"/>
                  <a:gd name="T70" fmla="*/ 0 w 207"/>
                  <a:gd name="T71" fmla="*/ 1 h 140"/>
                  <a:gd name="T72" fmla="*/ 0 w 207"/>
                  <a:gd name="T73" fmla="*/ 1 h 140"/>
                  <a:gd name="T74" fmla="*/ 0 w 207"/>
                  <a:gd name="T75" fmla="*/ 1 h 140"/>
                  <a:gd name="T76" fmla="*/ 0 w 207"/>
                  <a:gd name="T77" fmla="*/ 1 h 140"/>
                  <a:gd name="T78" fmla="*/ 0 w 207"/>
                  <a:gd name="T79" fmla="*/ 1 h 140"/>
                  <a:gd name="T80" fmla="*/ 0 w 207"/>
                  <a:gd name="T81" fmla="*/ 1 h 140"/>
                  <a:gd name="T82" fmla="*/ 0 w 207"/>
                  <a:gd name="T83" fmla="*/ 1 h 140"/>
                  <a:gd name="T84" fmla="*/ 0 w 207"/>
                  <a:gd name="T85" fmla="*/ 1 h 140"/>
                  <a:gd name="T86" fmla="*/ 0 w 207"/>
                  <a:gd name="T87" fmla="*/ 1 h 140"/>
                  <a:gd name="T88" fmla="*/ 0 w 207"/>
                  <a:gd name="T89" fmla="*/ 1 h 140"/>
                  <a:gd name="T90" fmla="*/ 0 w 207"/>
                  <a:gd name="T91" fmla="*/ 1 h 140"/>
                  <a:gd name="T92" fmla="*/ 0 w 207"/>
                  <a:gd name="T93" fmla="*/ 1 h 140"/>
                  <a:gd name="T94" fmla="*/ 0 w 207"/>
                  <a:gd name="T95" fmla="*/ 1 h 140"/>
                  <a:gd name="T96" fmla="*/ 0 w 207"/>
                  <a:gd name="T97" fmla="*/ 1 h 140"/>
                  <a:gd name="T98" fmla="*/ 0 w 207"/>
                  <a:gd name="T99" fmla="*/ 1 h 140"/>
                  <a:gd name="T100" fmla="*/ 0 w 207"/>
                  <a:gd name="T101" fmla="*/ 0 h 140"/>
                  <a:gd name="T102" fmla="*/ 0 w 207"/>
                  <a:gd name="T103" fmla="*/ 1 h 140"/>
                  <a:gd name="T104" fmla="*/ 0 w 207"/>
                  <a:gd name="T105" fmla="*/ 1 h 140"/>
                  <a:gd name="T106" fmla="*/ 0 w 207"/>
                  <a:gd name="T107" fmla="*/ 1 h 14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07"/>
                  <a:gd name="T163" fmla="*/ 0 h 140"/>
                  <a:gd name="T164" fmla="*/ 207 w 207"/>
                  <a:gd name="T165" fmla="*/ 140 h 14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07" h="140">
                    <a:moveTo>
                      <a:pt x="38" y="13"/>
                    </a:moveTo>
                    <a:lnTo>
                      <a:pt x="38" y="13"/>
                    </a:lnTo>
                    <a:lnTo>
                      <a:pt x="40" y="13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50" y="17"/>
                    </a:lnTo>
                    <a:lnTo>
                      <a:pt x="56" y="17"/>
                    </a:lnTo>
                    <a:lnTo>
                      <a:pt x="60" y="19"/>
                    </a:lnTo>
                    <a:lnTo>
                      <a:pt x="65" y="21"/>
                    </a:lnTo>
                    <a:lnTo>
                      <a:pt x="73" y="23"/>
                    </a:lnTo>
                    <a:lnTo>
                      <a:pt x="79" y="25"/>
                    </a:lnTo>
                    <a:lnTo>
                      <a:pt x="86" y="27"/>
                    </a:lnTo>
                    <a:lnTo>
                      <a:pt x="92" y="29"/>
                    </a:lnTo>
                    <a:lnTo>
                      <a:pt x="100" y="31"/>
                    </a:lnTo>
                    <a:lnTo>
                      <a:pt x="107" y="33"/>
                    </a:lnTo>
                    <a:lnTo>
                      <a:pt x="115" y="36"/>
                    </a:lnTo>
                    <a:lnTo>
                      <a:pt x="123" y="38"/>
                    </a:lnTo>
                    <a:lnTo>
                      <a:pt x="132" y="40"/>
                    </a:lnTo>
                    <a:lnTo>
                      <a:pt x="140" y="42"/>
                    </a:lnTo>
                    <a:lnTo>
                      <a:pt x="148" y="44"/>
                    </a:lnTo>
                    <a:lnTo>
                      <a:pt x="153" y="48"/>
                    </a:lnTo>
                    <a:lnTo>
                      <a:pt x="161" y="50"/>
                    </a:lnTo>
                    <a:lnTo>
                      <a:pt x="169" y="52"/>
                    </a:lnTo>
                    <a:lnTo>
                      <a:pt x="175" y="54"/>
                    </a:lnTo>
                    <a:lnTo>
                      <a:pt x="180" y="56"/>
                    </a:lnTo>
                    <a:lnTo>
                      <a:pt x="186" y="58"/>
                    </a:lnTo>
                    <a:lnTo>
                      <a:pt x="192" y="58"/>
                    </a:lnTo>
                    <a:lnTo>
                      <a:pt x="196" y="59"/>
                    </a:lnTo>
                    <a:lnTo>
                      <a:pt x="200" y="61"/>
                    </a:lnTo>
                    <a:lnTo>
                      <a:pt x="203" y="61"/>
                    </a:lnTo>
                    <a:lnTo>
                      <a:pt x="205" y="61"/>
                    </a:lnTo>
                    <a:lnTo>
                      <a:pt x="207" y="63"/>
                    </a:lnTo>
                    <a:lnTo>
                      <a:pt x="203" y="73"/>
                    </a:lnTo>
                    <a:lnTo>
                      <a:pt x="205" y="73"/>
                    </a:lnTo>
                    <a:lnTo>
                      <a:pt x="205" y="75"/>
                    </a:lnTo>
                    <a:lnTo>
                      <a:pt x="205" y="77"/>
                    </a:lnTo>
                    <a:lnTo>
                      <a:pt x="203" y="77"/>
                    </a:lnTo>
                    <a:lnTo>
                      <a:pt x="201" y="77"/>
                    </a:lnTo>
                    <a:lnTo>
                      <a:pt x="205" y="63"/>
                    </a:lnTo>
                    <a:lnTo>
                      <a:pt x="40" y="15"/>
                    </a:lnTo>
                    <a:lnTo>
                      <a:pt x="35" y="27"/>
                    </a:lnTo>
                    <a:lnTo>
                      <a:pt x="33" y="27"/>
                    </a:lnTo>
                    <a:lnTo>
                      <a:pt x="29" y="35"/>
                    </a:lnTo>
                    <a:lnTo>
                      <a:pt x="27" y="44"/>
                    </a:lnTo>
                    <a:lnTo>
                      <a:pt x="23" y="54"/>
                    </a:lnTo>
                    <a:lnTo>
                      <a:pt x="21" y="61"/>
                    </a:lnTo>
                    <a:lnTo>
                      <a:pt x="17" y="69"/>
                    </a:lnTo>
                    <a:lnTo>
                      <a:pt x="15" y="75"/>
                    </a:lnTo>
                    <a:lnTo>
                      <a:pt x="13" y="79"/>
                    </a:lnTo>
                    <a:lnTo>
                      <a:pt x="13" y="82"/>
                    </a:lnTo>
                    <a:lnTo>
                      <a:pt x="13" y="84"/>
                    </a:lnTo>
                    <a:lnTo>
                      <a:pt x="12" y="86"/>
                    </a:lnTo>
                    <a:lnTo>
                      <a:pt x="13" y="88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9" y="90"/>
                    </a:lnTo>
                    <a:lnTo>
                      <a:pt x="21" y="92"/>
                    </a:lnTo>
                    <a:lnTo>
                      <a:pt x="23" y="92"/>
                    </a:lnTo>
                    <a:lnTo>
                      <a:pt x="27" y="92"/>
                    </a:lnTo>
                    <a:lnTo>
                      <a:pt x="31" y="94"/>
                    </a:lnTo>
                    <a:lnTo>
                      <a:pt x="35" y="96"/>
                    </a:lnTo>
                    <a:lnTo>
                      <a:pt x="38" y="96"/>
                    </a:lnTo>
                    <a:lnTo>
                      <a:pt x="44" y="98"/>
                    </a:lnTo>
                    <a:lnTo>
                      <a:pt x="50" y="100"/>
                    </a:lnTo>
                    <a:lnTo>
                      <a:pt x="56" y="102"/>
                    </a:lnTo>
                    <a:lnTo>
                      <a:pt x="61" y="104"/>
                    </a:lnTo>
                    <a:lnTo>
                      <a:pt x="69" y="105"/>
                    </a:lnTo>
                    <a:lnTo>
                      <a:pt x="75" y="107"/>
                    </a:lnTo>
                    <a:lnTo>
                      <a:pt x="83" y="109"/>
                    </a:lnTo>
                    <a:lnTo>
                      <a:pt x="88" y="111"/>
                    </a:lnTo>
                    <a:lnTo>
                      <a:pt x="96" y="113"/>
                    </a:lnTo>
                    <a:lnTo>
                      <a:pt x="104" y="115"/>
                    </a:lnTo>
                    <a:lnTo>
                      <a:pt x="109" y="117"/>
                    </a:lnTo>
                    <a:lnTo>
                      <a:pt x="117" y="119"/>
                    </a:lnTo>
                    <a:lnTo>
                      <a:pt x="123" y="121"/>
                    </a:lnTo>
                    <a:lnTo>
                      <a:pt x="129" y="123"/>
                    </a:lnTo>
                    <a:lnTo>
                      <a:pt x="136" y="125"/>
                    </a:lnTo>
                    <a:lnTo>
                      <a:pt x="142" y="127"/>
                    </a:lnTo>
                    <a:lnTo>
                      <a:pt x="146" y="129"/>
                    </a:lnTo>
                    <a:lnTo>
                      <a:pt x="152" y="130"/>
                    </a:lnTo>
                    <a:lnTo>
                      <a:pt x="155" y="130"/>
                    </a:lnTo>
                    <a:lnTo>
                      <a:pt x="161" y="132"/>
                    </a:lnTo>
                    <a:lnTo>
                      <a:pt x="163" y="134"/>
                    </a:lnTo>
                    <a:lnTo>
                      <a:pt x="167" y="134"/>
                    </a:lnTo>
                    <a:lnTo>
                      <a:pt x="169" y="134"/>
                    </a:lnTo>
                    <a:lnTo>
                      <a:pt x="171" y="134"/>
                    </a:lnTo>
                    <a:lnTo>
                      <a:pt x="171" y="136"/>
                    </a:lnTo>
                    <a:lnTo>
                      <a:pt x="173" y="136"/>
                    </a:lnTo>
                    <a:lnTo>
                      <a:pt x="175" y="136"/>
                    </a:lnTo>
                    <a:lnTo>
                      <a:pt x="177" y="136"/>
                    </a:lnTo>
                    <a:lnTo>
                      <a:pt x="178" y="136"/>
                    </a:lnTo>
                    <a:lnTo>
                      <a:pt x="180" y="136"/>
                    </a:lnTo>
                    <a:lnTo>
                      <a:pt x="182" y="136"/>
                    </a:lnTo>
                    <a:lnTo>
                      <a:pt x="184" y="136"/>
                    </a:lnTo>
                    <a:lnTo>
                      <a:pt x="182" y="136"/>
                    </a:lnTo>
                    <a:lnTo>
                      <a:pt x="182" y="138"/>
                    </a:lnTo>
                    <a:lnTo>
                      <a:pt x="180" y="138"/>
                    </a:lnTo>
                    <a:lnTo>
                      <a:pt x="178" y="140"/>
                    </a:lnTo>
                    <a:lnTo>
                      <a:pt x="177" y="140"/>
                    </a:lnTo>
                    <a:lnTo>
                      <a:pt x="175" y="138"/>
                    </a:lnTo>
                    <a:lnTo>
                      <a:pt x="173" y="138"/>
                    </a:lnTo>
                    <a:lnTo>
                      <a:pt x="171" y="138"/>
                    </a:lnTo>
                    <a:lnTo>
                      <a:pt x="169" y="138"/>
                    </a:lnTo>
                    <a:lnTo>
                      <a:pt x="167" y="136"/>
                    </a:lnTo>
                    <a:lnTo>
                      <a:pt x="165" y="136"/>
                    </a:lnTo>
                    <a:lnTo>
                      <a:pt x="163" y="136"/>
                    </a:lnTo>
                    <a:lnTo>
                      <a:pt x="159" y="134"/>
                    </a:lnTo>
                    <a:lnTo>
                      <a:pt x="155" y="134"/>
                    </a:lnTo>
                    <a:lnTo>
                      <a:pt x="152" y="132"/>
                    </a:lnTo>
                    <a:lnTo>
                      <a:pt x="148" y="130"/>
                    </a:lnTo>
                    <a:lnTo>
                      <a:pt x="142" y="130"/>
                    </a:lnTo>
                    <a:lnTo>
                      <a:pt x="136" y="129"/>
                    </a:lnTo>
                    <a:lnTo>
                      <a:pt x="130" y="127"/>
                    </a:lnTo>
                    <a:lnTo>
                      <a:pt x="125" y="125"/>
                    </a:lnTo>
                    <a:lnTo>
                      <a:pt x="119" y="123"/>
                    </a:lnTo>
                    <a:lnTo>
                      <a:pt x="111" y="121"/>
                    </a:lnTo>
                    <a:lnTo>
                      <a:pt x="106" y="119"/>
                    </a:lnTo>
                    <a:lnTo>
                      <a:pt x="98" y="117"/>
                    </a:lnTo>
                    <a:lnTo>
                      <a:pt x="92" y="115"/>
                    </a:lnTo>
                    <a:lnTo>
                      <a:pt x="84" y="113"/>
                    </a:lnTo>
                    <a:lnTo>
                      <a:pt x="77" y="111"/>
                    </a:lnTo>
                    <a:lnTo>
                      <a:pt x="71" y="107"/>
                    </a:lnTo>
                    <a:lnTo>
                      <a:pt x="63" y="105"/>
                    </a:lnTo>
                    <a:lnTo>
                      <a:pt x="58" y="104"/>
                    </a:lnTo>
                    <a:lnTo>
                      <a:pt x="52" y="102"/>
                    </a:lnTo>
                    <a:lnTo>
                      <a:pt x="46" y="102"/>
                    </a:lnTo>
                    <a:lnTo>
                      <a:pt x="40" y="100"/>
                    </a:lnTo>
                    <a:lnTo>
                      <a:pt x="35" y="98"/>
                    </a:lnTo>
                    <a:lnTo>
                      <a:pt x="31" y="96"/>
                    </a:lnTo>
                    <a:lnTo>
                      <a:pt x="27" y="96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9" y="92"/>
                    </a:lnTo>
                    <a:lnTo>
                      <a:pt x="17" y="92"/>
                    </a:lnTo>
                    <a:lnTo>
                      <a:pt x="15" y="92"/>
                    </a:lnTo>
                    <a:lnTo>
                      <a:pt x="13" y="92"/>
                    </a:lnTo>
                    <a:lnTo>
                      <a:pt x="13" y="90"/>
                    </a:lnTo>
                    <a:lnTo>
                      <a:pt x="12" y="90"/>
                    </a:lnTo>
                    <a:lnTo>
                      <a:pt x="2" y="96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10" y="88"/>
                    </a:lnTo>
                    <a:lnTo>
                      <a:pt x="10" y="86"/>
                    </a:lnTo>
                    <a:lnTo>
                      <a:pt x="10" y="84"/>
                    </a:lnTo>
                    <a:lnTo>
                      <a:pt x="12" y="82"/>
                    </a:lnTo>
                    <a:lnTo>
                      <a:pt x="12" y="81"/>
                    </a:lnTo>
                    <a:lnTo>
                      <a:pt x="13" y="77"/>
                    </a:lnTo>
                    <a:lnTo>
                      <a:pt x="15" y="69"/>
                    </a:lnTo>
                    <a:lnTo>
                      <a:pt x="17" y="61"/>
                    </a:lnTo>
                    <a:lnTo>
                      <a:pt x="21" y="54"/>
                    </a:lnTo>
                    <a:lnTo>
                      <a:pt x="25" y="44"/>
                    </a:lnTo>
                    <a:lnTo>
                      <a:pt x="27" y="35"/>
                    </a:lnTo>
                    <a:lnTo>
                      <a:pt x="31" y="25"/>
                    </a:lnTo>
                    <a:lnTo>
                      <a:pt x="29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5" y="21"/>
                    </a:lnTo>
                    <a:lnTo>
                      <a:pt x="25" y="19"/>
                    </a:lnTo>
                    <a:lnTo>
                      <a:pt x="23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5" y="17"/>
                    </a:lnTo>
                    <a:lnTo>
                      <a:pt x="27" y="17"/>
                    </a:lnTo>
                    <a:lnTo>
                      <a:pt x="27" y="19"/>
                    </a:lnTo>
                    <a:lnTo>
                      <a:pt x="29" y="21"/>
                    </a:lnTo>
                    <a:lnTo>
                      <a:pt x="31" y="21"/>
                    </a:lnTo>
                    <a:lnTo>
                      <a:pt x="31" y="23"/>
                    </a:lnTo>
                    <a:lnTo>
                      <a:pt x="33" y="23"/>
                    </a:lnTo>
                    <a:lnTo>
                      <a:pt x="33" y="17"/>
                    </a:lnTo>
                    <a:lnTo>
                      <a:pt x="35" y="13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8" y="4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0" y="2"/>
                    </a:lnTo>
                    <a:lnTo>
                      <a:pt x="40" y="4"/>
                    </a:lnTo>
                    <a:lnTo>
                      <a:pt x="38" y="6"/>
                    </a:lnTo>
                    <a:lnTo>
                      <a:pt x="38" y="10"/>
                    </a:lnTo>
                    <a:lnTo>
                      <a:pt x="36" y="13"/>
                    </a:lnTo>
                    <a:lnTo>
                      <a:pt x="35" y="17"/>
                    </a:lnTo>
                    <a:lnTo>
                      <a:pt x="33" y="23"/>
                    </a:lnTo>
                    <a:lnTo>
                      <a:pt x="35" y="23"/>
                    </a:lnTo>
                    <a:lnTo>
                      <a:pt x="35" y="21"/>
                    </a:lnTo>
                    <a:lnTo>
                      <a:pt x="36" y="19"/>
                    </a:lnTo>
                    <a:lnTo>
                      <a:pt x="38" y="15"/>
                    </a:lnTo>
                    <a:lnTo>
                      <a:pt x="38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4" name="Freeform 98"/>
              <p:cNvSpPr>
                <a:spLocks/>
              </p:cNvSpPr>
              <p:nvPr/>
            </p:nvSpPr>
            <p:spPr bwMode="auto">
              <a:xfrm>
                <a:off x="3673" y="2831"/>
                <a:ext cx="76" cy="23"/>
              </a:xfrm>
              <a:custGeom>
                <a:avLst/>
                <a:gdLst>
                  <a:gd name="T0" fmla="*/ 0 w 151"/>
                  <a:gd name="T1" fmla="*/ 0 h 46"/>
                  <a:gd name="T2" fmla="*/ 1 w 151"/>
                  <a:gd name="T3" fmla="*/ 1 h 46"/>
                  <a:gd name="T4" fmla="*/ 1 w 151"/>
                  <a:gd name="T5" fmla="*/ 1 h 46"/>
                  <a:gd name="T6" fmla="*/ 1 w 151"/>
                  <a:gd name="T7" fmla="*/ 1 h 46"/>
                  <a:gd name="T8" fmla="*/ 1 w 151"/>
                  <a:gd name="T9" fmla="*/ 1 h 46"/>
                  <a:gd name="T10" fmla="*/ 1 w 151"/>
                  <a:gd name="T11" fmla="*/ 1 h 46"/>
                  <a:gd name="T12" fmla="*/ 1 w 151"/>
                  <a:gd name="T13" fmla="*/ 1 h 46"/>
                  <a:gd name="T14" fmla="*/ 2 w 151"/>
                  <a:gd name="T15" fmla="*/ 1 h 46"/>
                  <a:gd name="T16" fmla="*/ 2 w 151"/>
                  <a:gd name="T17" fmla="*/ 1 h 46"/>
                  <a:gd name="T18" fmla="*/ 2 w 151"/>
                  <a:gd name="T19" fmla="*/ 1 h 46"/>
                  <a:gd name="T20" fmla="*/ 2 w 151"/>
                  <a:gd name="T21" fmla="*/ 1 h 46"/>
                  <a:gd name="T22" fmla="*/ 2 w 151"/>
                  <a:gd name="T23" fmla="*/ 1 h 46"/>
                  <a:gd name="T24" fmla="*/ 3 w 151"/>
                  <a:gd name="T25" fmla="*/ 1 h 46"/>
                  <a:gd name="T26" fmla="*/ 3 w 151"/>
                  <a:gd name="T27" fmla="*/ 1 h 46"/>
                  <a:gd name="T28" fmla="*/ 3 w 151"/>
                  <a:gd name="T29" fmla="*/ 1 h 46"/>
                  <a:gd name="T30" fmla="*/ 3 w 151"/>
                  <a:gd name="T31" fmla="*/ 1 h 46"/>
                  <a:gd name="T32" fmla="*/ 3 w 151"/>
                  <a:gd name="T33" fmla="*/ 1 h 46"/>
                  <a:gd name="T34" fmla="*/ 3 w 151"/>
                  <a:gd name="T35" fmla="*/ 1 h 46"/>
                  <a:gd name="T36" fmla="*/ 3 w 151"/>
                  <a:gd name="T37" fmla="*/ 1 h 46"/>
                  <a:gd name="T38" fmla="*/ 3 w 151"/>
                  <a:gd name="T39" fmla="*/ 1 h 46"/>
                  <a:gd name="T40" fmla="*/ 2 w 151"/>
                  <a:gd name="T41" fmla="*/ 1 h 46"/>
                  <a:gd name="T42" fmla="*/ 2 w 151"/>
                  <a:gd name="T43" fmla="*/ 1 h 46"/>
                  <a:gd name="T44" fmla="*/ 2 w 151"/>
                  <a:gd name="T45" fmla="*/ 1 h 46"/>
                  <a:gd name="T46" fmla="*/ 2 w 151"/>
                  <a:gd name="T47" fmla="*/ 1 h 46"/>
                  <a:gd name="T48" fmla="*/ 2 w 151"/>
                  <a:gd name="T49" fmla="*/ 1 h 46"/>
                  <a:gd name="T50" fmla="*/ 1 w 151"/>
                  <a:gd name="T51" fmla="*/ 1 h 46"/>
                  <a:gd name="T52" fmla="*/ 1 w 151"/>
                  <a:gd name="T53" fmla="*/ 1 h 46"/>
                  <a:gd name="T54" fmla="*/ 1 w 151"/>
                  <a:gd name="T55" fmla="*/ 1 h 46"/>
                  <a:gd name="T56" fmla="*/ 1 w 151"/>
                  <a:gd name="T57" fmla="*/ 1 h 46"/>
                  <a:gd name="T58" fmla="*/ 1 w 151"/>
                  <a:gd name="T59" fmla="*/ 1 h 46"/>
                  <a:gd name="T60" fmla="*/ 1 w 151"/>
                  <a:gd name="T61" fmla="*/ 1 h 46"/>
                  <a:gd name="T62" fmla="*/ 1 w 151"/>
                  <a:gd name="T63" fmla="*/ 1 h 46"/>
                  <a:gd name="T64" fmla="*/ 0 w 151"/>
                  <a:gd name="T65" fmla="*/ 1 h 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1"/>
                  <a:gd name="T100" fmla="*/ 0 h 46"/>
                  <a:gd name="T101" fmla="*/ 151 w 151"/>
                  <a:gd name="T102" fmla="*/ 46 h 4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1" h="46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1" y="4"/>
                    </a:lnTo>
                    <a:lnTo>
                      <a:pt x="15" y="5"/>
                    </a:lnTo>
                    <a:lnTo>
                      <a:pt x="21" y="5"/>
                    </a:lnTo>
                    <a:lnTo>
                      <a:pt x="25" y="7"/>
                    </a:lnTo>
                    <a:lnTo>
                      <a:pt x="31" y="9"/>
                    </a:lnTo>
                    <a:lnTo>
                      <a:pt x="36" y="11"/>
                    </a:lnTo>
                    <a:lnTo>
                      <a:pt x="44" y="13"/>
                    </a:lnTo>
                    <a:lnTo>
                      <a:pt x="50" y="15"/>
                    </a:lnTo>
                    <a:lnTo>
                      <a:pt x="56" y="17"/>
                    </a:lnTo>
                    <a:lnTo>
                      <a:pt x="63" y="19"/>
                    </a:lnTo>
                    <a:lnTo>
                      <a:pt x="71" y="21"/>
                    </a:lnTo>
                    <a:lnTo>
                      <a:pt x="77" y="23"/>
                    </a:lnTo>
                    <a:lnTo>
                      <a:pt x="84" y="25"/>
                    </a:lnTo>
                    <a:lnTo>
                      <a:pt x="90" y="27"/>
                    </a:lnTo>
                    <a:lnTo>
                      <a:pt x="98" y="28"/>
                    </a:lnTo>
                    <a:lnTo>
                      <a:pt x="103" y="30"/>
                    </a:lnTo>
                    <a:lnTo>
                      <a:pt x="109" y="32"/>
                    </a:lnTo>
                    <a:lnTo>
                      <a:pt x="115" y="34"/>
                    </a:lnTo>
                    <a:lnTo>
                      <a:pt x="121" y="36"/>
                    </a:lnTo>
                    <a:lnTo>
                      <a:pt x="126" y="38"/>
                    </a:lnTo>
                    <a:lnTo>
                      <a:pt x="132" y="38"/>
                    </a:lnTo>
                    <a:lnTo>
                      <a:pt x="136" y="40"/>
                    </a:lnTo>
                    <a:lnTo>
                      <a:pt x="140" y="42"/>
                    </a:lnTo>
                    <a:lnTo>
                      <a:pt x="144" y="42"/>
                    </a:lnTo>
                    <a:lnTo>
                      <a:pt x="148" y="44"/>
                    </a:lnTo>
                    <a:lnTo>
                      <a:pt x="150" y="44"/>
                    </a:lnTo>
                    <a:lnTo>
                      <a:pt x="151" y="44"/>
                    </a:lnTo>
                    <a:lnTo>
                      <a:pt x="151" y="46"/>
                    </a:lnTo>
                    <a:lnTo>
                      <a:pt x="150" y="46"/>
                    </a:lnTo>
                    <a:lnTo>
                      <a:pt x="148" y="46"/>
                    </a:lnTo>
                    <a:lnTo>
                      <a:pt x="146" y="44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32" y="40"/>
                    </a:lnTo>
                    <a:lnTo>
                      <a:pt x="126" y="38"/>
                    </a:lnTo>
                    <a:lnTo>
                      <a:pt x="121" y="38"/>
                    </a:lnTo>
                    <a:lnTo>
                      <a:pt x="115" y="36"/>
                    </a:lnTo>
                    <a:lnTo>
                      <a:pt x="109" y="34"/>
                    </a:lnTo>
                    <a:lnTo>
                      <a:pt x="103" y="32"/>
                    </a:lnTo>
                    <a:lnTo>
                      <a:pt x="96" y="30"/>
                    </a:lnTo>
                    <a:lnTo>
                      <a:pt x="90" y="28"/>
                    </a:lnTo>
                    <a:lnTo>
                      <a:pt x="82" y="27"/>
                    </a:lnTo>
                    <a:lnTo>
                      <a:pt x="77" y="25"/>
                    </a:lnTo>
                    <a:lnTo>
                      <a:pt x="69" y="23"/>
                    </a:lnTo>
                    <a:lnTo>
                      <a:pt x="63" y="21"/>
                    </a:lnTo>
                    <a:lnTo>
                      <a:pt x="56" y="17"/>
                    </a:lnTo>
                    <a:lnTo>
                      <a:pt x="50" y="15"/>
                    </a:lnTo>
                    <a:lnTo>
                      <a:pt x="42" y="15"/>
                    </a:lnTo>
                    <a:lnTo>
                      <a:pt x="36" y="13"/>
                    </a:lnTo>
                    <a:lnTo>
                      <a:pt x="31" y="11"/>
                    </a:lnTo>
                    <a:lnTo>
                      <a:pt x="25" y="9"/>
                    </a:lnTo>
                    <a:lnTo>
                      <a:pt x="19" y="7"/>
                    </a:lnTo>
                    <a:lnTo>
                      <a:pt x="15" y="5"/>
                    </a:lnTo>
                    <a:lnTo>
                      <a:pt x="11" y="5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5" name="Freeform 99"/>
              <p:cNvSpPr>
                <a:spLocks/>
              </p:cNvSpPr>
              <p:nvPr/>
            </p:nvSpPr>
            <p:spPr bwMode="auto">
              <a:xfrm>
                <a:off x="3694" y="2811"/>
                <a:ext cx="43" cy="34"/>
              </a:xfrm>
              <a:custGeom>
                <a:avLst/>
                <a:gdLst>
                  <a:gd name="T0" fmla="*/ 1 w 86"/>
                  <a:gd name="T1" fmla="*/ 1 h 68"/>
                  <a:gd name="T2" fmla="*/ 1 w 86"/>
                  <a:gd name="T3" fmla="*/ 0 h 68"/>
                  <a:gd name="T4" fmla="*/ 1 w 86"/>
                  <a:gd name="T5" fmla="*/ 0 h 68"/>
                  <a:gd name="T6" fmla="*/ 1 w 86"/>
                  <a:gd name="T7" fmla="*/ 0 h 68"/>
                  <a:gd name="T8" fmla="*/ 1 w 86"/>
                  <a:gd name="T9" fmla="*/ 0 h 68"/>
                  <a:gd name="T10" fmla="*/ 1 w 86"/>
                  <a:gd name="T11" fmla="*/ 0 h 68"/>
                  <a:gd name="T12" fmla="*/ 1 w 86"/>
                  <a:gd name="T13" fmla="*/ 0 h 68"/>
                  <a:gd name="T14" fmla="*/ 1 w 86"/>
                  <a:gd name="T15" fmla="*/ 0 h 68"/>
                  <a:gd name="T16" fmla="*/ 1 w 86"/>
                  <a:gd name="T17" fmla="*/ 1 h 68"/>
                  <a:gd name="T18" fmla="*/ 1 w 86"/>
                  <a:gd name="T19" fmla="*/ 1 h 68"/>
                  <a:gd name="T20" fmla="*/ 1 w 86"/>
                  <a:gd name="T21" fmla="*/ 1 h 68"/>
                  <a:gd name="T22" fmla="*/ 1 w 86"/>
                  <a:gd name="T23" fmla="*/ 1 h 68"/>
                  <a:gd name="T24" fmla="*/ 1 w 86"/>
                  <a:gd name="T25" fmla="*/ 1 h 68"/>
                  <a:gd name="T26" fmla="*/ 1 w 86"/>
                  <a:gd name="T27" fmla="*/ 1 h 68"/>
                  <a:gd name="T28" fmla="*/ 1 w 86"/>
                  <a:gd name="T29" fmla="*/ 1 h 68"/>
                  <a:gd name="T30" fmla="*/ 1 w 86"/>
                  <a:gd name="T31" fmla="*/ 1 h 68"/>
                  <a:gd name="T32" fmla="*/ 0 w 86"/>
                  <a:gd name="T33" fmla="*/ 1 h 68"/>
                  <a:gd name="T34" fmla="*/ 0 w 86"/>
                  <a:gd name="T35" fmla="*/ 1 h 68"/>
                  <a:gd name="T36" fmla="*/ 1 w 86"/>
                  <a:gd name="T37" fmla="*/ 1 h 68"/>
                  <a:gd name="T38" fmla="*/ 1 w 86"/>
                  <a:gd name="T39" fmla="*/ 1 h 68"/>
                  <a:gd name="T40" fmla="*/ 1 w 86"/>
                  <a:gd name="T41" fmla="*/ 1 h 68"/>
                  <a:gd name="T42" fmla="*/ 1 w 86"/>
                  <a:gd name="T43" fmla="*/ 1 h 68"/>
                  <a:gd name="T44" fmla="*/ 1 w 86"/>
                  <a:gd name="T45" fmla="*/ 1 h 68"/>
                  <a:gd name="T46" fmla="*/ 1 w 86"/>
                  <a:gd name="T47" fmla="*/ 1 h 68"/>
                  <a:gd name="T48" fmla="*/ 1 w 86"/>
                  <a:gd name="T49" fmla="*/ 1 h 68"/>
                  <a:gd name="T50" fmla="*/ 1 w 86"/>
                  <a:gd name="T51" fmla="*/ 1 h 68"/>
                  <a:gd name="T52" fmla="*/ 1 w 86"/>
                  <a:gd name="T53" fmla="*/ 1 h 68"/>
                  <a:gd name="T54" fmla="*/ 1 w 86"/>
                  <a:gd name="T55" fmla="*/ 1 h 68"/>
                  <a:gd name="T56" fmla="*/ 1 w 86"/>
                  <a:gd name="T57" fmla="*/ 1 h 68"/>
                  <a:gd name="T58" fmla="*/ 1 w 86"/>
                  <a:gd name="T59" fmla="*/ 1 h 68"/>
                  <a:gd name="T60" fmla="*/ 1 w 86"/>
                  <a:gd name="T61" fmla="*/ 1 h 68"/>
                  <a:gd name="T62" fmla="*/ 1 w 86"/>
                  <a:gd name="T63" fmla="*/ 1 h 68"/>
                  <a:gd name="T64" fmla="*/ 1 w 86"/>
                  <a:gd name="T65" fmla="*/ 1 h 68"/>
                  <a:gd name="T66" fmla="*/ 1 w 86"/>
                  <a:gd name="T67" fmla="*/ 1 h 68"/>
                  <a:gd name="T68" fmla="*/ 1 w 86"/>
                  <a:gd name="T69" fmla="*/ 1 h 68"/>
                  <a:gd name="T70" fmla="*/ 1 w 86"/>
                  <a:gd name="T71" fmla="*/ 1 h 68"/>
                  <a:gd name="T72" fmla="*/ 1 w 86"/>
                  <a:gd name="T73" fmla="*/ 1 h 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6"/>
                  <a:gd name="T112" fmla="*/ 0 h 68"/>
                  <a:gd name="T113" fmla="*/ 86 w 86"/>
                  <a:gd name="T114" fmla="*/ 68 h 6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6" h="68">
                    <a:moveTo>
                      <a:pt x="81" y="18"/>
                    </a:move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2"/>
                    </a:lnTo>
                    <a:lnTo>
                      <a:pt x="12" y="6"/>
                    </a:lnTo>
                    <a:lnTo>
                      <a:pt x="10" y="12"/>
                    </a:lnTo>
                    <a:lnTo>
                      <a:pt x="8" y="18"/>
                    </a:lnTo>
                    <a:lnTo>
                      <a:pt x="6" y="25"/>
                    </a:lnTo>
                    <a:lnTo>
                      <a:pt x="4" y="33"/>
                    </a:lnTo>
                    <a:lnTo>
                      <a:pt x="2" y="39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2" y="46"/>
                    </a:lnTo>
                    <a:lnTo>
                      <a:pt x="69" y="68"/>
                    </a:lnTo>
                    <a:lnTo>
                      <a:pt x="73" y="66"/>
                    </a:lnTo>
                    <a:lnTo>
                      <a:pt x="73" y="64"/>
                    </a:lnTo>
                    <a:lnTo>
                      <a:pt x="75" y="60"/>
                    </a:lnTo>
                    <a:lnTo>
                      <a:pt x="77" y="54"/>
                    </a:lnTo>
                    <a:lnTo>
                      <a:pt x="79" y="46"/>
                    </a:lnTo>
                    <a:lnTo>
                      <a:pt x="83" y="39"/>
                    </a:lnTo>
                    <a:lnTo>
                      <a:pt x="84" y="33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6" y="23"/>
                    </a:lnTo>
                    <a:lnTo>
                      <a:pt x="86" y="22"/>
                    </a:lnTo>
                    <a:lnTo>
                      <a:pt x="86" y="20"/>
                    </a:lnTo>
                    <a:lnTo>
                      <a:pt x="84" y="20"/>
                    </a:lnTo>
                    <a:lnTo>
                      <a:pt x="83" y="20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6" name="Freeform 100"/>
              <p:cNvSpPr>
                <a:spLocks/>
              </p:cNvSpPr>
              <p:nvPr/>
            </p:nvSpPr>
            <p:spPr bwMode="auto">
              <a:xfrm>
                <a:off x="3731" y="2822"/>
                <a:ext cx="24" cy="28"/>
              </a:xfrm>
              <a:custGeom>
                <a:avLst/>
                <a:gdLst>
                  <a:gd name="T0" fmla="*/ 1 w 48"/>
                  <a:gd name="T1" fmla="*/ 1 h 55"/>
                  <a:gd name="T2" fmla="*/ 1 w 48"/>
                  <a:gd name="T3" fmla="*/ 1 h 55"/>
                  <a:gd name="T4" fmla="*/ 1 w 48"/>
                  <a:gd name="T5" fmla="*/ 1 h 55"/>
                  <a:gd name="T6" fmla="*/ 1 w 48"/>
                  <a:gd name="T7" fmla="*/ 1 h 55"/>
                  <a:gd name="T8" fmla="*/ 1 w 48"/>
                  <a:gd name="T9" fmla="*/ 1 h 55"/>
                  <a:gd name="T10" fmla="*/ 1 w 48"/>
                  <a:gd name="T11" fmla="*/ 1 h 55"/>
                  <a:gd name="T12" fmla="*/ 1 w 48"/>
                  <a:gd name="T13" fmla="*/ 1 h 55"/>
                  <a:gd name="T14" fmla="*/ 1 w 48"/>
                  <a:gd name="T15" fmla="*/ 1 h 55"/>
                  <a:gd name="T16" fmla="*/ 0 w 48"/>
                  <a:gd name="T17" fmla="*/ 1 h 55"/>
                  <a:gd name="T18" fmla="*/ 1 w 48"/>
                  <a:gd name="T19" fmla="*/ 1 h 55"/>
                  <a:gd name="T20" fmla="*/ 1 w 48"/>
                  <a:gd name="T21" fmla="*/ 1 h 55"/>
                  <a:gd name="T22" fmla="*/ 1 w 48"/>
                  <a:gd name="T23" fmla="*/ 1 h 55"/>
                  <a:gd name="T24" fmla="*/ 1 w 48"/>
                  <a:gd name="T25" fmla="*/ 1 h 55"/>
                  <a:gd name="T26" fmla="*/ 1 w 48"/>
                  <a:gd name="T27" fmla="*/ 1 h 55"/>
                  <a:gd name="T28" fmla="*/ 1 w 48"/>
                  <a:gd name="T29" fmla="*/ 1 h 55"/>
                  <a:gd name="T30" fmla="*/ 1 w 48"/>
                  <a:gd name="T31" fmla="*/ 1 h 55"/>
                  <a:gd name="T32" fmla="*/ 1 w 48"/>
                  <a:gd name="T33" fmla="*/ 1 h 55"/>
                  <a:gd name="T34" fmla="*/ 1 w 48"/>
                  <a:gd name="T35" fmla="*/ 1 h 55"/>
                  <a:gd name="T36" fmla="*/ 1 w 48"/>
                  <a:gd name="T37" fmla="*/ 1 h 55"/>
                  <a:gd name="T38" fmla="*/ 1 w 48"/>
                  <a:gd name="T39" fmla="*/ 1 h 55"/>
                  <a:gd name="T40" fmla="*/ 1 w 48"/>
                  <a:gd name="T41" fmla="*/ 1 h 55"/>
                  <a:gd name="T42" fmla="*/ 1 w 48"/>
                  <a:gd name="T43" fmla="*/ 1 h 55"/>
                  <a:gd name="T44" fmla="*/ 1 w 48"/>
                  <a:gd name="T45" fmla="*/ 1 h 55"/>
                  <a:gd name="T46" fmla="*/ 1 w 48"/>
                  <a:gd name="T47" fmla="*/ 1 h 55"/>
                  <a:gd name="T48" fmla="*/ 1 w 48"/>
                  <a:gd name="T49" fmla="*/ 1 h 55"/>
                  <a:gd name="T50" fmla="*/ 1 w 48"/>
                  <a:gd name="T51" fmla="*/ 1 h 55"/>
                  <a:gd name="T52" fmla="*/ 1 w 48"/>
                  <a:gd name="T53" fmla="*/ 1 h 55"/>
                  <a:gd name="T54" fmla="*/ 1 w 48"/>
                  <a:gd name="T55" fmla="*/ 1 h 55"/>
                  <a:gd name="T56" fmla="*/ 1 w 48"/>
                  <a:gd name="T57" fmla="*/ 1 h 55"/>
                  <a:gd name="T58" fmla="*/ 1 w 48"/>
                  <a:gd name="T59" fmla="*/ 1 h 55"/>
                  <a:gd name="T60" fmla="*/ 1 w 48"/>
                  <a:gd name="T61" fmla="*/ 1 h 55"/>
                  <a:gd name="T62" fmla="*/ 1 w 48"/>
                  <a:gd name="T63" fmla="*/ 1 h 5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8"/>
                  <a:gd name="T97" fmla="*/ 0 h 55"/>
                  <a:gd name="T98" fmla="*/ 48 w 48"/>
                  <a:gd name="T99" fmla="*/ 55 h 5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8" h="55">
                    <a:moveTo>
                      <a:pt x="19" y="19"/>
                    </a:moveTo>
                    <a:lnTo>
                      <a:pt x="17" y="19"/>
                    </a:lnTo>
                    <a:lnTo>
                      <a:pt x="15" y="17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9" y="1"/>
                    </a:lnTo>
                    <a:lnTo>
                      <a:pt x="21" y="1"/>
                    </a:lnTo>
                    <a:lnTo>
                      <a:pt x="23" y="3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31" y="13"/>
                    </a:lnTo>
                    <a:lnTo>
                      <a:pt x="33" y="17"/>
                    </a:lnTo>
                    <a:lnTo>
                      <a:pt x="33" y="21"/>
                    </a:lnTo>
                    <a:lnTo>
                      <a:pt x="33" y="24"/>
                    </a:lnTo>
                    <a:lnTo>
                      <a:pt x="44" y="7"/>
                    </a:lnTo>
                    <a:lnTo>
                      <a:pt x="17" y="0"/>
                    </a:lnTo>
                    <a:lnTo>
                      <a:pt x="0" y="46"/>
                    </a:lnTo>
                    <a:lnTo>
                      <a:pt x="31" y="55"/>
                    </a:lnTo>
                    <a:lnTo>
                      <a:pt x="36" y="51"/>
                    </a:lnTo>
                    <a:lnTo>
                      <a:pt x="40" y="46"/>
                    </a:lnTo>
                    <a:lnTo>
                      <a:pt x="42" y="38"/>
                    </a:lnTo>
                    <a:lnTo>
                      <a:pt x="46" y="32"/>
                    </a:lnTo>
                    <a:lnTo>
                      <a:pt x="46" y="24"/>
                    </a:lnTo>
                    <a:lnTo>
                      <a:pt x="48" y="19"/>
                    </a:lnTo>
                    <a:lnTo>
                      <a:pt x="48" y="13"/>
                    </a:lnTo>
                    <a:lnTo>
                      <a:pt x="48" y="9"/>
                    </a:lnTo>
                    <a:lnTo>
                      <a:pt x="46" y="11"/>
                    </a:lnTo>
                    <a:lnTo>
                      <a:pt x="42" y="15"/>
                    </a:lnTo>
                    <a:lnTo>
                      <a:pt x="40" y="19"/>
                    </a:lnTo>
                    <a:lnTo>
                      <a:pt x="36" y="23"/>
                    </a:lnTo>
                    <a:lnTo>
                      <a:pt x="34" y="26"/>
                    </a:lnTo>
                    <a:lnTo>
                      <a:pt x="33" y="30"/>
                    </a:lnTo>
                    <a:lnTo>
                      <a:pt x="31" y="32"/>
                    </a:lnTo>
                    <a:lnTo>
                      <a:pt x="29" y="34"/>
                    </a:lnTo>
                    <a:lnTo>
                      <a:pt x="27" y="36"/>
                    </a:lnTo>
                    <a:lnTo>
                      <a:pt x="27" y="38"/>
                    </a:lnTo>
                    <a:lnTo>
                      <a:pt x="25" y="38"/>
                    </a:lnTo>
                    <a:lnTo>
                      <a:pt x="23" y="40"/>
                    </a:lnTo>
                    <a:lnTo>
                      <a:pt x="23" y="42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7" y="44"/>
                    </a:lnTo>
                    <a:lnTo>
                      <a:pt x="15" y="46"/>
                    </a:lnTo>
                    <a:lnTo>
                      <a:pt x="11" y="46"/>
                    </a:lnTo>
                    <a:lnTo>
                      <a:pt x="9" y="47"/>
                    </a:lnTo>
                    <a:lnTo>
                      <a:pt x="8" y="47"/>
                    </a:lnTo>
                    <a:lnTo>
                      <a:pt x="6" y="47"/>
                    </a:lnTo>
                    <a:lnTo>
                      <a:pt x="2" y="47"/>
                    </a:lnTo>
                    <a:lnTo>
                      <a:pt x="8" y="34"/>
                    </a:lnTo>
                    <a:lnTo>
                      <a:pt x="9" y="34"/>
                    </a:lnTo>
                    <a:lnTo>
                      <a:pt x="11" y="32"/>
                    </a:lnTo>
                    <a:lnTo>
                      <a:pt x="13" y="32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5" y="28"/>
                    </a:lnTo>
                    <a:lnTo>
                      <a:pt x="17" y="26"/>
                    </a:lnTo>
                    <a:lnTo>
                      <a:pt x="21" y="26"/>
                    </a:lnTo>
                    <a:lnTo>
                      <a:pt x="21" y="24"/>
                    </a:lnTo>
                    <a:lnTo>
                      <a:pt x="21" y="23"/>
                    </a:lnTo>
                    <a:lnTo>
                      <a:pt x="19" y="21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7" name="Freeform 101"/>
              <p:cNvSpPr>
                <a:spLocks/>
              </p:cNvSpPr>
              <p:nvPr/>
            </p:nvSpPr>
            <p:spPr bwMode="auto">
              <a:xfrm>
                <a:off x="3743" y="2831"/>
                <a:ext cx="3" cy="4"/>
              </a:xfrm>
              <a:custGeom>
                <a:avLst/>
                <a:gdLst>
                  <a:gd name="T0" fmla="*/ 0 w 6"/>
                  <a:gd name="T1" fmla="*/ 1 h 7"/>
                  <a:gd name="T2" fmla="*/ 1 w 6"/>
                  <a:gd name="T3" fmla="*/ 1 h 7"/>
                  <a:gd name="T4" fmla="*/ 1 w 6"/>
                  <a:gd name="T5" fmla="*/ 1 h 7"/>
                  <a:gd name="T6" fmla="*/ 1 w 6"/>
                  <a:gd name="T7" fmla="*/ 1 h 7"/>
                  <a:gd name="T8" fmla="*/ 1 w 6"/>
                  <a:gd name="T9" fmla="*/ 1 h 7"/>
                  <a:gd name="T10" fmla="*/ 1 w 6"/>
                  <a:gd name="T11" fmla="*/ 0 h 7"/>
                  <a:gd name="T12" fmla="*/ 0 w 6"/>
                  <a:gd name="T13" fmla="*/ 0 h 7"/>
                  <a:gd name="T14" fmla="*/ 0 w 6"/>
                  <a:gd name="T15" fmla="*/ 1 h 7"/>
                  <a:gd name="T16" fmla="*/ 1 w 6"/>
                  <a:gd name="T17" fmla="*/ 1 h 7"/>
                  <a:gd name="T18" fmla="*/ 1 w 6"/>
                  <a:gd name="T19" fmla="*/ 1 h 7"/>
                  <a:gd name="T20" fmla="*/ 0 w 6"/>
                  <a:gd name="T21" fmla="*/ 1 h 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"/>
                  <a:gd name="T34" fmla="*/ 0 h 7"/>
                  <a:gd name="T35" fmla="*/ 6 w 6"/>
                  <a:gd name="T36" fmla="*/ 7 h 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" h="7">
                    <a:moveTo>
                      <a:pt x="0" y="7"/>
                    </a:moveTo>
                    <a:lnTo>
                      <a:pt x="6" y="7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8" name="Freeform 102"/>
              <p:cNvSpPr>
                <a:spLocks/>
              </p:cNvSpPr>
              <p:nvPr/>
            </p:nvSpPr>
            <p:spPr bwMode="auto">
              <a:xfrm>
                <a:off x="3676" y="2805"/>
                <a:ext cx="24" cy="28"/>
              </a:xfrm>
              <a:custGeom>
                <a:avLst/>
                <a:gdLst>
                  <a:gd name="T0" fmla="*/ 1 w 48"/>
                  <a:gd name="T1" fmla="*/ 1 h 56"/>
                  <a:gd name="T2" fmla="*/ 1 w 48"/>
                  <a:gd name="T3" fmla="*/ 1 h 56"/>
                  <a:gd name="T4" fmla="*/ 1 w 48"/>
                  <a:gd name="T5" fmla="*/ 1 h 56"/>
                  <a:gd name="T6" fmla="*/ 1 w 48"/>
                  <a:gd name="T7" fmla="*/ 1 h 56"/>
                  <a:gd name="T8" fmla="*/ 1 w 48"/>
                  <a:gd name="T9" fmla="*/ 1 h 56"/>
                  <a:gd name="T10" fmla="*/ 1 w 48"/>
                  <a:gd name="T11" fmla="*/ 1 h 56"/>
                  <a:gd name="T12" fmla="*/ 1 w 48"/>
                  <a:gd name="T13" fmla="*/ 1 h 56"/>
                  <a:gd name="T14" fmla="*/ 1 w 48"/>
                  <a:gd name="T15" fmla="*/ 1 h 56"/>
                  <a:gd name="T16" fmla="*/ 1 w 48"/>
                  <a:gd name="T17" fmla="*/ 1 h 56"/>
                  <a:gd name="T18" fmla="*/ 1 w 48"/>
                  <a:gd name="T19" fmla="*/ 0 h 56"/>
                  <a:gd name="T20" fmla="*/ 1 w 48"/>
                  <a:gd name="T21" fmla="*/ 1 h 56"/>
                  <a:gd name="T22" fmla="*/ 1 w 48"/>
                  <a:gd name="T23" fmla="*/ 1 h 56"/>
                  <a:gd name="T24" fmla="*/ 0 w 48"/>
                  <a:gd name="T25" fmla="*/ 1 h 56"/>
                  <a:gd name="T26" fmla="*/ 0 w 48"/>
                  <a:gd name="T27" fmla="*/ 1 h 56"/>
                  <a:gd name="T28" fmla="*/ 1 w 48"/>
                  <a:gd name="T29" fmla="*/ 1 h 56"/>
                  <a:gd name="T30" fmla="*/ 1 w 48"/>
                  <a:gd name="T31" fmla="*/ 1 h 56"/>
                  <a:gd name="T32" fmla="*/ 1 w 48"/>
                  <a:gd name="T33" fmla="*/ 1 h 56"/>
                  <a:gd name="T34" fmla="*/ 1 w 48"/>
                  <a:gd name="T35" fmla="*/ 1 h 56"/>
                  <a:gd name="T36" fmla="*/ 1 w 48"/>
                  <a:gd name="T37" fmla="*/ 1 h 56"/>
                  <a:gd name="T38" fmla="*/ 1 w 48"/>
                  <a:gd name="T39" fmla="*/ 1 h 56"/>
                  <a:gd name="T40" fmla="*/ 1 w 48"/>
                  <a:gd name="T41" fmla="*/ 1 h 56"/>
                  <a:gd name="T42" fmla="*/ 1 w 48"/>
                  <a:gd name="T43" fmla="*/ 1 h 56"/>
                  <a:gd name="T44" fmla="*/ 1 w 48"/>
                  <a:gd name="T45" fmla="*/ 1 h 56"/>
                  <a:gd name="T46" fmla="*/ 1 w 48"/>
                  <a:gd name="T47" fmla="*/ 1 h 56"/>
                  <a:gd name="T48" fmla="*/ 1 w 48"/>
                  <a:gd name="T49" fmla="*/ 1 h 56"/>
                  <a:gd name="T50" fmla="*/ 1 w 48"/>
                  <a:gd name="T51" fmla="*/ 1 h 56"/>
                  <a:gd name="T52" fmla="*/ 1 w 48"/>
                  <a:gd name="T53" fmla="*/ 1 h 56"/>
                  <a:gd name="T54" fmla="*/ 1 w 48"/>
                  <a:gd name="T55" fmla="*/ 1 h 56"/>
                  <a:gd name="T56" fmla="*/ 1 w 48"/>
                  <a:gd name="T57" fmla="*/ 1 h 56"/>
                  <a:gd name="T58" fmla="*/ 1 w 48"/>
                  <a:gd name="T59" fmla="*/ 1 h 56"/>
                  <a:gd name="T60" fmla="*/ 1 w 48"/>
                  <a:gd name="T61" fmla="*/ 1 h 56"/>
                  <a:gd name="T62" fmla="*/ 1 w 48"/>
                  <a:gd name="T63" fmla="*/ 1 h 56"/>
                  <a:gd name="T64" fmla="*/ 1 w 48"/>
                  <a:gd name="T65" fmla="*/ 1 h 56"/>
                  <a:gd name="T66" fmla="*/ 1 w 48"/>
                  <a:gd name="T67" fmla="*/ 1 h 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8"/>
                  <a:gd name="T103" fmla="*/ 0 h 56"/>
                  <a:gd name="T104" fmla="*/ 48 w 48"/>
                  <a:gd name="T105" fmla="*/ 56 h 5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8" h="56">
                    <a:moveTo>
                      <a:pt x="28" y="38"/>
                    </a:moveTo>
                    <a:lnTo>
                      <a:pt x="30" y="38"/>
                    </a:lnTo>
                    <a:lnTo>
                      <a:pt x="30" y="40"/>
                    </a:lnTo>
                    <a:lnTo>
                      <a:pt x="32" y="40"/>
                    </a:lnTo>
                    <a:lnTo>
                      <a:pt x="32" y="42"/>
                    </a:lnTo>
                    <a:lnTo>
                      <a:pt x="34" y="44"/>
                    </a:lnTo>
                    <a:lnTo>
                      <a:pt x="30" y="56"/>
                    </a:lnTo>
                    <a:lnTo>
                      <a:pt x="27" y="52"/>
                    </a:lnTo>
                    <a:lnTo>
                      <a:pt x="23" y="50"/>
                    </a:lnTo>
                    <a:lnTo>
                      <a:pt x="19" y="46"/>
                    </a:lnTo>
                    <a:lnTo>
                      <a:pt x="17" y="42"/>
                    </a:lnTo>
                    <a:lnTo>
                      <a:pt x="17" y="38"/>
                    </a:lnTo>
                    <a:lnTo>
                      <a:pt x="15" y="33"/>
                    </a:lnTo>
                    <a:lnTo>
                      <a:pt x="15" y="29"/>
                    </a:lnTo>
                    <a:lnTo>
                      <a:pt x="15" y="25"/>
                    </a:lnTo>
                    <a:lnTo>
                      <a:pt x="17" y="17"/>
                    </a:lnTo>
                    <a:lnTo>
                      <a:pt x="17" y="10"/>
                    </a:lnTo>
                    <a:lnTo>
                      <a:pt x="19" y="4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3" y="4"/>
                    </a:lnTo>
                    <a:lnTo>
                      <a:pt x="9" y="10"/>
                    </a:lnTo>
                    <a:lnTo>
                      <a:pt x="7" y="15"/>
                    </a:lnTo>
                    <a:lnTo>
                      <a:pt x="3" y="21"/>
                    </a:lnTo>
                    <a:lnTo>
                      <a:pt x="2" y="27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30" y="56"/>
                    </a:lnTo>
                    <a:lnTo>
                      <a:pt x="48" y="10"/>
                    </a:lnTo>
                    <a:lnTo>
                      <a:pt x="23" y="2"/>
                    </a:lnTo>
                    <a:lnTo>
                      <a:pt x="21" y="4"/>
                    </a:lnTo>
                    <a:lnTo>
                      <a:pt x="21" y="10"/>
                    </a:lnTo>
                    <a:lnTo>
                      <a:pt x="21" y="13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3" y="15"/>
                    </a:lnTo>
                    <a:lnTo>
                      <a:pt x="25" y="15"/>
                    </a:lnTo>
                    <a:lnTo>
                      <a:pt x="25" y="13"/>
                    </a:lnTo>
                    <a:lnTo>
                      <a:pt x="27" y="13"/>
                    </a:lnTo>
                    <a:lnTo>
                      <a:pt x="28" y="11"/>
                    </a:lnTo>
                    <a:lnTo>
                      <a:pt x="30" y="11"/>
                    </a:lnTo>
                    <a:lnTo>
                      <a:pt x="32" y="11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36" y="10"/>
                    </a:lnTo>
                    <a:lnTo>
                      <a:pt x="38" y="10"/>
                    </a:lnTo>
                    <a:lnTo>
                      <a:pt x="40" y="8"/>
                    </a:lnTo>
                    <a:lnTo>
                      <a:pt x="42" y="8"/>
                    </a:lnTo>
                    <a:lnTo>
                      <a:pt x="44" y="8"/>
                    </a:lnTo>
                    <a:lnTo>
                      <a:pt x="46" y="8"/>
                    </a:lnTo>
                    <a:lnTo>
                      <a:pt x="42" y="23"/>
                    </a:lnTo>
                    <a:lnTo>
                      <a:pt x="40" y="23"/>
                    </a:lnTo>
                    <a:lnTo>
                      <a:pt x="38" y="23"/>
                    </a:lnTo>
                    <a:lnTo>
                      <a:pt x="36" y="23"/>
                    </a:lnTo>
                    <a:lnTo>
                      <a:pt x="34" y="25"/>
                    </a:lnTo>
                    <a:lnTo>
                      <a:pt x="34" y="27"/>
                    </a:lnTo>
                    <a:lnTo>
                      <a:pt x="32" y="27"/>
                    </a:lnTo>
                    <a:lnTo>
                      <a:pt x="32" y="29"/>
                    </a:lnTo>
                    <a:lnTo>
                      <a:pt x="30" y="31"/>
                    </a:lnTo>
                    <a:lnTo>
                      <a:pt x="28" y="31"/>
                    </a:lnTo>
                    <a:lnTo>
                      <a:pt x="28" y="33"/>
                    </a:lnTo>
                    <a:lnTo>
                      <a:pt x="28" y="34"/>
                    </a:lnTo>
                    <a:lnTo>
                      <a:pt x="28" y="36"/>
                    </a:lnTo>
                    <a:lnTo>
                      <a:pt x="28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9" name="Freeform 103"/>
              <p:cNvSpPr>
                <a:spLocks/>
              </p:cNvSpPr>
              <p:nvPr/>
            </p:nvSpPr>
            <p:spPr bwMode="auto">
              <a:xfrm>
                <a:off x="3685" y="2821"/>
                <a:ext cx="3" cy="4"/>
              </a:xfrm>
              <a:custGeom>
                <a:avLst/>
                <a:gdLst>
                  <a:gd name="T0" fmla="*/ 1 w 6"/>
                  <a:gd name="T1" fmla="*/ 1 h 7"/>
                  <a:gd name="T2" fmla="*/ 0 w 6"/>
                  <a:gd name="T3" fmla="*/ 1 h 7"/>
                  <a:gd name="T4" fmla="*/ 0 w 6"/>
                  <a:gd name="T5" fmla="*/ 1 h 7"/>
                  <a:gd name="T6" fmla="*/ 0 w 6"/>
                  <a:gd name="T7" fmla="*/ 1 h 7"/>
                  <a:gd name="T8" fmla="*/ 0 w 6"/>
                  <a:gd name="T9" fmla="*/ 1 h 7"/>
                  <a:gd name="T10" fmla="*/ 0 w 6"/>
                  <a:gd name="T11" fmla="*/ 0 h 7"/>
                  <a:gd name="T12" fmla="*/ 1 w 6"/>
                  <a:gd name="T13" fmla="*/ 0 h 7"/>
                  <a:gd name="T14" fmla="*/ 1 w 6"/>
                  <a:gd name="T15" fmla="*/ 1 h 7"/>
                  <a:gd name="T16" fmla="*/ 1 w 6"/>
                  <a:gd name="T17" fmla="*/ 1 h 7"/>
                  <a:gd name="T18" fmla="*/ 1 w 6"/>
                  <a:gd name="T19" fmla="*/ 1 h 7"/>
                  <a:gd name="T20" fmla="*/ 1 w 6"/>
                  <a:gd name="T21" fmla="*/ 1 h 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"/>
                  <a:gd name="T34" fmla="*/ 0 h 7"/>
                  <a:gd name="T35" fmla="*/ 6 w 6"/>
                  <a:gd name="T36" fmla="*/ 7 h 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" h="7">
                    <a:moveTo>
                      <a:pt x="6" y="7"/>
                    </a:move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0" name="Freeform 104"/>
              <p:cNvSpPr>
                <a:spLocks/>
              </p:cNvSpPr>
              <p:nvPr/>
            </p:nvSpPr>
            <p:spPr bwMode="auto">
              <a:xfrm>
                <a:off x="3698" y="2830"/>
                <a:ext cx="31" cy="11"/>
              </a:xfrm>
              <a:custGeom>
                <a:avLst/>
                <a:gdLst>
                  <a:gd name="T0" fmla="*/ 0 w 61"/>
                  <a:gd name="T1" fmla="*/ 1 h 21"/>
                  <a:gd name="T2" fmla="*/ 1 w 61"/>
                  <a:gd name="T3" fmla="*/ 1 h 21"/>
                  <a:gd name="T4" fmla="*/ 1 w 61"/>
                  <a:gd name="T5" fmla="*/ 1 h 21"/>
                  <a:gd name="T6" fmla="*/ 0 w 61"/>
                  <a:gd name="T7" fmla="*/ 0 h 21"/>
                  <a:gd name="T8" fmla="*/ 0 w 61"/>
                  <a:gd name="T9" fmla="*/ 1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21"/>
                  <a:gd name="T17" fmla="*/ 61 w 61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21">
                    <a:moveTo>
                      <a:pt x="0" y="2"/>
                    </a:moveTo>
                    <a:lnTo>
                      <a:pt x="61" y="21"/>
                    </a:lnTo>
                    <a:lnTo>
                      <a:pt x="61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1" name="Freeform 105"/>
              <p:cNvSpPr>
                <a:spLocks/>
              </p:cNvSpPr>
              <p:nvPr/>
            </p:nvSpPr>
            <p:spPr bwMode="auto">
              <a:xfrm>
                <a:off x="3737" y="2830"/>
                <a:ext cx="2" cy="2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1 h 4"/>
                  <a:gd name="T4" fmla="*/ 1 w 4"/>
                  <a:gd name="T5" fmla="*/ 1 h 4"/>
                  <a:gd name="T6" fmla="*/ 1 w 4"/>
                  <a:gd name="T7" fmla="*/ 0 h 4"/>
                  <a:gd name="T8" fmla="*/ 1 w 4"/>
                  <a:gd name="T9" fmla="*/ 0 h 4"/>
                  <a:gd name="T10" fmla="*/ 0 w 4"/>
                  <a:gd name="T11" fmla="*/ 1 h 4"/>
                  <a:gd name="T12" fmla="*/ 1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1 w 4"/>
                  <a:gd name="T19" fmla="*/ 1 h 4"/>
                  <a:gd name="T20" fmla="*/ 1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4" y="4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2" name="Freeform 106"/>
              <p:cNvSpPr>
                <a:spLocks/>
              </p:cNvSpPr>
              <p:nvPr/>
            </p:nvSpPr>
            <p:spPr bwMode="auto">
              <a:xfrm>
                <a:off x="3735" y="2836"/>
                <a:ext cx="2" cy="2"/>
              </a:xfrm>
              <a:custGeom>
                <a:avLst/>
                <a:gdLst>
                  <a:gd name="T0" fmla="*/ 1 w 3"/>
                  <a:gd name="T1" fmla="*/ 1 h 4"/>
                  <a:gd name="T2" fmla="*/ 1 w 3"/>
                  <a:gd name="T3" fmla="*/ 1 h 4"/>
                  <a:gd name="T4" fmla="*/ 1 w 3"/>
                  <a:gd name="T5" fmla="*/ 1 h 4"/>
                  <a:gd name="T6" fmla="*/ 0 w 3"/>
                  <a:gd name="T7" fmla="*/ 1 h 4"/>
                  <a:gd name="T8" fmla="*/ 0 w 3"/>
                  <a:gd name="T9" fmla="*/ 1 h 4"/>
                  <a:gd name="T10" fmla="*/ 0 w 3"/>
                  <a:gd name="T11" fmla="*/ 1 h 4"/>
                  <a:gd name="T12" fmla="*/ 1 w 3"/>
                  <a:gd name="T13" fmla="*/ 1 h 4"/>
                  <a:gd name="T14" fmla="*/ 1 w 3"/>
                  <a:gd name="T15" fmla="*/ 1 h 4"/>
                  <a:gd name="T16" fmla="*/ 1 w 3"/>
                  <a:gd name="T17" fmla="*/ 0 h 4"/>
                  <a:gd name="T18" fmla="*/ 1 w 3"/>
                  <a:gd name="T19" fmla="*/ 0 h 4"/>
                  <a:gd name="T20" fmla="*/ 1 w 3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"/>
                  <a:gd name="T34" fmla="*/ 0 h 4"/>
                  <a:gd name="T35" fmla="*/ 3 w 3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" h="4">
                    <a:moveTo>
                      <a:pt x="3" y="2"/>
                    </a:moveTo>
                    <a:lnTo>
                      <a:pt x="3" y="2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3" name="Freeform 107"/>
              <p:cNvSpPr>
                <a:spLocks/>
              </p:cNvSpPr>
              <p:nvPr/>
            </p:nvSpPr>
            <p:spPr bwMode="auto">
              <a:xfrm>
                <a:off x="3736" y="2832"/>
                <a:ext cx="2" cy="4"/>
              </a:xfrm>
              <a:custGeom>
                <a:avLst/>
                <a:gdLst>
                  <a:gd name="T0" fmla="*/ 1 w 4"/>
                  <a:gd name="T1" fmla="*/ 0 h 7"/>
                  <a:gd name="T2" fmla="*/ 0 w 4"/>
                  <a:gd name="T3" fmla="*/ 1 h 7"/>
                  <a:gd name="T4" fmla="*/ 0 w 4"/>
                  <a:gd name="T5" fmla="*/ 1 h 7"/>
                  <a:gd name="T6" fmla="*/ 1 w 4"/>
                  <a:gd name="T7" fmla="*/ 1 h 7"/>
                  <a:gd name="T8" fmla="*/ 1 w 4"/>
                  <a:gd name="T9" fmla="*/ 1 h 7"/>
                  <a:gd name="T10" fmla="*/ 1 w 4"/>
                  <a:gd name="T11" fmla="*/ 1 h 7"/>
                  <a:gd name="T12" fmla="*/ 1 w 4"/>
                  <a:gd name="T13" fmla="*/ 1 h 7"/>
                  <a:gd name="T14" fmla="*/ 1 w 4"/>
                  <a:gd name="T15" fmla="*/ 1 h 7"/>
                  <a:gd name="T16" fmla="*/ 1 w 4"/>
                  <a:gd name="T17" fmla="*/ 0 h 7"/>
                  <a:gd name="T18" fmla="*/ 1 w 4"/>
                  <a:gd name="T19" fmla="*/ 0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7"/>
                  <a:gd name="T32" fmla="*/ 4 w 4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7">
                    <a:moveTo>
                      <a:pt x="2" y="0"/>
                    </a:moveTo>
                    <a:lnTo>
                      <a:pt x="0" y="7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4" name="Freeform 108"/>
              <p:cNvSpPr>
                <a:spLocks/>
              </p:cNvSpPr>
              <p:nvPr/>
            </p:nvSpPr>
            <p:spPr bwMode="auto">
              <a:xfrm>
                <a:off x="3737" y="2834"/>
                <a:ext cx="2" cy="2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1 h 4"/>
                  <a:gd name="T4" fmla="*/ 1 w 4"/>
                  <a:gd name="T5" fmla="*/ 1 h 4"/>
                  <a:gd name="T6" fmla="*/ 1 w 4"/>
                  <a:gd name="T7" fmla="*/ 1 h 4"/>
                  <a:gd name="T8" fmla="*/ 1 w 4"/>
                  <a:gd name="T9" fmla="*/ 1 h 4"/>
                  <a:gd name="T10" fmla="*/ 0 w 4"/>
                  <a:gd name="T11" fmla="*/ 1 h 4"/>
                  <a:gd name="T12" fmla="*/ 0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1 w 4"/>
                  <a:gd name="T19" fmla="*/ 0 h 4"/>
                  <a:gd name="T20" fmla="*/ 1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4" y="2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5" name="Freeform 109"/>
              <p:cNvSpPr>
                <a:spLocks/>
              </p:cNvSpPr>
              <p:nvPr/>
            </p:nvSpPr>
            <p:spPr bwMode="auto">
              <a:xfrm>
                <a:off x="3699" y="2827"/>
                <a:ext cx="31" cy="9"/>
              </a:xfrm>
              <a:custGeom>
                <a:avLst/>
                <a:gdLst>
                  <a:gd name="T0" fmla="*/ 0 w 63"/>
                  <a:gd name="T1" fmla="*/ 0 h 19"/>
                  <a:gd name="T2" fmla="*/ 0 w 63"/>
                  <a:gd name="T3" fmla="*/ 0 h 19"/>
                  <a:gd name="T4" fmla="*/ 0 w 63"/>
                  <a:gd name="T5" fmla="*/ 0 h 19"/>
                  <a:gd name="T6" fmla="*/ 0 w 63"/>
                  <a:gd name="T7" fmla="*/ 0 h 19"/>
                  <a:gd name="T8" fmla="*/ 0 w 63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19"/>
                  <a:gd name="T17" fmla="*/ 63 w 63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19">
                    <a:moveTo>
                      <a:pt x="0" y="2"/>
                    </a:moveTo>
                    <a:lnTo>
                      <a:pt x="63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6" name="Freeform 110"/>
              <p:cNvSpPr>
                <a:spLocks/>
              </p:cNvSpPr>
              <p:nvPr/>
            </p:nvSpPr>
            <p:spPr bwMode="auto">
              <a:xfrm>
                <a:off x="3700" y="2823"/>
                <a:ext cx="31" cy="10"/>
              </a:xfrm>
              <a:custGeom>
                <a:avLst/>
                <a:gdLst>
                  <a:gd name="T0" fmla="*/ 0 w 63"/>
                  <a:gd name="T1" fmla="*/ 0 h 22"/>
                  <a:gd name="T2" fmla="*/ 0 w 63"/>
                  <a:gd name="T3" fmla="*/ 0 h 22"/>
                  <a:gd name="T4" fmla="*/ 0 w 63"/>
                  <a:gd name="T5" fmla="*/ 0 h 22"/>
                  <a:gd name="T6" fmla="*/ 0 w 63"/>
                  <a:gd name="T7" fmla="*/ 0 h 22"/>
                  <a:gd name="T8" fmla="*/ 0 w 63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22"/>
                  <a:gd name="T17" fmla="*/ 63 w 63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22">
                    <a:moveTo>
                      <a:pt x="0" y="2"/>
                    </a:moveTo>
                    <a:lnTo>
                      <a:pt x="63" y="22"/>
                    </a:lnTo>
                    <a:lnTo>
                      <a:pt x="63" y="2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7" name="Freeform 111"/>
              <p:cNvSpPr>
                <a:spLocks/>
              </p:cNvSpPr>
              <p:nvPr/>
            </p:nvSpPr>
            <p:spPr bwMode="auto">
              <a:xfrm>
                <a:off x="3702" y="2819"/>
                <a:ext cx="30" cy="10"/>
              </a:xfrm>
              <a:custGeom>
                <a:avLst/>
                <a:gdLst>
                  <a:gd name="T0" fmla="*/ 0 w 62"/>
                  <a:gd name="T1" fmla="*/ 0 h 21"/>
                  <a:gd name="T2" fmla="*/ 0 w 62"/>
                  <a:gd name="T3" fmla="*/ 0 h 21"/>
                  <a:gd name="T4" fmla="*/ 0 w 62"/>
                  <a:gd name="T5" fmla="*/ 0 h 21"/>
                  <a:gd name="T6" fmla="*/ 0 w 62"/>
                  <a:gd name="T7" fmla="*/ 0 h 21"/>
                  <a:gd name="T8" fmla="*/ 0 w 62"/>
                  <a:gd name="T9" fmla="*/ 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21"/>
                  <a:gd name="T17" fmla="*/ 62 w 6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21">
                    <a:moveTo>
                      <a:pt x="0" y="2"/>
                    </a:moveTo>
                    <a:lnTo>
                      <a:pt x="62" y="21"/>
                    </a:lnTo>
                    <a:lnTo>
                      <a:pt x="62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8" name="Freeform 112"/>
              <p:cNvSpPr>
                <a:spLocks/>
              </p:cNvSpPr>
              <p:nvPr/>
            </p:nvSpPr>
            <p:spPr bwMode="auto">
              <a:xfrm>
                <a:off x="3703" y="2815"/>
                <a:ext cx="31" cy="10"/>
              </a:xfrm>
              <a:custGeom>
                <a:avLst/>
                <a:gdLst>
                  <a:gd name="T0" fmla="*/ 0 w 64"/>
                  <a:gd name="T1" fmla="*/ 1 h 19"/>
                  <a:gd name="T2" fmla="*/ 0 w 64"/>
                  <a:gd name="T3" fmla="*/ 1 h 19"/>
                  <a:gd name="T4" fmla="*/ 0 w 64"/>
                  <a:gd name="T5" fmla="*/ 1 h 19"/>
                  <a:gd name="T6" fmla="*/ 0 w 64"/>
                  <a:gd name="T7" fmla="*/ 0 h 19"/>
                  <a:gd name="T8" fmla="*/ 0 w 64"/>
                  <a:gd name="T9" fmla="*/ 1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9"/>
                  <a:gd name="T17" fmla="*/ 64 w 6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9">
                    <a:moveTo>
                      <a:pt x="0" y="2"/>
                    </a:moveTo>
                    <a:lnTo>
                      <a:pt x="62" y="19"/>
                    </a:lnTo>
                    <a:lnTo>
                      <a:pt x="64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9" name="Freeform 113"/>
              <p:cNvSpPr>
                <a:spLocks/>
              </p:cNvSpPr>
              <p:nvPr/>
            </p:nvSpPr>
            <p:spPr bwMode="auto">
              <a:xfrm>
                <a:off x="3694" y="2820"/>
                <a:ext cx="1" cy="4"/>
              </a:xfrm>
              <a:custGeom>
                <a:avLst/>
                <a:gdLst>
                  <a:gd name="T0" fmla="*/ 0 w 2"/>
                  <a:gd name="T1" fmla="*/ 1 h 7"/>
                  <a:gd name="T2" fmla="*/ 1 w 2"/>
                  <a:gd name="T3" fmla="*/ 0 h 7"/>
                  <a:gd name="T4" fmla="*/ 1 w 2"/>
                  <a:gd name="T5" fmla="*/ 0 h 7"/>
                  <a:gd name="T6" fmla="*/ 1 w 2"/>
                  <a:gd name="T7" fmla="*/ 1 h 7"/>
                  <a:gd name="T8" fmla="*/ 0 w 2"/>
                  <a:gd name="T9" fmla="*/ 1 h 7"/>
                  <a:gd name="T10" fmla="*/ 0 w 2"/>
                  <a:gd name="T11" fmla="*/ 1 h 7"/>
                  <a:gd name="T12" fmla="*/ 0 w 2"/>
                  <a:gd name="T13" fmla="*/ 1 h 7"/>
                  <a:gd name="T14" fmla="*/ 0 w 2"/>
                  <a:gd name="T15" fmla="*/ 1 h 7"/>
                  <a:gd name="T16" fmla="*/ 0 w 2"/>
                  <a:gd name="T17" fmla="*/ 1 h 7"/>
                  <a:gd name="T18" fmla="*/ 0 w 2"/>
                  <a:gd name="T19" fmla="*/ 1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"/>
                  <a:gd name="T31" fmla="*/ 0 h 7"/>
                  <a:gd name="T32" fmla="*/ 2 w 2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" h="7">
                    <a:moveTo>
                      <a:pt x="0" y="7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0" name="Freeform 114"/>
              <p:cNvSpPr>
                <a:spLocks/>
              </p:cNvSpPr>
              <p:nvPr/>
            </p:nvSpPr>
            <p:spPr bwMode="auto">
              <a:xfrm>
                <a:off x="3692" y="2824"/>
                <a:ext cx="2" cy="3"/>
              </a:xfrm>
              <a:custGeom>
                <a:avLst/>
                <a:gdLst>
                  <a:gd name="T0" fmla="*/ 1 w 4"/>
                  <a:gd name="T1" fmla="*/ 0 h 6"/>
                  <a:gd name="T2" fmla="*/ 1 w 4"/>
                  <a:gd name="T3" fmla="*/ 0 h 6"/>
                  <a:gd name="T4" fmla="*/ 1 w 4"/>
                  <a:gd name="T5" fmla="*/ 1 h 6"/>
                  <a:gd name="T6" fmla="*/ 1 w 4"/>
                  <a:gd name="T7" fmla="*/ 1 h 6"/>
                  <a:gd name="T8" fmla="*/ 1 w 4"/>
                  <a:gd name="T9" fmla="*/ 1 h 6"/>
                  <a:gd name="T10" fmla="*/ 1 w 4"/>
                  <a:gd name="T11" fmla="*/ 1 h 6"/>
                  <a:gd name="T12" fmla="*/ 1 w 4"/>
                  <a:gd name="T13" fmla="*/ 1 h 6"/>
                  <a:gd name="T14" fmla="*/ 0 w 4"/>
                  <a:gd name="T15" fmla="*/ 1 h 6"/>
                  <a:gd name="T16" fmla="*/ 0 w 4"/>
                  <a:gd name="T17" fmla="*/ 1 h 6"/>
                  <a:gd name="T18" fmla="*/ 0 w 4"/>
                  <a:gd name="T19" fmla="*/ 0 h 6"/>
                  <a:gd name="T20" fmla="*/ 1 w 4"/>
                  <a:gd name="T21" fmla="*/ 0 h 6"/>
                  <a:gd name="T22" fmla="*/ 1 w 4"/>
                  <a:gd name="T23" fmla="*/ 0 h 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"/>
                  <a:gd name="T37" fmla="*/ 0 h 6"/>
                  <a:gd name="T38" fmla="*/ 4 w 4"/>
                  <a:gd name="T39" fmla="*/ 6 h 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1" name="Freeform 115"/>
              <p:cNvSpPr>
                <a:spLocks/>
              </p:cNvSpPr>
              <p:nvPr/>
            </p:nvSpPr>
            <p:spPr bwMode="auto">
              <a:xfrm>
                <a:off x="3692" y="2819"/>
                <a:ext cx="2" cy="2"/>
              </a:xfrm>
              <a:custGeom>
                <a:avLst/>
                <a:gdLst>
                  <a:gd name="T0" fmla="*/ 0 w 4"/>
                  <a:gd name="T1" fmla="*/ 1 h 4"/>
                  <a:gd name="T2" fmla="*/ 0 w 4"/>
                  <a:gd name="T3" fmla="*/ 1 h 4"/>
                  <a:gd name="T4" fmla="*/ 1 w 4"/>
                  <a:gd name="T5" fmla="*/ 1 h 4"/>
                  <a:gd name="T6" fmla="*/ 1 w 4"/>
                  <a:gd name="T7" fmla="*/ 1 h 4"/>
                  <a:gd name="T8" fmla="*/ 1 w 4"/>
                  <a:gd name="T9" fmla="*/ 0 h 4"/>
                  <a:gd name="T10" fmla="*/ 1 w 4"/>
                  <a:gd name="T11" fmla="*/ 1 h 4"/>
                  <a:gd name="T12" fmla="*/ 1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1 w 4"/>
                  <a:gd name="T19" fmla="*/ 1 h 4"/>
                  <a:gd name="T20" fmla="*/ 0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2" name="Freeform 116"/>
              <p:cNvSpPr>
                <a:spLocks/>
              </p:cNvSpPr>
              <p:nvPr/>
            </p:nvSpPr>
            <p:spPr bwMode="auto">
              <a:xfrm>
                <a:off x="3694" y="2818"/>
                <a:ext cx="2" cy="2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0 h 4"/>
                  <a:gd name="T4" fmla="*/ 1 w 4"/>
                  <a:gd name="T5" fmla="*/ 0 h 4"/>
                  <a:gd name="T6" fmla="*/ 1 w 4"/>
                  <a:gd name="T7" fmla="*/ 0 h 4"/>
                  <a:gd name="T8" fmla="*/ 1 w 4"/>
                  <a:gd name="T9" fmla="*/ 0 h 4"/>
                  <a:gd name="T10" fmla="*/ 1 w 4"/>
                  <a:gd name="T11" fmla="*/ 1 h 4"/>
                  <a:gd name="T12" fmla="*/ 1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0 w 4"/>
                  <a:gd name="T19" fmla="*/ 1 h 4"/>
                  <a:gd name="T20" fmla="*/ 0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3" name="Rectangle 117"/>
              <p:cNvSpPr>
                <a:spLocks noChangeArrowheads="1"/>
              </p:cNvSpPr>
              <p:nvPr/>
            </p:nvSpPr>
            <p:spPr bwMode="auto">
              <a:xfrm>
                <a:off x="3586" y="2600"/>
                <a:ext cx="155" cy="15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4" name="Rectangle 118"/>
              <p:cNvSpPr>
                <a:spLocks noChangeArrowheads="1"/>
              </p:cNvSpPr>
              <p:nvPr/>
            </p:nvSpPr>
            <p:spPr bwMode="auto">
              <a:xfrm>
                <a:off x="3599" y="2616"/>
                <a:ext cx="130" cy="129"/>
              </a:xfrm>
              <a:prstGeom prst="rect">
                <a:avLst/>
              </a:prstGeom>
              <a:blipFill dpi="0" rotWithShape="0">
                <a:blip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5" name="Freeform 119"/>
              <p:cNvSpPr>
                <a:spLocks/>
              </p:cNvSpPr>
              <p:nvPr/>
            </p:nvSpPr>
            <p:spPr bwMode="auto">
              <a:xfrm>
                <a:off x="3608" y="2631"/>
                <a:ext cx="85" cy="80"/>
              </a:xfrm>
              <a:custGeom>
                <a:avLst/>
                <a:gdLst>
                  <a:gd name="T0" fmla="*/ 0 w 171"/>
                  <a:gd name="T1" fmla="*/ 3 h 159"/>
                  <a:gd name="T2" fmla="*/ 2 w 171"/>
                  <a:gd name="T3" fmla="*/ 2 h 159"/>
                  <a:gd name="T4" fmla="*/ 2 w 171"/>
                  <a:gd name="T5" fmla="*/ 0 h 159"/>
                  <a:gd name="T6" fmla="*/ 0 w 171"/>
                  <a:gd name="T7" fmla="*/ 1 h 159"/>
                  <a:gd name="T8" fmla="*/ 0 w 171"/>
                  <a:gd name="T9" fmla="*/ 3 h 1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1"/>
                  <a:gd name="T16" fmla="*/ 0 h 159"/>
                  <a:gd name="T17" fmla="*/ 171 w 171"/>
                  <a:gd name="T18" fmla="*/ 159 h 1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1" h="159">
                    <a:moveTo>
                      <a:pt x="37" y="159"/>
                    </a:moveTo>
                    <a:lnTo>
                      <a:pt x="171" y="119"/>
                    </a:lnTo>
                    <a:lnTo>
                      <a:pt x="137" y="0"/>
                    </a:lnTo>
                    <a:lnTo>
                      <a:pt x="0" y="40"/>
                    </a:lnTo>
                    <a:lnTo>
                      <a:pt x="37" y="159"/>
                    </a:lnTo>
                    <a:close/>
                  </a:path>
                </a:pathLst>
              </a:custGeom>
              <a:solidFill>
                <a:srgbClr val="808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6" name="Line 120"/>
              <p:cNvSpPr>
                <a:spLocks noChangeShapeType="1"/>
              </p:cNvSpPr>
              <p:nvPr/>
            </p:nvSpPr>
            <p:spPr bwMode="auto">
              <a:xfrm flipV="1">
                <a:off x="3610" y="2636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7" name="Line 121"/>
              <p:cNvSpPr>
                <a:spLocks noChangeShapeType="1"/>
              </p:cNvSpPr>
              <p:nvPr/>
            </p:nvSpPr>
            <p:spPr bwMode="auto">
              <a:xfrm flipV="1">
                <a:off x="3612" y="2641"/>
                <a:ext cx="66" cy="21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8" name="Line 122"/>
              <p:cNvSpPr>
                <a:spLocks noChangeShapeType="1"/>
              </p:cNvSpPr>
              <p:nvPr/>
            </p:nvSpPr>
            <p:spPr bwMode="auto">
              <a:xfrm flipV="1">
                <a:off x="3613" y="2645"/>
                <a:ext cx="66" cy="21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9" name="Line 123"/>
              <p:cNvSpPr>
                <a:spLocks noChangeShapeType="1"/>
              </p:cNvSpPr>
              <p:nvPr/>
            </p:nvSpPr>
            <p:spPr bwMode="auto">
              <a:xfrm flipV="1">
                <a:off x="3614" y="2651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0" name="Line 124"/>
              <p:cNvSpPr>
                <a:spLocks noChangeShapeType="1"/>
              </p:cNvSpPr>
              <p:nvPr/>
            </p:nvSpPr>
            <p:spPr bwMode="auto">
              <a:xfrm flipV="1">
                <a:off x="3616" y="2656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1" name="Line 125"/>
              <p:cNvSpPr>
                <a:spLocks noChangeShapeType="1"/>
              </p:cNvSpPr>
              <p:nvPr/>
            </p:nvSpPr>
            <p:spPr bwMode="auto">
              <a:xfrm flipV="1">
                <a:off x="3618" y="2662"/>
                <a:ext cx="66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2" name="Line 126"/>
              <p:cNvSpPr>
                <a:spLocks noChangeShapeType="1"/>
              </p:cNvSpPr>
              <p:nvPr/>
            </p:nvSpPr>
            <p:spPr bwMode="auto">
              <a:xfrm flipV="1">
                <a:off x="3619" y="2666"/>
                <a:ext cx="67" cy="22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3" name="Line 127"/>
              <p:cNvSpPr>
                <a:spLocks noChangeShapeType="1"/>
              </p:cNvSpPr>
              <p:nvPr/>
            </p:nvSpPr>
            <p:spPr bwMode="auto">
              <a:xfrm flipV="1">
                <a:off x="3621" y="2672"/>
                <a:ext cx="66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4" name="Line 128"/>
              <p:cNvSpPr>
                <a:spLocks noChangeShapeType="1"/>
              </p:cNvSpPr>
              <p:nvPr/>
            </p:nvSpPr>
            <p:spPr bwMode="auto">
              <a:xfrm flipV="1">
                <a:off x="3623" y="2677"/>
                <a:ext cx="66" cy="21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5" name="Line 129"/>
              <p:cNvSpPr>
                <a:spLocks noChangeShapeType="1"/>
              </p:cNvSpPr>
              <p:nvPr/>
            </p:nvSpPr>
            <p:spPr bwMode="auto">
              <a:xfrm flipV="1">
                <a:off x="3624" y="2683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6" name="Freeform 130"/>
              <p:cNvSpPr>
                <a:spLocks/>
              </p:cNvSpPr>
              <p:nvPr/>
            </p:nvSpPr>
            <p:spPr bwMode="auto">
              <a:xfrm>
                <a:off x="3616" y="2650"/>
                <a:ext cx="70" cy="20"/>
              </a:xfrm>
              <a:custGeom>
                <a:avLst/>
                <a:gdLst>
                  <a:gd name="T0" fmla="*/ 0 w 140"/>
                  <a:gd name="T1" fmla="*/ 0 h 41"/>
                  <a:gd name="T2" fmla="*/ 1 w 140"/>
                  <a:gd name="T3" fmla="*/ 0 h 41"/>
                  <a:gd name="T4" fmla="*/ 1 w 140"/>
                  <a:gd name="T5" fmla="*/ 0 h 41"/>
                  <a:gd name="T6" fmla="*/ 1 w 140"/>
                  <a:gd name="T7" fmla="*/ 0 h 41"/>
                  <a:gd name="T8" fmla="*/ 1 w 140"/>
                  <a:gd name="T9" fmla="*/ 0 h 41"/>
                  <a:gd name="T10" fmla="*/ 1 w 140"/>
                  <a:gd name="T11" fmla="*/ 0 h 41"/>
                  <a:gd name="T12" fmla="*/ 1 w 140"/>
                  <a:gd name="T13" fmla="*/ 0 h 41"/>
                  <a:gd name="T14" fmla="*/ 1 w 140"/>
                  <a:gd name="T15" fmla="*/ 0 h 41"/>
                  <a:gd name="T16" fmla="*/ 1 w 140"/>
                  <a:gd name="T17" fmla="*/ 0 h 41"/>
                  <a:gd name="T18" fmla="*/ 2 w 140"/>
                  <a:gd name="T19" fmla="*/ 0 h 41"/>
                  <a:gd name="T20" fmla="*/ 2 w 140"/>
                  <a:gd name="T21" fmla="*/ 0 h 4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41"/>
                  <a:gd name="T35" fmla="*/ 140 w 140"/>
                  <a:gd name="T36" fmla="*/ 41 h 4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41">
                    <a:moveTo>
                      <a:pt x="0" y="41"/>
                    </a:moveTo>
                    <a:lnTo>
                      <a:pt x="9" y="23"/>
                    </a:lnTo>
                    <a:lnTo>
                      <a:pt x="17" y="23"/>
                    </a:lnTo>
                    <a:lnTo>
                      <a:pt x="23" y="0"/>
                    </a:lnTo>
                    <a:lnTo>
                      <a:pt x="67" y="25"/>
                    </a:lnTo>
                    <a:lnTo>
                      <a:pt x="69" y="19"/>
                    </a:lnTo>
                    <a:lnTo>
                      <a:pt x="76" y="16"/>
                    </a:lnTo>
                    <a:lnTo>
                      <a:pt x="80" y="4"/>
                    </a:lnTo>
                    <a:lnTo>
                      <a:pt x="109" y="23"/>
                    </a:lnTo>
                    <a:lnTo>
                      <a:pt x="119" y="8"/>
                    </a:lnTo>
                    <a:lnTo>
                      <a:pt x="140" y="17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7" name="Freeform 131"/>
              <p:cNvSpPr>
                <a:spLocks/>
              </p:cNvSpPr>
              <p:nvPr/>
            </p:nvSpPr>
            <p:spPr bwMode="auto">
              <a:xfrm>
                <a:off x="3630" y="2644"/>
                <a:ext cx="22" cy="60"/>
              </a:xfrm>
              <a:custGeom>
                <a:avLst/>
                <a:gdLst>
                  <a:gd name="T0" fmla="*/ 1 w 44"/>
                  <a:gd name="T1" fmla="*/ 2 h 119"/>
                  <a:gd name="T2" fmla="*/ 1 w 44"/>
                  <a:gd name="T3" fmla="*/ 2 h 119"/>
                  <a:gd name="T4" fmla="*/ 1 w 44"/>
                  <a:gd name="T5" fmla="*/ 0 h 119"/>
                  <a:gd name="T6" fmla="*/ 0 w 44"/>
                  <a:gd name="T7" fmla="*/ 1 h 119"/>
                  <a:gd name="T8" fmla="*/ 1 w 44"/>
                  <a:gd name="T9" fmla="*/ 2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19"/>
                  <a:gd name="T17" fmla="*/ 44 w 44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19">
                    <a:moveTo>
                      <a:pt x="36" y="119"/>
                    </a:moveTo>
                    <a:lnTo>
                      <a:pt x="44" y="117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36" y="119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8" name="Freeform 132"/>
              <p:cNvSpPr>
                <a:spLocks/>
              </p:cNvSpPr>
              <p:nvPr/>
            </p:nvSpPr>
            <p:spPr bwMode="auto">
              <a:xfrm>
                <a:off x="3624" y="2681"/>
                <a:ext cx="12" cy="28"/>
              </a:xfrm>
              <a:custGeom>
                <a:avLst/>
                <a:gdLst>
                  <a:gd name="T0" fmla="*/ 1 w 23"/>
                  <a:gd name="T1" fmla="*/ 1 h 55"/>
                  <a:gd name="T2" fmla="*/ 1 w 23"/>
                  <a:gd name="T3" fmla="*/ 1 h 55"/>
                  <a:gd name="T4" fmla="*/ 1 w 23"/>
                  <a:gd name="T5" fmla="*/ 0 h 55"/>
                  <a:gd name="T6" fmla="*/ 0 w 23"/>
                  <a:gd name="T7" fmla="*/ 1 h 55"/>
                  <a:gd name="T8" fmla="*/ 1 w 23"/>
                  <a:gd name="T9" fmla="*/ 1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55"/>
                  <a:gd name="T17" fmla="*/ 23 w 23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55">
                    <a:moveTo>
                      <a:pt x="15" y="55"/>
                    </a:moveTo>
                    <a:lnTo>
                      <a:pt x="23" y="53"/>
                    </a:lnTo>
                    <a:lnTo>
                      <a:pt x="8" y="0"/>
                    </a:lnTo>
                    <a:lnTo>
                      <a:pt x="0" y="2"/>
                    </a:lnTo>
                    <a:lnTo>
                      <a:pt x="15" y="55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9" name="Freeform 133"/>
              <p:cNvSpPr>
                <a:spLocks/>
              </p:cNvSpPr>
              <p:nvPr/>
            </p:nvSpPr>
            <p:spPr bwMode="auto">
              <a:xfrm>
                <a:off x="3628" y="2664"/>
                <a:ext cx="16" cy="42"/>
              </a:xfrm>
              <a:custGeom>
                <a:avLst/>
                <a:gdLst>
                  <a:gd name="T0" fmla="*/ 1 w 32"/>
                  <a:gd name="T1" fmla="*/ 1 h 84"/>
                  <a:gd name="T2" fmla="*/ 1 w 32"/>
                  <a:gd name="T3" fmla="*/ 1 h 84"/>
                  <a:gd name="T4" fmla="*/ 1 w 32"/>
                  <a:gd name="T5" fmla="*/ 0 h 84"/>
                  <a:gd name="T6" fmla="*/ 0 w 32"/>
                  <a:gd name="T7" fmla="*/ 1 h 84"/>
                  <a:gd name="T8" fmla="*/ 1 w 32"/>
                  <a:gd name="T9" fmla="*/ 1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84"/>
                  <a:gd name="T17" fmla="*/ 32 w 32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84">
                    <a:moveTo>
                      <a:pt x="25" y="84"/>
                    </a:moveTo>
                    <a:lnTo>
                      <a:pt x="32" y="83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25" y="84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0" name="Freeform 134"/>
              <p:cNvSpPr>
                <a:spLocks/>
              </p:cNvSpPr>
              <p:nvPr/>
            </p:nvSpPr>
            <p:spPr bwMode="auto">
              <a:xfrm>
                <a:off x="3640" y="2654"/>
                <a:ext cx="19" cy="48"/>
              </a:xfrm>
              <a:custGeom>
                <a:avLst/>
                <a:gdLst>
                  <a:gd name="T0" fmla="*/ 1 w 36"/>
                  <a:gd name="T1" fmla="*/ 2 h 96"/>
                  <a:gd name="T2" fmla="*/ 1 w 36"/>
                  <a:gd name="T3" fmla="*/ 2 h 96"/>
                  <a:gd name="T4" fmla="*/ 1 w 36"/>
                  <a:gd name="T5" fmla="*/ 0 h 96"/>
                  <a:gd name="T6" fmla="*/ 0 w 36"/>
                  <a:gd name="T7" fmla="*/ 1 h 96"/>
                  <a:gd name="T8" fmla="*/ 1 w 36"/>
                  <a:gd name="T9" fmla="*/ 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96"/>
                  <a:gd name="T17" fmla="*/ 36 w 3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96">
                    <a:moveTo>
                      <a:pt x="28" y="96"/>
                    </a:moveTo>
                    <a:lnTo>
                      <a:pt x="36" y="92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28" y="96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1" name="Freeform 135"/>
              <p:cNvSpPr>
                <a:spLocks/>
              </p:cNvSpPr>
              <p:nvPr/>
            </p:nvSpPr>
            <p:spPr bwMode="auto">
              <a:xfrm>
                <a:off x="3652" y="2664"/>
                <a:ext cx="14" cy="35"/>
              </a:xfrm>
              <a:custGeom>
                <a:avLst/>
                <a:gdLst>
                  <a:gd name="T0" fmla="*/ 1 w 28"/>
                  <a:gd name="T1" fmla="*/ 2 h 69"/>
                  <a:gd name="T2" fmla="*/ 1 w 28"/>
                  <a:gd name="T3" fmla="*/ 2 h 69"/>
                  <a:gd name="T4" fmla="*/ 1 w 28"/>
                  <a:gd name="T5" fmla="*/ 0 h 69"/>
                  <a:gd name="T6" fmla="*/ 0 w 28"/>
                  <a:gd name="T7" fmla="*/ 1 h 69"/>
                  <a:gd name="T8" fmla="*/ 1 w 28"/>
                  <a:gd name="T9" fmla="*/ 2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69"/>
                  <a:gd name="T17" fmla="*/ 28 w 28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69">
                    <a:moveTo>
                      <a:pt x="21" y="69"/>
                    </a:moveTo>
                    <a:lnTo>
                      <a:pt x="28" y="67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21" y="69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2" name="Freeform 136"/>
              <p:cNvSpPr>
                <a:spLocks/>
              </p:cNvSpPr>
              <p:nvPr/>
            </p:nvSpPr>
            <p:spPr bwMode="auto">
              <a:xfrm>
                <a:off x="3664" y="2651"/>
                <a:ext cx="18" cy="43"/>
              </a:xfrm>
              <a:custGeom>
                <a:avLst/>
                <a:gdLst>
                  <a:gd name="T0" fmla="*/ 1 w 34"/>
                  <a:gd name="T1" fmla="*/ 1 h 86"/>
                  <a:gd name="T2" fmla="*/ 1 w 34"/>
                  <a:gd name="T3" fmla="*/ 1 h 86"/>
                  <a:gd name="T4" fmla="*/ 1 w 34"/>
                  <a:gd name="T5" fmla="*/ 0 h 86"/>
                  <a:gd name="T6" fmla="*/ 0 w 34"/>
                  <a:gd name="T7" fmla="*/ 1 h 86"/>
                  <a:gd name="T8" fmla="*/ 1 w 34"/>
                  <a:gd name="T9" fmla="*/ 1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86"/>
                  <a:gd name="T17" fmla="*/ 34 w 34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86">
                    <a:moveTo>
                      <a:pt x="26" y="86"/>
                    </a:moveTo>
                    <a:lnTo>
                      <a:pt x="34" y="85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26" y="8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3" name="Freeform 137"/>
              <p:cNvSpPr>
                <a:spLocks noEditPoints="1"/>
              </p:cNvSpPr>
              <p:nvPr/>
            </p:nvSpPr>
            <p:spPr bwMode="auto">
              <a:xfrm>
                <a:off x="3568" y="2587"/>
                <a:ext cx="186" cy="186"/>
              </a:xfrm>
              <a:custGeom>
                <a:avLst/>
                <a:gdLst>
                  <a:gd name="T0" fmla="*/ 3 w 372"/>
                  <a:gd name="T1" fmla="*/ 6 h 372"/>
                  <a:gd name="T2" fmla="*/ 6 w 372"/>
                  <a:gd name="T3" fmla="*/ 6 h 372"/>
                  <a:gd name="T4" fmla="*/ 6 w 372"/>
                  <a:gd name="T5" fmla="*/ 5 h 372"/>
                  <a:gd name="T6" fmla="*/ 6 w 372"/>
                  <a:gd name="T7" fmla="*/ 6 h 372"/>
                  <a:gd name="T8" fmla="*/ 3 w 372"/>
                  <a:gd name="T9" fmla="*/ 6 h 372"/>
                  <a:gd name="T10" fmla="*/ 1 w 372"/>
                  <a:gd name="T11" fmla="*/ 3 h 372"/>
                  <a:gd name="T12" fmla="*/ 1 w 372"/>
                  <a:gd name="T13" fmla="*/ 6 h 372"/>
                  <a:gd name="T14" fmla="*/ 1 w 372"/>
                  <a:gd name="T15" fmla="*/ 6 h 372"/>
                  <a:gd name="T16" fmla="*/ 1 w 372"/>
                  <a:gd name="T17" fmla="*/ 6 h 372"/>
                  <a:gd name="T18" fmla="*/ 1 w 372"/>
                  <a:gd name="T19" fmla="*/ 3 h 372"/>
                  <a:gd name="T20" fmla="*/ 1 w 372"/>
                  <a:gd name="T21" fmla="*/ 1 h 372"/>
                  <a:gd name="T22" fmla="*/ 1 w 372"/>
                  <a:gd name="T23" fmla="*/ 1 h 372"/>
                  <a:gd name="T24" fmla="*/ 3 w 372"/>
                  <a:gd name="T25" fmla="*/ 1 h 372"/>
                  <a:gd name="T26" fmla="*/ 0 w 372"/>
                  <a:gd name="T27" fmla="*/ 0 h 372"/>
                  <a:gd name="T28" fmla="*/ 1 w 372"/>
                  <a:gd name="T29" fmla="*/ 1 h 372"/>
                  <a:gd name="T30" fmla="*/ 5 w 372"/>
                  <a:gd name="T31" fmla="*/ 1 h 372"/>
                  <a:gd name="T32" fmla="*/ 6 w 372"/>
                  <a:gd name="T33" fmla="*/ 1 h 372"/>
                  <a:gd name="T34" fmla="*/ 6 w 372"/>
                  <a:gd name="T35" fmla="*/ 3 h 372"/>
                  <a:gd name="T36" fmla="*/ 6 w 372"/>
                  <a:gd name="T37" fmla="*/ 1 h 372"/>
                  <a:gd name="T38" fmla="*/ 5 w 372"/>
                  <a:gd name="T39" fmla="*/ 1 h 37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72"/>
                  <a:gd name="T61" fmla="*/ 0 h 372"/>
                  <a:gd name="T62" fmla="*/ 372 w 372"/>
                  <a:gd name="T63" fmla="*/ 372 h 37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72" h="372">
                    <a:moveTo>
                      <a:pt x="144" y="356"/>
                    </a:moveTo>
                    <a:lnTo>
                      <a:pt x="372" y="372"/>
                    </a:lnTo>
                    <a:lnTo>
                      <a:pt x="359" y="316"/>
                    </a:lnTo>
                    <a:lnTo>
                      <a:pt x="359" y="356"/>
                    </a:lnTo>
                    <a:lnTo>
                      <a:pt x="144" y="356"/>
                    </a:lnTo>
                    <a:close/>
                    <a:moveTo>
                      <a:pt x="17" y="184"/>
                    </a:moveTo>
                    <a:lnTo>
                      <a:pt x="6" y="372"/>
                    </a:lnTo>
                    <a:lnTo>
                      <a:pt x="57" y="358"/>
                    </a:lnTo>
                    <a:lnTo>
                      <a:pt x="17" y="358"/>
                    </a:lnTo>
                    <a:lnTo>
                      <a:pt x="17" y="184"/>
                    </a:lnTo>
                    <a:close/>
                    <a:moveTo>
                      <a:pt x="17" y="63"/>
                    </a:moveTo>
                    <a:lnTo>
                      <a:pt x="17" y="11"/>
                    </a:lnTo>
                    <a:lnTo>
                      <a:pt x="176" y="11"/>
                    </a:lnTo>
                    <a:lnTo>
                      <a:pt x="0" y="0"/>
                    </a:lnTo>
                    <a:lnTo>
                      <a:pt x="17" y="63"/>
                    </a:lnTo>
                    <a:close/>
                    <a:moveTo>
                      <a:pt x="303" y="11"/>
                    </a:moveTo>
                    <a:lnTo>
                      <a:pt x="360" y="11"/>
                    </a:lnTo>
                    <a:lnTo>
                      <a:pt x="360" y="191"/>
                    </a:lnTo>
                    <a:lnTo>
                      <a:pt x="372" y="3"/>
                    </a:lnTo>
                    <a:lnTo>
                      <a:pt x="30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4" name="Freeform 138"/>
              <p:cNvSpPr>
                <a:spLocks/>
              </p:cNvSpPr>
              <p:nvPr/>
            </p:nvSpPr>
            <p:spPr bwMode="auto">
              <a:xfrm>
                <a:off x="3606" y="2650"/>
                <a:ext cx="22" cy="59"/>
              </a:xfrm>
              <a:custGeom>
                <a:avLst/>
                <a:gdLst>
                  <a:gd name="T0" fmla="*/ 1 w 44"/>
                  <a:gd name="T1" fmla="*/ 2 h 117"/>
                  <a:gd name="T2" fmla="*/ 0 w 44"/>
                  <a:gd name="T3" fmla="*/ 1 h 117"/>
                  <a:gd name="T4" fmla="*/ 1 w 44"/>
                  <a:gd name="T5" fmla="*/ 0 h 117"/>
                  <a:gd name="T6" fmla="*/ 1 w 44"/>
                  <a:gd name="T7" fmla="*/ 2 h 117"/>
                  <a:gd name="T8" fmla="*/ 1 w 44"/>
                  <a:gd name="T9" fmla="*/ 2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17"/>
                  <a:gd name="T17" fmla="*/ 44 w 44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17">
                    <a:moveTo>
                      <a:pt x="32" y="117"/>
                    </a:moveTo>
                    <a:lnTo>
                      <a:pt x="0" y="4"/>
                    </a:lnTo>
                    <a:lnTo>
                      <a:pt x="11" y="0"/>
                    </a:lnTo>
                    <a:lnTo>
                      <a:pt x="44" y="113"/>
                    </a:lnTo>
                    <a:lnTo>
                      <a:pt x="32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5" name="Freeform 139"/>
              <p:cNvSpPr>
                <a:spLocks/>
              </p:cNvSpPr>
              <p:nvPr/>
            </p:nvSpPr>
            <p:spPr bwMode="auto">
              <a:xfrm>
                <a:off x="3622" y="2707"/>
                <a:ext cx="8" cy="7"/>
              </a:xfrm>
              <a:custGeom>
                <a:avLst/>
                <a:gdLst>
                  <a:gd name="T0" fmla="*/ 0 w 16"/>
                  <a:gd name="T1" fmla="*/ 0 h 16"/>
                  <a:gd name="T2" fmla="*/ 1 w 16"/>
                  <a:gd name="T3" fmla="*/ 0 h 16"/>
                  <a:gd name="T4" fmla="*/ 1 w 16"/>
                  <a:gd name="T5" fmla="*/ 0 h 16"/>
                  <a:gd name="T6" fmla="*/ 1 w 16"/>
                  <a:gd name="T7" fmla="*/ 0 h 16"/>
                  <a:gd name="T8" fmla="*/ 0 w 16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6"/>
                  <a:gd name="T17" fmla="*/ 16 w 16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6">
                    <a:moveTo>
                      <a:pt x="0" y="4"/>
                    </a:moveTo>
                    <a:lnTo>
                      <a:pt x="4" y="16"/>
                    </a:lnTo>
                    <a:lnTo>
                      <a:pt x="16" y="12"/>
                    </a:lnTo>
                    <a:lnTo>
                      <a:pt x="1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6" name="Freeform 140"/>
              <p:cNvSpPr>
                <a:spLocks/>
              </p:cNvSpPr>
              <p:nvPr/>
            </p:nvSpPr>
            <p:spPr bwMode="auto">
              <a:xfrm>
                <a:off x="3628" y="2687"/>
                <a:ext cx="66" cy="25"/>
              </a:xfrm>
              <a:custGeom>
                <a:avLst/>
                <a:gdLst>
                  <a:gd name="T0" fmla="*/ 1 w 132"/>
                  <a:gd name="T1" fmla="*/ 0 h 52"/>
                  <a:gd name="T2" fmla="*/ 0 w 132"/>
                  <a:gd name="T3" fmla="*/ 0 h 52"/>
                  <a:gd name="T4" fmla="*/ 2 w 132"/>
                  <a:gd name="T5" fmla="*/ 0 h 52"/>
                  <a:gd name="T6" fmla="*/ 2 w 132"/>
                  <a:gd name="T7" fmla="*/ 0 h 52"/>
                  <a:gd name="T8" fmla="*/ 1 w 132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52"/>
                  <a:gd name="T17" fmla="*/ 132 w 132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52">
                    <a:moveTo>
                      <a:pt x="4" y="52"/>
                    </a:moveTo>
                    <a:lnTo>
                      <a:pt x="0" y="40"/>
                    </a:lnTo>
                    <a:lnTo>
                      <a:pt x="128" y="0"/>
                    </a:lnTo>
                    <a:lnTo>
                      <a:pt x="132" y="12"/>
                    </a:lnTo>
                    <a:lnTo>
                      <a:pt x="4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7" name="Freeform 141"/>
              <p:cNvSpPr>
                <a:spLocks/>
              </p:cNvSpPr>
              <p:nvPr/>
            </p:nvSpPr>
            <p:spPr bwMode="auto">
              <a:xfrm>
                <a:off x="3647" y="2646"/>
                <a:ext cx="73" cy="86"/>
              </a:xfrm>
              <a:custGeom>
                <a:avLst/>
                <a:gdLst>
                  <a:gd name="T0" fmla="*/ 0 w 146"/>
                  <a:gd name="T1" fmla="*/ 3 h 170"/>
                  <a:gd name="T2" fmla="*/ 1 w 146"/>
                  <a:gd name="T3" fmla="*/ 3 h 170"/>
                  <a:gd name="T4" fmla="*/ 2 w 146"/>
                  <a:gd name="T5" fmla="*/ 1 h 170"/>
                  <a:gd name="T6" fmla="*/ 1 w 146"/>
                  <a:gd name="T7" fmla="*/ 0 h 170"/>
                  <a:gd name="T8" fmla="*/ 0 w 146"/>
                  <a:gd name="T9" fmla="*/ 3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6"/>
                  <a:gd name="T16" fmla="*/ 0 h 170"/>
                  <a:gd name="T17" fmla="*/ 146 w 146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6" h="170">
                    <a:moveTo>
                      <a:pt x="0" y="134"/>
                    </a:moveTo>
                    <a:lnTo>
                      <a:pt x="96" y="170"/>
                    </a:lnTo>
                    <a:lnTo>
                      <a:pt x="146" y="34"/>
                    </a:lnTo>
                    <a:lnTo>
                      <a:pt x="50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8" name="Freeform 142"/>
              <p:cNvSpPr>
                <a:spLocks noEditPoints="1"/>
              </p:cNvSpPr>
              <p:nvPr/>
            </p:nvSpPr>
            <p:spPr bwMode="auto">
              <a:xfrm>
                <a:off x="3656" y="2667"/>
                <a:ext cx="53" cy="51"/>
              </a:xfrm>
              <a:custGeom>
                <a:avLst/>
                <a:gdLst>
                  <a:gd name="T0" fmla="*/ 0 w 108"/>
                  <a:gd name="T1" fmla="*/ 2 h 101"/>
                  <a:gd name="T2" fmla="*/ 0 w 108"/>
                  <a:gd name="T3" fmla="*/ 2 h 101"/>
                  <a:gd name="T4" fmla="*/ 0 w 108"/>
                  <a:gd name="T5" fmla="*/ 1 h 101"/>
                  <a:gd name="T6" fmla="*/ 0 w 108"/>
                  <a:gd name="T7" fmla="*/ 1 h 101"/>
                  <a:gd name="T8" fmla="*/ 0 w 108"/>
                  <a:gd name="T9" fmla="*/ 2 h 101"/>
                  <a:gd name="T10" fmla="*/ 0 w 108"/>
                  <a:gd name="T11" fmla="*/ 1 h 101"/>
                  <a:gd name="T12" fmla="*/ 1 w 108"/>
                  <a:gd name="T13" fmla="*/ 2 h 101"/>
                  <a:gd name="T14" fmla="*/ 1 w 108"/>
                  <a:gd name="T15" fmla="*/ 1 h 101"/>
                  <a:gd name="T16" fmla="*/ 1 w 108"/>
                  <a:gd name="T17" fmla="*/ 0 h 101"/>
                  <a:gd name="T18" fmla="*/ 0 w 108"/>
                  <a:gd name="T19" fmla="*/ 1 h 101"/>
                  <a:gd name="T20" fmla="*/ 0 w 108"/>
                  <a:gd name="T21" fmla="*/ 2 h 101"/>
                  <a:gd name="T22" fmla="*/ 1 w 108"/>
                  <a:gd name="T23" fmla="*/ 2 h 101"/>
                  <a:gd name="T24" fmla="*/ 1 w 108"/>
                  <a:gd name="T25" fmla="*/ 2 h 101"/>
                  <a:gd name="T26" fmla="*/ 0 w 108"/>
                  <a:gd name="T27" fmla="*/ 2 h 101"/>
                  <a:gd name="T28" fmla="*/ 0 w 108"/>
                  <a:gd name="T29" fmla="*/ 2 h 101"/>
                  <a:gd name="T30" fmla="*/ 0 w 108"/>
                  <a:gd name="T31" fmla="*/ 2 h 101"/>
                  <a:gd name="T32" fmla="*/ 1 w 108"/>
                  <a:gd name="T33" fmla="*/ 2 h 101"/>
                  <a:gd name="T34" fmla="*/ 1 w 108"/>
                  <a:gd name="T35" fmla="*/ 2 h 101"/>
                  <a:gd name="T36" fmla="*/ 0 w 108"/>
                  <a:gd name="T37" fmla="*/ 2 h 101"/>
                  <a:gd name="T38" fmla="*/ 0 w 108"/>
                  <a:gd name="T39" fmla="*/ 2 h 101"/>
                  <a:gd name="T40" fmla="*/ 0 w 108"/>
                  <a:gd name="T41" fmla="*/ 2 h 101"/>
                  <a:gd name="T42" fmla="*/ 1 w 108"/>
                  <a:gd name="T43" fmla="*/ 2 h 101"/>
                  <a:gd name="T44" fmla="*/ 1 w 108"/>
                  <a:gd name="T45" fmla="*/ 2 h 101"/>
                  <a:gd name="T46" fmla="*/ 0 w 108"/>
                  <a:gd name="T47" fmla="*/ 2 h 101"/>
                  <a:gd name="T48" fmla="*/ 0 w 108"/>
                  <a:gd name="T49" fmla="*/ 2 h 101"/>
                  <a:gd name="T50" fmla="*/ 0 w 108"/>
                  <a:gd name="T51" fmla="*/ 2 h 101"/>
                  <a:gd name="T52" fmla="*/ 1 w 108"/>
                  <a:gd name="T53" fmla="*/ 2 h 101"/>
                  <a:gd name="T54" fmla="*/ 1 w 108"/>
                  <a:gd name="T55" fmla="*/ 2 h 101"/>
                  <a:gd name="T56" fmla="*/ 0 w 108"/>
                  <a:gd name="T57" fmla="*/ 2 h 101"/>
                  <a:gd name="T58" fmla="*/ 0 w 108"/>
                  <a:gd name="T59" fmla="*/ 2 h 10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08"/>
                  <a:gd name="T91" fmla="*/ 0 h 101"/>
                  <a:gd name="T92" fmla="*/ 108 w 108"/>
                  <a:gd name="T93" fmla="*/ 101 h 101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08" h="101">
                    <a:moveTo>
                      <a:pt x="0" y="80"/>
                    </a:moveTo>
                    <a:lnTo>
                      <a:pt x="29" y="92"/>
                    </a:lnTo>
                    <a:lnTo>
                      <a:pt x="43" y="53"/>
                    </a:lnTo>
                    <a:lnTo>
                      <a:pt x="14" y="42"/>
                    </a:lnTo>
                    <a:lnTo>
                      <a:pt x="0" y="80"/>
                    </a:lnTo>
                    <a:close/>
                    <a:moveTo>
                      <a:pt x="54" y="57"/>
                    </a:moveTo>
                    <a:lnTo>
                      <a:pt x="87" y="71"/>
                    </a:lnTo>
                    <a:lnTo>
                      <a:pt x="108" y="13"/>
                    </a:lnTo>
                    <a:lnTo>
                      <a:pt x="75" y="0"/>
                    </a:lnTo>
                    <a:lnTo>
                      <a:pt x="54" y="57"/>
                    </a:lnTo>
                    <a:close/>
                    <a:moveTo>
                      <a:pt x="52" y="73"/>
                    </a:moveTo>
                    <a:lnTo>
                      <a:pt x="79" y="82"/>
                    </a:lnTo>
                    <a:lnTo>
                      <a:pt x="81" y="80"/>
                    </a:lnTo>
                    <a:lnTo>
                      <a:pt x="52" y="71"/>
                    </a:lnTo>
                    <a:lnTo>
                      <a:pt x="52" y="73"/>
                    </a:lnTo>
                    <a:close/>
                    <a:moveTo>
                      <a:pt x="50" y="78"/>
                    </a:moveTo>
                    <a:lnTo>
                      <a:pt x="77" y="90"/>
                    </a:lnTo>
                    <a:lnTo>
                      <a:pt x="77" y="86"/>
                    </a:lnTo>
                    <a:lnTo>
                      <a:pt x="50" y="76"/>
                    </a:lnTo>
                    <a:lnTo>
                      <a:pt x="50" y="78"/>
                    </a:lnTo>
                    <a:close/>
                    <a:moveTo>
                      <a:pt x="48" y="86"/>
                    </a:moveTo>
                    <a:lnTo>
                      <a:pt x="75" y="96"/>
                    </a:lnTo>
                    <a:lnTo>
                      <a:pt x="77" y="94"/>
                    </a:lnTo>
                    <a:lnTo>
                      <a:pt x="48" y="82"/>
                    </a:lnTo>
                    <a:lnTo>
                      <a:pt x="48" y="86"/>
                    </a:lnTo>
                    <a:close/>
                    <a:moveTo>
                      <a:pt x="44" y="92"/>
                    </a:moveTo>
                    <a:lnTo>
                      <a:pt x="73" y="101"/>
                    </a:lnTo>
                    <a:lnTo>
                      <a:pt x="73" y="99"/>
                    </a:lnTo>
                    <a:lnTo>
                      <a:pt x="46" y="90"/>
                    </a:lnTo>
                    <a:lnTo>
                      <a:pt x="44" y="9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9" name="Freeform 143"/>
              <p:cNvSpPr>
                <a:spLocks/>
              </p:cNvSpPr>
              <p:nvPr/>
            </p:nvSpPr>
            <p:spPr bwMode="auto">
              <a:xfrm>
                <a:off x="3671" y="2652"/>
                <a:ext cx="45" cy="18"/>
              </a:xfrm>
              <a:custGeom>
                <a:avLst/>
                <a:gdLst>
                  <a:gd name="T0" fmla="*/ 0 w 90"/>
                  <a:gd name="T1" fmla="*/ 0 h 37"/>
                  <a:gd name="T2" fmla="*/ 1 w 90"/>
                  <a:gd name="T3" fmla="*/ 0 h 37"/>
                  <a:gd name="T4" fmla="*/ 1 w 90"/>
                  <a:gd name="T5" fmla="*/ 0 h 37"/>
                  <a:gd name="T6" fmla="*/ 1 w 90"/>
                  <a:gd name="T7" fmla="*/ 0 h 37"/>
                  <a:gd name="T8" fmla="*/ 0 w 90"/>
                  <a:gd name="T9" fmla="*/ 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37"/>
                  <a:gd name="T17" fmla="*/ 90 w 90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37">
                    <a:moveTo>
                      <a:pt x="0" y="4"/>
                    </a:moveTo>
                    <a:lnTo>
                      <a:pt x="88" y="37"/>
                    </a:lnTo>
                    <a:lnTo>
                      <a:pt x="90" y="33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0" name="Line 144"/>
              <p:cNvSpPr>
                <a:spLocks noChangeShapeType="1"/>
              </p:cNvSpPr>
              <p:nvPr/>
            </p:nvSpPr>
            <p:spPr bwMode="auto">
              <a:xfrm>
                <a:off x="3672" y="2656"/>
                <a:ext cx="41" cy="1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1" name="Line 145"/>
              <p:cNvSpPr>
                <a:spLocks noChangeShapeType="1"/>
              </p:cNvSpPr>
              <p:nvPr/>
            </p:nvSpPr>
            <p:spPr bwMode="auto">
              <a:xfrm flipH="1">
                <a:off x="3681" y="2701"/>
                <a:ext cx="3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2" name="Line 146"/>
              <p:cNvSpPr>
                <a:spLocks noChangeShapeType="1"/>
              </p:cNvSpPr>
              <p:nvPr/>
            </p:nvSpPr>
            <p:spPr bwMode="auto">
              <a:xfrm flipH="1">
                <a:off x="3684" y="2702"/>
                <a:ext cx="3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3" name="Line 147"/>
              <p:cNvSpPr>
                <a:spLocks noChangeShapeType="1"/>
              </p:cNvSpPr>
              <p:nvPr/>
            </p:nvSpPr>
            <p:spPr bwMode="auto">
              <a:xfrm>
                <a:off x="3683" y="2700"/>
                <a:ext cx="13" cy="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4" name="Line 148"/>
              <p:cNvSpPr>
                <a:spLocks noChangeShapeType="1"/>
              </p:cNvSpPr>
              <p:nvPr/>
            </p:nvSpPr>
            <p:spPr bwMode="auto">
              <a:xfrm flipH="1">
                <a:off x="3689" y="2705"/>
                <a:ext cx="5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5" name="Line 149"/>
              <p:cNvSpPr>
                <a:spLocks noChangeShapeType="1"/>
              </p:cNvSpPr>
              <p:nvPr/>
            </p:nvSpPr>
            <p:spPr bwMode="auto">
              <a:xfrm flipH="1">
                <a:off x="3686" y="2704"/>
                <a:ext cx="4" cy="1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6" name="Line 150"/>
              <p:cNvSpPr>
                <a:spLocks noChangeShapeType="1"/>
              </p:cNvSpPr>
              <p:nvPr/>
            </p:nvSpPr>
            <p:spPr bwMode="auto">
              <a:xfrm>
                <a:off x="3666" y="2679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7" name="Line 151"/>
              <p:cNvSpPr>
                <a:spLocks noChangeShapeType="1"/>
              </p:cNvSpPr>
              <p:nvPr/>
            </p:nvSpPr>
            <p:spPr bwMode="auto">
              <a:xfrm>
                <a:off x="3665" y="2681"/>
                <a:ext cx="13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8" name="Line 152"/>
              <p:cNvSpPr>
                <a:spLocks noChangeShapeType="1"/>
              </p:cNvSpPr>
              <p:nvPr/>
            </p:nvSpPr>
            <p:spPr bwMode="auto">
              <a:xfrm>
                <a:off x="3665" y="2684"/>
                <a:ext cx="9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9" name="Line 153"/>
              <p:cNvSpPr>
                <a:spLocks noChangeShapeType="1"/>
              </p:cNvSpPr>
              <p:nvPr/>
            </p:nvSpPr>
            <p:spPr bwMode="auto">
              <a:xfrm>
                <a:off x="3664" y="2686"/>
                <a:ext cx="14" cy="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0" name="Line 154"/>
              <p:cNvSpPr>
                <a:spLocks noChangeShapeType="1"/>
              </p:cNvSpPr>
              <p:nvPr/>
            </p:nvSpPr>
            <p:spPr bwMode="auto">
              <a:xfrm>
                <a:off x="3670" y="2670"/>
                <a:ext cx="7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1" name="Line 155"/>
              <p:cNvSpPr>
                <a:spLocks noChangeShapeType="1"/>
              </p:cNvSpPr>
              <p:nvPr/>
            </p:nvSpPr>
            <p:spPr bwMode="auto">
              <a:xfrm>
                <a:off x="3669" y="2672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2" name="Line 156"/>
              <p:cNvSpPr>
                <a:spLocks noChangeShapeType="1"/>
              </p:cNvSpPr>
              <p:nvPr/>
            </p:nvSpPr>
            <p:spPr bwMode="auto">
              <a:xfrm>
                <a:off x="3668" y="2674"/>
                <a:ext cx="14" cy="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3" name="Line 157"/>
              <p:cNvSpPr>
                <a:spLocks noChangeShapeType="1"/>
              </p:cNvSpPr>
              <p:nvPr/>
            </p:nvSpPr>
            <p:spPr bwMode="auto">
              <a:xfrm>
                <a:off x="3667" y="2677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4" name="Line 158"/>
              <p:cNvSpPr>
                <a:spLocks noChangeShapeType="1"/>
              </p:cNvSpPr>
              <p:nvPr/>
            </p:nvSpPr>
            <p:spPr bwMode="auto">
              <a:xfrm>
                <a:off x="3672" y="2664"/>
                <a:ext cx="14" cy="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5" name="Line 159"/>
              <p:cNvSpPr>
                <a:spLocks noChangeShapeType="1"/>
              </p:cNvSpPr>
              <p:nvPr/>
            </p:nvSpPr>
            <p:spPr bwMode="auto">
              <a:xfrm>
                <a:off x="3671" y="2665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6" name="Line 160"/>
              <p:cNvSpPr>
                <a:spLocks noChangeShapeType="1"/>
              </p:cNvSpPr>
              <p:nvPr/>
            </p:nvSpPr>
            <p:spPr bwMode="auto">
              <a:xfrm>
                <a:off x="3670" y="2667"/>
                <a:ext cx="13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7" name="Freeform 161"/>
              <p:cNvSpPr>
                <a:spLocks/>
              </p:cNvSpPr>
              <p:nvPr/>
            </p:nvSpPr>
            <p:spPr bwMode="auto">
              <a:xfrm>
                <a:off x="3704" y="2674"/>
                <a:ext cx="3" cy="4"/>
              </a:xfrm>
              <a:custGeom>
                <a:avLst/>
                <a:gdLst>
                  <a:gd name="T0" fmla="*/ 0 w 6"/>
                  <a:gd name="T1" fmla="*/ 1 h 8"/>
                  <a:gd name="T2" fmla="*/ 1 w 6"/>
                  <a:gd name="T3" fmla="*/ 1 h 8"/>
                  <a:gd name="T4" fmla="*/ 1 w 6"/>
                  <a:gd name="T5" fmla="*/ 1 h 8"/>
                  <a:gd name="T6" fmla="*/ 1 w 6"/>
                  <a:gd name="T7" fmla="*/ 1 h 8"/>
                  <a:gd name="T8" fmla="*/ 1 w 6"/>
                  <a:gd name="T9" fmla="*/ 0 h 8"/>
                  <a:gd name="T10" fmla="*/ 0 w 6"/>
                  <a:gd name="T11" fmla="*/ 1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8"/>
                  <a:gd name="T20" fmla="*/ 6 w 6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8">
                    <a:moveTo>
                      <a:pt x="0" y="8"/>
                    </a:moveTo>
                    <a:lnTo>
                      <a:pt x="2" y="8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8" name="Freeform 162"/>
              <p:cNvSpPr>
                <a:spLocks/>
              </p:cNvSpPr>
              <p:nvPr/>
            </p:nvSpPr>
            <p:spPr bwMode="auto">
              <a:xfrm>
                <a:off x="3700" y="2674"/>
                <a:ext cx="3" cy="3"/>
              </a:xfrm>
              <a:custGeom>
                <a:avLst/>
                <a:gdLst>
                  <a:gd name="T0" fmla="*/ 1 w 5"/>
                  <a:gd name="T1" fmla="*/ 1 h 6"/>
                  <a:gd name="T2" fmla="*/ 0 w 5"/>
                  <a:gd name="T3" fmla="*/ 1 h 6"/>
                  <a:gd name="T4" fmla="*/ 1 w 5"/>
                  <a:gd name="T5" fmla="*/ 1 h 6"/>
                  <a:gd name="T6" fmla="*/ 1 w 5"/>
                  <a:gd name="T7" fmla="*/ 1 h 6"/>
                  <a:gd name="T8" fmla="*/ 1 w 5"/>
                  <a:gd name="T9" fmla="*/ 0 h 6"/>
                  <a:gd name="T10" fmla="*/ 1 w 5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6"/>
                  <a:gd name="T20" fmla="*/ 5 w 5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6">
                    <a:moveTo>
                      <a:pt x="3" y="6"/>
                    </a:moveTo>
                    <a:lnTo>
                      <a:pt x="0" y="6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9" name="Freeform 163"/>
              <p:cNvSpPr>
                <a:spLocks/>
              </p:cNvSpPr>
              <p:nvPr/>
            </p:nvSpPr>
            <p:spPr bwMode="auto">
              <a:xfrm>
                <a:off x="3693" y="2672"/>
                <a:ext cx="6" cy="4"/>
              </a:xfrm>
              <a:custGeom>
                <a:avLst/>
                <a:gdLst>
                  <a:gd name="T0" fmla="*/ 1 w 12"/>
                  <a:gd name="T1" fmla="*/ 1 h 8"/>
                  <a:gd name="T2" fmla="*/ 1 w 12"/>
                  <a:gd name="T3" fmla="*/ 1 h 8"/>
                  <a:gd name="T4" fmla="*/ 1 w 12"/>
                  <a:gd name="T5" fmla="*/ 1 h 8"/>
                  <a:gd name="T6" fmla="*/ 1 w 12"/>
                  <a:gd name="T7" fmla="*/ 1 h 8"/>
                  <a:gd name="T8" fmla="*/ 1 w 12"/>
                  <a:gd name="T9" fmla="*/ 1 h 8"/>
                  <a:gd name="T10" fmla="*/ 0 w 12"/>
                  <a:gd name="T11" fmla="*/ 1 h 8"/>
                  <a:gd name="T12" fmla="*/ 0 w 12"/>
                  <a:gd name="T13" fmla="*/ 1 h 8"/>
                  <a:gd name="T14" fmla="*/ 1 w 12"/>
                  <a:gd name="T15" fmla="*/ 1 h 8"/>
                  <a:gd name="T16" fmla="*/ 1 w 12"/>
                  <a:gd name="T17" fmla="*/ 1 h 8"/>
                  <a:gd name="T18" fmla="*/ 1 w 12"/>
                  <a:gd name="T19" fmla="*/ 1 h 8"/>
                  <a:gd name="T20" fmla="*/ 1 w 12"/>
                  <a:gd name="T21" fmla="*/ 1 h 8"/>
                  <a:gd name="T22" fmla="*/ 1 w 12"/>
                  <a:gd name="T23" fmla="*/ 1 h 8"/>
                  <a:gd name="T24" fmla="*/ 1 w 12"/>
                  <a:gd name="T25" fmla="*/ 1 h 8"/>
                  <a:gd name="T26" fmla="*/ 1 w 12"/>
                  <a:gd name="T27" fmla="*/ 1 h 8"/>
                  <a:gd name="T28" fmla="*/ 1 w 12"/>
                  <a:gd name="T29" fmla="*/ 1 h 8"/>
                  <a:gd name="T30" fmla="*/ 1 w 12"/>
                  <a:gd name="T31" fmla="*/ 0 h 8"/>
                  <a:gd name="T32" fmla="*/ 1 w 12"/>
                  <a:gd name="T33" fmla="*/ 0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"/>
                  <a:gd name="T52" fmla="*/ 0 h 8"/>
                  <a:gd name="T53" fmla="*/ 12 w 12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" h="8">
                    <a:moveTo>
                      <a:pt x="10" y="6"/>
                    </a:moveTo>
                    <a:lnTo>
                      <a:pt x="10" y="6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0" name="Line 164"/>
              <p:cNvSpPr>
                <a:spLocks noChangeShapeType="1"/>
              </p:cNvSpPr>
              <p:nvPr/>
            </p:nvSpPr>
            <p:spPr bwMode="auto">
              <a:xfrm flipV="1">
                <a:off x="3694" y="2671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1" name="Line 165"/>
              <p:cNvSpPr>
                <a:spLocks noChangeShapeType="1"/>
              </p:cNvSpPr>
              <p:nvPr/>
            </p:nvSpPr>
            <p:spPr bwMode="auto">
              <a:xfrm flipV="1">
                <a:off x="3699" y="2673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2" name="Freeform 166"/>
              <p:cNvSpPr>
                <a:spLocks/>
              </p:cNvSpPr>
              <p:nvPr/>
            </p:nvSpPr>
            <p:spPr bwMode="auto">
              <a:xfrm>
                <a:off x="3691" y="2677"/>
                <a:ext cx="3" cy="3"/>
              </a:xfrm>
              <a:custGeom>
                <a:avLst/>
                <a:gdLst>
                  <a:gd name="T0" fmla="*/ 1 w 6"/>
                  <a:gd name="T1" fmla="*/ 0 h 6"/>
                  <a:gd name="T2" fmla="*/ 1 w 6"/>
                  <a:gd name="T3" fmla="*/ 0 h 6"/>
                  <a:gd name="T4" fmla="*/ 0 w 6"/>
                  <a:gd name="T5" fmla="*/ 1 h 6"/>
                  <a:gd name="T6" fmla="*/ 0 w 6"/>
                  <a:gd name="T7" fmla="*/ 1 h 6"/>
                  <a:gd name="T8" fmla="*/ 0 w 6"/>
                  <a:gd name="T9" fmla="*/ 1 h 6"/>
                  <a:gd name="T10" fmla="*/ 1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3" name="Freeform 167"/>
              <p:cNvSpPr>
                <a:spLocks/>
              </p:cNvSpPr>
              <p:nvPr/>
            </p:nvSpPr>
            <p:spPr bwMode="auto">
              <a:xfrm>
                <a:off x="3694" y="2678"/>
                <a:ext cx="3" cy="3"/>
              </a:xfrm>
              <a:custGeom>
                <a:avLst/>
                <a:gdLst>
                  <a:gd name="T0" fmla="*/ 1 w 6"/>
                  <a:gd name="T1" fmla="*/ 0 h 6"/>
                  <a:gd name="T2" fmla="*/ 1 w 6"/>
                  <a:gd name="T3" fmla="*/ 0 h 6"/>
                  <a:gd name="T4" fmla="*/ 1 w 6"/>
                  <a:gd name="T5" fmla="*/ 1 h 6"/>
                  <a:gd name="T6" fmla="*/ 1 w 6"/>
                  <a:gd name="T7" fmla="*/ 1 h 6"/>
                  <a:gd name="T8" fmla="*/ 0 w 6"/>
                  <a:gd name="T9" fmla="*/ 1 h 6"/>
                  <a:gd name="T10" fmla="*/ 1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4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4" name="Freeform 168"/>
              <p:cNvSpPr>
                <a:spLocks/>
              </p:cNvSpPr>
              <p:nvPr/>
            </p:nvSpPr>
            <p:spPr bwMode="auto">
              <a:xfrm>
                <a:off x="3699" y="2679"/>
                <a:ext cx="5" cy="4"/>
              </a:xfrm>
              <a:custGeom>
                <a:avLst/>
                <a:gdLst>
                  <a:gd name="T0" fmla="*/ 0 w 9"/>
                  <a:gd name="T1" fmla="*/ 1 h 7"/>
                  <a:gd name="T2" fmla="*/ 1 w 9"/>
                  <a:gd name="T3" fmla="*/ 1 h 7"/>
                  <a:gd name="T4" fmla="*/ 1 w 9"/>
                  <a:gd name="T5" fmla="*/ 0 h 7"/>
                  <a:gd name="T6" fmla="*/ 1 w 9"/>
                  <a:gd name="T7" fmla="*/ 0 h 7"/>
                  <a:gd name="T8" fmla="*/ 1 w 9"/>
                  <a:gd name="T9" fmla="*/ 0 h 7"/>
                  <a:gd name="T10" fmla="*/ 1 w 9"/>
                  <a:gd name="T11" fmla="*/ 0 h 7"/>
                  <a:gd name="T12" fmla="*/ 1 w 9"/>
                  <a:gd name="T13" fmla="*/ 0 h 7"/>
                  <a:gd name="T14" fmla="*/ 1 w 9"/>
                  <a:gd name="T15" fmla="*/ 1 h 7"/>
                  <a:gd name="T16" fmla="*/ 1 w 9"/>
                  <a:gd name="T17" fmla="*/ 1 h 7"/>
                  <a:gd name="T18" fmla="*/ 1 w 9"/>
                  <a:gd name="T19" fmla="*/ 1 h 7"/>
                  <a:gd name="T20" fmla="*/ 0 w 9"/>
                  <a:gd name="T21" fmla="*/ 1 h 7"/>
                  <a:gd name="T22" fmla="*/ 0 w 9"/>
                  <a:gd name="T23" fmla="*/ 1 h 7"/>
                  <a:gd name="T24" fmla="*/ 0 w 9"/>
                  <a:gd name="T25" fmla="*/ 1 h 7"/>
                  <a:gd name="T26" fmla="*/ 1 w 9"/>
                  <a:gd name="T27" fmla="*/ 1 h 7"/>
                  <a:gd name="T28" fmla="*/ 1 w 9"/>
                  <a:gd name="T29" fmla="*/ 1 h 7"/>
                  <a:gd name="T30" fmla="*/ 1 w 9"/>
                  <a:gd name="T31" fmla="*/ 1 h 7"/>
                  <a:gd name="T32" fmla="*/ 1 w 9"/>
                  <a:gd name="T33" fmla="*/ 1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"/>
                  <a:gd name="T52" fmla="*/ 0 h 7"/>
                  <a:gd name="T53" fmla="*/ 9 w 9"/>
                  <a:gd name="T54" fmla="*/ 7 h 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" h="7">
                    <a:moveTo>
                      <a:pt x="0" y="2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5" y="7"/>
                    </a:lnTo>
                    <a:lnTo>
                      <a:pt x="4" y="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5" name="Line 169"/>
              <p:cNvSpPr>
                <a:spLocks noChangeShapeType="1"/>
              </p:cNvSpPr>
              <p:nvPr/>
            </p:nvSpPr>
            <p:spPr bwMode="auto">
              <a:xfrm flipH="1">
                <a:off x="3702" y="2681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6" name="Line 170"/>
              <p:cNvSpPr>
                <a:spLocks noChangeShapeType="1"/>
              </p:cNvSpPr>
              <p:nvPr/>
            </p:nvSpPr>
            <p:spPr bwMode="auto">
              <a:xfrm flipH="1">
                <a:off x="3697" y="2679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7" name="Freeform 171"/>
              <p:cNvSpPr>
                <a:spLocks/>
              </p:cNvSpPr>
              <p:nvPr/>
            </p:nvSpPr>
            <p:spPr bwMode="auto">
              <a:xfrm>
                <a:off x="3700" y="2685"/>
                <a:ext cx="3" cy="3"/>
              </a:xfrm>
              <a:custGeom>
                <a:avLst/>
                <a:gdLst>
                  <a:gd name="T0" fmla="*/ 0 w 5"/>
                  <a:gd name="T1" fmla="*/ 0 h 8"/>
                  <a:gd name="T2" fmla="*/ 1 w 5"/>
                  <a:gd name="T3" fmla="*/ 0 h 8"/>
                  <a:gd name="T4" fmla="*/ 1 w 5"/>
                  <a:gd name="T5" fmla="*/ 0 h 8"/>
                  <a:gd name="T6" fmla="*/ 1 w 5"/>
                  <a:gd name="T7" fmla="*/ 0 h 8"/>
                  <a:gd name="T8" fmla="*/ 1 w 5"/>
                  <a:gd name="T9" fmla="*/ 0 h 8"/>
                  <a:gd name="T10" fmla="*/ 0 w 5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8"/>
                  <a:gd name="T20" fmla="*/ 5 w 5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8">
                    <a:moveTo>
                      <a:pt x="0" y="8"/>
                    </a:moveTo>
                    <a:lnTo>
                      <a:pt x="2" y="6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0" y="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8" name="Freeform 172"/>
              <p:cNvSpPr>
                <a:spLocks/>
              </p:cNvSpPr>
              <p:nvPr/>
            </p:nvSpPr>
            <p:spPr bwMode="auto">
              <a:xfrm>
                <a:off x="3696" y="2685"/>
                <a:ext cx="4" cy="3"/>
              </a:xfrm>
              <a:custGeom>
                <a:avLst/>
                <a:gdLst>
                  <a:gd name="T0" fmla="*/ 1 w 8"/>
                  <a:gd name="T1" fmla="*/ 1 h 6"/>
                  <a:gd name="T2" fmla="*/ 0 w 8"/>
                  <a:gd name="T3" fmla="*/ 1 h 6"/>
                  <a:gd name="T4" fmla="*/ 1 w 8"/>
                  <a:gd name="T5" fmla="*/ 1 h 6"/>
                  <a:gd name="T6" fmla="*/ 1 w 8"/>
                  <a:gd name="T7" fmla="*/ 1 h 6"/>
                  <a:gd name="T8" fmla="*/ 1 w 8"/>
                  <a:gd name="T9" fmla="*/ 0 h 6"/>
                  <a:gd name="T10" fmla="*/ 1 w 8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6"/>
                  <a:gd name="T20" fmla="*/ 8 w 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6">
                    <a:moveTo>
                      <a:pt x="4" y="6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9" name="Freeform 173"/>
              <p:cNvSpPr>
                <a:spLocks/>
              </p:cNvSpPr>
              <p:nvPr/>
            </p:nvSpPr>
            <p:spPr bwMode="auto">
              <a:xfrm>
                <a:off x="3689" y="2683"/>
                <a:ext cx="6" cy="4"/>
              </a:xfrm>
              <a:custGeom>
                <a:avLst/>
                <a:gdLst>
                  <a:gd name="T0" fmla="*/ 1 w 11"/>
                  <a:gd name="T1" fmla="*/ 1 h 8"/>
                  <a:gd name="T2" fmla="*/ 1 w 11"/>
                  <a:gd name="T3" fmla="*/ 1 h 8"/>
                  <a:gd name="T4" fmla="*/ 1 w 11"/>
                  <a:gd name="T5" fmla="*/ 1 h 8"/>
                  <a:gd name="T6" fmla="*/ 1 w 11"/>
                  <a:gd name="T7" fmla="*/ 1 h 8"/>
                  <a:gd name="T8" fmla="*/ 1 w 11"/>
                  <a:gd name="T9" fmla="*/ 1 h 8"/>
                  <a:gd name="T10" fmla="*/ 0 w 11"/>
                  <a:gd name="T11" fmla="*/ 1 h 8"/>
                  <a:gd name="T12" fmla="*/ 0 w 11"/>
                  <a:gd name="T13" fmla="*/ 1 h 8"/>
                  <a:gd name="T14" fmla="*/ 1 w 11"/>
                  <a:gd name="T15" fmla="*/ 1 h 8"/>
                  <a:gd name="T16" fmla="*/ 1 w 11"/>
                  <a:gd name="T17" fmla="*/ 1 h 8"/>
                  <a:gd name="T18" fmla="*/ 1 w 11"/>
                  <a:gd name="T19" fmla="*/ 1 h 8"/>
                  <a:gd name="T20" fmla="*/ 1 w 11"/>
                  <a:gd name="T21" fmla="*/ 1 h 8"/>
                  <a:gd name="T22" fmla="*/ 1 w 11"/>
                  <a:gd name="T23" fmla="*/ 0 h 8"/>
                  <a:gd name="T24" fmla="*/ 1 w 11"/>
                  <a:gd name="T25" fmla="*/ 0 h 8"/>
                  <a:gd name="T26" fmla="*/ 1 w 11"/>
                  <a:gd name="T27" fmla="*/ 0 h 8"/>
                  <a:gd name="T28" fmla="*/ 1 w 11"/>
                  <a:gd name="T29" fmla="*/ 0 h 8"/>
                  <a:gd name="T30" fmla="*/ 1 w 11"/>
                  <a:gd name="T31" fmla="*/ 0 h 8"/>
                  <a:gd name="T32" fmla="*/ 1 w 11"/>
                  <a:gd name="T33" fmla="*/ 0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"/>
                  <a:gd name="T52" fmla="*/ 0 h 8"/>
                  <a:gd name="T53" fmla="*/ 11 w 11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" h="8">
                    <a:moveTo>
                      <a:pt x="9" y="6"/>
                    </a:moveTo>
                    <a:lnTo>
                      <a:pt x="9" y="6"/>
                    </a:lnTo>
                    <a:lnTo>
                      <a:pt x="7" y="6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9" y="2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0" name="Line 174"/>
              <p:cNvSpPr>
                <a:spLocks noChangeShapeType="1"/>
              </p:cNvSpPr>
              <p:nvPr/>
            </p:nvSpPr>
            <p:spPr bwMode="auto">
              <a:xfrm flipV="1">
                <a:off x="3691" y="2682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1" name="Line 175"/>
              <p:cNvSpPr>
                <a:spLocks noChangeShapeType="1"/>
              </p:cNvSpPr>
              <p:nvPr/>
            </p:nvSpPr>
            <p:spPr bwMode="auto">
              <a:xfrm flipV="1">
                <a:off x="3695" y="2684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2" name="Freeform 176"/>
              <p:cNvSpPr>
                <a:spLocks/>
              </p:cNvSpPr>
              <p:nvPr/>
            </p:nvSpPr>
            <p:spPr bwMode="auto">
              <a:xfrm>
                <a:off x="3687" y="2688"/>
                <a:ext cx="3" cy="2"/>
              </a:xfrm>
              <a:custGeom>
                <a:avLst/>
                <a:gdLst>
                  <a:gd name="T0" fmla="*/ 1 w 5"/>
                  <a:gd name="T1" fmla="*/ 0 h 6"/>
                  <a:gd name="T2" fmla="*/ 1 w 5"/>
                  <a:gd name="T3" fmla="*/ 0 h 6"/>
                  <a:gd name="T4" fmla="*/ 1 w 5"/>
                  <a:gd name="T5" fmla="*/ 0 h 6"/>
                  <a:gd name="T6" fmla="*/ 0 w 5"/>
                  <a:gd name="T7" fmla="*/ 0 h 6"/>
                  <a:gd name="T8" fmla="*/ 1 w 5"/>
                  <a:gd name="T9" fmla="*/ 0 h 6"/>
                  <a:gd name="T10" fmla="*/ 1 w 5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6"/>
                  <a:gd name="T20" fmla="*/ 5 w 5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6">
                    <a:moveTo>
                      <a:pt x="5" y="0"/>
                    </a:move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" y="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3" name="Freeform 177"/>
              <p:cNvSpPr>
                <a:spLocks/>
              </p:cNvSpPr>
              <p:nvPr/>
            </p:nvSpPr>
            <p:spPr bwMode="auto">
              <a:xfrm>
                <a:off x="3691" y="2688"/>
                <a:ext cx="3" cy="3"/>
              </a:xfrm>
              <a:custGeom>
                <a:avLst/>
                <a:gdLst>
                  <a:gd name="T0" fmla="*/ 1 w 6"/>
                  <a:gd name="T1" fmla="*/ 0 h 6"/>
                  <a:gd name="T2" fmla="*/ 1 w 6"/>
                  <a:gd name="T3" fmla="*/ 0 h 6"/>
                  <a:gd name="T4" fmla="*/ 1 w 6"/>
                  <a:gd name="T5" fmla="*/ 1 h 6"/>
                  <a:gd name="T6" fmla="*/ 0 w 6"/>
                  <a:gd name="T7" fmla="*/ 1 h 6"/>
                  <a:gd name="T8" fmla="*/ 0 w 6"/>
                  <a:gd name="T9" fmla="*/ 1 h 6"/>
                  <a:gd name="T10" fmla="*/ 1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2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6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4" name="Freeform 178"/>
              <p:cNvSpPr>
                <a:spLocks/>
              </p:cNvSpPr>
              <p:nvPr/>
            </p:nvSpPr>
            <p:spPr bwMode="auto">
              <a:xfrm>
                <a:off x="3695" y="2689"/>
                <a:ext cx="6" cy="4"/>
              </a:xfrm>
              <a:custGeom>
                <a:avLst/>
                <a:gdLst>
                  <a:gd name="T0" fmla="*/ 1 w 12"/>
                  <a:gd name="T1" fmla="*/ 1 h 8"/>
                  <a:gd name="T2" fmla="*/ 1 w 12"/>
                  <a:gd name="T3" fmla="*/ 1 h 8"/>
                  <a:gd name="T4" fmla="*/ 1 w 12"/>
                  <a:gd name="T5" fmla="*/ 0 h 8"/>
                  <a:gd name="T6" fmla="*/ 1 w 12"/>
                  <a:gd name="T7" fmla="*/ 0 h 8"/>
                  <a:gd name="T8" fmla="*/ 1 w 12"/>
                  <a:gd name="T9" fmla="*/ 0 h 8"/>
                  <a:gd name="T10" fmla="*/ 1 w 12"/>
                  <a:gd name="T11" fmla="*/ 0 h 8"/>
                  <a:gd name="T12" fmla="*/ 1 w 12"/>
                  <a:gd name="T13" fmla="*/ 0 h 8"/>
                  <a:gd name="T14" fmla="*/ 1 w 12"/>
                  <a:gd name="T15" fmla="*/ 1 h 8"/>
                  <a:gd name="T16" fmla="*/ 1 w 12"/>
                  <a:gd name="T17" fmla="*/ 1 h 8"/>
                  <a:gd name="T18" fmla="*/ 1 w 12"/>
                  <a:gd name="T19" fmla="*/ 1 h 8"/>
                  <a:gd name="T20" fmla="*/ 1 w 12"/>
                  <a:gd name="T21" fmla="*/ 1 h 8"/>
                  <a:gd name="T22" fmla="*/ 0 w 12"/>
                  <a:gd name="T23" fmla="*/ 1 h 8"/>
                  <a:gd name="T24" fmla="*/ 1 w 12"/>
                  <a:gd name="T25" fmla="*/ 1 h 8"/>
                  <a:gd name="T26" fmla="*/ 1 w 12"/>
                  <a:gd name="T27" fmla="*/ 1 h 8"/>
                  <a:gd name="T28" fmla="*/ 1 w 12"/>
                  <a:gd name="T29" fmla="*/ 1 h 8"/>
                  <a:gd name="T30" fmla="*/ 1 w 12"/>
                  <a:gd name="T31" fmla="*/ 1 h 8"/>
                  <a:gd name="T32" fmla="*/ 1 w 12"/>
                  <a:gd name="T33" fmla="*/ 1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"/>
                  <a:gd name="T52" fmla="*/ 0 h 8"/>
                  <a:gd name="T53" fmla="*/ 12 w 12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" h="8">
                    <a:moveTo>
                      <a:pt x="2" y="2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8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5" name="Line 179"/>
              <p:cNvSpPr>
                <a:spLocks noChangeShapeType="1"/>
              </p:cNvSpPr>
              <p:nvPr/>
            </p:nvSpPr>
            <p:spPr bwMode="auto">
              <a:xfrm flipH="1">
                <a:off x="3699" y="2691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6" name="Line 180"/>
              <p:cNvSpPr>
                <a:spLocks noChangeShapeType="1"/>
              </p:cNvSpPr>
              <p:nvPr/>
            </p:nvSpPr>
            <p:spPr bwMode="auto">
              <a:xfrm flipH="1">
                <a:off x="3694" y="2689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7" name="Freeform 181"/>
              <p:cNvSpPr>
                <a:spLocks/>
              </p:cNvSpPr>
              <p:nvPr/>
            </p:nvSpPr>
            <p:spPr bwMode="auto">
              <a:xfrm>
                <a:off x="3696" y="2696"/>
                <a:ext cx="4" cy="4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1 h 8"/>
                  <a:gd name="T4" fmla="*/ 1 w 8"/>
                  <a:gd name="T5" fmla="*/ 1 h 8"/>
                  <a:gd name="T6" fmla="*/ 1 w 8"/>
                  <a:gd name="T7" fmla="*/ 0 h 8"/>
                  <a:gd name="T8" fmla="*/ 1 w 8"/>
                  <a:gd name="T9" fmla="*/ 0 h 8"/>
                  <a:gd name="T10" fmla="*/ 0 w 8"/>
                  <a:gd name="T11" fmla="*/ 1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8"/>
                  <a:gd name="T20" fmla="*/ 8 w 8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8">
                    <a:moveTo>
                      <a:pt x="2" y="8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8" name="Freeform 182"/>
              <p:cNvSpPr>
                <a:spLocks/>
              </p:cNvSpPr>
              <p:nvPr/>
            </p:nvSpPr>
            <p:spPr bwMode="auto">
              <a:xfrm>
                <a:off x="3693" y="2695"/>
                <a:ext cx="3" cy="3"/>
              </a:xfrm>
              <a:custGeom>
                <a:avLst/>
                <a:gdLst>
                  <a:gd name="T0" fmla="*/ 1 w 6"/>
                  <a:gd name="T1" fmla="*/ 1 h 6"/>
                  <a:gd name="T2" fmla="*/ 0 w 6"/>
                  <a:gd name="T3" fmla="*/ 1 h 6"/>
                  <a:gd name="T4" fmla="*/ 1 w 6"/>
                  <a:gd name="T5" fmla="*/ 1 h 6"/>
                  <a:gd name="T6" fmla="*/ 1 w 6"/>
                  <a:gd name="T7" fmla="*/ 1 h 6"/>
                  <a:gd name="T8" fmla="*/ 1 w 6"/>
                  <a:gd name="T9" fmla="*/ 1 h 6"/>
                  <a:gd name="T10" fmla="*/ 1 w 6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2" y="6"/>
                    </a:moveTo>
                    <a:lnTo>
                      <a:pt x="0" y="6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2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9" name="Freeform 183"/>
              <p:cNvSpPr>
                <a:spLocks/>
              </p:cNvSpPr>
              <p:nvPr/>
            </p:nvSpPr>
            <p:spPr bwMode="auto">
              <a:xfrm>
                <a:off x="3686" y="2693"/>
                <a:ext cx="5" cy="5"/>
              </a:xfrm>
              <a:custGeom>
                <a:avLst/>
                <a:gdLst>
                  <a:gd name="T0" fmla="*/ 1 w 9"/>
                  <a:gd name="T1" fmla="*/ 1 h 9"/>
                  <a:gd name="T2" fmla="*/ 1 w 9"/>
                  <a:gd name="T3" fmla="*/ 1 h 9"/>
                  <a:gd name="T4" fmla="*/ 1 w 9"/>
                  <a:gd name="T5" fmla="*/ 1 h 9"/>
                  <a:gd name="T6" fmla="*/ 1 w 9"/>
                  <a:gd name="T7" fmla="*/ 1 h 9"/>
                  <a:gd name="T8" fmla="*/ 1 w 9"/>
                  <a:gd name="T9" fmla="*/ 1 h 9"/>
                  <a:gd name="T10" fmla="*/ 0 w 9"/>
                  <a:gd name="T11" fmla="*/ 1 h 9"/>
                  <a:gd name="T12" fmla="*/ 0 w 9"/>
                  <a:gd name="T13" fmla="*/ 1 h 9"/>
                  <a:gd name="T14" fmla="*/ 1 w 9"/>
                  <a:gd name="T15" fmla="*/ 1 h 9"/>
                  <a:gd name="T16" fmla="*/ 1 w 9"/>
                  <a:gd name="T17" fmla="*/ 1 h 9"/>
                  <a:gd name="T18" fmla="*/ 1 w 9"/>
                  <a:gd name="T19" fmla="*/ 1 h 9"/>
                  <a:gd name="T20" fmla="*/ 1 w 9"/>
                  <a:gd name="T21" fmla="*/ 1 h 9"/>
                  <a:gd name="T22" fmla="*/ 1 w 9"/>
                  <a:gd name="T23" fmla="*/ 1 h 9"/>
                  <a:gd name="T24" fmla="*/ 1 w 9"/>
                  <a:gd name="T25" fmla="*/ 1 h 9"/>
                  <a:gd name="T26" fmla="*/ 1 w 9"/>
                  <a:gd name="T27" fmla="*/ 1 h 9"/>
                  <a:gd name="T28" fmla="*/ 1 w 9"/>
                  <a:gd name="T29" fmla="*/ 1 h 9"/>
                  <a:gd name="T30" fmla="*/ 1 w 9"/>
                  <a:gd name="T31" fmla="*/ 1 h 9"/>
                  <a:gd name="T32" fmla="*/ 1 w 9"/>
                  <a:gd name="T33" fmla="*/ 0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"/>
                  <a:gd name="T52" fmla="*/ 0 h 9"/>
                  <a:gd name="T53" fmla="*/ 9 w 9"/>
                  <a:gd name="T54" fmla="*/ 9 h 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" h="9">
                    <a:moveTo>
                      <a:pt x="9" y="5"/>
                    </a:moveTo>
                    <a:lnTo>
                      <a:pt x="7" y="7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0" name="Line 184"/>
              <p:cNvSpPr>
                <a:spLocks noChangeShapeType="1"/>
              </p:cNvSpPr>
              <p:nvPr/>
            </p:nvSpPr>
            <p:spPr bwMode="auto">
              <a:xfrm flipV="1">
                <a:off x="3687" y="2693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1" name="Line 185"/>
              <p:cNvSpPr>
                <a:spLocks noChangeShapeType="1"/>
              </p:cNvSpPr>
              <p:nvPr/>
            </p:nvSpPr>
            <p:spPr bwMode="auto">
              <a:xfrm flipV="1">
                <a:off x="3692" y="2695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2" name="Freeform 186"/>
              <p:cNvSpPr>
                <a:spLocks/>
              </p:cNvSpPr>
              <p:nvPr/>
            </p:nvSpPr>
            <p:spPr bwMode="auto">
              <a:xfrm>
                <a:off x="3661" y="2691"/>
                <a:ext cx="3" cy="4"/>
              </a:xfrm>
              <a:custGeom>
                <a:avLst/>
                <a:gdLst>
                  <a:gd name="T0" fmla="*/ 1 w 6"/>
                  <a:gd name="T1" fmla="*/ 0 h 7"/>
                  <a:gd name="T2" fmla="*/ 1 w 6"/>
                  <a:gd name="T3" fmla="*/ 1 h 7"/>
                  <a:gd name="T4" fmla="*/ 0 w 6"/>
                  <a:gd name="T5" fmla="*/ 1 h 7"/>
                  <a:gd name="T6" fmla="*/ 0 w 6"/>
                  <a:gd name="T7" fmla="*/ 1 h 7"/>
                  <a:gd name="T8" fmla="*/ 0 w 6"/>
                  <a:gd name="T9" fmla="*/ 1 h 7"/>
                  <a:gd name="T10" fmla="*/ 1 w 6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7"/>
                  <a:gd name="T20" fmla="*/ 6 w 6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7">
                    <a:moveTo>
                      <a:pt x="6" y="0"/>
                    </a:moveTo>
                    <a:lnTo>
                      <a:pt x="4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6" y="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3" name="Freeform 187"/>
              <p:cNvSpPr>
                <a:spLocks/>
              </p:cNvSpPr>
              <p:nvPr/>
            </p:nvSpPr>
            <p:spPr bwMode="auto">
              <a:xfrm>
                <a:off x="3664" y="2692"/>
                <a:ext cx="3" cy="3"/>
              </a:xfrm>
              <a:custGeom>
                <a:avLst/>
                <a:gdLst>
                  <a:gd name="T0" fmla="*/ 1 w 5"/>
                  <a:gd name="T1" fmla="*/ 0 h 5"/>
                  <a:gd name="T2" fmla="*/ 1 w 5"/>
                  <a:gd name="T3" fmla="*/ 1 h 5"/>
                  <a:gd name="T4" fmla="*/ 1 w 5"/>
                  <a:gd name="T5" fmla="*/ 1 h 5"/>
                  <a:gd name="T6" fmla="*/ 1 w 5"/>
                  <a:gd name="T7" fmla="*/ 1 h 5"/>
                  <a:gd name="T8" fmla="*/ 0 w 5"/>
                  <a:gd name="T9" fmla="*/ 1 h 5"/>
                  <a:gd name="T10" fmla="*/ 1 w 5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5"/>
                  <a:gd name="T20" fmla="*/ 5 w 5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5">
                    <a:moveTo>
                      <a:pt x="3" y="0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3" y="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4" name="Freeform 188"/>
              <p:cNvSpPr>
                <a:spLocks/>
              </p:cNvSpPr>
              <p:nvPr/>
            </p:nvSpPr>
            <p:spPr bwMode="auto">
              <a:xfrm>
                <a:off x="3669" y="2693"/>
                <a:ext cx="5" cy="4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1 h 7"/>
                  <a:gd name="T4" fmla="*/ 1 w 10"/>
                  <a:gd name="T5" fmla="*/ 1 h 7"/>
                  <a:gd name="T6" fmla="*/ 1 w 10"/>
                  <a:gd name="T7" fmla="*/ 0 h 7"/>
                  <a:gd name="T8" fmla="*/ 1 w 10"/>
                  <a:gd name="T9" fmla="*/ 0 h 7"/>
                  <a:gd name="T10" fmla="*/ 1 w 10"/>
                  <a:gd name="T11" fmla="*/ 0 h 7"/>
                  <a:gd name="T12" fmla="*/ 1 w 10"/>
                  <a:gd name="T13" fmla="*/ 0 h 7"/>
                  <a:gd name="T14" fmla="*/ 1 w 10"/>
                  <a:gd name="T15" fmla="*/ 1 h 7"/>
                  <a:gd name="T16" fmla="*/ 1 w 10"/>
                  <a:gd name="T17" fmla="*/ 1 h 7"/>
                  <a:gd name="T18" fmla="*/ 1 w 10"/>
                  <a:gd name="T19" fmla="*/ 1 h 7"/>
                  <a:gd name="T20" fmla="*/ 0 w 10"/>
                  <a:gd name="T21" fmla="*/ 1 h 7"/>
                  <a:gd name="T22" fmla="*/ 0 w 10"/>
                  <a:gd name="T23" fmla="*/ 1 h 7"/>
                  <a:gd name="T24" fmla="*/ 0 w 10"/>
                  <a:gd name="T25" fmla="*/ 1 h 7"/>
                  <a:gd name="T26" fmla="*/ 1 w 10"/>
                  <a:gd name="T27" fmla="*/ 1 h 7"/>
                  <a:gd name="T28" fmla="*/ 1 w 10"/>
                  <a:gd name="T29" fmla="*/ 1 h 7"/>
                  <a:gd name="T30" fmla="*/ 1 w 10"/>
                  <a:gd name="T31" fmla="*/ 1 h 7"/>
                  <a:gd name="T32" fmla="*/ 1 w 10"/>
                  <a:gd name="T33" fmla="*/ 1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"/>
                  <a:gd name="T52" fmla="*/ 0 h 7"/>
                  <a:gd name="T53" fmla="*/ 10 w 10"/>
                  <a:gd name="T54" fmla="*/ 7 h 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" h="7">
                    <a:moveTo>
                      <a:pt x="0" y="1"/>
                    </a:moveTo>
                    <a:lnTo>
                      <a:pt x="2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4" y="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5" name="Line 189"/>
              <p:cNvSpPr>
                <a:spLocks noChangeShapeType="1"/>
              </p:cNvSpPr>
              <p:nvPr/>
            </p:nvSpPr>
            <p:spPr bwMode="auto">
              <a:xfrm flipH="1">
                <a:off x="3672" y="2695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6" name="Line 190"/>
              <p:cNvSpPr>
                <a:spLocks noChangeShapeType="1"/>
              </p:cNvSpPr>
              <p:nvPr/>
            </p:nvSpPr>
            <p:spPr bwMode="auto">
              <a:xfrm>
                <a:off x="3668" y="2693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7" name="Freeform 191"/>
              <p:cNvSpPr>
                <a:spLocks/>
              </p:cNvSpPr>
              <p:nvPr/>
            </p:nvSpPr>
            <p:spPr bwMode="auto">
              <a:xfrm>
                <a:off x="3670" y="2700"/>
                <a:ext cx="3" cy="3"/>
              </a:xfrm>
              <a:custGeom>
                <a:avLst/>
                <a:gdLst>
                  <a:gd name="T0" fmla="*/ 0 w 6"/>
                  <a:gd name="T1" fmla="*/ 1 h 6"/>
                  <a:gd name="T2" fmla="*/ 1 w 6"/>
                  <a:gd name="T3" fmla="*/ 1 h 6"/>
                  <a:gd name="T4" fmla="*/ 1 w 6"/>
                  <a:gd name="T5" fmla="*/ 1 h 6"/>
                  <a:gd name="T6" fmla="*/ 1 w 6"/>
                  <a:gd name="T7" fmla="*/ 0 h 6"/>
                  <a:gd name="T8" fmla="*/ 1 w 6"/>
                  <a:gd name="T9" fmla="*/ 0 h 6"/>
                  <a:gd name="T10" fmla="*/ 0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0" y="6"/>
                    </a:moveTo>
                    <a:lnTo>
                      <a:pt x="2" y="6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8" name="Freeform 192"/>
              <p:cNvSpPr>
                <a:spLocks/>
              </p:cNvSpPr>
              <p:nvPr/>
            </p:nvSpPr>
            <p:spPr bwMode="auto">
              <a:xfrm>
                <a:off x="3667" y="2699"/>
                <a:ext cx="3" cy="3"/>
              </a:xfrm>
              <a:custGeom>
                <a:avLst/>
                <a:gdLst>
                  <a:gd name="T0" fmla="*/ 1 w 6"/>
                  <a:gd name="T1" fmla="*/ 1 h 6"/>
                  <a:gd name="T2" fmla="*/ 0 w 6"/>
                  <a:gd name="T3" fmla="*/ 1 h 6"/>
                  <a:gd name="T4" fmla="*/ 0 w 6"/>
                  <a:gd name="T5" fmla="*/ 1 h 6"/>
                  <a:gd name="T6" fmla="*/ 1 w 6"/>
                  <a:gd name="T7" fmla="*/ 1 h 6"/>
                  <a:gd name="T8" fmla="*/ 1 w 6"/>
                  <a:gd name="T9" fmla="*/ 1 h 6"/>
                  <a:gd name="T10" fmla="*/ 1 w 6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2" y="6"/>
                    </a:moveTo>
                    <a:lnTo>
                      <a:pt x="0" y="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2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9" name="Freeform 193"/>
              <p:cNvSpPr>
                <a:spLocks/>
              </p:cNvSpPr>
              <p:nvPr/>
            </p:nvSpPr>
            <p:spPr bwMode="auto">
              <a:xfrm>
                <a:off x="3660" y="2697"/>
                <a:ext cx="5" cy="4"/>
              </a:xfrm>
              <a:custGeom>
                <a:avLst/>
                <a:gdLst>
                  <a:gd name="T0" fmla="*/ 1 w 10"/>
                  <a:gd name="T1" fmla="*/ 1 h 8"/>
                  <a:gd name="T2" fmla="*/ 1 w 10"/>
                  <a:gd name="T3" fmla="*/ 1 h 8"/>
                  <a:gd name="T4" fmla="*/ 1 w 10"/>
                  <a:gd name="T5" fmla="*/ 1 h 8"/>
                  <a:gd name="T6" fmla="*/ 1 w 10"/>
                  <a:gd name="T7" fmla="*/ 1 h 8"/>
                  <a:gd name="T8" fmla="*/ 1 w 10"/>
                  <a:gd name="T9" fmla="*/ 1 h 8"/>
                  <a:gd name="T10" fmla="*/ 0 w 10"/>
                  <a:gd name="T11" fmla="*/ 1 h 8"/>
                  <a:gd name="T12" fmla="*/ 0 w 10"/>
                  <a:gd name="T13" fmla="*/ 1 h 8"/>
                  <a:gd name="T14" fmla="*/ 1 w 10"/>
                  <a:gd name="T15" fmla="*/ 1 h 8"/>
                  <a:gd name="T16" fmla="*/ 1 w 10"/>
                  <a:gd name="T17" fmla="*/ 1 h 8"/>
                  <a:gd name="T18" fmla="*/ 1 w 10"/>
                  <a:gd name="T19" fmla="*/ 1 h 8"/>
                  <a:gd name="T20" fmla="*/ 1 w 10"/>
                  <a:gd name="T21" fmla="*/ 1 h 8"/>
                  <a:gd name="T22" fmla="*/ 1 w 10"/>
                  <a:gd name="T23" fmla="*/ 1 h 8"/>
                  <a:gd name="T24" fmla="*/ 1 w 10"/>
                  <a:gd name="T25" fmla="*/ 1 h 8"/>
                  <a:gd name="T26" fmla="*/ 1 w 10"/>
                  <a:gd name="T27" fmla="*/ 1 h 8"/>
                  <a:gd name="T28" fmla="*/ 1 w 10"/>
                  <a:gd name="T29" fmla="*/ 1 h 8"/>
                  <a:gd name="T30" fmla="*/ 1 w 10"/>
                  <a:gd name="T31" fmla="*/ 0 h 8"/>
                  <a:gd name="T32" fmla="*/ 1 w 10"/>
                  <a:gd name="T33" fmla="*/ 0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"/>
                  <a:gd name="T52" fmla="*/ 0 h 8"/>
                  <a:gd name="T53" fmla="*/ 10 w 10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" h="8">
                    <a:moveTo>
                      <a:pt x="10" y="6"/>
                    </a:moveTo>
                    <a:lnTo>
                      <a:pt x="8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0" name="Line 194"/>
              <p:cNvSpPr>
                <a:spLocks noChangeShapeType="1"/>
              </p:cNvSpPr>
              <p:nvPr/>
            </p:nvSpPr>
            <p:spPr bwMode="auto">
              <a:xfrm flipV="1">
                <a:off x="3661" y="2697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1" name="Line 195"/>
              <p:cNvSpPr>
                <a:spLocks noChangeShapeType="1"/>
              </p:cNvSpPr>
              <p:nvPr/>
            </p:nvSpPr>
            <p:spPr bwMode="auto">
              <a:xfrm flipV="1">
                <a:off x="3666" y="2699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2" name="Freeform 196"/>
              <p:cNvSpPr>
                <a:spLocks/>
              </p:cNvSpPr>
              <p:nvPr/>
            </p:nvSpPr>
            <p:spPr bwMode="auto">
              <a:xfrm>
                <a:off x="3658" y="2702"/>
                <a:ext cx="2" cy="4"/>
              </a:xfrm>
              <a:custGeom>
                <a:avLst/>
                <a:gdLst>
                  <a:gd name="T0" fmla="*/ 0 w 6"/>
                  <a:gd name="T1" fmla="*/ 0 h 7"/>
                  <a:gd name="T2" fmla="*/ 0 w 6"/>
                  <a:gd name="T3" fmla="*/ 1 h 7"/>
                  <a:gd name="T4" fmla="*/ 0 w 6"/>
                  <a:gd name="T5" fmla="*/ 1 h 7"/>
                  <a:gd name="T6" fmla="*/ 0 w 6"/>
                  <a:gd name="T7" fmla="*/ 1 h 7"/>
                  <a:gd name="T8" fmla="*/ 0 w 6"/>
                  <a:gd name="T9" fmla="*/ 1 h 7"/>
                  <a:gd name="T10" fmla="*/ 0 w 6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7"/>
                  <a:gd name="T20" fmla="*/ 6 w 6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7">
                    <a:moveTo>
                      <a:pt x="6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7"/>
                    </a:lnTo>
                    <a:lnTo>
                      <a:pt x="6" y="6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3" name="Freeform 197"/>
              <p:cNvSpPr>
                <a:spLocks/>
              </p:cNvSpPr>
              <p:nvPr/>
            </p:nvSpPr>
            <p:spPr bwMode="auto">
              <a:xfrm>
                <a:off x="3661" y="2703"/>
                <a:ext cx="3" cy="3"/>
              </a:xfrm>
              <a:custGeom>
                <a:avLst/>
                <a:gdLst>
                  <a:gd name="T0" fmla="*/ 1 w 6"/>
                  <a:gd name="T1" fmla="*/ 0 h 5"/>
                  <a:gd name="T2" fmla="*/ 1 w 6"/>
                  <a:gd name="T3" fmla="*/ 1 h 5"/>
                  <a:gd name="T4" fmla="*/ 1 w 6"/>
                  <a:gd name="T5" fmla="*/ 1 h 5"/>
                  <a:gd name="T6" fmla="*/ 0 w 6"/>
                  <a:gd name="T7" fmla="*/ 1 h 5"/>
                  <a:gd name="T8" fmla="*/ 0 w 6"/>
                  <a:gd name="T9" fmla="*/ 1 h 5"/>
                  <a:gd name="T10" fmla="*/ 1 w 6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5"/>
                  <a:gd name="T20" fmla="*/ 6 w 6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5">
                    <a:moveTo>
                      <a:pt x="2" y="0"/>
                    </a:moveTo>
                    <a:lnTo>
                      <a:pt x="6" y="2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4" name="Freeform 198"/>
              <p:cNvSpPr>
                <a:spLocks/>
              </p:cNvSpPr>
              <p:nvPr/>
            </p:nvSpPr>
            <p:spPr bwMode="auto">
              <a:xfrm>
                <a:off x="3665" y="2704"/>
                <a:ext cx="6" cy="5"/>
              </a:xfrm>
              <a:custGeom>
                <a:avLst/>
                <a:gdLst>
                  <a:gd name="T0" fmla="*/ 1 w 11"/>
                  <a:gd name="T1" fmla="*/ 1 h 9"/>
                  <a:gd name="T2" fmla="*/ 1 w 11"/>
                  <a:gd name="T3" fmla="*/ 1 h 9"/>
                  <a:gd name="T4" fmla="*/ 1 w 11"/>
                  <a:gd name="T5" fmla="*/ 1 h 9"/>
                  <a:gd name="T6" fmla="*/ 1 w 11"/>
                  <a:gd name="T7" fmla="*/ 0 h 9"/>
                  <a:gd name="T8" fmla="*/ 1 w 11"/>
                  <a:gd name="T9" fmla="*/ 0 h 9"/>
                  <a:gd name="T10" fmla="*/ 1 w 11"/>
                  <a:gd name="T11" fmla="*/ 0 h 9"/>
                  <a:gd name="T12" fmla="*/ 1 w 11"/>
                  <a:gd name="T13" fmla="*/ 1 h 9"/>
                  <a:gd name="T14" fmla="*/ 1 w 11"/>
                  <a:gd name="T15" fmla="*/ 1 h 9"/>
                  <a:gd name="T16" fmla="*/ 1 w 11"/>
                  <a:gd name="T17" fmla="*/ 1 h 9"/>
                  <a:gd name="T18" fmla="*/ 1 w 11"/>
                  <a:gd name="T19" fmla="*/ 1 h 9"/>
                  <a:gd name="T20" fmla="*/ 1 w 11"/>
                  <a:gd name="T21" fmla="*/ 1 h 9"/>
                  <a:gd name="T22" fmla="*/ 0 w 11"/>
                  <a:gd name="T23" fmla="*/ 1 h 9"/>
                  <a:gd name="T24" fmla="*/ 1 w 11"/>
                  <a:gd name="T25" fmla="*/ 1 h 9"/>
                  <a:gd name="T26" fmla="*/ 1 w 11"/>
                  <a:gd name="T27" fmla="*/ 1 h 9"/>
                  <a:gd name="T28" fmla="*/ 1 w 11"/>
                  <a:gd name="T29" fmla="*/ 1 h 9"/>
                  <a:gd name="T30" fmla="*/ 1 w 11"/>
                  <a:gd name="T31" fmla="*/ 1 h 9"/>
                  <a:gd name="T32" fmla="*/ 1 w 11"/>
                  <a:gd name="T33" fmla="*/ 1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"/>
                  <a:gd name="T52" fmla="*/ 0 h 9"/>
                  <a:gd name="T53" fmla="*/ 11 w 11"/>
                  <a:gd name="T54" fmla="*/ 9 h 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" h="9">
                    <a:moveTo>
                      <a:pt x="1" y="2"/>
                    </a:moveTo>
                    <a:lnTo>
                      <a:pt x="1" y="2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1" y="7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5" y="9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5" name="Line 199"/>
              <p:cNvSpPr>
                <a:spLocks noChangeShapeType="1"/>
              </p:cNvSpPr>
              <p:nvPr/>
            </p:nvSpPr>
            <p:spPr bwMode="auto">
              <a:xfrm flipH="1">
                <a:off x="3669" y="2706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6" name="Line 200"/>
              <p:cNvSpPr>
                <a:spLocks noChangeShapeType="1"/>
              </p:cNvSpPr>
              <p:nvPr/>
            </p:nvSpPr>
            <p:spPr bwMode="auto">
              <a:xfrm flipH="1">
                <a:off x="3664" y="2704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7" name="Rectangle 201"/>
              <p:cNvSpPr>
                <a:spLocks noChangeArrowheads="1"/>
              </p:cNvSpPr>
              <p:nvPr/>
            </p:nvSpPr>
            <p:spPr bwMode="auto">
              <a:xfrm>
                <a:off x="3329" y="2906"/>
                <a:ext cx="479" cy="346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8" name="Freeform 202"/>
              <p:cNvSpPr>
                <a:spLocks/>
              </p:cNvSpPr>
              <p:nvPr/>
            </p:nvSpPr>
            <p:spPr bwMode="auto">
              <a:xfrm>
                <a:off x="3333" y="2910"/>
                <a:ext cx="470" cy="338"/>
              </a:xfrm>
              <a:custGeom>
                <a:avLst/>
                <a:gdLst>
                  <a:gd name="T0" fmla="*/ 0 w 940"/>
                  <a:gd name="T1" fmla="*/ 11 h 675"/>
                  <a:gd name="T2" fmla="*/ 15 w 940"/>
                  <a:gd name="T3" fmla="*/ 11 h 675"/>
                  <a:gd name="T4" fmla="*/ 15 w 940"/>
                  <a:gd name="T5" fmla="*/ 0 h 675"/>
                  <a:gd name="T6" fmla="*/ 0 60000 65536"/>
                  <a:gd name="T7" fmla="*/ 0 60000 65536"/>
                  <a:gd name="T8" fmla="*/ 0 60000 65536"/>
                  <a:gd name="T9" fmla="*/ 0 w 940"/>
                  <a:gd name="T10" fmla="*/ 0 h 675"/>
                  <a:gd name="T11" fmla="*/ 940 w 940"/>
                  <a:gd name="T12" fmla="*/ 675 h 6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0" h="675">
                    <a:moveTo>
                      <a:pt x="0" y="675"/>
                    </a:moveTo>
                    <a:lnTo>
                      <a:pt x="940" y="675"/>
                    </a:lnTo>
                    <a:lnTo>
                      <a:pt x="940" y="0"/>
                    </a:lnTo>
                  </a:path>
                </a:pathLst>
              </a:custGeom>
              <a:noFill/>
              <a:ln w="3175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9" name="Freeform 203"/>
              <p:cNvSpPr>
                <a:spLocks/>
              </p:cNvSpPr>
              <p:nvPr/>
            </p:nvSpPr>
            <p:spPr bwMode="auto">
              <a:xfrm>
                <a:off x="3325" y="2901"/>
                <a:ext cx="483" cy="351"/>
              </a:xfrm>
              <a:custGeom>
                <a:avLst/>
                <a:gdLst>
                  <a:gd name="T0" fmla="*/ 15 w 966"/>
                  <a:gd name="T1" fmla="*/ 0 h 702"/>
                  <a:gd name="T2" fmla="*/ 0 w 966"/>
                  <a:gd name="T3" fmla="*/ 0 h 702"/>
                  <a:gd name="T4" fmla="*/ 0 w 966"/>
                  <a:gd name="T5" fmla="*/ 11 h 702"/>
                  <a:gd name="T6" fmla="*/ 0 60000 65536"/>
                  <a:gd name="T7" fmla="*/ 0 60000 65536"/>
                  <a:gd name="T8" fmla="*/ 0 60000 65536"/>
                  <a:gd name="T9" fmla="*/ 0 w 966"/>
                  <a:gd name="T10" fmla="*/ 0 h 702"/>
                  <a:gd name="T11" fmla="*/ 966 w 966"/>
                  <a:gd name="T12" fmla="*/ 702 h 7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6" h="702">
                    <a:moveTo>
                      <a:pt x="966" y="0"/>
                    </a:moveTo>
                    <a:lnTo>
                      <a:pt x="0" y="0"/>
                    </a:lnTo>
                    <a:lnTo>
                      <a:pt x="0" y="702"/>
                    </a:lnTo>
                  </a:path>
                </a:pathLst>
              </a:custGeom>
              <a:noFill/>
              <a:ln w="3175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0" name="Rectangle 204"/>
              <p:cNvSpPr>
                <a:spLocks noChangeArrowheads="1"/>
              </p:cNvSpPr>
              <p:nvPr/>
            </p:nvSpPr>
            <p:spPr bwMode="auto">
              <a:xfrm>
                <a:off x="3362" y="2863"/>
                <a:ext cx="286" cy="8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1" name="Rectangle 205"/>
              <p:cNvSpPr>
                <a:spLocks noChangeArrowheads="1"/>
              </p:cNvSpPr>
              <p:nvPr/>
            </p:nvSpPr>
            <p:spPr bwMode="auto">
              <a:xfrm>
                <a:off x="3362" y="2863"/>
                <a:ext cx="28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Features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252" name="Rectangle 206"/>
              <p:cNvSpPr>
                <a:spLocks noChangeArrowheads="1"/>
              </p:cNvSpPr>
              <p:nvPr/>
            </p:nvSpPr>
            <p:spPr bwMode="auto">
              <a:xfrm>
                <a:off x="3377" y="2934"/>
                <a:ext cx="4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1.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253" name="Rectangle 207"/>
              <p:cNvSpPr>
                <a:spLocks noChangeArrowheads="1"/>
              </p:cNvSpPr>
              <p:nvPr/>
            </p:nvSpPr>
            <p:spPr bwMode="auto">
              <a:xfrm>
                <a:off x="3499" y="3041"/>
                <a:ext cx="274" cy="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4" name="Freeform 208"/>
              <p:cNvSpPr>
                <a:spLocks noEditPoints="1"/>
              </p:cNvSpPr>
              <p:nvPr/>
            </p:nvSpPr>
            <p:spPr bwMode="auto">
              <a:xfrm>
                <a:off x="3499" y="3041"/>
                <a:ext cx="274" cy="87"/>
              </a:xfrm>
              <a:custGeom>
                <a:avLst/>
                <a:gdLst>
                  <a:gd name="T0" fmla="*/ 9 w 546"/>
                  <a:gd name="T1" fmla="*/ 3 h 172"/>
                  <a:gd name="T2" fmla="*/ 9 w 546"/>
                  <a:gd name="T3" fmla="*/ 3 h 172"/>
                  <a:gd name="T4" fmla="*/ 9 w 546"/>
                  <a:gd name="T5" fmla="*/ 0 h 172"/>
                  <a:gd name="T6" fmla="*/ 9 w 546"/>
                  <a:gd name="T7" fmla="*/ 1 h 172"/>
                  <a:gd name="T8" fmla="*/ 9 w 546"/>
                  <a:gd name="T9" fmla="*/ 3 h 172"/>
                  <a:gd name="T10" fmla="*/ 9 w 546"/>
                  <a:gd name="T11" fmla="*/ 3 h 172"/>
                  <a:gd name="T12" fmla="*/ 9 w 546"/>
                  <a:gd name="T13" fmla="*/ 3 h 172"/>
                  <a:gd name="T14" fmla="*/ 0 w 546"/>
                  <a:gd name="T15" fmla="*/ 3 h 172"/>
                  <a:gd name="T16" fmla="*/ 1 w 546"/>
                  <a:gd name="T17" fmla="*/ 3 h 172"/>
                  <a:gd name="T18" fmla="*/ 9 w 546"/>
                  <a:gd name="T19" fmla="*/ 3 h 1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2"/>
                  <a:gd name="T32" fmla="*/ 546 w 546"/>
                  <a:gd name="T33" fmla="*/ 172 h 1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2">
                    <a:moveTo>
                      <a:pt x="527" y="153"/>
                    </a:moveTo>
                    <a:lnTo>
                      <a:pt x="546" y="172"/>
                    </a:lnTo>
                    <a:lnTo>
                      <a:pt x="546" y="0"/>
                    </a:lnTo>
                    <a:lnTo>
                      <a:pt x="527" y="17"/>
                    </a:lnTo>
                    <a:lnTo>
                      <a:pt x="527" y="153"/>
                    </a:lnTo>
                    <a:close/>
                    <a:moveTo>
                      <a:pt x="527" y="153"/>
                    </a:moveTo>
                    <a:lnTo>
                      <a:pt x="546" y="172"/>
                    </a:lnTo>
                    <a:lnTo>
                      <a:pt x="0" y="172"/>
                    </a:lnTo>
                    <a:lnTo>
                      <a:pt x="17" y="153"/>
                    </a:lnTo>
                    <a:lnTo>
                      <a:pt x="527" y="1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5" name="Freeform 209"/>
              <p:cNvSpPr>
                <a:spLocks noEditPoints="1"/>
              </p:cNvSpPr>
              <p:nvPr/>
            </p:nvSpPr>
            <p:spPr bwMode="auto">
              <a:xfrm>
                <a:off x="3499" y="3041"/>
                <a:ext cx="274" cy="87"/>
              </a:xfrm>
              <a:custGeom>
                <a:avLst/>
                <a:gdLst>
                  <a:gd name="T0" fmla="*/ 9 w 546"/>
                  <a:gd name="T1" fmla="*/ 1 h 172"/>
                  <a:gd name="T2" fmla="*/ 9 w 546"/>
                  <a:gd name="T3" fmla="*/ 0 h 172"/>
                  <a:gd name="T4" fmla="*/ 0 w 546"/>
                  <a:gd name="T5" fmla="*/ 0 h 172"/>
                  <a:gd name="T6" fmla="*/ 1 w 546"/>
                  <a:gd name="T7" fmla="*/ 1 h 172"/>
                  <a:gd name="T8" fmla="*/ 9 w 546"/>
                  <a:gd name="T9" fmla="*/ 1 h 172"/>
                  <a:gd name="T10" fmla="*/ 1 w 546"/>
                  <a:gd name="T11" fmla="*/ 3 h 172"/>
                  <a:gd name="T12" fmla="*/ 0 w 546"/>
                  <a:gd name="T13" fmla="*/ 3 h 172"/>
                  <a:gd name="T14" fmla="*/ 0 w 546"/>
                  <a:gd name="T15" fmla="*/ 0 h 172"/>
                  <a:gd name="T16" fmla="*/ 1 w 546"/>
                  <a:gd name="T17" fmla="*/ 1 h 172"/>
                  <a:gd name="T18" fmla="*/ 1 w 546"/>
                  <a:gd name="T19" fmla="*/ 3 h 1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2"/>
                  <a:gd name="T32" fmla="*/ 546 w 546"/>
                  <a:gd name="T33" fmla="*/ 172 h 1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2">
                    <a:moveTo>
                      <a:pt x="537" y="7"/>
                    </a:moveTo>
                    <a:lnTo>
                      <a:pt x="546" y="0"/>
                    </a:lnTo>
                    <a:lnTo>
                      <a:pt x="0" y="0"/>
                    </a:lnTo>
                    <a:lnTo>
                      <a:pt x="9" y="7"/>
                    </a:lnTo>
                    <a:lnTo>
                      <a:pt x="537" y="7"/>
                    </a:lnTo>
                    <a:close/>
                    <a:moveTo>
                      <a:pt x="9" y="163"/>
                    </a:moveTo>
                    <a:lnTo>
                      <a:pt x="0" y="172"/>
                    </a:lnTo>
                    <a:lnTo>
                      <a:pt x="0" y="0"/>
                    </a:lnTo>
                    <a:lnTo>
                      <a:pt x="9" y="7"/>
                    </a:lnTo>
                    <a:lnTo>
                      <a:pt x="9" y="16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6" name="Freeform 210"/>
              <p:cNvSpPr>
                <a:spLocks noEditPoints="1"/>
              </p:cNvSpPr>
              <p:nvPr/>
            </p:nvSpPr>
            <p:spPr bwMode="auto">
              <a:xfrm>
                <a:off x="3504" y="3045"/>
                <a:ext cx="264" cy="78"/>
              </a:xfrm>
              <a:custGeom>
                <a:avLst/>
                <a:gdLst>
                  <a:gd name="T0" fmla="*/ 1 w 528"/>
                  <a:gd name="T1" fmla="*/ 2 h 156"/>
                  <a:gd name="T2" fmla="*/ 0 w 528"/>
                  <a:gd name="T3" fmla="*/ 2 h 156"/>
                  <a:gd name="T4" fmla="*/ 8 w 528"/>
                  <a:gd name="T5" fmla="*/ 2 h 156"/>
                  <a:gd name="T6" fmla="*/ 8 w 528"/>
                  <a:gd name="T7" fmla="*/ 2 h 156"/>
                  <a:gd name="T8" fmla="*/ 1 w 528"/>
                  <a:gd name="T9" fmla="*/ 2 h 156"/>
                  <a:gd name="T10" fmla="*/ 8 w 528"/>
                  <a:gd name="T11" fmla="*/ 1 h 156"/>
                  <a:gd name="T12" fmla="*/ 8 w 528"/>
                  <a:gd name="T13" fmla="*/ 0 h 156"/>
                  <a:gd name="T14" fmla="*/ 8 w 528"/>
                  <a:gd name="T15" fmla="*/ 2 h 156"/>
                  <a:gd name="T16" fmla="*/ 8 w 528"/>
                  <a:gd name="T17" fmla="*/ 2 h 156"/>
                  <a:gd name="T18" fmla="*/ 8 w 528"/>
                  <a:gd name="T19" fmla="*/ 1 h 1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156"/>
                  <a:gd name="T32" fmla="*/ 528 w 528"/>
                  <a:gd name="T33" fmla="*/ 156 h 1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156">
                    <a:moveTo>
                      <a:pt x="6" y="150"/>
                    </a:moveTo>
                    <a:lnTo>
                      <a:pt x="0" y="156"/>
                    </a:lnTo>
                    <a:lnTo>
                      <a:pt x="528" y="156"/>
                    </a:lnTo>
                    <a:lnTo>
                      <a:pt x="522" y="150"/>
                    </a:lnTo>
                    <a:lnTo>
                      <a:pt x="6" y="150"/>
                    </a:lnTo>
                    <a:close/>
                    <a:moveTo>
                      <a:pt x="522" y="6"/>
                    </a:moveTo>
                    <a:lnTo>
                      <a:pt x="528" y="0"/>
                    </a:lnTo>
                    <a:lnTo>
                      <a:pt x="528" y="156"/>
                    </a:lnTo>
                    <a:lnTo>
                      <a:pt x="522" y="150"/>
                    </a:lnTo>
                    <a:lnTo>
                      <a:pt x="522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7" name="Freeform 211"/>
              <p:cNvSpPr>
                <a:spLocks/>
              </p:cNvSpPr>
              <p:nvPr/>
            </p:nvSpPr>
            <p:spPr bwMode="auto">
              <a:xfrm>
                <a:off x="3504" y="3045"/>
                <a:ext cx="264" cy="78"/>
              </a:xfrm>
              <a:custGeom>
                <a:avLst/>
                <a:gdLst>
                  <a:gd name="T0" fmla="*/ 0 w 528"/>
                  <a:gd name="T1" fmla="*/ 2 h 156"/>
                  <a:gd name="T2" fmla="*/ 0 w 528"/>
                  <a:gd name="T3" fmla="*/ 0 h 156"/>
                  <a:gd name="T4" fmla="*/ 8 w 528"/>
                  <a:gd name="T5" fmla="*/ 0 h 156"/>
                  <a:gd name="T6" fmla="*/ 8 w 528"/>
                  <a:gd name="T7" fmla="*/ 1 h 156"/>
                  <a:gd name="T8" fmla="*/ 1 w 528"/>
                  <a:gd name="T9" fmla="*/ 1 h 156"/>
                  <a:gd name="T10" fmla="*/ 1 w 528"/>
                  <a:gd name="T11" fmla="*/ 2 h 156"/>
                  <a:gd name="T12" fmla="*/ 0 w 528"/>
                  <a:gd name="T13" fmla="*/ 2 h 1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56"/>
                  <a:gd name="T23" fmla="*/ 528 w 528"/>
                  <a:gd name="T24" fmla="*/ 156 h 1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56">
                    <a:moveTo>
                      <a:pt x="0" y="156"/>
                    </a:moveTo>
                    <a:lnTo>
                      <a:pt x="0" y="0"/>
                    </a:lnTo>
                    <a:lnTo>
                      <a:pt x="528" y="0"/>
                    </a:lnTo>
                    <a:lnTo>
                      <a:pt x="522" y="6"/>
                    </a:lnTo>
                    <a:lnTo>
                      <a:pt x="6" y="6"/>
                    </a:lnTo>
                    <a:lnTo>
                      <a:pt x="6" y="15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8" name="Rectangle 212"/>
              <p:cNvSpPr>
                <a:spLocks noChangeArrowheads="1"/>
              </p:cNvSpPr>
              <p:nvPr/>
            </p:nvSpPr>
            <p:spPr bwMode="auto">
              <a:xfrm>
                <a:off x="3508" y="3050"/>
                <a:ext cx="178" cy="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9" name="Rectangle 213"/>
              <p:cNvSpPr>
                <a:spLocks noChangeArrowheads="1"/>
              </p:cNvSpPr>
              <p:nvPr/>
            </p:nvSpPr>
            <p:spPr bwMode="auto">
              <a:xfrm>
                <a:off x="3508" y="3046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xxxxx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260" name="Rectangle 214"/>
              <p:cNvSpPr>
                <a:spLocks noChangeArrowheads="1"/>
              </p:cNvSpPr>
              <p:nvPr/>
            </p:nvSpPr>
            <p:spPr bwMode="auto">
              <a:xfrm>
                <a:off x="3695" y="3050"/>
                <a:ext cx="69" cy="6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1" name="Freeform 215"/>
              <p:cNvSpPr>
                <a:spLocks/>
              </p:cNvSpPr>
              <p:nvPr/>
            </p:nvSpPr>
            <p:spPr bwMode="auto">
              <a:xfrm>
                <a:off x="3695" y="3050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1 h 138"/>
                  <a:gd name="T4" fmla="*/ 2 w 138"/>
                  <a:gd name="T5" fmla="*/ 2 h 138"/>
                  <a:gd name="T6" fmla="*/ 1 w 138"/>
                  <a:gd name="T7" fmla="*/ 2 h 138"/>
                  <a:gd name="T8" fmla="*/ 0 w 138"/>
                  <a:gd name="T9" fmla="*/ 2 h 138"/>
                  <a:gd name="T10" fmla="*/ 2 w 138"/>
                  <a:gd name="T11" fmla="*/ 2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19" y="17"/>
                    </a:lnTo>
                    <a:lnTo>
                      <a:pt x="119" y="119"/>
                    </a:lnTo>
                    <a:lnTo>
                      <a:pt x="17" y="119"/>
                    </a:ln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2" name="Rectangle 216"/>
              <p:cNvSpPr>
                <a:spLocks noChangeArrowheads="1"/>
              </p:cNvSpPr>
              <p:nvPr/>
            </p:nvSpPr>
            <p:spPr bwMode="auto">
              <a:xfrm>
                <a:off x="3704" y="3059"/>
                <a:ext cx="50" cy="5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3" name="Freeform 217"/>
              <p:cNvSpPr>
                <a:spLocks/>
              </p:cNvSpPr>
              <p:nvPr/>
            </p:nvSpPr>
            <p:spPr bwMode="auto">
              <a:xfrm>
                <a:off x="3720" y="3076"/>
                <a:ext cx="22" cy="17"/>
              </a:xfrm>
              <a:custGeom>
                <a:avLst/>
                <a:gdLst>
                  <a:gd name="T0" fmla="*/ 1 w 44"/>
                  <a:gd name="T1" fmla="*/ 0 h 34"/>
                  <a:gd name="T2" fmla="*/ 1 w 44"/>
                  <a:gd name="T3" fmla="*/ 1 h 34"/>
                  <a:gd name="T4" fmla="*/ 0 w 44"/>
                  <a:gd name="T5" fmla="*/ 0 h 34"/>
                  <a:gd name="T6" fmla="*/ 1 w 44"/>
                  <a:gd name="T7" fmla="*/ 0 h 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34"/>
                  <a:gd name="T14" fmla="*/ 44 w 44"/>
                  <a:gd name="T15" fmla="*/ 34 h 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34">
                    <a:moveTo>
                      <a:pt x="44" y="0"/>
                    </a:moveTo>
                    <a:lnTo>
                      <a:pt x="21" y="34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4" name="Freeform 218"/>
              <p:cNvSpPr>
                <a:spLocks/>
              </p:cNvSpPr>
              <p:nvPr/>
            </p:nvSpPr>
            <p:spPr bwMode="auto">
              <a:xfrm>
                <a:off x="3695" y="3050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2 h 138"/>
                  <a:gd name="T4" fmla="*/ 0 w 138"/>
                  <a:gd name="T5" fmla="*/ 2 h 138"/>
                  <a:gd name="T6" fmla="*/ 1 w 138"/>
                  <a:gd name="T7" fmla="*/ 2 h 138"/>
                  <a:gd name="T8" fmla="*/ 2 w 138"/>
                  <a:gd name="T9" fmla="*/ 2 h 138"/>
                  <a:gd name="T10" fmla="*/ 2 w 138"/>
                  <a:gd name="T11" fmla="*/ 1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8" y="129"/>
                    </a:lnTo>
                    <a:lnTo>
                      <a:pt x="129" y="129"/>
                    </a:lnTo>
                    <a:lnTo>
                      <a:pt x="129" y="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5" name="Rectangle 219"/>
              <p:cNvSpPr>
                <a:spLocks noChangeArrowheads="1"/>
              </p:cNvSpPr>
              <p:nvPr/>
            </p:nvSpPr>
            <p:spPr bwMode="auto">
              <a:xfrm>
                <a:off x="3377" y="3046"/>
                <a:ext cx="4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2.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266" name="Rectangle 220"/>
              <p:cNvSpPr>
                <a:spLocks noChangeArrowheads="1"/>
              </p:cNvSpPr>
              <p:nvPr/>
            </p:nvSpPr>
            <p:spPr bwMode="auto">
              <a:xfrm>
                <a:off x="3499" y="2929"/>
                <a:ext cx="27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7" name="Freeform 221"/>
              <p:cNvSpPr>
                <a:spLocks noEditPoints="1"/>
              </p:cNvSpPr>
              <p:nvPr/>
            </p:nvSpPr>
            <p:spPr bwMode="auto">
              <a:xfrm>
                <a:off x="3499" y="2929"/>
                <a:ext cx="274" cy="86"/>
              </a:xfrm>
              <a:custGeom>
                <a:avLst/>
                <a:gdLst>
                  <a:gd name="T0" fmla="*/ 9 w 546"/>
                  <a:gd name="T1" fmla="*/ 2 h 173"/>
                  <a:gd name="T2" fmla="*/ 9 w 546"/>
                  <a:gd name="T3" fmla="*/ 2 h 173"/>
                  <a:gd name="T4" fmla="*/ 9 w 546"/>
                  <a:gd name="T5" fmla="*/ 0 h 173"/>
                  <a:gd name="T6" fmla="*/ 9 w 546"/>
                  <a:gd name="T7" fmla="*/ 0 h 173"/>
                  <a:gd name="T8" fmla="*/ 9 w 546"/>
                  <a:gd name="T9" fmla="*/ 2 h 173"/>
                  <a:gd name="T10" fmla="*/ 9 w 546"/>
                  <a:gd name="T11" fmla="*/ 2 h 173"/>
                  <a:gd name="T12" fmla="*/ 9 w 546"/>
                  <a:gd name="T13" fmla="*/ 2 h 173"/>
                  <a:gd name="T14" fmla="*/ 0 w 546"/>
                  <a:gd name="T15" fmla="*/ 2 h 173"/>
                  <a:gd name="T16" fmla="*/ 1 w 546"/>
                  <a:gd name="T17" fmla="*/ 2 h 173"/>
                  <a:gd name="T18" fmla="*/ 9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27" y="156"/>
                    </a:moveTo>
                    <a:lnTo>
                      <a:pt x="546" y="173"/>
                    </a:lnTo>
                    <a:lnTo>
                      <a:pt x="546" y="0"/>
                    </a:lnTo>
                    <a:lnTo>
                      <a:pt x="527" y="18"/>
                    </a:lnTo>
                    <a:lnTo>
                      <a:pt x="527" y="156"/>
                    </a:lnTo>
                    <a:close/>
                    <a:moveTo>
                      <a:pt x="527" y="156"/>
                    </a:moveTo>
                    <a:lnTo>
                      <a:pt x="546" y="173"/>
                    </a:lnTo>
                    <a:lnTo>
                      <a:pt x="0" y="173"/>
                    </a:lnTo>
                    <a:lnTo>
                      <a:pt x="17" y="156"/>
                    </a:lnTo>
                    <a:lnTo>
                      <a:pt x="527" y="1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8" name="Freeform 222"/>
              <p:cNvSpPr>
                <a:spLocks noEditPoints="1"/>
              </p:cNvSpPr>
              <p:nvPr/>
            </p:nvSpPr>
            <p:spPr bwMode="auto">
              <a:xfrm>
                <a:off x="3499" y="2929"/>
                <a:ext cx="274" cy="86"/>
              </a:xfrm>
              <a:custGeom>
                <a:avLst/>
                <a:gdLst>
                  <a:gd name="T0" fmla="*/ 9 w 546"/>
                  <a:gd name="T1" fmla="*/ 0 h 173"/>
                  <a:gd name="T2" fmla="*/ 9 w 546"/>
                  <a:gd name="T3" fmla="*/ 0 h 173"/>
                  <a:gd name="T4" fmla="*/ 0 w 546"/>
                  <a:gd name="T5" fmla="*/ 0 h 173"/>
                  <a:gd name="T6" fmla="*/ 1 w 546"/>
                  <a:gd name="T7" fmla="*/ 0 h 173"/>
                  <a:gd name="T8" fmla="*/ 9 w 546"/>
                  <a:gd name="T9" fmla="*/ 0 h 173"/>
                  <a:gd name="T10" fmla="*/ 1 w 546"/>
                  <a:gd name="T11" fmla="*/ 2 h 173"/>
                  <a:gd name="T12" fmla="*/ 0 w 546"/>
                  <a:gd name="T13" fmla="*/ 2 h 173"/>
                  <a:gd name="T14" fmla="*/ 0 w 546"/>
                  <a:gd name="T15" fmla="*/ 0 h 173"/>
                  <a:gd name="T16" fmla="*/ 1 w 546"/>
                  <a:gd name="T17" fmla="*/ 0 h 173"/>
                  <a:gd name="T18" fmla="*/ 1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37" y="10"/>
                    </a:moveTo>
                    <a:lnTo>
                      <a:pt x="546" y="0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537" y="10"/>
                    </a:lnTo>
                    <a:close/>
                    <a:moveTo>
                      <a:pt x="9" y="165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9" y="16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9" name="Freeform 223"/>
              <p:cNvSpPr>
                <a:spLocks noEditPoints="1"/>
              </p:cNvSpPr>
              <p:nvPr/>
            </p:nvSpPr>
            <p:spPr bwMode="auto">
              <a:xfrm>
                <a:off x="3504" y="2934"/>
                <a:ext cx="264" cy="78"/>
              </a:xfrm>
              <a:custGeom>
                <a:avLst/>
                <a:gdLst>
                  <a:gd name="T0" fmla="*/ 1 w 528"/>
                  <a:gd name="T1" fmla="*/ 3 h 155"/>
                  <a:gd name="T2" fmla="*/ 0 w 528"/>
                  <a:gd name="T3" fmla="*/ 3 h 155"/>
                  <a:gd name="T4" fmla="*/ 8 w 528"/>
                  <a:gd name="T5" fmla="*/ 3 h 155"/>
                  <a:gd name="T6" fmla="*/ 8 w 528"/>
                  <a:gd name="T7" fmla="*/ 3 h 155"/>
                  <a:gd name="T8" fmla="*/ 1 w 528"/>
                  <a:gd name="T9" fmla="*/ 3 h 155"/>
                  <a:gd name="T10" fmla="*/ 8 w 528"/>
                  <a:gd name="T11" fmla="*/ 1 h 155"/>
                  <a:gd name="T12" fmla="*/ 8 w 528"/>
                  <a:gd name="T13" fmla="*/ 0 h 155"/>
                  <a:gd name="T14" fmla="*/ 8 w 528"/>
                  <a:gd name="T15" fmla="*/ 3 h 155"/>
                  <a:gd name="T16" fmla="*/ 8 w 528"/>
                  <a:gd name="T17" fmla="*/ 3 h 155"/>
                  <a:gd name="T18" fmla="*/ 8 w 528"/>
                  <a:gd name="T19" fmla="*/ 1 h 1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155"/>
                  <a:gd name="T32" fmla="*/ 528 w 528"/>
                  <a:gd name="T33" fmla="*/ 155 h 1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155">
                    <a:moveTo>
                      <a:pt x="6" y="150"/>
                    </a:moveTo>
                    <a:lnTo>
                      <a:pt x="0" y="155"/>
                    </a:lnTo>
                    <a:lnTo>
                      <a:pt x="528" y="155"/>
                    </a:lnTo>
                    <a:lnTo>
                      <a:pt x="522" y="150"/>
                    </a:lnTo>
                    <a:lnTo>
                      <a:pt x="6" y="150"/>
                    </a:lnTo>
                    <a:close/>
                    <a:moveTo>
                      <a:pt x="522" y="6"/>
                    </a:moveTo>
                    <a:lnTo>
                      <a:pt x="528" y="0"/>
                    </a:lnTo>
                    <a:lnTo>
                      <a:pt x="528" y="155"/>
                    </a:lnTo>
                    <a:lnTo>
                      <a:pt x="522" y="150"/>
                    </a:lnTo>
                    <a:lnTo>
                      <a:pt x="522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0" name="Freeform 224"/>
              <p:cNvSpPr>
                <a:spLocks/>
              </p:cNvSpPr>
              <p:nvPr/>
            </p:nvSpPr>
            <p:spPr bwMode="auto">
              <a:xfrm>
                <a:off x="3504" y="2934"/>
                <a:ext cx="264" cy="78"/>
              </a:xfrm>
              <a:custGeom>
                <a:avLst/>
                <a:gdLst>
                  <a:gd name="T0" fmla="*/ 0 w 528"/>
                  <a:gd name="T1" fmla="*/ 3 h 155"/>
                  <a:gd name="T2" fmla="*/ 0 w 528"/>
                  <a:gd name="T3" fmla="*/ 0 h 155"/>
                  <a:gd name="T4" fmla="*/ 8 w 528"/>
                  <a:gd name="T5" fmla="*/ 0 h 155"/>
                  <a:gd name="T6" fmla="*/ 8 w 528"/>
                  <a:gd name="T7" fmla="*/ 1 h 155"/>
                  <a:gd name="T8" fmla="*/ 1 w 528"/>
                  <a:gd name="T9" fmla="*/ 1 h 155"/>
                  <a:gd name="T10" fmla="*/ 1 w 528"/>
                  <a:gd name="T11" fmla="*/ 3 h 155"/>
                  <a:gd name="T12" fmla="*/ 0 w 528"/>
                  <a:gd name="T13" fmla="*/ 3 h 1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55"/>
                  <a:gd name="T23" fmla="*/ 528 w 528"/>
                  <a:gd name="T24" fmla="*/ 155 h 1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55">
                    <a:moveTo>
                      <a:pt x="0" y="155"/>
                    </a:moveTo>
                    <a:lnTo>
                      <a:pt x="0" y="0"/>
                    </a:lnTo>
                    <a:lnTo>
                      <a:pt x="528" y="0"/>
                    </a:lnTo>
                    <a:lnTo>
                      <a:pt x="522" y="6"/>
                    </a:lnTo>
                    <a:lnTo>
                      <a:pt x="6" y="6"/>
                    </a:lnTo>
                    <a:lnTo>
                      <a:pt x="6" y="15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1" name="Rectangle 225"/>
              <p:cNvSpPr>
                <a:spLocks noChangeArrowheads="1"/>
              </p:cNvSpPr>
              <p:nvPr/>
            </p:nvSpPr>
            <p:spPr bwMode="auto">
              <a:xfrm>
                <a:off x="3508" y="2938"/>
                <a:ext cx="178" cy="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2" name="Rectangle 226"/>
              <p:cNvSpPr>
                <a:spLocks noChangeArrowheads="1"/>
              </p:cNvSpPr>
              <p:nvPr/>
            </p:nvSpPr>
            <p:spPr bwMode="auto">
              <a:xfrm>
                <a:off x="3508" y="2934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xxxxx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273" name="Rectangle 227"/>
              <p:cNvSpPr>
                <a:spLocks noChangeArrowheads="1"/>
              </p:cNvSpPr>
              <p:nvPr/>
            </p:nvSpPr>
            <p:spPr bwMode="auto">
              <a:xfrm>
                <a:off x="3695" y="2938"/>
                <a:ext cx="69" cy="6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4" name="Freeform 228"/>
              <p:cNvSpPr>
                <a:spLocks/>
              </p:cNvSpPr>
              <p:nvPr/>
            </p:nvSpPr>
            <p:spPr bwMode="auto">
              <a:xfrm>
                <a:off x="3695" y="2938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1 h 138"/>
                  <a:gd name="T4" fmla="*/ 2 w 138"/>
                  <a:gd name="T5" fmla="*/ 2 h 138"/>
                  <a:gd name="T6" fmla="*/ 1 w 138"/>
                  <a:gd name="T7" fmla="*/ 2 h 138"/>
                  <a:gd name="T8" fmla="*/ 0 w 138"/>
                  <a:gd name="T9" fmla="*/ 2 h 138"/>
                  <a:gd name="T10" fmla="*/ 2 w 138"/>
                  <a:gd name="T11" fmla="*/ 2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19" y="19"/>
                    </a:lnTo>
                    <a:lnTo>
                      <a:pt x="119" y="120"/>
                    </a:lnTo>
                    <a:lnTo>
                      <a:pt x="17" y="120"/>
                    </a:ln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5" name="Rectangle 229"/>
              <p:cNvSpPr>
                <a:spLocks noChangeArrowheads="1"/>
              </p:cNvSpPr>
              <p:nvPr/>
            </p:nvSpPr>
            <p:spPr bwMode="auto">
              <a:xfrm>
                <a:off x="3704" y="2947"/>
                <a:ext cx="50" cy="5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6" name="Freeform 230"/>
              <p:cNvSpPr>
                <a:spLocks/>
              </p:cNvSpPr>
              <p:nvPr/>
            </p:nvSpPr>
            <p:spPr bwMode="auto">
              <a:xfrm>
                <a:off x="3720" y="2964"/>
                <a:ext cx="22" cy="18"/>
              </a:xfrm>
              <a:custGeom>
                <a:avLst/>
                <a:gdLst>
                  <a:gd name="T0" fmla="*/ 1 w 44"/>
                  <a:gd name="T1" fmla="*/ 0 h 37"/>
                  <a:gd name="T2" fmla="*/ 1 w 44"/>
                  <a:gd name="T3" fmla="*/ 0 h 37"/>
                  <a:gd name="T4" fmla="*/ 0 w 44"/>
                  <a:gd name="T5" fmla="*/ 0 h 37"/>
                  <a:gd name="T6" fmla="*/ 1 w 44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37"/>
                  <a:gd name="T14" fmla="*/ 44 w 44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37">
                    <a:moveTo>
                      <a:pt x="44" y="0"/>
                    </a:moveTo>
                    <a:lnTo>
                      <a:pt x="21" y="37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7" name="Freeform 231"/>
              <p:cNvSpPr>
                <a:spLocks/>
              </p:cNvSpPr>
              <p:nvPr/>
            </p:nvSpPr>
            <p:spPr bwMode="auto">
              <a:xfrm>
                <a:off x="3695" y="2938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2 h 138"/>
                  <a:gd name="T4" fmla="*/ 0 w 138"/>
                  <a:gd name="T5" fmla="*/ 2 h 138"/>
                  <a:gd name="T6" fmla="*/ 1 w 138"/>
                  <a:gd name="T7" fmla="*/ 2 h 138"/>
                  <a:gd name="T8" fmla="*/ 2 w 138"/>
                  <a:gd name="T9" fmla="*/ 2 h 138"/>
                  <a:gd name="T10" fmla="*/ 2 w 138"/>
                  <a:gd name="T11" fmla="*/ 1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8" y="128"/>
                    </a:lnTo>
                    <a:lnTo>
                      <a:pt x="129" y="128"/>
                    </a:lnTo>
                    <a:lnTo>
                      <a:pt x="129" y="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8" name="Rectangle 232"/>
              <p:cNvSpPr>
                <a:spLocks noChangeArrowheads="1"/>
              </p:cNvSpPr>
              <p:nvPr/>
            </p:nvSpPr>
            <p:spPr bwMode="auto">
              <a:xfrm>
                <a:off x="3377" y="3164"/>
                <a:ext cx="4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3.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279" name="Rectangle 233"/>
              <p:cNvSpPr>
                <a:spLocks noChangeArrowheads="1"/>
              </p:cNvSpPr>
              <p:nvPr/>
            </p:nvSpPr>
            <p:spPr bwMode="auto">
              <a:xfrm>
                <a:off x="3499" y="3153"/>
                <a:ext cx="27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0" name="Freeform 234"/>
              <p:cNvSpPr>
                <a:spLocks noEditPoints="1"/>
              </p:cNvSpPr>
              <p:nvPr/>
            </p:nvSpPr>
            <p:spPr bwMode="auto">
              <a:xfrm>
                <a:off x="3499" y="3153"/>
                <a:ext cx="274" cy="86"/>
              </a:xfrm>
              <a:custGeom>
                <a:avLst/>
                <a:gdLst>
                  <a:gd name="T0" fmla="*/ 9 w 546"/>
                  <a:gd name="T1" fmla="*/ 2 h 173"/>
                  <a:gd name="T2" fmla="*/ 9 w 546"/>
                  <a:gd name="T3" fmla="*/ 2 h 173"/>
                  <a:gd name="T4" fmla="*/ 9 w 546"/>
                  <a:gd name="T5" fmla="*/ 0 h 173"/>
                  <a:gd name="T6" fmla="*/ 9 w 546"/>
                  <a:gd name="T7" fmla="*/ 0 h 173"/>
                  <a:gd name="T8" fmla="*/ 9 w 546"/>
                  <a:gd name="T9" fmla="*/ 2 h 173"/>
                  <a:gd name="T10" fmla="*/ 9 w 546"/>
                  <a:gd name="T11" fmla="*/ 2 h 173"/>
                  <a:gd name="T12" fmla="*/ 9 w 546"/>
                  <a:gd name="T13" fmla="*/ 2 h 173"/>
                  <a:gd name="T14" fmla="*/ 0 w 546"/>
                  <a:gd name="T15" fmla="*/ 2 h 173"/>
                  <a:gd name="T16" fmla="*/ 1 w 546"/>
                  <a:gd name="T17" fmla="*/ 2 h 173"/>
                  <a:gd name="T18" fmla="*/ 9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27" y="156"/>
                    </a:moveTo>
                    <a:lnTo>
                      <a:pt x="546" y="173"/>
                    </a:lnTo>
                    <a:lnTo>
                      <a:pt x="546" y="0"/>
                    </a:lnTo>
                    <a:lnTo>
                      <a:pt x="527" y="19"/>
                    </a:lnTo>
                    <a:lnTo>
                      <a:pt x="527" y="156"/>
                    </a:lnTo>
                    <a:close/>
                    <a:moveTo>
                      <a:pt x="527" y="156"/>
                    </a:moveTo>
                    <a:lnTo>
                      <a:pt x="546" y="173"/>
                    </a:lnTo>
                    <a:lnTo>
                      <a:pt x="0" y="173"/>
                    </a:lnTo>
                    <a:lnTo>
                      <a:pt x="17" y="156"/>
                    </a:lnTo>
                    <a:lnTo>
                      <a:pt x="527" y="1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1" name="Freeform 235"/>
              <p:cNvSpPr>
                <a:spLocks noEditPoints="1"/>
              </p:cNvSpPr>
              <p:nvPr/>
            </p:nvSpPr>
            <p:spPr bwMode="auto">
              <a:xfrm>
                <a:off x="3499" y="3153"/>
                <a:ext cx="274" cy="86"/>
              </a:xfrm>
              <a:custGeom>
                <a:avLst/>
                <a:gdLst>
                  <a:gd name="T0" fmla="*/ 9 w 546"/>
                  <a:gd name="T1" fmla="*/ 0 h 173"/>
                  <a:gd name="T2" fmla="*/ 9 w 546"/>
                  <a:gd name="T3" fmla="*/ 0 h 173"/>
                  <a:gd name="T4" fmla="*/ 0 w 546"/>
                  <a:gd name="T5" fmla="*/ 0 h 173"/>
                  <a:gd name="T6" fmla="*/ 1 w 546"/>
                  <a:gd name="T7" fmla="*/ 0 h 173"/>
                  <a:gd name="T8" fmla="*/ 9 w 546"/>
                  <a:gd name="T9" fmla="*/ 0 h 173"/>
                  <a:gd name="T10" fmla="*/ 1 w 546"/>
                  <a:gd name="T11" fmla="*/ 2 h 173"/>
                  <a:gd name="T12" fmla="*/ 0 w 546"/>
                  <a:gd name="T13" fmla="*/ 2 h 173"/>
                  <a:gd name="T14" fmla="*/ 0 w 546"/>
                  <a:gd name="T15" fmla="*/ 0 h 173"/>
                  <a:gd name="T16" fmla="*/ 1 w 546"/>
                  <a:gd name="T17" fmla="*/ 0 h 173"/>
                  <a:gd name="T18" fmla="*/ 1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37" y="10"/>
                    </a:moveTo>
                    <a:lnTo>
                      <a:pt x="546" y="0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537" y="10"/>
                    </a:lnTo>
                    <a:close/>
                    <a:moveTo>
                      <a:pt x="9" y="165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9" y="16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2" name="Freeform 236"/>
              <p:cNvSpPr>
                <a:spLocks noEditPoints="1"/>
              </p:cNvSpPr>
              <p:nvPr/>
            </p:nvSpPr>
            <p:spPr bwMode="auto">
              <a:xfrm>
                <a:off x="3504" y="3157"/>
                <a:ext cx="264" cy="78"/>
              </a:xfrm>
              <a:custGeom>
                <a:avLst/>
                <a:gdLst>
                  <a:gd name="T0" fmla="*/ 1 w 528"/>
                  <a:gd name="T1" fmla="*/ 3 h 155"/>
                  <a:gd name="T2" fmla="*/ 0 w 528"/>
                  <a:gd name="T3" fmla="*/ 3 h 155"/>
                  <a:gd name="T4" fmla="*/ 8 w 528"/>
                  <a:gd name="T5" fmla="*/ 3 h 155"/>
                  <a:gd name="T6" fmla="*/ 8 w 528"/>
                  <a:gd name="T7" fmla="*/ 3 h 155"/>
                  <a:gd name="T8" fmla="*/ 1 w 528"/>
                  <a:gd name="T9" fmla="*/ 3 h 155"/>
                  <a:gd name="T10" fmla="*/ 8 w 528"/>
                  <a:gd name="T11" fmla="*/ 1 h 155"/>
                  <a:gd name="T12" fmla="*/ 8 w 528"/>
                  <a:gd name="T13" fmla="*/ 0 h 155"/>
                  <a:gd name="T14" fmla="*/ 8 w 528"/>
                  <a:gd name="T15" fmla="*/ 3 h 155"/>
                  <a:gd name="T16" fmla="*/ 8 w 528"/>
                  <a:gd name="T17" fmla="*/ 3 h 155"/>
                  <a:gd name="T18" fmla="*/ 8 w 528"/>
                  <a:gd name="T19" fmla="*/ 1 h 1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155"/>
                  <a:gd name="T32" fmla="*/ 528 w 528"/>
                  <a:gd name="T33" fmla="*/ 155 h 1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155">
                    <a:moveTo>
                      <a:pt x="6" y="149"/>
                    </a:moveTo>
                    <a:lnTo>
                      <a:pt x="0" y="155"/>
                    </a:lnTo>
                    <a:lnTo>
                      <a:pt x="528" y="155"/>
                    </a:lnTo>
                    <a:lnTo>
                      <a:pt x="522" y="149"/>
                    </a:lnTo>
                    <a:lnTo>
                      <a:pt x="6" y="149"/>
                    </a:lnTo>
                    <a:close/>
                    <a:moveTo>
                      <a:pt x="522" y="6"/>
                    </a:moveTo>
                    <a:lnTo>
                      <a:pt x="528" y="0"/>
                    </a:lnTo>
                    <a:lnTo>
                      <a:pt x="528" y="155"/>
                    </a:lnTo>
                    <a:lnTo>
                      <a:pt x="522" y="149"/>
                    </a:lnTo>
                    <a:lnTo>
                      <a:pt x="522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3" name="Freeform 237"/>
              <p:cNvSpPr>
                <a:spLocks/>
              </p:cNvSpPr>
              <p:nvPr/>
            </p:nvSpPr>
            <p:spPr bwMode="auto">
              <a:xfrm>
                <a:off x="3504" y="3157"/>
                <a:ext cx="264" cy="78"/>
              </a:xfrm>
              <a:custGeom>
                <a:avLst/>
                <a:gdLst>
                  <a:gd name="T0" fmla="*/ 0 w 528"/>
                  <a:gd name="T1" fmla="*/ 3 h 155"/>
                  <a:gd name="T2" fmla="*/ 0 w 528"/>
                  <a:gd name="T3" fmla="*/ 0 h 155"/>
                  <a:gd name="T4" fmla="*/ 8 w 528"/>
                  <a:gd name="T5" fmla="*/ 0 h 155"/>
                  <a:gd name="T6" fmla="*/ 8 w 528"/>
                  <a:gd name="T7" fmla="*/ 1 h 155"/>
                  <a:gd name="T8" fmla="*/ 1 w 528"/>
                  <a:gd name="T9" fmla="*/ 1 h 155"/>
                  <a:gd name="T10" fmla="*/ 1 w 528"/>
                  <a:gd name="T11" fmla="*/ 3 h 155"/>
                  <a:gd name="T12" fmla="*/ 0 w 528"/>
                  <a:gd name="T13" fmla="*/ 3 h 1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55"/>
                  <a:gd name="T23" fmla="*/ 528 w 528"/>
                  <a:gd name="T24" fmla="*/ 155 h 1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55">
                    <a:moveTo>
                      <a:pt x="0" y="155"/>
                    </a:moveTo>
                    <a:lnTo>
                      <a:pt x="0" y="0"/>
                    </a:lnTo>
                    <a:lnTo>
                      <a:pt x="528" y="0"/>
                    </a:lnTo>
                    <a:lnTo>
                      <a:pt x="522" y="6"/>
                    </a:lnTo>
                    <a:lnTo>
                      <a:pt x="6" y="6"/>
                    </a:lnTo>
                    <a:lnTo>
                      <a:pt x="6" y="149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4" name="Rectangle 238"/>
              <p:cNvSpPr>
                <a:spLocks noChangeArrowheads="1"/>
              </p:cNvSpPr>
              <p:nvPr/>
            </p:nvSpPr>
            <p:spPr bwMode="auto">
              <a:xfrm>
                <a:off x="3508" y="3161"/>
                <a:ext cx="178" cy="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5" name="Rectangle 239"/>
              <p:cNvSpPr>
                <a:spLocks noChangeArrowheads="1"/>
              </p:cNvSpPr>
              <p:nvPr/>
            </p:nvSpPr>
            <p:spPr bwMode="auto">
              <a:xfrm>
                <a:off x="3508" y="3157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xxxxx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286" name="Rectangle 240"/>
              <p:cNvSpPr>
                <a:spLocks noChangeArrowheads="1"/>
              </p:cNvSpPr>
              <p:nvPr/>
            </p:nvSpPr>
            <p:spPr bwMode="auto">
              <a:xfrm>
                <a:off x="3695" y="3161"/>
                <a:ext cx="69" cy="6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7" name="Freeform 241"/>
              <p:cNvSpPr>
                <a:spLocks/>
              </p:cNvSpPr>
              <p:nvPr/>
            </p:nvSpPr>
            <p:spPr bwMode="auto">
              <a:xfrm>
                <a:off x="3695" y="3161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1 h 138"/>
                  <a:gd name="T4" fmla="*/ 2 w 138"/>
                  <a:gd name="T5" fmla="*/ 2 h 138"/>
                  <a:gd name="T6" fmla="*/ 1 w 138"/>
                  <a:gd name="T7" fmla="*/ 2 h 138"/>
                  <a:gd name="T8" fmla="*/ 0 w 138"/>
                  <a:gd name="T9" fmla="*/ 2 h 138"/>
                  <a:gd name="T10" fmla="*/ 2 w 138"/>
                  <a:gd name="T11" fmla="*/ 2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19" y="19"/>
                    </a:lnTo>
                    <a:lnTo>
                      <a:pt x="119" y="120"/>
                    </a:lnTo>
                    <a:lnTo>
                      <a:pt x="17" y="120"/>
                    </a:ln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8" name="Rectangle 242"/>
              <p:cNvSpPr>
                <a:spLocks noChangeArrowheads="1"/>
              </p:cNvSpPr>
              <p:nvPr/>
            </p:nvSpPr>
            <p:spPr bwMode="auto">
              <a:xfrm>
                <a:off x="3704" y="3171"/>
                <a:ext cx="50" cy="5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9" name="Freeform 243"/>
              <p:cNvSpPr>
                <a:spLocks/>
              </p:cNvSpPr>
              <p:nvPr/>
            </p:nvSpPr>
            <p:spPr bwMode="auto">
              <a:xfrm>
                <a:off x="3720" y="3187"/>
                <a:ext cx="22" cy="18"/>
              </a:xfrm>
              <a:custGeom>
                <a:avLst/>
                <a:gdLst>
                  <a:gd name="T0" fmla="*/ 1 w 44"/>
                  <a:gd name="T1" fmla="*/ 0 h 37"/>
                  <a:gd name="T2" fmla="*/ 1 w 44"/>
                  <a:gd name="T3" fmla="*/ 0 h 37"/>
                  <a:gd name="T4" fmla="*/ 0 w 44"/>
                  <a:gd name="T5" fmla="*/ 0 h 37"/>
                  <a:gd name="T6" fmla="*/ 1 w 44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37"/>
                  <a:gd name="T14" fmla="*/ 44 w 44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37">
                    <a:moveTo>
                      <a:pt x="44" y="0"/>
                    </a:moveTo>
                    <a:lnTo>
                      <a:pt x="21" y="37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0" name="Freeform 244"/>
              <p:cNvSpPr>
                <a:spLocks/>
              </p:cNvSpPr>
              <p:nvPr/>
            </p:nvSpPr>
            <p:spPr bwMode="auto">
              <a:xfrm>
                <a:off x="3695" y="3161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2 h 138"/>
                  <a:gd name="T4" fmla="*/ 0 w 138"/>
                  <a:gd name="T5" fmla="*/ 2 h 138"/>
                  <a:gd name="T6" fmla="*/ 1 w 138"/>
                  <a:gd name="T7" fmla="*/ 2 h 138"/>
                  <a:gd name="T8" fmla="*/ 2 w 138"/>
                  <a:gd name="T9" fmla="*/ 2 h 138"/>
                  <a:gd name="T10" fmla="*/ 2 w 138"/>
                  <a:gd name="T11" fmla="*/ 1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8" y="130"/>
                    </a:lnTo>
                    <a:lnTo>
                      <a:pt x="129" y="130"/>
                    </a:lnTo>
                    <a:lnTo>
                      <a:pt x="129" y="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1" name="Freeform 245"/>
              <p:cNvSpPr>
                <a:spLocks/>
              </p:cNvSpPr>
              <p:nvPr/>
            </p:nvSpPr>
            <p:spPr bwMode="auto">
              <a:xfrm>
                <a:off x="3539" y="2410"/>
                <a:ext cx="59" cy="60"/>
              </a:xfrm>
              <a:custGeom>
                <a:avLst/>
                <a:gdLst>
                  <a:gd name="T0" fmla="*/ 0 w 119"/>
                  <a:gd name="T1" fmla="*/ 2 h 119"/>
                  <a:gd name="T2" fmla="*/ 0 w 119"/>
                  <a:gd name="T3" fmla="*/ 0 h 119"/>
                  <a:gd name="T4" fmla="*/ 0 w 119"/>
                  <a:gd name="T5" fmla="*/ 1 h 119"/>
                  <a:gd name="T6" fmla="*/ 0 w 119"/>
                  <a:gd name="T7" fmla="*/ 1 h 119"/>
                  <a:gd name="T8" fmla="*/ 0 w 119"/>
                  <a:gd name="T9" fmla="*/ 1 h 119"/>
                  <a:gd name="T10" fmla="*/ 0 w 119"/>
                  <a:gd name="T11" fmla="*/ 1 h 119"/>
                  <a:gd name="T12" fmla="*/ 0 w 119"/>
                  <a:gd name="T13" fmla="*/ 1 h 119"/>
                  <a:gd name="T14" fmla="*/ 0 w 119"/>
                  <a:gd name="T15" fmla="*/ 1 h 119"/>
                  <a:gd name="T16" fmla="*/ 0 w 119"/>
                  <a:gd name="T17" fmla="*/ 1 h 119"/>
                  <a:gd name="T18" fmla="*/ 0 w 119"/>
                  <a:gd name="T19" fmla="*/ 1 h 119"/>
                  <a:gd name="T20" fmla="*/ 1 w 119"/>
                  <a:gd name="T21" fmla="*/ 1 h 119"/>
                  <a:gd name="T22" fmla="*/ 1 w 119"/>
                  <a:gd name="T23" fmla="*/ 1 h 119"/>
                  <a:gd name="T24" fmla="*/ 1 w 119"/>
                  <a:gd name="T25" fmla="*/ 1 h 119"/>
                  <a:gd name="T26" fmla="*/ 1 w 119"/>
                  <a:gd name="T27" fmla="*/ 1 h 119"/>
                  <a:gd name="T28" fmla="*/ 1 w 119"/>
                  <a:gd name="T29" fmla="*/ 1 h 119"/>
                  <a:gd name="T30" fmla="*/ 1 w 119"/>
                  <a:gd name="T31" fmla="*/ 1 h 119"/>
                  <a:gd name="T32" fmla="*/ 1 w 119"/>
                  <a:gd name="T33" fmla="*/ 1 h 119"/>
                  <a:gd name="T34" fmla="*/ 1 w 119"/>
                  <a:gd name="T35" fmla="*/ 1 h 119"/>
                  <a:gd name="T36" fmla="*/ 1 w 119"/>
                  <a:gd name="T37" fmla="*/ 0 h 119"/>
                  <a:gd name="T38" fmla="*/ 0 w 119"/>
                  <a:gd name="T39" fmla="*/ 2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9"/>
                  <a:gd name="T61" fmla="*/ 0 h 119"/>
                  <a:gd name="T62" fmla="*/ 119 w 119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9" h="119">
                    <a:moveTo>
                      <a:pt x="60" y="119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0" y="7"/>
                    </a:lnTo>
                    <a:lnTo>
                      <a:pt x="27" y="9"/>
                    </a:lnTo>
                    <a:lnTo>
                      <a:pt x="35" y="11"/>
                    </a:lnTo>
                    <a:lnTo>
                      <a:pt x="41" y="13"/>
                    </a:lnTo>
                    <a:lnTo>
                      <a:pt x="48" y="13"/>
                    </a:lnTo>
                    <a:lnTo>
                      <a:pt x="56" y="13"/>
                    </a:lnTo>
                    <a:lnTo>
                      <a:pt x="64" y="13"/>
                    </a:lnTo>
                    <a:lnTo>
                      <a:pt x="71" y="13"/>
                    </a:lnTo>
                    <a:lnTo>
                      <a:pt x="77" y="13"/>
                    </a:lnTo>
                    <a:lnTo>
                      <a:pt x="85" y="11"/>
                    </a:lnTo>
                    <a:lnTo>
                      <a:pt x="92" y="9"/>
                    </a:lnTo>
                    <a:lnTo>
                      <a:pt x="98" y="7"/>
                    </a:lnTo>
                    <a:lnTo>
                      <a:pt x="106" y="5"/>
                    </a:lnTo>
                    <a:lnTo>
                      <a:pt x="112" y="4"/>
                    </a:lnTo>
                    <a:lnTo>
                      <a:pt x="119" y="0"/>
                    </a:lnTo>
                    <a:lnTo>
                      <a:pt x="60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2" name="Line 246"/>
              <p:cNvSpPr>
                <a:spLocks noChangeShapeType="1"/>
              </p:cNvSpPr>
              <p:nvPr/>
            </p:nvSpPr>
            <p:spPr bwMode="auto">
              <a:xfrm>
                <a:off x="2928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1128" name="Text Box 247"/>
            <p:cNvSpPr txBox="1">
              <a:spLocks noChangeArrowheads="1"/>
            </p:cNvSpPr>
            <p:nvPr/>
          </p:nvSpPr>
          <p:spPr bwMode="auto">
            <a:xfrm>
              <a:off x="1152" y="1008"/>
              <a:ext cx="30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Where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we measure = </a:t>
              </a:r>
              <a:r>
                <a:rPr lang="en-US" sz="2000" b="1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Task</a:t>
              </a:r>
              <a:r>
                <a:rPr lang="en-US" sz="2000" b="1">
                  <a:solidFill>
                    <a:schemeClr val="hlink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Model</a:t>
              </a:r>
            </a:p>
          </p:txBody>
        </p:sp>
      </p:grpSp>
      <p:grpSp>
        <p:nvGrpSpPr>
          <p:cNvPr id="40992" name="Group 248"/>
          <p:cNvGrpSpPr>
            <a:grpSpLocks/>
          </p:cNvGrpSpPr>
          <p:nvPr/>
        </p:nvGrpSpPr>
        <p:grpSpPr bwMode="auto">
          <a:xfrm>
            <a:off x="2046288" y="1905000"/>
            <a:ext cx="5649912" cy="2659063"/>
            <a:chOff x="1289" y="1200"/>
            <a:chExt cx="3559" cy="1675"/>
          </a:xfrm>
        </p:grpSpPr>
        <p:grpSp>
          <p:nvGrpSpPr>
            <p:cNvPr id="41107" name="Group 249"/>
            <p:cNvGrpSpPr>
              <a:grpSpLocks/>
            </p:cNvGrpSpPr>
            <p:nvPr/>
          </p:nvGrpSpPr>
          <p:grpSpPr bwMode="auto">
            <a:xfrm>
              <a:off x="1289" y="1768"/>
              <a:ext cx="2213" cy="1107"/>
              <a:chOff x="1289" y="1768"/>
              <a:chExt cx="2213" cy="1107"/>
            </a:xfrm>
          </p:grpSpPr>
          <p:sp>
            <p:nvSpPr>
              <p:cNvPr id="41109" name="Rectangle 250"/>
              <p:cNvSpPr>
                <a:spLocks noChangeArrowheads="1"/>
              </p:cNvSpPr>
              <p:nvPr/>
            </p:nvSpPr>
            <p:spPr bwMode="auto">
              <a:xfrm>
                <a:off x="2081" y="1768"/>
                <a:ext cx="863" cy="79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10" name="Group 251"/>
              <p:cNvGrpSpPr>
                <a:grpSpLocks/>
              </p:cNvGrpSpPr>
              <p:nvPr/>
            </p:nvGrpSpPr>
            <p:grpSpPr bwMode="auto">
              <a:xfrm>
                <a:off x="1289" y="1768"/>
                <a:ext cx="2213" cy="1107"/>
                <a:chOff x="1289" y="1768"/>
                <a:chExt cx="2213" cy="1107"/>
              </a:xfrm>
            </p:grpSpPr>
            <p:sp>
              <p:nvSpPr>
                <p:cNvPr id="41111" name="Freeform 252"/>
                <p:cNvSpPr>
                  <a:spLocks/>
                </p:cNvSpPr>
                <p:nvPr/>
              </p:nvSpPr>
              <p:spPr bwMode="auto">
                <a:xfrm>
                  <a:off x="2944" y="1768"/>
                  <a:ext cx="36" cy="828"/>
                </a:xfrm>
                <a:custGeom>
                  <a:avLst/>
                  <a:gdLst>
                    <a:gd name="T0" fmla="*/ 2 w 70"/>
                    <a:gd name="T1" fmla="*/ 26 h 1655"/>
                    <a:gd name="T2" fmla="*/ 0 w 70"/>
                    <a:gd name="T3" fmla="*/ 25 h 1655"/>
                    <a:gd name="T4" fmla="*/ 0 w 70"/>
                    <a:gd name="T5" fmla="*/ 0 h 1655"/>
                    <a:gd name="T6" fmla="*/ 2 w 70"/>
                    <a:gd name="T7" fmla="*/ 2 h 1655"/>
                    <a:gd name="T8" fmla="*/ 2 w 70"/>
                    <a:gd name="T9" fmla="*/ 26 h 16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1655"/>
                    <a:gd name="T17" fmla="*/ 70 w 70"/>
                    <a:gd name="T18" fmla="*/ 1655 h 16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1655">
                      <a:moveTo>
                        <a:pt x="70" y="1655"/>
                      </a:moveTo>
                      <a:lnTo>
                        <a:pt x="0" y="1582"/>
                      </a:lnTo>
                      <a:lnTo>
                        <a:pt x="0" y="0"/>
                      </a:lnTo>
                      <a:lnTo>
                        <a:pt x="70" y="73"/>
                      </a:lnTo>
                      <a:lnTo>
                        <a:pt x="70" y="165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1112" name="Group 253"/>
                <p:cNvGrpSpPr>
                  <a:grpSpLocks/>
                </p:cNvGrpSpPr>
                <p:nvPr/>
              </p:nvGrpSpPr>
              <p:grpSpPr bwMode="auto">
                <a:xfrm>
                  <a:off x="1289" y="1783"/>
                  <a:ext cx="2213" cy="1092"/>
                  <a:chOff x="1355" y="1369"/>
                  <a:chExt cx="2213" cy="1092"/>
                </a:xfrm>
              </p:grpSpPr>
              <p:sp>
                <p:nvSpPr>
                  <p:cNvPr id="41113" name="Freeform 254"/>
                  <p:cNvSpPr>
                    <a:spLocks/>
                  </p:cNvSpPr>
                  <p:nvPr/>
                </p:nvSpPr>
                <p:spPr bwMode="auto">
                  <a:xfrm>
                    <a:off x="1355" y="1751"/>
                    <a:ext cx="710" cy="710"/>
                  </a:xfrm>
                  <a:custGeom>
                    <a:avLst/>
                    <a:gdLst>
                      <a:gd name="T0" fmla="*/ 0 w 1419"/>
                      <a:gd name="T1" fmla="*/ 22 h 1421"/>
                      <a:gd name="T2" fmla="*/ 0 w 1419"/>
                      <a:gd name="T3" fmla="*/ 0 h 1421"/>
                      <a:gd name="T4" fmla="*/ 23 w 1419"/>
                      <a:gd name="T5" fmla="*/ 0 h 1421"/>
                      <a:gd name="T6" fmla="*/ 0 60000 65536"/>
                      <a:gd name="T7" fmla="*/ 0 60000 65536"/>
                      <a:gd name="T8" fmla="*/ 0 60000 65536"/>
                      <a:gd name="T9" fmla="*/ 0 w 1419"/>
                      <a:gd name="T10" fmla="*/ 0 h 1421"/>
                      <a:gd name="T11" fmla="*/ 1419 w 1419"/>
                      <a:gd name="T12" fmla="*/ 1421 h 142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419" h="1421">
                        <a:moveTo>
                          <a:pt x="0" y="1421"/>
                        </a:moveTo>
                        <a:lnTo>
                          <a:pt x="0" y="0"/>
                        </a:lnTo>
                        <a:lnTo>
                          <a:pt x="1419" y="0"/>
                        </a:ln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14" name="Freeform 255"/>
                  <p:cNvSpPr>
                    <a:spLocks/>
                  </p:cNvSpPr>
                  <p:nvPr/>
                </p:nvSpPr>
                <p:spPr bwMode="auto">
                  <a:xfrm>
                    <a:off x="2058" y="1721"/>
                    <a:ext cx="89" cy="59"/>
                  </a:xfrm>
                  <a:custGeom>
                    <a:avLst/>
                    <a:gdLst>
                      <a:gd name="T0" fmla="*/ 0 w 178"/>
                      <a:gd name="T1" fmla="*/ 0 h 119"/>
                      <a:gd name="T2" fmla="*/ 3 w 178"/>
                      <a:gd name="T3" fmla="*/ 0 h 119"/>
                      <a:gd name="T4" fmla="*/ 0 w 178"/>
                      <a:gd name="T5" fmla="*/ 1 h 119"/>
                      <a:gd name="T6" fmla="*/ 0 w 178"/>
                      <a:gd name="T7" fmla="*/ 0 h 11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8"/>
                      <a:gd name="T13" fmla="*/ 0 h 119"/>
                      <a:gd name="T14" fmla="*/ 178 w 178"/>
                      <a:gd name="T15" fmla="*/ 119 h 11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8" h="119">
                        <a:moveTo>
                          <a:pt x="0" y="0"/>
                        </a:moveTo>
                        <a:lnTo>
                          <a:pt x="178" y="59"/>
                        </a:lnTo>
                        <a:lnTo>
                          <a:pt x="0" y="1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15" name="Freeform 256"/>
                  <p:cNvSpPr>
                    <a:spLocks/>
                  </p:cNvSpPr>
                  <p:nvPr/>
                </p:nvSpPr>
                <p:spPr bwMode="auto">
                  <a:xfrm>
                    <a:off x="2147" y="2146"/>
                    <a:ext cx="899" cy="36"/>
                  </a:xfrm>
                  <a:custGeom>
                    <a:avLst/>
                    <a:gdLst>
                      <a:gd name="T0" fmla="*/ 27 w 1797"/>
                      <a:gd name="T1" fmla="*/ 0 h 73"/>
                      <a:gd name="T2" fmla="*/ 0 w 1797"/>
                      <a:gd name="T3" fmla="*/ 0 h 73"/>
                      <a:gd name="T4" fmla="*/ 2 w 1797"/>
                      <a:gd name="T5" fmla="*/ 1 h 73"/>
                      <a:gd name="T6" fmla="*/ 29 w 1797"/>
                      <a:gd name="T7" fmla="*/ 1 h 73"/>
                      <a:gd name="T8" fmla="*/ 27 w 1797"/>
                      <a:gd name="T9" fmla="*/ 0 h 7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97"/>
                      <a:gd name="T16" fmla="*/ 0 h 73"/>
                      <a:gd name="T17" fmla="*/ 1797 w 1797"/>
                      <a:gd name="T18" fmla="*/ 73 h 7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97" h="73">
                        <a:moveTo>
                          <a:pt x="1727" y="0"/>
                        </a:moveTo>
                        <a:lnTo>
                          <a:pt x="0" y="0"/>
                        </a:lnTo>
                        <a:lnTo>
                          <a:pt x="71" y="73"/>
                        </a:lnTo>
                        <a:lnTo>
                          <a:pt x="1797" y="73"/>
                        </a:lnTo>
                        <a:lnTo>
                          <a:pt x="1727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16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2249" y="1369"/>
                    <a:ext cx="659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200">
                        <a:solidFill>
                          <a:srgbClr val="000000"/>
                        </a:solidFill>
                      </a:rPr>
                      <a:t>Assembly Model</a:t>
                    </a:r>
                    <a:endParaRPr lang="en-US">
                      <a:latin typeface="Tahoma" pitchFamily="34" charset="0"/>
                    </a:endParaRPr>
                  </a:p>
                </p:txBody>
              </p:sp>
              <p:sp>
                <p:nvSpPr>
                  <p:cNvPr id="41117" name="Freeform 258"/>
                  <p:cNvSpPr>
                    <a:spLocks/>
                  </p:cNvSpPr>
                  <p:nvPr/>
                </p:nvSpPr>
                <p:spPr bwMode="auto">
                  <a:xfrm>
                    <a:off x="2291" y="1535"/>
                    <a:ext cx="157" cy="169"/>
                  </a:xfrm>
                  <a:custGeom>
                    <a:avLst/>
                    <a:gdLst>
                      <a:gd name="T0" fmla="*/ 4 w 315"/>
                      <a:gd name="T1" fmla="*/ 0 h 337"/>
                      <a:gd name="T2" fmla="*/ 0 w 315"/>
                      <a:gd name="T3" fmla="*/ 0 h 337"/>
                      <a:gd name="T4" fmla="*/ 0 w 315"/>
                      <a:gd name="T5" fmla="*/ 5 h 337"/>
                      <a:gd name="T6" fmla="*/ 0 w 315"/>
                      <a:gd name="T7" fmla="*/ 5 h 337"/>
                      <a:gd name="T8" fmla="*/ 0 w 315"/>
                      <a:gd name="T9" fmla="*/ 5 h 337"/>
                      <a:gd name="T10" fmla="*/ 1 w 315"/>
                      <a:gd name="T11" fmla="*/ 5 h 337"/>
                      <a:gd name="T12" fmla="*/ 1 w 315"/>
                      <a:gd name="T13" fmla="*/ 5 h 337"/>
                      <a:gd name="T14" fmla="*/ 1 w 315"/>
                      <a:gd name="T15" fmla="*/ 5 h 337"/>
                      <a:gd name="T16" fmla="*/ 1 w 315"/>
                      <a:gd name="T17" fmla="*/ 5 h 337"/>
                      <a:gd name="T18" fmla="*/ 1 w 315"/>
                      <a:gd name="T19" fmla="*/ 5 h 337"/>
                      <a:gd name="T20" fmla="*/ 1 w 315"/>
                      <a:gd name="T21" fmla="*/ 6 h 337"/>
                      <a:gd name="T22" fmla="*/ 2 w 315"/>
                      <a:gd name="T23" fmla="*/ 6 h 337"/>
                      <a:gd name="T24" fmla="*/ 2 w 315"/>
                      <a:gd name="T25" fmla="*/ 6 h 337"/>
                      <a:gd name="T26" fmla="*/ 2 w 315"/>
                      <a:gd name="T27" fmla="*/ 6 h 337"/>
                      <a:gd name="T28" fmla="*/ 2 w 315"/>
                      <a:gd name="T29" fmla="*/ 6 h 337"/>
                      <a:gd name="T30" fmla="*/ 2 w 315"/>
                      <a:gd name="T31" fmla="*/ 5 h 337"/>
                      <a:gd name="T32" fmla="*/ 2 w 315"/>
                      <a:gd name="T33" fmla="*/ 5 h 337"/>
                      <a:gd name="T34" fmla="*/ 2 w 315"/>
                      <a:gd name="T35" fmla="*/ 5 h 337"/>
                      <a:gd name="T36" fmla="*/ 3 w 315"/>
                      <a:gd name="T37" fmla="*/ 5 h 337"/>
                      <a:gd name="T38" fmla="*/ 3 w 315"/>
                      <a:gd name="T39" fmla="*/ 5 h 337"/>
                      <a:gd name="T40" fmla="*/ 4 w 315"/>
                      <a:gd name="T41" fmla="*/ 5 h 337"/>
                      <a:gd name="T42" fmla="*/ 4 w 315"/>
                      <a:gd name="T43" fmla="*/ 5 h 337"/>
                      <a:gd name="T44" fmla="*/ 4 w 315"/>
                      <a:gd name="T45" fmla="*/ 5 h 337"/>
                      <a:gd name="T46" fmla="*/ 4 w 315"/>
                      <a:gd name="T47" fmla="*/ 5 h 337"/>
                      <a:gd name="T48" fmla="*/ 4 w 315"/>
                      <a:gd name="T49" fmla="*/ 4 h 337"/>
                      <a:gd name="T50" fmla="*/ 4 w 315"/>
                      <a:gd name="T51" fmla="*/ 4 h 337"/>
                      <a:gd name="T52" fmla="*/ 4 w 315"/>
                      <a:gd name="T53" fmla="*/ 3 h 337"/>
                      <a:gd name="T54" fmla="*/ 4 w 315"/>
                      <a:gd name="T55" fmla="*/ 3 h 337"/>
                      <a:gd name="T56" fmla="*/ 4 w 315"/>
                      <a:gd name="T57" fmla="*/ 3 h 337"/>
                      <a:gd name="T58" fmla="*/ 3 w 315"/>
                      <a:gd name="T59" fmla="*/ 3 h 337"/>
                      <a:gd name="T60" fmla="*/ 3 w 315"/>
                      <a:gd name="T61" fmla="*/ 3 h 337"/>
                      <a:gd name="T62" fmla="*/ 3 w 315"/>
                      <a:gd name="T63" fmla="*/ 3 h 337"/>
                      <a:gd name="T64" fmla="*/ 3 w 315"/>
                      <a:gd name="T65" fmla="*/ 2 h 337"/>
                      <a:gd name="T66" fmla="*/ 3 w 315"/>
                      <a:gd name="T67" fmla="*/ 2 h 337"/>
                      <a:gd name="T68" fmla="*/ 4 w 315"/>
                      <a:gd name="T69" fmla="*/ 2 h 337"/>
                      <a:gd name="T70" fmla="*/ 4 w 315"/>
                      <a:gd name="T71" fmla="*/ 2 h 337"/>
                      <a:gd name="T72" fmla="*/ 4 w 315"/>
                      <a:gd name="T73" fmla="*/ 2 h 337"/>
                      <a:gd name="T74" fmla="*/ 4 w 315"/>
                      <a:gd name="T75" fmla="*/ 2 h 337"/>
                      <a:gd name="T76" fmla="*/ 4 w 315"/>
                      <a:gd name="T77" fmla="*/ 2 h 337"/>
                      <a:gd name="T78" fmla="*/ 4 w 315"/>
                      <a:gd name="T79" fmla="*/ 1 h 337"/>
                      <a:gd name="T80" fmla="*/ 4 w 315"/>
                      <a:gd name="T81" fmla="*/ 1 h 337"/>
                      <a:gd name="T82" fmla="*/ 4 w 315"/>
                      <a:gd name="T83" fmla="*/ 0 h 33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315"/>
                      <a:gd name="T127" fmla="*/ 0 h 337"/>
                      <a:gd name="T128" fmla="*/ 315 w 315"/>
                      <a:gd name="T129" fmla="*/ 337 h 33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315" h="337">
                        <a:moveTo>
                          <a:pt x="301" y="0"/>
                        </a:moveTo>
                        <a:lnTo>
                          <a:pt x="0" y="0"/>
                        </a:lnTo>
                        <a:lnTo>
                          <a:pt x="0" y="274"/>
                        </a:lnTo>
                        <a:lnTo>
                          <a:pt x="21" y="264"/>
                        </a:lnTo>
                        <a:lnTo>
                          <a:pt x="42" y="260"/>
                        </a:lnTo>
                        <a:lnTo>
                          <a:pt x="65" y="262"/>
                        </a:lnTo>
                        <a:lnTo>
                          <a:pt x="88" y="268"/>
                        </a:lnTo>
                        <a:lnTo>
                          <a:pt x="107" y="282"/>
                        </a:lnTo>
                        <a:lnTo>
                          <a:pt x="104" y="297"/>
                        </a:lnTo>
                        <a:lnTo>
                          <a:pt x="107" y="312"/>
                        </a:lnTo>
                        <a:lnTo>
                          <a:pt x="115" y="326"/>
                        </a:lnTo>
                        <a:lnTo>
                          <a:pt x="128" y="333"/>
                        </a:lnTo>
                        <a:lnTo>
                          <a:pt x="144" y="337"/>
                        </a:lnTo>
                        <a:lnTo>
                          <a:pt x="159" y="333"/>
                        </a:lnTo>
                        <a:lnTo>
                          <a:pt x="171" y="326"/>
                        </a:lnTo>
                        <a:lnTo>
                          <a:pt x="180" y="312"/>
                        </a:lnTo>
                        <a:lnTo>
                          <a:pt x="182" y="297"/>
                        </a:lnTo>
                        <a:lnTo>
                          <a:pt x="178" y="282"/>
                        </a:lnTo>
                        <a:lnTo>
                          <a:pt x="205" y="274"/>
                        </a:lnTo>
                        <a:lnTo>
                          <a:pt x="234" y="274"/>
                        </a:lnTo>
                        <a:lnTo>
                          <a:pt x="261" y="278"/>
                        </a:lnTo>
                        <a:lnTo>
                          <a:pt x="288" y="287"/>
                        </a:lnTo>
                        <a:lnTo>
                          <a:pt x="297" y="260"/>
                        </a:lnTo>
                        <a:lnTo>
                          <a:pt x="301" y="234"/>
                        </a:lnTo>
                        <a:lnTo>
                          <a:pt x="299" y="207"/>
                        </a:lnTo>
                        <a:lnTo>
                          <a:pt x="293" y="180"/>
                        </a:lnTo>
                        <a:lnTo>
                          <a:pt x="278" y="182"/>
                        </a:lnTo>
                        <a:lnTo>
                          <a:pt x="263" y="180"/>
                        </a:lnTo>
                        <a:lnTo>
                          <a:pt x="249" y="172"/>
                        </a:lnTo>
                        <a:lnTo>
                          <a:pt x="240" y="159"/>
                        </a:lnTo>
                        <a:lnTo>
                          <a:pt x="238" y="143"/>
                        </a:lnTo>
                        <a:lnTo>
                          <a:pt x="240" y="128"/>
                        </a:lnTo>
                        <a:lnTo>
                          <a:pt x="249" y="115"/>
                        </a:lnTo>
                        <a:lnTo>
                          <a:pt x="263" y="107"/>
                        </a:lnTo>
                        <a:lnTo>
                          <a:pt x="278" y="103"/>
                        </a:lnTo>
                        <a:lnTo>
                          <a:pt x="293" y="107"/>
                        </a:lnTo>
                        <a:lnTo>
                          <a:pt x="305" y="88"/>
                        </a:lnTo>
                        <a:lnTo>
                          <a:pt x="313" y="67"/>
                        </a:lnTo>
                        <a:lnTo>
                          <a:pt x="315" y="44"/>
                        </a:lnTo>
                        <a:lnTo>
                          <a:pt x="311" y="21"/>
                        </a:lnTo>
                        <a:lnTo>
                          <a:pt x="301" y="0"/>
                        </a:lnTo>
                        <a:close/>
                      </a:path>
                    </a:pathLst>
                  </a:custGeom>
                  <a:solidFill>
                    <a:srgbClr val="FF00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18" name="Freeform 259"/>
                  <p:cNvSpPr>
                    <a:spLocks/>
                  </p:cNvSpPr>
                  <p:nvPr/>
                </p:nvSpPr>
                <p:spPr bwMode="auto">
                  <a:xfrm>
                    <a:off x="2291" y="1953"/>
                    <a:ext cx="168" cy="157"/>
                  </a:xfrm>
                  <a:custGeom>
                    <a:avLst/>
                    <a:gdLst>
                      <a:gd name="T0" fmla="*/ 0 w 336"/>
                      <a:gd name="T1" fmla="*/ 1 h 314"/>
                      <a:gd name="T2" fmla="*/ 0 w 336"/>
                      <a:gd name="T3" fmla="*/ 5 h 314"/>
                      <a:gd name="T4" fmla="*/ 5 w 336"/>
                      <a:gd name="T5" fmla="*/ 5 h 314"/>
                      <a:gd name="T6" fmla="*/ 5 w 336"/>
                      <a:gd name="T7" fmla="*/ 5 h 314"/>
                      <a:gd name="T8" fmla="*/ 5 w 336"/>
                      <a:gd name="T9" fmla="*/ 5 h 314"/>
                      <a:gd name="T10" fmla="*/ 5 w 336"/>
                      <a:gd name="T11" fmla="*/ 4 h 314"/>
                      <a:gd name="T12" fmla="*/ 5 w 336"/>
                      <a:gd name="T13" fmla="*/ 3 h 314"/>
                      <a:gd name="T14" fmla="*/ 5 w 336"/>
                      <a:gd name="T15" fmla="*/ 3 h 314"/>
                      <a:gd name="T16" fmla="*/ 5 w 336"/>
                      <a:gd name="T17" fmla="*/ 3 h 314"/>
                      <a:gd name="T18" fmla="*/ 5 w 336"/>
                      <a:gd name="T19" fmla="*/ 3 h 314"/>
                      <a:gd name="T20" fmla="*/ 5 w 336"/>
                      <a:gd name="T21" fmla="*/ 3 h 314"/>
                      <a:gd name="T22" fmla="*/ 5 w 336"/>
                      <a:gd name="T23" fmla="*/ 3 h 314"/>
                      <a:gd name="T24" fmla="*/ 5 w 336"/>
                      <a:gd name="T25" fmla="*/ 2 h 314"/>
                      <a:gd name="T26" fmla="*/ 5 w 336"/>
                      <a:gd name="T27" fmla="*/ 2 h 314"/>
                      <a:gd name="T28" fmla="*/ 5 w 336"/>
                      <a:gd name="T29" fmla="*/ 2 h 314"/>
                      <a:gd name="T30" fmla="*/ 5 w 336"/>
                      <a:gd name="T31" fmla="*/ 2 h 314"/>
                      <a:gd name="T32" fmla="*/ 5 w 336"/>
                      <a:gd name="T33" fmla="*/ 2 h 314"/>
                      <a:gd name="T34" fmla="*/ 5 w 336"/>
                      <a:gd name="T35" fmla="*/ 2 h 314"/>
                      <a:gd name="T36" fmla="*/ 5 w 336"/>
                      <a:gd name="T37" fmla="*/ 1 h 314"/>
                      <a:gd name="T38" fmla="*/ 5 w 336"/>
                      <a:gd name="T39" fmla="*/ 1 h 314"/>
                      <a:gd name="T40" fmla="*/ 5 w 336"/>
                      <a:gd name="T41" fmla="*/ 1 h 314"/>
                      <a:gd name="T42" fmla="*/ 5 w 336"/>
                      <a:gd name="T43" fmla="*/ 1 h 314"/>
                      <a:gd name="T44" fmla="*/ 5 w 336"/>
                      <a:gd name="T45" fmla="*/ 1 h 314"/>
                      <a:gd name="T46" fmla="*/ 5 w 336"/>
                      <a:gd name="T47" fmla="*/ 1 h 314"/>
                      <a:gd name="T48" fmla="*/ 3 w 336"/>
                      <a:gd name="T49" fmla="*/ 1 h 314"/>
                      <a:gd name="T50" fmla="*/ 3 w 336"/>
                      <a:gd name="T51" fmla="*/ 1 h 314"/>
                      <a:gd name="T52" fmla="*/ 3 w 336"/>
                      <a:gd name="T53" fmla="*/ 1 h 314"/>
                      <a:gd name="T54" fmla="*/ 3 w 336"/>
                      <a:gd name="T55" fmla="*/ 1 h 314"/>
                      <a:gd name="T56" fmla="*/ 3 w 336"/>
                      <a:gd name="T57" fmla="*/ 1 h 314"/>
                      <a:gd name="T58" fmla="*/ 3 w 336"/>
                      <a:gd name="T59" fmla="*/ 1 h 314"/>
                      <a:gd name="T60" fmla="*/ 3 w 336"/>
                      <a:gd name="T61" fmla="*/ 1 h 314"/>
                      <a:gd name="T62" fmla="*/ 3 w 336"/>
                      <a:gd name="T63" fmla="*/ 1 h 314"/>
                      <a:gd name="T64" fmla="*/ 2 w 336"/>
                      <a:gd name="T65" fmla="*/ 1 h 314"/>
                      <a:gd name="T66" fmla="*/ 2 w 336"/>
                      <a:gd name="T67" fmla="*/ 1 h 314"/>
                      <a:gd name="T68" fmla="*/ 1 w 336"/>
                      <a:gd name="T69" fmla="*/ 1 h 314"/>
                      <a:gd name="T70" fmla="*/ 1 w 336"/>
                      <a:gd name="T71" fmla="*/ 1 h 314"/>
                      <a:gd name="T72" fmla="*/ 1 w 336"/>
                      <a:gd name="T73" fmla="*/ 1 h 314"/>
                      <a:gd name="T74" fmla="*/ 1 w 336"/>
                      <a:gd name="T75" fmla="*/ 1 h 314"/>
                      <a:gd name="T76" fmla="*/ 1 w 336"/>
                      <a:gd name="T77" fmla="*/ 1 h 314"/>
                      <a:gd name="T78" fmla="*/ 1 w 336"/>
                      <a:gd name="T79" fmla="*/ 0 h 314"/>
                      <a:gd name="T80" fmla="*/ 1 w 336"/>
                      <a:gd name="T81" fmla="*/ 1 h 314"/>
                      <a:gd name="T82" fmla="*/ 0 w 336"/>
                      <a:gd name="T83" fmla="*/ 1 h 314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336"/>
                      <a:gd name="T127" fmla="*/ 0 h 314"/>
                      <a:gd name="T128" fmla="*/ 336 w 336"/>
                      <a:gd name="T129" fmla="*/ 314 h 314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336" h="314">
                        <a:moveTo>
                          <a:pt x="0" y="13"/>
                        </a:moveTo>
                        <a:lnTo>
                          <a:pt x="0" y="314"/>
                        </a:lnTo>
                        <a:lnTo>
                          <a:pt x="272" y="314"/>
                        </a:lnTo>
                        <a:lnTo>
                          <a:pt x="265" y="293"/>
                        </a:lnTo>
                        <a:lnTo>
                          <a:pt x="261" y="270"/>
                        </a:lnTo>
                        <a:lnTo>
                          <a:pt x="263" y="247"/>
                        </a:lnTo>
                        <a:lnTo>
                          <a:pt x="269" y="226"/>
                        </a:lnTo>
                        <a:lnTo>
                          <a:pt x="282" y="207"/>
                        </a:lnTo>
                        <a:lnTo>
                          <a:pt x="297" y="209"/>
                        </a:lnTo>
                        <a:lnTo>
                          <a:pt x="313" y="207"/>
                        </a:lnTo>
                        <a:lnTo>
                          <a:pt x="324" y="199"/>
                        </a:lnTo>
                        <a:lnTo>
                          <a:pt x="334" y="186"/>
                        </a:lnTo>
                        <a:lnTo>
                          <a:pt x="336" y="171"/>
                        </a:lnTo>
                        <a:lnTo>
                          <a:pt x="334" y="155"/>
                        </a:lnTo>
                        <a:lnTo>
                          <a:pt x="324" y="142"/>
                        </a:lnTo>
                        <a:lnTo>
                          <a:pt x="313" y="134"/>
                        </a:lnTo>
                        <a:lnTo>
                          <a:pt x="297" y="130"/>
                        </a:lnTo>
                        <a:lnTo>
                          <a:pt x="282" y="134"/>
                        </a:lnTo>
                        <a:lnTo>
                          <a:pt x="274" y="107"/>
                        </a:lnTo>
                        <a:lnTo>
                          <a:pt x="274" y="80"/>
                        </a:lnTo>
                        <a:lnTo>
                          <a:pt x="278" y="52"/>
                        </a:lnTo>
                        <a:lnTo>
                          <a:pt x="288" y="27"/>
                        </a:lnTo>
                        <a:lnTo>
                          <a:pt x="261" y="17"/>
                        </a:lnTo>
                        <a:lnTo>
                          <a:pt x="234" y="13"/>
                        </a:lnTo>
                        <a:lnTo>
                          <a:pt x="205" y="13"/>
                        </a:lnTo>
                        <a:lnTo>
                          <a:pt x="178" y="21"/>
                        </a:lnTo>
                        <a:lnTo>
                          <a:pt x="182" y="36"/>
                        </a:lnTo>
                        <a:lnTo>
                          <a:pt x="180" y="52"/>
                        </a:lnTo>
                        <a:lnTo>
                          <a:pt x="171" y="65"/>
                        </a:lnTo>
                        <a:lnTo>
                          <a:pt x="159" y="73"/>
                        </a:lnTo>
                        <a:lnTo>
                          <a:pt x="144" y="77"/>
                        </a:lnTo>
                        <a:lnTo>
                          <a:pt x="128" y="73"/>
                        </a:lnTo>
                        <a:lnTo>
                          <a:pt x="115" y="65"/>
                        </a:lnTo>
                        <a:lnTo>
                          <a:pt x="107" y="52"/>
                        </a:lnTo>
                        <a:lnTo>
                          <a:pt x="104" y="36"/>
                        </a:lnTo>
                        <a:lnTo>
                          <a:pt x="107" y="21"/>
                        </a:lnTo>
                        <a:lnTo>
                          <a:pt x="88" y="8"/>
                        </a:lnTo>
                        <a:lnTo>
                          <a:pt x="65" y="2"/>
                        </a:lnTo>
                        <a:lnTo>
                          <a:pt x="42" y="0"/>
                        </a:lnTo>
                        <a:lnTo>
                          <a:pt x="21" y="4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19" name="Freeform 260"/>
                  <p:cNvSpPr>
                    <a:spLocks/>
                  </p:cNvSpPr>
                  <p:nvPr/>
                </p:nvSpPr>
                <p:spPr bwMode="auto">
                  <a:xfrm>
                    <a:off x="2709" y="1941"/>
                    <a:ext cx="157" cy="169"/>
                  </a:xfrm>
                  <a:custGeom>
                    <a:avLst/>
                    <a:gdLst>
                      <a:gd name="T0" fmla="*/ 0 w 315"/>
                      <a:gd name="T1" fmla="*/ 6 h 337"/>
                      <a:gd name="T2" fmla="*/ 4 w 315"/>
                      <a:gd name="T3" fmla="*/ 6 h 337"/>
                      <a:gd name="T4" fmla="*/ 4 w 315"/>
                      <a:gd name="T5" fmla="*/ 1 h 337"/>
                      <a:gd name="T6" fmla="*/ 4 w 315"/>
                      <a:gd name="T7" fmla="*/ 2 h 337"/>
                      <a:gd name="T8" fmla="*/ 4 w 315"/>
                      <a:gd name="T9" fmla="*/ 2 h 337"/>
                      <a:gd name="T10" fmla="*/ 3 w 315"/>
                      <a:gd name="T11" fmla="*/ 2 h 337"/>
                      <a:gd name="T12" fmla="*/ 3 w 315"/>
                      <a:gd name="T13" fmla="*/ 2 h 337"/>
                      <a:gd name="T14" fmla="*/ 3 w 315"/>
                      <a:gd name="T15" fmla="*/ 1 h 337"/>
                      <a:gd name="T16" fmla="*/ 3 w 315"/>
                      <a:gd name="T17" fmla="*/ 1 h 337"/>
                      <a:gd name="T18" fmla="*/ 3 w 315"/>
                      <a:gd name="T19" fmla="*/ 1 h 337"/>
                      <a:gd name="T20" fmla="*/ 3 w 315"/>
                      <a:gd name="T21" fmla="*/ 1 h 337"/>
                      <a:gd name="T22" fmla="*/ 2 w 315"/>
                      <a:gd name="T23" fmla="*/ 1 h 337"/>
                      <a:gd name="T24" fmla="*/ 2 w 315"/>
                      <a:gd name="T25" fmla="*/ 0 h 337"/>
                      <a:gd name="T26" fmla="*/ 2 w 315"/>
                      <a:gd name="T27" fmla="*/ 1 h 337"/>
                      <a:gd name="T28" fmla="*/ 2 w 315"/>
                      <a:gd name="T29" fmla="*/ 1 h 337"/>
                      <a:gd name="T30" fmla="*/ 2 w 315"/>
                      <a:gd name="T31" fmla="*/ 1 h 337"/>
                      <a:gd name="T32" fmla="*/ 2 w 315"/>
                      <a:gd name="T33" fmla="*/ 1 h 337"/>
                      <a:gd name="T34" fmla="*/ 2 w 315"/>
                      <a:gd name="T35" fmla="*/ 1 h 337"/>
                      <a:gd name="T36" fmla="*/ 1 w 315"/>
                      <a:gd name="T37" fmla="*/ 1 h 337"/>
                      <a:gd name="T38" fmla="*/ 1 w 315"/>
                      <a:gd name="T39" fmla="*/ 1 h 337"/>
                      <a:gd name="T40" fmla="*/ 0 w 315"/>
                      <a:gd name="T41" fmla="*/ 1 h 337"/>
                      <a:gd name="T42" fmla="*/ 0 w 315"/>
                      <a:gd name="T43" fmla="*/ 1 h 337"/>
                      <a:gd name="T44" fmla="*/ 0 w 315"/>
                      <a:gd name="T45" fmla="*/ 1 h 337"/>
                      <a:gd name="T46" fmla="*/ 0 w 315"/>
                      <a:gd name="T47" fmla="*/ 2 h 337"/>
                      <a:gd name="T48" fmla="*/ 0 w 315"/>
                      <a:gd name="T49" fmla="*/ 2 h 337"/>
                      <a:gd name="T50" fmla="*/ 0 w 315"/>
                      <a:gd name="T51" fmla="*/ 3 h 337"/>
                      <a:gd name="T52" fmla="*/ 0 w 315"/>
                      <a:gd name="T53" fmla="*/ 3 h 337"/>
                      <a:gd name="T54" fmla="*/ 0 w 315"/>
                      <a:gd name="T55" fmla="*/ 3 h 337"/>
                      <a:gd name="T56" fmla="*/ 0 w 315"/>
                      <a:gd name="T57" fmla="*/ 3 h 337"/>
                      <a:gd name="T58" fmla="*/ 1 w 315"/>
                      <a:gd name="T59" fmla="*/ 3 h 337"/>
                      <a:gd name="T60" fmla="*/ 1 w 315"/>
                      <a:gd name="T61" fmla="*/ 3 h 337"/>
                      <a:gd name="T62" fmla="*/ 1 w 315"/>
                      <a:gd name="T63" fmla="*/ 4 h 337"/>
                      <a:gd name="T64" fmla="*/ 1 w 315"/>
                      <a:gd name="T65" fmla="*/ 4 h 337"/>
                      <a:gd name="T66" fmla="*/ 1 w 315"/>
                      <a:gd name="T67" fmla="*/ 4 h 337"/>
                      <a:gd name="T68" fmla="*/ 0 w 315"/>
                      <a:gd name="T69" fmla="*/ 4 h 337"/>
                      <a:gd name="T70" fmla="*/ 0 w 315"/>
                      <a:gd name="T71" fmla="*/ 4 h 337"/>
                      <a:gd name="T72" fmla="*/ 0 w 315"/>
                      <a:gd name="T73" fmla="*/ 4 h 337"/>
                      <a:gd name="T74" fmla="*/ 0 w 315"/>
                      <a:gd name="T75" fmla="*/ 4 h 337"/>
                      <a:gd name="T76" fmla="*/ 0 w 315"/>
                      <a:gd name="T77" fmla="*/ 5 h 337"/>
                      <a:gd name="T78" fmla="*/ 0 w 315"/>
                      <a:gd name="T79" fmla="*/ 5 h 337"/>
                      <a:gd name="T80" fmla="*/ 0 w 315"/>
                      <a:gd name="T81" fmla="*/ 5 h 337"/>
                      <a:gd name="T82" fmla="*/ 0 w 315"/>
                      <a:gd name="T83" fmla="*/ 6 h 33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315"/>
                      <a:gd name="T127" fmla="*/ 0 h 337"/>
                      <a:gd name="T128" fmla="*/ 315 w 315"/>
                      <a:gd name="T129" fmla="*/ 337 h 33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315" h="337">
                        <a:moveTo>
                          <a:pt x="12" y="337"/>
                        </a:moveTo>
                        <a:lnTo>
                          <a:pt x="315" y="337"/>
                        </a:lnTo>
                        <a:lnTo>
                          <a:pt x="315" y="63"/>
                        </a:lnTo>
                        <a:lnTo>
                          <a:pt x="294" y="73"/>
                        </a:lnTo>
                        <a:lnTo>
                          <a:pt x="271" y="77"/>
                        </a:lnTo>
                        <a:lnTo>
                          <a:pt x="248" y="75"/>
                        </a:lnTo>
                        <a:lnTo>
                          <a:pt x="227" y="67"/>
                        </a:lnTo>
                        <a:lnTo>
                          <a:pt x="205" y="55"/>
                        </a:lnTo>
                        <a:lnTo>
                          <a:pt x="209" y="40"/>
                        </a:lnTo>
                        <a:lnTo>
                          <a:pt x="207" y="25"/>
                        </a:lnTo>
                        <a:lnTo>
                          <a:pt x="198" y="11"/>
                        </a:lnTo>
                        <a:lnTo>
                          <a:pt x="186" y="4"/>
                        </a:lnTo>
                        <a:lnTo>
                          <a:pt x="171" y="0"/>
                        </a:lnTo>
                        <a:lnTo>
                          <a:pt x="156" y="4"/>
                        </a:lnTo>
                        <a:lnTo>
                          <a:pt x="142" y="11"/>
                        </a:lnTo>
                        <a:lnTo>
                          <a:pt x="135" y="25"/>
                        </a:lnTo>
                        <a:lnTo>
                          <a:pt x="131" y="40"/>
                        </a:lnTo>
                        <a:lnTo>
                          <a:pt x="135" y="55"/>
                        </a:lnTo>
                        <a:lnTo>
                          <a:pt x="108" y="61"/>
                        </a:lnTo>
                        <a:lnTo>
                          <a:pt x="81" y="63"/>
                        </a:lnTo>
                        <a:lnTo>
                          <a:pt x="52" y="59"/>
                        </a:lnTo>
                        <a:lnTo>
                          <a:pt x="27" y="50"/>
                        </a:lnTo>
                        <a:lnTo>
                          <a:pt x="18" y="75"/>
                        </a:lnTo>
                        <a:lnTo>
                          <a:pt x="14" y="103"/>
                        </a:lnTo>
                        <a:lnTo>
                          <a:pt x="14" y="130"/>
                        </a:lnTo>
                        <a:lnTo>
                          <a:pt x="21" y="157"/>
                        </a:lnTo>
                        <a:lnTo>
                          <a:pt x="37" y="153"/>
                        </a:lnTo>
                        <a:lnTo>
                          <a:pt x="52" y="157"/>
                        </a:lnTo>
                        <a:lnTo>
                          <a:pt x="64" y="165"/>
                        </a:lnTo>
                        <a:lnTo>
                          <a:pt x="73" y="178"/>
                        </a:lnTo>
                        <a:lnTo>
                          <a:pt x="77" y="194"/>
                        </a:lnTo>
                        <a:lnTo>
                          <a:pt x="73" y="209"/>
                        </a:lnTo>
                        <a:lnTo>
                          <a:pt x="64" y="222"/>
                        </a:lnTo>
                        <a:lnTo>
                          <a:pt x="52" y="230"/>
                        </a:lnTo>
                        <a:lnTo>
                          <a:pt x="37" y="232"/>
                        </a:lnTo>
                        <a:lnTo>
                          <a:pt x="21" y="230"/>
                        </a:lnTo>
                        <a:lnTo>
                          <a:pt x="8" y="249"/>
                        </a:lnTo>
                        <a:lnTo>
                          <a:pt x="2" y="270"/>
                        </a:lnTo>
                        <a:lnTo>
                          <a:pt x="0" y="293"/>
                        </a:lnTo>
                        <a:lnTo>
                          <a:pt x="4" y="316"/>
                        </a:lnTo>
                        <a:lnTo>
                          <a:pt x="12" y="337"/>
                        </a:lnTo>
                        <a:close/>
                      </a:path>
                    </a:pathLst>
                  </a:custGeom>
                  <a:solidFill>
                    <a:srgbClr val="FF00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20" name="Freeform 261"/>
                  <p:cNvSpPr>
                    <a:spLocks/>
                  </p:cNvSpPr>
                  <p:nvPr/>
                </p:nvSpPr>
                <p:spPr bwMode="auto">
                  <a:xfrm>
                    <a:off x="2698" y="1535"/>
                    <a:ext cx="168" cy="157"/>
                  </a:xfrm>
                  <a:custGeom>
                    <a:avLst/>
                    <a:gdLst>
                      <a:gd name="T0" fmla="*/ 5 w 338"/>
                      <a:gd name="T1" fmla="*/ 5 h 314"/>
                      <a:gd name="T2" fmla="*/ 5 w 338"/>
                      <a:gd name="T3" fmla="*/ 0 h 314"/>
                      <a:gd name="T4" fmla="*/ 1 w 338"/>
                      <a:gd name="T5" fmla="*/ 0 h 314"/>
                      <a:gd name="T6" fmla="*/ 1 w 338"/>
                      <a:gd name="T7" fmla="*/ 1 h 314"/>
                      <a:gd name="T8" fmla="*/ 1 w 338"/>
                      <a:gd name="T9" fmla="*/ 1 h 314"/>
                      <a:gd name="T10" fmla="*/ 1 w 338"/>
                      <a:gd name="T11" fmla="*/ 1 h 314"/>
                      <a:gd name="T12" fmla="*/ 1 w 338"/>
                      <a:gd name="T13" fmla="*/ 1 h 314"/>
                      <a:gd name="T14" fmla="*/ 0 w 338"/>
                      <a:gd name="T15" fmla="*/ 1 h 314"/>
                      <a:gd name="T16" fmla="*/ 0 w 338"/>
                      <a:gd name="T17" fmla="*/ 1 h 314"/>
                      <a:gd name="T18" fmla="*/ 0 w 338"/>
                      <a:gd name="T19" fmla="*/ 1 h 314"/>
                      <a:gd name="T20" fmla="*/ 0 w 338"/>
                      <a:gd name="T21" fmla="*/ 2 h 314"/>
                      <a:gd name="T22" fmla="*/ 0 w 338"/>
                      <a:gd name="T23" fmla="*/ 2 h 314"/>
                      <a:gd name="T24" fmla="*/ 0 w 338"/>
                      <a:gd name="T25" fmla="*/ 2 h 314"/>
                      <a:gd name="T26" fmla="*/ 0 w 338"/>
                      <a:gd name="T27" fmla="*/ 2 h 314"/>
                      <a:gd name="T28" fmla="*/ 0 w 338"/>
                      <a:gd name="T29" fmla="*/ 2 h 314"/>
                      <a:gd name="T30" fmla="*/ 0 w 338"/>
                      <a:gd name="T31" fmla="*/ 3 h 314"/>
                      <a:gd name="T32" fmla="*/ 0 w 338"/>
                      <a:gd name="T33" fmla="*/ 3 h 314"/>
                      <a:gd name="T34" fmla="*/ 0 w 338"/>
                      <a:gd name="T35" fmla="*/ 3 h 314"/>
                      <a:gd name="T36" fmla="*/ 0 w 338"/>
                      <a:gd name="T37" fmla="*/ 3 h 314"/>
                      <a:gd name="T38" fmla="*/ 1 w 338"/>
                      <a:gd name="T39" fmla="*/ 3 h 314"/>
                      <a:gd name="T40" fmla="*/ 0 w 338"/>
                      <a:gd name="T41" fmla="*/ 5 h 314"/>
                      <a:gd name="T42" fmla="*/ 0 w 338"/>
                      <a:gd name="T43" fmla="*/ 5 h 314"/>
                      <a:gd name="T44" fmla="*/ 0 w 338"/>
                      <a:gd name="T45" fmla="*/ 5 h 314"/>
                      <a:gd name="T46" fmla="*/ 1 w 338"/>
                      <a:gd name="T47" fmla="*/ 5 h 314"/>
                      <a:gd name="T48" fmla="*/ 1 w 338"/>
                      <a:gd name="T49" fmla="*/ 5 h 314"/>
                      <a:gd name="T50" fmla="*/ 2 w 338"/>
                      <a:gd name="T51" fmla="*/ 5 h 314"/>
                      <a:gd name="T52" fmla="*/ 2 w 338"/>
                      <a:gd name="T53" fmla="*/ 5 h 314"/>
                      <a:gd name="T54" fmla="*/ 2 w 338"/>
                      <a:gd name="T55" fmla="*/ 5 h 314"/>
                      <a:gd name="T56" fmla="*/ 2 w 338"/>
                      <a:gd name="T57" fmla="*/ 5 h 314"/>
                      <a:gd name="T58" fmla="*/ 2 w 338"/>
                      <a:gd name="T59" fmla="*/ 4 h 314"/>
                      <a:gd name="T60" fmla="*/ 2 w 338"/>
                      <a:gd name="T61" fmla="*/ 3 h 314"/>
                      <a:gd name="T62" fmla="*/ 3 w 338"/>
                      <a:gd name="T63" fmla="*/ 3 h 314"/>
                      <a:gd name="T64" fmla="*/ 3 w 338"/>
                      <a:gd name="T65" fmla="*/ 3 h 314"/>
                      <a:gd name="T66" fmla="*/ 3 w 338"/>
                      <a:gd name="T67" fmla="*/ 4 h 314"/>
                      <a:gd name="T68" fmla="*/ 3 w 338"/>
                      <a:gd name="T69" fmla="*/ 5 h 314"/>
                      <a:gd name="T70" fmla="*/ 3 w 338"/>
                      <a:gd name="T71" fmla="*/ 5 h 314"/>
                      <a:gd name="T72" fmla="*/ 3 w 338"/>
                      <a:gd name="T73" fmla="*/ 5 h 314"/>
                      <a:gd name="T74" fmla="*/ 3 w 338"/>
                      <a:gd name="T75" fmla="*/ 5 h 314"/>
                      <a:gd name="T76" fmla="*/ 4 w 338"/>
                      <a:gd name="T77" fmla="*/ 5 h 314"/>
                      <a:gd name="T78" fmla="*/ 4 w 338"/>
                      <a:gd name="T79" fmla="*/ 5 h 314"/>
                      <a:gd name="T80" fmla="*/ 4 w 338"/>
                      <a:gd name="T81" fmla="*/ 5 h 314"/>
                      <a:gd name="T82" fmla="*/ 5 w 338"/>
                      <a:gd name="T83" fmla="*/ 5 h 314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338"/>
                      <a:gd name="T127" fmla="*/ 0 h 314"/>
                      <a:gd name="T128" fmla="*/ 338 w 338"/>
                      <a:gd name="T129" fmla="*/ 314 h 314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338" h="314">
                        <a:moveTo>
                          <a:pt x="338" y="301"/>
                        </a:moveTo>
                        <a:lnTo>
                          <a:pt x="338" y="0"/>
                        </a:lnTo>
                        <a:lnTo>
                          <a:pt x="64" y="0"/>
                        </a:lnTo>
                        <a:lnTo>
                          <a:pt x="73" y="21"/>
                        </a:lnTo>
                        <a:lnTo>
                          <a:pt x="77" y="44"/>
                        </a:lnTo>
                        <a:lnTo>
                          <a:pt x="75" y="67"/>
                        </a:lnTo>
                        <a:lnTo>
                          <a:pt x="67" y="88"/>
                        </a:lnTo>
                        <a:lnTo>
                          <a:pt x="56" y="107"/>
                        </a:lnTo>
                        <a:lnTo>
                          <a:pt x="41" y="103"/>
                        </a:lnTo>
                        <a:lnTo>
                          <a:pt x="25" y="107"/>
                        </a:lnTo>
                        <a:lnTo>
                          <a:pt x="12" y="115"/>
                        </a:lnTo>
                        <a:lnTo>
                          <a:pt x="4" y="128"/>
                        </a:lnTo>
                        <a:lnTo>
                          <a:pt x="0" y="143"/>
                        </a:lnTo>
                        <a:lnTo>
                          <a:pt x="4" y="159"/>
                        </a:lnTo>
                        <a:lnTo>
                          <a:pt x="12" y="172"/>
                        </a:lnTo>
                        <a:lnTo>
                          <a:pt x="25" y="180"/>
                        </a:lnTo>
                        <a:lnTo>
                          <a:pt x="41" y="182"/>
                        </a:lnTo>
                        <a:lnTo>
                          <a:pt x="56" y="180"/>
                        </a:lnTo>
                        <a:lnTo>
                          <a:pt x="62" y="207"/>
                        </a:lnTo>
                        <a:lnTo>
                          <a:pt x="64" y="234"/>
                        </a:lnTo>
                        <a:lnTo>
                          <a:pt x="60" y="260"/>
                        </a:lnTo>
                        <a:lnTo>
                          <a:pt x="50" y="287"/>
                        </a:lnTo>
                        <a:lnTo>
                          <a:pt x="75" y="297"/>
                        </a:lnTo>
                        <a:lnTo>
                          <a:pt x="104" y="301"/>
                        </a:lnTo>
                        <a:lnTo>
                          <a:pt x="131" y="299"/>
                        </a:lnTo>
                        <a:lnTo>
                          <a:pt x="158" y="293"/>
                        </a:lnTo>
                        <a:lnTo>
                          <a:pt x="154" y="278"/>
                        </a:lnTo>
                        <a:lnTo>
                          <a:pt x="158" y="262"/>
                        </a:lnTo>
                        <a:lnTo>
                          <a:pt x="165" y="249"/>
                        </a:lnTo>
                        <a:lnTo>
                          <a:pt x="179" y="241"/>
                        </a:lnTo>
                        <a:lnTo>
                          <a:pt x="194" y="237"/>
                        </a:lnTo>
                        <a:lnTo>
                          <a:pt x="209" y="241"/>
                        </a:lnTo>
                        <a:lnTo>
                          <a:pt x="221" y="249"/>
                        </a:lnTo>
                        <a:lnTo>
                          <a:pt x="230" y="262"/>
                        </a:lnTo>
                        <a:lnTo>
                          <a:pt x="232" y="278"/>
                        </a:lnTo>
                        <a:lnTo>
                          <a:pt x="228" y="293"/>
                        </a:lnTo>
                        <a:lnTo>
                          <a:pt x="250" y="305"/>
                        </a:lnTo>
                        <a:lnTo>
                          <a:pt x="271" y="312"/>
                        </a:lnTo>
                        <a:lnTo>
                          <a:pt x="294" y="314"/>
                        </a:lnTo>
                        <a:lnTo>
                          <a:pt x="317" y="310"/>
                        </a:lnTo>
                        <a:lnTo>
                          <a:pt x="338" y="301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21" name="Freeform 262"/>
                  <p:cNvSpPr>
                    <a:spLocks/>
                  </p:cNvSpPr>
                  <p:nvPr/>
                </p:nvSpPr>
                <p:spPr bwMode="auto">
                  <a:xfrm>
                    <a:off x="2482" y="1535"/>
                    <a:ext cx="182" cy="154"/>
                  </a:xfrm>
                  <a:custGeom>
                    <a:avLst/>
                    <a:gdLst>
                      <a:gd name="T0" fmla="*/ 1 w 364"/>
                      <a:gd name="T1" fmla="*/ 5 h 308"/>
                      <a:gd name="T2" fmla="*/ 1 w 364"/>
                      <a:gd name="T3" fmla="*/ 5 h 308"/>
                      <a:gd name="T4" fmla="*/ 1 w 364"/>
                      <a:gd name="T5" fmla="*/ 5 h 308"/>
                      <a:gd name="T6" fmla="*/ 3 w 364"/>
                      <a:gd name="T7" fmla="*/ 5 h 308"/>
                      <a:gd name="T8" fmla="*/ 3 w 364"/>
                      <a:gd name="T9" fmla="*/ 5 h 308"/>
                      <a:gd name="T10" fmla="*/ 3 w 364"/>
                      <a:gd name="T11" fmla="*/ 5 h 308"/>
                      <a:gd name="T12" fmla="*/ 3 w 364"/>
                      <a:gd name="T13" fmla="*/ 4 h 308"/>
                      <a:gd name="T14" fmla="*/ 3 w 364"/>
                      <a:gd name="T15" fmla="*/ 3 h 308"/>
                      <a:gd name="T16" fmla="*/ 3 w 364"/>
                      <a:gd name="T17" fmla="*/ 3 h 308"/>
                      <a:gd name="T18" fmla="*/ 3 w 364"/>
                      <a:gd name="T19" fmla="*/ 3 h 308"/>
                      <a:gd name="T20" fmla="*/ 3 w 364"/>
                      <a:gd name="T21" fmla="*/ 4 h 308"/>
                      <a:gd name="T22" fmla="*/ 3 w 364"/>
                      <a:gd name="T23" fmla="*/ 5 h 308"/>
                      <a:gd name="T24" fmla="*/ 3 w 364"/>
                      <a:gd name="T25" fmla="*/ 5 h 308"/>
                      <a:gd name="T26" fmla="*/ 3 w 364"/>
                      <a:gd name="T27" fmla="*/ 5 h 308"/>
                      <a:gd name="T28" fmla="*/ 3 w 364"/>
                      <a:gd name="T29" fmla="*/ 5 h 308"/>
                      <a:gd name="T30" fmla="*/ 5 w 364"/>
                      <a:gd name="T31" fmla="*/ 5 h 308"/>
                      <a:gd name="T32" fmla="*/ 5 w 364"/>
                      <a:gd name="T33" fmla="*/ 5 h 308"/>
                      <a:gd name="T34" fmla="*/ 5 w 364"/>
                      <a:gd name="T35" fmla="*/ 5 h 308"/>
                      <a:gd name="T36" fmla="*/ 6 w 364"/>
                      <a:gd name="T37" fmla="*/ 5 h 308"/>
                      <a:gd name="T38" fmla="*/ 6 w 364"/>
                      <a:gd name="T39" fmla="*/ 5 h 308"/>
                      <a:gd name="T40" fmla="*/ 6 w 364"/>
                      <a:gd name="T41" fmla="*/ 3 h 308"/>
                      <a:gd name="T42" fmla="*/ 6 w 364"/>
                      <a:gd name="T43" fmla="*/ 3 h 308"/>
                      <a:gd name="T44" fmla="*/ 6 w 364"/>
                      <a:gd name="T45" fmla="*/ 3 h 308"/>
                      <a:gd name="T46" fmla="*/ 6 w 364"/>
                      <a:gd name="T47" fmla="*/ 3 h 308"/>
                      <a:gd name="T48" fmla="*/ 5 w 364"/>
                      <a:gd name="T49" fmla="*/ 3 h 308"/>
                      <a:gd name="T50" fmla="*/ 5 w 364"/>
                      <a:gd name="T51" fmla="*/ 2 h 308"/>
                      <a:gd name="T52" fmla="*/ 5 w 364"/>
                      <a:gd name="T53" fmla="*/ 2 h 308"/>
                      <a:gd name="T54" fmla="*/ 5 w 364"/>
                      <a:gd name="T55" fmla="*/ 2 h 308"/>
                      <a:gd name="T56" fmla="*/ 5 w 364"/>
                      <a:gd name="T57" fmla="*/ 2 h 308"/>
                      <a:gd name="T58" fmla="*/ 5 w 364"/>
                      <a:gd name="T59" fmla="*/ 2 h 308"/>
                      <a:gd name="T60" fmla="*/ 5 w 364"/>
                      <a:gd name="T61" fmla="*/ 1 h 308"/>
                      <a:gd name="T62" fmla="*/ 6 w 364"/>
                      <a:gd name="T63" fmla="*/ 1 h 308"/>
                      <a:gd name="T64" fmla="*/ 6 w 364"/>
                      <a:gd name="T65" fmla="*/ 1 h 308"/>
                      <a:gd name="T66" fmla="*/ 6 w 364"/>
                      <a:gd name="T67" fmla="*/ 1 h 308"/>
                      <a:gd name="T68" fmla="*/ 6 w 364"/>
                      <a:gd name="T69" fmla="*/ 1 h 308"/>
                      <a:gd name="T70" fmla="*/ 6 w 364"/>
                      <a:gd name="T71" fmla="*/ 1 h 308"/>
                      <a:gd name="T72" fmla="*/ 6 w 364"/>
                      <a:gd name="T73" fmla="*/ 1 h 308"/>
                      <a:gd name="T74" fmla="*/ 6 w 364"/>
                      <a:gd name="T75" fmla="*/ 0 h 308"/>
                      <a:gd name="T76" fmla="*/ 1 w 364"/>
                      <a:gd name="T77" fmla="*/ 0 h 308"/>
                      <a:gd name="T78" fmla="*/ 1 w 364"/>
                      <a:gd name="T79" fmla="*/ 1 h 308"/>
                      <a:gd name="T80" fmla="*/ 1 w 364"/>
                      <a:gd name="T81" fmla="*/ 1 h 308"/>
                      <a:gd name="T82" fmla="*/ 1 w 364"/>
                      <a:gd name="T83" fmla="*/ 1 h 308"/>
                      <a:gd name="T84" fmla="*/ 1 w 364"/>
                      <a:gd name="T85" fmla="*/ 1 h 308"/>
                      <a:gd name="T86" fmla="*/ 1 w 364"/>
                      <a:gd name="T87" fmla="*/ 1 h 308"/>
                      <a:gd name="T88" fmla="*/ 1 w 364"/>
                      <a:gd name="T89" fmla="*/ 1 h 308"/>
                      <a:gd name="T90" fmla="*/ 1 w 364"/>
                      <a:gd name="T91" fmla="*/ 1 h 308"/>
                      <a:gd name="T92" fmla="*/ 1 w 364"/>
                      <a:gd name="T93" fmla="*/ 2 h 308"/>
                      <a:gd name="T94" fmla="*/ 1 w 364"/>
                      <a:gd name="T95" fmla="*/ 2 h 308"/>
                      <a:gd name="T96" fmla="*/ 0 w 364"/>
                      <a:gd name="T97" fmla="*/ 2 h 308"/>
                      <a:gd name="T98" fmla="*/ 1 w 364"/>
                      <a:gd name="T99" fmla="*/ 2 h 308"/>
                      <a:gd name="T100" fmla="*/ 1 w 364"/>
                      <a:gd name="T101" fmla="*/ 2 h 308"/>
                      <a:gd name="T102" fmla="*/ 1 w 364"/>
                      <a:gd name="T103" fmla="*/ 3 h 308"/>
                      <a:gd name="T104" fmla="*/ 1 w 364"/>
                      <a:gd name="T105" fmla="*/ 3 h 308"/>
                      <a:gd name="T106" fmla="*/ 1 w 364"/>
                      <a:gd name="T107" fmla="*/ 3 h 308"/>
                      <a:gd name="T108" fmla="*/ 1 w 364"/>
                      <a:gd name="T109" fmla="*/ 3 h 308"/>
                      <a:gd name="T110" fmla="*/ 1 w 364"/>
                      <a:gd name="T111" fmla="*/ 3 h 308"/>
                      <a:gd name="T112" fmla="*/ 1 w 364"/>
                      <a:gd name="T113" fmla="*/ 5 h 308"/>
                      <a:gd name="T114" fmla="*/ 1 w 364"/>
                      <a:gd name="T115" fmla="*/ 5 h 308"/>
                      <a:gd name="T116" fmla="*/ 1 w 364"/>
                      <a:gd name="T117" fmla="*/ 5 h 308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364"/>
                      <a:gd name="T178" fmla="*/ 0 h 308"/>
                      <a:gd name="T179" fmla="*/ 364 w 364"/>
                      <a:gd name="T180" fmla="*/ 308 h 308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364" h="308">
                        <a:moveTo>
                          <a:pt x="50" y="287"/>
                        </a:moveTo>
                        <a:lnTo>
                          <a:pt x="80" y="295"/>
                        </a:lnTo>
                        <a:lnTo>
                          <a:pt x="113" y="295"/>
                        </a:lnTo>
                        <a:lnTo>
                          <a:pt x="144" y="289"/>
                        </a:lnTo>
                        <a:lnTo>
                          <a:pt x="140" y="274"/>
                        </a:lnTo>
                        <a:lnTo>
                          <a:pt x="144" y="259"/>
                        </a:lnTo>
                        <a:lnTo>
                          <a:pt x="151" y="245"/>
                        </a:lnTo>
                        <a:lnTo>
                          <a:pt x="165" y="235"/>
                        </a:lnTo>
                        <a:lnTo>
                          <a:pt x="180" y="234"/>
                        </a:lnTo>
                        <a:lnTo>
                          <a:pt x="195" y="235"/>
                        </a:lnTo>
                        <a:lnTo>
                          <a:pt x="207" y="245"/>
                        </a:lnTo>
                        <a:lnTo>
                          <a:pt x="216" y="259"/>
                        </a:lnTo>
                        <a:lnTo>
                          <a:pt x="218" y="274"/>
                        </a:lnTo>
                        <a:lnTo>
                          <a:pt x="214" y="289"/>
                        </a:lnTo>
                        <a:lnTo>
                          <a:pt x="238" y="303"/>
                        </a:lnTo>
                        <a:lnTo>
                          <a:pt x="264" y="308"/>
                        </a:lnTo>
                        <a:lnTo>
                          <a:pt x="289" y="308"/>
                        </a:lnTo>
                        <a:lnTo>
                          <a:pt x="314" y="301"/>
                        </a:lnTo>
                        <a:lnTo>
                          <a:pt x="337" y="285"/>
                        </a:lnTo>
                        <a:lnTo>
                          <a:pt x="347" y="260"/>
                        </a:lnTo>
                        <a:lnTo>
                          <a:pt x="351" y="234"/>
                        </a:lnTo>
                        <a:lnTo>
                          <a:pt x="349" y="205"/>
                        </a:lnTo>
                        <a:lnTo>
                          <a:pt x="343" y="180"/>
                        </a:lnTo>
                        <a:lnTo>
                          <a:pt x="328" y="182"/>
                        </a:lnTo>
                        <a:lnTo>
                          <a:pt x="312" y="180"/>
                        </a:lnTo>
                        <a:lnTo>
                          <a:pt x="299" y="170"/>
                        </a:lnTo>
                        <a:lnTo>
                          <a:pt x="291" y="159"/>
                        </a:lnTo>
                        <a:lnTo>
                          <a:pt x="287" y="143"/>
                        </a:lnTo>
                        <a:lnTo>
                          <a:pt x="291" y="128"/>
                        </a:lnTo>
                        <a:lnTo>
                          <a:pt x="299" y="115"/>
                        </a:lnTo>
                        <a:lnTo>
                          <a:pt x="312" y="107"/>
                        </a:lnTo>
                        <a:lnTo>
                          <a:pt x="328" y="103"/>
                        </a:lnTo>
                        <a:lnTo>
                          <a:pt x="343" y="107"/>
                        </a:lnTo>
                        <a:lnTo>
                          <a:pt x="355" y="88"/>
                        </a:lnTo>
                        <a:lnTo>
                          <a:pt x="362" y="65"/>
                        </a:lnTo>
                        <a:lnTo>
                          <a:pt x="364" y="44"/>
                        </a:lnTo>
                        <a:lnTo>
                          <a:pt x="360" y="21"/>
                        </a:lnTo>
                        <a:lnTo>
                          <a:pt x="351" y="0"/>
                        </a:lnTo>
                        <a:lnTo>
                          <a:pt x="63" y="0"/>
                        </a:lnTo>
                        <a:lnTo>
                          <a:pt x="73" y="21"/>
                        </a:lnTo>
                        <a:lnTo>
                          <a:pt x="76" y="44"/>
                        </a:lnTo>
                        <a:lnTo>
                          <a:pt x="74" y="65"/>
                        </a:lnTo>
                        <a:lnTo>
                          <a:pt x="67" y="88"/>
                        </a:lnTo>
                        <a:lnTo>
                          <a:pt x="55" y="107"/>
                        </a:lnTo>
                        <a:lnTo>
                          <a:pt x="40" y="103"/>
                        </a:lnTo>
                        <a:lnTo>
                          <a:pt x="25" y="107"/>
                        </a:lnTo>
                        <a:lnTo>
                          <a:pt x="11" y="115"/>
                        </a:lnTo>
                        <a:lnTo>
                          <a:pt x="4" y="128"/>
                        </a:lnTo>
                        <a:lnTo>
                          <a:pt x="0" y="143"/>
                        </a:lnTo>
                        <a:lnTo>
                          <a:pt x="4" y="159"/>
                        </a:lnTo>
                        <a:lnTo>
                          <a:pt x="11" y="170"/>
                        </a:lnTo>
                        <a:lnTo>
                          <a:pt x="25" y="180"/>
                        </a:lnTo>
                        <a:lnTo>
                          <a:pt x="40" y="182"/>
                        </a:lnTo>
                        <a:lnTo>
                          <a:pt x="55" y="180"/>
                        </a:lnTo>
                        <a:lnTo>
                          <a:pt x="61" y="207"/>
                        </a:lnTo>
                        <a:lnTo>
                          <a:pt x="63" y="234"/>
                        </a:lnTo>
                        <a:lnTo>
                          <a:pt x="59" y="260"/>
                        </a:lnTo>
                        <a:lnTo>
                          <a:pt x="50" y="287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22" name="Freeform 263"/>
                  <p:cNvSpPr>
                    <a:spLocks/>
                  </p:cNvSpPr>
                  <p:nvPr/>
                </p:nvSpPr>
                <p:spPr bwMode="auto">
                  <a:xfrm>
                    <a:off x="2291" y="1737"/>
                    <a:ext cx="154" cy="182"/>
                  </a:xfrm>
                  <a:custGeom>
                    <a:avLst/>
                    <a:gdLst>
                      <a:gd name="T0" fmla="*/ 4 w 309"/>
                      <a:gd name="T1" fmla="*/ 4 h 365"/>
                      <a:gd name="T2" fmla="*/ 4 w 309"/>
                      <a:gd name="T3" fmla="*/ 4 h 365"/>
                      <a:gd name="T4" fmla="*/ 4 w 309"/>
                      <a:gd name="T5" fmla="*/ 3 h 365"/>
                      <a:gd name="T6" fmla="*/ 4 w 309"/>
                      <a:gd name="T7" fmla="*/ 3 h 365"/>
                      <a:gd name="T8" fmla="*/ 4 w 309"/>
                      <a:gd name="T9" fmla="*/ 3 h 365"/>
                      <a:gd name="T10" fmla="*/ 4 w 309"/>
                      <a:gd name="T11" fmla="*/ 3 h 365"/>
                      <a:gd name="T12" fmla="*/ 3 w 309"/>
                      <a:gd name="T13" fmla="*/ 3 h 365"/>
                      <a:gd name="T14" fmla="*/ 3 w 309"/>
                      <a:gd name="T15" fmla="*/ 3 h 365"/>
                      <a:gd name="T16" fmla="*/ 3 w 309"/>
                      <a:gd name="T17" fmla="*/ 2 h 365"/>
                      <a:gd name="T18" fmla="*/ 3 w 309"/>
                      <a:gd name="T19" fmla="*/ 2 h 365"/>
                      <a:gd name="T20" fmla="*/ 3 w 309"/>
                      <a:gd name="T21" fmla="*/ 2 h 365"/>
                      <a:gd name="T22" fmla="*/ 4 w 309"/>
                      <a:gd name="T23" fmla="*/ 2 h 365"/>
                      <a:gd name="T24" fmla="*/ 4 w 309"/>
                      <a:gd name="T25" fmla="*/ 2 h 365"/>
                      <a:gd name="T26" fmla="*/ 4 w 309"/>
                      <a:gd name="T27" fmla="*/ 2 h 365"/>
                      <a:gd name="T28" fmla="*/ 4 w 309"/>
                      <a:gd name="T29" fmla="*/ 1 h 365"/>
                      <a:gd name="T30" fmla="*/ 4 w 309"/>
                      <a:gd name="T31" fmla="*/ 1 h 365"/>
                      <a:gd name="T32" fmla="*/ 4 w 309"/>
                      <a:gd name="T33" fmla="*/ 1 h 365"/>
                      <a:gd name="T34" fmla="*/ 4 w 309"/>
                      <a:gd name="T35" fmla="*/ 0 h 365"/>
                      <a:gd name="T36" fmla="*/ 4 w 309"/>
                      <a:gd name="T37" fmla="*/ 0 h 365"/>
                      <a:gd name="T38" fmla="*/ 4 w 309"/>
                      <a:gd name="T39" fmla="*/ 0 h 365"/>
                      <a:gd name="T40" fmla="*/ 3 w 309"/>
                      <a:gd name="T41" fmla="*/ 0 h 365"/>
                      <a:gd name="T42" fmla="*/ 3 w 309"/>
                      <a:gd name="T43" fmla="*/ 0 h 365"/>
                      <a:gd name="T44" fmla="*/ 2 w 309"/>
                      <a:gd name="T45" fmla="*/ 0 h 365"/>
                      <a:gd name="T46" fmla="*/ 2 w 309"/>
                      <a:gd name="T47" fmla="*/ 0 h 365"/>
                      <a:gd name="T48" fmla="*/ 2 w 309"/>
                      <a:gd name="T49" fmla="*/ 0 h 365"/>
                      <a:gd name="T50" fmla="*/ 2 w 309"/>
                      <a:gd name="T51" fmla="*/ 1 h 365"/>
                      <a:gd name="T52" fmla="*/ 2 w 309"/>
                      <a:gd name="T53" fmla="*/ 1 h 365"/>
                      <a:gd name="T54" fmla="*/ 2 w 309"/>
                      <a:gd name="T55" fmla="*/ 1 h 365"/>
                      <a:gd name="T56" fmla="*/ 2 w 309"/>
                      <a:gd name="T57" fmla="*/ 1 h 365"/>
                      <a:gd name="T58" fmla="*/ 1 w 309"/>
                      <a:gd name="T59" fmla="*/ 1 h 365"/>
                      <a:gd name="T60" fmla="*/ 1 w 309"/>
                      <a:gd name="T61" fmla="*/ 0 h 365"/>
                      <a:gd name="T62" fmla="*/ 1 w 309"/>
                      <a:gd name="T63" fmla="*/ 0 h 365"/>
                      <a:gd name="T64" fmla="*/ 1 w 309"/>
                      <a:gd name="T65" fmla="*/ 0 h 365"/>
                      <a:gd name="T66" fmla="*/ 1 w 309"/>
                      <a:gd name="T67" fmla="*/ 0 h 365"/>
                      <a:gd name="T68" fmla="*/ 1 w 309"/>
                      <a:gd name="T69" fmla="*/ 0 h 365"/>
                      <a:gd name="T70" fmla="*/ 0 w 309"/>
                      <a:gd name="T71" fmla="*/ 0 h 365"/>
                      <a:gd name="T72" fmla="*/ 0 w 309"/>
                      <a:gd name="T73" fmla="*/ 0 h 365"/>
                      <a:gd name="T74" fmla="*/ 0 w 309"/>
                      <a:gd name="T75" fmla="*/ 0 h 365"/>
                      <a:gd name="T76" fmla="*/ 0 w 309"/>
                      <a:gd name="T77" fmla="*/ 4 h 365"/>
                      <a:gd name="T78" fmla="*/ 0 w 309"/>
                      <a:gd name="T79" fmla="*/ 4 h 365"/>
                      <a:gd name="T80" fmla="*/ 0 w 309"/>
                      <a:gd name="T81" fmla="*/ 4 h 365"/>
                      <a:gd name="T82" fmla="*/ 1 w 309"/>
                      <a:gd name="T83" fmla="*/ 4 h 365"/>
                      <a:gd name="T84" fmla="*/ 1 w 309"/>
                      <a:gd name="T85" fmla="*/ 4 h 365"/>
                      <a:gd name="T86" fmla="*/ 1 w 309"/>
                      <a:gd name="T87" fmla="*/ 4 h 365"/>
                      <a:gd name="T88" fmla="*/ 1 w 309"/>
                      <a:gd name="T89" fmla="*/ 5 h 365"/>
                      <a:gd name="T90" fmla="*/ 1 w 309"/>
                      <a:gd name="T91" fmla="*/ 5 h 365"/>
                      <a:gd name="T92" fmla="*/ 1 w 309"/>
                      <a:gd name="T93" fmla="*/ 5 h 365"/>
                      <a:gd name="T94" fmla="*/ 2 w 309"/>
                      <a:gd name="T95" fmla="*/ 5 h 365"/>
                      <a:gd name="T96" fmla="*/ 2 w 309"/>
                      <a:gd name="T97" fmla="*/ 5 h 365"/>
                      <a:gd name="T98" fmla="*/ 2 w 309"/>
                      <a:gd name="T99" fmla="*/ 5 h 365"/>
                      <a:gd name="T100" fmla="*/ 2 w 309"/>
                      <a:gd name="T101" fmla="*/ 5 h 365"/>
                      <a:gd name="T102" fmla="*/ 2 w 309"/>
                      <a:gd name="T103" fmla="*/ 5 h 365"/>
                      <a:gd name="T104" fmla="*/ 2 w 309"/>
                      <a:gd name="T105" fmla="*/ 5 h 365"/>
                      <a:gd name="T106" fmla="*/ 2 w 309"/>
                      <a:gd name="T107" fmla="*/ 4 h 365"/>
                      <a:gd name="T108" fmla="*/ 3 w 309"/>
                      <a:gd name="T109" fmla="*/ 4 h 365"/>
                      <a:gd name="T110" fmla="*/ 3 w 309"/>
                      <a:gd name="T111" fmla="*/ 4 h 365"/>
                      <a:gd name="T112" fmla="*/ 4 w 309"/>
                      <a:gd name="T113" fmla="*/ 4 h 365"/>
                      <a:gd name="T114" fmla="*/ 4 w 309"/>
                      <a:gd name="T115" fmla="*/ 4 h 365"/>
                      <a:gd name="T116" fmla="*/ 4 w 309"/>
                      <a:gd name="T117" fmla="*/ 4 h 365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309"/>
                      <a:gd name="T178" fmla="*/ 0 h 365"/>
                      <a:gd name="T179" fmla="*/ 309 w 309"/>
                      <a:gd name="T180" fmla="*/ 365 h 365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309" h="365">
                        <a:moveTo>
                          <a:pt x="288" y="315"/>
                        </a:moveTo>
                        <a:lnTo>
                          <a:pt x="295" y="284"/>
                        </a:lnTo>
                        <a:lnTo>
                          <a:pt x="295" y="252"/>
                        </a:lnTo>
                        <a:lnTo>
                          <a:pt x="288" y="221"/>
                        </a:lnTo>
                        <a:lnTo>
                          <a:pt x="272" y="223"/>
                        </a:lnTo>
                        <a:lnTo>
                          <a:pt x="257" y="221"/>
                        </a:lnTo>
                        <a:lnTo>
                          <a:pt x="245" y="213"/>
                        </a:lnTo>
                        <a:lnTo>
                          <a:pt x="236" y="200"/>
                        </a:lnTo>
                        <a:lnTo>
                          <a:pt x="232" y="184"/>
                        </a:lnTo>
                        <a:lnTo>
                          <a:pt x="236" y="169"/>
                        </a:lnTo>
                        <a:lnTo>
                          <a:pt x="245" y="156"/>
                        </a:lnTo>
                        <a:lnTo>
                          <a:pt x="257" y="148"/>
                        </a:lnTo>
                        <a:lnTo>
                          <a:pt x="272" y="144"/>
                        </a:lnTo>
                        <a:lnTo>
                          <a:pt x="288" y="148"/>
                        </a:lnTo>
                        <a:lnTo>
                          <a:pt x="301" y="125"/>
                        </a:lnTo>
                        <a:lnTo>
                          <a:pt x="309" y="100"/>
                        </a:lnTo>
                        <a:lnTo>
                          <a:pt x="309" y="73"/>
                        </a:lnTo>
                        <a:lnTo>
                          <a:pt x="301" y="48"/>
                        </a:lnTo>
                        <a:lnTo>
                          <a:pt x="286" y="27"/>
                        </a:lnTo>
                        <a:lnTo>
                          <a:pt x="261" y="18"/>
                        </a:lnTo>
                        <a:lnTo>
                          <a:pt x="234" y="14"/>
                        </a:lnTo>
                        <a:lnTo>
                          <a:pt x="205" y="14"/>
                        </a:lnTo>
                        <a:lnTo>
                          <a:pt x="178" y="21"/>
                        </a:lnTo>
                        <a:lnTo>
                          <a:pt x="182" y="37"/>
                        </a:lnTo>
                        <a:lnTo>
                          <a:pt x="180" y="52"/>
                        </a:lnTo>
                        <a:lnTo>
                          <a:pt x="171" y="64"/>
                        </a:lnTo>
                        <a:lnTo>
                          <a:pt x="159" y="73"/>
                        </a:lnTo>
                        <a:lnTo>
                          <a:pt x="144" y="77"/>
                        </a:lnTo>
                        <a:lnTo>
                          <a:pt x="128" y="73"/>
                        </a:lnTo>
                        <a:lnTo>
                          <a:pt x="115" y="64"/>
                        </a:lnTo>
                        <a:lnTo>
                          <a:pt x="105" y="52"/>
                        </a:lnTo>
                        <a:lnTo>
                          <a:pt x="104" y="37"/>
                        </a:lnTo>
                        <a:lnTo>
                          <a:pt x="107" y="21"/>
                        </a:lnTo>
                        <a:lnTo>
                          <a:pt x="88" y="8"/>
                        </a:lnTo>
                        <a:lnTo>
                          <a:pt x="65" y="2"/>
                        </a:lnTo>
                        <a:lnTo>
                          <a:pt x="42" y="0"/>
                        </a:lnTo>
                        <a:lnTo>
                          <a:pt x="21" y="4"/>
                        </a:lnTo>
                        <a:lnTo>
                          <a:pt x="0" y="14"/>
                        </a:lnTo>
                        <a:lnTo>
                          <a:pt x="0" y="301"/>
                        </a:lnTo>
                        <a:lnTo>
                          <a:pt x="21" y="292"/>
                        </a:lnTo>
                        <a:lnTo>
                          <a:pt x="42" y="288"/>
                        </a:lnTo>
                        <a:lnTo>
                          <a:pt x="65" y="290"/>
                        </a:lnTo>
                        <a:lnTo>
                          <a:pt x="88" y="296"/>
                        </a:lnTo>
                        <a:lnTo>
                          <a:pt x="107" y="309"/>
                        </a:lnTo>
                        <a:lnTo>
                          <a:pt x="104" y="324"/>
                        </a:lnTo>
                        <a:lnTo>
                          <a:pt x="105" y="340"/>
                        </a:lnTo>
                        <a:lnTo>
                          <a:pt x="115" y="353"/>
                        </a:lnTo>
                        <a:lnTo>
                          <a:pt x="128" y="361"/>
                        </a:lnTo>
                        <a:lnTo>
                          <a:pt x="144" y="365"/>
                        </a:lnTo>
                        <a:lnTo>
                          <a:pt x="159" y="361"/>
                        </a:lnTo>
                        <a:lnTo>
                          <a:pt x="171" y="353"/>
                        </a:lnTo>
                        <a:lnTo>
                          <a:pt x="180" y="340"/>
                        </a:lnTo>
                        <a:lnTo>
                          <a:pt x="182" y="324"/>
                        </a:lnTo>
                        <a:lnTo>
                          <a:pt x="178" y="309"/>
                        </a:lnTo>
                        <a:lnTo>
                          <a:pt x="205" y="301"/>
                        </a:lnTo>
                        <a:lnTo>
                          <a:pt x="234" y="301"/>
                        </a:lnTo>
                        <a:lnTo>
                          <a:pt x="261" y="305"/>
                        </a:lnTo>
                        <a:lnTo>
                          <a:pt x="288" y="31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23" name="Freeform 264"/>
                  <p:cNvSpPr>
                    <a:spLocks/>
                  </p:cNvSpPr>
                  <p:nvPr/>
                </p:nvSpPr>
                <p:spPr bwMode="auto">
                  <a:xfrm>
                    <a:off x="2493" y="1956"/>
                    <a:ext cx="183" cy="154"/>
                  </a:xfrm>
                  <a:custGeom>
                    <a:avLst/>
                    <a:gdLst>
                      <a:gd name="T0" fmla="*/ 5 w 364"/>
                      <a:gd name="T1" fmla="*/ 1 h 308"/>
                      <a:gd name="T2" fmla="*/ 5 w 364"/>
                      <a:gd name="T3" fmla="*/ 1 h 308"/>
                      <a:gd name="T4" fmla="*/ 4 w 364"/>
                      <a:gd name="T5" fmla="*/ 1 h 308"/>
                      <a:gd name="T6" fmla="*/ 4 w 364"/>
                      <a:gd name="T7" fmla="*/ 1 h 308"/>
                      <a:gd name="T8" fmla="*/ 4 w 364"/>
                      <a:gd name="T9" fmla="*/ 1 h 308"/>
                      <a:gd name="T10" fmla="*/ 4 w 364"/>
                      <a:gd name="T11" fmla="*/ 1 h 308"/>
                      <a:gd name="T12" fmla="*/ 4 w 364"/>
                      <a:gd name="T13" fmla="*/ 1 h 308"/>
                      <a:gd name="T14" fmla="*/ 4 w 364"/>
                      <a:gd name="T15" fmla="*/ 1 h 308"/>
                      <a:gd name="T16" fmla="*/ 3 w 364"/>
                      <a:gd name="T17" fmla="*/ 1 h 308"/>
                      <a:gd name="T18" fmla="*/ 3 w 364"/>
                      <a:gd name="T19" fmla="*/ 1 h 308"/>
                      <a:gd name="T20" fmla="*/ 3 w 364"/>
                      <a:gd name="T21" fmla="*/ 1 h 308"/>
                      <a:gd name="T22" fmla="*/ 3 w 364"/>
                      <a:gd name="T23" fmla="*/ 1 h 308"/>
                      <a:gd name="T24" fmla="*/ 3 w 364"/>
                      <a:gd name="T25" fmla="*/ 1 h 308"/>
                      <a:gd name="T26" fmla="*/ 3 w 364"/>
                      <a:gd name="T27" fmla="*/ 1 h 308"/>
                      <a:gd name="T28" fmla="*/ 2 w 364"/>
                      <a:gd name="T29" fmla="*/ 1 h 308"/>
                      <a:gd name="T30" fmla="*/ 2 w 364"/>
                      <a:gd name="T31" fmla="*/ 0 h 308"/>
                      <a:gd name="T32" fmla="*/ 2 w 364"/>
                      <a:gd name="T33" fmla="*/ 0 h 308"/>
                      <a:gd name="T34" fmla="*/ 1 w 364"/>
                      <a:gd name="T35" fmla="*/ 1 h 308"/>
                      <a:gd name="T36" fmla="*/ 1 w 364"/>
                      <a:gd name="T37" fmla="*/ 1 h 308"/>
                      <a:gd name="T38" fmla="*/ 1 w 364"/>
                      <a:gd name="T39" fmla="*/ 1 h 308"/>
                      <a:gd name="T40" fmla="*/ 1 w 364"/>
                      <a:gd name="T41" fmla="*/ 1 h 308"/>
                      <a:gd name="T42" fmla="*/ 1 w 364"/>
                      <a:gd name="T43" fmla="*/ 1 h 308"/>
                      <a:gd name="T44" fmla="*/ 1 w 364"/>
                      <a:gd name="T45" fmla="*/ 2 h 308"/>
                      <a:gd name="T46" fmla="*/ 1 w 364"/>
                      <a:gd name="T47" fmla="*/ 2 h 308"/>
                      <a:gd name="T48" fmla="*/ 1 w 364"/>
                      <a:gd name="T49" fmla="*/ 2 h 308"/>
                      <a:gd name="T50" fmla="*/ 1 w 364"/>
                      <a:gd name="T51" fmla="*/ 2 h 308"/>
                      <a:gd name="T52" fmla="*/ 2 w 364"/>
                      <a:gd name="T53" fmla="*/ 2 h 308"/>
                      <a:gd name="T54" fmla="*/ 2 w 364"/>
                      <a:gd name="T55" fmla="*/ 2 h 308"/>
                      <a:gd name="T56" fmla="*/ 2 w 364"/>
                      <a:gd name="T57" fmla="*/ 3 h 308"/>
                      <a:gd name="T58" fmla="*/ 1 w 364"/>
                      <a:gd name="T59" fmla="*/ 3 h 308"/>
                      <a:gd name="T60" fmla="*/ 1 w 364"/>
                      <a:gd name="T61" fmla="*/ 3 h 308"/>
                      <a:gd name="T62" fmla="*/ 1 w 364"/>
                      <a:gd name="T63" fmla="*/ 3 h 308"/>
                      <a:gd name="T64" fmla="*/ 1 w 364"/>
                      <a:gd name="T65" fmla="*/ 3 h 308"/>
                      <a:gd name="T66" fmla="*/ 1 w 364"/>
                      <a:gd name="T67" fmla="*/ 3 h 308"/>
                      <a:gd name="T68" fmla="*/ 0 w 364"/>
                      <a:gd name="T69" fmla="*/ 3 h 308"/>
                      <a:gd name="T70" fmla="*/ 0 w 364"/>
                      <a:gd name="T71" fmla="*/ 5 h 308"/>
                      <a:gd name="T72" fmla="*/ 1 w 364"/>
                      <a:gd name="T73" fmla="*/ 5 h 308"/>
                      <a:gd name="T74" fmla="*/ 1 w 364"/>
                      <a:gd name="T75" fmla="*/ 5 h 308"/>
                      <a:gd name="T76" fmla="*/ 5 w 364"/>
                      <a:gd name="T77" fmla="*/ 5 h 308"/>
                      <a:gd name="T78" fmla="*/ 5 w 364"/>
                      <a:gd name="T79" fmla="*/ 5 h 308"/>
                      <a:gd name="T80" fmla="*/ 5 w 364"/>
                      <a:gd name="T81" fmla="*/ 5 h 308"/>
                      <a:gd name="T82" fmla="*/ 5 w 364"/>
                      <a:gd name="T83" fmla="*/ 3 h 308"/>
                      <a:gd name="T84" fmla="*/ 5 w 364"/>
                      <a:gd name="T85" fmla="*/ 3 h 308"/>
                      <a:gd name="T86" fmla="*/ 5 w 364"/>
                      <a:gd name="T87" fmla="*/ 3 h 308"/>
                      <a:gd name="T88" fmla="*/ 6 w 364"/>
                      <a:gd name="T89" fmla="*/ 3 h 308"/>
                      <a:gd name="T90" fmla="*/ 6 w 364"/>
                      <a:gd name="T91" fmla="*/ 3 h 308"/>
                      <a:gd name="T92" fmla="*/ 6 w 364"/>
                      <a:gd name="T93" fmla="*/ 3 h 308"/>
                      <a:gd name="T94" fmla="*/ 6 w 364"/>
                      <a:gd name="T95" fmla="*/ 3 h 308"/>
                      <a:gd name="T96" fmla="*/ 6 w 364"/>
                      <a:gd name="T97" fmla="*/ 2 h 308"/>
                      <a:gd name="T98" fmla="*/ 6 w 364"/>
                      <a:gd name="T99" fmla="*/ 2 h 308"/>
                      <a:gd name="T100" fmla="*/ 6 w 364"/>
                      <a:gd name="T101" fmla="*/ 2 h 308"/>
                      <a:gd name="T102" fmla="*/ 6 w 364"/>
                      <a:gd name="T103" fmla="*/ 2 h 308"/>
                      <a:gd name="T104" fmla="*/ 6 w 364"/>
                      <a:gd name="T105" fmla="*/ 2 h 308"/>
                      <a:gd name="T106" fmla="*/ 5 w 364"/>
                      <a:gd name="T107" fmla="*/ 2 h 308"/>
                      <a:gd name="T108" fmla="*/ 5 w 364"/>
                      <a:gd name="T109" fmla="*/ 1 h 308"/>
                      <a:gd name="T110" fmla="*/ 5 w 364"/>
                      <a:gd name="T111" fmla="*/ 1 h 308"/>
                      <a:gd name="T112" fmla="*/ 5 w 364"/>
                      <a:gd name="T113" fmla="*/ 1 h 308"/>
                      <a:gd name="T114" fmla="*/ 5 w 364"/>
                      <a:gd name="T115" fmla="*/ 1 h 308"/>
                      <a:gd name="T116" fmla="*/ 5 w 364"/>
                      <a:gd name="T117" fmla="*/ 1 h 308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364"/>
                      <a:gd name="T178" fmla="*/ 0 h 308"/>
                      <a:gd name="T179" fmla="*/ 364 w 364"/>
                      <a:gd name="T180" fmla="*/ 308 h 308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364" h="308">
                        <a:moveTo>
                          <a:pt x="314" y="19"/>
                        </a:moveTo>
                        <a:lnTo>
                          <a:pt x="282" y="13"/>
                        </a:lnTo>
                        <a:lnTo>
                          <a:pt x="251" y="11"/>
                        </a:lnTo>
                        <a:lnTo>
                          <a:pt x="218" y="19"/>
                        </a:lnTo>
                        <a:lnTo>
                          <a:pt x="222" y="34"/>
                        </a:lnTo>
                        <a:lnTo>
                          <a:pt x="220" y="49"/>
                        </a:lnTo>
                        <a:lnTo>
                          <a:pt x="211" y="63"/>
                        </a:lnTo>
                        <a:lnTo>
                          <a:pt x="199" y="72"/>
                        </a:lnTo>
                        <a:lnTo>
                          <a:pt x="184" y="74"/>
                        </a:lnTo>
                        <a:lnTo>
                          <a:pt x="168" y="72"/>
                        </a:lnTo>
                        <a:lnTo>
                          <a:pt x="155" y="63"/>
                        </a:lnTo>
                        <a:lnTo>
                          <a:pt x="147" y="49"/>
                        </a:lnTo>
                        <a:lnTo>
                          <a:pt x="144" y="34"/>
                        </a:lnTo>
                        <a:lnTo>
                          <a:pt x="147" y="19"/>
                        </a:lnTo>
                        <a:lnTo>
                          <a:pt x="124" y="5"/>
                        </a:lnTo>
                        <a:lnTo>
                          <a:pt x="99" y="0"/>
                        </a:lnTo>
                        <a:lnTo>
                          <a:pt x="73" y="0"/>
                        </a:lnTo>
                        <a:lnTo>
                          <a:pt x="48" y="7"/>
                        </a:lnTo>
                        <a:lnTo>
                          <a:pt x="25" y="21"/>
                        </a:lnTo>
                        <a:lnTo>
                          <a:pt x="17" y="48"/>
                        </a:lnTo>
                        <a:lnTo>
                          <a:pt x="11" y="74"/>
                        </a:lnTo>
                        <a:lnTo>
                          <a:pt x="13" y="101"/>
                        </a:lnTo>
                        <a:lnTo>
                          <a:pt x="21" y="128"/>
                        </a:lnTo>
                        <a:lnTo>
                          <a:pt x="34" y="124"/>
                        </a:lnTo>
                        <a:lnTo>
                          <a:pt x="50" y="128"/>
                        </a:lnTo>
                        <a:lnTo>
                          <a:pt x="63" y="136"/>
                        </a:lnTo>
                        <a:lnTo>
                          <a:pt x="73" y="149"/>
                        </a:lnTo>
                        <a:lnTo>
                          <a:pt x="74" y="165"/>
                        </a:lnTo>
                        <a:lnTo>
                          <a:pt x="73" y="180"/>
                        </a:lnTo>
                        <a:lnTo>
                          <a:pt x="63" y="193"/>
                        </a:lnTo>
                        <a:lnTo>
                          <a:pt x="50" y="201"/>
                        </a:lnTo>
                        <a:lnTo>
                          <a:pt x="34" y="205"/>
                        </a:lnTo>
                        <a:lnTo>
                          <a:pt x="21" y="201"/>
                        </a:lnTo>
                        <a:lnTo>
                          <a:pt x="7" y="220"/>
                        </a:lnTo>
                        <a:lnTo>
                          <a:pt x="0" y="241"/>
                        </a:lnTo>
                        <a:lnTo>
                          <a:pt x="0" y="264"/>
                        </a:lnTo>
                        <a:lnTo>
                          <a:pt x="4" y="287"/>
                        </a:lnTo>
                        <a:lnTo>
                          <a:pt x="11" y="308"/>
                        </a:lnTo>
                        <a:lnTo>
                          <a:pt x="299" y="308"/>
                        </a:lnTo>
                        <a:lnTo>
                          <a:pt x="291" y="287"/>
                        </a:lnTo>
                        <a:lnTo>
                          <a:pt x="287" y="264"/>
                        </a:lnTo>
                        <a:lnTo>
                          <a:pt x="289" y="241"/>
                        </a:lnTo>
                        <a:lnTo>
                          <a:pt x="295" y="220"/>
                        </a:lnTo>
                        <a:lnTo>
                          <a:pt x="308" y="201"/>
                        </a:lnTo>
                        <a:lnTo>
                          <a:pt x="324" y="205"/>
                        </a:lnTo>
                        <a:lnTo>
                          <a:pt x="339" y="201"/>
                        </a:lnTo>
                        <a:lnTo>
                          <a:pt x="351" y="193"/>
                        </a:lnTo>
                        <a:lnTo>
                          <a:pt x="360" y="180"/>
                        </a:lnTo>
                        <a:lnTo>
                          <a:pt x="364" y="165"/>
                        </a:lnTo>
                        <a:lnTo>
                          <a:pt x="360" y="149"/>
                        </a:lnTo>
                        <a:lnTo>
                          <a:pt x="351" y="136"/>
                        </a:lnTo>
                        <a:lnTo>
                          <a:pt x="339" y="128"/>
                        </a:lnTo>
                        <a:lnTo>
                          <a:pt x="324" y="124"/>
                        </a:lnTo>
                        <a:lnTo>
                          <a:pt x="308" y="128"/>
                        </a:lnTo>
                        <a:lnTo>
                          <a:pt x="301" y="101"/>
                        </a:lnTo>
                        <a:lnTo>
                          <a:pt x="301" y="74"/>
                        </a:lnTo>
                        <a:lnTo>
                          <a:pt x="305" y="48"/>
                        </a:lnTo>
                        <a:lnTo>
                          <a:pt x="314" y="21"/>
                        </a:lnTo>
                        <a:lnTo>
                          <a:pt x="314" y="1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24" name="Freeform 265"/>
                  <p:cNvSpPr>
                    <a:spLocks/>
                  </p:cNvSpPr>
                  <p:nvPr/>
                </p:nvSpPr>
                <p:spPr bwMode="auto">
                  <a:xfrm>
                    <a:off x="2711" y="1726"/>
                    <a:ext cx="155" cy="182"/>
                  </a:xfrm>
                  <a:custGeom>
                    <a:avLst/>
                    <a:gdLst>
                      <a:gd name="T0" fmla="*/ 0 w 311"/>
                      <a:gd name="T1" fmla="*/ 0 h 365"/>
                      <a:gd name="T2" fmla="*/ 0 w 311"/>
                      <a:gd name="T3" fmla="*/ 1 h 365"/>
                      <a:gd name="T4" fmla="*/ 0 w 311"/>
                      <a:gd name="T5" fmla="*/ 1 h 365"/>
                      <a:gd name="T6" fmla="*/ 0 w 311"/>
                      <a:gd name="T7" fmla="*/ 2 h 365"/>
                      <a:gd name="T8" fmla="*/ 0 w 311"/>
                      <a:gd name="T9" fmla="*/ 2 h 365"/>
                      <a:gd name="T10" fmla="*/ 0 w 311"/>
                      <a:gd name="T11" fmla="*/ 2 h 365"/>
                      <a:gd name="T12" fmla="*/ 1 w 311"/>
                      <a:gd name="T13" fmla="*/ 2 h 365"/>
                      <a:gd name="T14" fmla="*/ 1 w 311"/>
                      <a:gd name="T15" fmla="*/ 2 h 365"/>
                      <a:gd name="T16" fmla="*/ 1 w 311"/>
                      <a:gd name="T17" fmla="*/ 2 h 365"/>
                      <a:gd name="T18" fmla="*/ 1 w 311"/>
                      <a:gd name="T19" fmla="*/ 3 h 365"/>
                      <a:gd name="T20" fmla="*/ 1 w 311"/>
                      <a:gd name="T21" fmla="*/ 3 h 365"/>
                      <a:gd name="T22" fmla="*/ 0 w 311"/>
                      <a:gd name="T23" fmla="*/ 3 h 365"/>
                      <a:gd name="T24" fmla="*/ 0 w 311"/>
                      <a:gd name="T25" fmla="*/ 3 h 365"/>
                      <a:gd name="T26" fmla="*/ 0 w 311"/>
                      <a:gd name="T27" fmla="*/ 3 h 365"/>
                      <a:gd name="T28" fmla="*/ 0 w 311"/>
                      <a:gd name="T29" fmla="*/ 3 h 365"/>
                      <a:gd name="T30" fmla="*/ 0 w 311"/>
                      <a:gd name="T31" fmla="*/ 4 h 365"/>
                      <a:gd name="T32" fmla="*/ 0 w 311"/>
                      <a:gd name="T33" fmla="*/ 4 h 365"/>
                      <a:gd name="T34" fmla="*/ 0 w 311"/>
                      <a:gd name="T35" fmla="*/ 4 h 365"/>
                      <a:gd name="T36" fmla="*/ 0 w 311"/>
                      <a:gd name="T37" fmla="*/ 5 h 365"/>
                      <a:gd name="T38" fmla="*/ 0 w 311"/>
                      <a:gd name="T39" fmla="*/ 5 h 365"/>
                      <a:gd name="T40" fmla="*/ 1 w 311"/>
                      <a:gd name="T41" fmla="*/ 5 h 365"/>
                      <a:gd name="T42" fmla="*/ 1 w 311"/>
                      <a:gd name="T43" fmla="*/ 5 h 365"/>
                      <a:gd name="T44" fmla="*/ 2 w 311"/>
                      <a:gd name="T45" fmla="*/ 5 h 365"/>
                      <a:gd name="T46" fmla="*/ 1 w 311"/>
                      <a:gd name="T47" fmla="*/ 5 h 365"/>
                      <a:gd name="T48" fmla="*/ 2 w 311"/>
                      <a:gd name="T49" fmla="*/ 4 h 365"/>
                      <a:gd name="T50" fmla="*/ 2 w 311"/>
                      <a:gd name="T51" fmla="*/ 4 h 365"/>
                      <a:gd name="T52" fmla="*/ 2 w 311"/>
                      <a:gd name="T53" fmla="*/ 4 h 365"/>
                      <a:gd name="T54" fmla="*/ 2 w 311"/>
                      <a:gd name="T55" fmla="*/ 4 h 365"/>
                      <a:gd name="T56" fmla="*/ 2 w 311"/>
                      <a:gd name="T57" fmla="*/ 4 h 365"/>
                      <a:gd name="T58" fmla="*/ 3 w 311"/>
                      <a:gd name="T59" fmla="*/ 4 h 365"/>
                      <a:gd name="T60" fmla="*/ 3 w 311"/>
                      <a:gd name="T61" fmla="*/ 4 h 365"/>
                      <a:gd name="T62" fmla="*/ 3 w 311"/>
                      <a:gd name="T63" fmla="*/ 5 h 365"/>
                      <a:gd name="T64" fmla="*/ 3 w 311"/>
                      <a:gd name="T65" fmla="*/ 5 h 365"/>
                      <a:gd name="T66" fmla="*/ 3 w 311"/>
                      <a:gd name="T67" fmla="*/ 5 h 365"/>
                      <a:gd name="T68" fmla="*/ 3 w 311"/>
                      <a:gd name="T69" fmla="*/ 5 h 365"/>
                      <a:gd name="T70" fmla="*/ 4 w 311"/>
                      <a:gd name="T71" fmla="*/ 5 h 365"/>
                      <a:gd name="T72" fmla="*/ 4 w 311"/>
                      <a:gd name="T73" fmla="*/ 5 h 365"/>
                      <a:gd name="T74" fmla="*/ 4 w 311"/>
                      <a:gd name="T75" fmla="*/ 5 h 365"/>
                      <a:gd name="T76" fmla="*/ 4 w 311"/>
                      <a:gd name="T77" fmla="*/ 1 h 365"/>
                      <a:gd name="T78" fmla="*/ 4 w 311"/>
                      <a:gd name="T79" fmla="*/ 1 h 365"/>
                      <a:gd name="T80" fmla="*/ 4 w 311"/>
                      <a:gd name="T81" fmla="*/ 1 h 365"/>
                      <a:gd name="T82" fmla="*/ 3 w 311"/>
                      <a:gd name="T83" fmla="*/ 1 h 365"/>
                      <a:gd name="T84" fmla="*/ 3 w 311"/>
                      <a:gd name="T85" fmla="*/ 1 h 365"/>
                      <a:gd name="T86" fmla="*/ 3 w 311"/>
                      <a:gd name="T87" fmla="*/ 0 h 365"/>
                      <a:gd name="T88" fmla="*/ 3 w 311"/>
                      <a:gd name="T89" fmla="*/ 0 h 365"/>
                      <a:gd name="T90" fmla="*/ 3 w 311"/>
                      <a:gd name="T91" fmla="*/ 0 h 365"/>
                      <a:gd name="T92" fmla="*/ 3 w 311"/>
                      <a:gd name="T93" fmla="*/ 0 h 365"/>
                      <a:gd name="T94" fmla="*/ 2 w 311"/>
                      <a:gd name="T95" fmla="*/ 0 h 365"/>
                      <a:gd name="T96" fmla="*/ 2 w 311"/>
                      <a:gd name="T97" fmla="*/ 0 h 365"/>
                      <a:gd name="T98" fmla="*/ 2 w 311"/>
                      <a:gd name="T99" fmla="*/ 0 h 365"/>
                      <a:gd name="T100" fmla="*/ 2 w 311"/>
                      <a:gd name="T101" fmla="*/ 0 h 365"/>
                      <a:gd name="T102" fmla="*/ 2 w 311"/>
                      <a:gd name="T103" fmla="*/ 0 h 365"/>
                      <a:gd name="T104" fmla="*/ 1 w 311"/>
                      <a:gd name="T105" fmla="*/ 0 h 365"/>
                      <a:gd name="T106" fmla="*/ 2 w 311"/>
                      <a:gd name="T107" fmla="*/ 0 h 365"/>
                      <a:gd name="T108" fmla="*/ 1 w 311"/>
                      <a:gd name="T109" fmla="*/ 0 h 365"/>
                      <a:gd name="T110" fmla="*/ 1 w 311"/>
                      <a:gd name="T111" fmla="*/ 1 h 365"/>
                      <a:gd name="T112" fmla="*/ 0 w 311"/>
                      <a:gd name="T113" fmla="*/ 0 h 365"/>
                      <a:gd name="T114" fmla="*/ 0 w 311"/>
                      <a:gd name="T115" fmla="*/ 0 h 365"/>
                      <a:gd name="T116" fmla="*/ 0 w 311"/>
                      <a:gd name="T117" fmla="*/ 0 h 365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311"/>
                      <a:gd name="T178" fmla="*/ 0 h 365"/>
                      <a:gd name="T179" fmla="*/ 311 w 311"/>
                      <a:gd name="T180" fmla="*/ 365 h 365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311" h="365">
                        <a:moveTo>
                          <a:pt x="21" y="50"/>
                        </a:moveTo>
                        <a:lnTo>
                          <a:pt x="14" y="81"/>
                        </a:lnTo>
                        <a:lnTo>
                          <a:pt x="14" y="113"/>
                        </a:lnTo>
                        <a:lnTo>
                          <a:pt x="21" y="144"/>
                        </a:lnTo>
                        <a:lnTo>
                          <a:pt x="37" y="140"/>
                        </a:lnTo>
                        <a:lnTo>
                          <a:pt x="52" y="144"/>
                        </a:lnTo>
                        <a:lnTo>
                          <a:pt x="65" y="152"/>
                        </a:lnTo>
                        <a:lnTo>
                          <a:pt x="73" y="165"/>
                        </a:lnTo>
                        <a:lnTo>
                          <a:pt x="77" y="181"/>
                        </a:lnTo>
                        <a:lnTo>
                          <a:pt x="73" y="196"/>
                        </a:lnTo>
                        <a:lnTo>
                          <a:pt x="65" y="209"/>
                        </a:lnTo>
                        <a:lnTo>
                          <a:pt x="52" y="217"/>
                        </a:lnTo>
                        <a:lnTo>
                          <a:pt x="37" y="219"/>
                        </a:lnTo>
                        <a:lnTo>
                          <a:pt x="21" y="217"/>
                        </a:lnTo>
                        <a:lnTo>
                          <a:pt x="8" y="238"/>
                        </a:lnTo>
                        <a:lnTo>
                          <a:pt x="0" y="265"/>
                        </a:lnTo>
                        <a:lnTo>
                          <a:pt x="2" y="290"/>
                        </a:lnTo>
                        <a:lnTo>
                          <a:pt x="10" y="317"/>
                        </a:lnTo>
                        <a:lnTo>
                          <a:pt x="23" y="338"/>
                        </a:lnTo>
                        <a:lnTo>
                          <a:pt x="50" y="347"/>
                        </a:lnTo>
                        <a:lnTo>
                          <a:pt x="77" y="351"/>
                        </a:lnTo>
                        <a:lnTo>
                          <a:pt x="104" y="349"/>
                        </a:lnTo>
                        <a:lnTo>
                          <a:pt x="131" y="344"/>
                        </a:lnTo>
                        <a:lnTo>
                          <a:pt x="127" y="328"/>
                        </a:lnTo>
                        <a:lnTo>
                          <a:pt x="131" y="313"/>
                        </a:lnTo>
                        <a:lnTo>
                          <a:pt x="138" y="299"/>
                        </a:lnTo>
                        <a:lnTo>
                          <a:pt x="152" y="292"/>
                        </a:lnTo>
                        <a:lnTo>
                          <a:pt x="167" y="288"/>
                        </a:lnTo>
                        <a:lnTo>
                          <a:pt x="182" y="292"/>
                        </a:lnTo>
                        <a:lnTo>
                          <a:pt x="194" y="299"/>
                        </a:lnTo>
                        <a:lnTo>
                          <a:pt x="203" y="313"/>
                        </a:lnTo>
                        <a:lnTo>
                          <a:pt x="205" y="328"/>
                        </a:lnTo>
                        <a:lnTo>
                          <a:pt x="203" y="344"/>
                        </a:lnTo>
                        <a:lnTo>
                          <a:pt x="223" y="355"/>
                        </a:lnTo>
                        <a:lnTo>
                          <a:pt x="244" y="363"/>
                        </a:lnTo>
                        <a:lnTo>
                          <a:pt x="267" y="365"/>
                        </a:lnTo>
                        <a:lnTo>
                          <a:pt x="290" y="361"/>
                        </a:lnTo>
                        <a:lnTo>
                          <a:pt x="311" y="351"/>
                        </a:lnTo>
                        <a:lnTo>
                          <a:pt x="311" y="64"/>
                        </a:lnTo>
                        <a:lnTo>
                          <a:pt x="290" y="73"/>
                        </a:lnTo>
                        <a:lnTo>
                          <a:pt x="267" y="77"/>
                        </a:lnTo>
                        <a:lnTo>
                          <a:pt x="244" y="75"/>
                        </a:lnTo>
                        <a:lnTo>
                          <a:pt x="223" y="67"/>
                        </a:lnTo>
                        <a:lnTo>
                          <a:pt x="203" y="56"/>
                        </a:lnTo>
                        <a:lnTo>
                          <a:pt x="205" y="41"/>
                        </a:lnTo>
                        <a:lnTo>
                          <a:pt x="203" y="25"/>
                        </a:lnTo>
                        <a:lnTo>
                          <a:pt x="194" y="12"/>
                        </a:lnTo>
                        <a:lnTo>
                          <a:pt x="182" y="4"/>
                        </a:lnTo>
                        <a:lnTo>
                          <a:pt x="167" y="0"/>
                        </a:lnTo>
                        <a:lnTo>
                          <a:pt x="152" y="4"/>
                        </a:lnTo>
                        <a:lnTo>
                          <a:pt x="138" y="12"/>
                        </a:lnTo>
                        <a:lnTo>
                          <a:pt x="131" y="25"/>
                        </a:lnTo>
                        <a:lnTo>
                          <a:pt x="127" y="41"/>
                        </a:lnTo>
                        <a:lnTo>
                          <a:pt x="131" y="56"/>
                        </a:lnTo>
                        <a:lnTo>
                          <a:pt x="104" y="62"/>
                        </a:lnTo>
                        <a:lnTo>
                          <a:pt x="77" y="64"/>
                        </a:lnTo>
                        <a:lnTo>
                          <a:pt x="48" y="60"/>
                        </a:lnTo>
                        <a:lnTo>
                          <a:pt x="23" y="50"/>
                        </a:lnTo>
                        <a:lnTo>
                          <a:pt x="21" y="50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25" name="Freeform 266"/>
                  <p:cNvSpPr>
                    <a:spLocks/>
                  </p:cNvSpPr>
                  <p:nvPr/>
                </p:nvSpPr>
                <p:spPr bwMode="auto">
                  <a:xfrm>
                    <a:off x="2480" y="1724"/>
                    <a:ext cx="197" cy="197"/>
                  </a:xfrm>
                  <a:custGeom>
                    <a:avLst/>
                    <a:gdLst>
                      <a:gd name="T0" fmla="*/ 4 w 395"/>
                      <a:gd name="T1" fmla="*/ 1 h 396"/>
                      <a:gd name="T2" fmla="*/ 4 w 395"/>
                      <a:gd name="T3" fmla="*/ 1 h 396"/>
                      <a:gd name="T4" fmla="*/ 3 w 395"/>
                      <a:gd name="T5" fmla="*/ 0 h 396"/>
                      <a:gd name="T6" fmla="*/ 3 w 395"/>
                      <a:gd name="T7" fmla="*/ 0 h 396"/>
                      <a:gd name="T8" fmla="*/ 3 w 395"/>
                      <a:gd name="T9" fmla="*/ 0 h 396"/>
                      <a:gd name="T10" fmla="*/ 2 w 395"/>
                      <a:gd name="T11" fmla="*/ 0 h 396"/>
                      <a:gd name="T12" fmla="*/ 2 w 395"/>
                      <a:gd name="T13" fmla="*/ 0 h 396"/>
                      <a:gd name="T14" fmla="*/ 2 w 395"/>
                      <a:gd name="T15" fmla="*/ 0 h 396"/>
                      <a:gd name="T16" fmla="*/ 1 w 395"/>
                      <a:gd name="T17" fmla="*/ 0 h 396"/>
                      <a:gd name="T18" fmla="*/ 1 w 395"/>
                      <a:gd name="T19" fmla="*/ 1 h 396"/>
                      <a:gd name="T20" fmla="*/ 1 w 395"/>
                      <a:gd name="T21" fmla="*/ 2 h 396"/>
                      <a:gd name="T22" fmla="*/ 0 w 395"/>
                      <a:gd name="T23" fmla="*/ 2 h 396"/>
                      <a:gd name="T24" fmla="*/ 0 w 395"/>
                      <a:gd name="T25" fmla="*/ 2 h 396"/>
                      <a:gd name="T26" fmla="*/ 0 w 395"/>
                      <a:gd name="T27" fmla="*/ 3 h 396"/>
                      <a:gd name="T28" fmla="*/ 0 w 395"/>
                      <a:gd name="T29" fmla="*/ 3 h 396"/>
                      <a:gd name="T30" fmla="*/ 0 w 395"/>
                      <a:gd name="T31" fmla="*/ 3 h 396"/>
                      <a:gd name="T32" fmla="*/ 0 w 395"/>
                      <a:gd name="T33" fmla="*/ 3 h 396"/>
                      <a:gd name="T34" fmla="*/ 0 w 395"/>
                      <a:gd name="T35" fmla="*/ 4 h 396"/>
                      <a:gd name="T36" fmla="*/ 1 w 395"/>
                      <a:gd name="T37" fmla="*/ 5 h 396"/>
                      <a:gd name="T38" fmla="*/ 1 w 395"/>
                      <a:gd name="T39" fmla="*/ 5 h 396"/>
                      <a:gd name="T40" fmla="*/ 2 w 395"/>
                      <a:gd name="T41" fmla="*/ 5 h 396"/>
                      <a:gd name="T42" fmla="*/ 2 w 395"/>
                      <a:gd name="T43" fmla="*/ 5 h 396"/>
                      <a:gd name="T44" fmla="*/ 3 w 395"/>
                      <a:gd name="T45" fmla="*/ 6 h 396"/>
                      <a:gd name="T46" fmla="*/ 3 w 395"/>
                      <a:gd name="T47" fmla="*/ 6 h 396"/>
                      <a:gd name="T48" fmla="*/ 3 w 395"/>
                      <a:gd name="T49" fmla="*/ 5 h 396"/>
                      <a:gd name="T50" fmla="*/ 3 w 395"/>
                      <a:gd name="T51" fmla="*/ 5 h 396"/>
                      <a:gd name="T52" fmla="*/ 4 w 395"/>
                      <a:gd name="T53" fmla="*/ 5 h 396"/>
                      <a:gd name="T54" fmla="*/ 5 w 395"/>
                      <a:gd name="T55" fmla="*/ 4 h 396"/>
                      <a:gd name="T56" fmla="*/ 4 w 395"/>
                      <a:gd name="T57" fmla="*/ 4 h 396"/>
                      <a:gd name="T58" fmla="*/ 5 w 395"/>
                      <a:gd name="T59" fmla="*/ 3 h 396"/>
                      <a:gd name="T60" fmla="*/ 5 w 395"/>
                      <a:gd name="T61" fmla="*/ 3 h 396"/>
                      <a:gd name="T62" fmla="*/ 6 w 395"/>
                      <a:gd name="T63" fmla="*/ 3 h 396"/>
                      <a:gd name="T64" fmla="*/ 6 w 395"/>
                      <a:gd name="T65" fmla="*/ 2 h 396"/>
                      <a:gd name="T66" fmla="*/ 5 w 395"/>
                      <a:gd name="T67" fmla="*/ 2 h 396"/>
                      <a:gd name="T68" fmla="*/ 5 w 395"/>
                      <a:gd name="T69" fmla="*/ 2 h 396"/>
                      <a:gd name="T70" fmla="*/ 5 w 395"/>
                      <a:gd name="T71" fmla="*/ 1 h 3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395"/>
                      <a:gd name="T109" fmla="*/ 0 h 396"/>
                      <a:gd name="T110" fmla="*/ 395 w 395"/>
                      <a:gd name="T111" fmla="*/ 396 h 39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395" h="396">
                        <a:moveTo>
                          <a:pt x="339" y="54"/>
                        </a:moveTo>
                        <a:lnTo>
                          <a:pt x="316" y="68"/>
                        </a:lnTo>
                        <a:lnTo>
                          <a:pt x="291" y="75"/>
                        </a:lnTo>
                        <a:lnTo>
                          <a:pt x="266" y="75"/>
                        </a:lnTo>
                        <a:lnTo>
                          <a:pt x="242" y="69"/>
                        </a:lnTo>
                        <a:lnTo>
                          <a:pt x="218" y="56"/>
                        </a:lnTo>
                        <a:lnTo>
                          <a:pt x="222" y="41"/>
                        </a:lnTo>
                        <a:lnTo>
                          <a:pt x="220" y="25"/>
                        </a:lnTo>
                        <a:lnTo>
                          <a:pt x="211" y="12"/>
                        </a:lnTo>
                        <a:lnTo>
                          <a:pt x="199" y="2"/>
                        </a:lnTo>
                        <a:lnTo>
                          <a:pt x="184" y="0"/>
                        </a:lnTo>
                        <a:lnTo>
                          <a:pt x="169" y="2"/>
                        </a:lnTo>
                        <a:lnTo>
                          <a:pt x="155" y="12"/>
                        </a:lnTo>
                        <a:lnTo>
                          <a:pt x="148" y="25"/>
                        </a:lnTo>
                        <a:lnTo>
                          <a:pt x="144" y="41"/>
                        </a:lnTo>
                        <a:lnTo>
                          <a:pt x="148" y="56"/>
                        </a:lnTo>
                        <a:lnTo>
                          <a:pt x="117" y="62"/>
                        </a:lnTo>
                        <a:lnTo>
                          <a:pt x="84" y="62"/>
                        </a:lnTo>
                        <a:lnTo>
                          <a:pt x="54" y="56"/>
                        </a:lnTo>
                        <a:lnTo>
                          <a:pt x="67" y="77"/>
                        </a:lnTo>
                        <a:lnTo>
                          <a:pt x="75" y="102"/>
                        </a:lnTo>
                        <a:lnTo>
                          <a:pt x="75" y="129"/>
                        </a:lnTo>
                        <a:lnTo>
                          <a:pt x="67" y="154"/>
                        </a:lnTo>
                        <a:lnTo>
                          <a:pt x="54" y="175"/>
                        </a:lnTo>
                        <a:lnTo>
                          <a:pt x="40" y="171"/>
                        </a:lnTo>
                        <a:lnTo>
                          <a:pt x="25" y="175"/>
                        </a:lnTo>
                        <a:lnTo>
                          <a:pt x="11" y="183"/>
                        </a:lnTo>
                        <a:lnTo>
                          <a:pt x="2" y="196"/>
                        </a:lnTo>
                        <a:lnTo>
                          <a:pt x="0" y="211"/>
                        </a:lnTo>
                        <a:lnTo>
                          <a:pt x="2" y="227"/>
                        </a:lnTo>
                        <a:lnTo>
                          <a:pt x="11" y="240"/>
                        </a:lnTo>
                        <a:lnTo>
                          <a:pt x="25" y="248"/>
                        </a:lnTo>
                        <a:lnTo>
                          <a:pt x="40" y="250"/>
                        </a:lnTo>
                        <a:lnTo>
                          <a:pt x="54" y="248"/>
                        </a:lnTo>
                        <a:lnTo>
                          <a:pt x="61" y="279"/>
                        </a:lnTo>
                        <a:lnTo>
                          <a:pt x="61" y="309"/>
                        </a:lnTo>
                        <a:lnTo>
                          <a:pt x="55" y="340"/>
                        </a:lnTo>
                        <a:lnTo>
                          <a:pt x="77" y="326"/>
                        </a:lnTo>
                        <a:lnTo>
                          <a:pt x="101" y="321"/>
                        </a:lnTo>
                        <a:lnTo>
                          <a:pt x="126" y="321"/>
                        </a:lnTo>
                        <a:lnTo>
                          <a:pt x="151" y="326"/>
                        </a:lnTo>
                        <a:lnTo>
                          <a:pt x="174" y="340"/>
                        </a:lnTo>
                        <a:lnTo>
                          <a:pt x="171" y="355"/>
                        </a:lnTo>
                        <a:lnTo>
                          <a:pt x="174" y="371"/>
                        </a:lnTo>
                        <a:lnTo>
                          <a:pt x="182" y="384"/>
                        </a:lnTo>
                        <a:lnTo>
                          <a:pt x="195" y="392"/>
                        </a:lnTo>
                        <a:lnTo>
                          <a:pt x="211" y="396"/>
                        </a:lnTo>
                        <a:lnTo>
                          <a:pt x="226" y="392"/>
                        </a:lnTo>
                        <a:lnTo>
                          <a:pt x="238" y="384"/>
                        </a:lnTo>
                        <a:lnTo>
                          <a:pt x="247" y="371"/>
                        </a:lnTo>
                        <a:lnTo>
                          <a:pt x="249" y="355"/>
                        </a:lnTo>
                        <a:lnTo>
                          <a:pt x="245" y="340"/>
                        </a:lnTo>
                        <a:lnTo>
                          <a:pt x="278" y="332"/>
                        </a:lnTo>
                        <a:lnTo>
                          <a:pt x="309" y="332"/>
                        </a:lnTo>
                        <a:lnTo>
                          <a:pt x="339" y="340"/>
                        </a:lnTo>
                        <a:lnTo>
                          <a:pt x="326" y="319"/>
                        </a:lnTo>
                        <a:lnTo>
                          <a:pt x="318" y="294"/>
                        </a:lnTo>
                        <a:lnTo>
                          <a:pt x="318" y="267"/>
                        </a:lnTo>
                        <a:lnTo>
                          <a:pt x="326" y="242"/>
                        </a:lnTo>
                        <a:lnTo>
                          <a:pt x="339" y="221"/>
                        </a:lnTo>
                        <a:lnTo>
                          <a:pt x="355" y="223"/>
                        </a:lnTo>
                        <a:lnTo>
                          <a:pt x="370" y="221"/>
                        </a:lnTo>
                        <a:lnTo>
                          <a:pt x="383" y="213"/>
                        </a:lnTo>
                        <a:lnTo>
                          <a:pt x="391" y="200"/>
                        </a:lnTo>
                        <a:lnTo>
                          <a:pt x="395" y="185"/>
                        </a:lnTo>
                        <a:lnTo>
                          <a:pt x="391" y="169"/>
                        </a:lnTo>
                        <a:lnTo>
                          <a:pt x="383" y="156"/>
                        </a:lnTo>
                        <a:lnTo>
                          <a:pt x="370" y="148"/>
                        </a:lnTo>
                        <a:lnTo>
                          <a:pt x="355" y="144"/>
                        </a:lnTo>
                        <a:lnTo>
                          <a:pt x="339" y="148"/>
                        </a:lnTo>
                        <a:lnTo>
                          <a:pt x="332" y="117"/>
                        </a:lnTo>
                        <a:lnTo>
                          <a:pt x="332" y="87"/>
                        </a:lnTo>
                        <a:lnTo>
                          <a:pt x="339" y="54"/>
                        </a:lnTo>
                        <a:close/>
                      </a:path>
                    </a:pathLst>
                  </a:custGeom>
                  <a:solidFill>
                    <a:srgbClr val="FF00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26" name="Freeform 267"/>
                  <p:cNvSpPr>
                    <a:spLocks/>
                  </p:cNvSpPr>
                  <p:nvPr/>
                </p:nvSpPr>
                <p:spPr bwMode="auto">
                  <a:xfrm>
                    <a:off x="3010" y="1751"/>
                    <a:ext cx="558" cy="674"/>
                  </a:xfrm>
                  <a:custGeom>
                    <a:avLst/>
                    <a:gdLst>
                      <a:gd name="T0" fmla="*/ 0 w 1116"/>
                      <a:gd name="T1" fmla="*/ 0 h 1348"/>
                      <a:gd name="T2" fmla="*/ 17 w 1116"/>
                      <a:gd name="T3" fmla="*/ 0 h 1348"/>
                      <a:gd name="T4" fmla="*/ 17 w 1116"/>
                      <a:gd name="T5" fmla="*/ 21 h 1348"/>
                      <a:gd name="T6" fmla="*/ 0 60000 65536"/>
                      <a:gd name="T7" fmla="*/ 0 60000 65536"/>
                      <a:gd name="T8" fmla="*/ 0 60000 65536"/>
                      <a:gd name="T9" fmla="*/ 0 w 1116"/>
                      <a:gd name="T10" fmla="*/ 0 h 1348"/>
                      <a:gd name="T11" fmla="*/ 1116 w 1116"/>
                      <a:gd name="T12" fmla="*/ 1348 h 13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16" h="1348">
                        <a:moveTo>
                          <a:pt x="0" y="0"/>
                        </a:moveTo>
                        <a:lnTo>
                          <a:pt x="1116" y="0"/>
                        </a:lnTo>
                        <a:lnTo>
                          <a:pt x="1116" y="1348"/>
                        </a:ln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1108" name="Text Box 268"/>
            <p:cNvSpPr txBox="1">
              <a:spLocks noChangeArrowheads="1"/>
            </p:cNvSpPr>
            <p:nvPr/>
          </p:nvSpPr>
          <p:spPr bwMode="auto">
            <a:xfrm>
              <a:off x="1296" y="1200"/>
              <a:ext cx="3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How Much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we measure = </a:t>
              </a:r>
              <a:r>
                <a:rPr lang="en-US" sz="2000" b="1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Assembly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Model</a:t>
              </a:r>
            </a:p>
          </p:txBody>
        </p:sp>
      </p:grpSp>
      <p:grpSp>
        <p:nvGrpSpPr>
          <p:cNvPr id="40993" name="Group 269"/>
          <p:cNvGrpSpPr>
            <a:grpSpLocks/>
          </p:cNvGrpSpPr>
          <p:nvPr/>
        </p:nvGrpSpPr>
        <p:grpSpPr bwMode="auto">
          <a:xfrm>
            <a:off x="1219200" y="2209800"/>
            <a:ext cx="7543800" cy="4075113"/>
            <a:chOff x="768" y="1392"/>
            <a:chExt cx="4752" cy="2567"/>
          </a:xfrm>
        </p:grpSpPr>
        <p:sp>
          <p:nvSpPr>
            <p:cNvPr id="40996" name="Text Box 270"/>
            <p:cNvSpPr txBox="1">
              <a:spLocks noChangeArrowheads="1"/>
            </p:cNvSpPr>
            <p:nvPr/>
          </p:nvSpPr>
          <p:spPr bwMode="auto">
            <a:xfrm>
              <a:off x="768" y="1392"/>
              <a:ext cx="4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folHlink"/>
                  </a:solidFill>
                  <a:latin typeface="Arial" charset="0"/>
                  <a:cs typeface="Times New Roman" pitchFamily="18" charset="0"/>
                </a:rPr>
                <a:t>                 </a:t>
              </a:r>
              <a:r>
                <a:rPr lang="en-US" sz="2000" b="1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Customization</a:t>
              </a:r>
              <a:r>
                <a:rPr lang="en-US" sz="2000" b="1">
                  <a:solidFill>
                    <a:schemeClr val="folHlink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= </a:t>
              </a:r>
              <a:r>
                <a:rPr lang="en-US" sz="2000" b="1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Presentation &amp; Delivery</a:t>
              </a:r>
              <a:r>
                <a:rPr lang="en-US" sz="2000" b="1">
                  <a:solidFill>
                    <a:schemeClr val="hlink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Models	</a:t>
              </a:r>
            </a:p>
          </p:txBody>
        </p:sp>
        <p:grpSp>
          <p:nvGrpSpPr>
            <p:cNvPr id="40997" name="Group 271"/>
            <p:cNvGrpSpPr>
              <a:grpSpLocks/>
            </p:cNvGrpSpPr>
            <p:nvPr/>
          </p:nvGrpSpPr>
          <p:grpSpPr bwMode="auto">
            <a:xfrm>
              <a:off x="768" y="1728"/>
              <a:ext cx="4406" cy="2231"/>
              <a:chOff x="768" y="1728"/>
              <a:chExt cx="4406" cy="2231"/>
            </a:xfrm>
          </p:grpSpPr>
          <p:sp>
            <p:nvSpPr>
              <p:cNvPr id="40998" name="Rectangle 272"/>
              <p:cNvSpPr>
                <a:spLocks noChangeArrowheads="1"/>
              </p:cNvSpPr>
              <p:nvPr/>
            </p:nvSpPr>
            <p:spPr bwMode="auto">
              <a:xfrm>
                <a:off x="768" y="1728"/>
                <a:ext cx="4406" cy="2231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" name="Rectangle 273"/>
              <p:cNvSpPr>
                <a:spLocks noChangeArrowheads="1"/>
              </p:cNvSpPr>
              <p:nvPr/>
            </p:nvSpPr>
            <p:spPr bwMode="auto">
              <a:xfrm>
                <a:off x="2639" y="3815"/>
                <a:ext cx="61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Delivery Model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000" name="Freeform 274"/>
              <p:cNvSpPr>
                <a:spLocks/>
              </p:cNvSpPr>
              <p:nvPr/>
            </p:nvSpPr>
            <p:spPr bwMode="auto">
              <a:xfrm>
                <a:off x="4167" y="3675"/>
                <a:ext cx="900" cy="36"/>
              </a:xfrm>
              <a:custGeom>
                <a:avLst/>
                <a:gdLst>
                  <a:gd name="T0" fmla="*/ 27 w 1799"/>
                  <a:gd name="T1" fmla="*/ 0 h 73"/>
                  <a:gd name="T2" fmla="*/ 0 w 1799"/>
                  <a:gd name="T3" fmla="*/ 0 h 73"/>
                  <a:gd name="T4" fmla="*/ 2 w 1799"/>
                  <a:gd name="T5" fmla="*/ 1 h 73"/>
                  <a:gd name="T6" fmla="*/ 29 w 1799"/>
                  <a:gd name="T7" fmla="*/ 1 h 73"/>
                  <a:gd name="T8" fmla="*/ 27 w 1799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99"/>
                  <a:gd name="T16" fmla="*/ 0 h 73"/>
                  <a:gd name="T17" fmla="*/ 1799 w 1799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99" h="73">
                    <a:moveTo>
                      <a:pt x="1726" y="0"/>
                    </a:moveTo>
                    <a:lnTo>
                      <a:pt x="0" y="0"/>
                    </a:lnTo>
                    <a:lnTo>
                      <a:pt x="73" y="73"/>
                    </a:lnTo>
                    <a:lnTo>
                      <a:pt x="1799" y="73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1" name="Freeform 275"/>
              <p:cNvSpPr>
                <a:spLocks/>
              </p:cNvSpPr>
              <p:nvPr/>
            </p:nvSpPr>
            <p:spPr bwMode="auto">
              <a:xfrm>
                <a:off x="5030" y="2884"/>
                <a:ext cx="37" cy="827"/>
              </a:xfrm>
              <a:custGeom>
                <a:avLst/>
                <a:gdLst>
                  <a:gd name="T0" fmla="*/ 2 w 73"/>
                  <a:gd name="T1" fmla="*/ 25 h 1655"/>
                  <a:gd name="T2" fmla="*/ 0 w 73"/>
                  <a:gd name="T3" fmla="*/ 24 h 1655"/>
                  <a:gd name="T4" fmla="*/ 0 w 73"/>
                  <a:gd name="T5" fmla="*/ 0 h 1655"/>
                  <a:gd name="T6" fmla="*/ 2 w 73"/>
                  <a:gd name="T7" fmla="*/ 1 h 1655"/>
                  <a:gd name="T8" fmla="*/ 2 w 73"/>
                  <a:gd name="T9" fmla="*/ 25 h 16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655"/>
                  <a:gd name="T17" fmla="*/ 73 w 73"/>
                  <a:gd name="T18" fmla="*/ 1655 h 16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655">
                    <a:moveTo>
                      <a:pt x="73" y="1655"/>
                    </a:moveTo>
                    <a:lnTo>
                      <a:pt x="0" y="1582"/>
                    </a:lnTo>
                    <a:lnTo>
                      <a:pt x="0" y="0"/>
                    </a:lnTo>
                    <a:lnTo>
                      <a:pt x="73" y="73"/>
                    </a:lnTo>
                    <a:lnTo>
                      <a:pt x="73" y="16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2" name="Rectangle 276"/>
              <p:cNvSpPr>
                <a:spLocks noChangeArrowheads="1"/>
              </p:cNvSpPr>
              <p:nvPr/>
            </p:nvSpPr>
            <p:spPr bwMode="auto">
              <a:xfrm>
                <a:off x="4167" y="2884"/>
                <a:ext cx="863" cy="7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3" name="Rectangle 277"/>
              <p:cNvSpPr>
                <a:spLocks noChangeArrowheads="1"/>
              </p:cNvSpPr>
              <p:nvPr/>
            </p:nvSpPr>
            <p:spPr bwMode="auto">
              <a:xfrm>
                <a:off x="4206" y="2944"/>
                <a:ext cx="74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Presentation Model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004" name="Freeform 278"/>
              <p:cNvSpPr>
                <a:spLocks noEditPoints="1"/>
              </p:cNvSpPr>
              <p:nvPr/>
            </p:nvSpPr>
            <p:spPr bwMode="auto">
              <a:xfrm>
                <a:off x="4185" y="3263"/>
                <a:ext cx="486" cy="266"/>
              </a:xfrm>
              <a:custGeom>
                <a:avLst/>
                <a:gdLst>
                  <a:gd name="T0" fmla="*/ 6 w 971"/>
                  <a:gd name="T1" fmla="*/ 8 h 533"/>
                  <a:gd name="T2" fmla="*/ 0 w 971"/>
                  <a:gd name="T3" fmla="*/ 5 h 533"/>
                  <a:gd name="T4" fmla="*/ 0 w 971"/>
                  <a:gd name="T5" fmla="*/ 2 h 533"/>
                  <a:gd name="T6" fmla="*/ 6 w 971"/>
                  <a:gd name="T7" fmla="*/ 5 h 533"/>
                  <a:gd name="T8" fmla="*/ 6 w 971"/>
                  <a:gd name="T9" fmla="*/ 8 h 533"/>
                  <a:gd name="T10" fmla="*/ 16 w 971"/>
                  <a:gd name="T11" fmla="*/ 2 h 533"/>
                  <a:gd name="T12" fmla="*/ 6 w 971"/>
                  <a:gd name="T13" fmla="*/ 5 h 533"/>
                  <a:gd name="T14" fmla="*/ 0 w 971"/>
                  <a:gd name="T15" fmla="*/ 2 h 533"/>
                  <a:gd name="T16" fmla="*/ 11 w 971"/>
                  <a:gd name="T17" fmla="*/ 0 h 533"/>
                  <a:gd name="T18" fmla="*/ 16 w 971"/>
                  <a:gd name="T19" fmla="*/ 2 h 533"/>
                  <a:gd name="T20" fmla="*/ 16 w 971"/>
                  <a:gd name="T21" fmla="*/ 2 h 533"/>
                  <a:gd name="T22" fmla="*/ 16 w 971"/>
                  <a:gd name="T23" fmla="*/ 5 h 533"/>
                  <a:gd name="T24" fmla="*/ 6 w 971"/>
                  <a:gd name="T25" fmla="*/ 8 h 533"/>
                  <a:gd name="T26" fmla="*/ 6 w 971"/>
                  <a:gd name="T27" fmla="*/ 5 h 533"/>
                  <a:gd name="T28" fmla="*/ 16 w 971"/>
                  <a:gd name="T29" fmla="*/ 2 h 5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71"/>
                  <a:gd name="T46" fmla="*/ 0 h 533"/>
                  <a:gd name="T47" fmla="*/ 971 w 971"/>
                  <a:gd name="T48" fmla="*/ 533 h 53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71" h="533">
                    <a:moveTo>
                      <a:pt x="325" y="533"/>
                    </a:moveTo>
                    <a:lnTo>
                      <a:pt x="0" y="357"/>
                    </a:lnTo>
                    <a:lnTo>
                      <a:pt x="0" y="179"/>
                    </a:lnTo>
                    <a:lnTo>
                      <a:pt x="325" y="357"/>
                    </a:lnTo>
                    <a:lnTo>
                      <a:pt x="325" y="533"/>
                    </a:lnTo>
                    <a:close/>
                    <a:moveTo>
                      <a:pt x="971" y="179"/>
                    </a:moveTo>
                    <a:lnTo>
                      <a:pt x="325" y="357"/>
                    </a:lnTo>
                    <a:lnTo>
                      <a:pt x="0" y="179"/>
                    </a:lnTo>
                    <a:lnTo>
                      <a:pt x="647" y="0"/>
                    </a:lnTo>
                    <a:lnTo>
                      <a:pt x="971" y="179"/>
                    </a:lnTo>
                    <a:close/>
                    <a:moveTo>
                      <a:pt x="971" y="179"/>
                    </a:moveTo>
                    <a:lnTo>
                      <a:pt x="971" y="357"/>
                    </a:lnTo>
                    <a:lnTo>
                      <a:pt x="325" y="533"/>
                    </a:lnTo>
                    <a:lnTo>
                      <a:pt x="325" y="357"/>
                    </a:lnTo>
                    <a:lnTo>
                      <a:pt x="971" y="1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5" name="Freeform 279"/>
              <p:cNvSpPr>
                <a:spLocks/>
              </p:cNvSpPr>
              <p:nvPr/>
            </p:nvSpPr>
            <p:spPr bwMode="auto">
              <a:xfrm>
                <a:off x="4185" y="3352"/>
                <a:ext cx="162" cy="177"/>
              </a:xfrm>
              <a:custGeom>
                <a:avLst/>
                <a:gdLst>
                  <a:gd name="T0" fmla="*/ 5 w 325"/>
                  <a:gd name="T1" fmla="*/ 6 h 354"/>
                  <a:gd name="T2" fmla="*/ 0 w 325"/>
                  <a:gd name="T3" fmla="*/ 3 h 354"/>
                  <a:gd name="T4" fmla="*/ 0 w 325"/>
                  <a:gd name="T5" fmla="*/ 0 h 354"/>
                  <a:gd name="T6" fmla="*/ 5 w 325"/>
                  <a:gd name="T7" fmla="*/ 3 h 354"/>
                  <a:gd name="T8" fmla="*/ 5 w 325"/>
                  <a:gd name="T9" fmla="*/ 6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5"/>
                  <a:gd name="T16" fmla="*/ 0 h 354"/>
                  <a:gd name="T17" fmla="*/ 325 w 325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5" h="354">
                    <a:moveTo>
                      <a:pt x="325" y="354"/>
                    </a:moveTo>
                    <a:lnTo>
                      <a:pt x="0" y="178"/>
                    </a:lnTo>
                    <a:lnTo>
                      <a:pt x="0" y="0"/>
                    </a:lnTo>
                    <a:lnTo>
                      <a:pt x="325" y="178"/>
                    </a:lnTo>
                    <a:lnTo>
                      <a:pt x="325" y="35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" name="Freeform 280"/>
              <p:cNvSpPr>
                <a:spLocks/>
              </p:cNvSpPr>
              <p:nvPr/>
            </p:nvSpPr>
            <p:spPr bwMode="auto">
              <a:xfrm>
                <a:off x="4185" y="3263"/>
                <a:ext cx="486" cy="178"/>
              </a:xfrm>
              <a:custGeom>
                <a:avLst/>
                <a:gdLst>
                  <a:gd name="T0" fmla="*/ 16 w 971"/>
                  <a:gd name="T1" fmla="*/ 2 h 357"/>
                  <a:gd name="T2" fmla="*/ 6 w 971"/>
                  <a:gd name="T3" fmla="*/ 5 h 357"/>
                  <a:gd name="T4" fmla="*/ 0 w 971"/>
                  <a:gd name="T5" fmla="*/ 2 h 357"/>
                  <a:gd name="T6" fmla="*/ 11 w 971"/>
                  <a:gd name="T7" fmla="*/ 0 h 357"/>
                  <a:gd name="T8" fmla="*/ 16 w 971"/>
                  <a:gd name="T9" fmla="*/ 2 h 3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1"/>
                  <a:gd name="T16" fmla="*/ 0 h 357"/>
                  <a:gd name="T17" fmla="*/ 971 w 971"/>
                  <a:gd name="T18" fmla="*/ 357 h 3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1" h="357">
                    <a:moveTo>
                      <a:pt x="971" y="179"/>
                    </a:moveTo>
                    <a:lnTo>
                      <a:pt x="325" y="357"/>
                    </a:lnTo>
                    <a:lnTo>
                      <a:pt x="0" y="179"/>
                    </a:lnTo>
                    <a:lnTo>
                      <a:pt x="647" y="0"/>
                    </a:lnTo>
                    <a:lnTo>
                      <a:pt x="971" y="179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7" name="Freeform 281"/>
              <p:cNvSpPr>
                <a:spLocks/>
              </p:cNvSpPr>
              <p:nvPr/>
            </p:nvSpPr>
            <p:spPr bwMode="auto">
              <a:xfrm>
                <a:off x="4347" y="3352"/>
                <a:ext cx="324" cy="177"/>
              </a:xfrm>
              <a:custGeom>
                <a:avLst/>
                <a:gdLst>
                  <a:gd name="T0" fmla="*/ 11 w 646"/>
                  <a:gd name="T1" fmla="*/ 0 h 354"/>
                  <a:gd name="T2" fmla="*/ 11 w 646"/>
                  <a:gd name="T3" fmla="*/ 3 h 354"/>
                  <a:gd name="T4" fmla="*/ 0 w 646"/>
                  <a:gd name="T5" fmla="*/ 6 h 354"/>
                  <a:gd name="T6" fmla="*/ 0 w 646"/>
                  <a:gd name="T7" fmla="*/ 3 h 354"/>
                  <a:gd name="T8" fmla="*/ 11 w 646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6"/>
                  <a:gd name="T16" fmla="*/ 0 h 354"/>
                  <a:gd name="T17" fmla="*/ 646 w 646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6" h="354">
                    <a:moveTo>
                      <a:pt x="646" y="0"/>
                    </a:moveTo>
                    <a:lnTo>
                      <a:pt x="646" y="178"/>
                    </a:lnTo>
                    <a:lnTo>
                      <a:pt x="0" y="354"/>
                    </a:lnTo>
                    <a:lnTo>
                      <a:pt x="0" y="178"/>
                    </a:lnTo>
                    <a:lnTo>
                      <a:pt x="64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" name="Line 282"/>
              <p:cNvSpPr>
                <a:spLocks noChangeShapeType="1"/>
              </p:cNvSpPr>
              <p:nvPr/>
            </p:nvSpPr>
            <p:spPr bwMode="auto">
              <a:xfrm flipV="1">
                <a:off x="4347" y="3382"/>
                <a:ext cx="324" cy="8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9" name="Freeform 283"/>
              <p:cNvSpPr>
                <a:spLocks noEditPoints="1"/>
              </p:cNvSpPr>
              <p:nvPr/>
            </p:nvSpPr>
            <p:spPr bwMode="auto">
              <a:xfrm>
                <a:off x="4266" y="3145"/>
                <a:ext cx="324" cy="266"/>
              </a:xfrm>
              <a:custGeom>
                <a:avLst/>
                <a:gdLst>
                  <a:gd name="T0" fmla="*/ 1 w 648"/>
                  <a:gd name="T1" fmla="*/ 2 h 534"/>
                  <a:gd name="T2" fmla="*/ 1 w 648"/>
                  <a:gd name="T3" fmla="*/ 1 h 534"/>
                  <a:gd name="T4" fmla="*/ 1 w 648"/>
                  <a:gd name="T5" fmla="*/ 1 h 534"/>
                  <a:gd name="T6" fmla="*/ 1 w 648"/>
                  <a:gd name="T7" fmla="*/ 2 h 534"/>
                  <a:gd name="T8" fmla="*/ 1 w 648"/>
                  <a:gd name="T9" fmla="*/ 2 h 534"/>
                  <a:gd name="T10" fmla="*/ 1 w 648"/>
                  <a:gd name="T11" fmla="*/ 0 h 534"/>
                  <a:gd name="T12" fmla="*/ 1 w 648"/>
                  <a:gd name="T13" fmla="*/ 7 h 534"/>
                  <a:gd name="T14" fmla="*/ 1 w 648"/>
                  <a:gd name="T15" fmla="*/ 7 h 534"/>
                  <a:gd name="T16" fmla="*/ 1 w 648"/>
                  <a:gd name="T17" fmla="*/ 8 h 534"/>
                  <a:gd name="T18" fmla="*/ 1 w 648"/>
                  <a:gd name="T19" fmla="*/ 8 h 534"/>
                  <a:gd name="T20" fmla="*/ 1 w 648"/>
                  <a:gd name="T21" fmla="*/ 8 h 534"/>
                  <a:gd name="T22" fmla="*/ 2 w 648"/>
                  <a:gd name="T23" fmla="*/ 8 h 534"/>
                  <a:gd name="T24" fmla="*/ 2 w 648"/>
                  <a:gd name="T25" fmla="*/ 8 h 534"/>
                  <a:gd name="T26" fmla="*/ 3 w 648"/>
                  <a:gd name="T27" fmla="*/ 8 h 534"/>
                  <a:gd name="T28" fmla="*/ 3 w 648"/>
                  <a:gd name="T29" fmla="*/ 8 h 534"/>
                  <a:gd name="T30" fmla="*/ 3 w 648"/>
                  <a:gd name="T31" fmla="*/ 8 h 534"/>
                  <a:gd name="T32" fmla="*/ 3 w 648"/>
                  <a:gd name="T33" fmla="*/ 8 h 534"/>
                  <a:gd name="T34" fmla="*/ 10 w 648"/>
                  <a:gd name="T35" fmla="*/ 6 h 534"/>
                  <a:gd name="T36" fmla="*/ 10 w 648"/>
                  <a:gd name="T37" fmla="*/ 6 h 534"/>
                  <a:gd name="T38" fmla="*/ 10 w 648"/>
                  <a:gd name="T39" fmla="*/ 6 h 534"/>
                  <a:gd name="T40" fmla="*/ 10 w 648"/>
                  <a:gd name="T41" fmla="*/ 6 h 534"/>
                  <a:gd name="T42" fmla="*/ 10 w 648"/>
                  <a:gd name="T43" fmla="*/ 6 h 534"/>
                  <a:gd name="T44" fmla="*/ 10 w 648"/>
                  <a:gd name="T45" fmla="*/ 0 h 534"/>
                  <a:gd name="T46" fmla="*/ 10 w 648"/>
                  <a:gd name="T47" fmla="*/ 0 h 534"/>
                  <a:gd name="T48" fmla="*/ 10 w 648"/>
                  <a:gd name="T49" fmla="*/ 0 h 534"/>
                  <a:gd name="T50" fmla="*/ 10 w 648"/>
                  <a:gd name="T51" fmla="*/ 0 h 534"/>
                  <a:gd name="T52" fmla="*/ 9 w 648"/>
                  <a:gd name="T53" fmla="*/ 0 h 534"/>
                  <a:gd name="T54" fmla="*/ 3 w 648"/>
                  <a:gd name="T55" fmla="*/ 0 h 534"/>
                  <a:gd name="T56" fmla="*/ 3 w 648"/>
                  <a:gd name="T57" fmla="*/ 0 h 534"/>
                  <a:gd name="T58" fmla="*/ 2 w 648"/>
                  <a:gd name="T59" fmla="*/ 0 h 534"/>
                  <a:gd name="T60" fmla="*/ 1 w 648"/>
                  <a:gd name="T61" fmla="*/ 0 h 534"/>
                  <a:gd name="T62" fmla="*/ 1 w 648"/>
                  <a:gd name="T63" fmla="*/ 0 h 534"/>
                  <a:gd name="T64" fmla="*/ 1 w 648"/>
                  <a:gd name="T65" fmla="*/ 0 h 534"/>
                  <a:gd name="T66" fmla="*/ 1 w 648"/>
                  <a:gd name="T67" fmla="*/ 0 h 534"/>
                  <a:gd name="T68" fmla="*/ 1 w 648"/>
                  <a:gd name="T69" fmla="*/ 7 h 534"/>
                  <a:gd name="T70" fmla="*/ 1 w 648"/>
                  <a:gd name="T71" fmla="*/ 7 h 534"/>
                  <a:gd name="T72" fmla="*/ 1 w 648"/>
                  <a:gd name="T73" fmla="*/ 0 h 534"/>
                  <a:gd name="T74" fmla="*/ 1 w 648"/>
                  <a:gd name="T75" fmla="*/ 0 h 534"/>
                  <a:gd name="T76" fmla="*/ 1 w 648"/>
                  <a:gd name="T77" fmla="*/ 0 h 534"/>
                  <a:gd name="T78" fmla="*/ 1 w 648"/>
                  <a:gd name="T79" fmla="*/ 0 h 534"/>
                  <a:gd name="T80" fmla="*/ 1 w 648"/>
                  <a:gd name="T81" fmla="*/ 1 h 534"/>
                  <a:gd name="T82" fmla="*/ 1 w 648"/>
                  <a:gd name="T83" fmla="*/ 1 h 534"/>
                  <a:gd name="T84" fmla="*/ 0 w 648"/>
                  <a:gd name="T85" fmla="*/ 2 h 534"/>
                  <a:gd name="T86" fmla="*/ 1 w 648"/>
                  <a:gd name="T87" fmla="*/ 6 h 534"/>
                  <a:gd name="T88" fmla="*/ 1 w 648"/>
                  <a:gd name="T89" fmla="*/ 7 h 53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48"/>
                  <a:gd name="T136" fmla="*/ 0 h 534"/>
                  <a:gd name="T137" fmla="*/ 648 w 648"/>
                  <a:gd name="T138" fmla="*/ 534 h 53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48" h="534">
                    <a:moveTo>
                      <a:pt x="7" y="160"/>
                    </a:moveTo>
                    <a:lnTo>
                      <a:pt x="65" y="102"/>
                    </a:lnTo>
                    <a:lnTo>
                      <a:pt x="65" y="127"/>
                    </a:lnTo>
                    <a:lnTo>
                      <a:pt x="7" y="179"/>
                    </a:lnTo>
                    <a:lnTo>
                      <a:pt x="7" y="160"/>
                    </a:lnTo>
                    <a:close/>
                    <a:moveTo>
                      <a:pt x="74" y="48"/>
                    </a:moveTo>
                    <a:lnTo>
                      <a:pt x="97" y="488"/>
                    </a:lnTo>
                    <a:lnTo>
                      <a:pt x="99" y="497"/>
                    </a:lnTo>
                    <a:lnTo>
                      <a:pt x="99" y="514"/>
                    </a:lnTo>
                    <a:lnTo>
                      <a:pt x="105" y="522"/>
                    </a:lnTo>
                    <a:lnTo>
                      <a:pt x="113" y="526"/>
                    </a:lnTo>
                    <a:lnTo>
                      <a:pt x="120" y="530"/>
                    </a:lnTo>
                    <a:lnTo>
                      <a:pt x="128" y="534"/>
                    </a:lnTo>
                    <a:lnTo>
                      <a:pt x="134" y="534"/>
                    </a:lnTo>
                    <a:lnTo>
                      <a:pt x="151" y="532"/>
                    </a:lnTo>
                    <a:lnTo>
                      <a:pt x="172" y="530"/>
                    </a:lnTo>
                    <a:lnTo>
                      <a:pt x="191" y="528"/>
                    </a:lnTo>
                    <a:lnTo>
                      <a:pt x="619" y="441"/>
                    </a:lnTo>
                    <a:lnTo>
                      <a:pt x="633" y="440"/>
                    </a:lnTo>
                    <a:lnTo>
                      <a:pt x="642" y="432"/>
                    </a:lnTo>
                    <a:lnTo>
                      <a:pt x="648" y="417"/>
                    </a:lnTo>
                    <a:lnTo>
                      <a:pt x="648" y="405"/>
                    </a:lnTo>
                    <a:lnTo>
                      <a:pt x="606" y="31"/>
                    </a:lnTo>
                    <a:lnTo>
                      <a:pt x="604" y="21"/>
                    </a:lnTo>
                    <a:lnTo>
                      <a:pt x="600" y="12"/>
                    </a:lnTo>
                    <a:lnTo>
                      <a:pt x="592" y="2"/>
                    </a:lnTo>
                    <a:lnTo>
                      <a:pt x="573" y="0"/>
                    </a:lnTo>
                    <a:lnTo>
                      <a:pt x="165" y="14"/>
                    </a:lnTo>
                    <a:lnTo>
                      <a:pt x="130" y="16"/>
                    </a:lnTo>
                    <a:lnTo>
                      <a:pt x="120" y="16"/>
                    </a:lnTo>
                    <a:lnTo>
                      <a:pt x="111" y="18"/>
                    </a:lnTo>
                    <a:lnTo>
                      <a:pt x="101" y="21"/>
                    </a:lnTo>
                    <a:lnTo>
                      <a:pt x="90" y="31"/>
                    </a:lnTo>
                    <a:lnTo>
                      <a:pt x="74" y="48"/>
                    </a:lnTo>
                    <a:close/>
                    <a:moveTo>
                      <a:pt x="97" y="491"/>
                    </a:moveTo>
                    <a:lnTo>
                      <a:pt x="97" y="488"/>
                    </a:lnTo>
                    <a:lnTo>
                      <a:pt x="76" y="60"/>
                    </a:lnTo>
                    <a:lnTo>
                      <a:pt x="74" y="48"/>
                    </a:lnTo>
                    <a:lnTo>
                      <a:pt x="72" y="58"/>
                    </a:lnTo>
                    <a:lnTo>
                      <a:pt x="71" y="71"/>
                    </a:lnTo>
                    <a:lnTo>
                      <a:pt x="69" y="85"/>
                    </a:lnTo>
                    <a:lnTo>
                      <a:pt x="0" y="156"/>
                    </a:lnTo>
                    <a:lnTo>
                      <a:pt x="13" y="395"/>
                    </a:lnTo>
                    <a:lnTo>
                      <a:pt x="97" y="4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" name="Freeform 284"/>
              <p:cNvSpPr>
                <a:spLocks/>
              </p:cNvSpPr>
              <p:nvPr/>
            </p:nvSpPr>
            <p:spPr bwMode="auto">
              <a:xfrm>
                <a:off x="4270" y="3195"/>
                <a:ext cx="28" cy="39"/>
              </a:xfrm>
              <a:custGeom>
                <a:avLst/>
                <a:gdLst>
                  <a:gd name="T0" fmla="*/ 0 w 58"/>
                  <a:gd name="T1" fmla="*/ 1 h 77"/>
                  <a:gd name="T2" fmla="*/ 0 w 58"/>
                  <a:gd name="T3" fmla="*/ 0 h 77"/>
                  <a:gd name="T4" fmla="*/ 0 w 58"/>
                  <a:gd name="T5" fmla="*/ 1 h 77"/>
                  <a:gd name="T6" fmla="*/ 0 w 58"/>
                  <a:gd name="T7" fmla="*/ 2 h 77"/>
                  <a:gd name="T8" fmla="*/ 0 w 58"/>
                  <a:gd name="T9" fmla="*/ 1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"/>
                  <a:gd name="T16" fmla="*/ 0 h 77"/>
                  <a:gd name="T17" fmla="*/ 58 w 58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" h="77">
                    <a:moveTo>
                      <a:pt x="0" y="58"/>
                    </a:moveTo>
                    <a:lnTo>
                      <a:pt x="58" y="0"/>
                    </a:lnTo>
                    <a:lnTo>
                      <a:pt x="58" y="25"/>
                    </a:lnTo>
                    <a:lnTo>
                      <a:pt x="0" y="77"/>
                    </a:lnTo>
                    <a:lnTo>
                      <a:pt x="0" y="58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" name="Freeform 285"/>
              <p:cNvSpPr>
                <a:spLocks/>
              </p:cNvSpPr>
              <p:nvPr/>
            </p:nvSpPr>
            <p:spPr bwMode="auto">
              <a:xfrm>
                <a:off x="4377" y="3172"/>
                <a:ext cx="189" cy="185"/>
              </a:xfrm>
              <a:custGeom>
                <a:avLst/>
                <a:gdLst>
                  <a:gd name="T0" fmla="*/ 1 w 378"/>
                  <a:gd name="T1" fmla="*/ 1 h 368"/>
                  <a:gd name="T2" fmla="*/ 1 w 378"/>
                  <a:gd name="T3" fmla="*/ 1 h 368"/>
                  <a:gd name="T4" fmla="*/ 1 w 378"/>
                  <a:gd name="T5" fmla="*/ 1 h 368"/>
                  <a:gd name="T6" fmla="*/ 0 w 378"/>
                  <a:gd name="T7" fmla="*/ 1 h 368"/>
                  <a:gd name="T8" fmla="*/ 1 w 378"/>
                  <a:gd name="T9" fmla="*/ 2 h 368"/>
                  <a:gd name="T10" fmla="*/ 1 w 378"/>
                  <a:gd name="T11" fmla="*/ 4 h 368"/>
                  <a:gd name="T12" fmla="*/ 1 w 378"/>
                  <a:gd name="T13" fmla="*/ 5 h 368"/>
                  <a:gd name="T14" fmla="*/ 1 w 378"/>
                  <a:gd name="T15" fmla="*/ 6 h 368"/>
                  <a:gd name="T16" fmla="*/ 1 w 378"/>
                  <a:gd name="T17" fmla="*/ 6 h 368"/>
                  <a:gd name="T18" fmla="*/ 1 w 378"/>
                  <a:gd name="T19" fmla="*/ 6 h 368"/>
                  <a:gd name="T20" fmla="*/ 1 w 378"/>
                  <a:gd name="T21" fmla="*/ 6 h 368"/>
                  <a:gd name="T22" fmla="*/ 6 w 378"/>
                  <a:gd name="T23" fmla="*/ 5 h 368"/>
                  <a:gd name="T24" fmla="*/ 6 w 378"/>
                  <a:gd name="T25" fmla="*/ 5 h 368"/>
                  <a:gd name="T26" fmla="*/ 6 w 378"/>
                  <a:gd name="T27" fmla="*/ 5 h 368"/>
                  <a:gd name="T28" fmla="*/ 6 w 378"/>
                  <a:gd name="T29" fmla="*/ 5 h 368"/>
                  <a:gd name="T30" fmla="*/ 6 w 378"/>
                  <a:gd name="T31" fmla="*/ 1 h 368"/>
                  <a:gd name="T32" fmla="*/ 6 w 378"/>
                  <a:gd name="T33" fmla="*/ 1 h 368"/>
                  <a:gd name="T34" fmla="*/ 6 w 378"/>
                  <a:gd name="T35" fmla="*/ 1 h 368"/>
                  <a:gd name="T36" fmla="*/ 6 w 378"/>
                  <a:gd name="T37" fmla="*/ 0 h 368"/>
                  <a:gd name="T38" fmla="*/ 1 w 378"/>
                  <a:gd name="T39" fmla="*/ 1 h 36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78"/>
                  <a:gd name="T61" fmla="*/ 0 h 368"/>
                  <a:gd name="T62" fmla="*/ 378 w 378"/>
                  <a:gd name="T63" fmla="*/ 368 h 36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78" h="368">
                    <a:moveTo>
                      <a:pt x="21" y="10"/>
                    </a:moveTo>
                    <a:lnTo>
                      <a:pt x="8" y="11"/>
                    </a:lnTo>
                    <a:lnTo>
                      <a:pt x="2" y="15"/>
                    </a:lnTo>
                    <a:lnTo>
                      <a:pt x="0" y="27"/>
                    </a:lnTo>
                    <a:lnTo>
                      <a:pt x="6" y="86"/>
                    </a:lnTo>
                    <a:lnTo>
                      <a:pt x="12" y="198"/>
                    </a:lnTo>
                    <a:lnTo>
                      <a:pt x="19" y="307"/>
                    </a:lnTo>
                    <a:lnTo>
                      <a:pt x="21" y="357"/>
                    </a:lnTo>
                    <a:lnTo>
                      <a:pt x="23" y="361"/>
                    </a:lnTo>
                    <a:lnTo>
                      <a:pt x="31" y="368"/>
                    </a:lnTo>
                    <a:lnTo>
                      <a:pt x="40" y="368"/>
                    </a:lnTo>
                    <a:lnTo>
                      <a:pt x="363" y="318"/>
                    </a:lnTo>
                    <a:lnTo>
                      <a:pt x="372" y="315"/>
                    </a:lnTo>
                    <a:lnTo>
                      <a:pt x="376" y="307"/>
                    </a:lnTo>
                    <a:lnTo>
                      <a:pt x="378" y="293"/>
                    </a:lnTo>
                    <a:lnTo>
                      <a:pt x="351" y="17"/>
                    </a:lnTo>
                    <a:lnTo>
                      <a:pt x="347" y="6"/>
                    </a:lnTo>
                    <a:lnTo>
                      <a:pt x="343" y="2"/>
                    </a:lnTo>
                    <a:lnTo>
                      <a:pt x="332" y="0"/>
                    </a:lnTo>
                    <a:lnTo>
                      <a:pt x="21" y="1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2" name="Freeform 286"/>
              <p:cNvSpPr>
                <a:spLocks/>
              </p:cNvSpPr>
              <p:nvPr/>
            </p:nvSpPr>
            <p:spPr bwMode="auto">
              <a:xfrm>
                <a:off x="4346" y="3152"/>
                <a:ext cx="19" cy="246"/>
              </a:xfrm>
              <a:custGeom>
                <a:avLst/>
                <a:gdLst>
                  <a:gd name="T0" fmla="*/ 1 w 36"/>
                  <a:gd name="T1" fmla="*/ 8 h 491"/>
                  <a:gd name="T2" fmla="*/ 1 w 36"/>
                  <a:gd name="T3" fmla="*/ 8 h 491"/>
                  <a:gd name="T4" fmla="*/ 1 w 36"/>
                  <a:gd name="T5" fmla="*/ 8 h 491"/>
                  <a:gd name="T6" fmla="*/ 1 w 36"/>
                  <a:gd name="T7" fmla="*/ 8 h 491"/>
                  <a:gd name="T8" fmla="*/ 1 w 36"/>
                  <a:gd name="T9" fmla="*/ 7 h 491"/>
                  <a:gd name="T10" fmla="*/ 1 w 36"/>
                  <a:gd name="T11" fmla="*/ 7 h 491"/>
                  <a:gd name="T12" fmla="*/ 1 w 36"/>
                  <a:gd name="T13" fmla="*/ 5 h 491"/>
                  <a:gd name="T14" fmla="*/ 1 w 36"/>
                  <a:gd name="T15" fmla="*/ 4 h 491"/>
                  <a:gd name="T16" fmla="*/ 1 w 36"/>
                  <a:gd name="T17" fmla="*/ 3 h 491"/>
                  <a:gd name="T18" fmla="*/ 1 w 36"/>
                  <a:gd name="T19" fmla="*/ 2 h 491"/>
                  <a:gd name="T20" fmla="*/ 0 w 36"/>
                  <a:gd name="T21" fmla="*/ 1 h 491"/>
                  <a:gd name="T22" fmla="*/ 0 w 36"/>
                  <a:gd name="T23" fmla="*/ 1 h 491"/>
                  <a:gd name="T24" fmla="*/ 0 w 36"/>
                  <a:gd name="T25" fmla="*/ 1 h 491"/>
                  <a:gd name="T26" fmla="*/ 1 w 36"/>
                  <a:gd name="T27" fmla="*/ 1 h 491"/>
                  <a:gd name="T28" fmla="*/ 1 w 36"/>
                  <a:gd name="T29" fmla="*/ 0 h 49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6"/>
                  <a:gd name="T46" fmla="*/ 0 h 491"/>
                  <a:gd name="T47" fmla="*/ 36 w 36"/>
                  <a:gd name="T48" fmla="*/ 491 h 49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6" h="491">
                    <a:moveTo>
                      <a:pt x="36" y="491"/>
                    </a:moveTo>
                    <a:lnTo>
                      <a:pt x="30" y="485"/>
                    </a:lnTo>
                    <a:lnTo>
                      <a:pt x="28" y="477"/>
                    </a:lnTo>
                    <a:lnTo>
                      <a:pt x="27" y="464"/>
                    </a:lnTo>
                    <a:lnTo>
                      <a:pt x="25" y="439"/>
                    </a:lnTo>
                    <a:lnTo>
                      <a:pt x="23" y="387"/>
                    </a:lnTo>
                    <a:lnTo>
                      <a:pt x="17" y="318"/>
                    </a:lnTo>
                    <a:lnTo>
                      <a:pt x="13" y="241"/>
                    </a:lnTo>
                    <a:lnTo>
                      <a:pt x="7" y="167"/>
                    </a:lnTo>
                    <a:lnTo>
                      <a:pt x="4" y="99"/>
                    </a:lnTo>
                    <a:lnTo>
                      <a:pt x="0" y="53"/>
                    </a:lnTo>
                    <a:lnTo>
                      <a:pt x="0" y="34"/>
                    </a:lnTo>
                    <a:lnTo>
                      <a:pt x="0" y="17"/>
                    </a:lnTo>
                    <a:lnTo>
                      <a:pt x="2" y="7"/>
                    </a:lnTo>
                    <a:lnTo>
                      <a:pt x="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3" name="Freeform 287"/>
              <p:cNvSpPr>
                <a:spLocks/>
              </p:cNvSpPr>
              <p:nvPr/>
            </p:nvSpPr>
            <p:spPr bwMode="auto">
              <a:xfrm>
                <a:off x="4303" y="3145"/>
                <a:ext cx="287" cy="266"/>
              </a:xfrm>
              <a:custGeom>
                <a:avLst/>
                <a:gdLst>
                  <a:gd name="T0" fmla="*/ 0 w 574"/>
                  <a:gd name="T1" fmla="*/ 0 h 534"/>
                  <a:gd name="T2" fmla="*/ 1 w 574"/>
                  <a:gd name="T3" fmla="*/ 7 h 534"/>
                  <a:gd name="T4" fmla="*/ 1 w 574"/>
                  <a:gd name="T5" fmla="*/ 7 h 534"/>
                  <a:gd name="T6" fmla="*/ 1 w 574"/>
                  <a:gd name="T7" fmla="*/ 8 h 534"/>
                  <a:gd name="T8" fmla="*/ 1 w 574"/>
                  <a:gd name="T9" fmla="*/ 8 h 534"/>
                  <a:gd name="T10" fmla="*/ 1 w 574"/>
                  <a:gd name="T11" fmla="*/ 8 h 534"/>
                  <a:gd name="T12" fmla="*/ 1 w 574"/>
                  <a:gd name="T13" fmla="*/ 8 h 534"/>
                  <a:gd name="T14" fmla="*/ 1 w 574"/>
                  <a:gd name="T15" fmla="*/ 8 h 534"/>
                  <a:gd name="T16" fmla="*/ 1 w 574"/>
                  <a:gd name="T17" fmla="*/ 8 h 534"/>
                  <a:gd name="T18" fmla="*/ 1 w 574"/>
                  <a:gd name="T19" fmla="*/ 8 h 534"/>
                  <a:gd name="T20" fmla="*/ 1 w 574"/>
                  <a:gd name="T21" fmla="*/ 8 h 534"/>
                  <a:gd name="T22" fmla="*/ 2 w 574"/>
                  <a:gd name="T23" fmla="*/ 8 h 534"/>
                  <a:gd name="T24" fmla="*/ 9 w 574"/>
                  <a:gd name="T25" fmla="*/ 6 h 534"/>
                  <a:gd name="T26" fmla="*/ 9 w 574"/>
                  <a:gd name="T27" fmla="*/ 6 h 534"/>
                  <a:gd name="T28" fmla="*/ 9 w 574"/>
                  <a:gd name="T29" fmla="*/ 6 h 534"/>
                  <a:gd name="T30" fmla="*/ 9 w 574"/>
                  <a:gd name="T31" fmla="*/ 6 h 534"/>
                  <a:gd name="T32" fmla="*/ 9 w 574"/>
                  <a:gd name="T33" fmla="*/ 6 h 534"/>
                  <a:gd name="T34" fmla="*/ 9 w 574"/>
                  <a:gd name="T35" fmla="*/ 0 h 534"/>
                  <a:gd name="T36" fmla="*/ 9 w 574"/>
                  <a:gd name="T37" fmla="*/ 0 h 534"/>
                  <a:gd name="T38" fmla="*/ 9 w 574"/>
                  <a:gd name="T39" fmla="*/ 0 h 534"/>
                  <a:gd name="T40" fmla="*/ 9 w 574"/>
                  <a:gd name="T41" fmla="*/ 0 h 534"/>
                  <a:gd name="T42" fmla="*/ 8 w 574"/>
                  <a:gd name="T43" fmla="*/ 0 h 534"/>
                  <a:gd name="T44" fmla="*/ 1 w 574"/>
                  <a:gd name="T45" fmla="*/ 0 h 534"/>
                  <a:gd name="T46" fmla="*/ 1 w 574"/>
                  <a:gd name="T47" fmla="*/ 0 h 534"/>
                  <a:gd name="T48" fmla="*/ 1 w 574"/>
                  <a:gd name="T49" fmla="*/ 0 h 534"/>
                  <a:gd name="T50" fmla="*/ 1 w 574"/>
                  <a:gd name="T51" fmla="*/ 0 h 534"/>
                  <a:gd name="T52" fmla="*/ 1 w 574"/>
                  <a:gd name="T53" fmla="*/ 0 h 534"/>
                  <a:gd name="T54" fmla="*/ 1 w 574"/>
                  <a:gd name="T55" fmla="*/ 0 h 534"/>
                  <a:gd name="T56" fmla="*/ 0 w 574"/>
                  <a:gd name="T57" fmla="*/ 0 h 5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74"/>
                  <a:gd name="T88" fmla="*/ 0 h 534"/>
                  <a:gd name="T89" fmla="*/ 574 w 574"/>
                  <a:gd name="T90" fmla="*/ 534 h 53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74" h="534">
                    <a:moveTo>
                      <a:pt x="0" y="48"/>
                    </a:moveTo>
                    <a:lnTo>
                      <a:pt x="23" y="488"/>
                    </a:lnTo>
                    <a:lnTo>
                      <a:pt x="25" y="497"/>
                    </a:lnTo>
                    <a:lnTo>
                      <a:pt x="25" y="514"/>
                    </a:lnTo>
                    <a:lnTo>
                      <a:pt x="31" y="522"/>
                    </a:lnTo>
                    <a:lnTo>
                      <a:pt x="39" y="526"/>
                    </a:lnTo>
                    <a:lnTo>
                      <a:pt x="46" y="530"/>
                    </a:lnTo>
                    <a:lnTo>
                      <a:pt x="54" y="534"/>
                    </a:lnTo>
                    <a:lnTo>
                      <a:pt x="60" y="534"/>
                    </a:lnTo>
                    <a:lnTo>
                      <a:pt x="77" y="532"/>
                    </a:lnTo>
                    <a:lnTo>
                      <a:pt x="98" y="530"/>
                    </a:lnTo>
                    <a:lnTo>
                      <a:pt x="117" y="528"/>
                    </a:lnTo>
                    <a:lnTo>
                      <a:pt x="545" y="441"/>
                    </a:lnTo>
                    <a:lnTo>
                      <a:pt x="559" y="440"/>
                    </a:lnTo>
                    <a:lnTo>
                      <a:pt x="568" y="432"/>
                    </a:lnTo>
                    <a:lnTo>
                      <a:pt x="574" y="417"/>
                    </a:lnTo>
                    <a:lnTo>
                      <a:pt x="574" y="405"/>
                    </a:lnTo>
                    <a:lnTo>
                      <a:pt x="532" y="31"/>
                    </a:lnTo>
                    <a:lnTo>
                      <a:pt x="530" y="21"/>
                    </a:lnTo>
                    <a:lnTo>
                      <a:pt x="526" y="12"/>
                    </a:lnTo>
                    <a:lnTo>
                      <a:pt x="518" y="2"/>
                    </a:lnTo>
                    <a:lnTo>
                      <a:pt x="499" y="0"/>
                    </a:lnTo>
                    <a:lnTo>
                      <a:pt x="91" y="14"/>
                    </a:lnTo>
                    <a:lnTo>
                      <a:pt x="56" y="16"/>
                    </a:lnTo>
                    <a:lnTo>
                      <a:pt x="46" y="16"/>
                    </a:lnTo>
                    <a:lnTo>
                      <a:pt x="37" y="18"/>
                    </a:lnTo>
                    <a:lnTo>
                      <a:pt x="27" y="21"/>
                    </a:lnTo>
                    <a:lnTo>
                      <a:pt x="16" y="31"/>
                    </a:lnTo>
                    <a:lnTo>
                      <a:pt x="0" y="48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4" name="Line 288"/>
              <p:cNvSpPr>
                <a:spLocks noChangeShapeType="1"/>
              </p:cNvSpPr>
              <p:nvPr/>
            </p:nvSpPr>
            <p:spPr bwMode="auto">
              <a:xfrm>
                <a:off x="4318" y="3161"/>
                <a:ext cx="14" cy="237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5" name="Freeform 289"/>
              <p:cNvSpPr>
                <a:spLocks/>
              </p:cNvSpPr>
              <p:nvPr/>
            </p:nvSpPr>
            <p:spPr bwMode="auto">
              <a:xfrm>
                <a:off x="4270" y="3195"/>
                <a:ext cx="28" cy="39"/>
              </a:xfrm>
              <a:custGeom>
                <a:avLst/>
                <a:gdLst>
                  <a:gd name="T0" fmla="*/ 0 w 58"/>
                  <a:gd name="T1" fmla="*/ 1 h 77"/>
                  <a:gd name="T2" fmla="*/ 0 w 58"/>
                  <a:gd name="T3" fmla="*/ 0 h 77"/>
                  <a:gd name="T4" fmla="*/ 0 w 58"/>
                  <a:gd name="T5" fmla="*/ 1 h 77"/>
                  <a:gd name="T6" fmla="*/ 0 w 58"/>
                  <a:gd name="T7" fmla="*/ 2 h 77"/>
                  <a:gd name="T8" fmla="*/ 0 w 58"/>
                  <a:gd name="T9" fmla="*/ 1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"/>
                  <a:gd name="T16" fmla="*/ 0 h 77"/>
                  <a:gd name="T17" fmla="*/ 58 w 58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" h="77">
                    <a:moveTo>
                      <a:pt x="0" y="58"/>
                    </a:moveTo>
                    <a:lnTo>
                      <a:pt x="58" y="0"/>
                    </a:lnTo>
                    <a:lnTo>
                      <a:pt x="58" y="25"/>
                    </a:lnTo>
                    <a:lnTo>
                      <a:pt x="0" y="77"/>
                    </a:lnTo>
                    <a:lnTo>
                      <a:pt x="0" y="58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6" name="Freeform 290"/>
              <p:cNvSpPr>
                <a:spLocks/>
              </p:cNvSpPr>
              <p:nvPr/>
            </p:nvSpPr>
            <p:spPr bwMode="auto">
              <a:xfrm>
                <a:off x="4266" y="3169"/>
                <a:ext cx="49" cy="221"/>
              </a:xfrm>
              <a:custGeom>
                <a:avLst/>
                <a:gdLst>
                  <a:gd name="T0" fmla="*/ 2 w 97"/>
                  <a:gd name="T1" fmla="*/ 6 h 443"/>
                  <a:gd name="T2" fmla="*/ 2 w 97"/>
                  <a:gd name="T3" fmla="*/ 6 h 443"/>
                  <a:gd name="T4" fmla="*/ 2 w 97"/>
                  <a:gd name="T5" fmla="*/ 0 h 443"/>
                  <a:gd name="T6" fmla="*/ 2 w 97"/>
                  <a:gd name="T7" fmla="*/ 0 h 443"/>
                  <a:gd name="T8" fmla="*/ 2 w 97"/>
                  <a:gd name="T9" fmla="*/ 0 h 443"/>
                  <a:gd name="T10" fmla="*/ 2 w 97"/>
                  <a:gd name="T11" fmla="*/ 0 h 443"/>
                  <a:gd name="T12" fmla="*/ 2 w 97"/>
                  <a:gd name="T13" fmla="*/ 0 h 443"/>
                  <a:gd name="T14" fmla="*/ 2 w 97"/>
                  <a:gd name="T15" fmla="*/ 0 h 443"/>
                  <a:gd name="T16" fmla="*/ 0 w 97"/>
                  <a:gd name="T17" fmla="*/ 1 h 443"/>
                  <a:gd name="T18" fmla="*/ 1 w 97"/>
                  <a:gd name="T19" fmla="*/ 5 h 443"/>
                  <a:gd name="T20" fmla="*/ 2 w 97"/>
                  <a:gd name="T21" fmla="*/ 6 h 4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7"/>
                  <a:gd name="T34" fmla="*/ 0 h 443"/>
                  <a:gd name="T35" fmla="*/ 97 w 97"/>
                  <a:gd name="T36" fmla="*/ 443 h 4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7" h="443">
                    <a:moveTo>
                      <a:pt x="97" y="443"/>
                    </a:moveTo>
                    <a:lnTo>
                      <a:pt x="97" y="440"/>
                    </a:lnTo>
                    <a:lnTo>
                      <a:pt x="76" y="12"/>
                    </a:lnTo>
                    <a:lnTo>
                      <a:pt x="74" y="0"/>
                    </a:lnTo>
                    <a:lnTo>
                      <a:pt x="72" y="10"/>
                    </a:lnTo>
                    <a:lnTo>
                      <a:pt x="71" y="23"/>
                    </a:lnTo>
                    <a:lnTo>
                      <a:pt x="69" y="37"/>
                    </a:lnTo>
                    <a:lnTo>
                      <a:pt x="0" y="108"/>
                    </a:lnTo>
                    <a:lnTo>
                      <a:pt x="13" y="347"/>
                    </a:lnTo>
                    <a:lnTo>
                      <a:pt x="97" y="44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7" name="Freeform 291"/>
              <p:cNvSpPr>
                <a:spLocks/>
              </p:cNvSpPr>
              <p:nvPr/>
            </p:nvSpPr>
            <p:spPr bwMode="auto">
              <a:xfrm>
                <a:off x="4590" y="3389"/>
                <a:ext cx="54" cy="22"/>
              </a:xfrm>
              <a:custGeom>
                <a:avLst/>
                <a:gdLst>
                  <a:gd name="T0" fmla="*/ 0 w 107"/>
                  <a:gd name="T1" fmla="*/ 0 h 45"/>
                  <a:gd name="T2" fmla="*/ 2 w 107"/>
                  <a:gd name="T3" fmla="*/ 0 h 45"/>
                  <a:gd name="T4" fmla="*/ 2 w 107"/>
                  <a:gd name="T5" fmla="*/ 0 h 45"/>
                  <a:gd name="T6" fmla="*/ 0 w 107"/>
                  <a:gd name="T7" fmla="*/ 0 h 45"/>
                  <a:gd name="T8" fmla="*/ 0 w 107"/>
                  <a:gd name="T9" fmla="*/ 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45"/>
                  <a:gd name="T17" fmla="*/ 107 w 107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45">
                    <a:moveTo>
                      <a:pt x="0" y="29"/>
                    </a:moveTo>
                    <a:lnTo>
                      <a:pt x="107" y="0"/>
                    </a:lnTo>
                    <a:lnTo>
                      <a:pt x="107" y="14"/>
                    </a:lnTo>
                    <a:lnTo>
                      <a:pt x="0" y="45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8" name="Freeform 292"/>
              <p:cNvSpPr>
                <a:spLocks/>
              </p:cNvSpPr>
              <p:nvPr/>
            </p:nvSpPr>
            <p:spPr bwMode="auto">
              <a:xfrm>
                <a:off x="4381" y="3175"/>
                <a:ext cx="174" cy="171"/>
              </a:xfrm>
              <a:custGeom>
                <a:avLst/>
                <a:gdLst>
                  <a:gd name="T0" fmla="*/ 0 w 349"/>
                  <a:gd name="T1" fmla="*/ 1 h 341"/>
                  <a:gd name="T2" fmla="*/ 0 w 349"/>
                  <a:gd name="T3" fmla="*/ 2 h 341"/>
                  <a:gd name="T4" fmla="*/ 0 w 349"/>
                  <a:gd name="T5" fmla="*/ 3 h 341"/>
                  <a:gd name="T6" fmla="*/ 0 w 349"/>
                  <a:gd name="T7" fmla="*/ 5 h 341"/>
                  <a:gd name="T8" fmla="*/ 0 w 349"/>
                  <a:gd name="T9" fmla="*/ 6 h 341"/>
                  <a:gd name="T10" fmla="*/ 0 w 349"/>
                  <a:gd name="T11" fmla="*/ 6 h 341"/>
                  <a:gd name="T12" fmla="*/ 5 w 349"/>
                  <a:gd name="T13" fmla="*/ 5 h 341"/>
                  <a:gd name="T14" fmla="*/ 5 w 349"/>
                  <a:gd name="T15" fmla="*/ 5 h 341"/>
                  <a:gd name="T16" fmla="*/ 5 w 349"/>
                  <a:gd name="T17" fmla="*/ 5 h 341"/>
                  <a:gd name="T18" fmla="*/ 5 w 349"/>
                  <a:gd name="T19" fmla="*/ 1 h 341"/>
                  <a:gd name="T20" fmla="*/ 5 w 349"/>
                  <a:gd name="T21" fmla="*/ 1 h 341"/>
                  <a:gd name="T22" fmla="*/ 4 w 349"/>
                  <a:gd name="T23" fmla="*/ 0 h 341"/>
                  <a:gd name="T24" fmla="*/ 0 w 349"/>
                  <a:gd name="T25" fmla="*/ 1 h 3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49"/>
                  <a:gd name="T40" fmla="*/ 0 h 341"/>
                  <a:gd name="T41" fmla="*/ 349 w 349"/>
                  <a:gd name="T42" fmla="*/ 341 h 34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49" h="341">
                    <a:moveTo>
                      <a:pt x="0" y="9"/>
                    </a:moveTo>
                    <a:lnTo>
                      <a:pt x="4" y="69"/>
                    </a:lnTo>
                    <a:lnTo>
                      <a:pt x="11" y="180"/>
                    </a:lnTo>
                    <a:lnTo>
                      <a:pt x="17" y="289"/>
                    </a:lnTo>
                    <a:lnTo>
                      <a:pt x="21" y="341"/>
                    </a:lnTo>
                    <a:lnTo>
                      <a:pt x="34" y="339"/>
                    </a:lnTo>
                    <a:lnTo>
                      <a:pt x="332" y="291"/>
                    </a:lnTo>
                    <a:lnTo>
                      <a:pt x="341" y="287"/>
                    </a:lnTo>
                    <a:lnTo>
                      <a:pt x="349" y="272"/>
                    </a:lnTo>
                    <a:lnTo>
                      <a:pt x="330" y="19"/>
                    </a:lnTo>
                    <a:lnTo>
                      <a:pt x="324" y="4"/>
                    </a:lnTo>
                    <a:lnTo>
                      <a:pt x="309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9" name="Freeform 293"/>
              <p:cNvSpPr>
                <a:spLocks noEditPoints="1"/>
              </p:cNvSpPr>
              <p:nvPr/>
            </p:nvSpPr>
            <p:spPr bwMode="auto">
              <a:xfrm>
                <a:off x="4833" y="3549"/>
                <a:ext cx="107" cy="44"/>
              </a:xfrm>
              <a:custGeom>
                <a:avLst/>
                <a:gdLst>
                  <a:gd name="T0" fmla="*/ 2 w 215"/>
                  <a:gd name="T1" fmla="*/ 1 h 88"/>
                  <a:gd name="T2" fmla="*/ 2 w 215"/>
                  <a:gd name="T3" fmla="*/ 1 h 88"/>
                  <a:gd name="T4" fmla="*/ 0 w 215"/>
                  <a:gd name="T5" fmla="*/ 1 h 88"/>
                  <a:gd name="T6" fmla="*/ 0 w 215"/>
                  <a:gd name="T7" fmla="*/ 1 h 88"/>
                  <a:gd name="T8" fmla="*/ 1 w 215"/>
                  <a:gd name="T9" fmla="*/ 1 h 88"/>
                  <a:gd name="T10" fmla="*/ 2 w 215"/>
                  <a:gd name="T11" fmla="*/ 1 h 88"/>
                  <a:gd name="T12" fmla="*/ 2 w 215"/>
                  <a:gd name="T13" fmla="*/ 1 h 88"/>
                  <a:gd name="T14" fmla="*/ 3 w 215"/>
                  <a:gd name="T15" fmla="*/ 1 h 88"/>
                  <a:gd name="T16" fmla="*/ 3 w 215"/>
                  <a:gd name="T17" fmla="*/ 1 h 88"/>
                  <a:gd name="T18" fmla="*/ 2 w 215"/>
                  <a:gd name="T19" fmla="*/ 1 h 88"/>
                  <a:gd name="T20" fmla="*/ 2 w 215"/>
                  <a:gd name="T21" fmla="*/ 1 h 88"/>
                  <a:gd name="T22" fmla="*/ 3 w 215"/>
                  <a:gd name="T23" fmla="*/ 1 h 88"/>
                  <a:gd name="T24" fmla="*/ 2 w 215"/>
                  <a:gd name="T25" fmla="*/ 0 h 88"/>
                  <a:gd name="T26" fmla="*/ 1 w 215"/>
                  <a:gd name="T27" fmla="*/ 1 h 88"/>
                  <a:gd name="T28" fmla="*/ 2 w 215"/>
                  <a:gd name="T29" fmla="*/ 1 h 88"/>
                  <a:gd name="T30" fmla="*/ 3 w 215"/>
                  <a:gd name="T31" fmla="*/ 1 h 88"/>
                  <a:gd name="T32" fmla="*/ 0 w 215"/>
                  <a:gd name="T33" fmla="*/ 1 h 88"/>
                  <a:gd name="T34" fmla="*/ 0 w 215"/>
                  <a:gd name="T35" fmla="*/ 1 h 88"/>
                  <a:gd name="T36" fmla="*/ 2 w 215"/>
                  <a:gd name="T37" fmla="*/ 0 h 88"/>
                  <a:gd name="T38" fmla="*/ 1 w 215"/>
                  <a:gd name="T39" fmla="*/ 1 h 88"/>
                  <a:gd name="T40" fmla="*/ 0 w 215"/>
                  <a:gd name="T41" fmla="*/ 1 h 8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15"/>
                  <a:gd name="T64" fmla="*/ 0 h 88"/>
                  <a:gd name="T65" fmla="*/ 215 w 215"/>
                  <a:gd name="T66" fmla="*/ 88 h 8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15" h="88">
                    <a:moveTo>
                      <a:pt x="161" y="59"/>
                    </a:moveTo>
                    <a:lnTo>
                      <a:pt x="161" y="88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108" y="29"/>
                    </a:lnTo>
                    <a:lnTo>
                      <a:pt x="161" y="59"/>
                    </a:lnTo>
                    <a:close/>
                    <a:moveTo>
                      <a:pt x="161" y="88"/>
                    </a:moveTo>
                    <a:lnTo>
                      <a:pt x="215" y="59"/>
                    </a:lnTo>
                    <a:lnTo>
                      <a:pt x="215" y="29"/>
                    </a:lnTo>
                    <a:lnTo>
                      <a:pt x="161" y="59"/>
                    </a:lnTo>
                    <a:lnTo>
                      <a:pt x="161" y="88"/>
                    </a:lnTo>
                    <a:close/>
                    <a:moveTo>
                      <a:pt x="215" y="29"/>
                    </a:moveTo>
                    <a:lnTo>
                      <a:pt x="161" y="0"/>
                    </a:lnTo>
                    <a:lnTo>
                      <a:pt x="108" y="29"/>
                    </a:lnTo>
                    <a:lnTo>
                      <a:pt x="161" y="59"/>
                    </a:lnTo>
                    <a:lnTo>
                      <a:pt x="215" y="29"/>
                    </a:lnTo>
                    <a:close/>
                    <a:moveTo>
                      <a:pt x="0" y="44"/>
                    </a:moveTo>
                    <a:lnTo>
                      <a:pt x="54" y="15"/>
                    </a:lnTo>
                    <a:lnTo>
                      <a:pt x="161" y="0"/>
                    </a:lnTo>
                    <a:lnTo>
                      <a:pt x="108" y="29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0" name="Freeform 294"/>
              <p:cNvSpPr>
                <a:spLocks/>
              </p:cNvSpPr>
              <p:nvPr/>
            </p:nvSpPr>
            <p:spPr bwMode="auto">
              <a:xfrm>
                <a:off x="4833" y="3564"/>
                <a:ext cx="80" cy="29"/>
              </a:xfrm>
              <a:custGeom>
                <a:avLst/>
                <a:gdLst>
                  <a:gd name="T0" fmla="*/ 2 w 161"/>
                  <a:gd name="T1" fmla="*/ 0 h 59"/>
                  <a:gd name="T2" fmla="*/ 2 w 161"/>
                  <a:gd name="T3" fmla="*/ 0 h 59"/>
                  <a:gd name="T4" fmla="*/ 0 w 161"/>
                  <a:gd name="T5" fmla="*/ 0 h 59"/>
                  <a:gd name="T6" fmla="*/ 0 w 161"/>
                  <a:gd name="T7" fmla="*/ 0 h 59"/>
                  <a:gd name="T8" fmla="*/ 1 w 161"/>
                  <a:gd name="T9" fmla="*/ 0 h 59"/>
                  <a:gd name="T10" fmla="*/ 2 w 161"/>
                  <a:gd name="T11" fmla="*/ 0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1"/>
                  <a:gd name="T19" fmla="*/ 0 h 59"/>
                  <a:gd name="T20" fmla="*/ 161 w 161"/>
                  <a:gd name="T21" fmla="*/ 59 h 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1" h="59">
                    <a:moveTo>
                      <a:pt x="161" y="30"/>
                    </a:moveTo>
                    <a:lnTo>
                      <a:pt x="161" y="59"/>
                    </a:lnTo>
                    <a:lnTo>
                      <a:pt x="0" y="30"/>
                    </a:lnTo>
                    <a:lnTo>
                      <a:pt x="0" y="15"/>
                    </a:lnTo>
                    <a:lnTo>
                      <a:pt x="108" y="0"/>
                    </a:lnTo>
                    <a:lnTo>
                      <a:pt x="161" y="3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1" name="Freeform 295"/>
              <p:cNvSpPr>
                <a:spLocks/>
              </p:cNvSpPr>
              <p:nvPr/>
            </p:nvSpPr>
            <p:spPr bwMode="auto">
              <a:xfrm>
                <a:off x="4913" y="3564"/>
                <a:ext cx="27" cy="29"/>
              </a:xfrm>
              <a:custGeom>
                <a:avLst/>
                <a:gdLst>
                  <a:gd name="T0" fmla="*/ 0 w 54"/>
                  <a:gd name="T1" fmla="*/ 0 h 59"/>
                  <a:gd name="T2" fmla="*/ 1 w 54"/>
                  <a:gd name="T3" fmla="*/ 0 h 59"/>
                  <a:gd name="T4" fmla="*/ 1 w 54"/>
                  <a:gd name="T5" fmla="*/ 0 h 59"/>
                  <a:gd name="T6" fmla="*/ 0 w 54"/>
                  <a:gd name="T7" fmla="*/ 0 h 59"/>
                  <a:gd name="T8" fmla="*/ 0 w 54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59"/>
                  <a:gd name="T17" fmla="*/ 54 w 54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59">
                    <a:moveTo>
                      <a:pt x="0" y="59"/>
                    </a:moveTo>
                    <a:lnTo>
                      <a:pt x="54" y="30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0" y="59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2" name="Freeform 296"/>
              <p:cNvSpPr>
                <a:spLocks/>
              </p:cNvSpPr>
              <p:nvPr/>
            </p:nvSpPr>
            <p:spPr bwMode="auto">
              <a:xfrm>
                <a:off x="4886" y="3549"/>
                <a:ext cx="54" cy="30"/>
              </a:xfrm>
              <a:custGeom>
                <a:avLst/>
                <a:gdLst>
                  <a:gd name="T0" fmla="*/ 2 w 107"/>
                  <a:gd name="T1" fmla="*/ 1 h 59"/>
                  <a:gd name="T2" fmla="*/ 1 w 107"/>
                  <a:gd name="T3" fmla="*/ 0 h 59"/>
                  <a:gd name="T4" fmla="*/ 0 w 107"/>
                  <a:gd name="T5" fmla="*/ 1 h 59"/>
                  <a:gd name="T6" fmla="*/ 1 w 107"/>
                  <a:gd name="T7" fmla="*/ 1 h 59"/>
                  <a:gd name="T8" fmla="*/ 2 w 107"/>
                  <a:gd name="T9" fmla="*/ 1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59"/>
                  <a:gd name="T17" fmla="*/ 107 w 107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59">
                    <a:moveTo>
                      <a:pt x="107" y="29"/>
                    </a:moveTo>
                    <a:lnTo>
                      <a:pt x="53" y="0"/>
                    </a:lnTo>
                    <a:lnTo>
                      <a:pt x="0" y="29"/>
                    </a:lnTo>
                    <a:lnTo>
                      <a:pt x="53" y="59"/>
                    </a:lnTo>
                    <a:lnTo>
                      <a:pt x="107" y="29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3" name="Freeform 297"/>
              <p:cNvSpPr>
                <a:spLocks/>
              </p:cNvSpPr>
              <p:nvPr/>
            </p:nvSpPr>
            <p:spPr bwMode="auto">
              <a:xfrm>
                <a:off x="4833" y="3549"/>
                <a:ext cx="80" cy="22"/>
              </a:xfrm>
              <a:custGeom>
                <a:avLst/>
                <a:gdLst>
                  <a:gd name="T0" fmla="*/ 0 w 161"/>
                  <a:gd name="T1" fmla="*/ 1 h 44"/>
                  <a:gd name="T2" fmla="*/ 0 w 161"/>
                  <a:gd name="T3" fmla="*/ 1 h 44"/>
                  <a:gd name="T4" fmla="*/ 2 w 161"/>
                  <a:gd name="T5" fmla="*/ 0 h 44"/>
                  <a:gd name="T6" fmla="*/ 1 w 161"/>
                  <a:gd name="T7" fmla="*/ 1 h 44"/>
                  <a:gd name="T8" fmla="*/ 0 w 161"/>
                  <a:gd name="T9" fmla="*/ 1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44"/>
                  <a:gd name="T17" fmla="*/ 161 w 161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44">
                    <a:moveTo>
                      <a:pt x="0" y="44"/>
                    </a:moveTo>
                    <a:lnTo>
                      <a:pt x="54" y="15"/>
                    </a:lnTo>
                    <a:lnTo>
                      <a:pt x="161" y="0"/>
                    </a:lnTo>
                    <a:lnTo>
                      <a:pt x="108" y="29"/>
                    </a:lnTo>
                    <a:lnTo>
                      <a:pt x="0" y="4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4" name="Freeform 298"/>
              <p:cNvSpPr>
                <a:spLocks/>
              </p:cNvSpPr>
              <p:nvPr/>
            </p:nvSpPr>
            <p:spPr bwMode="auto">
              <a:xfrm>
                <a:off x="4718" y="3467"/>
                <a:ext cx="128" cy="100"/>
              </a:xfrm>
              <a:custGeom>
                <a:avLst/>
                <a:gdLst>
                  <a:gd name="T0" fmla="*/ 4 w 257"/>
                  <a:gd name="T1" fmla="*/ 4 h 199"/>
                  <a:gd name="T2" fmla="*/ 3 w 257"/>
                  <a:gd name="T3" fmla="*/ 4 h 199"/>
                  <a:gd name="T4" fmla="*/ 3 w 257"/>
                  <a:gd name="T5" fmla="*/ 4 h 199"/>
                  <a:gd name="T6" fmla="*/ 3 w 257"/>
                  <a:gd name="T7" fmla="*/ 4 h 199"/>
                  <a:gd name="T8" fmla="*/ 2 w 257"/>
                  <a:gd name="T9" fmla="*/ 4 h 199"/>
                  <a:gd name="T10" fmla="*/ 2 w 257"/>
                  <a:gd name="T11" fmla="*/ 3 h 199"/>
                  <a:gd name="T12" fmla="*/ 2 w 257"/>
                  <a:gd name="T13" fmla="*/ 3 h 199"/>
                  <a:gd name="T14" fmla="*/ 2 w 257"/>
                  <a:gd name="T15" fmla="*/ 3 h 199"/>
                  <a:gd name="T16" fmla="*/ 2 w 257"/>
                  <a:gd name="T17" fmla="*/ 3 h 199"/>
                  <a:gd name="T18" fmla="*/ 2 w 257"/>
                  <a:gd name="T19" fmla="*/ 3 h 199"/>
                  <a:gd name="T20" fmla="*/ 2 w 257"/>
                  <a:gd name="T21" fmla="*/ 3 h 199"/>
                  <a:gd name="T22" fmla="*/ 3 w 257"/>
                  <a:gd name="T23" fmla="*/ 3 h 199"/>
                  <a:gd name="T24" fmla="*/ 3 w 257"/>
                  <a:gd name="T25" fmla="*/ 3 h 199"/>
                  <a:gd name="T26" fmla="*/ 3 w 257"/>
                  <a:gd name="T27" fmla="*/ 3 h 199"/>
                  <a:gd name="T28" fmla="*/ 3 w 257"/>
                  <a:gd name="T29" fmla="*/ 2 h 199"/>
                  <a:gd name="T30" fmla="*/ 3 w 257"/>
                  <a:gd name="T31" fmla="*/ 2 h 199"/>
                  <a:gd name="T32" fmla="*/ 3 w 257"/>
                  <a:gd name="T33" fmla="*/ 2 h 199"/>
                  <a:gd name="T34" fmla="*/ 3 w 257"/>
                  <a:gd name="T35" fmla="*/ 2 h 199"/>
                  <a:gd name="T36" fmla="*/ 2 w 257"/>
                  <a:gd name="T37" fmla="*/ 2 h 199"/>
                  <a:gd name="T38" fmla="*/ 2 w 257"/>
                  <a:gd name="T39" fmla="*/ 2 h 199"/>
                  <a:gd name="T40" fmla="*/ 2 w 257"/>
                  <a:gd name="T41" fmla="*/ 2 h 199"/>
                  <a:gd name="T42" fmla="*/ 2 w 257"/>
                  <a:gd name="T43" fmla="*/ 2 h 199"/>
                  <a:gd name="T44" fmla="*/ 2 w 257"/>
                  <a:gd name="T45" fmla="*/ 1 h 199"/>
                  <a:gd name="T46" fmla="*/ 2 w 257"/>
                  <a:gd name="T47" fmla="*/ 1 h 199"/>
                  <a:gd name="T48" fmla="*/ 2 w 257"/>
                  <a:gd name="T49" fmla="*/ 1 h 199"/>
                  <a:gd name="T50" fmla="*/ 2 w 257"/>
                  <a:gd name="T51" fmla="*/ 1 h 199"/>
                  <a:gd name="T52" fmla="*/ 2 w 257"/>
                  <a:gd name="T53" fmla="*/ 1 h 199"/>
                  <a:gd name="T54" fmla="*/ 2 w 257"/>
                  <a:gd name="T55" fmla="*/ 1 h 199"/>
                  <a:gd name="T56" fmla="*/ 2 w 257"/>
                  <a:gd name="T57" fmla="*/ 1 h 199"/>
                  <a:gd name="T58" fmla="*/ 2 w 257"/>
                  <a:gd name="T59" fmla="*/ 1 h 199"/>
                  <a:gd name="T60" fmla="*/ 2 w 257"/>
                  <a:gd name="T61" fmla="*/ 1 h 199"/>
                  <a:gd name="T62" fmla="*/ 1 w 257"/>
                  <a:gd name="T63" fmla="*/ 0 h 199"/>
                  <a:gd name="T64" fmla="*/ 1 w 257"/>
                  <a:gd name="T65" fmla="*/ 0 h 199"/>
                  <a:gd name="T66" fmla="*/ 0 w 257"/>
                  <a:gd name="T67" fmla="*/ 1 h 199"/>
                  <a:gd name="T68" fmla="*/ 0 w 257"/>
                  <a:gd name="T69" fmla="*/ 1 h 199"/>
                  <a:gd name="T70" fmla="*/ 0 w 257"/>
                  <a:gd name="T71" fmla="*/ 1 h 199"/>
                  <a:gd name="T72" fmla="*/ 0 w 257"/>
                  <a:gd name="T73" fmla="*/ 1 h 19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57"/>
                  <a:gd name="T112" fmla="*/ 0 h 199"/>
                  <a:gd name="T113" fmla="*/ 257 w 257"/>
                  <a:gd name="T114" fmla="*/ 199 h 19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57" h="199">
                    <a:moveTo>
                      <a:pt x="257" y="194"/>
                    </a:moveTo>
                    <a:lnTo>
                      <a:pt x="238" y="197"/>
                    </a:lnTo>
                    <a:lnTo>
                      <a:pt x="217" y="199"/>
                    </a:lnTo>
                    <a:lnTo>
                      <a:pt x="196" y="197"/>
                    </a:lnTo>
                    <a:lnTo>
                      <a:pt x="176" y="195"/>
                    </a:lnTo>
                    <a:lnTo>
                      <a:pt x="163" y="190"/>
                    </a:lnTo>
                    <a:lnTo>
                      <a:pt x="155" y="182"/>
                    </a:lnTo>
                    <a:lnTo>
                      <a:pt x="153" y="174"/>
                    </a:lnTo>
                    <a:lnTo>
                      <a:pt x="159" y="167"/>
                    </a:lnTo>
                    <a:lnTo>
                      <a:pt x="173" y="161"/>
                    </a:lnTo>
                    <a:lnTo>
                      <a:pt x="190" y="157"/>
                    </a:lnTo>
                    <a:lnTo>
                      <a:pt x="207" y="151"/>
                    </a:lnTo>
                    <a:lnTo>
                      <a:pt x="221" y="146"/>
                    </a:lnTo>
                    <a:lnTo>
                      <a:pt x="228" y="138"/>
                    </a:lnTo>
                    <a:lnTo>
                      <a:pt x="230" y="128"/>
                    </a:lnTo>
                    <a:lnTo>
                      <a:pt x="226" y="119"/>
                    </a:lnTo>
                    <a:lnTo>
                      <a:pt x="217" y="111"/>
                    </a:lnTo>
                    <a:lnTo>
                      <a:pt x="203" y="105"/>
                    </a:lnTo>
                    <a:lnTo>
                      <a:pt x="178" y="100"/>
                    </a:lnTo>
                    <a:lnTo>
                      <a:pt x="157" y="90"/>
                    </a:lnTo>
                    <a:lnTo>
                      <a:pt x="142" y="80"/>
                    </a:lnTo>
                    <a:lnTo>
                      <a:pt x="132" y="71"/>
                    </a:lnTo>
                    <a:lnTo>
                      <a:pt x="129" y="59"/>
                    </a:lnTo>
                    <a:lnTo>
                      <a:pt x="132" y="50"/>
                    </a:lnTo>
                    <a:lnTo>
                      <a:pt x="142" y="38"/>
                    </a:lnTo>
                    <a:lnTo>
                      <a:pt x="155" y="32"/>
                    </a:lnTo>
                    <a:lnTo>
                      <a:pt x="163" y="25"/>
                    </a:lnTo>
                    <a:lnTo>
                      <a:pt x="163" y="17"/>
                    </a:lnTo>
                    <a:lnTo>
                      <a:pt x="157" y="11"/>
                    </a:lnTo>
                    <a:lnTo>
                      <a:pt x="146" y="6"/>
                    </a:lnTo>
                    <a:lnTo>
                      <a:pt x="129" y="2"/>
                    </a:lnTo>
                    <a:lnTo>
                      <a:pt x="107" y="0"/>
                    </a:lnTo>
                    <a:lnTo>
                      <a:pt x="82" y="0"/>
                    </a:lnTo>
                    <a:lnTo>
                      <a:pt x="59" y="2"/>
                    </a:lnTo>
                    <a:lnTo>
                      <a:pt x="36" y="6"/>
                    </a:lnTo>
                    <a:lnTo>
                      <a:pt x="15" y="9"/>
                    </a:lnTo>
                    <a:lnTo>
                      <a:pt x="0" y="1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5" name="Freeform 299"/>
              <p:cNvSpPr>
                <a:spLocks/>
              </p:cNvSpPr>
              <p:nvPr/>
            </p:nvSpPr>
            <p:spPr bwMode="auto">
              <a:xfrm>
                <a:off x="4347" y="3458"/>
                <a:ext cx="432" cy="190"/>
              </a:xfrm>
              <a:custGeom>
                <a:avLst/>
                <a:gdLst>
                  <a:gd name="T0" fmla="*/ 0 w 863"/>
                  <a:gd name="T1" fmla="*/ 4 h 379"/>
                  <a:gd name="T2" fmla="*/ 2 w 863"/>
                  <a:gd name="T3" fmla="*/ 6 h 379"/>
                  <a:gd name="T4" fmla="*/ 3 w 863"/>
                  <a:gd name="T5" fmla="*/ 6 h 379"/>
                  <a:gd name="T6" fmla="*/ 3 w 863"/>
                  <a:gd name="T7" fmla="*/ 6 h 379"/>
                  <a:gd name="T8" fmla="*/ 3 w 863"/>
                  <a:gd name="T9" fmla="*/ 6 h 379"/>
                  <a:gd name="T10" fmla="*/ 14 w 863"/>
                  <a:gd name="T11" fmla="*/ 3 h 379"/>
                  <a:gd name="T12" fmla="*/ 14 w 863"/>
                  <a:gd name="T13" fmla="*/ 3 h 379"/>
                  <a:gd name="T14" fmla="*/ 14 w 863"/>
                  <a:gd name="T15" fmla="*/ 2 h 379"/>
                  <a:gd name="T16" fmla="*/ 14 w 863"/>
                  <a:gd name="T17" fmla="*/ 2 h 379"/>
                  <a:gd name="T18" fmla="*/ 14 w 863"/>
                  <a:gd name="T19" fmla="*/ 2 h 379"/>
                  <a:gd name="T20" fmla="*/ 11 w 863"/>
                  <a:gd name="T21" fmla="*/ 0 h 379"/>
                  <a:gd name="T22" fmla="*/ 1 w 863"/>
                  <a:gd name="T23" fmla="*/ 3 h 379"/>
                  <a:gd name="T24" fmla="*/ 1 w 863"/>
                  <a:gd name="T25" fmla="*/ 3 h 379"/>
                  <a:gd name="T26" fmla="*/ 1 w 863"/>
                  <a:gd name="T27" fmla="*/ 3 h 379"/>
                  <a:gd name="T28" fmla="*/ 0 w 863"/>
                  <a:gd name="T29" fmla="*/ 4 h 379"/>
                  <a:gd name="T30" fmla="*/ 0 w 863"/>
                  <a:gd name="T31" fmla="*/ 4 h 37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63"/>
                  <a:gd name="T49" fmla="*/ 0 h 379"/>
                  <a:gd name="T50" fmla="*/ 863 w 863"/>
                  <a:gd name="T51" fmla="*/ 379 h 37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63" h="379">
                    <a:moveTo>
                      <a:pt x="0" y="218"/>
                    </a:moveTo>
                    <a:lnTo>
                      <a:pt x="122" y="368"/>
                    </a:lnTo>
                    <a:lnTo>
                      <a:pt x="134" y="377"/>
                    </a:lnTo>
                    <a:lnTo>
                      <a:pt x="147" y="379"/>
                    </a:lnTo>
                    <a:lnTo>
                      <a:pt x="159" y="374"/>
                    </a:lnTo>
                    <a:lnTo>
                      <a:pt x="851" y="147"/>
                    </a:lnTo>
                    <a:lnTo>
                      <a:pt x="859" y="138"/>
                    </a:lnTo>
                    <a:lnTo>
                      <a:pt x="863" y="126"/>
                    </a:lnTo>
                    <a:lnTo>
                      <a:pt x="859" y="113"/>
                    </a:lnTo>
                    <a:lnTo>
                      <a:pt x="851" y="103"/>
                    </a:lnTo>
                    <a:lnTo>
                      <a:pt x="704" y="0"/>
                    </a:lnTo>
                    <a:lnTo>
                      <a:pt x="28" y="164"/>
                    </a:lnTo>
                    <a:lnTo>
                      <a:pt x="15" y="172"/>
                    </a:lnTo>
                    <a:lnTo>
                      <a:pt x="5" y="186"/>
                    </a:lnTo>
                    <a:lnTo>
                      <a:pt x="0" y="201"/>
                    </a:lnTo>
                    <a:lnTo>
                      <a:pt x="0" y="2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6" name="Freeform 300"/>
              <p:cNvSpPr>
                <a:spLocks/>
              </p:cNvSpPr>
              <p:nvPr/>
            </p:nvSpPr>
            <p:spPr bwMode="auto">
              <a:xfrm>
                <a:off x="4347" y="3458"/>
                <a:ext cx="432" cy="190"/>
              </a:xfrm>
              <a:custGeom>
                <a:avLst/>
                <a:gdLst>
                  <a:gd name="T0" fmla="*/ 0 w 863"/>
                  <a:gd name="T1" fmla="*/ 4 h 379"/>
                  <a:gd name="T2" fmla="*/ 2 w 863"/>
                  <a:gd name="T3" fmla="*/ 6 h 379"/>
                  <a:gd name="T4" fmla="*/ 3 w 863"/>
                  <a:gd name="T5" fmla="*/ 6 h 379"/>
                  <a:gd name="T6" fmla="*/ 3 w 863"/>
                  <a:gd name="T7" fmla="*/ 6 h 379"/>
                  <a:gd name="T8" fmla="*/ 3 w 863"/>
                  <a:gd name="T9" fmla="*/ 6 h 379"/>
                  <a:gd name="T10" fmla="*/ 14 w 863"/>
                  <a:gd name="T11" fmla="*/ 3 h 379"/>
                  <a:gd name="T12" fmla="*/ 14 w 863"/>
                  <a:gd name="T13" fmla="*/ 3 h 379"/>
                  <a:gd name="T14" fmla="*/ 14 w 863"/>
                  <a:gd name="T15" fmla="*/ 2 h 379"/>
                  <a:gd name="T16" fmla="*/ 14 w 863"/>
                  <a:gd name="T17" fmla="*/ 2 h 379"/>
                  <a:gd name="T18" fmla="*/ 14 w 863"/>
                  <a:gd name="T19" fmla="*/ 2 h 379"/>
                  <a:gd name="T20" fmla="*/ 11 w 863"/>
                  <a:gd name="T21" fmla="*/ 0 h 379"/>
                  <a:gd name="T22" fmla="*/ 1 w 863"/>
                  <a:gd name="T23" fmla="*/ 3 h 379"/>
                  <a:gd name="T24" fmla="*/ 1 w 863"/>
                  <a:gd name="T25" fmla="*/ 3 h 379"/>
                  <a:gd name="T26" fmla="*/ 1 w 863"/>
                  <a:gd name="T27" fmla="*/ 3 h 379"/>
                  <a:gd name="T28" fmla="*/ 0 w 863"/>
                  <a:gd name="T29" fmla="*/ 4 h 379"/>
                  <a:gd name="T30" fmla="*/ 0 w 863"/>
                  <a:gd name="T31" fmla="*/ 4 h 37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63"/>
                  <a:gd name="T49" fmla="*/ 0 h 379"/>
                  <a:gd name="T50" fmla="*/ 863 w 863"/>
                  <a:gd name="T51" fmla="*/ 379 h 37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63" h="379">
                    <a:moveTo>
                      <a:pt x="0" y="218"/>
                    </a:moveTo>
                    <a:lnTo>
                      <a:pt x="122" y="368"/>
                    </a:lnTo>
                    <a:lnTo>
                      <a:pt x="134" y="377"/>
                    </a:lnTo>
                    <a:lnTo>
                      <a:pt x="147" y="379"/>
                    </a:lnTo>
                    <a:lnTo>
                      <a:pt x="159" y="374"/>
                    </a:lnTo>
                    <a:lnTo>
                      <a:pt x="851" y="147"/>
                    </a:lnTo>
                    <a:lnTo>
                      <a:pt x="859" y="138"/>
                    </a:lnTo>
                    <a:lnTo>
                      <a:pt x="863" y="126"/>
                    </a:lnTo>
                    <a:lnTo>
                      <a:pt x="859" y="113"/>
                    </a:lnTo>
                    <a:lnTo>
                      <a:pt x="851" y="103"/>
                    </a:lnTo>
                    <a:lnTo>
                      <a:pt x="704" y="0"/>
                    </a:lnTo>
                    <a:lnTo>
                      <a:pt x="28" y="164"/>
                    </a:lnTo>
                    <a:lnTo>
                      <a:pt x="15" y="172"/>
                    </a:lnTo>
                    <a:lnTo>
                      <a:pt x="5" y="186"/>
                    </a:lnTo>
                    <a:lnTo>
                      <a:pt x="0" y="201"/>
                    </a:lnTo>
                    <a:lnTo>
                      <a:pt x="0" y="218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7" name="Freeform 301"/>
              <p:cNvSpPr>
                <a:spLocks/>
              </p:cNvSpPr>
              <p:nvPr/>
            </p:nvSpPr>
            <p:spPr bwMode="auto">
              <a:xfrm>
                <a:off x="4359" y="3519"/>
                <a:ext cx="419" cy="112"/>
              </a:xfrm>
              <a:custGeom>
                <a:avLst/>
                <a:gdLst>
                  <a:gd name="T0" fmla="*/ 13 w 838"/>
                  <a:gd name="T1" fmla="*/ 0 h 225"/>
                  <a:gd name="T2" fmla="*/ 13 w 838"/>
                  <a:gd name="T3" fmla="*/ 0 h 225"/>
                  <a:gd name="T4" fmla="*/ 13 w 838"/>
                  <a:gd name="T5" fmla="*/ 0 h 225"/>
                  <a:gd name="T6" fmla="*/ 3 w 838"/>
                  <a:gd name="T7" fmla="*/ 3 h 225"/>
                  <a:gd name="T8" fmla="*/ 3 w 838"/>
                  <a:gd name="T9" fmla="*/ 3 h 225"/>
                  <a:gd name="T10" fmla="*/ 2 w 838"/>
                  <a:gd name="T11" fmla="*/ 3 h 225"/>
                  <a:gd name="T12" fmla="*/ 2 w 838"/>
                  <a:gd name="T13" fmla="*/ 3 h 225"/>
                  <a:gd name="T14" fmla="*/ 2 w 838"/>
                  <a:gd name="T15" fmla="*/ 3 h 225"/>
                  <a:gd name="T16" fmla="*/ 0 w 838"/>
                  <a:gd name="T17" fmla="*/ 0 h 22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38"/>
                  <a:gd name="T28" fmla="*/ 0 h 225"/>
                  <a:gd name="T29" fmla="*/ 838 w 838"/>
                  <a:gd name="T30" fmla="*/ 225 h 22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38" h="225">
                    <a:moveTo>
                      <a:pt x="838" y="0"/>
                    </a:moveTo>
                    <a:lnTo>
                      <a:pt x="823" y="2"/>
                    </a:lnTo>
                    <a:lnTo>
                      <a:pt x="813" y="4"/>
                    </a:lnTo>
                    <a:lnTo>
                      <a:pt x="140" y="219"/>
                    </a:lnTo>
                    <a:lnTo>
                      <a:pt x="130" y="221"/>
                    </a:lnTo>
                    <a:lnTo>
                      <a:pt x="119" y="225"/>
                    </a:lnTo>
                    <a:lnTo>
                      <a:pt x="113" y="223"/>
                    </a:lnTo>
                    <a:lnTo>
                      <a:pt x="107" y="215"/>
                    </a:lnTo>
                    <a:lnTo>
                      <a:pt x="0" y="5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8" name="Freeform 302"/>
              <p:cNvSpPr>
                <a:spLocks/>
              </p:cNvSpPr>
              <p:nvPr/>
            </p:nvSpPr>
            <p:spPr bwMode="auto">
              <a:xfrm>
                <a:off x="4380" y="3465"/>
                <a:ext cx="322" cy="89"/>
              </a:xfrm>
              <a:custGeom>
                <a:avLst/>
                <a:gdLst>
                  <a:gd name="T0" fmla="*/ 0 w 644"/>
                  <a:gd name="T1" fmla="*/ 3 h 178"/>
                  <a:gd name="T2" fmla="*/ 1 w 644"/>
                  <a:gd name="T3" fmla="*/ 3 h 178"/>
                  <a:gd name="T4" fmla="*/ 3 w 644"/>
                  <a:gd name="T5" fmla="*/ 3 h 178"/>
                  <a:gd name="T6" fmla="*/ 3 w 644"/>
                  <a:gd name="T7" fmla="*/ 2 h 178"/>
                  <a:gd name="T8" fmla="*/ 3 w 644"/>
                  <a:gd name="T9" fmla="*/ 1 h 178"/>
                  <a:gd name="T10" fmla="*/ 3 w 644"/>
                  <a:gd name="T11" fmla="*/ 3 h 178"/>
                  <a:gd name="T12" fmla="*/ 3 w 644"/>
                  <a:gd name="T13" fmla="*/ 3 h 178"/>
                  <a:gd name="T14" fmla="*/ 5 w 644"/>
                  <a:gd name="T15" fmla="*/ 1 h 178"/>
                  <a:gd name="T16" fmla="*/ 5 w 644"/>
                  <a:gd name="T17" fmla="*/ 1 h 178"/>
                  <a:gd name="T18" fmla="*/ 5 w 644"/>
                  <a:gd name="T19" fmla="*/ 1 h 178"/>
                  <a:gd name="T20" fmla="*/ 5 w 644"/>
                  <a:gd name="T21" fmla="*/ 1 h 178"/>
                  <a:gd name="T22" fmla="*/ 7 w 644"/>
                  <a:gd name="T23" fmla="*/ 1 h 178"/>
                  <a:gd name="T24" fmla="*/ 7 w 644"/>
                  <a:gd name="T25" fmla="*/ 1 h 178"/>
                  <a:gd name="T26" fmla="*/ 7 w 644"/>
                  <a:gd name="T27" fmla="*/ 1 h 178"/>
                  <a:gd name="T28" fmla="*/ 7 w 644"/>
                  <a:gd name="T29" fmla="*/ 1 h 178"/>
                  <a:gd name="T30" fmla="*/ 9 w 644"/>
                  <a:gd name="T31" fmla="*/ 1 h 178"/>
                  <a:gd name="T32" fmla="*/ 9 w 644"/>
                  <a:gd name="T33" fmla="*/ 1 h 178"/>
                  <a:gd name="T34" fmla="*/ 9 w 644"/>
                  <a:gd name="T35" fmla="*/ 1 h 178"/>
                  <a:gd name="T36" fmla="*/ 9 w 644"/>
                  <a:gd name="T37" fmla="*/ 1 h 178"/>
                  <a:gd name="T38" fmla="*/ 10 w 644"/>
                  <a:gd name="T39" fmla="*/ 1 h 178"/>
                  <a:gd name="T40" fmla="*/ 10 w 644"/>
                  <a:gd name="T41" fmla="*/ 0 h 178"/>
                  <a:gd name="T42" fmla="*/ 0 w 644"/>
                  <a:gd name="T43" fmla="*/ 3 h 17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44"/>
                  <a:gd name="T67" fmla="*/ 0 h 178"/>
                  <a:gd name="T68" fmla="*/ 644 w 644"/>
                  <a:gd name="T69" fmla="*/ 178 h 17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44" h="178">
                    <a:moveTo>
                      <a:pt x="0" y="150"/>
                    </a:moveTo>
                    <a:lnTo>
                      <a:pt x="21" y="178"/>
                    </a:lnTo>
                    <a:lnTo>
                      <a:pt x="172" y="140"/>
                    </a:lnTo>
                    <a:lnTo>
                      <a:pt x="159" y="121"/>
                    </a:lnTo>
                    <a:lnTo>
                      <a:pt x="186" y="113"/>
                    </a:lnTo>
                    <a:lnTo>
                      <a:pt x="201" y="130"/>
                    </a:lnTo>
                    <a:lnTo>
                      <a:pt x="203" y="130"/>
                    </a:lnTo>
                    <a:lnTo>
                      <a:pt x="337" y="96"/>
                    </a:lnTo>
                    <a:lnTo>
                      <a:pt x="326" y="79"/>
                    </a:lnTo>
                    <a:lnTo>
                      <a:pt x="351" y="75"/>
                    </a:lnTo>
                    <a:lnTo>
                      <a:pt x="366" y="88"/>
                    </a:lnTo>
                    <a:lnTo>
                      <a:pt x="456" y="63"/>
                    </a:lnTo>
                    <a:lnTo>
                      <a:pt x="445" y="48"/>
                    </a:lnTo>
                    <a:lnTo>
                      <a:pt x="466" y="44"/>
                    </a:lnTo>
                    <a:lnTo>
                      <a:pt x="479" y="56"/>
                    </a:lnTo>
                    <a:lnTo>
                      <a:pt x="545" y="40"/>
                    </a:lnTo>
                    <a:lnTo>
                      <a:pt x="535" y="25"/>
                    </a:lnTo>
                    <a:lnTo>
                      <a:pt x="556" y="21"/>
                    </a:lnTo>
                    <a:lnTo>
                      <a:pt x="568" y="33"/>
                    </a:lnTo>
                    <a:lnTo>
                      <a:pt x="644" y="13"/>
                    </a:lnTo>
                    <a:lnTo>
                      <a:pt x="623" y="0"/>
                    </a:lnTo>
                    <a:lnTo>
                      <a:pt x="0" y="15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9" name="Freeform 303"/>
              <p:cNvSpPr>
                <a:spLocks/>
              </p:cNvSpPr>
              <p:nvPr/>
            </p:nvSpPr>
            <p:spPr bwMode="auto">
              <a:xfrm>
                <a:off x="4406" y="3505"/>
                <a:ext cx="236" cy="109"/>
              </a:xfrm>
              <a:custGeom>
                <a:avLst/>
                <a:gdLst>
                  <a:gd name="T0" fmla="*/ 0 w 471"/>
                  <a:gd name="T1" fmla="*/ 2 h 216"/>
                  <a:gd name="T2" fmla="*/ 1 w 471"/>
                  <a:gd name="T3" fmla="*/ 3 h 216"/>
                  <a:gd name="T4" fmla="*/ 1 w 471"/>
                  <a:gd name="T5" fmla="*/ 3 h 216"/>
                  <a:gd name="T6" fmla="*/ 1 w 471"/>
                  <a:gd name="T7" fmla="*/ 4 h 216"/>
                  <a:gd name="T8" fmla="*/ 2 w 471"/>
                  <a:gd name="T9" fmla="*/ 4 h 216"/>
                  <a:gd name="T10" fmla="*/ 2 w 471"/>
                  <a:gd name="T11" fmla="*/ 4 h 216"/>
                  <a:gd name="T12" fmla="*/ 7 w 471"/>
                  <a:gd name="T13" fmla="*/ 2 h 216"/>
                  <a:gd name="T14" fmla="*/ 7 w 471"/>
                  <a:gd name="T15" fmla="*/ 2 h 216"/>
                  <a:gd name="T16" fmla="*/ 8 w 471"/>
                  <a:gd name="T17" fmla="*/ 2 h 216"/>
                  <a:gd name="T18" fmla="*/ 8 w 471"/>
                  <a:gd name="T19" fmla="*/ 1 h 216"/>
                  <a:gd name="T20" fmla="*/ 8 w 471"/>
                  <a:gd name="T21" fmla="*/ 1 h 216"/>
                  <a:gd name="T22" fmla="*/ 7 w 471"/>
                  <a:gd name="T23" fmla="*/ 0 h 216"/>
                  <a:gd name="T24" fmla="*/ 0 w 471"/>
                  <a:gd name="T25" fmla="*/ 2 h 2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71"/>
                  <a:gd name="T40" fmla="*/ 0 h 216"/>
                  <a:gd name="T41" fmla="*/ 471 w 471"/>
                  <a:gd name="T42" fmla="*/ 216 h 21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71" h="216">
                    <a:moveTo>
                      <a:pt x="0" y="105"/>
                    </a:moveTo>
                    <a:lnTo>
                      <a:pt x="30" y="149"/>
                    </a:lnTo>
                    <a:lnTo>
                      <a:pt x="3" y="153"/>
                    </a:lnTo>
                    <a:lnTo>
                      <a:pt x="40" y="205"/>
                    </a:lnTo>
                    <a:lnTo>
                      <a:pt x="78" y="195"/>
                    </a:lnTo>
                    <a:lnTo>
                      <a:pt x="96" y="216"/>
                    </a:lnTo>
                    <a:lnTo>
                      <a:pt x="427" y="115"/>
                    </a:lnTo>
                    <a:lnTo>
                      <a:pt x="404" y="92"/>
                    </a:lnTo>
                    <a:lnTo>
                      <a:pt x="471" y="74"/>
                    </a:lnTo>
                    <a:lnTo>
                      <a:pt x="452" y="55"/>
                    </a:lnTo>
                    <a:lnTo>
                      <a:pt x="468" y="51"/>
                    </a:lnTo>
                    <a:lnTo>
                      <a:pt x="404" y="0"/>
                    </a:lnTo>
                    <a:lnTo>
                      <a:pt x="0" y="10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0" name="Freeform 304"/>
              <p:cNvSpPr>
                <a:spLocks/>
              </p:cNvSpPr>
              <p:nvPr/>
            </p:nvSpPr>
            <p:spPr bwMode="auto">
              <a:xfrm>
                <a:off x="4669" y="3477"/>
                <a:ext cx="92" cy="51"/>
              </a:xfrm>
              <a:custGeom>
                <a:avLst/>
                <a:gdLst>
                  <a:gd name="T0" fmla="*/ 0 w 184"/>
                  <a:gd name="T1" fmla="*/ 1 h 102"/>
                  <a:gd name="T2" fmla="*/ 1 w 184"/>
                  <a:gd name="T3" fmla="*/ 0 h 102"/>
                  <a:gd name="T4" fmla="*/ 3 w 184"/>
                  <a:gd name="T5" fmla="*/ 2 h 102"/>
                  <a:gd name="T6" fmla="*/ 1 w 184"/>
                  <a:gd name="T7" fmla="*/ 2 h 102"/>
                  <a:gd name="T8" fmla="*/ 0 w 184"/>
                  <a:gd name="T9" fmla="*/ 1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4"/>
                  <a:gd name="T16" fmla="*/ 0 h 102"/>
                  <a:gd name="T17" fmla="*/ 184 w 184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4" h="102">
                    <a:moveTo>
                      <a:pt x="0" y="21"/>
                    </a:moveTo>
                    <a:lnTo>
                      <a:pt x="77" y="0"/>
                    </a:lnTo>
                    <a:lnTo>
                      <a:pt x="184" y="77"/>
                    </a:lnTo>
                    <a:lnTo>
                      <a:pt x="104" y="102"/>
                    </a:lnTo>
                    <a:lnTo>
                      <a:pt x="0" y="21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1" name="Freeform 305"/>
              <p:cNvSpPr>
                <a:spLocks/>
              </p:cNvSpPr>
              <p:nvPr/>
            </p:nvSpPr>
            <p:spPr bwMode="auto">
              <a:xfrm>
                <a:off x="4624" y="3491"/>
                <a:ext cx="76" cy="44"/>
              </a:xfrm>
              <a:custGeom>
                <a:avLst/>
                <a:gdLst>
                  <a:gd name="T0" fmla="*/ 0 w 153"/>
                  <a:gd name="T1" fmla="*/ 1 h 88"/>
                  <a:gd name="T2" fmla="*/ 1 w 153"/>
                  <a:gd name="T3" fmla="*/ 0 h 88"/>
                  <a:gd name="T4" fmla="*/ 1 w 153"/>
                  <a:gd name="T5" fmla="*/ 1 h 88"/>
                  <a:gd name="T6" fmla="*/ 1 w 153"/>
                  <a:gd name="T7" fmla="*/ 1 h 88"/>
                  <a:gd name="T8" fmla="*/ 1 w 153"/>
                  <a:gd name="T9" fmla="*/ 1 h 88"/>
                  <a:gd name="T10" fmla="*/ 1 w 153"/>
                  <a:gd name="T11" fmla="*/ 1 h 88"/>
                  <a:gd name="T12" fmla="*/ 2 w 153"/>
                  <a:gd name="T13" fmla="*/ 1 h 88"/>
                  <a:gd name="T14" fmla="*/ 1 w 153"/>
                  <a:gd name="T15" fmla="*/ 1 h 88"/>
                  <a:gd name="T16" fmla="*/ 0 w 153"/>
                  <a:gd name="T17" fmla="*/ 1 h 88"/>
                  <a:gd name="T18" fmla="*/ 1 w 153"/>
                  <a:gd name="T19" fmla="*/ 1 h 88"/>
                  <a:gd name="T20" fmla="*/ 0 w 153"/>
                  <a:gd name="T21" fmla="*/ 1 h 88"/>
                  <a:gd name="T22" fmla="*/ 0 w 153"/>
                  <a:gd name="T23" fmla="*/ 1 h 88"/>
                  <a:gd name="T24" fmla="*/ 0 w 153"/>
                  <a:gd name="T25" fmla="*/ 1 h 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3"/>
                  <a:gd name="T40" fmla="*/ 0 h 88"/>
                  <a:gd name="T41" fmla="*/ 153 w 153"/>
                  <a:gd name="T42" fmla="*/ 88 h 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3" h="88">
                    <a:moveTo>
                      <a:pt x="0" y="21"/>
                    </a:moveTo>
                    <a:lnTo>
                      <a:pt x="75" y="0"/>
                    </a:lnTo>
                    <a:lnTo>
                      <a:pt x="109" y="30"/>
                    </a:lnTo>
                    <a:lnTo>
                      <a:pt x="90" y="34"/>
                    </a:lnTo>
                    <a:lnTo>
                      <a:pt x="111" y="50"/>
                    </a:lnTo>
                    <a:lnTo>
                      <a:pt x="127" y="44"/>
                    </a:lnTo>
                    <a:lnTo>
                      <a:pt x="153" y="65"/>
                    </a:lnTo>
                    <a:lnTo>
                      <a:pt x="83" y="88"/>
                    </a:lnTo>
                    <a:lnTo>
                      <a:pt x="61" y="67"/>
                    </a:lnTo>
                    <a:lnTo>
                      <a:pt x="81" y="59"/>
                    </a:lnTo>
                    <a:lnTo>
                      <a:pt x="61" y="44"/>
                    </a:lnTo>
                    <a:lnTo>
                      <a:pt x="42" y="50"/>
                    </a:lnTo>
                    <a:lnTo>
                      <a:pt x="0" y="21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2" name="Rectangle 306"/>
              <p:cNvSpPr>
                <a:spLocks noChangeArrowheads="1"/>
              </p:cNvSpPr>
              <p:nvPr/>
            </p:nvSpPr>
            <p:spPr bwMode="auto">
              <a:xfrm>
                <a:off x="4845" y="3373"/>
                <a:ext cx="29" cy="2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3" name="Freeform 307"/>
              <p:cNvSpPr>
                <a:spLocks/>
              </p:cNvSpPr>
              <p:nvPr/>
            </p:nvSpPr>
            <p:spPr bwMode="auto">
              <a:xfrm>
                <a:off x="4685" y="3340"/>
                <a:ext cx="349" cy="66"/>
              </a:xfrm>
              <a:custGeom>
                <a:avLst/>
                <a:gdLst>
                  <a:gd name="T0" fmla="*/ 1 w 698"/>
                  <a:gd name="T1" fmla="*/ 3 h 130"/>
                  <a:gd name="T2" fmla="*/ 1 w 698"/>
                  <a:gd name="T3" fmla="*/ 2 h 130"/>
                  <a:gd name="T4" fmla="*/ 1 w 698"/>
                  <a:gd name="T5" fmla="*/ 2 h 130"/>
                  <a:gd name="T6" fmla="*/ 1 w 698"/>
                  <a:gd name="T7" fmla="*/ 2 h 130"/>
                  <a:gd name="T8" fmla="*/ 1 w 698"/>
                  <a:gd name="T9" fmla="*/ 2 h 130"/>
                  <a:gd name="T10" fmla="*/ 1 w 698"/>
                  <a:gd name="T11" fmla="*/ 2 h 130"/>
                  <a:gd name="T12" fmla="*/ 1 w 698"/>
                  <a:gd name="T13" fmla="*/ 2 h 130"/>
                  <a:gd name="T14" fmla="*/ 1 w 698"/>
                  <a:gd name="T15" fmla="*/ 2 h 130"/>
                  <a:gd name="T16" fmla="*/ 1 w 698"/>
                  <a:gd name="T17" fmla="*/ 2 h 130"/>
                  <a:gd name="T18" fmla="*/ 1 w 698"/>
                  <a:gd name="T19" fmla="*/ 2 h 130"/>
                  <a:gd name="T20" fmla="*/ 0 w 698"/>
                  <a:gd name="T21" fmla="*/ 2 h 130"/>
                  <a:gd name="T22" fmla="*/ 1 w 698"/>
                  <a:gd name="T23" fmla="*/ 2 h 130"/>
                  <a:gd name="T24" fmla="*/ 1 w 698"/>
                  <a:gd name="T25" fmla="*/ 2 h 130"/>
                  <a:gd name="T26" fmla="*/ 1 w 698"/>
                  <a:gd name="T27" fmla="*/ 2 h 130"/>
                  <a:gd name="T28" fmla="*/ 1 w 698"/>
                  <a:gd name="T29" fmla="*/ 2 h 130"/>
                  <a:gd name="T30" fmla="*/ 3 w 698"/>
                  <a:gd name="T31" fmla="*/ 0 h 130"/>
                  <a:gd name="T32" fmla="*/ 11 w 698"/>
                  <a:gd name="T33" fmla="*/ 0 h 130"/>
                  <a:gd name="T34" fmla="*/ 10 w 698"/>
                  <a:gd name="T35" fmla="*/ 1 h 130"/>
                  <a:gd name="T36" fmla="*/ 11 w 698"/>
                  <a:gd name="T37" fmla="*/ 1 h 130"/>
                  <a:gd name="T38" fmla="*/ 10 w 698"/>
                  <a:gd name="T39" fmla="*/ 1 h 130"/>
                  <a:gd name="T40" fmla="*/ 11 w 698"/>
                  <a:gd name="T41" fmla="*/ 1 h 130"/>
                  <a:gd name="T42" fmla="*/ 10 w 698"/>
                  <a:gd name="T43" fmla="*/ 1 h 130"/>
                  <a:gd name="T44" fmla="*/ 11 w 698"/>
                  <a:gd name="T45" fmla="*/ 1 h 130"/>
                  <a:gd name="T46" fmla="*/ 11 w 698"/>
                  <a:gd name="T47" fmla="*/ 1 h 130"/>
                  <a:gd name="T48" fmla="*/ 11 w 698"/>
                  <a:gd name="T49" fmla="*/ 1 h 130"/>
                  <a:gd name="T50" fmla="*/ 11 w 698"/>
                  <a:gd name="T51" fmla="*/ 1 h 130"/>
                  <a:gd name="T52" fmla="*/ 11 w 698"/>
                  <a:gd name="T53" fmla="*/ 1 h 130"/>
                  <a:gd name="T54" fmla="*/ 11 w 698"/>
                  <a:gd name="T55" fmla="*/ 1 h 130"/>
                  <a:gd name="T56" fmla="*/ 11 w 698"/>
                  <a:gd name="T57" fmla="*/ 2 h 130"/>
                  <a:gd name="T58" fmla="*/ 11 w 698"/>
                  <a:gd name="T59" fmla="*/ 2 h 130"/>
                  <a:gd name="T60" fmla="*/ 11 w 698"/>
                  <a:gd name="T61" fmla="*/ 2 h 130"/>
                  <a:gd name="T62" fmla="*/ 7 w 698"/>
                  <a:gd name="T63" fmla="*/ 3 h 130"/>
                  <a:gd name="T64" fmla="*/ 1 w 698"/>
                  <a:gd name="T65" fmla="*/ 3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0"/>
                  <a:gd name="T101" fmla="*/ 698 w 698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0">
                    <a:moveTo>
                      <a:pt x="9" y="130"/>
                    </a:moveTo>
                    <a:lnTo>
                      <a:pt x="36" y="122"/>
                    </a:lnTo>
                    <a:lnTo>
                      <a:pt x="19" y="124"/>
                    </a:lnTo>
                    <a:lnTo>
                      <a:pt x="46" y="115"/>
                    </a:lnTo>
                    <a:lnTo>
                      <a:pt x="29" y="115"/>
                    </a:lnTo>
                    <a:lnTo>
                      <a:pt x="55" y="109"/>
                    </a:lnTo>
                    <a:lnTo>
                      <a:pt x="36" y="109"/>
                    </a:lnTo>
                    <a:lnTo>
                      <a:pt x="65" y="101"/>
                    </a:lnTo>
                    <a:lnTo>
                      <a:pt x="19" y="101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78"/>
                    </a:lnTo>
                    <a:lnTo>
                      <a:pt x="9" y="78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1"/>
                    </a:lnTo>
                    <a:lnTo>
                      <a:pt x="698" y="11"/>
                    </a:lnTo>
                    <a:lnTo>
                      <a:pt x="616" y="34"/>
                    </a:lnTo>
                    <a:lnTo>
                      <a:pt x="662" y="34"/>
                    </a:lnTo>
                    <a:lnTo>
                      <a:pt x="635" y="42"/>
                    </a:lnTo>
                    <a:lnTo>
                      <a:pt x="679" y="42"/>
                    </a:lnTo>
                    <a:lnTo>
                      <a:pt x="652" y="49"/>
                    </a:lnTo>
                    <a:lnTo>
                      <a:pt x="698" y="49"/>
                    </a:lnTo>
                    <a:lnTo>
                      <a:pt x="671" y="57"/>
                    </a:lnTo>
                    <a:lnTo>
                      <a:pt x="688" y="57"/>
                    </a:lnTo>
                    <a:lnTo>
                      <a:pt x="667" y="63"/>
                    </a:lnTo>
                    <a:lnTo>
                      <a:pt x="679" y="65"/>
                    </a:lnTo>
                    <a:lnTo>
                      <a:pt x="652" y="71"/>
                    </a:lnTo>
                    <a:lnTo>
                      <a:pt x="671" y="71"/>
                    </a:lnTo>
                    <a:lnTo>
                      <a:pt x="451" y="130"/>
                    </a:lnTo>
                    <a:lnTo>
                      <a:pt x="9" y="1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4" name="Freeform 308"/>
              <p:cNvSpPr>
                <a:spLocks/>
              </p:cNvSpPr>
              <p:nvPr/>
            </p:nvSpPr>
            <p:spPr bwMode="auto">
              <a:xfrm>
                <a:off x="4685" y="3340"/>
                <a:ext cx="349" cy="66"/>
              </a:xfrm>
              <a:custGeom>
                <a:avLst/>
                <a:gdLst>
                  <a:gd name="T0" fmla="*/ 1 w 698"/>
                  <a:gd name="T1" fmla="*/ 3 h 130"/>
                  <a:gd name="T2" fmla="*/ 1 w 698"/>
                  <a:gd name="T3" fmla="*/ 2 h 130"/>
                  <a:gd name="T4" fmla="*/ 1 w 698"/>
                  <a:gd name="T5" fmla="*/ 2 h 130"/>
                  <a:gd name="T6" fmla="*/ 1 w 698"/>
                  <a:gd name="T7" fmla="*/ 2 h 130"/>
                  <a:gd name="T8" fmla="*/ 1 w 698"/>
                  <a:gd name="T9" fmla="*/ 2 h 130"/>
                  <a:gd name="T10" fmla="*/ 1 w 698"/>
                  <a:gd name="T11" fmla="*/ 2 h 130"/>
                  <a:gd name="T12" fmla="*/ 1 w 698"/>
                  <a:gd name="T13" fmla="*/ 2 h 130"/>
                  <a:gd name="T14" fmla="*/ 1 w 698"/>
                  <a:gd name="T15" fmla="*/ 2 h 130"/>
                  <a:gd name="T16" fmla="*/ 1 w 698"/>
                  <a:gd name="T17" fmla="*/ 2 h 130"/>
                  <a:gd name="T18" fmla="*/ 1 w 698"/>
                  <a:gd name="T19" fmla="*/ 2 h 130"/>
                  <a:gd name="T20" fmla="*/ 0 w 698"/>
                  <a:gd name="T21" fmla="*/ 2 h 130"/>
                  <a:gd name="T22" fmla="*/ 1 w 698"/>
                  <a:gd name="T23" fmla="*/ 2 h 130"/>
                  <a:gd name="T24" fmla="*/ 1 w 698"/>
                  <a:gd name="T25" fmla="*/ 2 h 130"/>
                  <a:gd name="T26" fmla="*/ 1 w 698"/>
                  <a:gd name="T27" fmla="*/ 2 h 130"/>
                  <a:gd name="T28" fmla="*/ 1 w 698"/>
                  <a:gd name="T29" fmla="*/ 2 h 130"/>
                  <a:gd name="T30" fmla="*/ 3 w 698"/>
                  <a:gd name="T31" fmla="*/ 0 h 130"/>
                  <a:gd name="T32" fmla="*/ 11 w 698"/>
                  <a:gd name="T33" fmla="*/ 0 h 130"/>
                  <a:gd name="T34" fmla="*/ 10 w 698"/>
                  <a:gd name="T35" fmla="*/ 1 h 130"/>
                  <a:gd name="T36" fmla="*/ 11 w 698"/>
                  <a:gd name="T37" fmla="*/ 1 h 130"/>
                  <a:gd name="T38" fmla="*/ 10 w 698"/>
                  <a:gd name="T39" fmla="*/ 1 h 130"/>
                  <a:gd name="T40" fmla="*/ 11 w 698"/>
                  <a:gd name="T41" fmla="*/ 1 h 130"/>
                  <a:gd name="T42" fmla="*/ 10 w 698"/>
                  <a:gd name="T43" fmla="*/ 1 h 130"/>
                  <a:gd name="T44" fmla="*/ 11 w 698"/>
                  <a:gd name="T45" fmla="*/ 1 h 130"/>
                  <a:gd name="T46" fmla="*/ 11 w 698"/>
                  <a:gd name="T47" fmla="*/ 1 h 130"/>
                  <a:gd name="T48" fmla="*/ 11 w 698"/>
                  <a:gd name="T49" fmla="*/ 1 h 130"/>
                  <a:gd name="T50" fmla="*/ 11 w 698"/>
                  <a:gd name="T51" fmla="*/ 1 h 130"/>
                  <a:gd name="T52" fmla="*/ 11 w 698"/>
                  <a:gd name="T53" fmla="*/ 1 h 130"/>
                  <a:gd name="T54" fmla="*/ 11 w 698"/>
                  <a:gd name="T55" fmla="*/ 1 h 130"/>
                  <a:gd name="T56" fmla="*/ 11 w 698"/>
                  <a:gd name="T57" fmla="*/ 2 h 130"/>
                  <a:gd name="T58" fmla="*/ 11 w 698"/>
                  <a:gd name="T59" fmla="*/ 2 h 130"/>
                  <a:gd name="T60" fmla="*/ 11 w 698"/>
                  <a:gd name="T61" fmla="*/ 2 h 130"/>
                  <a:gd name="T62" fmla="*/ 7 w 698"/>
                  <a:gd name="T63" fmla="*/ 3 h 130"/>
                  <a:gd name="T64" fmla="*/ 1 w 698"/>
                  <a:gd name="T65" fmla="*/ 3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0"/>
                  <a:gd name="T101" fmla="*/ 698 w 698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0">
                    <a:moveTo>
                      <a:pt x="9" y="130"/>
                    </a:moveTo>
                    <a:lnTo>
                      <a:pt x="36" y="122"/>
                    </a:lnTo>
                    <a:lnTo>
                      <a:pt x="19" y="124"/>
                    </a:lnTo>
                    <a:lnTo>
                      <a:pt x="46" y="115"/>
                    </a:lnTo>
                    <a:lnTo>
                      <a:pt x="29" y="115"/>
                    </a:lnTo>
                    <a:lnTo>
                      <a:pt x="55" y="109"/>
                    </a:lnTo>
                    <a:lnTo>
                      <a:pt x="36" y="109"/>
                    </a:lnTo>
                    <a:lnTo>
                      <a:pt x="65" y="101"/>
                    </a:lnTo>
                    <a:lnTo>
                      <a:pt x="19" y="101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78"/>
                    </a:lnTo>
                    <a:lnTo>
                      <a:pt x="9" y="78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1"/>
                    </a:lnTo>
                    <a:lnTo>
                      <a:pt x="698" y="11"/>
                    </a:lnTo>
                    <a:lnTo>
                      <a:pt x="616" y="34"/>
                    </a:lnTo>
                    <a:lnTo>
                      <a:pt x="662" y="34"/>
                    </a:lnTo>
                    <a:lnTo>
                      <a:pt x="635" y="42"/>
                    </a:lnTo>
                    <a:lnTo>
                      <a:pt x="679" y="42"/>
                    </a:lnTo>
                    <a:lnTo>
                      <a:pt x="652" y="49"/>
                    </a:lnTo>
                    <a:lnTo>
                      <a:pt x="698" y="49"/>
                    </a:lnTo>
                    <a:lnTo>
                      <a:pt x="671" y="57"/>
                    </a:lnTo>
                    <a:lnTo>
                      <a:pt x="688" y="57"/>
                    </a:lnTo>
                    <a:lnTo>
                      <a:pt x="667" y="63"/>
                    </a:lnTo>
                    <a:lnTo>
                      <a:pt x="679" y="65"/>
                    </a:lnTo>
                    <a:lnTo>
                      <a:pt x="652" y="71"/>
                    </a:lnTo>
                    <a:lnTo>
                      <a:pt x="671" y="71"/>
                    </a:lnTo>
                    <a:lnTo>
                      <a:pt x="451" y="130"/>
                    </a:lnTo>
                    <a:lnTo>
                      <a:pt x="9" y="13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5" name="Freeform 309"/>
              <p:cNvSpPr>
                <a:spLocks/>
              </p:cNvSpPr>
              <p:nvPr/>
            </p:nvSpPr>
            <p:spPr bwMode="auto">
              <a:xfrm>
                <a:off x="4708" y="3346"/>
                <a:ext cx="294" cy="30"/>
              </a:xfrm>
              <a:custGeom>
                <a:avLst/>
                <a:gdLst>
                  <a:gd name="T0" fmla="*/ 0 w 589"/>
                  <a:gd name="T1" fmla="*/ 1 h 60"/>
                  <a:gd name="T2" fmla="*/ 5 w 589"/>
                  <a:gd name="T3" fmla="*/ 1 h 60"/>
                  <a:gd name="T4" fmla="*/ 9 w 589"/>
                  <a:gd name="T5" fmla="*/ 0 h 60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60"/>
                  <a:gd name="T11" fmla="*/ 589 w 589"/>
                  <a:gd name="T12" fmla="*/ 60 h 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60">
                    <a:moveTo>
                      <a:pt x="0" y="60"/>
                    </a:moveTo>
                    <a:lnTo>
                      <a:pt x="366" y="60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6" name="Freeform 310"/>
              <p:cNvSpPr>
                <a:spLocks/>
              </p:cNvSpPr>
              <p:nvPr/>
            </p:nvSpPr>
            <p:spPr bwMode="auto">
              <a:xfrm>
                <a:off x="4713" y="3358"/>
                <a:ext cx="280" cy="22"/>
              </a:xfrm>
              <a:custGeom>
                <a:avLst/>
                <a:gdLst>
                  <a:gd name="T0" fmla="*/ 0 w 561"/>
                  <a:gd name="T1" fmla="*/ 1 h 44"/>
                  <a:gd name="T2" fmla="*/ 6 w 561"/>
                  <a:gd name="T3" fmla="*/ 1 h 44"/>
                  <a:gd name="T4" fmla="*/ 8 w 561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561"/>
                  <a:gd name="T10" fmla="*/ 0 h 44"/>
                  <a:gd name="T11" fmla="*/ 561 w 561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1" h="44">
                    <a:moveTo>
                      <a:pt x="0" y="44"/>
                    </a:moveTo>
                    <a:lnTo>
                      <a:pt x="396" y="44"/>
                    </a:lnTo>
                    <a:lnTo>
                      <a:pt x="56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7" name="Freeform 311"/>
              <p:cNvSpPr>
                <a:spLocks/>
              </p:cNvSpPr>
              <p:nvPr/>
            </p:nvSpPr>
            <p:spPr bwMode="auto">
              <a:xfrm>
                <a:off x="4708" y="3361"/>
                <a:ext cx="294" cy="26"/>
              </a:xfrm>
              <a:custGeom>
                <a:avLst/>
                <a:gdLst>
                  <a:gd name="T0" fmla="*/ 0 w 589"/>
                  <a:gd name="T1" fmla="*/ 1 h 52"/>
                  <a:gd name="T2" fmla="*/ 6 w 589"/>
                  <a:gd name="T3" fmla="*/ 1 h 52"/>
                  <a:gd name="T4" fmla="*/ 9 w 589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2"/>
                  <a:gd name="T11" fmla="*/ 589 w 589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2">
                    <a:moveTo>
                      <a:pt x="0" y="52"/>
                    </a:moveTo>
                    <a:lnTo>
                      <a:pt x="395" y="52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8" name="Freeform 312"/>
              <p:cNvSpPr>
                <a:spLocks/>
              </p:cNvSpPr>
              <p:nvPr/>
            </p:nvSpPr>
            <p:spPr bwMode="auto">
              <a:xfrm>
                <a:off x="4713" y="3365"/>
                <a:ext cx="298" cy="26"/>
              </a:xfrm>
              <a:custGeom>
                <a:avLst/>
                <a:gdLst>
                  <a:gd name="T0" fmla="*/ 0 w 597"/>
                  <a:gd name="T1" fmla="*/ 1 h 52"/>
                  <a:gd name="T2" fmla="*/ 6 w 597"/>
                  <a:gd name="T3" fmla="*/ 1 h 52"/>
                  <a:gd name="T4" fmla="*/ 9 w 597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597"/>
                  <a:gd name="T10" fmla="*/ 0 h 52"/>
                  <a:gd name="T11" fmla="*/ 597 w 597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7" h="52">
                    <a:moveTo>
                      <a:pt x="0" y="52"/>
                    </a:moveTo>
                    <a:lnTo>
                      <a:pt x="401" y="52"/>
                    </a:lnTo>
                    <a:lnTo>
                      <a:pt x="5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9" name="Freeform 313"/>
              <p:cNvSpPr>
                <a:spLocks/>
              </p:cNvSpPr>
              <p:nvPr/>
            </p:nvSpPr>
            <p:spPr bwMode="auto">
              <a:xfrm>
                <a:off x="4713" y="3369"/>
                <a:ext cx="307" cy="26"/>
              </a:xfrm>
              <a:custGeom>
                <a:avLst/>
                <a:gdLst>
                  <a:gd name="T0" fmla="*/ 0 w 614"/>
                  <a:gd name="T1" fmla="*/ 1 h 52"/>
                  <a:gd name="T2" fmla="*/ 6 w 614"/>
                  <a:gd name="T3" fmla="*/ 1 h 52"/>
                  <a:gd name="T4" fmla="*/ 10 w 614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4"/>
                  <a:gd name="T10" fmla="*/ 0 h 52"/>
                  <a:gd name="T11" fmla="*/ 614 w 614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4" h="52">
                    <a:moveTo>
                      <a:pt x="0" y="52"/>
                    </a:moveTo>
                    <a:lnTo>
                      <a:pt x="422" y="52"/>
                    </a:lnTo>
                    <a:lnTo>
                      <a:pt x="61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0" name="Freeform 314"/>
              <p:cNvSpPr>
                <a:spLocks/>
              </p:cNvSpPr>
              <p:nvPr/>
            </p:nvSpPr>
            <p:spPr bwMode="auto">
              <a:xfrm>
                <a:off x="4708" y="3372"/>
                <a:ext cx="311" cy="26"/>
              </a:xfrm>
              <a:custGeom>
                <a:avLst/>
                <a:gdLst>
                  <a:gd name="T0" fmla="*/ 0 w 621"/>
                  <a:gd name="T1" fmla="*/ 1 h 52"/>
                  <a:gd name="T2" fmla="*/ 7 w 621"/>
                  <a:gd name="T3" fmla="*/ 1 h 52"/>
                  <a:gd name="T4" fmla="*/ 10 w 621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21"/>
                  <a:gd name="T10" fmla="*/ 0 h 52"/>
                  <a:gd name="T11" fmla="*/ 621 w 621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1" h="52">
                    <a:moveTo>
                      <a:pt x="0" y="52"/>
                    </a:moveTo>
                    <a:lnTo>
                      <a:pt x="422" y="52"/>
                    </a:lnTo>
                    <a:lnTo>
                      <a:pt x="62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1" name="Freeform 315"/>
              <p:cNvSpPr>
                <a:spLocks/>
              </p:cNvSpPr>
              <p:nvPr/>
            </p:nvSpPr>
            <p:spPr bwMode="auto">
              <a:xfrm>
                <a:off x="4703" y="3376"/>
                <a:ext cx="308" cy="26"/>
              </a:xfrm>
              <a:custGeom>
                <a:avLst/>
                <a:gdLst>
                  <a:gd name="T0" fmla="*/ 0 w 616"/>
                  <a:gd name="T1" fmla="*/ 1 h 51"/>
                  <a:gd name="T2" fmla="*/ 6 w 616"/>
                  <a:gd name="T3" fmla="*/ 1 h 51"/>
                  <a:gd name="T4" fmla="*/ 10 w 616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616"/>
                  <a:gd name="T10" fmla="*/ 0 h 51"/>
                  <a:gd name="T11" fmla="*/ 616 w 616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6" h="51">
                    <a:moveTo>
                      <a:pt x="0" y="51"/>
                    </a:moveTo>
                    <a:lnTo>
                      <a:pt x="424" y="51"/>
                    </a:lnTo>
                    <a:lnTo>
                      <a:pt x="61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2" name="Freeform 316"/>
              <p:cNvSpPr>
                <a:spLocks/>
              </p:cNvSpPr>
              <p:nvPr/>
            </p:nvSpPr>
            <p:spPr bwMode="auto">
              <a:xfrm>
                <a:off x="4685" y="3308"/>
                <a:ext cx="349" cy="65"/>
              </a:xfrm>
              <a:custGeom>
                <a:avLst/>
                <a:gdLst>
                  <a:gd name="T0" fmla="*/ 1 w 698"/>
                  <a:gd name="T1" fmla="*/ 2 h 131"/>
                  <a:gd name="T2" fmla="*/ 1 w 698"/>
                  <a:gd name="T3" fmla="*/ 1 h 131"/>
                  <a:gd name="T4" fmla="*/ 1 w 698"/>
                  <a:gd name="T5" fmla="*/ 1 h 131"/>
                  <a:gd name="T6" fmla="*/ 1 w 698"/>
                  <a:gd name="T7" fmla="*/ 1 h 131"/>
                  <a:gd name="T8" fmla="*/ 1 w 698"/>
                  <a:gd name="T9" fmla="*/ 1 h 131"/>
                  <a:gd name="T10" fmla="*/ 1 w 698"/>
                  <a:gd name="T11" fmla="*/ 1 h 131"/>
                  <a:gd name="T12" fmla="*/ 1 w 698"/>
                  <a:gd name="T13" fmla="*/ 1 h 131"/>
                  <a:gd name="T14" fmla="*/ 1 w 698"/>
                  <a:gd name="T15" fmla="*/ 1 h 131"/>
                  <a:gd name="T16" fmla="*/ 1 w 698"/>
                  <a:gd name="T17" fmla="*/ 1 h 131"/>
                  <a:gd name="T18" fmla="*/ 1 w 698"/>
                  <a:gd name="T19" fmla="*/ 1 h 131"/>
                  <a:gd name="T20" fmla="*/ 0 w 698"/>
                  <a:gd name="T21" fmla="*/ 1 h 131"/>
                  <a:gd name="T22" fmla="*/ 1 w 698"/>
                  <a:gd name="T23" fmla="*/ 1 h 131"/>
                  <a:gd name="T24" fmla="*/ 1 w 698"/>
                  <a:gd name="T25" fmla="*/ 1 h 131"/>
                  <a:gd name="T26" fmla="*/ 1 w 698"/>
                  <a:gd name="T27" fmla="*/ 1 h 131"/>
                  <a:gd name="T28" fmla="*/ 1 w 698"/>
                  <a:gd name="T29" fmla="*/ 1 h 131"/>
                  <a:gd name="T30" fmla="*/ 3 w 698"/>
                  <a:gd name="T31" fmla="*/ 0 h 131"/>
                  <a:gd name="T32" fmla="*/ 11 w 698"/>
                  <a:gd name="T33" fmla="*/ 0 h 131"/>
                  <a:gd name="T34" fmla="*/ 10 w 698"/>
                  <a:gd name="T35" fmla="*/ 0 h 131"/>
                  <a:gd name="T36" fmla="*/ 11 w 698"/>
                  <a:gd name="T37" fmla="*/ 0 h 131"/>
                  <a:gd name="T38" fmla="*/ 10 w 698"/>
                  <a:gd name="T39" fmla="*/ 0 h 131"/>
                  <a:gd name="T40" fmla="*/ 11 w 698"/>
                  <a:gd name="T41" fmla="*/ 0 h 131"/>
                  <a:gd name="T42" fmla="*/ 10 w 698"/>
                  <a:gd name="T43" fmla="*/ 0 h 131"/>
                  <a:gd name="T44" fmla="*/ 11 w 698"/>
                  <a:gd name="T45" fmla="*/ 0 h 131"/>
                  <a:gd name="T46" fmla="*/ 11 w 698"/>
                  <a:gd name="T47" fmla="*/ 0 h 131"/>
                  <a:gd name="T48" fmla="*/ 11 w 698"/>
                  <a:gd name="T49" fmla="*/ 0 h 131"/>
                  <a:gd name="T50" fmla="*/ 11 w 698"/>
                  <a:gd name="T51" fmla="*/ 0 h 131"/>
                  <a:gd name="T52" fmla="*/ 11 w 698"/>
                  <a:gd name="T53" fmla="*/ 0 h 131"/>
                  <a:gd name="T54" fmla="*/ 11 w 698"/>
                  <a:gd name="T55" fmla="*/ 1 h 131"/>
                  <a:gd name="T56" fmla="*/ 11 w 698"/>
                  <a:gd name="T57" fmla="*/ 1 h 131"/>
                  <a:gd name="T58" fmla="*/ 11 w 698"/>
                  <a:gd name="T59" fmla="*/ 1 h 131"/>
                  <a:gd name="T60" fmla="*/ 11 w 698"/>
                  <a:gd name="T61" fmla="*/ 1 h 131"/>
                  <a:gd name="T62" fmla="*/ 7 w 698"/>
                  <a:gd name="T63" fmla="*/ 2 h 131"/>
                  <a:gd name="T64" fmla="*/ 1 w 698"/>
                  <a:gd name="T65" fmla="*/ 2 h 13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1"/>
                  <a:gd name="T101" fmla="*/ 698 w 698"/>
                  <a:gd name="T102" fmla="*/ 131 h 13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1">
                    <a:moveTo>
                      <a:pt x="9" y="131"/>
                    </a:moveTo>
                    <a:lnTo>
                      <a:pt x="36" y="123"/>
                    </a:lnTo>
                    <a:lnTo>
                      <a:pt x="19" y="123"/>
                    </a:lnTo>
                    <a:lnTo>
                      <a:pt x="46" y="115"/>
                    </a:lnTo>
                    <a:lnTo>
                      <a:pt x="29" y="115"/>
                    </a:lnTo>
                    <a:lnTo>
                      <a:pt x="55" y="108"/>
                    </a:lnTo>
                    <a:lnTo>
                      <a:pt x="36" y="108"/>
                    </a:lnTo>
                    <a:lnTo>
                      <a:pt x="65" y="102"/>
                    </a:lnTo>
                    <a:lnTo>
                      <a:pt x="19" y="102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79"/>
                    </a:lnTo>
                    <a:lnTo>
                      <a:pt x="9" y="79"/>
                    </a:lnTo>
                    <a:lnTo>
                      <a:pt x="46" y="69"/>
                    </a:lnTo>
                    <a:lnTo>
                      <a:pt x="21" y="69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2"/>
                    </a:lnTo>
                    <a:lnTo>
                      <a:pt x="698" y="12"/>
                    </a:lnTo>
                    <a:lnTo>
                      <a:pt x="616" y="35"/>
                    </a:lnTo>
                    <a:lnTo>
                      <a:pt x="662" y="35"/>
                    </a:lnTo>
                    <a:lnTo>
                      <a:pt x="635" y="43"/>
                    </a:lnTo>
                    <a:lnTo>
                      <a:pt x="679" y="43"/>
                    </a:lnTo>
                    <a:lnTo>
                      <a:pt x="652" y="48"/>
                    </a:lnTo>
                    <a:lnTo>
                      <a:pt x="698" y="48"/>
                    </a:lnTo>
                    <a:lnTo>
                      <a:pt x="671" y="56"/>
                    </a:lnTo>
                    <a:lnTo>
                      <a:pt x="688" y="56"/>
                    </a:lnTo>
                    <a:lnTo>
                      <a:pt x="667" y="64"/>
                    </a:lnTo>
                    <a:lnTo>
                      <a:pt x="679" y="64"/>
                    </a:lnTo>
                    <a:lnTo>
                      <a:pt x="652" y="71"/>
                    </a:lnTo>
                    <a:lnTo>
                      <a:pt x="671" y="71"/>
                    </a:lnTo>
                    <a:lnTo>
                      <a:pt x="451" y="131"/>
                    </a:lnTo>
                    <a:lnTo>
                      <a:pt x="9" y="1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3" name="Freeform 317"/>
              <p:cNvSpPr>
                <a:spLocks/>
              </p:cNvSpPr>
              <p:nvPr/>
            </p:nvSpPr>
            <p:spPr bwMode="auto">
              <a:xfrm>
                <a:off x="4685" y="3308"/>
                <a:ext cx="349" cy="65"/>
              </a:xfrm>
              <a:custGeom>
                <a:avLst/>
                <a:gdLst>
                  <a:gd name="T0" fmla="*/ 1 w 698"/>
                  <a:gd name="T1" fmla="*/ 2 h 131"/>
                  <a:gd name="T2" fmla="*/ 1 w 698"/>
                  <a:gd name="T3" fmla="*/ 1 h 131"/>
                  <a:gd name="T4" fmla="*/ 1 w 698"/>
                  <a:gd name="T5" fmla="*/ 1 h 131"/>
                  <a:gd name="T6" fmla="*/ 1 w 698"/>
                  <a:gd name="T7" fmla="*/ 1 h 131"/>
                  <a:gd name="T8" fmla="*/ 1 w 698"/>
                  <a:gd name="T9" fmla="*/ 1 h 131"/>
                  <a:gd name="T10" fmla="*/ 1 w 698"/>
                  <a:gd name="T11" fmla="*/ 1 h 131"/>
                  <a:gd name="T12" fmla="*/ 1 w 698"/>
                  <a:gd name="T13" fmla="*/ 1 h 131"/>
                  <a:gd name="T14" fmla="*/ 1 w 698"/>
                  <a:gd name="T15" fmla="*/ 1 h 131"/>
                  <a:gd name="T16" fmla="*/ 1 w 698"/>
                  <a:gd name="T17" fmla="*/ 1 h 131"/>
                  <a:gd name="T18" fmla="*/ 1 w 698"/>
                  <a:gd name="T19" fmla="*/ 1 h 131"/>
                  <a:gd name="T20" fmla="*/ 0 w 698"/>
                  <a:gd name="T21" fmla="*/ 1 h 131"/>
                  <a:gd name="T22" fmla="*/ 1 w 698"/>
                  <a:gd name="T23" fmla="*/ 1 h 131"/>
                  <a:gd name="T24" fmla="*/ 1 w 698"/>
                  <a:gd name="T25" fmla="*/ 1 h 131"/>
                  <a:gd name="T26" fmla="*/ 1 w 698"/>
                  <a:gd name="T27" fmla="*/ 1 h 131"/>
                  <a:gd name="T28" fmla="*/ 1 w 698"/>
                  <a:gd name="T29" fmla="*/ 1 h 131"/>
                  <a:gd name="T30" fmla="*/ 3 w 698"/>
                  <a:gd name="T31" fmla="*/ 0 h 131"/>
                  <a:gd name="T32" fmla="*/ 11 w 698"/>
                  <a:gd name="T33" fmla="*/ 0 h 131"/>
                  <a:gd name="T34" fmla="*/ 10 w 698"/>
                  <a:gd name="T35" fmla="*/ 0 h 131"/>
                  <a:gd name="T36" fmla="*/ 11 w 698"/>
                  <a:gd name="T37" fmla="*/ 0 h 131"/>
                  <a:gd name="T38" fmla="*/ 10 w 698"/>
                  <a:gd name="T39" fmla="*/ 0 h 131"/>
                  <a:gd name="T40" fmla="*/ 11 w 698"/>
                  <a:gd name="T41" fmla="*/ 0 h 131"/>
                  <a:gd name="T42" fmla="*/ 10 w 698"/>
                  <a:gd name="T43" fmla="*/ 0 h 131"/>
                  <a:gd name="T44" fmla="*/ 11 w 698"/>
                  <a:gd name="T45" fmla="*/ 0 h 131"/>
                  <a:gd name="T46" fmla="*/ 11 w 698"/>
                  <a:gd name="T47" fmla="*/ 0 h 131"/>
                  <a:gd name="T48" fmla="*/ 11 w 698"/>
                  <a:gd name="T49" fmla="*/ 0 h 131"/>
                  <a:gd name="T50" fmla="*/ 11 w 698"/>
                  <a:gd name="T51" fmla="*/ 0 h 131"/>
                  <a:gd name="T52" fmla="*/ 11 w 698"/>
                  <a:gd name="T53" fmla="*/ 0 h 131"/>
                  <a:gd name="T54" fmla="*/ 11 w 698"/>
                  <a:gd name="T55" fmla="*/ 1 h 131"/>
                  <a:gd name="T56" fmla="*/ 11 w 698"/>
                  <a:gd name="T57" fmla="*/ 1 h 131"/>
                  <a:gd name="T58" fmla="*/ 11 w 698"/>
                  <a:gd name="T59" fmla="*/ 1 h 131"/>
                  <a:gd name="T60" fmla="*/ 11 w 698"/>
                  <a:gd name="T61" fmla="*/ 1 h 131"/>
                  <a:gd name="T62" fmla="*/ 7 w 698"/>
                  <a:gd name="T63" fmla="*/ 2 h 131"/>
                  <a:gd name="T64" fmla="*/ 1 w 698"/>
                  <a:gd name="T65" fmla="*/ 2 h 13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1"/>
                  <a:gd name="T101" fmla="*/ 698 w 698"/>
                  <a:gd name="T102" fmla="*/ 131 h 13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1">
                    <a:moveTo>
                      <a:pt x="9" y="131"/>
                    </a:moveTo>
                    <a:lnTo>
                      <a:pt x="36" y="123"/>
                    </a:lnTo>
                    <a:lnTo>
                      <a:pt x="19" y="123"/>
                    </a:lnTo>
                    <a:lnTo>
                      <a:pt x="46" y="115"/>
                    </a:lnTo>
                    <a:lnTo>
                      <a:pt x="29" y="115"/>
                    </a:lnTo>
                    <a:lnTo>
                      <a:pt x="55" y="108"/>
                    </a:lnTo>
                    <a:lnTo>
                      <a:pt x="36" y="108"/>
                    </a:lnTo>
                    <a:lnTo>
                      <a:pt x="65" y="102"/>
                    </a:lnTo>
                    <a:lnTo>
                      <a:pt x="19" y="102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79"/>
                    </a:lnTo>
                    <a:lnTo>
                      <a:pt x="9" y="79"/>
                    </a:lnTo>
                    <a:lnTo>
                      <a:pt x="46" y="69"/>
                    </a:lnTo>
                    <a:lnTo>
                      <a:pt x="21" y="69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2"/>
                    </a:lnTo>
                    <a:lnTo>
                      <a:pt x="698" y="12"/>
                    </a:lnTo>
                    <a:lnTo>
                      <a:pt x="616" y="35"/>
                    </a:lnTo>
                    <a:lnTo>
                      <a:pt x="662" y="35"/>
                    </a:lnTo>
                    <a:lnTo>
                      <a:pt x="635" y="43"/>
                    </a:lnTo>
                    <a:lnTo>
                      <a:pt x="679" y="43"/>
                    </a:lnTo>
                    <a:lnTo>
                      <a:pt x="652" y="48"/>
                    </a:lnTo>
                    <a:lnTo>
                      <a:pt x="698" y="48"/>
                    </a:lnTo>
                    <a:lnTo>
                      <a:pt x="671" y="56"/>
                    </a:lnTo>
                    <a:lnTo>
                      <a:pt x="688" y="56"/>
                    </a:lnTo>
                    <a:lnTo>
                      <a:pt x="667" y="64"/>
                    </a:lnTo>
                    <a:lnTo>
                      <a:pt x="679" y="64"/>
                    </a:lnTo>
                    <a:lnTo>
                      <a:pt x="652" y="71"/>
                    </a:lnTo>
                    <a:lnTo>
                      <a:pt x="671" y="71"/>
                    </a:lnTo>
                    <a:lnTo>
                      <a:pt x="451" y="131"/>
                    </a:lnTo>
                    <a:lnTo>
                      <a:pt x="9" y="131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4" name="Freeform 318"/>
              <p:cNvSpPr>
                <a:spLocks/>
              </p:cNvSpPr>
              <p:nvPr/>
            </p:nvSpPr>
            <p:spPr bwMode="auto">
              <a:xfrm>
                <a:off x="4708" y="3313"/>
                <a:ext cx="294" cy="29"/>
              </a:xfrm>
              <a:custGeom>
                <a:avLst/>
                <a:gdLst>
                  <a:gd name="T0" fmla="*/ 0 w 589"/>
                  <a:gd name="T1" fmla="*/ 1 h 57"/>
                  <a:gd name="T2" fmla="*/ 5 w 589"/>
                  <a:gd name="T3" fmla="*/ 1 h 57"/>
                  <a:gd name="T4" fmla="*/ 9 w 589"/>
                  <a:gd name="T5" fmla="*/ 0 h 57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7"/>
                  <a:gd name="T11" fmla="*/ 589 w 589"/>
                  <a:gd name="T12" fmla="*/ 57 h 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7">
                    <a:moveTo>
                      <a:pt x="0" y="57"/>
                    </a:moveTo>
                    <a:lnTo>
                      <a:pt x="366" y="57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5" name="Freeform 319"/>
              <p:cNvSpPr>
                <a:spLocks/>
              </p:cNvSpPr>
              <p:nvPr/>
            </p:nvSpPr>
            <p:spPr bwMode="auto">
              <a:xfrm>
                <a:off x="4713" y="3325"/>
                <a:ext cx="280" cy="22"/>
              </a:xfrm>
              <a:custGeom>
                <a:avLst/>
                <a:gdLst>
                  <a:gd name="T0" fmla="*/ 0 w 561"/>
                  <a:gd name="T1" fmla="*/ 1 h 44"/>
                  <a:gd name="T2" fmla="*/ 6 w 561"/>
                  <a:gd name="T3" fmla="*/ 1 h 44"/>
                  <a:gd name="T4" fmla="*/ 8 w 561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561"/>
                  <a:gd name="T10" fmla="*/ 0 h 44"/>
                  <a:gd name="T11" fmla="*/ 561 w 561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1" h="44">
                    <a:moveTo>
                      <a:pt x="0" y="44"/>
                    </a:moveTo>
                    <a:lnTo>
                      <a:pt x="396" y="44"/>
                    </a:lnTo>
                    <a:lnTo>
                      <a:pt x="56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6" name="Freeform 320"/>
              <p:cNvSpPr>
                <a:spLocks/>
              </p:cNvSpPr>
              <p:nvPr/>
            </p:nvSpPr>
            <p:spPr bwMode="auto">
              <a:xfrm>
                <a:off x="4708" y="3329"/>
                <a:ext cx="294" cy="26"/>
              </a:xfrm>
              <a:custGeom>
                <a:avLst/>
                <a:gdLst>
                  <a:gd name="T0" fmla="*/ 0 w 589"/>
                  <a:gd name="T1" fmla="*/ 1 h 51"/>
                  <a:gd name="T2" fmla="*/ 6 w 589"/>
                  <a:gd name="T3" fmla="*/ 1 h 51"/>
                  <a:gd name="T4" fmla="*/ 9 w 589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1"/>
                  <a:gd name="T11" fmla="*/ 589 w 589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1">
                    <a:moveTo>
                      <a:pt x="0" y="51"/>
                    </a:moveTo>
                    <a:lnTo>
                      <a:pt x="395" y="51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7" name="Freeform 321"/>
              <p:cNvSpPr>
                <a:spLocks/>
              </p:cNvSpPr>
              <p:nvPr/>
            </p:nvSpPr>
            <p:spPr bwMode="auto">
              <a:xfrm>
                <a:off x="4713" y="3333"/>
                <a:ext cx="298" cy="26"/>
              </a:xfrm>
              <a:custGeom>
                <a:avLst/>
                <a:gdLst>
                  <a:gd name="T0" fmla="*/ 0 w 597"/>
                  <a:gd name="T1" fmla="*/ 1 h 52"/>
                  <a:gd name="T2" fmla="*/ 6 w 597"/>
                  <a:gd name="T3" fmla="*/ 1 h 52"/>
                  <a:gd name="T4" fmla="*/ 9 w 597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597"/>
                  <a:gd name="T10" fmla="*/ 0 h 52"/>
                  <a:gd name="T11" fmla="*/ 597 w 597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7" h="52">
                    <a:moveTo>
                      <a:pt x="0" y="52"/>
                    </a:moveTo>
                    <a:lnTo>
                      <a:pt x="401" y="52"/>
                    </a:lnTo>
                    <a:lnTo>
                      <a:pt x="5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8" name="Freeform 322"/>
              <p:cNvSpPr>
                <a:spLocks/>
              </p:cNvSpPr>
              <p:nvPr/>
            </p:nvSpPr>
            <p:spPr bwMode="auto">
              <a:xfrm>
                <a:off x="4713" y="3336"/>
                <a:ext cx="307" cy="25"/>
              </a:xfrm>
              <a:custGeom>
                <a:avLst/>
                <a:gdLst>
                  <a:gd name="T0" fmla="*/ 0 w 614"/>
                  <a:gd name="T1" fmla="*/ 0 h 52"/>
                  <a:gd name="T2" fmla="*/ 6 w 614"/>
                  <a:gd name="T3" fmla="*/ 0 h 52"/>
                  <a:gd name="T4" fmla="*/ 10 w 614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4"/>
                  <a:gd name="T10" fmla="*/ 0 h 52"/>
                  <a:gd name="T11" fmla="*/ 614 w 614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4" h="52">
                    <a:moveTo>
                      <a:pt x="0" y="52"/>
                    </a:moveTo>
                    <a:lnTo>
                      <a:pt x="422" y="52"/>
                    </a:lnTo>
                    <a:lnTo>
                      <a:pt x="61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9" name="Freeform 323"/>
              <p:cNvSpPr>
                <a:spLocks/>
              </p:cNvSpPr>
              <p:nvPr/>
            </p:nvSpPr>
            <p:spPr bwMode="auto">
              <a:xfrm>
                <a:off x="4708" y="3339"/>
                <a:ext cx="311" cy="26"/>
              </a:xfrm>
              <a:custGeom>
                <a:avLst/>
                <a:gdLst>
                  <a:gd name="T0" fmla="*/ 0 w 621"/>
                  <a:gd name="T1" fmla="*/ 1 h 51"/>
                  <a:gd name="T2" fmla="*/ 7 w 621"/>
                  <a:gd name="T3" fmla="*/ 1 h 51"/>
                  <a:gd name="T4" fmla="*/ 10 w 621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621"/>
                  <a:gd name="T10" fmla="*/ 0 h 51"/>
                  <a:gd name="T11" fmla="*/ 621 w 621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1" h="51">
                    <a:moveTo>
                      <a:pt x="0" y="51"/>
                    </a:moveTo>
                    <a:lnTo>
                      <a:pt x="422" y="51"/>
                    </a:lnTo>
                    <a:lnTo>
                      <a:pt x="62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0" name="Freeform 324"/>
              <p:cNvSpPr>
                <a:spLocks/>
              </p:cNvSpPr>
              <p:nvPr/>
            </p:nvSpPr>
            <p:spPr bwMode="auto">
              <a:xfrm>
                <a:off x="4703" y="3343"/>
                <a:ext cx="308" cy="26"/>
              </a:xfrm>
              <a:custGeom>
                <a:avLst/>
                <a:gdLst>
                  <a:gd name="T0" fmla="*/ 0 w 616"/>
                  <a:gd name="T1" fmla="*/ 1 h 52"/>
                  <a:gd name="T2" fmla="*/ 6 w 616"/>
                  <a:gd name="T3" fmla="*/ 1 h 52"/>
                  <a:gd name="T4" fmla="*/ 10 w 616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6"/>
                  <a:gd name="T10" fmla="*/ 0 h 52"/>
                  <a:gd name="T11" fmla="*/ 616 w 616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6" h="52">
                    <a:moveTo>
                      <a:pt x="0" y="52"/>
                    </a:moveTo>
                    <a:lnTo>
                      <a:pt x="424" y="52"/>
                    </a:lnTo>
                    <a:lnTo>
                      <a:pt x="61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1" name="Freeform 325"/>
              <p:cNvSpPr>
                <a:spLocks/>
              </p:cNvSpPr>
              <p:nvPr/>
            </p:nvSpPr>
            <p:spPr bwMode="auto">
              <a:xfrm>
                <a:off x="4685" y="3274"/>
                <a:ext cx="349" cy="66"/>
              </a:xfrm>
              <a:custGeom>
                <a:avLst/>
                <a:gdLst>
                  <a:gd name="T0" fmla="*/ 1 w 698"/>
                  <a:gd name="T1" fmla="*/ 2 h 133"/>
                  <a:gd name="T2" fmla="*/ 1 w 698"/>
                  <a:gd name="T3" fmla="*/ 1 h 133"/>
                  <a:gd name="T4" fmla="*/ 1 w 698"/>
                  <a:gd name="T5" fmla="*/ 1 h 133"/>
                  <a:gd name="T6" fmla="*/ 1 w 698"/>
                  <a:gd name="T7" fmla="*/ 1 h 133"/>
                  <a:gd name="T8" fmla="*/ 1 w 698"/>
                  <a:gd name="T9" fmla="*/ 1 h 133"/>
                  <a:gd name="T10" fmla="*/ 1 w 698"/>
                  <a:gd name="T11" fmla="*/ 1 h 133"/>
                  <a:gd name="T12" fmla="*/ 1 w 698"/>
                  <a:gd name="T13" fmla="*/ 1 h 133"/>
                  <a:gd name="T14" fmla="*/ 1 w 698"/>
                  <a:gd name="T15" fmla="*/ 1 h 133"/>
                  <a:gd name="T16" fmla="*/ 1 w 698"/>
                  <a:gd name="T17" fmla="*/ 1 h 133"/>
                  <a:gd name="T18" fmla="*/ 1 w 698"/>
                  <a:gd name="T19" fmla="*/ 1 h 133"/>
                  <a:gd name="T20" fmla="*/ 0 w 698"/>
                  <a:gd name="T21" fmla="*/ 1 h 133"/>
                  <a:gd name="T22" fmla="*/ 1 w 698"/>
                  <a:gd name="T23" fmla="*/ 1 h 133"/>
                  <a:gd name="T24" fmla="*/ 1 w 698"/>
                  <a:gd name="T25" fmla="*/ 1 h 133"/>
                  <a:gd name="T26" fmla="*/ 1 w 698"/>
                  <a:gd name="T27" fmla="*/ 1 h 133"/>
                  <a:gd name="T28" fmla="*/ 1 w 698"/>
                  <a:gd name="T29" fmla="*/ 1 h 133"/>
                  <a:gd name="T30" fmla="*/ 3 w 698"/>
                  <a:gd name="T31" fmla="*/ 0 h 133"/>
                  <a:gd name="T32" fmla="*/ 11 w 698"/>
                  <a:gd name="T33" fmla="*/ 0 h 133"/>
                  <a:gd name="T34" fmla="*/ 10 w 698"/>
                  <a:gd name="T35" fmla="*/ 0 h 133"/>
                  <a:gd name="T36" fmla="*/ 11 w 698"/>
                  <a:gd name="T37" fmla="*/ 0 h 133"/>
                  <a:gd name="T38" fmla="*/ 10 w 698"/>
                  <a:gd name="T39" fmla="*/ 0 h 133"/>
                  <a:gd name="T40" fmla="*/ 11 w 698"/>
                  <a:gd name="T41" fmla="*/ 0 h 133"/>
                  <a:gd name="T42" fmla="*/ 10 w 698"/>
                  <a:gd name="T43" fmla="*/ 0 h 133"/>
                  <a:gd name="T44" fmla="*/ 11 w 698"/>
                  <a:gd name="T45" fmla="*/ 0 h 133"/>
                  <a:gd name="T46" fmla="*/ 11 w 698"/>
                  <a:gd name="T47" fmla="*/ 0 h 133"/>
                  <a:gd name="T48" fmla="*/ 11 w 698"/>
                  <a:gd name="T49" fmla="*/ 0 h 133"/>
                  <a:gd name="T50" fmla="*/ 11 w 698"/>
                  <a:gd name="T51" fmla="*/ 0 h 133"/>
                  <a:gd name="T52" fmla="*/ 11 w 698"/>
                  <a:gd name="T53" fmla="*/ 0 h 133"/>
                  <a:gd name="T54" fmla="*/ 11 w 698"/>
                  <a:gd name="T55" fmla="*/ 1 h 133"/>
                  <a:gd name="T56" fmla="*/ 11 w 698"/>
                  <a:gd name="T57" fmla="*/ 1 h 133"/>
                  <a:gd name="T58" fmla="*/ 11 w 698"/>
                  <a:gd name="T59" fmla="*/ 1 h 133"/>
                  <a:gd name="T60" fmla="*/ 11 w 698"/>
                  <a:gd name="T61" fmla="*/ 1 h 133"/>
                  <a:gd name="T62" fmla="*/ 7 w 698"/>
                  <a:gd name="T63" fmla="*/ 2 h 133"/>
                  <a:gd name="T64" fmla="*/ 1 w 698"/>
                  <a:gd name="T65" fmla="*/ 2 h 13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3"/>
                  <a:gd name="T101" fmla="*/ 698 w 698"/>
                  <a:gd name="T102" fmla="*/ 133 h 13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3">
                    <a:moveTo>
                      <a:pt x="9" y="133"/>
                    </a:moveTo>
                    <a:lnTo>
                      <a:pt x="36" y="125"/>
                    </a:lnTo>
                    <a:lnTo>
                      <a:pt x="19" y="125"/>
                    </a:lnTo>
                    <a:lnTo>
                      <a:pt x="46" y="117"/>
                    </a:lnTo>
                    <a:lnTo>
                      <a:pt x="29" y="117"/>
                    </a:lnTo>
                    <a:lnTo>
                      <a:pt x="55" y="110"/>
                    </a:lnTo>
                    <a:lnTo>
                      <a:pt x="36" y="110"/>
                    </a:lnTo>
                    <a:lnTo>
                      <a:pt x="65" y="102"/>
                    </a:lnTo>
                    <a:lnTo>
                      <a:pt x="19" y="102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81"/>
                    </a:lnTo>
                    <a:lnTo>
                      <a:pt x="9" y="81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4"/>
                    </a:lnTo>
                    <a:lnTo>
                      <a:pt x="698" y="14"/>
                    </a:lnTo>
                    <a:lnTo>
                      <a:pt x="616" y="37"/>
                    </a:lnTo>
                    <a:lnTo>
                      <a:pt x="662" y="37"/>
                    </a:lnTo>
                    <a:lnTo>
                      <a:pt x="635" y="44"/>
                    </a:lnTo>
                    <a:lnTo>
                      <a:pt x="679" y="44"/>
                    </a:lnTo>
                    <a:lnTo>
                      <a:pt x="652" y="50"/>
                    </a:lnTo>
                    <a:lnTo>
                      <a:pt x="698" y="50"/>
                    </a:lnTo>
                    <a:lnTo>
                      <a:pt x="671" y="58"/>
                    </a:lnTo>
                    <a:lnTo>
                      <a:pt x="688" y="58"/>
                    </a:lnTo>
                    <a:lnTo>
                      <a:pt x="667" y="64"/>
                    </a:lnTo>
                    <a:lnTo>
                      <a:pt x="679" y="65"/>
                    </a:lnTo>
                    <a:lnTo>
                      <a:pt x="652" y="73"/>
                    </a:lnTo>
                    <a:lnTo>
                      <a:pt x="671" y="73"/>
                    </a:lnTo>
                    <a:lnTo>
                      <a:pt x="451" y="133"/>
                    </a:lnTo>
                    <a:lnTo>
                      <a:pt x="9" y="1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2" name="Freeform 326"/>
              <p:cNvSpPr>
                <a:spLocks/>
              </p:cNvSpPr>
              <p:nvPr/>
            </p:nvSpPr>
            <p:spPr bwMode="auto">
              <a:xfrm>
                <a:off x="4685" y="3274"/>
                <a:ext cx="349" cy="66"/>
              </a:xfrm>
              <a:custGeom>
                <a:avLst/>
                <a:gdLst>
                  <a:gd name="T0" fmla="*/ 1 w 698"/>
                  <a:gd name="T1" fmla="*/ 2 h 133"/>
                  <a:gd name="T2" fmla="*/ 1 w 698"/>
                  <a:gd name="T3" fmla="*/ 1 h 133"/>
                  <a:gd name="T4" fmla="*/ 1 w 698"/>
                  <a:gd name="T5" fmla="*/ 1 h 133"/>
                  <a:gd name="T6" fmla="*/ 1 w 698"/>
                  <a:gd name="T7" fmla="*/ 1 h 133"/>
                  <a:gd name="T8" fmla="*/ 1 w 698"/>
                  <a:gd name="T9" fmla="*/ 1 h 133"/>
                  <a:gd name="T10" fmla="*/ 1 w 698"/>
                  <a:gd name="T11" fmla="*/ 1 h 133"/>
                  <a:gd name="T12" fmla="*/ 1 w 698"/>
                  <a:gd name="T13" fmla="*/ 1 h 133"/>
                  <a:gd name="T14" fmla="*/ 1 w 698"/>
                  <a:gd name="T15" fmla="*/ 1 h 133"/>
                  <a:gd name="T16" fmla="*/ 1 w 698"/>
                  <a:gd name="T17" fmla="*/ 1 h 133"/>
                  <a:gd name="T18" fmla="*/ 1 w 698"/>
                  <a:gd name="T19" fmla="*/ 1 h 133"/>
                  <a:gd name="T20" fmla="*/ 0 w 698"/>
                  <a:gd name="T21" fmla="*/ 1 h 133"/>
                  <a:gd name="T22" fmla="*/ 1 w 698"/>
                  <a:gd name="T23" fmla="*/ 1 h 133"/>
                  <a:gd name="T24" fmla="*/ 1 w 698"/>
                  <a:gd name="T25" fmla="*/ 1 h 133"/>
                  <a:gd name="T26" fmla="*/ 1 w 698"/>
                  <a:gd name="T27" fmla="*/ 1 h 133"/>
                  <a:gd name="T28" fmla="*/ 1 w 698"/>
                  <a:gd name="T29" fmla="*/ 1 h 133"/>
                  <a:gd name="T30" fmla="*/ 3 w 698"/>
                  <a:gd name="T31" fmla="*/ 0 h 133"/>
                  <a:gd name="T32" fmla="*/ 11 w 698"/>
                  <a:gd name="T33" fmla="*/ 0 h 133"/>
                  <a:gd name="T34" fmla="*/ 10 w 698"/>
                  <a:gd name="T35" fmla="*/ 0 h 133"/>
                  <a:gd name="T36" fmla="*/ 11 w 698"/>
                  <a:gd name="T37" fmla="*/ 0 h 133"/>
                  <a:gd name="T38" fmla="*/ 10 w 698"/>
                  <a:gd name="T39" fmla="*/ 0 h 133"/>
                  <a:gd name="T40" fmla="*/ 11 w 698"/>
                  <a:gd name="T41" fmla="*/ 0 h 133"/>
                  <a:gd name="T42" fmla="*/ 10 w 698"/>
                  <a:gd name="T43" fmla="*/ 0 h 133"/>
                  <a:gd name="T44" fmla="*/ 11 w 698"/>
                  <a:gd name="T45" fmla="*/ 0 h 133"/>
                  <a:gd name="T46" fmla="*/ 11 w 698"/>
                  <a:gd name="T47" fmla="*/ 0 h 133"/>
                  <a:gd name="T48" fmla="*/ 11 w 698"/>
                  <a:gd name="T49" fmla="*/ 0 h 133"/>
                  <a:gd name="T50" fmla="*/ 11 w 698"/>
                  <a:gd name="T51" fmla="*/ 0 h 133"/>
                  <a:gd name="T52" fmla="*/ 11 w 698"/>
                  <a:gd name="T53" fmla="*/ 0 h 133"/>
                  <a:gd name="T54" fmla="*/ 11 w 698"/>
                  <a:gd name="T55" fmla="*/ 1 h 133"/>
                  <a:gd name="T56" fmla="*/ 11 w 698"/>
                  <a:gd name="T57" fmla="*/ 1 h 133"/>
                  <a:gd name="T58" fmla="*/ 11 w 698"/>
                  <a:gd name="T59" fmla="*/ 1 h 133"/>
                  <a:gd name="T60" fmla="*/ 11 w 698"/>
                  <a:gd name="T61" fmla="*/ 1 h 133"/>
                  <a:gd name="T62" fmla="*/ 7 w 698"/>
                  <a:gd name="T63" fmla="*/ 2 h 133"/>
                  <a:gd name="T64" fmla="*/ 1 w 698"/>
                  <a:gd name="T65" fmla="*/ 2 h 13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3"/>
                  <a:gd name="T101" fmla="*/ 698 w 698"/>
                  <a:gd name="T102" fmla="*/ 133 h 13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3">
                    <a:moveTo>
                      <a:pt x="9" y="133"/>
                    </a:moveTo>
                    <a:lnTo>
                      <a:pt x="36" y="125"/>
                    </a:lnTo>
                    <a:lnTo>
                      <a:pt x="19" y="125"/>
                    </a:lnTo>
                    <a:lnTo>
                      <a:pt x="46" y="117"/>
                    </a:lnTo>
                    <a:lnTo>
                      <a:pt x="29" y="117"/>
                    </a:lnTo>
                    <a:lnTo>
                      <a:pt x="55" y="110"/>
                    </a:lnTo>
                    <a:lnTo>
                      <a:pt x="36" y="110"/>
                    </a:lnTo>
                    <a:lnTo>
                      <a:pt x="65" y="102"/>
                    </a:lnTo>
                    <a:lnTo>
                      <a:pt x="19" y="102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81"/>
                    </a:lnTo>
                    <a:lnTo>
                      <a:pt x="9" y="81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4"/>
                    </a:lnTo>
                    <a:lnTo>
                      <a:pt x="698" y="14"/>
                    </a:lnTo>
                    <a:lnTo>
                      <a:pt x="616" y="37"/>
                    </a:lnTo>
                    <a:lnTo>
                      <a:pt x="662" y="37"/>
                    </a:lnTo>
                    <a:lnTo>
                      <a:pt x="635" y="44"/>
                    </a:lnTo>
                    <a:lnTo>
                      <a:pt x="679" y="44"/>
                    </a:lnTo>
                    <a:lnTo>
                      <a:pt x="652" y="50"/>
                    </a:lnTo>
                    <a:lnTo>
                      <a:pt x="698" y="50"/>
                    </a:lnTo>
                    <a:lnTo>
                      <a:pt x="671" y="58"/>
                    </a:lnTo>
                    <a:lnTo>
                      <a:pt x="688" y="58"/>
                    </a:lnTo>
                    <a:lnTo>
                      <a:pt x="667" y="64"/>
                    </a:lnTo>
                    <a:lnTo>
                      <a:pt x="679" y="65"/>
                    </a:lnTo>
                    <a:lnTo>
                      <a:pt x="652" y="73"/>
                    </a:lnTo>
                    <a:lnTo>
                      <a:pt x="671" y="73"/>
                    </a:lnTo>
                    <a:lnTo>
                      <a:pt x="451" y="133"/>
                    </a:lnTo>
                    <a:lnTo>
                      <a:pt x="9" y="13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3" name="Freeform 327"/>
              <p:cNvSpPr>
                <a:spLocks/>
              </p:cNvSpPr>
              <p:nvPr/>
            </p:nvSpPr>
            <p:spPr bwMode="auto">
              <a:xfrm>
                <a:off x="4708" y="3281"/>
                <a:ext cx="294" cy="29"/>
              </a:xfrm>
              <a:custGeom>
                <a:avLst/>
                <a:gdLst>
                  <a:gd name="T0" fmla="*/ 0 w 589"/>
                  <a:gd name="T1" fmla="*/ 1 h 57"/>
                  <a:gd name="T2" fmla="*/ 5 w 589"/>
                  <a:gd name="T3" fmla="*/ 1 h 57"/>
                  <a:gd name="T4" fmla="*/ 9 w 589"/>
                  <a:gd name="T5" fmla="*/ 0 h 57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7"/>
                  <a:gd name="T11" fmla="*/ 589 w 589"/>
                  <a:gd name="T12" fmla="*/ 57 h 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7">
                    <a:moveTo>
                      <a:pt x="0" y="57"/>
                    </a:moveTo>
                    <a:lnTo>
                      <a:pt x="366" y="57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4" name="Freeform 328"/>
              <p:cNvSpPr>
                <a:spLocks/>
              </p:cNvSpPr>
              <p:nvPr/>
            </p:nvSpPr>
            <p:spPr bwMode="auto">
              <a:xfrm>
                <a:off x="4713" y="3292"/>
                <a:ext cx="280" cy="22"/>
              </a:xfrm>
              <a:custGeom>
                <a:avLst/>
                <a:gdLst>
                  <a:gd name="T0" fmla="*/ 0 w 561"/>
                  <a:gd name="T1" fmla="*/ 1 h 44"/>
                  <a:gd name="T2" fmla="*/ 6 w 561"/>
                  <a:gd name="T3" fmla="*/ 1 h 44"/>
                  <a:gd name="T4" fmla="*/ 8 w 561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561"/>
                  <a:gd name="T10" fmla="*/ 0 h 44"/>
                  <a:gd name="T11" fmla="*/ 561 w 561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1" h="44">
                    <a:moveTo>
                      <a:pt x="0" y="44"/>
                    </a:moveTo>
                    <a:lnTo>
                      <a:pt x="396" y="44"/>
                    </a:lnTo>
                    <a:lnTo>
                      <a:pt x="56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5" name="Freeform 329"/>
              <p:cNvSpPr>
                <a:spLocks/>
              </p:cNvSpPr>
              <p:nvPr/>
            </p:nvSpPr>
            <p:spPr bwMode="auto">
              <a:xfrm>
                <a:off x="4708" y="3296"/>
                <a:ext cx="294" cy="25"/>
              </a:xfrm>
              <a:custGeom>
                <a:avLst/>
                <a:gdLst>
                  <a:gd name="T0" fmla="*/ 0 w 589"/>
                  <a:gd name="T1" fmla="*/ 1 h 50"/>
                  <a:gd name="T2" fmla="*/ 6 w 589"/>
                  <a:gd name="T3" fmla="*/ 1 h 50"/>
                  <a:gd name="T4" fmla="*/ 9 w 589"/>
                  <a:gd name="T5" fmla="*/ 0 h 50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0"/>
                  <a:gd name="T11" fmla="*/ 589 w 589"/>
                  <a:gd name="T12" fmla="*/ 50 h 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0">
                    <a:moveTo>
                      <a:pt x="0" y="50"/>
                    </a:moveTo>
                    <a:lnTo>
                      <a:pt x="395" y="50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6" name="Freeform 330"/>
              <p:cNvSpPr>
                <a:spLocks/>
              </p:cNvSpPr>
              <p:nvPr/>
            </p:nvSpPr>
            <p:spPr bwMode="auto">
              <a:xfrm>
                <a:off x="4713" y="3299"/>
                <a:ext cx="298" cy="26"/>
              </a:xfrm>
              <a:custGeom>
                <a:avLst/>
                <a:gdLst>
                  <a:gd name="T0" fmla="*/ 0 w 597"/>
                  <a:gd name="T1" fmla="*/ 1 h 52"/>
                  <a:gd name="T2" fmla="*/ 6 w 597"/>
                  <a:gd name="T3" fmla="*/ 1 h 52"/>
                  <a:gd name="T4" fmla="*/ 9 w 597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597"/>
                  <a:gd name="T10" fmla="*/ 0 h 52"/>
                  <a:gd name="T11" fmla="*/ 597 w 597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7" h="52">
                    <a:moveTo>
                      <a:pt x="0" y="52"/>
                    </a:moveTo>
                    <a:lnTo>
                      <a:pt x="401" y="52"/>
                    </a:lnTo>
                    <a:lnTo>
                      <a:pt x="5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7" name="Freeform 331"/>
              <p:cNvSpPr>
                <a:spLocks/>
              </p:cNvSpPr>
              <p:nvPr/>
            </p:nvSpPr>
            <p:spPr bwMode="auto">
              <a:xfrm>
                <a:off x="4713" y="3303"/>
                <a:ext cx="307" cy="26"/>
              </a:xfrm>
              <a:custGeom>
                <a:avLst/>
                <a:gdLst>
                  <a:gd name="T0" fmla="*/ 0 w 614"/>
                  <a:gd name="T1" fmla="*/ 1 h 52"/>
                  <a:gd name="T2" fmla="*/ 6 w 614"/>
                  <a:gd name="T3" fmla="*/ 1 h 52"/>
                  <a:gd name="T4" fmla="*/ 10 w 614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4"/>
                  <a:gd name="T10" fmla="*/ 0 h 52"/>
                  <a:gd name="T11" fmla="*/ 614 w 614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4" h="52">
                    <a:moveTo>
                      <a:pt x="0" y="52"/>
                    </a:moveTo>
                    <a:lnTo>
                      <a:pt x="422" y="52"/>
                    </a:lnTo>
                    <a:lnTo>
                      <a:pt x="61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8" name="Freeform 332"/>
              <p:cNvSpPr>
                <a:spLocks/>
              </p:cNvSpPr>
              <p:nvPr/>
            </p:nvSpPr>
            <p:spPr bwMode="auto">
              <a:xfrm>
                <a:off x="4708" y="3306"/>
                <a:ext cx="311" cy="27"/>
              </a:xfrm>
              <a:custGeom>
                <a:avLst/>
                <a:gdLst>
                  <a:gd name="T0" fmla="*/ 0 w 621"/>
                  <a:gd name="T1" fmla="*/ 1 h 53"/>
                  <a:gd name="T2" fmla="*/ 7 w 621"/>
                  <a:gd name="T3" fmla="*/ 1 h 53"/>
                  <a:gd name="T4" fmla="*/ 10 w 621"/>
                  <a:gd name="T5" fmla="*/ 0 h 53"/>
                  <a:gd name="T6" fmla="*/ 0 60000 65536"/>
                  <a:gd name="T7" fmla="*/ 0 60000 65536"/>
                  <a:gd name="T8" fmla="*/ 0 60000 65536"/>
                  <a:gd name="T9" fmla="*/ 0 w 621"/>
                  <a:gd name="T10" fmla="*/ 0 h 53"/>
                  <a:gd name="T11" fmla="*/ 621 w 621"/>
                  <a:gd name="T12" fmla="*/ 53 h 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1" h="53">
                    <a:moveTo>
                      <a:pt x="0" y="53"/>
                    </a:moveTo>
                    <a:lnTo>
                      <a:pt x="422" y="53"/>
                    </a:lnTo>
                    <a:lnTo>
                      <a:pt x="62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9" name="Freeform 333"/>
              <p:cNvSpPr>
                <a:spLocks/>
              </p:cNvSpPr>
              <p:nvPr/>
            </p:nvSpPr>
            <p:spPr bwMode="auto">
              <a:xfrm>
                <a:off x="4703" y="3311"/>
                <a:ext cx="308" cy="25"/>
              </a:xfrm>
              <a:custGeom>
                <a:avLst/>
                <a:gdLst>
                  <a:gd name="T0" fmla="*/ 0 w 616"/>
                  <a:gd name="T1" fmla="*/ 0 h 52"/>
                  <a:gd name="T2" fmla="*/ 6 w 616"/>
                  <a:gd name="T3" fmla="*/ 0 h 52"/>
                  <a:gd name="T4" fmla="*/ 10 w 616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6"/>
                  <a:gd name="T10" fmla="*/ 0 h 52"/>
                  <a:gd name="T11" fmla="*/ 616 w 616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6" h="52">
                    <a:moveTo>
                      <a:pt x="0" y="52"/>
                    </a:moveTo>
                    <a:lnTo>
                      <a:pt x="424" y="52"/>
                    </a:lnTo>
                    <a:lnTo>
                      <a:pt x="61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0" name="Freeform 334"/>
              <p:cNvSpPr>
                <a:spLocks/>
              </p:cNvSpPr>
              <p:nvPr/>
            </p:nvSpPr>
            <p:spPr bwMode="auto">
              <a:xfrm>
                <a:off x="4685" y="3242"/>
                <a:ext cx="349" cy="66"/>
              </a:xfrm>
              <a:custGeom>
                <a:avLst/>
                <a:gdLst>
                  <a:gd name="T0" fmla="*/ 1 w 698"/>
                  <a:gd name="T1" fmla="*/ 2 h 132"/>
                  <a:gd name="T2" fmla="*/ 1 w 698"/>
                  <a:gd name="T3" fmla="*/ 2 h 132"/>
                  <a:gd name="T4" fmla="*/ 1 w 698"/>
                  <a:gd name="T5" fmla="*/ 2 h 132"/>
                  <a:gd name="T6" fmla="*/ 1 w 698"/>
                  <a:gd name="T7" fmla="*/ 2 h 132"/>
                  <a:gd name="T8" fmla="*/ 1 w 698"/>
                  <a:gd name="T9" fmla="*/ 2 h 132"/>
                  <a:gd name="T10" fmla="*/ 1 w 698"/>
                  <a:gd name="T11" fmla="*/ 1 h 132"/>
                  <a:gd name="T12" fmla="*/ 1 w 698"/>
                  <a:gd name="T13" fmla="*/ 1 h 132"/>
                  <a:gd name="T14" fmla="*/ 1 w 698"/>
                  <a:gd name="T15" fmla="*/ 1 h 132"/>
                  <a:gd name="T16" fmla="*/ 1 w 698"/>
                  <a:gd name="T17" fmla="*/ 1 h 132"/>
                  <a:gd name="T18" fmla="*/ 1 w 698"/>
                  <a:gd name="T19" fmla="*/ 1 h 132"/>
                  <a:gd name="T20" fmla="*/ 0 w 698"/>
                  <a:gd name="T21" fmla="*/ 1 h 132"/>
                  <a:gd name="T22" fmla="*/ 1 w 698"/>
                  <a:gd name="T23" fmla="*/ 1 h 132"/>
                  <a:gd name="T24" fmla="*/ 1 w 698"/>
                  <a:gd name="T25" fmla="*/ 1 h 132"/>
                  <a:gd name="T26" fmla="*/ 1 w 698"/>
                  <a:gd name="T27" fmla="*/ 1 h 132"/>
                  <a:gd name="T28" fmla="*/ 1 w 698"/>
                  <a:gd name="T29" fmla="*/ 1 h 132"/>
                  <a:gd name="T30" fmla="*/ 3 w 698"/>
                  <a:gd name="T31" fmla="*/ 0 h 132"/>
                  <a:gd name="T32" fmla="*/ 11 w 698"/>
                  <a:gd name="T33" fmla="*/ 0 h 132"/>
                  <a:gd name="T34" fmla="*/ 10 w 698"/>
                  <a:gd name="T35" fmla="*/ 1 h 132"/>
                  <a:gd name="T36" fmla="*/ 11 w 698"/>
                  <a:gd name="T37" fmla="*/ 1 h 132"/>
                  <a:gd name="T38" fmla="*/ 10 w 698"/>
                  <a:gd name="T39" fmla="*/ 1 h 132"/>
                  <a:gd name="T40" fmla="*/ 11 w 698"/>
                  <a:gd name="T41" fmla="*/ 1 h 132"/>
                  <a:gd name="T42" fmla="*/ 10 w 698"/>
                  <a:gd name="T43" fmla="*/ 1 h 132"/>
                  <a:gd name="T44" fmla="*/ 11 w 698"/>
                  <a:gd name="T45" fmla="*/ 1 h 132"/>
                  <a:gd name="T46" fmla="*/ 11 w 698"/>
                  <a:gd name="T47" fmla="*/ 1 h 132"/>
                  <a:gd name="T48" fmla="*/ 11 w 698"/>
                  <a:gd name="T49" fmla="*/ 1 h 132"/>
                  <a:gd name="T50" fmla="*/ 11 w 698"/>
                  <a:gd name="T51" fmla="*/ 1 h 132"/>
                  <a:gd name="T52" fmla="*/ 11 w 698"/>
                  <a:gd name="T53" fmla="*/ 1 h 132"/>
                  <a:gd name="T54" fmla="*/ 11 w 698"/>
                  <a:gd name="T55" fmla="*/ 1 h 132"/>
                  <a:gd name="T56" fmla="*/ 11 w 698"/>
                  <a:gd name="T57" fmla="*/ 1 h 132"/>
                  <a:gd name="T58" fmla="*/ 11 w 698"/>
                  <a:gd name="T59" fmla="*/ 1 h 132"/>
                  <a:gd name="T60" fmla="*/ 11 w 698"/>
                  <a:gd name="T61" fmla="*/ 1 h 132"/>
                  <a:gd name="T62" fmla="*/ 7 w 698"/>
                  <a:gd name="T63" fmla="*/ 2 h 132"/>
                  <a:gd name="T64" fmla="*/ 1 w 698"/>
                  <a:gd name="T65" fmla="*/ 2 h 13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2"/>
                  <a:gd name="T101" fmla="*/ 698 w 698"/>
                  <a:gd name="T102" fmla="*/ 132 h 13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2">
                    <a:moveTo>
                      <a:pt x="9" y="132"/>
                    </a:moveTo>
                    <a:lnTo>
                      <a:pt x="36" y="125"/>
                    </a:lnTo>
                    <a:lnTo>
                      <a:pt x="19" y="125"/>
                    </a:lnTo>
                    <a:lnTo>
                      <a:pt x="46" y="117"/>
                    </a:lnTo>
                    <a:lnTo>
                      <a:pt x="29" y="117"/>
                    </a:lnTo>
                    <a:lnTo>
                      <a:pt x="55" y="109"/>
                    </a:lnTo>
                    <a:lnTo>
                      <a:pt x="36" y="109"/>
                    </a:lnTo>
                    <a:lnTo>
                      <a:pt x="65" y="102"/>
                    </a:lnTo>
                    <a:lnTo>
                      <a:pt x="19" y="102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81"/>
                    </a:lnTo>
                    <a:lnTo>
                      <a:pt x="9" y="81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3"/>
                    </a:lnTo>
                    <a:lnTo>
                      <a:pt x="698" y="13"/>
                    </a:lnTo>
                    <a:lnTo>
                      <a:pt x="616" y="35"/>
                    </a:lnTo>
                    <a:lnTo>
                      <a:pt x="662" y="35"/>
                    </a:lnTo>
                    <a:lnTo>
                      <a:pt x="635" y="42"/>
                    </a:lnTo>
                    <a:lnTo>
                      <a:pt x="679" y="42"/>
                    </a:lnTo>
                    <a:lnTo>
                      <a:pt x="652" y="50"/>
                    </a:lnTo>
                    <a:lnTo>
                      <a:pt x="698" y="50"/>
                    </a:lnTo>
                    <a:lnTo>
                      <a:pt x="671" y="58"/>
                    </a:lnTo>
                    <a:lnTo>
                      <a:pt x="688" y="58"/>
                    </a:lnTo>
                    <a:lnTo>
                      <a:pt x="667" y="63"/>
                    </a:lnTo>
                    <a:lnTo>
                      <a:pt x="679" y="65"/>
                    </a:lnTo>
                    <a:lnTo>
                      <a:pt x="652" y="73"/>
                    </a:lnTo>
                    <a:lnTo>
                      <a:pt x="671" y="73"/>
                    </a:lnTo>
                    <a:lnTo>
                      <a:pt x="451" y="132"/>
                    </a:lnTo>
                    <a:lnTo>
                      <a:pt x="9" y="1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1" name="Freeform 335"/>
              <p:cNvSpPr>
                <a:spLocks/>
              </p:cNvSpPr>
              <p:nvPr/>
            </p:nvSpPr>
            <p:spPr bwMode="auto">
              <a:xfrm>
                <a:off x="4685" y="3242"/>
                <a:ext cx="349" cy="66"/>
              </a:xfrm>
              <a:custGeom>
                <a:avLst/>
                <a:gdLst>
                  <a:gd name="T0" fmla="*/ 1 w 698"/>
                  <a:gd name="T1" fmla="*/ 2 h 132"/>
                  <a:gd name="T2" fmla="*/ 1 w 698"/>
                  <a:gd name="T3" fmla="*/ 2 h 132"/>
                  <a:gd name="T4" fmla="*/ 1 w 698"/>
                  <a:gd name="T5" fmla="*/ 2 h 132"/>
                  <a:gd name="T6" fmla="*/ 1 w 698"/>
                  <a:gd name="T7" fmla="*/ 2 h 132"/>
                  <a:gd name="T8" fmla="*/ 1 w 698"/>
                  <a:gd name="T9" fmla="*/ 2 h 132"/>
                  <a:gd name="T10" fmla="*/ 1 w 698"/>
                  <a:gd name="T11" fmla="*/ 1 h 132"/>
                  <a:gd name="T12" fmla="*/ 1 w 698"/>
                  <a:gd name="T13" fmla="*/ 1 h 132"/>
                  <a:gd name="T14" fmla="*/ 1 w 698"/>
                  <a:gd name="T15" fmla="*/ 1 h 132"/>
                  <a:gd name="T16" fmla="*/ 1 w 698"/>
                  <a:gd name="T17" fmla="*/ 1 h 132"/>
                  <a:gd name="T18" fmla="*/ 1 w 698"/>
                  <a:gd name="T19" fmla="*/ 1 h 132"/>
                  <a:gd name="T20" fmla="*/ 0 w 698"/>
                  <a:gd name="T21" fmla="*/ 1 h 132"/>
                  <a:gd name="T22" fmla="*/ 1 w 698"/>
                  <a:gd name="T23" fmla="*/ 1 h 132"/>
                  <a:gd name="T24" fmla="*/ 1 w 698"/>
                  <a:gd name="T25" fmla="*/ 1 h 132"/>
                  <a:gd name="T26" fmla="*/ 1 w 698"/>
                  <a:gd name="T27" fmla="*/ 1 h 132"/>
                  <a:gd name="T28" fmla="*/ 1 w 698"/>
                  <a:gd name="T29" fmla="*/ 1 h 132"/>
                  <a:gd name="T30" fmla="*/ 3 w 698"/>
                  <a:gd name="T31" fmla="*/ 0 h 132"/>
                  <a:gd name="T32" fmla="*/ 11 w 698"/>
                  <a:gd name="T33" fmla="*/ 0 h 132"/>
                  <a:gd name="T34" fmla="*/ 10 w 698"/>
                  <a:gd name="T35" fmla="*/ 1 h 132"/>
                  <a:gd name="T36" fmla="*/ 11 w 698"/>
                  <a:gd name="T37" fmla="*/ 1 h 132"/>
                  <a:gd name="T38" fmla="*/ 10 w 698"/>
                  <a:gd name="T39" fmla="*/ 1 h 132"/>
                  <a:gd name="T40" fmla="*/ 11 w 698"/>
                  <a:gd name="T41" fmla="*/ 1 h 132"/>
                  <a:gd name="T42" fmla="*/ 10 w 698"/>
                  <a:gd name="T43" fmla="*/ 1 h 132"/>
                  <a:gd name="T44" fmla="*/ 11 w 698"/>
                  <a:gd name="T45" fmla="*/ 1 h 132"/>
                  <a:gd name="T46" fmla="*/ 11 w 698"/>
                  <a:gd name="T47" fmla="*/ 1 h 132"/>
                  <a:gd name="T48" fmla="*/ 11 w 698"/>
                  <a:gd name="T49" fmla="*/ 1 h 132"/>
                  <a:gd name="T50" fmla="*/ 11 w 698"/>
                  <a:gd name="T51" fmla="*/ 1 h 132"/>
                  <a:gd name="T52" fmla="*/ 11 w 698"/>
                  <a:gd name="T53" fmla="*/ 1 h 132"/>
                  <a:gd name="T54" fmla="*/ 11 w 698"/>
                  <a:gd name="T55" fmla="*/ 1 h 132"/>
                  <a:gd name="T56" fmla="*/ 11 w 698"/>
                  <a:gd name="T57" fmla="*/ 1 h 132"/>
                  <a:gd name="T58" fmla="*/ 11 w 698"/>
                  <a:gd name="T59" fmla="*/ 1 h 132"/>
                  <a:gd name="T60" fmla="*/ 11 w 698"/>
                  <a:gd name="T61" fmla="*/ 1 h 132"/>
                  <a:gd name="T62" fmla="*/ 7 w 698"/>
                  <a:gd name="T63" fmla="*/ 2 h 132"/>
                  <a:gd name="T64" fmla="*/ 1 w 698"/>
                  <a:gd name="T65" fmla="*/ 2 h 13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2"/>
                  <a:gd name="T101" fmla="*/ 698 w 698"/>
                  <a:gd name="T102" fmla="*/ 132 h 13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2">
                    <a:moveTo>
                      <a:pt x="9" y="132"/>
                    </a:moveTo>
                    <a:lnTo>
                      <a:pt x="36" y="125"/>
                    </a:lnTo>
                    <a:lnTo>
                      <a:pt x="19" y="125"/>
                    </a:lnTo>
                    <a:lnTo>
                      <a:pt x="46" y="117"/>
                    </a:lnTo>
                    <a:lnTo>
                      <a:pt x="29" y="117"/>
                    </a:lnTo>
                    <a:lnTo>
                      <a:pt x="55" y="109"/>
                    </a:lnTo>
                    <a:lnTo>
                      <a:pt x="36" y="109"/>
                    </a:lnTo>
                    <a:lnTo>
                      <a:pt x="65" y="102"/>
                    </a:lnTo>
                    <a:lnTo>
                      <a:pt x="19" y="102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81"/>
                    </a:lnTo>
                    <a:lnTo>
                      <a:pt x="9" y="81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3"/>
                    </a:lnTo>
                    <a:lnTo>
                      <a:pt x="698" y="13"/>
                    </a:lnTo>
                    <a:lnTo>
                      <a:pt x="616" y="35"/>
                    </a:lnTo>
                    <a:lnTo>
                      <a:pt x="662" y="35"/>
                    </a:lnTo>
                    <a:lnTo>
                      <a:pt x="635" y="42"/>
                    </a:lnTo>
                    <a:lnTo>
                      <a:pt x="679" y="42"/>
                    </a:lnTo>
                    <a:lnTo>
                      <a:pt x="652" y="50"/>
                    </a:lnTo>
                    <a:lnTo>
                      <a:pt x="698" y="50"/>
                    </a:lnTo>
                    <a:lnTo>
                      <a:pt x="671" y="58"/>
                    </a:lnTo>
                    <a:lnTo>
                      <a:pt x="688" y="58"/>
                    </a:lnTo>
                    <a:lnTo>
                      <a:pt x="667" y="63"/>
                    </a:lnTo>
                    <a:lnTo>
                      <a:pt x="679" y="65"/>
                    </a:lnTo>
                    <a:lnTo>
                      <a:pt x="652" y="73"/>
                    </a:lnTo>
                    <a:lnTo>
                      <a:pt x="671" y="73"/>
                    </a:lnTo>
                    <a:lnTo>
                      <a:pt x="451" y="132"/>
                    </a:lnTo>
                    <a:lnTo>
                      <a:pt x="9" y="13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2" name="Freeform 336"/>
              <p:cNvSpPr>
                <a:spLocks/>
              </p:cNvSpPr>
              <p:nvPr/>
            </p:nvSpPr>
            <p:spPr bwMode="auto">
              <a:xfrm>
                <a:off x="4708" y="3248"/>
                <a:ext cx="294" cy="29"/>
              </a:xfrm>
              <a:custGeom>
                <a:avLst/>
                <a:gdLst>
                  <a:gd name="T0" fmla="*/ 0 w 589"/>
                  <a:gd name="T1" fmla="*/ 1 h 58"/>
                  <a:gd name="T2" fmla="*/ 5 w 589"/>
                  <a:gd name="T3" fmla="*/ 1 h 58"/>
                  <a:gd name="T4" fmla="*/ 9 w 589"/>
                  <a:gd name="T5" fmla="*/ 0 h 58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8"/>
                  <a:gd name="T11" fmla="*/ 589 w 589"/>
                  <a:gd name="T12" fmla="*/ 58 h 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8">
                    <a:moveTo>
                      <a:pt x="0" y="58"/>
                    </a:moveTo>
                    <a:lnTo>
                      <a:pt x="366" y="58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3" name="Freeform 337"/>
              <p:cNvSpPr>
                <a:spLocks/>
              </p:cNvSpPr>
              <p:nvPr/>
            </p:nvSpPr>
            <p:spPr bwMode="auto">
              <a:xfrm>
                <a:off x="4713" y="3259"/>
                <a:ext cx="280" cy="23"/>
              </a:xfrm>
              <a:custGeom>
                <a:avLst/>
                <a:gdLst>
                  <a:gd name="T0" fmla="*/ 0 w 561"/>
                  <a:gd name="T1" fmla="*/ 1 h 46"/>
                  <a:gd name="T2" fmla="*/ 6 w 561"/>
                  <a:gd name="T3" fmla="*/ 1 h 46"/>
                  <a:gd name="T4" fmla="*/ 8 w 561"/>
                  <a:gd name="T5" fmla="*/ 0 h 46"/>
                  <a:gd name="T6" fmla="*/ 0 60000 65536"/>
                  <a:gd name="T7" fmla="*/ 0 60000 65536"/>
                  <a:gd name="T8" fmla="*/ 0 60000 65536"/>
                  <a:gd name="T9" fmla="*/ 0 w 561"/>
                  <a:gd name="T10" fmla="*/ 0 h 46"/>
                  <a:gd name="T11" fmla="*/ 561 w 561"/>
                  <a:gd name="T12" fmla="*/ 46 h 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1" h="46">
                    <a:moveTo>
                      <a:pt x="0" y="46"/>
                    </a:moveTo>
                    <a:lnTo>
                      <a:pt x="396" y="46"/>
                    </a:lnTo>
                    <a:lnTo>
                      <a:pt x="56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4" name="Freeform 338"/>
              <p:cNvSpPr>
                <a:spLocks/>
              </p:cNvSpPr>
              <p:nvPr/>
            </p:nvSpPr>
            <p:spPr bwMode="auto">
              <a:xfrm>
                <a:off x="4708" y="3264"/>
                <a:ext cx="294" cy="25"/>
              </a:xfrm>
              <a:custGeom>
                <a:avLst/>
                <a:gdLst>
                  <a:gd name="T0" fmla="*/ 0 w 589"/>
                  <a:gd name="T1" fmla="*/ 1 h 50"/>
                  <a:gd name="T2" fmla="*/ 6 w 589"/>
                  <a:gd name="T3" fmla="*/ 1 h 50"/>
                  <a:gd name="T4" fmla="*/ 9 w 589"/>
                  <a:gd name="T5" fmla="*/ 0 h 50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0"/>
                  <a:gd name="T11" fmla="*/ 589 w 589"/>
                  <a:gd name="T12" fmla="*/ 50 h 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0">
                    <a:moveTo>
                      <a:pt x="0" y="50"/>
                    </a:moveTo>
                    <a:lnTo>
                      <a:pt x="395" y="50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5" name="Freeform 339"/>
              <p:cNvSpPr>
                <a:spLocks/>
              </p:cNvSpPr>
              <p:nvPr/>
            </p:nvSpPr>
            <p:spPr bwMode="auto">
              <a:xfrm>
                <a:off x="4713" y="3266"/>
                <a:ext cx="298" cy="26"/>
              </a:xfrm>
              <a:custGeom>
                <a:avLst/>
                <a:gdLst>
                  <a:gd name="T0" fmla="*/ 0 w 597"/>
                  <a:gd name="T1" fmla="*/ 1 h 52"/>
                  <a:gd name="T2" fmla="*/ 6 w 597"/>
                  <a:gd name="T3" fmla="*/ 1 h 52"/>
                  <a:gd name="T4" fmla="*/ 9 w 597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597"/>
                  <a:gd name="T10" fmla="*/ 0 h 52"/>
                  <a:gd name="T11" fmla="*/ 597 w 597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7" h="52">
                    <a:moveTo>
                      <a:pt x="0" y="52"/>
                    </a:moveTo>
                    <a:lnTo>
                      <a:pt x="401" y="52"/>
                    </a:lnTo>
                    <a:lnTo>
                      <a:pt x="5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6" name="Freeform 340"/>
              <p:cNvSpPr>
                <a:spLocks/>
              </p:cNvSpPr>
              <p:nvPr/>
            </p:nvSpPr>
            <p:spPr bwMode="auto">
              <a:xfrm>
                <a:off x="4713" y="3270"/>
                <a:ext cx="307" cy="26"/>
              </a:xfrm>
              <a:custGeom>
                <a:avLst/>
                <a:gdLst>
                  <a:gd name="T0" fmla="*/ 0 w 614"/>
                  <a:gd name="T1" fmla="*/ 1 h 51"/>
                  <a:gd name="T2" fmla="*/ 6 w 614"/>
                  <a:gd name="T3" fmla="*/ 1 h 51"/>
                  <a:gd name="T4" fmla="*/ 10 w 614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614"/>
                  <a:gd name="T10" fmla="*/ 0 h 51"/>
                  <a:gd name="T11" fmla="*/ 614 w 614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4" h="51">
                    <a:moveTo>
                      <a:pt x="0" y="51"/>
                    </a:moveTo>
                    <a:lnTo>
                      <a:pt x="422" y="51"/>
                    </a:lnTo>
                    <a:lnTo>
                      <a:pt x="61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7" name="Freeform 341"/>
              <p:cNvSpPr>
                <a:spLocks/>
              </p:cNvSpPr>
              <p:nvPr/>
            </p:nvSpPr>
            <p:spPr bwMode="auto">
              <a:xfrm>
                <a:off x="4708" y="3273"/>
                <a:ext cx="311" cy="27"/>
              </a:xfrm>
              <a:custGeom>
                <a:avLst/>
                <a:gdLst>
                  <a:gd name="T0" fmla="*/ 0 w 621"/>
                  <a:gd name="T1" fmla="*/ 1 h 54"/>
                  <a:gd name="T2" fmla="*/ 7 w 621"/>
                  <a:gd name="T3" fmla="*/ 1 h 54"/>
                  <a:gd name="T4" fmla="*/ 10 w 621"/>
                  <a:gd name="T5" fmla="*/ 0 h 54"/>
                  <a:gd name="T6" fmla="*/ 0 60000 65536"/>
                  <a:gd name="T7" fmla="*/ 0 60000 65536"/>
                  <a:gd name="T8" fmla="*/ 0 60000 65536"/>
                  <a:gd name="T9" fmla="*/ 0 w 621"/>
                  <a:gd name="T10" fmla="*/ 0 h 54"/>
                  <a:gd name="T11" fmla="*/ 621 w 621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1" h="54">
                    <a:moveTo>
                      <a:pt x="0" y="54"/>
                    </a:moveTo>
                    <a:lnTo>
                      <a:pt x="422" y="54"/>
                    </a:lnTo>
                    <a:lnTo>
                      <a:pt x="62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8" name="Freeform 342"/>
              <p:cNvSpPr>
                <a:spLocks/>
              </p:cNvSpPr>
              <p:nvPr/>
            </p:nvSpPr>
            <p:spPr bwMode="auto">
              <a:xfrm>
                <a:off x="4703" y="3278"/>
                <a:ext cx="308" cy="26"/>
              </a:xfrm>
              <a:custGeom>
                <a:avLst/>
                <a:gdLst>
                  <a:gd name="T0" fmla="*/ 0 w 616"/>
                  <a:gd name="T1" fmla="*/ 1 h 52"/>
                  <a:gd name="T2" fmla="*/ 6 w 616"/>
                  <a:gd name="T3" fmla="*/ 1 h 52"/>
                  <a:gd name="T4" fmla="*/ 10 w 616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6"/>
                  <a:gd name="T10" fmla="*/ 0 h 52"/>
                  <a:gd name="T11" fmla="*/ 616 w 616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6" h="52">
                    <a:moveTo>
                      <a:pt x="0" y="52"/>
                    </a:moveTo>
                    <a:lnTo>
                      <a:pt x="424" y="52"/>
                    </a:lnTo>
                    <a:lnTo>
                      <a:pt x="61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9" name="Freeform 343"/>
              <p:cNvSpPr>
                <a:spLocks/>
              </p:cNvSpPr>
              <p:nvPr/>
            </p:nvSpPr>
            <p:spPr bwMode="auto">
              <a:xfrm>
                <a:off x="4685" y="3209"/>
                <a:ext cx="349" cy="65"/>
              </a:xfrm>
              <a:custGeom>
                <a:avLst/>
                <a:gdLst>
                  <a:gd name="T0" fmla="*/ 1 w 698"/>
                  <a:gd name="T1" fmla="*/ 2 h 130"/>
                  <a:gd name="T2" fmla="*/ 1 w 698"/>
                  <a:gd name="T3" fmla="*/ 2 h 130"/>
                  <a:gd name="T4" fmla="*/ 1 w 698"/>
                  <a:gd name="T5" fmla="*/ 2 h 130"/>
                  <a:gd name="T6" fmla="*/ 1 w 698"/>
                  <a:gd name="T7" fmla="*/ 2 h 130"/>
                  <a:gd name="T8" fmla="*/ 1 w 698"/>
                  <a:gd name="T9" fmla="*/ 2 h 130"/>
                  <a:gd name="T10" fmla="*/ 1 w 698"/>
                  <a:gd name="T11" fmla="*/ 1 h 130"/>
                  <a:gd name="T12" fmla="*/ 1 w 698"/>
                  <a:gd name="T13" fmla="*/ 1 h 130"/>
                  <a:gd name="T14" fmla="*/ 1 w 698"/>
                  <a:gd name="T15" fmla="*/ 1 h 130"/>
                  <a:gd name="T16" fmla="*/ 1 w 698"/>
                  <a:gd name="T17" fmla="*/ 1 h 130"/>
                  <a:gd name="T18" fmla="*/ 1 w 698"/>
                  <a:gd name="T19" fmla="*/ 1 h 130"/>
                  <a:gd name="T20" fmla="*/ 0 w 698"/>
                  <a:gd name="T21" fmla="*/ 1 h 130"/>
                  <a:gd name="T22" fmla="*/ 1 w 698"/>
                  <a:gd name="T23" fmla="*/ 1 h 130"/>
                  <a:gd name="T24" fmla="*/ 1 w 698"/>
                  <a:gd name="T25" fmla="*/ 1 h 130"/>
                  <a:gd name="T26" fmla="*/ 1 w 698"/>
                  <a:gd name="T27" fmla="*/ 1 h 130"/>
                  <a:gd name="T28" fmla="*/ 1 w 698"/>
                  <a:gd name="T29" fmla="*/ 1 h 130"/>
                  <a:gd name="T30" fmla="*/ 3 w 698"/>
                  <a:gd name="T31" fmla="*/ 0 h 130"/>
                  <a:gd name="T32" fmla="*/ 11 w 698"/>
                  <a:gd name="T33" fmla="*/ 0 h 130"/>
                  <a:gd name="T34" fmla="*/ 10 w 698"/>
                  <a:gd name="T35" fmla="*/ 1 h 130"/>
                  <a:gd name="T36" fmla="*/ 11 w 698"/>
                  <a:gd name="T37" fmla="*/ 1 h 130"/>
                  <a:gd name="T38" fmla="*/ 10 w 698"/>
                  <a:gd name="T39" fmla="*/ 1 h 130"/>
                  <a:gd name="T40" fmla="*/ 11 w 698"/>
                  <a:gd name="T41" fmla="*/ 1 h 130"/>
                  <a:gd name="T42" fmla="*/ 10 w 698"/>
                  <a:gd name="T43" fmla="*/ 1 h 130"/>
                  <a:gd name="T44" fmla="*/ 11 w 698"/>
                  <a:gd name="T45" fmla="*/ 1 h 130"/>
                  <a:gd name="T46" fmla="*/ 11 w 698"/>
                  <a:gd name="T47" fmla="*/ 1 h 130"/>
                  <a:gd name="T48" fmla="*/ 11 w 698"/>
                  <a:gd name="T49" fmla="*/ 1 h 130"/>
                  <a:gd name="T50" fmla="*/ 11 w 698"/>
                  <a:gd name="T51" fmla="*/ 1 h 130"/>
                  <a:gd name="T52" fmla="*/ 11 w 698"/>
                  <a:gd name="T53" fmla="*/ 1 h 130"/>
                  <a:gd name="T54" fmla="*/ 11 w 698"/>
                  <a:gd name="T55" fmla="*/ 1 h 130"/>
                  <a:gd name="T56" fmla="*/ 11 w 698"/>
                  <a:gd name="T57" fmla="*/ 1 h 130"/>
                  <a:gd name="T58" fmla="*/ 11 w 698"/>
                  <a:gd name="T59" fmla="*/ 1 h 130"/>
                  <a:gd name="T60" fmla="*/ 11 w 698"/>
                  <a:gd name="T61" fmla="*/ 1 h 130"/>
                  <a:gd name="T62" fmla="*/ 7 w 698"/>
                  <a:gd name="T63" fmla="*/ 2 h 130"/>
                  <a:gd name="T64" fmla="*/ 1 w 698"/>
                  <a:gd name="T65" fmla="*/ 2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0"/>
                  <a:gd name="T101" fmla="*/ 698 w 698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0">
                    <a:moveTo>
                      <a:pt x="9" y="130"/>
                    </a:moveTo>
                    <a:lnTo>
                      <a:pt x="36" y="123"/>
                    </a:lnTo>
                    <a:lnTo>
                      <a:pt x="19" y="125"/>
                    </a:lnTo>
                    <a:lnTo>
                      <a:pt x="46" y="115"/>
                    </a:lnTo>
                    <a:lnTo>
                      <a:pt x="29" y="115"/>
                    </a:lnTo>
                    <a:lnTo>
                      <a:pt x="55" y="109"/>
                    </a:lnTo>
                    <a:lnTo>
                      <a:pt x="36" y="109"/>
                    </a:lnTo>
                    <a:lnTo>
                      <a:pt x="65" y="101"/>
                    </a:lnTo>
                    <a:lnTo>
                      <a:pt x="19" y="101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78"/>
                    </a:lnTo>
                    <a:lnTo>
                      <a:pt x="9" y="78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1"/>
                    </a:lnTo>
                    <a:lnTo>
                      <a:pt x="698" y="11"/>
                    </a:lnTo>
                    <a:lnTo>
                      <a:pt x="616" y="34"/>
                    </a:lnTo>
                    <a:lnTo>
                      <a:pt x="662" y="34"/>
                    </a:lnTo>
                    <a:lnTo>
                      <a:pt x="635" y="42"/>
                    </a:lnTo>
                    <a:lnTo>
                      <a:pt x="679" y="42"/>
                    </a:lnTo>
                    <a:lnTo>
                      <a:pt x="652" y="50"/>
                    </a:lnTo>
                    <a:lnTo>
                      <a:pt x="698" y="50"/>
                    </a:lnTo>
                    <a:lnTo>
                      <a:pt x="671" y="57"/>
                    </a:lnTo>
                    <a:lnTo>
                      <a:pt x="688" y="57"/>
                    </a:lnTo>
                    <a:lnTo>
                      <a:pt x="667" y="63"/>
                    </a:lnTo>
                    <a:lnTo>
                      <a:pt x="679" y="65"/>
                    </a:lnTo>
                    <a:lnTo>
                      <a:pt x="652" y="71"/>
                    </a:lnTo>
                    <a:lnTo>
                      <a:pt x="671" y="71"/>
                    </a:lnTo>
                    <a:lnTo>
                      <a:pt x="451" y="130"/>
                    </a:lnTo>
                    <a:lnTo>
                      <a:pt x="9" y="1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0" name="Freeform 344"/>
              <p:cNvSpPr>
                <a:spLocks/>
              </p:cNvSpPr>
              <p:nvPr/>
            </p:nvSpPr>
            <p:spPr bwMode="auto">
              <a:xfrm>
                <a:off x="4685" y="3209"/>
                <a:ext cx="349" cy="65"/>
              </a:xfrm>
              <a:custGeom>
                <a:avLst/>
                <a:gdLst>
                  <a:gd name="T0" fmla="*/ 1 w 698"/>
                  <a:gd name="T1" fmla="*/ 2 h 130"/>
                  <a:gd name="T2" fmla="*/ 1 w 698"/>
                  <a:gd name="T3" fmla="*/ 2 h 130"/>
                  <a:gd name="T4" fmla="*/ 1 w 698"/>
                  <a:gd name="T5" fmla="*/ 2 h 130"/>
                  <a:gd name="T6" fmla="*/ 1 w 698"/>
                  <a:gd name="T7" fmla="*/ 2 h 130"/>
                  <a:gd name="T8" fmla="*/ 1 w 698"/>
                  <a:gd name="T9" fmla="*/ 2 h 130"/>
                  <a:gd name="T10" fmla="*/ 1 w 698"/>
                  <a:gd name="T11" fmla="*/ 1 h 130"/>
                  <a:gd name="T12" fmla="*/ 1 w 698"/>
                  <a:gd name="T13" fmla="*/ 1 h 130"/>
                  <a:gd name="T14" fmla="*/ 1 w 698"/>
                  <a:gd name="T15" fmla="*/ 1 h 130"/>
                  <a:gd name="T16" fmla="*/ 1 w 698"/>
                  <a:gd name="T17" fmla="*/ 1 h 130"/>
                  <a:gd name="T18" fmla="*/ 1 w 698"/>
                  <a:gd name="T19" fmla="*/ 1 h 130"/>
                  <a:gd name="T20" fmla="*/ 0 w 698"/>
                  <a:gd name="T21" fmla="*/ 1 h 130"/>
                  <a:gd name="T22" fmla="*/ 1 w 698"/>
                  <a:gd name="T23" fmla="*/ 1 h 130"/>
                  <a:gd name="T24" fmla="*/ 1 w 698"/>
                  <a:gd name="T25" fmla="*/ 1 h 130"/>
                  <a:gd name="T26" fmla="*/ 1 w 698"/>
                  <a:gd name="T27" fmla="*/ 1 h 130"/>
                  <a:gd name="T28" fmla="*/ 1 w 698"/>
                  <a:gd name="T29" fmla="*/ 1 h 130"/>
                  <a:gd name="T30" fmla="*/ 3 w 698"/>
                  <a:gd name="T31" fmla="*/ 0 h 130"/>
                  <a:gd name="T32" fmla="*/ 11 w 698"/>
                  <a:gd name="T33" fmla="*/ 0 h 130"/>
                  <a:gd name="T34" fmla="*/ 10 w 698"/>
                  <a:gd name="T35" fmla="*/ 1 h 130"/>
                  <a:gd name="T36" fmla="*/ 11 w 698"/>
                  <a:gd name="T37" fmla="*/ 1 h 130"/>
                  <a:gd name="T38" fmla="*/ 10 w 698"/>
                  <a:gd name="T39" fmla="*/ 1 h 130"/>
                  <a:gd name="T40" fmla="*/ 11 w 698"/>
                  <a:gd name="T41" fmla="*/ 1 h 130"/>
                  <a:gd name="T42" fmla="*/ 10 w 698"/>
                  <a:gd name="T43" fmla="*/ 1 h 130"/>
                  <a:gd name="T44" fmla="*/ 11 w 698"/>
                  <a:gd name="T45" fmla="*/ 1 h 130"/>
                  <a:gd name="T46" fmla="*/ 11 w 698"/>
                  <a:gd name="T47" fmla="*/ 1 h 130"/>
                  <a:gd name="T48" fmla="*/ 11 w 698"/>
                  <a:gd name="T49" fmla="*/ 1 h 130"/>
                  <a:gd name="T50" fmla="*/ 11 w 698"/>
                  <a:gd name="T51" fmla="*/ 1 h 130"/>
                  <a:gd name="T52" fmla="*/ 11 w 698"/>
                  <a:gd name="T53" fmla="*/ 1 h 130"/>
                  <a:gd name="T54" fmla="*/ 11 w 698"/>
                  <a:gd name="T55" fmla="*/ 1 h 130"/>
                  <a:gd name="T56" fmla="*/ 11 w 698"/>
                  <a:gd name="T57" fmla="*/ 1 h 130"/>
                  <a:gd name="T58" fmla="*/ 11 w 698"/>
                  <a:gd name="T59" fmla="*/ 1 h 130"/>
                  <a:gd name="T60" fmla="*/ 11 w 698"/>
                  <a:gd name="T61" fmla="*/ 1 h 130"/>
                  <a:gd name="T62" fmla="*/ 7 w 698"/>
                  <a:gd name="T63" fmla="*/ 2 h 130"/>
                  <a:gd name="T64" fmla="*/ 1 w 698"/>
                  <a:gd name="T65" fmla="*/ 2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0"/>
                  <a:gd name="T101" fmla="*/ 698 w 698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0">
                    <a:moveTo>
                      <a:pt x="9" y="130"/>
                    </a:moveTo>
                    <a:lnTo>
                      <a:pt x="36" y="123"/>
                    </a:lnTo>
                    <a:lnTo>
                      <a:pt x="19" y="125"/>
                    </a:lnTo>
                    <a:lnTo>
                      <a:pt x="46" y="115"/>
                    </a:lnTo>
                    <a:lnTo>
                      <a:pt x="29" y="115"/>
                    </a:lnTo>
                    <a:lnTo>
                      <a:pt x="55" y="109"/>
                    </a:lnTo>
                    <a:lnTo>
                      <a:pt x="36" y="109"/>
                    </a:lnTo>
                    <a:lnTo>
                      <a:pt x="65" y="101"/>
                    </a:lnTo>
                    <a:lnTo>
                      <a:pt x="19" y="101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78"/>
                    </a:lnTo>
                    <a:lnTo>
                      <a:pt x="9" y="78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1"/>
                    </a:lnTo>
                    <a:lnTo>
                      <a:pt x="698" y="11"/>
                    </a:lnTo>
                    <a:lnTo>
                      <a:pt x="616" y="34"/>
                    </a:lnTo>
                    <a:lnTo>
                      <a:pt x="662" y="34"/>
                    </a:lnTo>
                    <a:lnTo>
                      <a:pt x="635" y="42"/>
                    </a:lnTo>
                    <a:lnTo>
                      <a:pt x="679" y="42"/>
                    </a:lnTo>
                    <a:lnTo>
                      <a:pt x="652" y="50"/>
                    </a:lnTo>
                    <a:lnTo>
                      <a:pt x="698" y="50"/>
                    </a:lnTo>
                    <a:lnTo>
                      <a:pt x="671" y="57"/>
                    </a:lnTo>
                    <a:lnTo>
                      <a:pt x="688" y="57"/>
                    </a:lnTo>
                    <a:lnTo>
                      <a:pt x="667" y="63"/>
                    </a:lnTo>
                    <a:lnTo>
                      <a:pt x="679" y="65"/>
                    </a:lnTo>
                    <a:lnTo>
                      <a:pt x="652" y="71"/>
                    </a:lnTo>
                    <a:lnTo>
                      <a:pt x="671" y="71"/>
                    </a:lnTo>
                    <a:lnTo>
                      <a:pt x="451" y="130"/>
                    </a:lnTo>
                    <a:lnTo>
                      <a:pt x="9" y="13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1" name="Freeform 345"/>
              <p:cNvSpPr>
                <a:spLocks/>
              </p:cNvSpPr>
              <p:nvPr/>
            </p:nvSpPr>
            <p:spPr bwMode="auto">
              <a:xfrm>
                <a:off x="4708" y="3215"/>
                <a:ext cx="294" cy="29"/>
              </a:xfrm>
              <a:custGeom>
                <a:avLst/>
                <a:gdLst>
                  <a:gd name="T0" fmla="*/ 0 w 589"/>
                  <a:gd name="T1" fmla="*/ 0 h 60"/>
                  <a:gd name="T2" fmla="*/ 5 w 589"/>
                  <a:gd name="T3" fmla="*/ 0 h 60"/>
                  <a:gd name="T4" fmla="*/ 9 w 589"/>
                  <a:gd name="T5" fmla="*/ 0 h 60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60"/>
                  <a:gd name="T11" fmla="*/ 589 w 589"/>
                  <a:gd name="T12" fmla="*/ 60 h 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60">
                    <a:moveTo>
                      <a:pt x="0" y="60"/>
                    </a:moveTo>
                    <a:lnTo>
                      <a:pt x="366" y="60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2" name="Freeform 346"/>
              <p:cNvSpPr>
                <a:spLocks/>
              </p:cNvSpPr>
              <p:nvPr/>
            </p:nvSpPr>
            <p:spPr bwMode="auto">
              <a:xfrm>
                <a:off x="4713" y="3226"/>
                <a:ext cx="280" cy="22"/>
              </a:xfrm>
              <a:custGeom>
                <a:avLst/>
                <a:gdLst>
                  <a:gd name="T0" fmla="*/ 0 w 561"/>
                  <a:gd name="T1" fmla="*/ 1 h 44"/>
                  <a:gd name="T2" fmla="*/ 6 w 561"/>
                  <a:gd name="T3" fmla="*/ 1 h 44"/>
                  <a:gd name="T4" fmla="*/ 8 w 561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561"/>
                  <a:gd name="T10" fmla="*/ 0 h 44"/>
                  <a:gd name="T11" fmla="*/ 561 w 561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1" h="44">
                    <a:moveTo>
                      <a:pt x="0" y="44"/>
                    </a:moveTo>
                    <a:lnTo>
                      <a:pt x="396" y="44"/>
                    </a:lnTo>
                    <a:lnTo>
                      <a:pt x="56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3" name="Freeform 347"/>
              <p:cNvSpPr>
                <a:spLocks/>
              </p:cNvSpPr>
              <p:nvPr/>
            </p:nvSpPr>
            <p:spPr bwMode="auto">
              <a:xfrm>
                <a:off x="4708" y="3230"/>
                <a:ext cx="294" cy="26"/>
              </a:xfrm>
              <a:custGeom>
                <a:avLst/>
                <a:gdLst>
                  <a:gd name="T0" fmla="*/ 0 w 589"/>
                  <a:gd name="T1" fmla="*/ 1 h 52"/>
                  <a:gd name="T2" fmla="*/ 6 w 589"/>
                  <a:gd name="T3" fmla="*/ 1 h 52"/>
                  <a:gd name="T4" fmla="*/ 9 w 589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2"/>
                  <a:gd name="T11" fmla="*/ 589 w 589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2">
                    <a:moveTo>
                      <a:pt x="0" y="52"/>
                    </a:moveTo>
                    <a:lnTo>
                      <a:pt x="395" y="52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4" name="Freeform 348"/>
              <p:cNvSpPr>
                <a:spLocks/>
              </p:cNvSpPr>
              <p:nvPr/>
            </p:nvSpPr>
            <p:spPr bwMode="auto">
              <a:xfrm>
                <a:off x="4713" y="3234"/>
                <a:ext cx="298" cy="26"/>
              </a:xfrm>
              <a:custGeom>
                <a:avLst/>
                <a:gdLst>
                  <a:gd name="T0" fmla="*/ 0 w 597"/>
                  <a:gd name="T1" fmla="*/ 1 h 51"/>
                  <a:gd name="T2" fmla="*/ 6 w 597"/>
                  <a:gd name="T3" fmla="*/ 1 h 51"/>
                  <a:gd name="T4" fmla="*/ 9 w 597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597"/>
                  <a:gd name="T10" fmla="*/ 0 h 51"/>
                  <a:gd name="T11" fmla="*/ 597 w 597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7" h="51">
                    <a:moveTo>
                      <a:pt x="0" y="51"/>
                    </a:moveTo>
                    <a:lnTo>
                      <a:pt x="401" y="51"/>
                    </a:lnTo>
                    <a:lnTo>
                      <a:pt x="5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5" name="Freeform 349"/>
              <p:cNvSpPr>
                <a:spLocks/>
              </p:cNvSpPr>
              <p:nvPr/>
            </p:nvSpPr>
            <p:spPr bwMode="auto">
              <a:xfrm>
                <a:off x="4713" y="3238"/>
                <a:ext cx="307" cy="26"/>
              </a:xfrm>
              <a:custGeom>
                <a:avLst/>
                <a:gdLst>
                  <a:gd name="T0" fmla="*/ 0 w 614"/>
                  <a:gd name="T1" fmla="*/ 1 h 52"/>
                  <a:gd name="T2" fmla="*/ 6 w 614"/>
                  <a:gd name="T3" fmla="*/ 1 h 52"/>
                  <a:gd name="T4" fmla="*/ 10 w 614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4"/>
                  <a:gd name="T10" fmla="*/ 0 h 52"/>
                  <a:gd name="T11" fmla="*/ 614 w 614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4" h="52">
                    <a:moveTo>
                      <a:pt x="0" y="52"/>
                    </a:moveTo>
                    <a:lnTo>
                      <a:pt x="422" y="52"/>
                    </a:lnTo>
                    <a:lnTo>
                      <a:pt x="61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6" name="Freeform 350"/>
              <p:cNvSpPr>
                <a:spLocks/>
              </p:cNvSpPr>
              <p:nvPr/>
            </p:nvSpPr>
            <p:spPr bwMode="auto">
              <a:xfrm>
                <a:off x="4708" y="3241"/>
                <a:ext cx="311" cy="25"/>
              </a:xfrm>
              <a:custGeom>
                <a:avLst/>
                <a:gdLst>
                  <a:gd name="T0" fmla="*/ 0 w 621"/>
                  <a:gd name="T1" fmla="*/ 0 h 52"/>
                  <a:gd name="T2" fmla="*/ 7 w 621"/>
                  <a:gd name="T3" fmla="*/ 0 h 52"/>
                  <a:gd name="T4" fmla="*/ 10 w 621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21"/>
                  <a:gd name="T10" fmla="*/ 0 h 52"/>
                  <a:gd name="T11" fmla="*/ 621 w 621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1" h="52">
                    <a:moveTo>
                      <a:pt x="0" y="52"/>
                    </a:moveTo>
                    <a:lnTo>
                      <a:pt x="422" y="52"/>
                    </a:lnTo>
                    <a:lnTo>
                      <a:pt x="62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7" name="Freeform 351"/>
              <p:cNvSpPr>
                <a:spLocks/>
              </p:cNvSpPr>
              <p:nvPr/>
            </p:nvSpPr>
            <p:spPr bwMode="auto">
              <a:xfrm>
                <a:off x="4703" y="3244"/>
                <a:ext cx="308" cy="26"/>
              </a:xfrm>
              <a:custGeom>
                <a:avLst/>
                <a:gdLst>
                  <a:gd name="T0" fmla="*/ 0 w 616"/>
                  <a:gd name="T1" fmla="*/ 1 h 52"/>
                  <a:gd name="T2" fmla="*/ 6 w 616"/>
                  <a:gd name="T3" fmla="*/ 1 h 52"/>
                  <a:gd name="T4" fmla="*/ 10 w 616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6"/>
                  <a:gd name="T10" fmla="*/ 0 h 52"/>
                  <a:gd name="T11" fmla="*/ 616 w 616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6" h="52">
                    <a:moveTo>
                      <a:pt x="0" y="52"/>
                    </a:moveTo>
                    <a:lnTo>
                      <a:pt x="424" y="52"/>
                    </a:lnTo>
                    <a:lnTo>
                      <a:pt x="61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8" name="Freeform 352"/>
              <p:cNvSpPr>
                <a:spLocks/>
              </p:cNvSpPr>
              <p:nvPr/>
            </p:nvSpPr>
            <p:spPr bwMode="auto">
              <a:xfrm>
                <a:off x="4685" y="3176"/>
                <a:ext cx="349" cy="66"/>
              </a:xfrm>
              <a:custGeom>
                <a:avLst/>
                <a:gdLst>
                  <a:gd name="T0" fmla="*/ 1 w 698"/>
                  <a:gd name="T1" fmla="*/ 3 h 130"/>
                  <a:gd name="T2" fmla="*/ 1 w 698"/>
                  <a:gd name="T3" fmla="*/ 2 h 130"/>
                  <a:gd name="T4" fmla="*/ 1 w 698"/>
                  <a:gd name="T5" fmla="*/ 2 h 130"/>
                  <a:gd name="T6" fmla="*/ 1 w 698"/>
                  <a:gd name="T7" fmla="*/ 2 h 130"/>
                  <a:gd name="T8" fmla="*/ 1 w 698"/>
                  <a:gd name="T9" fmla="*/ 2 h 130"/>
                  <a:gd name="T10" fmla="*/ 1 w 698"/>
                  <a:gd name="T11" fmla="*/ 2 h 130"/>
                  <a:gd name="T12" fmla="*/ 1 w 698"/>
                  <a:gd name="T13" fmla="*/ 2 h 130"/>
                  <a:gd name="T14" fmla="*/ 1 w 698"/>
                  <a:gd name="T15" fmla="*/ 2 h 130"/>
                  <a:gd name="T16" fmla="*/ 1 w 698"/>
                  <a:gd name="T17" fmla="*/ 2 h 130"/>
                  <a:gd name="T18" fmla="*/ 1 w 698"/>
                  <a:gd name="T19" fmla="*/ 2 h 130"/>
                  <a:gd name="T20" fmla="*/ 0 w 698"/>
                  <a:gd name="T21" fmla="*/ 2 h 130"/>
                  <a:gd name="T22" fmla="*/ 1 w 698"/>
                  <a:gd name="T23" fmla="*/ 2 h 130"/>
                  <a:gd name="T24" fmla="*/ 1 w 698"/>
                  <a:gd name="T25" fmla="*/ 2 h 130"/>
                  <a:gd name="T26" fmla="*/ 1 w 698"/>
                  <a:gd name="T27" fmla="*/ 2 h 130"/>
                  <a:gd name="T28" fmla="*/ 1 w 698"/>
                  <a:gd name="T29" fmla="*/ 2 h 130"/>
                  <a:gd name="T30" fmla="*/ 3 w 698"/>
                  <a:gd name="T31" fmla="*/ 0 h 130"/>
                  <a:gd name="T32" fmla="*/ 11 w 698"/>
                  <a:gd name="T33" fmla="*/ 0 h 130"/>
                  <a:gd name="T34" fmla="*/ 10 w 698"/>
                  <a:gd name="T35" fmla="*/ 1 h 130"/>
                  <a:gd name="T36" fmla="*/ 11 w 698"/>
                  <a:gd name="T37" fmla="*/ 1 h 130"/>
                  <a:gd name="T38" fmla="*/ 10 w 698"/>
                  <a:gd name="T39" fmla="*/ 1 h 130"/>
                  <a:gd name="T40" fmla="*/ 11 w 698"/>
                  <a:gd name="T41" fmla="*/ 1 h 130"/>
                  <a:gd name="T42" fmla="*/ 10 w 698"/>
                  <a:gd name="T43" fmla="*/ 1 h 130"/>
                  <a:gd name="T44" fmla="*/ 11 w 698"/>
                  <a:gd name="T45" fmla="*/ 1 h 130"/>
                  <a:gd name="T46" fmla="*/ 11 w 698"/>
                  <a:gd name="T47" fmla="*/ 1 h 130"/>
                  <a:gd name="T48" fmla="*/ 11 w 698"/>
                  <a:gd name="T49" fmla="*/ 1 h 130"/>
                  <a:gd name="T50" fmla="*/ 11 w 698"/>
                  <a:gd name="T51" fmla="*/ 1 h 130"/>
                  <a:gd name="T52" fmla="*/ 11 w 698"/>
                  <a:gd name="T53" fmla="*/ 1 h 130"/>
                  <a:gd name="T54" fmla="*/ 11 w 698"/>
                  <a:gd name="T55" fmla="*/ 1 h 130"/>
                  <a:gd name="T56" fmla="*/ 11 w 698"/>
                  <a:gd name="T57" fmla="*/ 1 h 130"/>
                  <a:gd name="T58" fmla="*/ 11 w 698"/>
                  <a:gd name="T59" fmla="*/ 2 h 130"/>
                  <a:gd name="T60" fmla="*/ 11 w 698"/>
                  <a:gd name="T61" fmla="*/ 2 h 130"/>
                  <a:gd name="T62" fmla="*/ 7 w 698"/>
                  <a:gd name="T63" fmla="*/ 3 h 130"/>
                  <a:gd name="T64" fmla="*/ 1 w 698"/>
                  <a:gd name="T65" fmla="*/ 3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0"/>
                  <a:gd name="T101" fmla="*/ 698 w 698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0">
                    <a:moveTo>
                      <a:pt x="9" y="130"/>
                    </a:moveTo>
                    <a:lnTo>
                      <a:pt x="36" y="122"/>
                    </a:lnTo>
                    <a:lnTo>
                      <a:pt x="19" y="122"/>
                    </a:lnTo>
                    <a:lnTo>
                      <a:pt x="46" y="115"/>
                    </a:lnTo>
                    <a:lnTo>
                      <a:pt x="29" y="115"/>
                    </a:lnTo>
                    <a:lnTo>
                      <a:pt x="55" y="107"/>
                    </a:lnTo>
                    <a:lnTo>
                      <a:pt x="36" y="107"/>
                    </a:lnTo>
                    <a:lnTo>
                      <a:pt x="65" y="101"/>
                    </a:lnTo>
                    <a:lnTo>
                      <a:pt x="19" y="101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78"/>
                    </a:lnTo>
                    <a:lnTo>
                      <a:pt x="9" y="78"/>
                    </a:lnTo>
                    <a:lnTo>
                      <a:pt x="46" y="69"/>
                    </a:lnTo>
                    <a:lnTo>
                      <a:pt x="21" y="69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1"/>
                    </a:lnTo>
                    <a:lnTo>
                      <a:pt x="698" y="11"/>
                    </a:lnTo>
                    <a:lnTo>
                      <a:pt x="616" y="34"/>
                    </a:lnTo>
                    <a:lnTo>
                      <a:pt x="662" y="34"/>
                    </a:lnTo>
                    <a:lnTo>
                      <a:pt x="635" y="42"/>
                    </a:lnTo>
                    <a:lnTo>
                      <a:pt x="679" y="42"/>
                    </a:lnTo>
                    <a:lnTo>
                      <a:pt x="652" y="49"/>
                    </a:lnTo>
                    <a:lnTo>
                      <a:pt x="698" y="49"/>
                    </a:lnTo>
                    <a:lnTo>
                      <a:pt x="671" y="57"/>
                    </a:lnTo>
                    <a:lnTo>
                      <a:pt x="688" y="57"/>
                    </a:lnTo>
                    <a:lnTo>
                      <a:pt x="667" y="63"/>
                    </a:lnTo>
                    <a:lnTo>
                      <a:pt x="679" y="63"/>
                    </a:lnTo>
                    <a:lnTo>
                      <a:pt x="652" y="71"/>
                    </a:lnTo>
                    <a:lnTo>
                      <a:pt x="671" y="71"/>
                    </a:lnTo>
                    <a:lnTo>
                      <a:pt x="451" y="130"/>
                    </a:lnTo>
                    <a:lnTo>
                      <a:pt x="9" y="1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9" name="Freeform 353"/>
              <p:cNvSpPr>
                <a:spLocks/>
              </p:cNvSpPr>
              <p:nvPr/>
            </p:nvSpPr>
            <p:spPr bwMode="auto">
              <a:xfrm>
                <a:off x="4685" y="3176"/>
                <a:ext cx="349" cy="66"/>
              </a:xfrm>
              <a:custGeom>
                <a:avLst/>
                <a:gdLst>
                  <a:gd name="T0" fmla="*/ 1 w 698"/>
                  <a:gd name="T1" fmla="*/ 3 h 130"/>
                  <a:gd name="T2" fmla="*/ 1 w 698"/>
                  <a:gd name="T3" fmla="*/ 2 h 130"/>
                  <a:gd name="T4" fmla="*/ 1 w 698"/>
                  <a:gd name="T5" fmla="*/ 2 h 130"/>
                  <a:gd name="T6" fmla="*/ 1 w 698"/>
                  <a:gd name="T7" fmla="*/ 2 h 130"/>
                  <a:gd name="T8" fmla="*/ 1 w 698"/>
                  <a:gd name="T9" fmla="*/ 2 h 130"/>
                  <a:gd name="T10" fmla="*/ 1 w 698"/>
                  <a:gd name="T11" fmla="*/ 2 h 130"/>
                  <a:gd name="T12" fmla="*/ 1 w 698"/>
                  <a:gd name="T13" fmla="*/ 2 h 130"/>
                  <a:gd name="T14" fmla="*/ 1 w 698"/>
                  <a:gd name="T15" fmla="*/ 2 h 130"/>
                  <a:gd name="T16" fmla="*/ 1 w 698"/>
                  <a:gd name="T17" fmla="*/ 2 h 130"/>
                  <a:gd name="T18" fmla="*/ 1 w 698"/>
                  <a:gd name="T19" fmla="*/ 2 h 130"/>
                  <a:gd name="T20" fmla="*/ 0 w 698"/>
                  <a:gd name="T21" fmla="*/ 2 h 130"/>
                  <a:gd name="T22" fmla="*/ 1 w 698"/>
                  <a:gd name="T23" fmla="*/ 2 h 130"/>
                  <a:gd name="T24" fmla="*/ 1 w 698"/>
                  <a:gd name="T25" fmla="*/ 2 h 130"/>
                  <a:gd name="T26" fmla="*/ 1 w 698"/>
                  <a:gd name="T27" fmla="*/ 2 h 130"/>
                  <a:gd name="T28" fmla="*/ 1 w 698"/>
                  <a:gd name="T29" fmla="*/ 2 h 130"/>
                  <a:gd name="T30" fmla="*/ 3 w 698"/>
                  <a:gd name="T31" fmla="*/ 0 h 130"/>
                  <a:gd name="T32" fmla="*/ 11 w 698"/>
                  <a:gd name="T33" fmla="*/ 0 h 130"/>
                  <a:gd name="T34" fmla="*/ 10 w 698"/>
                  <a:gd name="T35" fmla="*/ 1 h 130"/>
                  <a:gd name="T36" fmla="*/ 11 w 698"/>
                  <a:gd name="T37" fmla="*/ 1 h 130"/>
                  <a:gd name="T38" fmla="*/ 10 w 698"/>
                  <a:gd name="T39" fmla="*/ 1 h 130"/>
                  <a:gd name="T40" fmla="*/ 11 w 698"/>
                  <a:gd name="T41" fmla="*/ 1 h 130"/>
                  <a:gd name="T42" fmla="*/ 10 w 698"/>
                  <a:gd name="T43" fmla="*/ 1 h 130"/>
                  <a:gd name="T44" fmla="*/ 11 w 698"/>
                  <a:gd name="T45" fmla="*/ 1 h 130"/>
                  <a:gd name="T46" fmla="*/ 11 w 698"/>
                  <a:gd name="T47" fmla="*/ 1 h 130"/>
                  <a:gd name="T48" fmla="*/ 11 w 698"/>
                  <a:gd name="T49" fmla="*/ 1 h 130"/>
                  <a:gd name="T50" fmla="*/ 11 w 698"/>
                  <a:gd name="T51" fmla="*/ 1 h 130"/>
                  <a:gd name="T52" fmla="*/ 11 w 698"/>
                  <a:gd name="T53" fmla="*/ 1 h 130"/>
                  <a:gd name="T54" fmla="*/ 11 w 698"/>
                  <a:gd name="T55" fmla="*/ 1 h 130"/>
                  <a:gd name="T56" fmla="*/ 11 w 698"/>
                  <a:gd name="T57" fmla="*/ 1 h 130"/>
                  <a:gd name="T58" fmla="*/ 11 w 698"/>
                  <a:gd name="T59" fmla="*/ 2 h 130"/>
                  <a:gd name="T60" fmla="*/ 11 w 698"/>
                  <a:gd name="T61" fmla="*/ 2 h 130"/>
                  <a:gd name="T62" fmla="*/ 7 w 698"/>
                  <a:gd name="T63" fmla="*/ 3 h 130"/>
                  <a:gd name="T64" fmla="*/ 1 w 698"/>
                  <a:gd name="T65" fmla="*/ 3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0"/>
                  <a:gd name="T101" fmla="*/ 698 w 698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0">
                    <a:moveTo>
                      <a:pt x="9" y="130"/>
                    </a:moveTo>
                    <a:lnTo>
                      <a:pt x="36" y="122"/>
                    </a:lnTo>
                    <a:lnTo>
                      <a:pt x="19" y="122"/>
                    </a:lnTo>
                    <a:lnTo>
                      <a:pt x="46" y="115"/>
                    </a:lnTo>
                    <a:lnTo>
                      <a:pt x="29" y="115"/>
                    </a:lnTo>
                    <a:lnTo>
                      <a:pt x="55" y="107"/>
                    </a:lnTo>
                    <a:lnTo>
                      <a:pt x="36" y="107"/>
                    </a:lnTo>
                    <a:lnTo>
                      <a:pt x="65" y="101"/>
                    </a:lnTo>
                    <a:lnTo>
                      <a:pt x="19" y="101"/>
                    </a:lnTo>
                    <a:lnTo>
                      <a:pt x="46" y="94"/>
                    </a:lnTo>
                    <a:lnTo>
                      <a:pt x="0" y="94"/>
                    </a:lnTo>
                    <a:lnTo>
                      <a:pt x="55" y="78"/>
                    </a:lnTo>
                    <a:lnTo>
                      <a:pt x="9" y="78"/>
                    </a:lnTo>
                    <a:lnTo>
                      <a:pt x="46" y="69"/>
                    </a:lnTo>
                    <a:lnTo>
                      <a:pt x="21" y="69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1"/>
                    </a:lnTo>
                    <a:lnTo>
                      <a:pt x="698" y="11"/>
                    </a:lnTo>
                    <a:lnTo>
                      <a:pt x="616" y="34"/>
                    </a:lnTo>
                    <a:lnTo>
                      <a:pt x="662" y="34"/>
                    </a:lnTo>
                    <a:lnTo>
                      <a:pt x="635" y="42"/>
                    </a:lnTo>
                    <a:lnTo>
                      <a:pt x="679" y="42"/>
                    </a:lnTo>
                    <a:lnTo>
                      <a:pt x="652" y="49"/>
                    </a:lnTo>
                    <a:lnTo>
                      <a:pt x="698" y="49"/>
                    </a:lnTo>
                    <a:lnTo>
                      <a:pt x="671" y="57"/>
                    </a:lnTo>
                    <a:lnTo>
                      <a:pt x="688" y="57"/>
                    </a:lnTo>
                    <a:lnTo>
                      <a:pt x="667" y="63"/>
                    </a:lnTo>
                    <a:lnTo>
                      <a:pt x="679" y="63"/>
                    </a:lnTo>
                    <a:lnTo>
                      <a:pt x="652" y="71"/>
                    </a:lnTo>
                    <a:lnTo>
                      <a:pt x="671" y="71"/>
                    </a:lnTo>
                    <a:lnTo>
                      <a:pt x="451" y="130"/>
                    </a:lnTo>
                    <a:lnTo>
                      <a:pt x="9" y="13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0" name="Freeform 354"/>
              <p:cNvSpPr>
                <a:spLocks/>
              </p:cNvSpPr>
              <p:nvPr/>
            </p:nvSpPr>
            <p:spPr bwMode="auto">
              <a:xfrm>
                <a:off x="4708" y="3182"/>
                <a:ext cx="294" cy="29"/>
              </a:xfrm>
              <a:custGeom>
                <a:avLst/>
                <a:gdLst>
                  <a:gd name="T0" fmla="*/ 0 w 589"/>
                  <a:gd name="T1" fmla="*/ 1 h 58"/>
                  <a:gd name="T2" fmla="*/ 5 w 589"/>
                  <a:gd name="T3" fmla="*/ 1 h 58"/>
                  <a:gd name="T4" fmla="*/ 9 w 589"/>
                  <a:gd name="T5" fmla="*/ 0 h 58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8"/>
                  <a:gd name="T11" fmla="*/ 589 w 589"/>
                  <a:gd name="T12" fmla="*/ 58 h 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8">
                    <a:moveTo>
                      <a:pt x="0" y="58"/>
                    </a:moveTo>
                    <a:lnTo>
                      <a:pt x="366" y="58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1" name="Freeform 355"/>
              <p:cNvSpPr>
                <a:spLocks/>
              </p:cNvSpPr>
              <p:nvPr/>
            </p:nvSpPr>
            <p:spPr bwMode="auto">
              <a:xfrm>
                <a:off x="4713" y="3194"/>
                <a:ext cx="280" cy="22"/>
              </a:xfrm>
              <a:custGeom>
                <a:avLst/>
                <a:gdLst>
                  <a:gd name="T0" fmla="*/ 0 w 561"/>
                  <a:gd name="T1" fmla="*/ 1 h 44"/>
                  <a:gd name="T2" fmla="*/ 6 w 561"/>
                  <a:gd name="T3" fmla="*/ 1 h 44"/>
                  <a:gd name="T4" fmla="*/ 8 w 561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561"/>
                  <a:gd name="T10" fmla="*/ 0 h 44"/>
                  <a:gd name="T11" fmla="*/ 561 w 561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1" h="44">
                    <a:moveTo>
                      <a:pt x="0" y="44"/>
                    </a:moveTo>
                    <a:lnTo>
                      <a:pt x="396" y="44"/>
                    </a:lnTo>
                    <a:lnTo>
                      <a:pt x="56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2" name="Freeform 356"/>
              <p:cNvSpPr>
                <a:spLocks/>
              </p:cNvSpPr>
              <p:nvPr/>
            </p:nvSpPr>
            <p:spPr bwMode="auto">
              <a:xfrm>
                <a:off x="4708" y="3197"/>
                <a:ext cx="294" cy="26"/>
              </a:xfrm>
              <a:custGeom>
                <a:avLst/>
                <a:gdLst>
                  <a:gd name="T0" fmla="*/ 0 w 589"/>
                  <a:gd name="T1" fmla="*/ 1 h 52"/>
                  <a:gd name="T2" fmla="*/ 6 w 589"/>
                  <a:gd name="T3" fmla="*/ 1 h 52"/>
                  <a:gd name="T4" fmla="*/ 9 w 589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2"/>
                  <a:gd name="T11" fmla="*/ 589 w 589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2">
                    <a:moveTo>
                      <a:pt x="0" y="52"/>
                    </a:moveTo>
                    <a:lnTo>
                      <a:pt x="395" y="52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3" name="Freeform 357"/>
              <p:cNvSpPr>
                <a:spLocks/>
              </p:cNvSpPr>
              <p:nvPr/>
            </p:nvSpPr>
            <p:spPr bwMode="auto">
              <a:xfrm>
                <a:off x="4713" y="3201"/>
                <a:ext cx="298" cy="26"/>
              </a:xfrm>
              <a:custGeom>
                <a:avLst/>
                <a:gdLst>
                  <a:gd name="T0" fmla="*/ 0 w 597"/>
                  <a:gd name="T1" fmla="*/ 1 h 52"/>
                  <a:gd name="T2" fmla="*/ 6 w 597"/>
                  <a:gd name="T3" fmla="*/ 1 h 52"/>
                  <a:gd name="T4" fmla="*/ 9 w 597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597"/>
                  <a:gd name="T10" fmla="*/ 0 h 52"/>
                  <a:gd name="T11" fmla="*/ 597 w 597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7" h="52">
                    <a:moveTo>
                      <a:pt x="0" y="52"/>
                    </a:moveTo>
                    <a:lnTo>
                      <a:pt x="401" y="52"/>
                    </a:lnTo>
                    <a:lnTo>
                      <a:pt x="5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4" name="Freeform 358"/>
              <p:cNvSpPr>
                <a:spLocks/>
              </p:cNvSpPr>
              <p:nvPr/>
            </p:nvSpPr>
            <p:spPr bwMode="auto">
              <a:xfrm>
                <a:off x="4713" y="3205"/>
                <a:ext cx="307" cy="26"/>
              </a:xfrm>
              <a:custGeom>
                <a:avLst/>
                <a:gdLst>
                  <a:gd name="T0" fmla="*/ 0 w 614"/>
                  <a:gd name="T1" fmla="*/ 1 h 52"/>
                  <a:gd name="T2" fmla="*/ 6 w 614"/>
                  <a:gd name="T3" fmla="*/ 1 h 52"/>
                  <a:gd name="T4" fmla="*/ 10 w 614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4"/>
                  <a:gd name="T10" fmla="*/ 0 h 52"/>
                  <a:gd name="T11" fmla="*/ 614 w 614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4" h="52">
                    <a:moveTo>
                      <a:pt x="0" y="52"/>
                    </a:moveTo>
                    <a:lnTo>
                      <a:pt x="422" y="52"/>
                    </a:lnTo>
                    <a:lnTo>
                      <a:pt x="61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5" name="Freeform 359"/>
              <p:cNvSpPr>
                <a:spLocks/>
              </p:cNvSpPr>
              <p:nvPr/>
            </p:nvSpPr>
            <p:spPr bwMode="auto">
              <a:xfrm>
                <a:off x="4708" y="3208"/>
                <a:ext cx="311" cy="26"/>
              </a:xfrm>
              <a:custGeom>
                <a:avLst/>
                <a:gdLst>
                  <a:gd name="T0" fmla="*/ 0 w 621"/>
                  <a:gd name="T1" fmla="*/ 1 h 52"/>
                  <a:gd name="T2" fmla="*/ 7 w 621"/>
                  <a:gd name="T3" fmla="*/ 1 h 52"/>
                  <a:gd name="T4" fmla="*/ 10 w 621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21"/>
                  <a:gd name="T10" fmla="*/ 0 h 52"/>
                  <a:gd name="T11" fmla="*/ 621 w 621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1" h="52">
                    <a:moveTo>
                      <a:pt x="0" y="52"/>
                    </a:moveTo>
                    <a:lnTo>
                      <a:pt x="422" y="52"/>
                    </a:lnTo>
                    <a:lnTo>
                      <a:pt x="62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6" name="Freeform 360"/>
              <p:cNvSpPr>
                <a:spLocks/>
              </p:cNvSpPr>
              <p:nvPr/>
            </p:nvSpPr>
            <p:spPr bwMode="auto">
              <a:xfrm>
                <a:off x="4703" y="3212"/>
                <a:ext cx="308" cy="26"/>
              </a:xfrm>
              <a:custGeom>
                <a:avLst/>
                <a:gdLst>
                  <a:gd name="T0" fmla="*/ 0 w 616"/>
                  <a:gd name="T1" fmla="*/ 1 h 51"/>
                  <a:gd name="T2" fmla="*/ 6 w 616"/>
                  <a:gd name="T3" fmla="*/ 1 h 51"/>
                  <a:gd name="T4" fmla="*/ 10 w 616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616"/>
                  <a:gd name="T10" fmla="*/ 0 h 51"/>
                  <a:gd name="T11" fmla="*/ 616 w 616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6" h="51">
                    <a:moveTo>
                      <a:pt x="0" y="51"/>
                    </a:moveTo>
                    <a:lnTo>
                      <a:pt x="424" y="51"/>
                    </a:lnTo>
                    <a:lnTo>
                      <a:pt x="61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7" name="Freeform 361"/>
              <p:cNvSpPr>
                <a:spLocks/>
              </p:cNvSpPr>
              <p:nvPr/>
            </p:nvSpPr>
            <p:spPr bwMode="auto">
              <a:xfrm>
                <a:off x="4685" y="3143"/>
                <a:ext cx="349" cy="66"/>
              </a:xfrm>
              <a:custGeom>
                <a:avLst/>
                <a:gdLst>
                  <a:gd name="T0" fmla="*/ 1 w 698"/>
                  <a:gd name="T1" fmla="*/ 2 h 133"/>
                  <a:gd name="T2" fmla="*/ 1 w 698"/>
                  <a:gd name="T3" fmla="*/ 1 h 133"/>
                  <a:gd name="T4" fmla="*/ 1 w 698"/>
                  <a:gd name="T5" fmla="*/ 1 h 133"/>
                  <a:gd name="T6" fmla="*/ 1 w 698"/>
                  <a:gd name="T7" fmla="*/ 1 h 133"/>
                  <a:gd name="T8" fmla="*/ 1 w 698"/>
                  <a:gd name="T9" fmla="*/ 1 h 133"/>
                  <a:gd name="T10" fmla="*/ 1 w 698"/>
                  <a:gd name="T11" fmla="*/ 1 h 133"/>
                  <a:gd name="T12" fmla="*/ 1 w 698"/>
                  <a:gd name="T13" fmla="*/ 1 h 133"/>
                  <a:gd name="T14" fmla="*/ 1 w 698"/>
                  <a:gd name="T15" fmla="*/ 1 h 133"/>
                  <a:gd name="T16" fmla="*/ 1 w 698"/>
                  <a:gd name="T17" fmla="*/ 1 h 133"/>
                  <a:gd name="T18" fmla="*/ 1 w 698"/>
                  <a:gd name="T19" fmla="*/ 1 h 133"/>
                  <a:gd name="T20" fmla="*/ 0 w 698"/>
                  <a:gd name="T21" fmla="*/ 1 h 133"/>
                  <a:gd name="T22" fmla="*/ 1 w 698"/>
                  <a:gd name="T23" fmla="*/ 1 h 133"/>
                  <a:gd name="T24" fmla="*/ 1 w 698"/>
                  <a:gd name="T25" fmla="*/ 1 h 133"/>
                  <a:gd name="T26" fmla="*/ 1 w 698"/>
                  <a:gd name="T27" fmla="*/ 1 h 133"/>
                  <a:gd name="T28" fmla="*/ 1 w 698"/>
                  <a:gd name="T29" fmla="*/ 1 h 133"/>
                  <a:gd name="T30" fmla="*/ 3 w 698"/>
                  <a:gd name="T31" fmla="*/ 0 h 133"/>
                  <a:gd name="T32" fmla="*/ 11 w 698"/>
                  <a:gd name="T33" fmla="*/ 0 h 133"/>
                  <a:gd name="T34" fmla="*/ 10 w 698"/>
                  <a:gd name="T35" fmla="*/ 0 h 133"/>
                  <a:gd name="T36" fmla="*/ 11 w 698"/>
                  <a:gd name="T37" fmla="*/ 0 h 133"/>
                  <a:gd name="T38" fmla="*/ 10 w 698"/>
                  <a:gd name="T39" fmla="*/ 0 h 133"/>
                  <a:gd name="T40" fmla="*/ 11 w 698"/>
                  <a:gd name="T41" fmla="*/ 0 h 133"/>
                  <a:gd name="T42" fmla="*/ 10 w 698"/>
                  <a:gd name="T43" fmla="*/ 0 h 133"/>
                  <a:gd name="T44" fmla="*/ 11 w 698"/>
                  <a:gd name="T45" fmla="*/ 0 h 133"/>
                  <a:gd name="T46" fmla="*/ 11 w 698"/>
                  <a:gd name="T47" fmla="*/ 0 h 133"/>
                  <a:gd name="T48" fmla="*/ 11 w 698"/>
                  <a:gd name="T49" fmla="*/ 0 h 133"/>
                  <a:gd name="T50" fmla="*/ 11 w 698"/>
                  <a:gd name="T51" fmla="*/ 0 h 133"/>
                  <a:gd name="T52" fmla="*/ 11 w 698"/>
                  <a:gd name="T53" fmla="*/ 0 h 133"/>
                  <a:gd name="T54" fmla="*/ 11 w 698"/>
                  <a:gd name="T55" fmla="*/ 1 h 133"/>
                  <a:gd name="T56" fmla="*/ 11 w 698"/>
                  <a:gd name="T57" fmla="*/ 1 h 133"/>
                  <a:gd name="T58" fmla="*/ 11 w 698"/>
                  <a:gd name="T59" fmla="*/ 1 h 133"/>
                  <a:gd name="T60" fmla="*/ 11 w 698"/>
                  <a:gd name="T61" fmla="*/ 1 h 133"/>
                  <a:gd name="T62" fmla="*/ 7 w 698"/>
                  <a:gd name="T63" fmla="*/ 2 h 133"/>
                  <a:gd name="T64" fmla="*/ 1 w 698"/>
                  <a:gd name="T65" fmla="*/ 2 h 13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3"/>
                  <a:gd name="T101" fmla="*/ 698 w 698"/>
                  <a:gd name="T102" fmla="*/ 133 h 13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3">
                    <a:moveTo>
                      <a:pt x="9" y="133"/>
                    </a:moveTo>
                    <a:lnTo>
                      <a:pt x="36" y="125"/>
                    </a:lnTo>
                    <a:lnTo>
                      <a:pt x="19" y="125"/>
                    </a:lnTo>
                    <a:lnTo>
                      <a:pt x="46" y="117"/>
                    </a:lnTo>
                    <a:lnTo>
                      <a:pt x="29" y="117"/>
                    </a:lnTo>
                    <a:lnTo>
                      <a:pt x="55" y="110"/>
                    </a:lnTo>
                    <a:lnTo>
                      <a:pt x="36" y="110"/>
                    </a:lnTo>
                    <a:lnTo>
                      <a:pt x="65" y="104"/>
                    </a:lnTo>
                    <a:lnTo>
                      <a:pt x="19" y="104"/>
                    </a:lnTo>
                    <a:lnTo>
                      <a:pt x="46" y="96"/>
                    </a:lnTo>
                    <a:lnTo>
                      <a:pt x="0" y="96"/>
                    </a:lnTo>
                    <a:lnTo>
                      <a:pt x="55" y="81"/>
                    </a:lnTo>
                    <a:lnTo>
                      <a:pt x="9" y="81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4"/>
                    </a:lnTo>
                    <a:lnTo>
                      <a:pt x="698" y="14"/>
                    </a:lnTo>
                    <a:lnTo>
                      <a:pt x="616" y="37"/>
                    </a:lnTo>
                    <a:lnTo>
                      <a:pt x="662" y="37"/>
                    </a:lnTo>
                    <a:lnTo>
                      <a:pt x="635" y="45"/>
                    </a:lnTo>
                    <a:lnTo>
                      <a:pt x="679" y="45"/>
                    </a:lnTo>
                    <a:lnTo>
                      <a:pt x="652" y="50"/>
                    </a:lnTo>
                    <a:lnTo>
                      <a:pt x="698" y="50"/>
                    </a:lnTo>
                    <a:lnTo>
                      <a:pt x="671" y="58"/>
                    </a:lnTo>
                    <a:lnTo>
                      <a:pt x="688" y="58"/>
                    </a:lnTo>
                    <a:lnTo>
                      <a:pt x="667" y="66"/>
                    </a:lnTo>
                    <a:lnTo>
                      <a:pt x="679" y="66"/>
                    </a:lnTo>
                    <a:lnTo>
                      <a:pt x="652" y="73"/>
                    </a:lnTo>
                    <a:lnTo>
                      <a:pt x="671" y="73"/>
                    </a:lnTo>
                    <a:lnTo>
                      <a:pt x="451" y="133"/>
                    </a:lnTo>
                    <a:lnTo>
                      <a:pt x="9" y="1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8" name="Freeform 362"/>
              <p:cNvSpPr>
                <a:spLocks/>
              </p:cNvSpPr>
              <p:nvPr/>
            </p:nvSpPr>
            <p:spPr bwMode="auto">
              <a:xfrm>
                <a:off x="4685" y="3143"/>
                <a:ext cx="349" cy="66"/>
              </a:xfrm>
              <a:custGeom>
                <a:avLst/>
                <a:gdLst>
                  <a:gd name="T0" fmla="*/ 1 w 698"/>
                  <a:gd name="T1" fmla="*/ 2 h 133"/>
                  <a:gd name="T2" fmla="*/ 1 w 698"/>
                  <a:gd name="T3" fmla="*/ 1 h 133"/>
                  <a:gd name="T4" fmla="*/ 1 w 698"/>
                  <a:gd name="T5" fmla="*/ 1 h 133"/>
                  <a:gd name="T6" fmla="*/ 1 w 698"/>
                  <a:gd name="T7" fmla="*/ 1 h 133"/>
                  <a:gd name="T8" fmla="*/ 1 w 698"/>
                  <a:gd name="T9" fmla="*/ 1 h 133"/>
                  <a:gd name="T10" fmla="*/ 1 w 698"/>
                  <a:gd name="T11" fmla="*/ 1 h 133"/>
                  <a:gd name="T12" fmla="*/ 1 w 698"/>
                  <a:gd name="T13" fmla="*/ 1 h 133"/>
                  <a:gd name="T14" fmla="*/ 1 w 698"/>
                  <a:gd name="T15" fmla="*/ 1 h 133"/>
                  <a:gd name="T16" fmla="*/ 1 w 698"/>
                  <a:gd name="T17" fmla="*/ 1 h 133"/>
                  <a:gd name="T18" fmla="*/ 1 w 698"/>
                  <a:gd name="T19" fmla="*/ 1 h 133"/>
                  <a:gd name="T20" fmla="*/ 0 w 698"/>
                  <a:gd name="T21" fmla="*/ 1 h 133"/>
                  <a:gd name="T22" fmla="*/ 1 w 698"/>
                  <a:gd name="T23" fmla="*/ 1 h 133"/>
                  <a:gd name="T24" fmla="*/ 1 w 698"/>
                  <a:gd name="T25" fmla="*/ 1 h 133"/>
                  <a:gd name="T26" fmla="*/ 1 w 698"/>
                  <a:gd name="T27" fmla="*/ 1 h 133"/>
                  <a:gd name="T28" fmla="*/ 1 w 698"/>
                  <a:gd name="T29" fmla="*/ 1 h 133"/>
                  <a:gd name="T30" fmla="*/ 3 w 698"/>
                  <a:gd name="T31" fmla="*/ 0 h 133"/>
                  <a:gd name="T32" fmla="*/ 11 w 698"/>
                  <a:gd name="T33" fmla="*/ 0 h 133"/>
                  <a:gd name="T34" fmla="*/ 10 w 698"/>
                  <a:gd name="T35" fmla="*/ 0 h 133"/>
                  <a:gd name="T36" fmla="*/ 11 w 698"/>
                  <a:gd name="T37" fmla="*/ 0 h 133"/>
                  <a:gd name="T38" fmla="*/ 10 w 698"/>
                  <a:gd name="T39" fmla="*/ 0 h 133"/>
                  <a:gd name="T40" fmla="*/ 11 w 698"/>
                  <a:gd name="T41" fmla="*/ 0 h 133"/>
                  <a:gd name="T42" fmla="*/ 10 w 698"/>
                  <a:gd name="T43" fmla="*/ 0 h 133"/>
                  <a:gd name="T44" fmla="*/ 11 w 698"/>
                  <a:gd name="T45" fmla="*/ 0 h 133"/>
                  <a:gd name="T46" fmla="*/ 11 w 698"/>
                  <a:gd name="T47" fmla="*/ 0 h 133"/>
                  <a:gd name="T48" fmla="*/ 11 w 698"/>
                  <a:gd name="T49" fmla="*/ 0 h 133"/>
                  <a:gd name="T50" fmla="*/ 11 w 698"/>
                  <a:gd name="T51" fmla="*/ 0 h 133"/>
                  <a:gd name="T52" fmla="*/ 11 w 698"/>
                  <a:gd name="T53" fmla="*/ 0 h 133"/>
                  <a:gd name="T54" fmla="*/ 11 w 698"/>
                  <a:gd name="T55" fmla="*/ 1 h 133"/>
                  <a:gd name="T56" fmla="*/ 11 w 698"/>
                  <a:gd name="T57" fmla="*/ 1 h 133"/>
                  <a:gd name="T58" fmla="*/ 11 w 698"/>
                  <a:gd name="T59" fmla="*/ 1 h 133"/>
                  <a:gd name="T60" fmla="*/ 11 w 698"/>
                  <a:gd name="T61" fmla="*/ 1 h 133"/>
                  <a:gd name="T62" fmla="*/ 7 w 698"/>
                  <a:gd name="T63" fmla="*/ 2 h 133"/>
                  <a:gd name="T64" fmla="*/ 1 w 698"/>
                  <a:gd name="T65" fmla="*/ 2 h 13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8"/>
                  <a:gd name="T100" fmla="*/ 0 h 133"/>
                  <a:gd name="T101" fmla="*/ 698 w 698"/>
                  <a:gd name="T102" fmla="*/ 133 h 13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8" h="133">
                    <a:moveTo>
                      <a:pt x="9" y="133"/>
                    </a:moveTo>
                    <a:lnTo>
                      <a:pt x="36" y="125"/>
                    </a:lnTo>
                    <a:lnTo>
                      <a:pt x="19" y="125"/>
                    </a:lnTo>
                    <a:lnTo>
                      <a:pt x="46" y="117"/>
                    </a:lnTo>
                    <a:lnTo>
                      <a:pt x="29" y="117"/>
                    </a:lnTo>
                    <a:lnTo>
                      <a:pt x="55" y="110"/>
                    </a:lnTo>
                    <a:lnTo>
                      <a:pt x="36" y="110"/>
                    </a:lnTo>
                    <a:lnTo>
                      <a:pt x="65" y="104"/>
                    </a:lnTo>
                    <a:lnTo>
                      <a:pt x="19" y="104"/>
                    </a:lnTo>
                    <a:lnTo>
                      <a:pt x="46" y="96"/>
                    </a:lnTo>
                    <a:lnTo>
                      <a:pt x="0" y="96"/>
                    </a:lnTo>
                    <a:lnTo>
                      <a:pt x="55" y="81"/>
                    </a:lnTo>
                    <a:lnTo>
                      <a:pt x="9" y="81"/>
                    </a:lnTo>
                    <a:lnTo>
                      <a:pt x="46" y="71"/>
                    </a:lnTo>
                    <a:lnTo>
                      <a:pt x="21" y="71"/>
                    </a:lnTo>
                    <a:lnTo>
                      <a:pt x="238" y="0"/>
                    </a:lnTo>
                    <a:lnTo>
                      <a:pt x="679" y="0"/>
                    </a:lnTo>
                    <a:lnTo>
                      <a:pt x="635" y="14"/>
                    </a:lnTo>
                    <a:lnTo>
                      <a:pt x="698" y="14"/>
                    </a:lnTo>
                    <a:lnTo>
                      <a:pt x="616" y="37"/>
                    </a:lnTo>
                    <a:lnTo>
                      <a:pt x="662" y="37"/>
                    </a:lnTo>
                    <a:lnTo>
                      <a:pt x="635" y="45"/>
                    </a:lnTo>
                    <a:lnTo>
                      <a:pt x="679" y="45"/>
                    </a:lnTo>
                    <a:lnTo>
                      <a:pt x="652" y="50"/>
                    </a:lnTo>
                    <a:lnTo>
                      <a:pt x="698" y="50"/>
                    </a:lnTo>
                    <a:lnTo>
                      <a:pt x="671" y="58"/>
                    </a:lnTo>
                    <a:lnTo>
                      <a:pt x="688" y="58"/>
                    </a:lnTo>
                    <a:lnTo>
                      <a:pt x="667" y="66"/>
                    </a:lnTo>
                    <a:lnTo>
                      <a:pt x="679" y="66"/>
                    </a:lnTo>
                    <a:lnTo>
                      <a:pt x="652" y="73"/>
                    </a:lnTo>
                    <a:lnTo>
                      <a:pt x="671" y="73"/>
                    </a:lnTo>
                    <a:lnTo>
                      <a:pt x="451" y="133"/>
                    </a:lnTo>
                    <a:lnTo>
                      <a:pt x="9" y="13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9" name="Freeform 363"/>
              <p:cNvSpPr>
                <a:spLocks/>
              </p:cNvSpPr>
              <p:nvPr/>
            </p:nvSpPr>
            <p:spPr bwMode="auto">
              <a:xfrm>
                <a:off x="4708" y="3149"/>
                <a:ext cx="294" cy="29"/>
              </a:xfrm>
              <a:custGeom>
                <a:avLst/>
                <a:gdLst>
                  <a:gd name="T0" fmla="*/ 0 w 589"/>
                  <a:gd name="T1" fmla="*/ 1 h 57"/>
                  <a:gd name="T2" fmla="*/ 5 w 589"/>
                  <a:gd name="T3" fmla="*/ 1 h 57"/>
                  <a:gd name="T4" fmla="*/ 9 w 589"/>
                  <a:gd name="T5" fmla="*/ 0 h 57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7"/>
                  <a:gd name="T11" fmla="*/ 589 w 589"/>
                  <a:gd name="T12" fmla="*/ 57 h 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7">
                    <a:moveTo>
                      <a:pt x="0" y="57"/>
                    </a:moveTo>
                    <a:lnTo>
                      <a:pt x="366" y="57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0" name="Freeform 364"/>
              <p:cNvSpPr>
                <a:spLocks/>
              </p:cNvSpPr>
              <p:nvPr/>
            </p:nvSpPr>
            <p:spPr bwMode="auto">
              <a:xfrm>
                <a:off x="4713" y="3161"/>
                <a:ext cx="280" cy="22"/>
              </a:xfrm>
              <a:custGeom>
                <a:avLst/>
                <a:gdLst>
                  <a:gd name="T0" fmla="*/ 0 w 561"/>
                  <a:gd name="T1" fmla="*/ 1 h 44"/>
                  <a:gd name="T2" fmla="*/ 6 w 561"/>
                  <a:gd name="T3" fmla="*/ 1 h 44"/>
                  <a:gd name="T4" fmla="*/ 8 w 561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561"/>
                  <a:gd name="T10" fmla="*/ 0 h 44"/>
                  <a:gd name="T11" fmla="*/ 561 w 561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1" h="44">
                    <a:moveTo>
                      <a:pt x="0" y="44"/>
                    </a:moveTo>
                    <a:lnTo>
                      <a:pt x="396" y="44"/>
                    </a:lnTo>
                    <a:lnTo>
                      <a:pt x="56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1" name="Freeform 365"/>
              <p:cNvSpPr>
                <a:spLocks/>
              </p:cNvSpPr>
              <p:nvPr/>
            </p:nvSpPr>
            <p:spPr bwMode="auto">
              <a:xfrm>
                <a:off x="4708" y="3165"/>
                <a:ext cx="294" cy="26"/>
              </a:xfrm>
              <a:custGeom>
                <a:avLst/>
                <a:gdLst>
                  <a:gd name="T0" fmla="*/ 0 w 589"/>
                  <a:gd name="T1" fmla="*/ 1 h 51"/>
                  <a:gd name="T2" fmla="*/ 6 w 589"/>
                  <a:gd name="T3" fmla="*/ 1 h 51"/>
                  <a:gd name="T4" fmla="*/ 9 w 589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51"/>
                  <a:gd name="T11" fmla="*/ 589 w 589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51">
                    <a:moveTo>
                      <a:pt x="0" y="51"/>
                    </a:moveTo>
                    <a:lnTo>
                      <a:pt x="395" y="51"/>
                    </a:lnTo>
                    <a:lnTo>
                      <a:pt x="589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2" name="Freeform 366"/>
              <p:cNvSpPr>
                <a:spLocks/>
              </p:cNvSpPr>
              <p:nvPr/>
            </p:nvSpPr>
            <p:spPr bwMode="auto">
              <a:xfrm>
                <a:off x="4713" y="3169"/>
                <a:ext cx="298" cy="26"/>
              </a:xfrm>
              <a:custGeom>
                <a:avLst/>
                <a:gdLst>
                  <a:gd name="T0" fmla="*/ 0 w 597"/>
                  <a:gd name="T1" fmla="*/ 1 h 52"/>
                  <a:gd name="T2" fmla="*/ 6 w 597"/>
                  <a:gd name="T3" fmla="*/ 1 h 52"/>
                  <a:gd name="T4" fmla="*/ 9 w 597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597"/>
                  <a:gd name="T10" fmla="*/ 0 h 52"/>
                  <a:gd name="T11" fmla="*/ 597 w 597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7" h="52">
                    <a:moveTo>
                      <a:pt x="0" y="52"/>
                    </a:moveTo>
                    <a:lnTo>
                      <a:pt x="401" y="52"/>
                    </a:lnTo>
                    <a:lnTo>
                      <a:pt x="5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3" name="Freeform 367"/>
              <p:cNvSpPr>
                <a:spLocks/>
              </p:cNvSpPr>
              <p:nvPr/>
            </p:nvSpPr>
            <p:spPr bwMode="auto">
              <a:xfrm>
                <a:off x="4713" y="3172"/>
                <a:ext cx="307" cy="25"/>
              </a:xfrm>
              <a:custGeom>
                <a:avLst/>
                <a:gdLst>
                  <a:gd name="T0" fmla="*/ 0 w 614"/>
                  <a:gd name="T1" fmla="*/ 0 h 52"/>
                  <a:gd name="T2" fmla="*/ 6 w 614"/>
                  <a:gd name="T3" fmla="*/ 0 h 52"/>
                  <a:gd name="T4" fmla="*/ 10 w 614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4"/>
                  <a:gd name="T10" fmla="*/ 0 h 52"/>
                  <a:gd name="T11" fmla="*/ 614 w 614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4" h="52">
                    <a:moveTo>
                      <a:pt x="0" y="52"/>
                    </a:moveTo>
                    <a:lnTo>
                      <a:pt x="422" y="52"/>
                    </a:lnTo>
                    <a:lnTo>
                      <a:pt x="61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4" name="Freeform 368"/>
              <p:cNvSpPr>
                <a:spLocks/>
              </p:cNvSpPr>
              <p:nvPr/>
            </p:nvSpPr>
            <p:spPr bwMode="auto">
              <a:xfrm>
                <a:off x="4708" y="3175"/>
                <a:ext cx="311" cy="26"/>
              </a:xfrm>
              <a:custGeom>
                <a:avLst/>
                <a:gdLst>
                  <a:gd name="T0" fmla="*/ 0 w 621"/>
                  <a:gd name="T1" fmla="*/ 1 h 51"/>
                  <a:gd name="T2" fmla="*/ 7 w 621"/>
                  <a:gd name="T3" fmla="*/ 1 h 51"/>
                  <a:gd name="T4" fmla="*/ 10 w 621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621"/>
                  <a:gd name="T10" fmla="*/ 0 h 51"/>
                  <a:gd name="T11" fmla="*/ 621 w 621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1" h="51">
                    <a:moveTo>
                      <a:pt x="0" y="51"/>
                    </a:moveTo>
                    <a:lnTo>
                      <a:pt x="422" y="51"/>
                    </a:lnTo>
                    <a:lnTo>
                      <a:pt x="621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5" name="Freeform 369"/>
              <p:cNvSpPr>
                <a:spLocks/>
              </p:cNvSpPr>
              <p:nvPr/>
            </p:nvSpPr>
            <p:spPr bwMode="auto">
              <a:xfrm>
                <a:off x="4703" y="3179"/>
                <a:ext cx="308" cy="26"/>
              </a:xfrm>
              <a:custGeom>
                <a:avLst/>
                <a:gdLst>
                  <a:gd name="T0" fmla="*/ 0 w 616"/>
                  <a:gd name="T1" fmla="*/ 1 h 52"/>
                  <a:gd name="T2" fmla="*/ 6 w 616"/>
                  <a:gd name="T3" fmla="*/ 1 h 52"/>
                  <a:gd name="T4" fmla="*/ 10 w 616"/>
                  <a:gd name="T5" fmla="*/ 0 h 52"/>
                  <a:gd name="T6" fmla="*/ 0 60000 65536"/>
                  <a:gd name="T7" fmla="*/ 0 60000 65536"/>
                  <a:gd name="T8" fmla="*/ 0 60000 65536"/>
                  <a:gd name="T9" fmla="*/ 0 w 616"/>
                  <a:gd name="T10" fmla="*/ 0 h 52"/>
                  <a:gd name="T11" fmla="*/ 616 w 616"/>
                  <a:gd name="T12" fmla="*/ 52 h 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6" h="52">
                    <a:moveTo>
                      <a:pt x="0" y="52"/>
                    </a:moveTo>
                    <a:lnTo>
                      <a:pt x="424" y="52"/>
                    </a:lnTo>
                    <a:lnTo>
                      <a:pt x="61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6" name="Freeform 370"/>
              <p:cNvSpPr>
                <a:spLocks/>
              </p:cNvSpPr>
              <p:nvPr/>
            </p:nvSpPr>
            <p:spPr bwMode="auto">
              <a:xfrm>
                <a:off x="4617" y="3087"/>
                <a:ext cx="32" cy="43"/>
              </a:xfrm>
              <a:custGeom>
                <a:avLst/>
                <a:gdLst>
                  <a:gd name="T0" fmla="*/ 0 w 65"/>
                  <a:gd name="T1" fmla="*/ 1 h 87"/>
                  <a:gd name="T2" fmla="*/ 1 w 65"/>
                  <a:gd name="T3" fmla="*/ 1 h 87"/>
                  <a:gd name="T4" fmla="*/ 1 w 65"/>
                  <a:gd name="T5" fmla="*/ 0 h 87"/>
                  <a:gd name="T6" fmla="*/ 0 w 65"/>
                  <a:gd name="T7" fmla="*/ 0 h 87"/>
                  <a:gd name="T8" fmla="*/ 0 w 65"/>
                  <a:gd name="T9" fmla="*/ 0 h 87"/>
                  <a:gd name="T10" fmla="*/ 0 w 65"/>
                  <a:gd name="T11" fmla="*/ 0 h 87"/>
                  <a:gd name="T12" fmla="*/ 0 w 65"/>
                  <a:gd name="T13" fmla="*/ 1 h 87"/>
                  <a:gd name="T14" fmla="*/ 0 w 65"/>
                  <a:gd name="T15" fmla="*/ 1 h 87"/>
                  <a:gd name="T16" fmla="*/ 0 w 65"/>
                  <a:gd name="T17" fmla="*/ 1 h 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5"/>
                  <a:gd name="T28" fmla="*/ 0 h 87"/>
                  <a:gd name="T29" fmla="*/ 65 w 65"/>
                  <a:gd name="T30" fmla="*/ 87 h 8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5" h="87">
                    <a:moveTo>
                      <a:pt x="9" y="87"/>
                    </a:moveTo>
                    <a:lnTo>
                      <a:pt x="65" y="87"/>
                    </a:lnTo>
                    <a:lnTo>
                      <a:pt x="65" y="0"/>
                    </a:lnTo>
                    <a:lnTo>
                      <a:pt x="9" y="0"/>
                    </a:lnTo>
                    <a:lnTo>
                      <a:pt x="2" y="2"/>
                    </a:lnTo>
                    <a:lnTo>
                      <a:pt x="0" y="10"/>
                    </a:lnTo>
                    <a:lnTo>
                      <a:pt x="0" y="75"/>
                    </a:lnTo>
                    <a:lnTo>
                      <a:pt x="2" y="83"/>
                    </a:lnTo>
                    <a:lnTo>
                      <a:pt x="9" y="87"/>
                    </a:lnTo>
                    <a:close/>
                  </a:path>
                </a:pathLst>
              </a:custGeom>
              <a:blipFill dpi="0" rotWithShape="0">
                <a:blip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7" name="Rectangle 371"/>
              <p:cNvSpPr>
                <a:spLocks noChangeArrowheads="1"/>
              </p:cNvSpPr>
              <p:nvPr/>
            </p:nvSpPr>
            <p:spPr bwMode="auto">
              <a:xfrm>
                <a:off x="4649" y="3087"/>
                <a:ext cx="32" cy="43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8" name="Rectangle 372"/>
              <p:cNvSpPr>
                <a:spLocks noChangeArrowheads="1"/>
              </p:cNvSpPr>
              <p:nvPr/>
            </p:nvSpPr>
            <p:spPr bwMode="auto">
              <a:xfrm>
                <a:off x="4681" y="3087"/>
                <a:ext cx="105" cy="4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9" name="Line 373"/>
              <p:cNvSpPr>
                <a:spLocks noChangeShapeType="1"/>
              </p:cNvSpPr>
              <p:nvPr/>
            </p:nvSpPr>
            <p:spPr bwMode="auto">
              <a:xfrm flipH="1">
                <a:off x="4681" y="3125"/>
                <a:ext cx="10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0" name="Line 374"/>
              <p:cNvSpPr>
                <a:spLocks noChangeShapeType="1"/>
              </p:cNvSpPr>
              <p:nvPr/>
            </p:nvSpPr>
            <p:spPr bwMode="auto">
              <a:xfrm flipH="1">
                <a:off x="4681" y="3114"/>
                <a:ext cx="10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1" name="Line 375"/>
              <p:cNvSpPr>
                <a:spLocks noChangeShapeType="1"/>
              </p:cNvSpPr>
              <p:nvPr/>
            </p:nvSpPr>
            <p:spPr bwMode="auto">
              <a:xfrm flipH="1">
                <a:off x="4681" y="3103"/>
                <a:ext cx="10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2" name="Line 376"/>
              <p:cNvSpPr>
                <a:spLocks noChangeShapeType="1"/>
              </p:cNvSpPr>
              <p:nvPr/>
            </p:nvSpPr>
            <p:spPr bwMode="auto">
              <a:xfrm flipH="1">
                <a:off x="4681" y="3092"/>
                <a:ext cx="10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3" name="Rectangle 377"/>
              <p:cNvSpPr>
                <a:spLocks noChangeArrowheads="1"/>
              </p:cNvSpPr>
              <p:nvPr/>
            </p:nvSpPr>
            <p:spPr bwMode="auto">
              <a:xfrm>
                <a:off x="4681" y="3087"/>
                <a:ext cx="105" cy="4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4" name="Freeform 378"/>
              <p:cNvSpPr>
                <a:spLocks/>
              </p:cNvSpPr>
              <p:nvPr/>
            </p:nvSpPr>
            <p:spPr bwMode="auto">
              <a:xfrm>
                <a:off x="4779" y="3087"/>
                <a:ext cx="89" cy="43"/>
              </a:xfrm>
              <a:custGeom>
                <a:avLst/>
                <a:gdLst>
                  <a:gd name="T0" fmla="*/ 1 w 178"/>
                  <a:gd name="T1" fmla="*/ 0 h 87"/>
                  <a:gd name="T2" fmla="*/ 3 w 178"/>
                  <a:gd name="T3" fmla="*/ 0 h 87"/>
                  <a:gd name="T4" fmla="*/ 1 w 178"/>
                  <a:gd name="T5" fmla="*/ 1 h 87"/>
                  <a:gd name="T6" fmla="*/ 0 w 178"/>
                  <a:gd name="T7" fmla="*/ 1 h 87"/>
                  <a:gd name="T8" fmla="*/ 0 w 178"/>
                  <a:gd name="T9" fmla="*/ 1 h 87"/>
                  <a:gd name="T10" fmla="*/ 1 w 178"/>
                  <a:gd name="T11" fmla="*/ 1 h 87"/>
                  <a:gd name="T12" fmla="*/ 1 w 178"/>
                  <a:gd name="T13" fmla="*/ 0 h 87"/>
                  <a:gd name="T14" fmla="*/ 1 w 178"/>
                  <a:gd name="T15" fmla="*/ 0 h 87"/>
                  <a:gd name="T16" fmla="*/ 1 w 178"/>
                  <a:gd name="T17" fmla="*/ 0 h 87"/>
                  <a:gd name="T18" fmla="*/ 1 w 178"/>
                  <a:gd name="T19" fmla="*/ 0 h 87"/>
                  <a:gd name="T20" fmla="*/ 1 w 178"/>
                  <a:gd name="T21" fmla="*/ 0 h 87"/>
                  <a:gd name="T22" fmla="*/ 1 w 178"/>
                  <a:gd name="T23" fmla="*/ 0 h 87"/>
                  <a:gd name="T24" fmla="*/ 1 w 178"/>
                  <a:gd name="T25" fmla="*/ 0 h 87"/>
                  <a:gd name="T26" fmla="*/ 1 w 178"/>
                  <a:gd name="T27" fmla="*/ 0 h 87"/>
                  <a:gd name="T28" fmla="*/ 1 w 178"/>
                  <a:gd name="T29" fmla="*/ 0 h 8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8"/>
                  <a:gd name="T46" fmla="*/ 0 h 87"/>
                  <a:gd name="T47" fmla="*/ 178 w 178"/>
                  <a:gd name="T48" fmla="*/ 87 h 8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8" h="87">
                    <a:moveTo>
                      <a:pt x="6" y="0"/>
                    </a:moveTo>
                    <a:lnTo>
                      <a:pt x="178" y="42"/>
                    </a:lnTo>
                    <a:lnTo>
                      <a:pt x="6" y="87"/>
                    </a:lnTo>
                    <a:lnTo>
                      <a:pt x="0" y="79"/>
                    </a:lnTo>
                    <a:lnTo>
                      <a:pt x="0" y="71"/>
                    </a:lnTo>
                    <a:lnTo>
                      <a:pt x="6" y="64"/>
                    </a:lnTo>
                    <a:lnTo>
                      <a:pt x="2" y="58"/>
                    </a:lnTo>
                    <a:lnTo>
                      <a:pt x="2" y="50"/>
                    </a:lnTo>
                    <a:lnTo>
                      <a:pt x="6" y="42"/>
                    </a:lnTo>
                    <a:lnTo>
                      <a:pt x="2" y="37"/>
                    </a:lnTo>
                    <a:lnTo>
                      <a:pt x="2" y="27"/>
                    </a:lnTo>
                    <a:lnTo>
                      <a:pt x="6" y="21"/>
                    </a:lnTo>
                    <a:lnTo>
                      <a:pt x="2" y="14"/>
                    </a:lnTo>
                    <a:lnTo>
                      <a:pt x="2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5" name="Freeform 379"/>
              <p:cNvSpPr>
                <a:spLocks/>
              </p:cNvSpPr>
              <p:nvPr/>
            </p:nvSpPr>
            <p:spPr bwMode="auto">
              <a:xfrm>
                <a:off x="4847" y="3103"/>
                <a:ext cx="21" cy="11"/>
              </a:xfrm>
              <a:custGeom>
                <a:avLst/>
                <a:gdLst>
                  <a:gd name="T0" fmla="*/ 0 w 42"/>
                  <a:gd name="T1" fmla="*/ 0 h 21"/>
                  <a:gd name="T2" fmla="*/ 0 w 42"/>
                  <a:gd name="T3" fmla="*/ 1 h 21"/>
                  <a:gd name="T4" fmla="*/ 1 w 42"/>
                  <a:gd name="T5" fmla="*/ 1 h 21"/>
                  <a:gd name="T6" fmla="*/ 0 w 42"/>
                  <a:gd name="T7" fmla="*/ 0 h 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21"/>
                  <a:gd name="T14" fmla="*/ 42 w 42"/>
                  <a:gd name="T15" fmla="*/ 21 h 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21">
                    <a:moveTo>
                      <a:pt x="0" y="0"/>
                    </a:moveTo>
                    <a:lnTo>
                      <a:pt x="0" y="21"/>
                    </a:lnTo>
                    <a:lnTo>
                      <a:pt x="42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6" name="Line 380"/>
              <p:cNvSpPr>
                <a:spLocks noChangeShapeType="1"/>
              </p:cNvSpPr>
              <p:nvPr/>
            </p:nvSpPr>
            <p:spPr bwMode="auto">
              <a:xfrm>
                <a:off x="3984" y="32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249-74C7-48C7-AE5E-70175C83D1C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z="3600" dirty="0"/>
              <a:t>Activity 1: Driver’s License Exam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sz="2800" dirty="0"/>
              <a:t>Redesign the driver’s licensure exam</a:t>
            </a:r>
          </a:p>
          <a:p>
            <a:r>
              <a:rPr lang="en-US" sz="2800" dirty="0"/>
              <a:t>Write down several claims you would like to make about people who receive a driver’s license</a:t>
            </a:r>
          </a:p>
          <a:p>
            <a:r>
              <a:rPr lang="en-US" sz="2800" dirty="0"/>
              <a:t>Group your claims into several proficiency variables related to the driver’s test</a:t>
            </a:r>
          </a:p>
          <a:p>
            <a:r>
              <a:rPr lang="en-US" sz="2800" dirty="0"/>
              <a:t>Do the claims hold for high, medium or low values of those variables?</a:t>
            </a:r>
          </a:p>
          <a:p>
            <a:r>
              <a:rPr lang="en-US" sz="2800" dirty="0"/>
              <a:t>Use </a:t>
            </a:r>
            <a:r>
              <a:rPr lang="en-US" sz="2800" dirty="0" err="1"/>
              <a:t>Netica</a:t>
            </a:r>
            <a:r>
              <a:rPr lang="en-US" sz="2800" dirty="0"/>
              <a:t> as a drawing tool and add your variables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sz="3600" dirty="0"/>
              <a:t>Activity 1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r>
              <a:rPr lang="en-US" sz="2800" dirty="0"/>
              <a:t>List a bunch of activities that you may want prospective drivers to do in their exam</a:t>
            </a:r>
          </a:p>
          <a:p>
            <a:r>
              <a:rPr lang="en-US" sz="2800" dirty="0"/>
              <a:t>What is environment of the task</a:t>
            </a:r>
          </a:p>
          <a:p>
            <a:r>
              <a:rPr lang="en-US" sz="2800" dirty="0"/>
              <a:t>What are </a:t>
            </a:r>
            <a:r>
              <a:rPr lang="en-US" sz="2800" dirty="0" err="1"/>
              <a:t>manipulable</a:t>
            </a:r>
            <a:r>
              <a:rPr lang="en-US" sz="2800" dirty="0"/>
              <a:t> features of the task?</a:t>
            </a:r>
          </a:p>
          <a:p>
            <a:r>
              <a:rPr lang="en-US" sz="2800" dirty="0"/>
              <a:t>Pick one of the tasks you created and build an evidence model for it.</a:t>
            </a:r>
          </a:p>
          <a:p>
            <a:r>
              <a:rPr lang="en-US" sz="2800" dirty="0"/>
              <a:t>What are some observable outcomes? their possible values?</a:t>
            </a:r>
          </a:p>
          <a:p>
            <a:r>
              <a:rPr lang="en-US" sz="2800" dirty="0"/>
              <a:t>Which proficiencies do they measure?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sz="3600" dirty="0"/>
              <a:t>Activity 1 (</a:t>
            </a:r>
            <a:r>
              <a:rPr lang="en-US" sz="3600" dirty="0" err="1"/>
              <a:t>cont</a:t>
            </a:r>
            <a:r>
              <a:rPr lang="en-US" sz="3600" dirty="0"/>
              <a:t>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dirty="0"/>
              <a:t>Think a bit about putting this driver’s test together</a:t>
            </a:r>
          </a:p>
          <a:p>
            <a:r>
              <a:rPr lang="en-US" dirty="0"/>
              <a:t>How many tasks do we need of what types?</a:t>
            </a:r>
          </a:p>
          <a:p>
            <a:r>
              <a:rPr lang="en-US" dirty="0"/>
              <a:t>How much time will be spent in written tests?  On the road?  In simulators?</a:t>
            </a:r>
          </a:p>
          <a:p>
            <a:r>
              <a:rPr lang="en-US" dirty="0"/>
              <a:t>How do we verify the identity of applicants?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sz="3600" dirty="0"/>
              <a:t>ECD </a:t>
            </a:r>
            <a:r>
              <a:rPr lang="en-US" sz="3600" dirty="0">
                <a:sym typeface="Wingdings 3" pitchFamily="18" charset="2"/>
              </a:rPr>
              <a:t></a:t>
            </a:r>
            <a:r>
              <a:rPr lang="en-US" sz="3600" dirty="0"/>
              <a:t> Bayes Nets -- revise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Represent Qualitative ECD argument with a graph (Domain Modeling) (Session 1)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Turn graphical structure into probability distribution over proficiency variables and observable outcomes (Bayes net; Session 2)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Perform inference (diagnosis, scoring) using that Bayes net (Session 3)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Dynamic Bayes net (Session 4)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Refine model based on how well it fits data (Session 5)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RNetica</a:t>
            </a:r>
            <a:r>
              <a:rPr lang="en-US" sz="2800" dirty="0"/>
              <a:t> and Peanut (Session 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B3BD-974C-B2FF-CAA7-8422E763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What is a Bayes net?</a:t>
            </a:r>
            <a:br>
              <a:rPr lang="en-US" sz="3000" dirty="0"/>
            </a:br>
            <a:r>
              <a:rPr lang="en-US" sz="2000" dirty="0" err="1"/>
              <a:t>Norsys.com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DC06-9477-963A-C423-7F7FA0B4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249-74C7-48C7-AE5E-70175C83D1C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33DB-0D46-7E27-D892-A4D6ABAA950D}"/>
              </a:ext>
            </a:extLst>
          </p:cNvPr>
          <p:cNvSpPr txBox="1"/>
          <p:nvPr/>
        </p:nvSpPr>
        <p:spPr>
          <a:xfrm>
            <a:off x="685800" y="1432560"/>
            <a:ext cx="8001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Bayes net is a model for a subject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reflects the states of some part of a world being modeled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rgbClr val="000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describes how those states are related by probabilities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E.g., your house, your car, your body, your community, an ecosystem, a stock-market, anything</a:t>
            </a:r>
          </a:p>
          <a:p>
            <a:pPr algn="l"/>
            <a:endParaRPr lang="en-US" sz="2000" b="0" i="0" dirty="0">
              <a:solidFill>
                <a:srgbClr val="000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0" i="0" dirty="0">
                <a:solidFill>
                  <a:srgbClr val="000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the possible states of the model represent all the possible worlds that can exist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E.g., the car engine can be running normally or giving trouble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="0" i="0" dirty="0">
                <a:solidFill>
                  <a:srgbClr val="000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.g., your body can be sick or healthy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0" i="0" dirty="0">
                <a:solidFill>
                  <a:srgbClr val="000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where do the probabilities come in?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="0" i="0" dirty="0">
                <a:solidFill>
                  <a:srgbClr val="000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ypically, some states will tend to occur more frequently, when other states are present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E.g., if you are sick, the chances of a runny nose are higher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E.g., i</a:t>
            </a:r>
            <a:r>
              <a:rPr lang="en-US" sz="2000" b="0" i="0" dirty="0">
                <a:solidFill>
                  <a:srgbClr val="000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 it is cloudy, the chances of rain are higher</a:t>
            </a:r>
          </a:p>
        </p:txBody>
      </p:sp>
    </p:spTree>
    <p:extLst>
      <p:ext uri="{BB962C8B-B14F-4D97-AF65-F5344CB8AC3E}">
        <p14:creationId xmlns:p14="http://schemas.microsoft.com/office/powerpoint/2010/main" val="100296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z="3400" dirty="0"/>
              <a:t>Probabilities </a:t>
            </a:r>
            <a:r>
              <a:rPr lang="en-US" sz="3000" dirty="0"/>
              <a:t>-- Cup and Cap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1447800"/>
                <a:ext cx="7467600" cy="4648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In probability theory, events are sets (sets of balls in the urn).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be two events</a:t>
                </a:r>
              </a:p>
              <a:p>
                <a:r>
                  <a:rPr lang="en-US" dirty="0"/>
                  <a:t>Either </a:t>
                </a:r>
                <a:r>
                  <a:rPr lang="en-US" i="1" dirty="0"/>
                  <a:t>A or B</a:t>
                </a:r>
                <a:r>
                  <a:rPr lang="en-US" dirty="0"/>
                  <a:t> occurs</a:t>
                </a:r>
              </a:p>
              <a:p>
                <a:pPr lvl="1"/>
                <a:r>
                  <a:rPr lang="en-US" dirty="0"/>
                  <a:t>Corresponds to </a:t>
                </a:r>
                <a:r>
                  <a:rPr lang="en-US" i="1" dirty="0"/>
                  <a:t>union</a:t>
                </a:r>
                <a:r>
                  <a:rPr lang="en-US" dirty="0"/>
                  <a:t> of sets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Both </a:t>
                </a:r>
                <a:r>
                  <a:rPr lang="en-US" i="1" dirty="0"/>
                  <a:t>A and B</a:t>
                </a:r>
                <a:r>
                  <a:rPr lang="en-US" dirty="0"/>
                  <a:t> occur</a:t>
                </a:r>
              </a:p>
              <a:p>
                <a:pPr lvl="1"/>
                <a:r>
                  <a:rPr lang="en-US" dirty="0"/>
                  <a:t>Corresponds to </a:t>
                </a:r>
                <a:r>
                  <a:rPr lang="en-US" i="1" dirty="0"/>
                  <a:t>intersection </a:t>
                </a:r>
                <a:r>
                  <a:rPr lang="en-US" dirty="0"/>
                  <a:t>of sets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Sometimes </a:t>
                </a:r>
                <a:r>
                  <a:rPr lang="en-US" i="1" dirty="0" err="1"/>
                  <a:t>Pr</a:t>
                </a:r>
                <a:r>
                  <a:rPr lang="en-US" i="1" dirty="0"/>
                  <a:t>(A,B)</a:t>
                </a:r>
              </a:p>
              <a:p>
                <a:r>
                  <a:rPr lang="en-US" i="1" dirty="0"/>
                  <a:t>Not A</a:t>
                </a:r>
                <a:r>
                  <a:rPr lang="en-US" dirty="0"/>
                  <a:t> – the balls in the urn that are not in event </a:t>
                </a:r>
                <a:r>
                  <a:rPr lang="en-US" i="1" dirty="0"/>
                  <a:t>A</a:t>
                </a:r>
                <a:endParaRPr lang="en-US" dirty="0"/>
              </a:p>
              <a:p>
                <a:pPr lvl="1"/>
                <a:r>
                  <a:rPr lang="en-US" dirty="0"/>
                  <a:t>¬</a:t>
                </a:r>
                <a:r>
                  <a:rPr lang="en-US" i="1" dirty="0"/>
                  <a:t>A</a:t>
                </a:r>
              </a:p>
              <a:p>
                <a:pPr lvl="1"/>
                <a:r>
                  <a:rPr lang="en-US" i="1" dirty="0" err="1"/>
                  <a:t>Pr</a:t>
                </a:r>
                <a:r>
                  <a:rPr lang="en-US" i="1" dirty="0"/>
                  <a:t>(</a:t>
                </a:r>
                <a:r>
                  <a:rPr lang="en-US" dirty="0"/>
                  <a:t>¬</a:t>
                </a:r>
                <a:r>
                  <a:rPr lang="en-US" i="1" dirty="0"/>
                  <a:t>A) = 1-Pr(A)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447800"/>
                <a:ext cx="7467600" cy="4648200"/>
              </a:xfrm>
              <a:blipFill>
                <a:blip r:embed="rId2"/>
                <a:stretch>
                  <a:fillRect l="-1019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6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Conditional Probability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 eaLnBrk="1" hangingPunct="1"/>
            <a:r>
              <a:rPr lang="en-US"/>
              <a:t>Definition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Law of Total Probability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914400" y="1447800"/>
            <a:ext cx="4038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2743200" y="1447800"/>
            <a:ext cx="2209800" cy="1676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6"/>
          <p:cNvSpPr>
            <a:spLocks noChangeArrowheads="1"/>
          </p:cNvSpPr>
          <p:nvPr/>
        </p:nvSpPr>
        <p:spPr bwMode="auto">
          <a:xfrm>
            <a:off x="1981200" y="1981200"/>
            <a:ext cx="1143000" cy="914400"/>
          </a:xfrm>
          <a:prstGeom prst="ellipse">
            <a:avLst/>
          </a:prstGeom>
          <a:solidFill>
            <a:srgbClr val="FF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7"/>
          <p:cNvSpPr>
            <a:spLocks noChangeShapeType="1"/>
          </p:cNvSpPr>
          <p:nvPr/>
        </p:nvSpPr>
        <p:spPr bwMode="auto">
          <a:xfrm>
            <a:off x="2743200" y="1752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Text Box 8"/>
          <p:cNvSpPr txBox="1">
            <a:spLocks noChangeArrowheads="1"/>
          </p:cNvSpPr>
          <p:nvPr/>
        </p:nvSpPr>
        <p:spPr bwMode="auto">
          <a:xfrm>
            <a:off x="1066800" y="16764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</a:t>
            </a:r>
          </a:p>
        </p:txBody>
      </p:sp>
      <p:sp>
        <p:nvSpPr>
          <p:cNvPr id="8203" name="Text Box 9"/>
          <p:cNvSpPr txBox="1">
            <a:spLocks noChangeArrowheads="1"/>
          </p:cNvSpPr>
          <p:nvPr/>
        </p:nvSpPr>
        <p:spPr bwMode="auto">
          <a:xfrm>
            <a:off x="3810000" y="1981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</a:t>
            </a:r>
            <a:r>
              <a:rPr lang="en-US"/>
              <a:t> H</a:t>
            </a:r>
          </a:p>
        </p:txBody>
      </p:sp>
      <p:sp>
        <p:nvSpPr>
          <p:cNvPr id="8204" name="Text Box 10"/>
          <p:cNvSpPr txBox="1">
            <a:spLocks noChangeArrowheads="1"/>
          </p:cNvSpPr>
          <p:nvPr/>
        </p:nvSpPr>
        <p:spPr bwMode="auto">
          <a:xfrm>
            <a:off x="2286000" y="2362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</a:t>
            </a:r>
          </a:p>
        </p:txBody>
      </p:sp>
      <p:pic>
        <p:nvPicPr>
          <p:cNvPr id="8205" name="Picture 14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38800"/>
            <a:ext cx="76073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15" descr="latex-image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62400"/>
            <a:ext cx="38227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87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Bayes Theorem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7772400" cy="1828800"/>
          </a:xfrm>
        </p:spPr>
        <p:txBody>
          <a:bodyPr/>
          <a:lstStyle/>
          <a:p>
            <a:pPr eaLnBrk="1" hangingPunct="1"/>
            <a:r>
              <a:rPr lang="en-US"/>
              <a:t>Prior</a:t>
            </a:r>
          </a:p>
          <a:p>
            <a:pPr eaLnBrk="1" hangingPunct="1"/>
            <a:r>
              <a:rPr lang="en-US"/>
              <a:t>Likelihood</a:t>
            </a:r>
          </a:p>
          <a:p>
            <a:pPr eaLnBrk="1" hangingPunct="1"/>
            <a:r>
              <a:rPr lang="en-US"/>
              <a:t>Posterior</a:t>
            </a:r>
          </a:p>
        </p:txBody>
      </p:sp>
      <p:pic>
        <p:nvPicPr>
          <p:cNvPr id="9222" name="Picture 4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5028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5" descr="latex-image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343400"/>
            <a:ext cx="1041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6" descr="latex-image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953000"/>
            <a:ext cx="1447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7" descr="latex-image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562600"/>
            <a:ext cx="1447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The Interplay of Design and Statistical Modeling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Statistical models must be selected/tailored according to the needs of the diagnosis and assessment </a:t>
            </a:r>
          </a:p>
          <a:p>
            <a:pPr eaLnBrk="1" hangingPunct="1"/>
            <a:r>
              <a:rPr lang="en-US" sz="2800" dirty="0"/>
              <a:t>Such selection and adaptation is only meaningful in the larger context of the assessment design</a:t>
            </a:r>
          </a:p>
          <a:p>
            <a:pPr eaLnBrk="1" hangingPunct="1"/>
            <a:r>
              <a:rPr lang="en-US" sz="2800" dirty="0"/>
              <a:t>Understanding the discipline of assessment design is a necessary prerequisite for statistical modeling</a:t>
            </a:r>
          </a:p>
          <a:p>
            <a:pPr eaLnBrk="1" hangingPunct="1"/>
            <a:r>
              <a:rPr lang="en-US" sz="2800" dirty="0"/>
              <a:t>Evidence Centered Design is an assessment design framework with general applicability and utility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Independence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77724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A provides no information about B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914400" y="1447800"/>
            <a:ext cx="4038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2743200" y="1447800"/>
            <a:ext cx="2209800" cy="1676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>
            <a:off x="2209800" y="1828800"/>
            <a:ext cx="1066800" cy="914400"/>
          </a:xfrm>
          <a:prstGeom prst="ellipse">
            <a:avLst/>
          </a:prstGeom>
          <a:solidFill>
            <a:srgbClr val="FF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7"/>
          <p:cNvSpPr>
            <a:spLocks noChangeShapeType="1"/>
          </p:cNvSpPr>
          <p:nvPr/>
        </p:nvSpPr>
        <p:spPr bwMode="auto">
          <a:xfrm>
            <a:off x="2743200" y="1752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Text Box 8"/>
          <p:cNvSpPr txBox="1">
            <a:spLocks noChangeArrowheads="1"/>
          </p:cNvSpPr>
          <p:nvPr/>
        </p:nvSpPr>
        <p:spPr bwMode="auto">
          <a:xfrm>
            <a:off x="1066800" y="16764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1275" name="Text Box 9"/>
          <p:cNvSpPr txBox="1">
            <a:spLocks noChangeArrowheads="1"/>
          </p:cNvSpPr>
          <p:nvPr/>
        </p:nvSpPr>
        <p:spPr bwMode="auto">
          <a:xfrm>
            <a:off x="3810000" y="1981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</a:t>
            </a:r>
            <a:r>
              <a:rPr lang="en-US"/>
              <a:t> A</a:t>
            </a:r>
          </a:p>
        </p:txBody>
      </p:sp>
      <p:sp>
        <p:nvSpPr>
          <p:cNvPr id="11276" name="Text Box 10"/>
          <p:cNvSpPr txBox="1">
            <a:spLocks noChangeArrowheads="1"/>
          </p:cNvSpPr>
          <p:nvPr/>
        </p:nvSpPr>
        <p:spPr bwMode="auto">
          <a:xfrm>
            <a:off x="2362200" y="2133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B</a:t>
            </a:r>
          </a:p>
        </p:txBody>
      </p:sp>
      <p:pic>
        <p:nvPicPr>
          <p:cNvPr id="11277" name="Picture 14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3543300"/>
            <a:ext cx="82931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E8EBD0-DF99-416A-ADA7-B600C0FD17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34"/>
          <a:stretch/>
        </p:blipFill>
        <p:spPr>
          <a:xfrm>
            <a:off x="3004705" y="4632614"/>
            <a:ext cx="156729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13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/>
              <a:t>Accident Proneness (Feller, 1968)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Driving Skill:  5/6 Normal, 1/6 Accident Prone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Probability of an accident in a given year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1/100 for Normal drivers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1/10 for Accident prone drivers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Accidents happen independently in each year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is the probability a randomly chosen driver will have an accident in Year 1?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Given a driver had an accident in Year 1, what is probability of accident in Year 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33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Accident Proneness (cont)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What is the probability a randomly chosen driver will have an accident in Year 1?  Year 2?</a:t>
            </a:r>
          </a:p>
          <a:p>
            <a:pPr>
              <a:buFontTx/>
              <a:buNone/>
            </a:pPr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/>
          </a:p>
        </p:txBody>
      </p:sp>
      <p:pic>
        <p:nvPicPr>
          <p:cNvPr id="1331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3560763"/>
            <a:ext cx="67818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78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Accident Proneness (cont)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driver had an accident in Year 1, what is probability of accident in Year 2?</a:t>
            </a:r>
          </a:p>
          <a:p>
            <a:endParaRPr lang="en-US"/>
          </a:p>
        </p:txBody>
      </p:sp>
      <p:pic>
        <p:nvPicPr>
          <p:cNvPr id="14342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1988"/>
            <a:ext cx="85153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6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Independence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 eaLnBrk="1" hangingPunct="1"/>
            <a:r>
              <a:rPr lang="en-US" sz="2800"/>
              <a:t>Years are </a:t>
            </a:r>
            <a:r>
              <a:rPr lang="en-US" sz="2800" i="1"/>
              <a:t>conditionally independent </a:t>
            </a:r>
            <a:r>
              <a:rPr lang="en-US" sz="2800"/>
              <a:t>given driving skill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Years are </a:t>
            </a:r>
            <a:r>
              <a:rPr lang="en-US" sz="2800" i="1"/>
              <a:t>marginally dependent</a:t>
            </a:r>
            <a:endParaRPr lang="en-US" sz="2800"/>
          </a:p>
          <a:p>
            <a:pPr eaLnBrk="1" hangingPunct="1"/>
            <a:r>
              <a:rPr lang="en-US" sz="2800"/>
              <a:t>Separation in graph tells the story</a:t>
            </a:r>
          </a:p>
        </p:txBody>
      </p:sp>
      <p:pic>
        <p:nvPicPr>
          <p:cNvPr id="15366" name="Picture 5" descr="BaSpurio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35941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6" descr="latex-image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14800"/>
            <a:ext cx="4775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CA77C492-AA2E-43B6-B457-67ADF830B92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2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Competing Explanations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2895600"/>
            <a:ext cx="77724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Skill 1 and Skill 2 are (a priori) independent in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Task X requires both skills (conjunctive model)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Answer the following questions: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What is posterior after learning X=False, and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 dirty="0">
                <a:latin typeface="Symbol" pitchFamily="18" charset="2"/>
                <a:sym typeface="Symbol" pitchFamily="18" charset="2"/>
              </a:rPr>
              <a:t></a:t>
            </a:r>
            <a:r>
              <a:rPr lang="en-US" sz="2400" dirty="0"/>
              <a:t>=High?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What is posterior after learning X=False, and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 dirty="0">
                <a:latin typeface="Symbol" pitchFamily="18" charset="2"/>
                <a:sym typeface="Symbol" pitchFamily="18" charset="2"/>
              </a:rPr>
              <a:t></a:t>
            </a:r>
            <a:r>
              <a:rPr lang="en-US" sz="2400" dirty="0"/>
              <a:t>=High?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What is true of joint posterior of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 dirty="0">
                <a:latin typeface="Symbol" pitchFamily="18" charset="2"/>
                <a:sym typeface="Symbol" pitchFamily="18" charset="2"/>
              </a:rPr>
              <a:t></a:t>
            </a:r>
            <a:r>
              <a:rPr lang="en-US" sz="2400" dirty="0"/>
              <a:t> and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 dirty="0">
                <a:latin typeface="Symbol" pitchFamily="18" charset="2"/>
                <a:sym typeface="Symbol" pitchFamily="18" charset="2"/>
              </a:rPr>
              <a:t></a:t>
            </a:r>
            <a:r>
              <a:rPr lang="en-US" sz="2400" dirty="0"/>
              <a:t>after learning X=False?</a:t>
            </a:r>
          </a:p>
        </p:txBody>
      </p:sp>
      <p:pic>
        <p:nvPicPr>
          <p:cNvPr id="24582" name="Picture 5" descr="BaCompet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295400"/>
            <a:ext cx="3657600" cy="1476375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CA77C492-AA2E-43B6-B457-67ADF830B92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4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D-Separation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200400"/>
            <a:ext cx="7772400" cy="2895600"/>
          </a:xfrm>
        </p:spPr>
        <p:txBody>
          <a:bodyPr/>
          <a:lstStyle/>
          <a:p>
            <a:pPr eaLnBrk="1" hangingPunct="1"/>
            <a:r>
              <a:rPr lang="en-US" sz="2400"/>
              <a:t>For </a:t>
            </a:r>
            <a:r>
              <a:rPr lang="en-US" sz="2400">
                <a:sym typeface="Wingdings" pitchFamily="2" charset="2"/>
              </a:rPr>
              <a:t>, , and  edges conditioning on middle variables renders outer variables independent</a:t>
            </a:r>
          </a:p>
          <a:p>
            <a:pPr eaLnBrk="1" hangingPunct="1"/>
            <a:r>
              <a:rPr lang="en-US" sz="2400">
                <a:sym typeface="Wingdings" pitchFamily="2" charset="2"/>
              </a:rPr>
              <a:t>For  (collider) edges, if middle variable (or descendent is known) then variables are dependent</a:t>
            </a:r>
          </a:p>
          <a:p>
            <a:pPr eaLnBrk="1" hangingPunct="1"/>
            <a:r>
              <a:rPr lang="en-US" sz="2400">
                <a:sym typeface="Wingdings" pitchFamily="2" charset="2"/>
              </a:rPr>
              <a:t>A path is </a:t>
            </a:r>
            <a:r>
              <a:rPr lang="en-US" sz="2400" i="1">
                <a:sym typeface="Wingdings" pitchFamily="2" charset="2"/>
              </a:rPr>
              <a:t>active</a:t>
            </a:r>
            <a:r>
              <a:rPr lang="en-US" sz="2400">
                <a:sym typeface="Wingdings" pitchFamily="2" charset="2"/>
              </a:rPr>
              <a:t> if collider with middle node observed, or non-collider with middle node unobserved</a:t>
            </a:r>
          </a:p>
        </p:txBody>
      </p:sp>
      <p:pic>
        <p:nvPicPr>
          <p:cNvPr id="25606" name="Picture 5" descr="GrD-separati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219200"/>
            <a:ext cx="7410450" cy="1981200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CA77C492-AA2E-43B6-B457-67ADF830B92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21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D-Separation Exercise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400"/>
              <a:t>Are </a:t>
            </a:r>
            <a:r>
              <a:rPr lang="en-US" sz="2400" i="1"/>
              <a:t>A</a:t>
            </a:r>
            <a:r>
              <a:rPr lang="en-US" sz="2400"/>
              <a:t> and </a:t>
            </a:r>
            <a:r>
              <a:rPr lang="en-US" sz="2400" i="1"/>
              <a:t>C</a:t>
            </a:r>
            <a:r>
              <a:rPr lang="en-US" sz="2400"/>
              <a:t> independent if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We have observed no other variables?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sz="1800"/>
              <a:t>What could we condition on to make </a:t>
            </a:r>
            <a:r>
              <a:rPr lang="en-US" sz="1800" i="1"/>
              <a:t>A</a:t>
            </a:r>
            <a:r>
              <a:rPr lang="en-US" sz="1800"/>
              <a:t> and </a:t>
            </a:r>
            <a:r>
              <a:rPr lang="en-US" sz="1800" i="1"/>
              <a:t>C</a:t>
            </a:r>
            <a:r>
              <a:rPr lang="en-US" sz="1800"/>
              <a:t> independent?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We have observed </a:t>
            </a:r>
            <a:r>
              <a:rPr lang="en-US" sz="2000" i="1"/>
              <a:t>F</a:t>
            </a:r>
            <a:r>
              <a:rPr lang="en-US" sz="2000"/>
              <a:t> and </a:t>
            </a:r>
            <a:r>
              <a:rPr lang="en-US" sz="2000" i="1"/>
              <a:t>H?</a:t>
            </a:r>
            <a:endParaRPr lang="en-US" sz="2000"/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sz="1800"/>
              <a:t>What else could we condition on to make </a:t>
            </a:r>
            <a:r>
              <a:rPr lang="en-US" sz="1800" i="1"/>
              <a:t>A</a:t>
            </a:r>
            <a:r>
              <a:rPr lang="en-US" sz="1800"/>
              <a:t> and </a:t>
            </a:r>
            <a:r>
              <a:rPr lang="en-US" sz="1800" i="1"/>
              <a:t>C</a:t>
            </a:r>
            <a:r>
              <a:rPr lang="en-US" sz="1800"/>
              <a:t> independent?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We have observed </a:t>
            </a:r>
            <a:r>
              <a:rPr lang="en-US" sz="2000" i="1"/>
              <a:t>G</a:t>
            </a:r>
            <a:r>
              <a:rPr lang="en-US" sz="2000"/>
              <a:t>?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sz="1800"/>
              <a:t>What else could we condition on to make </a:t>
            </a:r>
            <a:r>
              <a:rPr lang="en-US" sz="1800" i="1"/>
              <a:t>A</a:t>
            </a:r>
            <a:r>
              <a:rPr lang="en-US" sz="1800"/>
              <a:t> and </a:t>
            </a:r>
            <a:r>
              <a:rPr lang="en-US" sz="1800" i="1"/>
              <a:t>C</a:t>
            </a:r>
            <a:r>
              <a:rPr lang="en-US" sz="1800"/>
              <a:t> independent?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endParaRPr lang="en-US" sz="1800"/>
          </a:p>
        </p:txBody>
      </p:sp>
      <p:pic>
        <p:nvPicPr>
          <p:cNvPr id="26630" name="Picture 5" descr="GrDSepEx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295400"/>
            <a:ext cx="2752725" cy="1981200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CA77C492-AA2E-43B6-B457-67ADF830B92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96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algn="l" eaLnBrk="1" hangingPunct="1">
              <a:spcAft>
                <a:spcPts val="600"/>
              </a:spcAft>
            </a:pPr>
            <a:r>
              <a:rPr lang="en-US" sz="3600" dirty="0"/>
              <a:t>Building Up Complex Networks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200">
                <a:latin typeface="Arial" charset="0"/>
              </a:rPr>
              <a:t>Recursive representation of probability distributions:</a:t>
            </a:r>
          </a:p>
          <a:p>
            <a:pPr eaLnBrk="1" hangingPunct="1">
              <a:spcAft>
                <a:spcPts val="600"/>
              </a:spcAft>
            </a:pPr>
            <a:endParaRPr lang="en-US" sz="2200">
              <a:latin typeface="Arial" charset="0"/>
            </a:endParaRPr>
          </a:p>
          <a:p>
            <a:pPr eaLnBrk="1" hangingPunct="1">
              <a:spcAft>
                <a:spcPts val="600"/>
              </a:spcAft>
            </a:pPr>
            <a:endParaRPr lang="en-US" sz="2400"/>
          </a:p>
          <a:p>
            <a:pPr eaLnBrk="1" hangingPunct="1">
              <a:spcAft>
                <a:spcPts val="600"/>
              </a:spcAft>
            </a:pPr>
            <a:endParaRPr lang="en-US" sz="2400"/>
          </a:p>
          <a:p>
            <a:pPr eaLnBrk="1" hangingPunct="1">
              <a:spcAft>
                <a:spcPts val="600"/>
              </a:spcAft>
            </a:pPr>
            <a:r>
              <a:rPr lang="en-US" sz="2200">
                <a:latin typeface="Arial" charset="0"/>
              </a:rPr>
              <a:t>All orderings are equally correct, but some are more beneficial because they capitalize on causal, dependence, time-order, or theoretical relationships that we posit:</a:t>
            </a:r>
            <a:br>
              <a:rPr lang="en-US" sz="2200">
                <a:latin typeface="Arial" charset="0"/>
              </a:rPr>
            </a:br>
            <a:br>
              <a:rPr lang="en-US" sz="2200">
                <a:latin typeface="Arial" charset="0"/>
              </a:rPr>
            </a:br>
            <a:r>
              <a:rPr lang="en-US" sz="2200">
                <a:latin typeface="Arial" charset="0"/>
              </a:rPr>
              <a:t>Terms simplify when there is conditional independence –</a:t>
            </a:r>
          </a:p>
          <a:p>
            <a:pPr eaLnBrk="1" hangingPunct="1">
              <a:lnSpc>
                <a:spcPct val="40000"/>
              </a:lnSpc>
              <a:spcAft>
                <a:spcPts val="600"/>
              </a:spcAft>
              <a:buFont typeface="Zapf Dingbats" pitchFamily="1" charset="2"/>
              <a:buNone/>
            </a:pPr>
            <a:r>
              <a:rPr lang="en-US" sz="2200">
                <a:latin typeface="Arial" charset="0"/>
              </a:rPr>
              <a:t>	in ed measurement, due to unobservable student variables.</a:t>
            </a:r>
            <a:r>
              <a:rPr lang="en-US" sz="2200"/>
              <a:t>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81000" y="2362200"/>
          <a:ext cx="82296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19600" imgH="215900" progId="Equation.3">
                  <p:embed/>
                </p:oleObj>
              </mc:Choice>
              <mc:Fallback>
                <p:oleObj name="Equation" r:id="rId3" imgW="4419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62200"/>
                        <a:ext cx="82296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92150" y="2876550"/>
          <a:ext cx="489108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84500" imgH="444500" progId="Equation.DSMT4">
                  <p:embed/>
                </p:oleObj>
              </mc:Choice>
              <mc:Fallback>
                <p:oleObj name="Equation" r:id="rId5" imgW="2984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876550"/>
                        <a:ext cx="4891088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21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algn="l" eaLnBrk="1" hangingPunct="1">
              <a:spcAft>
                <a:spcPts val="600"/>
              </a:spcAft>
            </a:pPr>
            <a:r>
              <a:rPr lang="en-US" sz="3600" dirty="0"/>
              <a:t>Building Up Complex Networks, cont.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1219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600">
                <a:latin typeface="Arial" charset="0"/>
              </a:rPr>
              <a:t>For example, in IRT, item responses are conditionally independent given </a:t>
            </a:r>
            <a:r>
              <a:rPr lang="en-US" sz="2600">
                <a:latin typeface="Symbol" pitchFamily="18" charset="2"/>
              </a:rPr>
              <a:t>q</a:t>
            </a:r>
            <a:r>
              <a:rPr lang="en-US" sz="2600">
                <a:latin typeface="Arial" charset="0"/>
              </a:rPr>
              <a:t>:</a:t>
            </a:r>
          </a:p>
          <a:p>
            <a:pPr eaLnBrk="1" hangingPunct="1">
              <a:spcAft>
                <a:spcPts val="600"/>
              </a:spcAft>
            </a:pPr>
            <a:endParaRPr lang="en-US" sz="2600">
              <a:latin typeface="Arial" charset="0"/>
            </a:endParaRPr>
          </a:p>
          <a:p>
            <a:pPr eaLnBrk="1" hangingPunct="1">
              <a:spcAft>
                <a:spcPts val="600"/>
              </a:spcAft>
            </a:pPr>
            <a:endParaRPr lang="en-US" sz="2800"/>
          </a:p>
          <a:p>
            <a:pPr eaLnBrk="1" hangingPunct="1">
              <a:spcAft>
                <a:spcPts val="600"/>
              </a:spcAft>
            </a:pPr>
            <a:endParaRPr lang="en-US" sz="2800"/>
          </a:p>
          <a:p>
            <a:pPr eaLnBrk="1" hangingPunct="1">
              <a:spcAft>
                <a:spcPts val="600"/>
              </a:spcAft>
            </a:pPr>
            <a:endParaRPr lang="en-US" sz="260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52400" y="2600325"/>
          <a:ext cx="883920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64100" imgH="711200" progId="Equation.DSMT4">
                  <p:embed/>
                </p:oleObj>
              </mc:Choice>
              <mc:Fallback>
                <p:oleObj name="Equation" r:id="rId3" imgW="48641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600325"/>
                        <a:ext cx="8839200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28600" y="4225925"/>
          <a:ext cx="2514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20227" imgH="444307" progId="Equation.DSMT4">
                  <p:embed/>
                </p:oleObj>
              </mc:Choice>
              <mc:Fallback>
                <p:oleObj name="Equation" r:id="rId5" imgW="1320227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25925"/>
                        <a:ext cx="25146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Assessment Design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239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Stakeholders and Clients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Purpose of the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Intended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Prospective Assessment Report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Evidence-Centered Measurement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Claims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Validity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Bayes net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One factor for each node in graph in recursive representation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This factor is conditioned on parents in graph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“Prior” nodes have no parents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/>
              <a:t>p(A)p(B)p(C|A,B)p(D|C)p(E|C)p(F|D,E) = p(A,B,C,D,E,F)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Digraph must be acyclic</a:t>
            </a:r>
          </a:p>
        </p:txBody>
      </p:sp>
      <p:pic>
        <p:nvPicPr>
          <p:cNvPr id="27654" name="Picture 4" descr="GrabcdefDi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56769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00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sz="3600" dirty="0"/>
              <a:t>Activity 2: Build a Bayes Net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r>
              <a:rPr lang="en-US" sz="2800" dirty="0"/>
              <a:t>Pick one of the tasks you created and build a Bayes net in </a:t>
            </a:r>
            <a:r>
              <a:rPr lang="en-US" sz="2800" dirty="0" err="1"/>
              <a:t>Netica</a:t>
            </a:r>
            <a:r>
              <a:rPr lang="en-US" sz="2800" dirty="0"/>
              <a:t>:</a:t>
            </a:r>
          </a:p>
          <a:p>
            <a:r>
              <a:rPr lang="en-US" sz="2800" dirty="0"/>
              <a:t>Proficiency variables, their possible values</a:t>
            </a:r>
          </a:p>
          <a:p>
            <a:r>
              <a:rPr lang="en-US" sz="2800" dirty="0"/>
              <a:t>Observable variables, their possible values</a:t>
            </a:r>
          </a:p>
          <a:p>
            <a:r>
              <a:rPr lang="en-US" sz="2800" dirty="0"/>
              <a:t>Conditional probabilities between Proficiency variables and Observable variables</a:t>
            </a:r>
          </a:p>
          <a:p>
            <a:r>
              <a:rPr lang="en-US" sz="2800" dirty="0"/>
              <a:t>Add your observables to the proficiency model you made in </a:t>
            </a:r>
            <a:r>
              <a:rPr lang="en-US" sz="2800" dirty="0" err="1"/>
              <a:t>Netica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0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629400" cy="558800"/>
          </a:xfrm>
        </p:spPr>
        <p:txBody>
          <a:bodyPr/>
          <a:lstStyle/>
          <a:p>
            <a:pPr eaLnBrk="1" hangingPunct="1"/>
            <a:r>
              <a:rPr lang="en-US" sz="4000"/>
              <a:t>Evidence Centered Design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8153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566738" indent="-2174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200">
                <a:latin typeface="Arial" charset="0"/>
                <a:cs typeface="Times New Roman" pitchFamily="18" charset="0"/>
              </a:rPr>
              <a:t>Evidence Centered Design (ECD) provides a mechanism for </a:t>
            </a:r>
          </a:p>
          <a:p>
            <a:pPr lvl="1" eaLnBrk="1" hangingPunct="1">
              <a:spcBef>
                <a:spcPct val="2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</a:pPr>
            <a:r>
              <a:rPr lang="en-US" sz="2000" b="1">
                <a:latin typeface="Arial" charset="0"/>
                <a:cs typeface="Times New Roman" pitchFamily="18" charset="0"/>
              </a:rPr>
              <a:t>Capturing and documenting</a:t>
            </a:r>
            <a:r>
              <a:rPr lang="en-US" sz="2000">
                <a:latin typeface="Arial" charset="0"/>
                <a:cs typeface="Times New Roman" pitchFamily="18" charset="0"/>
              </a:rPr>
              <a:t> </a:t>
            </a:r>
            <a:r>
              <a:rPr lang="en-US" sz="2000" b="1">
                <a:latin typeface="Arial" charset="0"/>
                <a:cs typeface="Times New Roman" pitchFamily="18" charset="0"/>
              </a:rPr>
              <a:t>information</a:t>
            </a:r>
            <a:r>
              <a:rPr lang="en-US" sz="2000">
                <a:latin typeface="Arial" charset="0"/>
                <a:cs typeface="Times New Roman" pitchFamily="18" charset="0"/>
              </a:rPr>
              <a:t> about the structure and strength of evidentiary relationships.</a:t>
            </a:r>
          </a:p>
          <a:p>
            <a:pPr lvl="1" eaLnBrk="1" hangingPunct="1">
              <a:spcBef>
                <a:spcPct val="2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</a:pPr>
            <a:r>
              <a:rPr lang="en-US" sz="2000" b="1">
                <a:latin typeface="Arial" charset="0"/>
                <a:cs typeface="Times New Roman" pitchFamily="18" charset="0"/>
              </a:rPr>
              <a:t>Coordinating the work</a:t>
            </a:r>
            <a:r>
              <a:rPr lang="en-US" sz="2000">
                <a:latin typeface="Arial" charset="0"/>
                <a:cs typeface="Times New Roman" pitchFamily="18" charset="0"/>
              </a:rPr>
              <a:t> of test developers in authoring tasks and psychometricians in calibrating the measurement model.</a:t>
            </a:r>
          </a:p>
          <a:p>
            <a:pPr lvl="1" eaLnBrk="1" hangingPunct="1">
              <a:spcBef>
                <a:spcPct val="2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</a:pPr>
            <a:r>
              <a:rPr lang="en-US" sz="2000" b="1">
                <a:latin typeface="Arial" charset="0"/>
                <a:cs typeface="Times New Roman" pitchFamily="18" charset="0"/>
              </a:rPr>
              <a:t>Documenting the scientific information</a:t>
            </a:r>
            <a:r>
              <a:rPr lang="en-US" sz="2000">
                <a:latin typeface="Arial" charset="0"/>
                <a:cs typeface="Times New Roman" pitchFamily="18" charset="0"/>
              </a:rPr>
              <a:t> that provides the foundation for the assessment and its validity.</a:t>
            </a:r>
          </a:p>
        </p:txBody>
      </p:sp>
      <p:pic>
        <p:nvPicPr>
          <p:cNvPr id="33797" name="Picture 4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733800"/>
            <a:ext cx="35607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249-74C7-48C7-AE5E-70175C83D1C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6629400" cy="558800"/>
          </a:xfrm>
        </p:spPr>
        <p:txBody>
          <a:bodyPr/>
          <a:lstStyle/>
          <a:p>
            <a:pPr eaLnBrk="1" hangingPunct="1"/>
            <a:r>
              <a:rPr lang="en-US" sz="3200" dirty="0"/>
              <a:t>Evidence Centered Design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066800" y="1524000"/>
            <a:ext cx="76200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693738" indent="-2381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marL="342900" indent="-342900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200" dirty="0">
                <a:latin typeface="Arial" charset="0"/>
                <a:cs typeface="Times New Roman" pitchFamily="18" charset="0"/>
              </a:rPr>
              <a:t>Evidence Centered Design</a:t>
            </a:r>
            <a:r>
              <a:rPr lang="en-US" sz="2200" i="1" dirty="0">
                <a:latin typeface="Arial" charset="0"/>
                <a:cs typeface="Times New Roman" pitchFamily="18" charset="0"/>
              </a:rPr>
              <a:t> </a:t>
            </a:r>
            <a:r>
              <a:rPr lang="en-US" sz="2200" dirty="0">
                <a:latin typeface="Arial" charset="0"/>
                <a:cs typeface="Times New Roman" pitchFamily="18" charset="0"/>
              </a:rPr>
              <a:t>process is a series of procedures which center around the questions:</a:t>
            </a:r>
          </a:p>
          <a:p>
            <a:pPr lvl="1" eaLnBrk="1" hangingPunct="1">
              <a:spcBef>
                <a:spcPct val="2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</a:pPr>
            <a:r>
              <a:rPr lang="en-US" sz="2200" dirty="0">
                <a:latin typeface="Arial" charset="0"/>
                <a:cs typeface="Times New Roman" pitchFamily="18" charset="0"/>
              </a:rPr>
              <a:t> What can we observe</a:t>
            </a:r>
            <a:r>
              <a:rPr lang="en-US" sz="2200" i="1" dirty="0">
                <a:latin typeface="Arial" charset="0"/>
                <a:cs typeface="Times New Roman" pitchFamily="18" charset="0"/>
              </a:rPr>
              <a:t> </a:t>
            </a:r>
            <a:r>
              <a:rPr lang="en-US" sz="2200" dirty="0">
                <a:latin typeface="Arial" charset="0"/>
                <a:cs typeface="Times New Roman" pitchFamily="18" charset="0"/>
              </a:rPr>
              <a:t>about a subject's performance which will provide evidence</a:t>
            </a:r>
            <a:r>
              <a:rPr lang="en-US" sz="2200" i="1" dirty="0">
                <a:latin typeface="Arial" charset="0"/>
                <a:cs typeface="Times New Roman" pitchFamily="18" charset="0"/>
              </a:rPr>
              <a:t> </a:t>
            </a:r>
            <a:r>
              <a:rPr lang="en-US" sz="2200" dirty="0">
                <a:latin typeface="Arial" charset="0"/>
                <a:cs typeface="Times New Roman" pitchFamily="18" charset="0"/>
              </a:rPr>
              <a:t>that the subject has or does not have the knowledge, skills and abilities we wish to make claims</a:t>
            </a:r>
            <a:r>
              <a:rPr lang="en-US" sz="2200" i="1" dirty="0">
                <a:latin typeface="Arial" charset="0"/>
                <a:cs typeface="Times New Roman" pitchFamily="18" charset="0"/>
              </a:rPr>
              <a:t> </a:t>
            </a:r>
            <a:r>
              <a:rPr lang="en-US" sz="2200" dirty="0">
                <a:latin typeface="Arial" charset="0"/>
                <a:cs typeface="Times New Roman" pitchFamily="18" charset="0"/>
              </a:rPr>
              <a:t>about? </a:t>
            </a:r>
          </a:p>
          <a:p>
            <a:pPr lvl="1" eaLnBrk="1" hangingPunct="1">
              <a:spcBef>
                <a:spcPct val="25000"/>
              </a:spcBef>
              <a:buClr>
                <a:schemeClr val="hlink"/>
              </a:buClr>
              <a:buSzPct val="90000"/>
              <a:buFont typeface="Wingdings" pitchFamily="2" charset="2"/>
              <a:buChar char="§"/>
            </a:pPr>
            <a:r>
              <a:rPr lang="en-US" sz="2200" dirty="0">
                <a:latin typeface="Arial" charset="0"/>
                <a:cs typeface="Times New Roman" pitchFamily="18" charset="0"/>
              </a:rPr>
              <a:t>How can we structure situations to be able to make those observations?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200" dirty="0">
                <a:latin typeface="Arial" charset="0"/>
                <a:cs typeface="Times New Roman" pitchFamily="18" charset="0"/>
              </a:rPr>
              <a:t>ECD is to support modeling, diagnosis, evaluation, and assessment, and measurement.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200" dirty="0">
                <a:latin typeface="Arial" charset="0"/>
                <a:cs typeface="Times New Roman" pitchFamily="18" charset="0"/>
              </a:rPr>
              <a:t>This process results in a formal design for an assessment we call the </a:t>
            </a:r>
            <a:r>
              <a:rPr lang="en-US" sz="2200" b="1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Conceptual Assessment Framework (CAF)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249-74C7-48C7-AE5E-70175C83D1C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The Initial Frame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800" i="1" dirty="0"/>
              <a:t>Why</a:t>
            </a:r>
            <a:r>
              <a:rPr lang="en-US" sz="2800" dirty="0"/>
              <a:t> are we measuring?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What are the goals and the desires for use of this assessment?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Prospective Score Report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i="1" dirty="0"/>
              <a:t>Who</a:t>
            </a:r>
            <a:r>
              <a:rPr lang="en-US" sz="2800" dirty="0"/>
              <a:t> are we measuring?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Who would take the assessment?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Who would view results and for what purpose?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dirty="0"/>
              <a:t>Goals of the assessment that represent the targets around which the rest of the design process is oriented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838200"/>
          </a:xfrm>
        </p:spPr>
        <p:txBody>
          <a:bodyPr/>
          <a:lstStyle/>
          <a:p>
            <a:pPr eaLnBrk="1" hangingPunct="1"/>
            <a:r>
              <a:rPr lang="en-US" sz="3500" dirty="0"/>
              <a:t>Conceptual Assessment Framework (CAF)</a:t>
            </a:r>
          </a:p>
        </p:txBody>
      </p:sp>
      <p:sp>
        <p:nvSpPr>
          <p:cNvPr id="36868" name="Freeform 3"/>
          <p:cNvSpPr>
            <a:spLocks/>
          </p:cNvSpPr>
          <p:nvPr/>
        </p:nvSpPr>
        <p:spPr bwMode="auto">
          <a:xfrm>
            <a:off x="1589088" y="5834063"/>
            <a:ext cx="1428750" cy="57150"/>
          </a:xfrm>
          <a:custGeom>
            <a:avLst/>
            <a:gdLst>
              <a:gd name="T0" fmla="*/ 2147483647 w 1799"/>
              <a:gd name="T1" fmla="*/ 0 h 73"/>
              <a:gd name="T2" fmla="*/ 0 w 1799"/>
              <a:gd name="T3" fmla="*/ 0 h 73"/>
              <a:gd name="T4" fmla="*/ 2147483647 w 1799"/>
              <a:gd name="T5" fmla="*/ 2147483647 h 73"/>
              <a:gd name="T6" fmla="*/ 2147483647 w 1799"/>
              <a:gd name="T7" fmla="*/ 2147483647 h 73"/>
              <a:gd name="T8" fmla="*/ 2147483647 w 1799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9"/>
              <a:gd name="T16" fmla="*/ 0 h 73"/>
              <a:gd name="T17" fmla="*/ 1799 w 1799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9" h="73">
                <a:moveTo>
                  <a:pt x="1728" y="0"/>
                </a:moveTo>
                <a:lnTo>
                  <a:pt x="0" y="0"/>
                </a:lnTo>
                <a:lnTo>
                  <a:pt x="73" y="73"/>
                </a:lnTo>
                <a:lnTo>
                  <a:pt x="1799" y="73"/>
                </a:lnTo>
                <a:lnTo>
                  <a:pt x="1728" y="0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Freeform 4"/>
          <p:cNvSpPr>
            <a:spLocks/>
          </p:cNvSpPr>
          <p:nvPr/>
        </p:nvSpPr>
        <p:spPr bwMode="auto">
          <a:xfrm>
            <a:off x="2960688" y="4578350"/>
            <a:ext cx="57150" cy="1312863"/>
          </a:xfrm>
          <a:custGeom>
            <a:avLst/>
            <a:gdLst>
              <a:gd name="T0" fmla="*/ 2147483647 w 71"/>
              <a:gd name="T1" fmla="*/ 2147483647 h 1655"/>
              <a:gd name="T2" fmla="*/ 0 w 71"/>
              <a:gd name="T3" fmla="*/ 2147483647 h 1655"/>
              <a:gd name="T4" fmla="*/ 0 w 71"/>
              <a:gd name="T5" fmla="*/ 0 h 1655"/>
              <a:gd name="T6" fmla="*/ 2147483647 w 71"/>
              <a:gd name="T7" fmla="*/ 2147483647 h 1655"/>
              <a:gd name="T8" fmla="*/ 2147483647 w 71"/>
              <a:gd name="T9" fmla="*/ 2147483647 h 1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655"/>
              <a:gd name="T17" fmla="*/ 71 w 71"/>
              <a:gd name="T18" fmla="*/ 1655 h 1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655">
                <a:moveTo>
                  <a:pt x="71" y="1655"/>
                </a:moveTo>
                <a:lnTo>
                  <a:pt x="0" y="1582"/>
                </a:lnTo>
                <a:lnTo>
                  <a:pt x="0" y="0"/>
                </a:lnTo>
                <a:lnTo>
                  <a:pt x="71" y="73"/>
                </a:lnTo>
                <a:lnTo>
                  <a:pt x="71" y="1655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1589088" y="4578350"/>
            <a:ext cx="1371600" cy="125571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1600200" y="4648200"/>
            <a:ext cx="1298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Proficiency Model(s)</a:t>
            </a:r>
            <a:endParaRPr lang="en-US">
              <a:latin typeface="Tahoma" pitchFamily="34" charset="0"/>
            </a:endParaRPr>
          </a:p>
        </p:txBody>
      </p:sp>
      <p:sp>
        <p:nvSpPr>
          <p:cNvPr id="36872" name="Freeform 7"/>
          <p:cNvSpPr>
            <a:spLocks/>
          </p:cNvSpPr>
          <p:nvPr/>
        </p:nvSpPr>
        <p:spPr bwMode="auto">
          <a:xfrm>
            <a:off x="224790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6" y="31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3"/>
                </a:lnTo>
                <a:lnTo>
                  <a:pt x="131" y="31"/>
                </a:lnTo>
                <a:lnTo>
                  <a:pt x="142" y="50"/>
                </a:lnTo>
                <a:lnTo>
                  <a:pt x="144" y="73"/>
                </a:lnTo>
                <a:lnTo>
                  <a:pt x="142" y="94"/>
                </a:lnTo>
                <a:lnTo>
                  <a:pt x="131" y="115"/>
                </a:lnTo>
                <a:lnTo>
                  <a:pt x="116" y="130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6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Freeform 8"/>
          <p:cNvSpPr>
            <a:spLocks/>
          </p:cNvSpPr>
          <p:nvPr/>
        </p:nvSpPr>
        <p:spPr bwMode="auto">
          <a:xfrm>
            <a:off x="2247900" y="534193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1"/>
                </a:moveTo>
                <a:lnTo>
                  <a:pt x="4" y="50"/>
                </a:lnTo>
                <a:lnTo>
                  <a:pt x="16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4"/>
                </a:lnTo>
                <a:lnTo>
                  <a:pt x="131" y="29"/>
                </a:lnTo>
                <a:lnTo>
                  <a:pt x="142" y="50"/>
                </a:lnTo>
                <a:lnTo>
                  <a:pt x="144" y="71"/>
                </a:lnTo>
                <a:lnTo>
                  <a:pt x="142" y="94"/>
                </a:lnTo>
                <a:lnTo>
                  <a:pt x="131" y="114"/>
                </a:lnTo>
                <a:lnTo>
                  <a:pt x="116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6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4" name="Freeform 9"/>
          <p:cNvSpPr>
            <a:spLocks/>
          </p:cNvSpPr>
          <p:nvPr/>
        </p:nvSpPr>
        <p:spPr bwMode="auto">
          <a:xfrm>
            <a:off x="264795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3" y="31"/>
                </a:lnTo>
                <a:lnTo>
                  <a:pt x="29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29" y="130"/>
                </a:lnTo>
                <a:lnTo>
                  <a:pt x="13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5" name="Freeform 10"/>
          <p:cNvSpPr>
            <a:spLocks/>
          </p:cNvSpPr>
          <p:nvPr/>
        </p:nvSpPr>
        <p:spPr bwMode="auto">
          <a:xfrm>
            <a:off x="2647950" y="5227638"/>
            <a:ext cx="114300" cy="114300"/>
          </a:xfrm>
          <a:custGeom>
            <a:avLst/>
            <a:gdLst>
              <a:gd name="T0" fmla="*/ 0 w 144"/>
              <a:gd name="T1" fmla="*/ 2147483647 h 143"/>
              <a:gd name="T2" fmla="*/ 2147483647 w 144"/>
              <a:gd name="T3" fmla="*/ 2147483647 h 143"/>
              <a:gd name="T4" fmla="*/ 2147483647 w 144"/>
              <a:gd name="T5" fmla="*/ 2147483647 h 143"/>
              <a:gd name="T6" fmla="*/ 2147483647 w 144"/>
              <a:gd name="T7" fmla="*/ 2147483647 h 143"/>
              <a:gd name="T8" fmla="*/ 2147483647 w 144"/>
              <a:gd name="T9" fmla="*/ 2147483647 h 143"/>
              <a:gd name="T10" fmla="*/ 2147483647 w 144"/>
              <a:gd name="T11" fmla="*/ 0 h 143"/>
              <a:gd name="T12" fmla="*/ 2147483647 w 144"/>
              <a:gd name="T13" fmla="*/ 2147483647 h 143"/>
              <a:gd name="T14" fmla="*/ 2147483647 w 144"/>
              <a:gd name="T15" fmla="*/ 2147483647 h 143"/>
              <a:gd name="T16" fmla="*/ 2147483647 w 144"/>
              <a:gd name="T17" fmla="*/ 2147483647 h 143"/>
              <a:gd name="T18" fmla="*/ 2147483647 w 144"/>
              <a:gd name="T19" fmla="*/ 2147483647 h 143"/>
              <a:gd name="T20" fmla="*/ 2147483647 w 144"/>
              <a:gd name="T21" fmla="*/ 2147483647 h 143"/>
              <a:gd name="T22" fmla="*/ 2147483647 w 144"/>
              <a:gd name="T23" fmla="*/ 2147483647 h 143"/>
              <a:gd name="T24" fmla="*/ 2147483647 w 144"/>
              <a:gd name="T25" fmla="*/ 2147483647 h 143"/>
              <a:gd name="T26" fmla="*/ 2147483647 w 144"/>
              <a:gd name="T27" fmla="*/ 2147483647 h 143"/>
              <a:gd name="T28" fmla="*/ 2147483647 w 144"/>
              <a:gd name="T29" fmla="*/ 2147483647 h 143"/>
              <a:gd name="T30" fmla="*/ 2147483647 w 144"/>
              <a:gd name="T31" fmla="*/ 2147483647 h 143"/>
              <a:gd name="T32" fmla="*/ 2147483647 w 144"/>
              <a:gd name="T33" fmla="*/ 2147483647 h 143"/>
              <a:gd name="T34" fmla="*/ 2147483647 w 144"/>
              <a:gd name="T35" fmla="*/ 2147483647 h 143"/>
              <a:gd name="T36" fmla="*/ 2147483647 w 144"/>
              <a:gd name="T37" fmla="*/ 2147483647 h 143"/>
              <a:gd name="T38" fmla="*/ 2147483647 w 144"/>
              <a:gd name="T39" fmla="*/ 2147483647 h 143"/>
              <a:gd name="T40" fmla="*/ 0 w 144"/>
              <a:gd name="T41" fmla="*/ 2147483647 h 1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3"/>
              <a:gd name="T65" fmla="*/ 144 w 144"/>
              <a:gd name="T66" fmla="*/ 143 h 14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3">
                <a:moveTo>
                  <a:pt x="0" y="71"/>
                </a:moveTo>
                <a:lnTo>
                  <a:pt x="4" y="49"/>
                </a:lnTo>
                <a:lnTo>
                  <a:pt x="13" y="28"/>
                </a:lnTo>
                <a:lnTo>
                  <a:pt x="29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1"/>
                </a:lnTo>
                <a:lnTo>
                  <a:pt x="140" y="94"/>
                </a:lnTo>
                <a:lnTo>
                  <a:pt x="130" y="113"/>
                </a:lnTo>
                <a:lnTo>
                  <a:pt x="115" y="130"/>
                </a:lnTo>
                <a:lnTo>
                  <a:pt x="94" y="140"/>
                </a:lnTo>
                <a:lnTo>
                  <a:pt x="73" y="143"/>
                </a:lnTo>
                <a:lnTo>
                  <a:pt x="50" y="140"/>
                </a:lnTo>
                <a:lnTo>
                  <a:pt x="29" y="130"/>
                </a:lnTo>
                <a:lnTo>
                  <a:pt x="13" y="113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6" name="Freeform 11"/>
          <p:cNvSpPr>
            <a:spLocks/>
          </p:cNvSpPr>
          <p:nvPr/>
        </p:nvSpPr>
        <p:spPr bwMode="auto">
          <a:xfrm>
            <a:off x="2476500" y="5341938"/>
            <a:ext cx="114300" cy="114300"/>
          </a:xfrm>
          <a:custGeom>
            <a:avLst/>
            <a:gdLst>
              <a:gd name="T0" fmla="*/ 0 w 146"/>
              <a:gd name="T1" fmla="*/ 2147483647 h 144"/>
              <a:gd name="T2" fmla="*/ 2147483647 w 146"/>
              <a:gd name="T3" fmla="*/ 2147483647 h 144"/>
              <a:gd name="T4" fmla="*/ 2147483647 w 146"/>
              <a:gd name="T5" fmla="*/ 2147483647 h 144"/>
              <a:gd name="T6" fmla="*/ 2147483647 w 146"/>
              <a:gd name="T7" fmla="*/ 2147483647 h 144"/>
              <a:gd name="T8" fmla="*/ 2147483647 w 146"/>
              <a:gd name="T9" fmla="*/ 2147483647 h 144"/>
              <a:gd name="T10" fmla="*/ 2147483647 w 146"/>
              <a:gd name="T11" fmla="*/ 0 h 144"/>
              <a:gd name="T12" fmla="*/ 2147483647 w 146"/>
              <a:gd name="T13" fmla="*/ 2147483647 h 144"/>
              <a:gd name="T14" fmla="*/ 2147483647 w 146"/>
              <a:gd name="T15" fmla="*/ 2147483647 h 144"/>
              <a:gd name="T16" fmla="*/ 2147483647 w 146"/>
              <a:gd name="T17" fmla="*/ 2147483647 h 144"/>
              <a:gd name="T18" fmla="*/ 2147483647 w 146"/>
              <a:gd name="T19" fmla="*/ 2147483647 h 144"/>
              <a:gd name="T20" fmla="*/ 2147483647 w 146"/>
              <a:gd name="T21" fmla="*/ 2147483647 h 144"/>
              <a:gd name="T22" fmla="*/ 2147483647 w 146"/>
              <a:gd name="T23" fmla="*/ 2147483647 h 144"/>
              <a:gd name="T24" fmla="*/ 2147483647 w 146"/>
              <a:gd name="T25" fmla="*/ 2147483647 h 144"/>
              <a:gd name="T26" fmla="*/ 2147483647 w 146"/>
              <a:gd name="T27" fmla="*/ 2147483647 h 144"/>
              <a:gd name="T28" fmla="*/ 2147483647 w 146"/>
              <a:gd name="T29" fmla="*/ 2147483647 h 144"/>
              <a:gd name="T30" fmla="*/ 2147483647 w 146"/>
              <a:gd name="T31" fmla="*/ 2147483647 h 144"/>
              <a:gd name="T32" fmla="*/ 2147483647 w 146"/>
              <a:gd name="T33" fmla="*/ 2147483647 h 144"/>
              <a:gd name="T34" fmla="*/ 2147483647 w 146"/>
              <a:gd name="T35" fmla="*/ 2147483647 h 144"/>
              <a:gd name="T36" fmla="*/ 2147483647 w 146"/>
              <a:gd name="T37" fmla="*/ 2147483647 h 144"/>
              <a:gd name="T38" fmla="*/ 2147483647 w 146"/>
              <a:gd name="T39" fmla="*/ 2147483647 h 144"/>
              <a:gd name="T40" fmla="*/ 0 w 146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6"/>
              <a:gd name="T64" fmla="*/ 0 h 144"/>
              <a:gd name="T65" fmla="*/ 146 w 146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6" h="144">
                <a:moveTo>
                  <a:pt x="0" y="71"/>
                </a:moveTo>
                <a:lnTo>
                  <a:pt x="4" y="50"/>
                </a:lnTo>
                <a:lnTo>
                  <a:pt x="15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5" y="14"/>
                </a:lnTo>
                <a:lnTo>
                  <a:pt x="131" y="29"/>
                </a:lnTo>
                <a:lnTo>
                  <a:pt x="142" y="50"/>
                </a:lnTo>
                <a:lnTo>
                  <a:pt x="146" y="71"/>
                </a:lnTo>
                <a:lnTo>
                  <a:pt x="142" y="94"/>
                </a:lnTo>
                <a:lnTo>
                  <a:pt x="131" y="114"/>
                </a:lnTo>
                <a:lnTo>
                  <a:pt x="115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5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>
            <a:off x="2362200" y="5113338"/>
            <a:ext cx="231775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Freeform 13"/>
          <p:cNvSpPr>
            <a:spLocks/>
          </p:cNvSpPr>
          <p:nvPr/>
        </p:nvSpPr>
        <p:spPr bwMode="auto">
          <a:xfrm>
            <a:off x="2578100" y="5078413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2147483647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0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88" y="44"/>
                </a:moveTo>
                <a:lnTo>
                  <a:pt x="0" y="88"/>
                </a:lnTo>
                <a:lnTo>
                  <a:pt x="2" y="82"/>
                </a:lnTo>
                <a:lnTo>
                  <a:pt x="3" y="78"/>
                </a:lnTo>
                <a:lnTo>
                  <a:pt x="5" y="73"/>
                </a:lnTo>
                <a:lnTo>
                  <a:pt x="7" y="67"/>
                </a:lnTo>
                <a:lnTo>
                  <a:pt x="9" y="63"/>
                </a:lnTo>
                <a:lnTo>
                  <a:pt x="9" y="57"/>
                </a:lnTo>
                <a:lnTo>
                  <a:pt x="9" y="51"/>
                </a:lnTo>
                <a:lnTo>
                  <a:pt x="9" y="46"/>
                </a:lnTo>
                <a:lnTo>
                  <a:pt x="9" y="40"/>
                </a:lnTo>
                <a:lnTo>
                  <a:pt x="9" y="36"/>
                </a:lnTo>
                <a:lnTo>
                  <a:pt x="9" y="30"/>
                </a:lnTo>
                <a:lnTo>
                  <a:pt x="9" y="25"/>
                </a:lnTo>
                <a:lnTo>
                  <a:pt x="7" y="19"/>
                </a:lnTo>
                <a:lnTo>
                  <a:pt x="5" y="15"/>
                </a:lnTo>
                <a:lnTo>
                  <a:pt x="3" y="9"/>
                </a:lnTo>
                <a:lnTo>
                  <a:pt x="2" y="3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>
            <a:off x="2305050" y="5170488"/>
            <a:ext cx="1588" cy="119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Freeform 15"/>
          <p:cNvSpPr>
            <a:spLocks/>
          </p:cNvSpPr>
          <p:nvPr/>
        </p:nvSpPr>
        <p:spPr bwMode="auto">
          <a:xfrm>
            <a:off x="2270125" y="5272088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0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2147483647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44" y="88"/>
                </a:moveTo>
                <a:lnTo>
                  <a:pt x="0" y="0"/>
                </a:lnTo>
                <a:lnTo>
                  <a:pt x="6" y="2"/>
                </a:lnTo>
                <a:lnTo>
                  <a:pt x="10" y="4"/>
                </a:lnTo>
                <a:lnTo>
                  <a:pt x="16" y="6"/>
                </a:lnTo>
                <a:lnTo>
                  <a:pt x="19" y="8"/>
                </a:lnTo>
                <a:lnTo>
                  <a:pt x="25" y="8"/>
                </a:lnTo>
                <a:lnTo>
                  <a:pt x="31" y="10"/>
                </a:lnTo>
                <a:lnTo>
                  <a:pt x="37" y="10"/>
                </a:lnTo>
                <a:lnTo>
                  <a:pt x="42" y="10"/>
                </a:lnTo>
                <a:lnTo>
                  <a:pt x="46" y="10"/>
                </a:lnTo>
                <a:lnTo>
                  <a:pt x="52" y="10"/>
                </a:lnTo>
                <a:lnTo>
                  <a:pt x="58" y="10"/>
                </a:lnTo>
                <a:lnTo>
                  <a:pt x="63" y="8"/>
                </a:lnTo>
                <a:lnTo>
                  <a:pt x="67" y="8"/>
                </a:lnTo>
                <a:lnTo>
                  <a:pt x="73" y="6"/>
                </a:lnTo>
                <a:lnTo>
                  <a:pt x="79" y="4"/>
                </a:lnTo>
                <a:lnTo>
                  <a:pt x="83" y="2"/>
                </a:lnTo>
                <a:lnTo>
                  <a:pt x="88" y="0"/>
                </a:lnTo>
                <a:lnTo>
                  <a:pt x="44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2362200" y="5399088"/>
            <a:ext cx="61913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Freeform 17"/>
          <p:cNvSpPr>
            <a:spLocks/>
          </p:cNvSpPr>
          <p:nvPr/>
        </p:nvSpPr>
        <p:spPr bwMode="auto">
          <a:xfrm>
            <a:off x="2405063" y="5364163"/>
            <a:ext cx="71437" cy="69850"/>
          </a:xfrm>
          <a:custGeom>
            <a:avLst/>
            <a:gdLst>
              <a:gd name="T0" fmla="*/ 2147483647 w 88"/>
              <a:gd name="T1" fmla="*/ 2147483647 h 89"/>
              <a:gd name="T2" fmla="*/ 0 w 88"/>
              <a:gd name="T3" fmla="*/ 2147483647 h 89"/>
              <a:gd name="T4" fmla="*/ 2147483647 w 88"/>
              <a:gd name="T5" fmla="*/ 2147483647 h 89"/>
              <a:gd name="T6" fmla="*/ 2147483647 w 88"/>
              <a:gd name="T7" fmla="*/ 2147483647 h 89"/>
              <a:gd name="T8" fmla="*/ 2147483647 w 88"/>
              <a:gd name="T9" fmla="*/ 2147483647 h 89"/>
              <a:gd name="T10" fmla="*/ 2147483647 w 88"/>
              <a:gd name="T11" fmla="*/ 2147483647 h 89"/>
              <a:gd name="T12" fmla="*/ 2147483647 w 88"/>
              <a:gd name="T13" fmla="*/ 2147483647 h 89"/>
              <a:gd name="T14" fmla="*/ 2147483647 w 88"/>
              <a:gd name="T15" fmla="*/ 2147483647 h 89"/>
              <a:gd name="T16" fmla="*/ 2147483647 w 88"/>
              <a:gd name="T17" fmla="*/ 2147483647 h 89"/>
              <a:gd name="T18" fmla="*/ 2147483647 w 88"/>
              <a:gd name="T19" fmla="*/ 2147483647 h 89"/>
              <a:gd name="T20" fmla="*/ 2147483647 w 88"/>
              <a:gd name="T21" fmla="*/ 2147483647 h 89"/>
              <a:gd name="T22" fmla="*/ 2147483647 w 88"/>
              <a:gd name="T23" fmla="*/ 2147483647 h 89"/>
              <a:gd name="T24" fmla="*/ 2147483647 w 88"/>
              <a:gd name="T25" fmla="*/ 2147483647 h 89"/>
              <a:gd name="T26" fmla="*/ 2147483647 w 88"/>
              <a:gd name="T27" fmla="*/ 2147483647 h 89"/>
              <a:gd name="T28" fmla="*/ 2147483647 w 88"/>
              <a:gd name="T29" fmla="*/ 2147483647 h 89"/>
              <a:gd name="T30" fmla="*/ 2147483647 w 88"/>
              <a:gd name="T31" fmla="*/ 2147483647 h 89"/>
              <a:gd name="T32" fmla="*/ 2147483647 w 88"/>
              <a:gd name="T33" fmla="*/ 2147483647 h 89"/>
              <a:gd name="T34" fmla="*/ 2147483647 w 88"/>
              <a:gd name="T35" fmla="*/ 2147483647 h 89"/>
              <a:gd name="T36" fmla="*/ 0 w 88"/>
              <a:gd name="T37" fmla="*/ 0 h 89"/>
              <a:gd name="T38" fmla="*/ 2147483647 w 88"/>
              <a:gd name="T39" fmla="*/ 2147483647 h 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9"/>
              <a:gd name="T62" fmla="*/ 88 w 88"/>
              <a:gd name="T63" fmla="*/ 89 h 8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9">
                <a:moveTo>
                  <a:pt x="88" y="44"/>
                </a:moveTo>
                <a:lnTo>
                  <a:pt x="0" y="89"/>
                </a:lnTo>
                <a:lnTo>
                  <a:pt x="4" y="85"/>
                </a:lnTo>
                <a:lnTo>
                  <a:pt x="6" y="79"/>
                </a:lnTo>
                <a:lnTo>
                  <a:pt x="8" y="75"/>
                </a:lnTo>
                <a:lnTo>
                  <a:pt x="8" y="69"/>
                </a:lnTo>
                <a:lnTo>
                  <a:pt x="9" y="64"/>
                </a:lnTo>
                <a:lnTo>
                  <a:pt x="9" y="58"/>
                </a:lnTo>
                <a:lnTo>
                  <a:pt x="11" y="54"/>
                </a:lnTo>
                <a:lnTo>
                  <a:pt x="11" y="48"/>
                </a:lnTo>
                <a:lnTo>
                  <a:pt x="11" y="43"/>
                </a:lnTo>
                <a:lnTo>
                  <a:pt x="11" y="37"/>
                </a:lnTo>
                <a:lnTo>
                  <a:pt x="9" y="31"/>
                </a:lnTo>
                <a:lnTo>
                  <a:pt x="9" y="27"/>
                </a:lnTo>
                <a:lnTo>
                  <a:pt x="8" y="21"/>
                </a:lnTo>
                <a:lnTo>
                  <a:pt x="8" y="16"/>
                </a:lnTo>
                <a:lnTo>
                  <a:pt x="6" y="10"/>
                </a:lnTo>
                <a:lnTo>
                  <a:pt x="4" y="6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18"/>
          <p:cNvSpPr>
            <a:spLocks noChangeShapeType="1"/>
          </p:cNvSpPr>
          <p:nvPr/>
        </p:nvSpPr>
        <p:spPr bwMode="auto">
          <a:xfrm flipV="1">
            <a:off x="2590800" y="5365750"/>
            <a:ext cx="66675" cy="333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Freeform 19"/>
          <p:cNvSpPr>
            <a:spLocks/>
          </p:cNvSpPr>
          <p:nvPr/>
        </p:nvSpPr>
        <p:spPr bwMode="auto">
          <a:xfrm>
            <a:off x="2627313" y="5341938"/>
            <a:ext cx="77787" cy="63500"/>
          </a:xfrm>
          <a:custGeom>
            <a:avLst/>
            <a:gdLst>
              <a:gd name="T0" fmla="*/ 2147483647 w 100"/>
              <a:gd name="T1" fmla="*/ 0 h 79"/>
              <a:gd name="T2" fmla="*/ 2147483647 w 100"/>
              <a:gd name="T3" fmla="*/ 2147483647 h 79"/>
              <a:gd name="T4" fmla="*/ 2147483647 w 100"/>
              <a:gd name="T5" fmla="*/ 2147483647 h 79"/>
              <a:gd name="T6" fmla="*/ 2147483647 w 100"/>
              <a:gd name="T7" fmla="*/ 2147483647 h 79"/>
              <a:gd name="T8" fmla="*/ 2147483647 w 100"/>
              <a:gd name="T9" fmla="*/ 2147483647 h 79"/>
              <a:gd name="T10" fmla="*/ 2147483647 w 100"/>
              <a:gd name="T11" fmla="*/ 2147483647 h 79"/>
              <a:gd name="T12" fmla="*/ 2147483647 w 100"/>
              <a:gd name="T13" fmla="*/ 2147483647 h 79"/>
              <a:gd name="T14" fmla="*/ 2147483647 w 100"/>
              <a:gd name="T15" fmla="*/ 2147483647 h 79"/>
              <a:gd name="T16" fmla="*/ 2147483647 w 100"/>
              <a:gd name="T17" fmla="*/ 2147483647 h 79"/>
              <a:gd name="T18" fmla="*/ 2147483647 w 100"/>
              <a:gd name="T19" fmla="*/ 2147483647 h 79"/>
              <a:gd name="T20" fmla="*/ 2147483647 w 100"/>
              <a:gd name="T21" fmla="*/ 2147483647 h 79"/>
              <a:gd name="T22" fmla="*/ 2147483647 w 100"/>
              <a:gd name="T23" fmla="*/ 2147483647 h 79"/>
              <a:gd name="T24" fmla="*/ 2147483647 w 100"/>
              <a:gd name="T25" fmla="*/ 2147483647 h 79"/>
              <a:gd name="T26" fmla="*/ 2147483647 w 100"/>
              <a:gd name="T27" fmla="*/ 2147483647 h 79"/>
              <a:gd name="T28" fmla="*/ 2147483647 w 100"/>
              <a:gd name="T29" fmla="*/ 2147483647 h 79"/>
              <a:gd name="T30" fmla="*/ 2147483647 w 100"/>
              <a:gd name="T31" fmla="*/ 2147483647 h 79"/>
              <a:gd name="T32" fmla="*/ 2147483647 w 100"/>
              <a:gd name="T33" fmla="*/ 2147483647 h 79"/>
              <a:gd name="T34" fmla="*/ 2147483647 w 100"/>
              <a:gd name="T35" fmla="*/ 2147483647 h 79"/>
              <a:gd name="T36" fmla="*/ 0 w 100"/>
              <a:gd name="T37" fmla="*/ 0 h 79"/>
              <a:gd name="T38" fmla="*/ 2147483647 w 100"/>
              <a:gd name="T39" fmla="*/ 0 h 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0"/>
              <a:gd name="T61" fmla="*/ 0 h 79"/>
              <a:gd name="T62" fmla="*/ 100 w 100"/>
              <a:gd name="T63" fmla="*/ 79 h 7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0" h="79">
                <a:moveTo>
                  <a:pt x="100" y="0"/>
                </a:moveTo>
                <a:lnTo>
                  <a:pt x="40" y="79"/>
                </a:lnTo>
                <a:lnTo>
                  <a:pt x="40" y="73"/>
                </a:lnTo>
                <a:lnTo>
                  <a:pt x="38" y="68"/>
                </a:lnTo>
                <a:lnTo>
                  <a:pt x="38" y="64"/>
                </a:lnTo>
                <a:lnTo>
                  <a:pt x="36" y="58"/>
                </a:lnTo>
                <a:lnTo>
                  <a:pt x="36" y="52"/>
                </a:lnTo>
                <a:lnTo>
                  <a:pt x="35" y="47"/>
                </a:lnTo>
                <a:lnTo>
                  <a:pt x="33" y="43"/>
                </a:lnTo>
                <a:lnTo>
                  <a:pt x="31" y="37"/>
                </a:lnTo>
                <a:lnTo>
                  <a:pt x="29" y="33"/>
                </a:lnTo>
                <a:lnTo>
                  <a:pt x="25" y="27"/>
                </a:lnTo>
                <a:lnTo>
                  <a:pt x="23" y="23"/>
                </a:lnTo>
                <a:lnTo>
                  <a:pt x="19" y="20"/>
                </a:lnTo>
                <a:lnTo>
                  <a:pt x="15" y="16"/>
                </a:lnTo>
                <a:lnTo>
                  <a:pt x="12" y="10"/>
                </a:lnTo>
                <a:lnTo>
                  <a:pt x="8" y="6"/>
                </a:lnTo>
                <a:lnTo>
                  <a:pt x="4" y="4"/>
                </a:lnTo>
                <a:lnTo>
                  <a:pt x="0" y="0"/>
                </a:lnTo>
                <a:lnTo>
                  <a:pt x="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Line 20"/>
          <p:cNvSpPr>
            <a:spLocks noChangeShapeType="1"/>
          </p:cNvSpPr>
          <p:nvPr/>
        </p:nvSpPr>
        <p:spPr bwMode="auto">
          <a:xfrm>
            <a:off x="2362200" y="5113338"/>
            <a:ext cx="239713" cy="1444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Freeform 21"/>
          <p:cNvSpPr>
            <a:spLocks/>
          </p:cNvSpPr>
          <p:nvPr/>
        </p:nvSpPr>
        <p:spPr bwMode="auto">
          <a:xfrm>
            <a:off x="2570163" y="5219700"/>
            <a:ext cx="77787" cy="65088"/>
          </a:xfrm>
          <a:custGeom>
            <a:avLst/>
            <a:gdLst>
              <a:gd name="T0" fmla="*/ 2147483647 w 98"/>
              <a:gd name="T1" fmla="*/ 2147483647 h 83"/>
              <a:gd name="T2" fmla="*/ 0 w 98"/>
              <a:gd name="T3" fmla="*/ 2147483647 h 83"/>
              <a:gd name="T4" fmla="*/ 2147483647 w 98"/>
              <a:gd name="T5" fmla="*/ 2147483647 h 83"/>
              <a:gd name="T6" fmla="*/ 2147483647 w 98"/>
              <a:gd name="T7" fmla="*/ 2147483647 h 83"/>
              <a:gd name="T8" fmla="*/ 2147483647 w 98"/>
              <a:gd name="T9" fmla="*/ 2147483647 h 83"/>
              <a:gd name="T10" fmla="*/ 2147483647 w 98"/>
              <a:gd name="T11" fmla="*/ 2147483647 h 83"/>
              <a:gd name="T12" fmla="*/ 2147483647 w 98"/>
              <a:gd name="T13" fmla="*/ 2147483647 h 83"/>
              <a:gd name="T14" fmla="*/ 2147483647 w 98"/>
              <a:gd name="T15" fmla="*/ 2147483647 h 83"/>
              <a:gd name="T16" fmla="*/ 2147483647 w 98"/>
              <a:gd name="T17" fmla="*/ 2147483647 h 83"/>
              <a:gd name="T18" fmla="*/ 2147483647 w 98"/>
              <a:gd name="T19" fmla="*/ 2147483647 h 83"/>
              <a:gd name="T20" fmla="*/ 2147483647 w 98"/>
              <a:gd name="T21" fmla="*/ 2147483647 h 83"/>
              <a:gd name="T22" fmla="*/ 2147483647 w 98"/>
              <a:gd name="T23" fmla="*/ 2147483647 h 83"/>
              <a:gd name="T24" fmla="*/ 2147483647 w 98"/>
              <a:gd name="T25" fmla="*/ 2147483647 h 83"/>
              <a:gd name="T26" fmla="*/ 2147483647 w 98"/>
              <a:gd name="T27" fmla="*/ 2147483647 h 83"/>
              <a:gd name="T28" fmla="*/ 2147483647 w 98"/>
              <a:gd name="T29" fmla="*/ 2147483647 h 83"/>
              <a:gd name="T30" fmla="*/ 2147483647 w 98"/>
              <a:gd name="T31" fmla="*/ 2147483647 h 83"/>
              <a:gd name="T32" fmla="*/ 2147483647 w 98"/>
              <a:gd name="T33" fmla="*/ 2147483647 h 83"/>
              <a:gd name="T34" fmla="*/ 2147483647 w 98"/>
              <a:gd name="T35" fmla="*/ 2147483647 h 83"/>
              <a:gd name="T36" fmla="*/ 2147483647 w 98"/>
              <a:gd name="T37" fmla="*/ 0 h 83"/>
              <a:gd name="T38" fmla="*/ 2147483647 w 98"/>
              <a:gd name="T39" fmla="*/ 2147483647 h 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8"/>
              <a:gd name="T61" fmla="*/ 0 h 83"/>
              <a:gd name="T62" fmla="*/ 98 w 98"/>
              <a:gd name="T63" fmla="*/ 83 h 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8" h="83">
                <a:moveTo>
                  <a:pt x="98" y="83"/>
                </a:moveTo>
                <a:lnTo>
                  <a:pt x="0" y="75"/>
                </a:lnTo>
                <a:lnTo>
                  <a:pt x="4" y="73"/>
                </a:lnTo>
                <a:lnTo>
                  <a:pt x="8" y="69"/>
                </a:lnTo>
                <a:lnTo>
                  <a:pt x="12" y="65"/>
                </a:lnTo>
                <a:lnTo>
                  <a:pt x="15" y="61"/>
                </a:lnTo>
                <a:lnTo>
                  <a:pt x="19" y="58"/>
                </a:lnTo>
                <a:lnTo>
                  <a:pt x="23" y="54"/>
                </a:lnTo>
                <a:lnTo>
                  <a:pt x="27" y="50"/>
                </a:lnTo>
                <a:lnTo>
                  <a:pt x="29" y="46"/>
                </a:lnTo>
                <a:lnTo>
                  <a:pt x="33" y="40"/>
                </a:lnTo>
                <a:lnTo>
                  <a:pt x="35" y="37"/>
                </a:lnTo>
                <a:lnTo>
                  <a:pt x="36" y="31"/>
                </a:lnTo>
                <a:lnTo>
                  <a:pt x="38" y="27"/>
                </a:lnTo>
                <a:lnTo>
                  <a:pt x="40" y="21"/>
                </a:lnTo>
                <a:lnTo>
                  <a:pt x="42" y="15"/>
                </a:lnTo>
                <a:lnTo>
                  <a:pt x="44" y="12"/>
                </a:lnTo>
                <a:lnTo>
                  <a:pt x="44" y="6"/>
                </a:lnTo>
                <a:lnTo>
                  <a:pt x="44" y="0"/>
                </a:lnTo>
                <a:lnTo>
                  <a:pt x="98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Rectangle 22"/>
          <p:cNvSpPr>
            <a:spLocks noChangeArrowheads="1"/>
          </p:cNvSpPr>
          <p:nvPr/>
        </p:nvSpPr>
        <p:spPr bwMode="auto">
          <a:xfrm>
            <a:off x="2190750" y="4999038"/>
            <a:ext cx="628650" cy="5143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Freeform 23"/>
          <p:cNvSpPr>
            <a:spLocks/>
          </p:cNvSpPr>
          <p:nvPr/>
        </p:nvSpPr>
        <p:spPr bwMode="auto">
          <a:xfrm>
            <a:off x="1731963" y="4914900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9" name="Freeform 24"/>
          <p:cNvSpPr>
            <a:spLocks/>
          </p:cNvSpPr>
          <p:nvPr/>
        </p:nvSpPr>
        <p:spPr bwMode="auto">
          <a:xfrm>
            <a:off x="1958975" y="5143500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4"/>
                </a:moveTo>
                <a:lnTo>
                  <a:pt x="75" y="0"/>
                </a:lnTo>
                <a:lnTo>
                  <a:pt x="57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10"/>
                </a:lnTo>
                <a:lnTo>
                  <a:pt x="123" y="144"/>
                </a:lnTo>
                <a:lnTo>
                  <a:pt x="105" y="88"/>
                </a:lnTo>
                <a:lnTo>
                  <a:pt x="151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0" name="Freeform 25"/>
          <p:cNvSpPr>
            <a:spLocks/>
          </p:cNvSpPr>
          <p:nvPr/>
        </p:nvSpPr>
        <p:spPr bwMode="auto">
          <a:xfrm>
            <a:off x="1731963" y="5257800"/>
            <a:ext cx="119062" cy="112713"/>
          </a:xfrm>
          <a:custGeom>
            <a:avLst/>
            <a:gdLst>
              <a:gd name="T0" fmla="*/ 2147483647 w 152"/>
              <a:gd name="T1" fmla="*/ 2147483647 h 144"/>
              <a:gd name="T2" fmla="*/ 2147483647 w 152"/>
              <a:gd name="T3" fmla="*/ 0 h 144"/>
              <a:gd name="T4" fmla="*/ 2147483647 w 152"/>
              <a:gd name="T5" fmla="*/ 2147483647 h 144"/>
              <a:gd name="T6" fmla="*/ 0 w 152"/>
              <a:gd name="T7" fmla="*/ 2147483647 h 144"/>
              <a:gd name="T8" fmla="*/ 2147483647 w 152"/>
              <a:gd name="T9" fmla="*/ 2147483647 h 144"/>
              <a:gd name="T10" fmla="*/ 2147483647 w 152"/>
              <a:gd name="T11" fmla="*/ 2147483647 h 144"/>
              <a:gd name="T12" fmla="*/ 2147483647 w 152"/>
              <a:gd name="T13" fmla="*/ 2147483647 h 144"/>
              <a:gd name="T14" fmla="*/ 2147483647 w 152"/>
              <a:gd name="T15" fmla="*/ 2147483647 h 144"/>
              <a:gd name="T16" fmla="*/ 2147483647 w 152"/>
              <a:gd name="T17" fmla="*/ 2147483647 h 144"/>
              <a:gd name="T18" fmla="*/ 2147483647 w 152"/>
              <a:gd name="T19" fmla="*/ 2147483647 h 144"/>
              <a:gd name="T20" fmla="*/ 2147483647 w 152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4"/>
              <a:gd name="T35" fmla="*/ 152 w 152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4">
                <a:moveTo>
                  <a:pt x="92" y="54"/>
                </a:moveTo>
                <a:lnTo>
                  <a:pt x="75" y="0"/>
                </a:lnTo>
                <a:lnTo>
                  <a:pt x="58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4" y="88"/>
                </a:lnTo>
                <a:lnTo>
                  <a:pt x="152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1" name="Freeform 26"/>
          <p:cNvSpPr>
            <a:spLocks/>
          </p:cNvSpPr>
          <p:nvPr/>
        </p:nvSpPr>
        <p:spPr bwMode="auto">
          <a:xfrm>
            <a:off x="1958975" y="5427663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6"/>
                </a:moveTo>
                <a:lnTo>
                  <a:pt x="75" y="0"/>
                </a:lnTo>
                <a:lnTo>
                  <a:pt x="57" y="56"/>
                </a:lnTo>
                <a:lnTo>
                  <a:pt x="0" y="56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5" y="88"/>
                </a:lnTo>
                <a:lnTo>
                  <a:pt x="151" y="56"/>
                </a:lnTo>
                <a:lnTo>
                  <a:pt x="92" y="5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2" name="Freeform 27"/>
          <p:cNvSpPr>
            <a:spLocks/>
          </p:cNvSpPr>
          <p:nvPr/>
        </p:nvSpPr>
        <p:spPr bwMode="auto">
          <a:xfrm>
            <a:off x="1731963" y="5599113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00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3" name="Text Box 28"/>
          <p:cNvSpPr txBox="1">
            <a:spLocks noChangeArrowheads="1"/>
          </p:cNvSpPr>
          <p:nvPr/>
        </p:nvSpPr>
        <p:spPr bwMode="auto">
          <a:xfrm>
            <a:off x="895350" y="990600"/>
            <a:ext cx="7943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What</a:t>
            </a:r>
            <a:r>
              <a:rPr lang="en-US" sz="2000" dirty="0">
                <a:latin typeface="Arial" charset="0"/>
                <a:cs typeface="Times New Roman" pitchFamily="18" charset="0"/>
              </a:rPr>
              <a:t> we measure = Subject </a:t>
            </a:r>
            <a:r>
              <a:rPr lang="en-US" sz="2000" b="1" dirty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Skills/Disease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-State </a:t>
            </a:r>
            <a:r>
              <a:rPr lang="en-US" sz="2000" dirty="0">
                <a:latin typeface="Arial" charset="0"/>
                <a:cs typeface="Times New Roman" pitchFamily="18" charset="0"/>
              </a:rPr>
              <a:t>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249-74C7-48C7-AE5E-70175C83D1C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838200"/>
          </a:xfrm>
        </p:spPr>
        <p:txBody>
          <a:bodyPr/>
          <a:lstStyle/>
          <a:p>
            <a:pPr eaLnBrk="1" hangingPunct="1"/>
            <a:r>
              <a:rPr lang="en-US" sz="3500"/>
              <a:t>Conceptual Assessment Framework (CAF)</a:t>
            </a:r>
          </a:p>
        </p:txBody>
      </p:sp>
      <p:sp>
        <p:nvSpPr>
          <p:cNvPr id="37892" name="Freeform 3"/>
          <p:cNvSpPr>
            <a:spLocks/>
          </p:cNvSpPr>
          <p:nvPr/>
        </p:nvSpPr>
        <p:spPr bwMode="auto">
          <a:xfrm>
            <a:off x="1589088" y="5834063"/>
            <a:ext cx="1428750" cy="57150"/>
          </a:xfrm>
          <a:custGeom>
            <a:avLst/>
            <a:gdLst>
              <a:gd name="T0" fmla="*/ 2147483647 w 1799"/>
              <a:gd name="T1" fmla="*/ 0 h 73"/>
              <a:gd name="T2" fmla="*/ 0 w 1799"/>
              <a:gd name="T3" fmla="*/ 0 h 73"/>
              <a:gd name="T4" fmla="*/ 2147483647 w 1799"/>
              <a:gd name="T5" fmla="*/ 2147483647 h 73"/>
              <a:gd name="T6" fmla="*/ 2147483647 w 1799"/>
              <a:gd name="T7" fmla="*/ 2147483647 h 73"/>
              <a:gd name="T8" fmla="*/ 2147483647 w 1799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9"/>
              <a:gd name="T16" fmla="*/ 0 h 73"/>
              <a:gd name="T17" fmla="*/ 1799 w 1799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9" h="73">
                <a:moveTo>
                  <a:pt x="1728" y="0"/>
                </a:moveTo>
                <a:lnTo>
                  <a:pt x="0" y="0"/>
                </a:lnTo>
                <a:lnTo>
                  <a:pt x="73" y="73"/>
                </a:lnTo>
                <a:lnTo>
                  <a:pt x="1799" y="73"/>
                </a:lnTo>
                <a:lnTo>
                  <a:pt x="1728" y="0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3" name="Freeform 4"/>
          <p:cNvSpPr>
            <a:spLocks/>
          </p:cNvSpPr>
          <p:nvPr/>
        </p:nvSpPr>
        <p:spPr bwMode="auto">
          <a:xfrm>
            <a:off x="2960688" y="4578350"/>
            <a:ext cx="57150" cy="1312863"/>
          </a:xfrm>
          <a:custGeom>
            <a:avLst/>
            <a:gdLst>
              <a:gd name="T0" fmla="*/ 2147483647 w 71"/>
              <a:gd name="T1" fmla="*/ 2147483647 h 1655"/>
              <a:gd name="T2" fmla="*/ 0 w 71"/>
              <a:gd name="T3" fmla="*/ 2147483647 h 1655"/>
              <a:gd name="T4" fmla="*/ 0 w 71"/>
              <a:gd name="T5" fmla="*/ 0 h 1655"/>
              <a:gd name="T6" fmla="*/ 2147483647 w 71"/>
              <a:gd name="T7" fmla="*/ 2147483647 h 1655"/>
              <a:gd name="T8" fmla="*/ 2147483647 w 71"/>
              <a:gd name="T9" fmla="*/ 2147483647 h 1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655"/>
              <a:gd name="T17" fmla="*/ 71 w 71"/>
              <a:gd name="T18" fmla="*/ 1655 h 1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655">
                <a:moveTo>
                  <a:pt x="71" y="1655"/>
                </a:moveTo>
                <a:lnTo>
                  <a:pt x="0" y="1582"/>
                </a:lnTo>
                <a:lnTo>
                  <a:pt x="0" y="0"/>
                </a:lnTo>
                <a:lnTo>
                  <a:pt x="71" y="73"/>
                </a:lnTo>
                <a:lnTo>
                  <a:pt x="71" y="1655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1589088" y="4578350"/>
            <a:ext cx="1371600" cy="125571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600200" y="4648200"/>
            <a:ext cx="1298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Proficiency Model(s)</a:t>
            </a:r>
            <a:endParaRPr lang="en-US">
              <a:latin typeface="Tahoma" pitchFamily="34" charset="0"/>
            </a:endParaRPr>
          </a:p>
        </p:txBody>
      </p:sp>
      <p:sp>
        <p:nvSpPr>
          <p:cNvPr id="37896" name="Freeform 7"/>
          <p:cNvSpPr>
            <a:spLocks/>
          </p:cNvSpPr>
          <p:nvPr/>
        </p:nvSpPr>
        <p:spPr bwMode="auto">
          <a:xfrm>
            <a:off x="224790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6" y="31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3"/>
                </a:lnTo>
                <a:lnTo>
                  <a:pt x="131" y="31"/>
                </a:lnTo>
                <a:lnTo>
                  <a:pt x="142" y="50"/>
                </a:lnTo>
                <a:lnTo>
                  <a:pt x="144" y="73"/>
                </a:lnTo>
                <a:lnTo>
                  <a:pt x="142" y="94"/>
                </a:lnTo>
                <a:lnTo>
                  <a:pt x="131" y="115"/>
                </a:lnTo>
                <a:lnTo>
                  <a:pt x="116" y="130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6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Freeform 8"/>
          <p:cNvSpPr>
            <a:spLocks/>
          </p:cNvSpPr>
          <p:nvPr/>
        </p:nvSpPr>
        <p:spPr bwMode="auto">
          <a:xfrm>
            <a:off x="2247900" y="534193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1"/>
                </a:moveTo>
                <a:lnTo>
                  <a:pt x="4" y="50"/>
                </a:lnTo>
                <a:lnTo>
                  <a:pt x="16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4"/>
                </a:lnTo>
                <a:lnTo>
                  <a:pt x="131" y="29"/>
                </a:lnTo>
                <a:lnTo>
                  <a:pt x="142" y="50"/>
                </a:lnTo>
                <a:lnTo>
                  <a:pt x="144" y="71"/>
                </a:lnTo>
                <a:lnTo>
                  <a:pt x="142" y="94"/>
                </a:lnTo>
                <a:lnTo>
                  <a:pt x="131" y="114"/>
                </a:lnTo>
                <a:lnTo>
                  <a:pt x="116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6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8" name="Freeform 9"/>
          <p:cNvSpPr>
            <a:spLocks/>
          </p:cNvSpPr>
          <p:nvPr/>
        </p:nvSpPr>
        <p:spPr bwMode="auto">
          <a:xfrm>
            <a:off x="264795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3" y="31"/>
                </a:lnTo>
                <a:lnTo>
                  <a:pt x="29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29" y="130"/>
                </a:lnTo>
                <a:lnTo>
                  <a:pt x="13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9" name="Freeform 10"/>
          <p:cNvSpPr>
            <a:spLocks/>
          </p:cNvSpPr>
          <p:nvPr/>
        </p:nvSpPr>
        <p:spPr bwMode="auto">
          <a:xfrm>
            <a:off x="2647950" y="5227638"/>
            <a:ext cx="114300" cy="114300"/>
          </a:xfrm>
          <a:custGeom>
            <a:avLst/>
            <a:gdLst>
              <a:gd name="T0" fmla="*/ 0 w 144"/>
              <a:gd name="T1" fmla="*/ 2147483647 h 143"/>
              <a:gd name="T2" fmla="*/ 2147483647 w 144"/>
              <a:gd name="T3" fmla="*/ 2147483647 h 143"/>
              <a:gd name="T4" fmla="*/ 2147483647 w 144"/>
              <a:gd name="T5" fmla="*/ 2147483647 h 143"/>
              <a:gd name="T6" fmla="*/ 2147483647 w 144"/>
              <a:gd name="T7" fmla="*/ 2147483647 h 143"/>
              <a:gd name="T8" fmla="*/ 2147483647 w 144"/>
              <a:gd name="T9" fmla="*/ 2147483647 h 143"/>
              <a:gd name="T10" fmla="*/ 2147483647 w 144"/>
              <a:gd name="T11" fmla="*/ 0 h 143"/>
              <a:gd name="T12" fmla="*/ 2147483647 w 144"/>
              <a:gd name="T13" fmla="*/ 2147483647 h 143"/>
              <a:gd name="T14" fmla="*/ 2147483647 w 144"/>
              <a:gd name="T15" fmla="*/ 2147483647 h 143"/>
              <a:gd name="T16" fmla="*/ 2147483647 w 144"/>
              <a:gd name="T17" fmla="*/ 2147483647 h 143"/>
              <a:gd name="T18" fmla="*/ 2147483647 w 144"/>
              <a:gd name="T19" fmla="*/ 2147483647 h 143"/>
              <a:gd name="T20" fmla="*/ 2147483647 w 144"/>
              <a:gd name="T21" fmla="*/ 2147483647 h 143"/>
              <a:gd name="T22" fmla="*/ 2147483647 w 144"/>
              <a:gd name="T23" fmla="*/ 2147483647 h 143"/>
              <a:gd name="T24" fmla="*/ 2147483647 w 144"/>
              <a:gd name="T25" fmla="*/ 2147483647 h 143"/>
              <a:gd name="T26" fmla="*/ 2147483647 w 144"/>
              <a:gd name="T27" fmla="*/ 2147483647 h 143"/>
              <a:gd name="T28" fmla="*/ 2147483647 w 144"/>
              <a:gd name="T29" fmla="*/ 2147483647 h 143"/>
              <a:gd name="T30" fmla="*/ 2147483647 w 144"/>
              <a:gd name="T31" fmla="*/ 2147483647 h 143"/>
              <a:gd name="T32" fmla="*/ 2147483647 w 144"/>
              <a:gd name="T33" fmla="*/ 2147483647 h 143"/>
              <a:gd name="T34" fmla="*/ 2147483647 w 144"/>
              <a:gd name="T35" fmla="*/ 2147483647 h 143"/>
              <a:gd name="T36" fmla="*/ 2147483647 w 144"/>
              <a:gd name="T37" fmla="*/ 2147483647 h 143"/>
              <a:gd name="T38" fmla="*/ 2147483647 w 144"/>
              <a:gd name="T39" fmla="*/ 2147483647 h 143"/>
              <a:gd name="T40" fmla="*/ 0 w 144"/>
              <a:gd name="T41" fmla="*/ 2147483647 h 1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3"/>
              <a:gd name="T65" fmla="*/ 144 w 144"/>
              <a:gd name="T66" fmla="*/ 143 h 14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3">
                <a:moveTo>
                  <a:pt x="0" y="71"/>
                </a:moveTo>
                <a:lnTo>
                  <a:pt x="4" y="49"/>
                </a:lnTo>
                <a:lnTo>
                  <a:pt x="13" y="28"/>
                </a:lnTo>
                <a:lnTo>
                  <a:pt x="29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1"/>
                </a:lnTo>
                <a:lnTo>
                  <a:pt x="140" y="94"/>
                </a:lnTo>
                <a:lnTo>
                  <a:pt x="130" y="113"/>
                </a:lnTo>
                <a:lnTo>
                  <a:pt x="115" y="130"/>
                </a:lnTo>
                <a:lnTo>
                  <a:pt x="94" y="140"/>
                </a:lnTo>
                <a:lnTo>
                  <a:pt x="73" y="143"/>
                </a:lnTo>
                <a:lnTo>
                  <a:pt x="50" y="140"/>
                </a:lnTo>
                <a:lnTo>
                  <a:pt x="29" y="130"/>
                </a:lnTo>
                <a:lnTo>
                  <a:pt x="13" y="113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0" name="Freeform 11"/>
          <p:cNvSpPr>
            <a:spLocks/>
          </p:cNvSpPr>
          <p:nvPr/>
        </p:nvSpPr>
        <p:spPr bwMode="auto">
          <a:xfrm>
            <a:off x="2476500" y="5341938"/>
            <a:ext cx="114300" cy="114300"/>
          </a:xfrm>
          <a:custGeom>
            <a:avLst/>
            <a:gdLst>
              <a:gd name="T0" fmla="*/ 0 w 146"/>
              <a:gd name="T1" fmla="*/ 2147483647 h 144"/>
              <a:gd name="T2" fmla="*/ 2147483647 w 146"/>
              <a:gd name="T3" fmla="*/ 2147483647 h 144"/>
              <a:gd name="T4" fmla="*/ 2147483647 w 146"/>
              <a:gd name="T5" fmla="*/ 2147483647 h 144"/>
              <a:gd name="T6" fmla="*/ 2147483647 w 146"/>
              <a:gd name="T7" fmla="*/ 2147483647 h 144"/>
              <a:gd name="T8" fmla="*/ 2147483647 w 146"/>
              <a:gd name="T9" fmla="*/ 2147483647 h 144"/>
              <a:gd name="T10" fmla="*/ 2147483647 w 146"/>
              <a:gd name="T11" fmla="*/ 0 h 144"/>
              <a:gd name="T12" fmla="*/ 2147483647 w 146"/>
              <a:gd name="T13" fmla="*/ 2147483647 h 144"/>
              <a:gd name="T14" fmla="*/ 2147483647 w 146"/>
              <a:gd name="T15" fmla="*/ 2147483647 h 144"/>
              <a:gd name="T16" fmla="*/ 2147483647 w 146"/>
              <a:gd name="T17" fmla="*/ 2147483647 h 144"/>
              <a:gd name="T18" fmla="*/ 2147483647 w 146"/>
              <a:gd name="T19" fmla="*/ 2147483647 h 144"/>
              <a:gd name="T20" fmla="*/ 2147483647 w 146"/>
              <a:gd name="T21" fmla="*/ 2147483647 h 144"/>
              <a:gd name="T22" fmla="*/ 2147483647 w 146"/>
              <a:gd name="T23" fmla="*/ 2147483647 h 144"/>
              <a:gd name="T24" fmla="*/ 2147483647 w 146"/>
              <a:gd name="T25" fmla="*/ 2147483647 h 144"/>
              <a:gd name="T26" fmla="*/ 2147483647 w 146"/>
              <a:gd name="T27" fmla="*/ 2147483647 h 144"/>
              <a:gd name="T28" fmla="*/ 2147483647 w 146"/>
              <a:gd name="T29" fmla="*/ 2147483647 h 144"/>
              <a:gd name="T30" fmla="*/ 2147483647 w 146"/>
              <a:gd name="T31" fmla="*/ 2147483647 h 144"/>
              <a:gd name="T32" fmla="*/ 2147483647 w 146"/>
              <a:gd name="T33" fmla="*/ 2147483647 h 144"/>
              <a:gd name="T34" fmla="*/ 2147483647 w 146"/>
              <a:gd name="T35" fmla="*/ 2147483647 h 144"/>
              <a:gd name="T36" fmla="*/ 2147483647 w 146"/>
              <a:gd name="T37" fmla="*/ 2147483647 h 144"/>
              <a:gd name="T38" fmla="*/ 2147483647 w 146"/>
              <a:gd name="T39" fmla="*/ 2147483647 h 144"/>
              <a:gd name="T40" fmla="*/ 0 w 146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6"/>
              <a:gd name="T64" fmla="*/ 0 h 144"/>
              <a:gd name="T65" fmla="*/ 146 w 146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6" h="144">
                <a:moveTo>
                  <a:pt x="0" y="71"/>
                </a:moveTo>
                <a:lnTo>
                  <a:pt x="4" y="50"/>
                </a:lnTo>
                <a:lnTo>
                  <a:pt x="15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5" y="14"/>
                </a:lnTo>
                <a:lnTo>
                  <a:pt x="131" y="29"/>
                </a:lnTo>
                <a:lnTo>
                  <a:pt x="142" y="50"/>
                </a:lnTo>
                <a:lnTo>
                  <a:pt x="146" y="71"/>
                </a:lnTo>
                <a:lnTo>
                  <a:pt x="142" y="94"/>
                </a:lnTo>
                <a:lnTo>
                  <a:pt x="131" y="114"/>
                </a:lnTo>
                <a:lnTo>
                  <a:pt x="115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5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>
            <a:off x="2362200" y="5113338"/>
            <a:ext cx="231775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Freeform 13"/>
          <p:cNvSpPr>
            <a:spLocks/>
          </p:cNvSpPr>
          <p:nvPr/>
        </p:nvSpPr>
        <p:spPr bwMode="auto">
          <a:xfrm>
            <a:off x="2578100" y="5078413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2147483647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0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88" y="44"/>
                </a:moveTo>
                <a:lnTo>
                  <a:pt x="0" y="88"/>
                </a:lnTo>
                <a:lnTo>
                  <a:pt x="2" y="82"/>
                </a:lnTo>
                <a:lnTo>
                  <a:pt x="3" y="78"/>
                </a:lnTo>
                <a:lnTo>
                  <a:pt x="5" y="73"/>
                </a:lnTo>
                <a:lnTo>
                  <a:pt x="7" y="67"/>
                </a:lnTo>
                <a:lnTo>
                  <a:pt x="9" y="63"/>
                </a:lnTo>
                <a:lnTo>
                  <a:pt x="9" y="57"/>
                </a:lnTo>
                <a:lnTo>
                  <a:pt x="9" y="51"/>
                </a:lnTo>
                <a:lnTo>
                  <a:pt x="9" y="46"/>
                </a:lnTo>
                <a:lnTo>
                  <a:pt x="9" y="40"/>
                </a:lnTo>
                <a:lnTo>
                  <a:pt x="9" y="36"/>
                </a:lnTo>
                <a:lnTo>
                  <a:pt x="9" y="30"/>
                </a:lnTo>
                <a:lnTo>
                  <a:pt x="9" y="25"/>
                </a:lnTo>
                <a:lnTo>
                  <a:pt x="7" y="19"/>
                </a:lnTo>
                <a:lnTo>
                  <a:pt x="5" y="15"/>
                </a:lnTo>
                <a:lnTo>
                  <a:pt x="3" y="9"/>
                </a:lnTo>
                <a:lnTo>
                  <a:pt x="2" y="3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4"/>
          <p:cNvSpPr>
            <a:spLocks noChangeShapeType="1"/>
          </p:cNvSpPr>
          <p:nvPr/>
        </p:nvSpPr>
        <p:spPr bwMode="auto">
          <a:xfrm>
            <a:off x="2305050" y="5170488"/>
            <a:ext cx="1588" cy="119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Freeform 15"/>
          <p:cNvSpPr>
            <a:spLocks/>
          </p:cNvSpPr>
          <p:nvPr/>
        </p:nvSpPr>
        <p:spPr bwMode="auto">
          <a:xfrm>
            <a:off x="2270125" y="5272088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0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2147483647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44" y="88"/>
                </a:moveTo>
                <a:lnTo>
                  <a:pt x="0" y="0"/>
                </a:lnTo>
                <a:lnTo>
                  <a:pt x="6" y="2"/>
                </a:lnTo>
                <a:lnTo>
                  <a:pt x="10" y="4"/>
                </a:lnTo>
                <a:lnTo>
                  <a:pt x="16" y="6"/>
                </a:lnTo>
                <a:lnTo>
                  <a:pt x="19" y="8"/>
                </a:lnTo>
                <a:lnTo>
                  <a:pt x="25" y="8"/>
                </a:lnTo>
                <a:lnTo>
                  <a:pt x="31" y="10"/>
                </a:lnTo>
                <a:lnTo>
                  <a:pt x="37" y="10"/>
                </a:lnTo>
                <a:lnTo>
                  <a:pt x="42" y="10"/>
                </a:lnTo>
                <a:lnTo>
                  <a:pt x="46" y="10"/>
                </a:lnTo>
                <a:lnTo>
                  <a:pt x="52" y="10"/>
                </a:lnTo>
                <a:lnTo>
                  <a:pt x="58" y="10"/>
                </a:lnTo>
                <a:lnTo>
                  <a:pt x="63" y="8"/>
                </a:lnTo>
                <a:lnTo>
                  <a:pt x="67" y="8"/>
                </a:lnTo>
                <a:lnTo>
                  <a:pt x="73" y="6"/>
                </a:lnTo>
                <a:lnTo>
                  <a:pt x="79" y="4"/>
                </a:lnTo>
                <a:lnTo>
                  <a:pt x="83" y="2"/>
                </a:lnTo>
                <a:lnTo>
                  <a:pt x="88" y="0"/>
                </a:lnTo>
                <a:lnTo>
                  <a:pt x="44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>
            <a:off x="2362200" y="5399088"/>
            <a:ext cx="61913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Freeform 17"/>
          <p:cNvSpPr>
            <a:spLocks/>
          </p:cNvSpPr>
          <p:nvPr/>
        </p:nvSpPr>
        <p:spPr bwMode="auto">
          <a:xfrm>
            <a:off x="2405063" y="5364163"/>
            <a:ext cx="71437" cy="69850"/>
          </a:xfrm>
          <a:custGeom>
            <a:avLst/>
            <a:gdLst>
              <a:gd name="T0" fmla="*/ 2147483647 w 88"/>
              <a:gd name="T1" fmla="*/ 2147483647 h 89"/>
              <a:gd name="T2" fmla="*/ 0 w 88"/>
              <a:gd name="T3" fmla="*/ 2147483647 h 89"/>
              <a:gd name="T4" fmla="*/ 2147483647 w 88"/>
              <a:gd name="T5" fmla="*/ 2147483647 h 89"/>
              <a:gd name="T6" fmla="*/ 2147483647 w 88"/>
              <a:gd name="T7" fmla="*/ 2147483647 h 89"/>
              <a:gd name="T8" fmla="*/ 2147483647 w 88"/>
              <a:gd name="T9" fmla="*/ 2147483647 h 89"/>
              <a:gd name="T10" fmla="*/ 2147483647 w 88"/>
              <a:gd name="T11" fmla="*/ 2147483647 h 89"/>
              <a:gd name="T12" fmla="*/ 2147483647 w 88"/>
              <a:gd name="T13" fmla="*/ 2147483647 h 89"/>
              <a:gd name="T14" fmla="*/ 2147483647 w 88"/>
              <a:gd name="T15" fmla="*/ 2147483647 h 89"/>
              <a:gd name="T16" fmla="*/ 2147483647 w 88"/>
              <a:gd name="T17" fmla="*/ 2147483647 h 89"/>
              <a:gd name="T18" fmla="*/ 2147483647 w 88"/>
              <a:gd name="T19" fmla="*/ 2147483647 h 89"/>
              <a:gd name="T20" fmla="*/ 2147483647 w 88"/>
              <a:gd name="T21" fmla="*/ 2147483647 h 89"/>
              <a:gd name="T22" fmla="*/ 2147483647 w 88"/>
              <a:gd name="T23" fmla="*/ 2147483647 h 89"/>
              <a:gd name="T24" fmla="*/ 2147483647 w 88"/>
              <a:gd name="T25" fmla="*/ 2147483647 h 89"/>
              <a:gd name="T26" fmla="*/ 2147483647 w 88"/>
              <a:gd name="T27" fmla="*/ 2147483647 h 89"/>
              <a:gd name="T28" fmla="*/ 2147483647 w 88"/>
              <a:gd name="T29" fmla="*/ 2147483647 h 89"/>
              <a:gd name="T30" fmla="*/ 2147483647 w 88"/>
              <a:gd name="T31" fmla="*/ 2147483647 h 89"/>
              <a:gd name="T32" fmla="*/ 2147483647 w 88"/>
              <a:gd name="T33" fmla="*/ 2147483647 h 89"/>
              <a:gd name="T34" fmla="*/ 2147483647 w 88"/>
              <a:gd name="T35" fmla="*/ 2147483647 h 89"/>
              <a:gd name="T36" fmla="*/ 0 w 88"/>
              <a:gd name="T37" fmla="*/ 0 h 89"/>
              <a:gd name="T38" fmla="*/ 2147483647 w 88"/>
              <a:gd name="T39" fmla="*/ 2147483647 h 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9"/>
              <a:gd name="T62" fmla="*/ 88 w 88"/>
              <a:gd name="T63" fmla="*/ 89 h 8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9">
                <a:moveTo>
                  <a:pt x="88" y="44"/>
                </a:moveTo>
                <a:lnTo>
                  <a:pt x="0" y="89"/>
                </a:lnTo>
                <a:lnTo>
                  <a:pt x="4" y="85"/>
                </a:lnTo>
                <a:lnTo>
                  <a:pt x="6" y="79"/>
                </a:lnTo>
                <a:lnTo>
                  <a:pt x="8" y="75"/>
                </a:lnTo>
                <a:lnTo>
                  <a:pt x="8" y="69"/>
                </a:lnTo>
                <a:lnTo>
                  <a:pt x="9" y="64"/>
                </a:lnTo>
                <a:lnTo>
                  <a:pt x="9" y="58"/>
                </a:lnTo>
                <a:lnTo>
                  <a:pt x="11" y="54"/>
                </a:lnTo>
                <a:lnTo>
                  <a:pt x="11" y="48"/>
                </a:lnTo>
                <a:lnTo>
                  <a:pt x="11" y="43"/>
                </a:lnTo>
                <a:lnTo>
                  <a:pt x="11" y="37"/>
                </a:lnTo>
                <a:lnTo>
                  <a:pt x="9" y="31"/>
                </a:lnTo>
                <a:lnTo>
                  <a:pt x="9" y="27"/>
                </a:lnTo>
                <a:lnTo>
                  <a:pt x="8" y="21"/>
                </a:lnTo>
                <a:lnTo>
                  <a:pt x="8" y="16"/>
                </a:lnTo>
                <a:lnTo>
                  <a:pt x="6" y="10"/>
                </a:lnTo>
                <a:lnTo>
                  <a:pt x="4" y="6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 flipV="1">
            <a:off x="2590800" y="5365750"/>
            <a:ext cx="66675" cy="333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Freeform 19"/>
          <p:cNvSpPr>
            <a:spLocks/>
          </p:cNvSpPr>
          <p:nvPr/>
        </p:nvSpPr>
        <p:spPr bwMode="auto">
          <a:xfrm>
            <a:off x="2627313" y="5341938"/>
            <a:ext cx="77787" cy="63500"/>
          </a:xfrm>
          <a:custGeom>
            <a:avLst/>
            <a:gdLst>
              <a:gd name="T0" fmla="*/ 2147483647 w 100"/>
              <a:gd name="T1" fmla="*/ 0 h 79"/>
              <a:gd name="T2" fmla="*/ 2147483647 w 100"/>
              <a:gd name="T3" fmla="*/ 2147483647 h 79"/>
              <a:gd name="T4" fmla="*/ 2147483647 w 100"/>
              <a:gd name="T5" fmla="*/ 2147483647 h 79"/>
              <a:gd name="T6" fmla="*/ 2147483647 w 100"/>
              <a:gd name="T7" fmla="*/ 2147483647 h 79"/>
              <a:gd name="T8" fmla="*/ 2147483647 w 100"/>
              <a:gd name="T9" fmla="*/ 2147483647 h 79"/>
              <a:gd name="T10" fmla="*/ 2147483647 w 100"/>
              <a:gd name="T11" fmla="*/ 2147483647 h 79"/>
              <a:gd name="T12" fmla="*/ 2147483647 w 100"/>
              <a:gd name="T13" fmla="*/ 2147483647 h 79"/>
              <a:gd name="T14" fmla="*/ 2147483647 w 100"/>
              <a:gd name="T15" fmla="*/ 2147483647 h 79"/>
              <a:gd name="T16" fmla="*/ 2147483647 w 100"/>
              <a:gd name="T17" fmla="*/ 2147483647 h 79"/>
              <a:gd name="T18" fmla="*/ 2147483647 w 100"/>
              <a:gd name="T19" fmla="*/ 2147483647 h 79"/>
              <a:gd name="T20" fmla="*/ 2147483647 w 100"/>
              <a:gd name="T21" fmla="*/ 2147483647 h 79"/>
              <a:gd name="T22" fmla="*/ 2147483647 w 100"/>
              <a:gd name="T23" fmla="*/ 2147483647 h 79"/>
              <a:gd name="T24" fmla="*/ 2147483647 w 100"/>
              <a:gd name="T25" fmla="*/ 2147483647 h 79"/>
              <a:gd name="T26" fmla="*/ 2147483647 w 100"/>
              <a:gd name="T27" fmla="*/ 2147483647 h 79"/>
              <a:gd name="T28" fmla="*/ 2147483647 w 100"/>
              <a:gd name="T29" fmla="*/ 2147483647 h 79"/>
              <a:gd name="T30" fmla="*/ 2147483647 w 100"/>
              <a:gd name="T31" fmla="*/ 2147483647 h 79"/>
              <a:gd name="T32" fmla="*/ 2147483647 w 100"/>
              <a:gd name="T33" fmla="*/ 2147483647 h 79"/>
              <a:gd name="T34" fmla="*/ 2147483647 w 100"/>
              <a:gd name="T35" fmla="*/ 2147483647 h 79"/>
              <a:gd name="T36" fmla="*/ 0 w 100"/>
              <a:gd name="T37" fmla="*/ 0 h 79"/>
              <a:gd name="T38" fmla="*/ 2147483647 w 100"/>
              <a:gd name="T39" fmla="*/ 0 h 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0"/>
              <a:gd name="T61" fmla="*/ 0 h 79"/>
              <a:gd name="T62" fmla="*/ 100 w 100"/>
              <a:gd name="T63" fmla="*/ 79 h 7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0" h="79">
                <a:moveTo>
                  <a:pt x="100" y="0"/>
                </a:moveTo>
                <a:lnTo>
                  <a:pt x="40" y="79"/>
                </a:lnTo>
                <a:lnTo>
                  <a:pt x="40" y="73"/>
                </a:lnTo>
                <a:lnTo>
                  <a:pt x="38" y="68"/>
                </a:lnTo>
                <a:lnTo>
                  <a:pt x="38" y="64"/>
                </a:lnTo>
                <a:lnTo>
                  <a:pt x="36" y="58"/>
                </a:lnTo>
                <a:lnTo>
                  <a:pt x="36" y="52"/>
                </a:lnTo>
                <a:lnTo>
                  <a:pt x="35" y="47"/>
                </a:lnTo>
                <a:lnTo>
                  <a:pt x="33" y="43"/>
                </a:lnTo>
                <a:lnTo>
                  <a:pt x="31" y="37"/>
                </a:lnTo>
                <a:lnTo>
                  <a:pt x="29" y="33"/>
                </a:lnTo>
                <a:lnTo>
                  <a:pt x="25" y="27"/>
                </a:lnTo>
                <a:lnTo>
                  <a:pt x="23" y="23"/>
                </a:lnTo>
                <a:lnTo>
                  <a:pt x="19" y="20"/>
                </a:lnTo>
                <a:lnTo>
                  <a:pt x="15" y="16"/>
                </a:lnTo>
                <a:lnTo>
                  <a:pt x="12" y="10"/>
                </a:lnTo>
                <a:lnTo>
                  <a:pt x="8" y="6"/>
                </a:lnTo>
                <a:lnTo>
                  <a:pt x="4" y="4"/>
                </a:lnTo>
                <a:lnTo>
                  <a:pt x="0" y="0"/>
                </a:lnTo>
                <a:lnTo>
                  <a:pt x="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>
            <a:off x="2362200" y="5113338"/>
            <a:ext cx="239713" cy="1444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Freeform 21"/>
          <p:cNvSpPr>
            <a:spLocks/>
          </p:cNvSpPr>
          <p:nvPr/>
        </p:nvSpPr>
        <p:spPr bwMode="auto">
          <a:xfrm>
            <a:off x="2570163" y="5219700"/>
            <a:ext cx="77787" cy="65088"/>
          </a:xfrm>
          <a:custGeom>
            <a:avLst/>
            <a:gdLst>
              <a:gd name="T0" fmla="*/ 2147483647 w 98"/>
              <a:gd name="T1" fmla="*/ 2147483647 h 83"/>
              <a:gd name="T2" fmla="*/ 0 w 98"/>
              <a:gd name="T3" fmla="*/ 2147483647 h 83"/>
              <a:gd name="T4" fmla="*/ 2147483647 w 98"/>
              <a:gd name="T5" fmla="*/ 2147483647 h 83"/>
              <a:gd name="T6" fmla="*/ 2147483647 w 98"/>
              <a:gd name="T7" fmla="*/ 2147483647 h 83"/>
              <a:gd name="T8" fmla="*/ 2147483647 w 98"/>
              <a:gd name="T9" fmla="*/ 2147483647 h 83"/>
              <a:gd name="T10" fmla="*/ 2147483647 w 98"/>
              <a:gd name="T11" fmla="*/ 2147483647 h 83"/>
              <a:gd name="T12" fmla="*/ 2147483647 w 98"/>
              <a:gd name="T13" fmla="*/ 2147483647 h 83"/>
              <a:gd name="T14" fmla="*/ 2147483647 w 98"/>
              <a:gd name="T15" fmla="*/ 2147483647 h 83"/>
              <a:gd name="T16" fmla="*/ 2147483647 w 98"/>
              <a:gd name="T17" fmla="*/ 2147483647 h 83"/>
              <a:gd name="T18" fmla="*/ 2147483647 w 98"/>
              <a:gd name="T19" fmla="*/ 2147483647 h 83"/>
              <a:gd name="T20" fmla="*/ 2147483647 w 98"/>
              <a:gd name="T21" fmla="*/ 2147483647 h 83"/>
              <a:gd name="T22" fmla="*/ 2147483647 w 98"/>
              <a:gd name="T23" fmla="*/ 2147483647 h 83"/>
              <a:gd name="T24" fmla="*/ 2147483647 w 98"/>
              <a:gd name="T25" fmla="*/ 2147483647 h 83"/>
              <a:gd name="T26" fmla="*/ 2147483647 w 98"/>
              <a:gd name="T27" fmla="*/ 2147483647 h 83"/>
              <a:gd name="T28" fmla="*/ 2147483647 w 98"/>
              <a:gd name="T29" fmla="*/ 2147483647 h 83"/>
              <a:gd name="T30" fmla="*/ 2147483647 w 98"/>
              <a:gd name="T31" fmla="*/ 2147483647 h 83"/>
              <a:gd name="T32" fmla="*/ 2147483647 w 98"/>
              <a:gd name="T33" fmla="*/ 2147483647 h 83"/>
              <a:gd name="T34" fmla="*/ 2147483647 w 98"/>
              <a:gd name="T35" fmla="*/ 2147483647 h 83"/>
              <a:gd name="T36" fmla="*/ 2147483647 w 98"/>
              <a:gd name="T37" fmla="*/ 0 h 83"/>
              <a:gd name="T38" fmla="*/ 2147483647 w 98"/>
              <a:gd name="T39" fmla="*/ 2147483647 h 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8"/>
              <a:gd name="T61" fmla="*/ 0 h 83"/>
              <a:gd name="T62" fmla="*/ 98 w 98"/>
              <a:gd name="T63" fmla="*/ 83 h 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8" h="83">
                <a:moveTo>
                  <a:pt x="98" y="83"/>
                </a:moveTo>
                <a:lnTo>
                  <a:pt x="0" y="75"/>
                </a:lnTo>
                <a:lnTo>
                  <a:pt x="4" y="73"/>
                </a:lnTo>
                <a:lnTo>
                  <a:pt x="8" y="69"/>
                </a:lnTo>
                <a:lnTo>
                  <a:pt x="12" y="65"/>
                </a:lnTo>
                <a:lnTo>
                  <a:pt x="15" y="61"/>
                </a:lnTo>
                <a:lnTo>
                  <a:pt x="19" y="58"/>
                </a:lnTo>
                <a:lnTo>
                  <a:pt x="23" y="54"/>
                </a:lnTo>
                <a:lnTo>
                  <a:pt x="27" y="50"/>
                </a:lnTo>
                <a:lnTo>
                  <a:pt x="29" y="46"/>
                </a:lnTo>
                <a:lnTo>
                  <a:pt x="33" y="40"/>
                </a:lnTo>
                <a:lnTo>
                  <a:pt x="35" y="37"/>
                </a:lnTo>
                <a:lnTo>
                  <a:pt x="36" y="31"/>
                </a:lnTo>
                <a:lnTo>
                  <a:pt x="38" y="27"/>
                </a:lnTo>
                <a:lnTo>
                  <a:pt x="40" y="21"/>
                </a:lnTo>
                <a:lnTo>
                  <a:pt x="42" y="15"/>
                </a:lnTo>
                <a:lnTo>
                  <a:pt x="44" y="12"/>
                </a:lnTo>
                <a:lnTo>
                  <a:pt x="44" y="6"/>
                </a:lnTo>
                <a:lnTo>
                  <a:pt x="44" y="0"/>
                </a:lnTo>
                <a:lnTo>
                  <a:pt x="98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Rectangle 22"/>
          <p:cNvSpPr>
            <a:spLocks noChangeArrowheads="1"/>
          </p:cNvSpPr>
          <p:nvPr/>
        </p:nvSpPr>
        <p:spPr bwMode="auto">
          <a:xfrm>
            <a:off x="2190750" y="4999038"/>
            <a:ext cx="628650" cy="5143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Freeform 23"/>
          <p:cNvSpPr>
            <a:spLocks/>
          </p:cNvSpPr>
          <p:nvPr/>
        </p:nvSpPr>
        <p:spPr bwMode="auto">
          <a:xfrm>
            <a:off x="1731963" y="4914900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3" name="Freeform 24"/>
          <p:cNvSpPr>
            <a:spLocks/>
          </p:cNvSpPr>
          <p:nvPr/>
        </p:nvSpPr>
        <p:spPr bwMode="auto">
          <a:xfrm>
            <a:off x="1958975" y="5143500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4"/>
                </a:moveTo>
                <a:lnTo>
                  <a:pt x="75" y="0"/>
                </a:lnTo>
                <a:lnTo>
                  <a:pt x="57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10"/>
                </a:lnTo>
                <a:lnTo>
                  <a:pt x="123" y="144"/>
                </a:lnTo>
                <a:lnTo>
                  <a:pt x="105" y="88"/>
                </a:lnTo>
                <a:lnTo>
                  <a:pt x="151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4" name="Freeform 25"/>
          <p:cNvSpPr>
            <a:spLocks/>
          </p:cNvSpPr>
          <p:nvPr/>
        </p:nvSpPr>
        <p:spPr bwMode="auto">
          <a:xfrm>
            <a:off x="1731963" y="5257800"/>
            <a:ext cx="119062" cy="112713"/>
          </a:xfrm>
          <a:custGeom>
            <a:avLst/>
            <a:gdLst>
              <a:gd name="T0" fmla="*/ 2147483647 w 152"/>
              <a:gd name="T1" fmla="*/ 2147483647 h 144"/>
              <a:gd name="T2" fmla="*/ 2147483647 w 152"/>
              <a:gd name="T3" fmla="*/ 0 h 144"/>
              <a:gd name="T4" fmla="*/ 2147483647 w 152"/>
              <a:gd name="T5" fmla="*/ 2147483647 h 144"/>
              <a:gd name="T6" fmla="*/ 0 w 152"/>
              <a:gd name="T7" fmla="*/ 2147483647 h 144"/>
              <a:gd name="T8" fmla="*/ 2147483647 w 152"/>
              <a:gd name="T9" fmla="*/ 2147483647 h 144"/>
              <a:gd name="T10" fmla="*/ 2147483647 w 152"/>
              <a:gd name="T11" fmla="*/ 2147483647 h 144"/>
              <a:gd name="T12" fmla="*/ 2147483647 w 152"/>
              <a:gd name="T13" fmla="*/ 2147483647 h 144"/>
              <a:gd name="T14" fmla="*/ 2147483647 w 152"/>
              <a:gd name="T15" fmla="*/ 2147483647 h 144"/>
              <a:gd name="T16" fmla="*/ 2147483647 w 152"/>
              <a:gd name="T17" fmla="*/ 2147483647 h 144"/>
              <a:gd name="T18" fmla="*/ 2147483647 w 152"/>
              <a:gd name="T19" fmla="*/ 2147483647 h 144"/>
              <a:gd name="T20" fmla="*/ 2147483647 w 152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4"/>
              <a:gd name="T35" fmla="*/ 152 w 152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4">
                <a:moveTo>
                  <a:pt x="92" y="54"/>
                </a:moveTo>
                <a:lnTo>
                  <a:pt x="75" y="0"/>
                </a:lnTo>
                <a:lnTo>
                  <a:pt x="58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4" y="88"/>
                </a:lnTo>
                <a:lnTo>
                  <a:pt x="152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5" name="Freeform 26"/>
          <p:cNvSpPr>
            <a:spLocks/>
          </p:cNvSpPr>
          <p:nvPr/>
        </p:nvSpPr>
        <p:spPr bwMode="auto">
          <a:xfrm>
            <a:off x="1958975" y="5427663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6"/>
                </a:moveTo>
                <a:lnTo>
                  <a:pt x="75" y="0"/>
                </a:lnTo>
                <a:lnTo>
                  <a:pt x="57" y="56"/>
                </a:lnTo>
                <a:lnTo>
                  <a:pt x="0" y="56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5" y="88"/>
                </a:lnTo>
                <a:lnTo>
                  <a:pt x="151" y="56"/>
                </a:lnTo>
                <a:lnTo>
                  <a:pt x="92" y="5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6" name="Freeform 27"/>
          <p:cNvSpPr>
            <a:spLocks/>
          </p:cNvSpPr>
          <p:nvPr/>
        </p:nvSpPr>
        <p:spPr bwMode="auto">
          <a:xfrm>
            <a:off x="1731963" y="5599113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00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7" name="Text Box 28"/>
          <p:cNvSpPr txBox="1">
            <a:spLocks noChangeArrowheads="1"/>
          </p:cNvSpPr>
          <p:nvPr/>
        </p:nvSpPr>
        <p:spPr bwMode="auto">
          <a:xfrm>
            <a:off x="590550" y="990600"/>
            <a:ext cx="8401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What</a:t>
            </a:r>
            <a:r>
              <a:rPr lang="en-US" sz="2000" dirty="0">
                <a:latin typeface="Arial" charset="0"/>
                <a:cs typeface="Times New Roman" pitchFamily="18" charset="0"/>
              </a:rPr>
              <a:t> we measure = Subject </a:t>
            </a:r>
            <a:r>
              <a:rPr lang="en-US" sz="2000" b="1" dirty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Skills/Disease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-State </a:t>
            </a:r>
            <a:r>
              <a:rPr lang="en-US" sz="2000" dirty="0">
                <a:latin typeface="Arial" charset="0"/>
                <a:cs typeface="Times New Roman" pitchFamily="18" charset="0"/>
              </a:rPr>
              <a:t>Model</a:t>
            </a:r>
          </a:p>
        </p:txBody>
      </p:sp>
      <p:grpSp>
        <p:nvGrpSpPr>
          <p:cNvPr id="37918" name="Group 29"/>
          <p:cNvGrpSpPr>
            <a:grpSpLocks/>
          </p:cNvGrpSpPr>
          <p:nvPr/>
        </p:nvGrpSpPr>
        <p:grpSpPr bwMode="auto">
          <a:xfrm>
            <a:off x="1524000" y="1295400"/>
            <a:ext cx="4419600" cy="4595813"/>
            <a:chOff x="960" y="816"/>
            <a:chExt cx="2784" cy="2895"/>
          </a:xfrm>
        </p:grpSpPr>
        <p:grpSp>
          <p:nvGrpSpPr>
            <p:cNvPr id="37921" name="Group 30"/>
            <p:cNvGrpSpPr>
              <a:grpSpLocks/>
            </p:cNvGrpSpPr>
            <p:nvPr/>
          </p:nvGrpSpPr>
          <p:grpSpPr bwMode="auto">
            <a:xfrm>
              <a:off x="1758" y="2884"/>
              <a:ext cx="1078" cy="827"/>
              <a:chOff x="1824" y="2470"/>
              <a:chExt cx="1078" cy="827"/>
            </a:xfrm>
          </p:grpSpPr>
          <p:sp>
            <p:nvSpPr>
              <p:cNvPr id="37923" name="Freeform 31"/>
              <p:cNvSpPr>
                <a:spLocks/>
              </p:cNvSpPr>
              <p:nvPr/>
            </p:nvSpPr>
            <p:spPr bwMode="auto">
              <a:xfrm>
                <a:off x="2003" y="3261"/>
                <a:ext cx="899" cy="36"/>
              </a:xfrm>
              <a:custGeom>
                <a:avLst/>
                <a:gdLst>
                  <a:gd name="T0" fmla="*/ 27 w 1797"/>
                  <a:gd name="T1" fmla="*/ 0 h 73"/>
                  <a:gd name="T2" fmla="*/ 0 w 1797"/>
                  <a:gd name="T3" fmla="*/ 0 h 73"/>
                  <a:gd name="T4" fmla="*/ 2 w 1797"/>
                  <a:gd name="T5" fmla="*/ 1 h 73"/>
                  <a:gd name="T6" fmla="*/ 29 w 1797"/>
                  <a:gd name="T7" fmla="*/ 1 h 73"/>
                  <a:gd name="T8" fmla="*/ 27 w 179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97"/>
                  <a:gd name="T16" fmla="*/ 0 h 73"/>
                  <a:gd name="T17" fmla="*/ 1797 w 179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97" h="73">
                    <a:moveTo>
                      <a:pt x="1726" y="0"/>
                    </a:moveTo>
                    <a:lnTo>
                      <a:pt x="0" y="0"/>
                    </a:lnTo>
                    <a:lnTo>
                      <a:pt x="71" y="73"/>
                    </a:lnTo>
                    <a:lnTo>
                      <a:pt x="1797" y="73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4" name="Freeform 32"/>
              <p:cNvSpPr>
                <a:spLocks/>
              </p:cNvSpPr>
              <p:nvPr/>
            </p:nvSpPr>
            <p:spPr bwMode="auto">
              <a:xfrm>
                <a:off x="2866" y="2470"/>
                <a:ext cx="36" cy="827"/>
              </a:xfrm>
              <a:custGeom>
                <a:avLst/>
                <a:gdLst>
                  <a:gd name="T0" fmla="*/ 2 w 71"/>
                  <a:gd name="T1" fmla="*/ 25 h 1655"/>
                  <a:gd name="T2" fmla="*/ 0 w 71"/>
                  <a:gd name="T3" fmla="*/ 24 h 1655"/>
                  <a:gd name="T4" fmla="*/ 0 w 71"/>
                  <a:gd name="T5" fmla="*/ 0 h 1655"/>
                  <a:gd name="T6" fmla="*/ 2 w 71"/>
                  <a:gd name="T7" fmla="*/ 1 h 1655"/>
                  <a:gd name="T8" fmla="*/ 2 w 71"/>
                  <a:gd name="T9" fmla="*/ 25 h 16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655"/>
                  <a:gd name="T17" fmla="*/ 71 w 71"/>
                  <a:gd name="T18" fmla="*/ 1655 h 16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655">
                    <a:moveTo>
                      <a:pt x="71" y="1655"/>
                    </a:moveTo>
                    <a:lnTo>
                      <a:pt x="0" y="1582"/>
                    </a:lnTo>
                    <a:lnTo>
                      <a:pt x="0" y="0"/>
                    </a:lnTo>
                    <a:lnTo>
                      <a:pt x="71" y="73"/>
                    </a:lnTo>
                    <a:lnTo>
                      <a:pt x="71" y="16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5" name="Rectangle 33"/>
              <p:cNvSpPr>
                <a:spLocks noChangeArrowheads="1"/>
              </p:cNvSpPr>
              <p:nvPr/>
            </p:nvSpPr>
            <p:spPr bwMode="auto">
              <a:xfrm>
                <a:off x="2003" y="2470"/>
                <a:ext cx="863" cy="7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6" name="Rectangle 34"/>
              <p:cNvSpPr>
                <a:spLocks noChangeArrowheads="1"/>
              </p:cNvSpPr>
              <p:nvPr/>
            </p:nvSpPr>
            <p:spPr bwMode="auto">
              <a:xfrm>
                <a:off x="2100" y="2493"/>
                <a:ext cx="6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Evidence Models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7927" name="Freeform 35"/>
              <p:cNvSpPr>
                <a:spLocks/>
              </p:cNvSpPr>
              <p:nvPr/>
            </p:nvSpPr>
            <p:spPr bwMode="auto">
              <a:xfrm>
                <a:off x="2039" y="3144"/>
                <a:ext cx="341" cy="18"/>
              </a:xfrm>
              <a:custGeom>
                <a:avLst/>
                <a:gdLst>
                  <a:gd name="T0" fmla="*/ 11 w 682"/>
                  <a:gd name="T1" fmla="*/ 0 h 36"/>
                  <a:gd name="T2" fmla="*/ 0 w 682"/>
                  <a:gd name="T3" fmla="*/ 0 h 36"/>
                  <a:gd name="T4" fmla="*/ 1 w 682"/>
                  <a:gd name="T5" fmla="*/ 1 h 36"/>
                  <a:gd name="T6" fmla="*/ 11 w 682"/>
                  <a:gd name="T7" fmla="*/ 1 h 36"/>
                  <a:gd name="T8" fmla="*/ 11 w 682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2"/>
                  <a:gd name="T16" fmla="*/ 0 h 36"/>
                  <a:gd name="T17" fmla="*/ 682 w 68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2" h="36">
                    <a:moveTo>
                      <a:pt x="648" y="0"/>
                    </a:moveTo>
                    <a:lnTo>
                      <a:pt x="0" y="0"/>
                    </a:lnTo>
                    <a:lnTo>
                      <a:pt x="36" y="36"/>
                    </a:lnTo>
                    <a:lnTo>
                      <a:pt x="682" y="36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8" name="Freeform 36"/>
              <p:cNvSpPr>
                <a:spLocks/>
              </p:cNvSpPr>
              <p:nvPr/>
            </p:nvSpPr>
            <p:spPr bwMode="auto">
              <a:xfrm>
                <a:off x="2363" y="2659"/>
                <a:ext cx="17" cy="503"/>
              </a:xfrm>
              <a:custGeom>
                <a:avLst/>
                <a:gdLst>
                  <a:gd name="T0" fmla="*/ 1 w 34"/>
                  <a:gd name="T1" fmla="*/ 15 h 1007"/>
                  <a:gd name="T2" fmla="*/ 0 w 34"/>
                  <a:gd name="T3" fmla="*/ 15 h 1007"/>
                  <a:gd name="T4" fmla="*/ 0 w 34"/>
                  <a:gd name="T5" fmla="*/ 0 h 1007"/>
                  <a:gd name="T6" fmla="*/ 1 w 34"/>
                  <a:gd name="T7" fmla="*/ 0 h 1007"/>
                  <a:gd name="T8" fmla="*/ 1 w 34"/>
                  <a:gd name="T9" fmla="*/ 15 h 10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1007"/>
                  <a:gd name="T17" fmla="*/ 34 w 34"/>
                  <a:gd name="T18" fmla="*/ 1007 h 10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1007">
                    <a:moveTo>
                      <a:pt x="34" y="1007"/>
                    </a:moveTo>
                    <a:lnTo>
                      <a:pt x="0" y="971"/>
                    </a:lnTo>
                    <a:lnTo>
                      <a:pt x="0" y="0"/>
                    </a:lnTo>
                    <a:lnTo>
                      <a:pt x="34" y="37"/>
                    </a:lnTo>
                    <a:lnTo>
                      <a:pt x="34" y="1007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9" name="Rectangle 37"/>
              <p:cNvSpPr>
                <a:spLocks noChangeArrowheads="1"/>
              </p:cNvSpPr>
              <p:nvPr/>
            </p:nvSpPr>
            <p:spPr bwMode="auto">
              <a:xfrm>
                <a:off x="2039" y="2659"/>
                <a:ext cx="324" cy="48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0" name="Freeform 38"/>
              <p:cNvSpPr>
                <a:spLocks/>
              </p:cNvSpPr>
              <p:nvPr/>
            </p:nvSpPr>
            <p:spPr bwMode="auto">
              <a:xfrm>
                <a:off x="2075" y="2856"/>
                <a:ext cx="72" cy="72"/>
              </a:xfrm>
              <a:custGeom>
                <a:avLst/>
                <a:gdLst>
                  <a:gd name="T0" fmla="*/ 0 w 144"/>
                  <a:gd name="T1" fmla="*/ 2 h 143"/>
                  <a:gd name="T2" fmla="*/ 1 w 144"/>
                  <a:gd name="T3" fmla="*/ 1 h 143"/>
                  <a:gd name="T4" fmla="*/ 1 w 144"/>
                  <a:gd name="T5" fmla="*/ 1 h 143"/>
                  <a:gd name="T6" fmla="*/ 1 w 144"/>
                  <a:gd name="T7" fmla="*/ 1 h 143"/>
                  <a:gd name="T8" fmla="*/ 1 w 144"/>
                  <a:gd name="T9" fmla="*/ 1 h 143"/>
                  <a:gd name="T10" fmla="*/ 1 w 144"/>
                  <a:gd name="T11" fmla="*/ 0 h 143"/>
                  <a:gd name="T12" fmla="*/ 1 w 144"/>
                  <a:gd name="T13" fmla="*/ 1 h 143"/>
                  <a:gd name="T14" fmla="*/ 2 w 144"/>
                  <a:gd name="T15" fmla="*/ 1 h 143"/>
                  <a:gd name="T16" fmla="*/ 2 w 144"/>
                  <a:gd name="T17" fmla="*/ 1 h 143"/>
                  <a:gd name="T18" fmla="*/ 2 w 144"/>
                  <a:gd name="T19" fmla="*/ 1 h 143"/>
                  <a:gd name="T20" fmla="*/ 2 w 144"/>
                  <a:gd name="T21" fmla="*/ 2 h 143"/>
                  <a:gd name="T22" fmla="*/ 2 w 144"/>
                  <a:gd name="T23" fmla="*/ 2 h 143"/>
                  <a:gd name="T24" fmla="*/ 2 w 144"/>
                  <a:gd name="T25" fmla="*/ 2 h 143"/>
                  <a:gd name="T26" fmla="*/ 2 w 144"/>
                  <a:gd name="T27" fmla="*/ 3 h 143"/>
                  <a:gd name="T28" fmla="*/ 1 w 144"/>
                  <a:gd name="T29" fmla="*/ 3 h 143"/>
                  <a:gd name="T30" fmla="*/ 1 w 144"/>
                  <a:gd name="T31" fmla="*/ 3 h 143"/>
                  <a:gd name="T32" fmla="*/ 1 w 144"/>
                  <a:gd name="T33" fmla="*/ 3 h 143"/>
                  <a:gd name="T34" fmla="*/ 1 w 144"/>
                  <a:gd name="T35" fmla="*/ 3 h 143"/>
                  <a:gd name="T36" fmla="*/ 1 w 144"/>
                  <a:gd name="T37" fmla="*/ 2 h 143"/>
                  <a:gd name="T38" fmla="*/ 1 w 144"/>
                  <a:gd name="T39" fmla="*/ 2 h 143"/>
                  <a:gd name="T40" fmla="*/ 0 w 144"/>
                  <a:gd name="T41" fmla="*/ 2 h 14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143"/>
                  <a:gd name="T65" fmla="*/ 144 w 144"/>
                  <a:gd name="T66" fmla="*/ 143 h 14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143">
                    <a:moveTo>
                      <a:pt x="0" y="72"/>
                    </a:moveTo>
                    <a:lnTo>
                      <a:pt x="2" y="49"/>
                    </a:lnTo>
                    <a:lnTo>
                      <a:pt x="14" y="30"/>
                    </a:lnTo>
                    <a:lnTo>
                      <a:pt x="29" y="13"/>
                    </a:lnTo>
                    <a:lnTo>
                      <a:pt x="50" y="3"/>
                    </a:lnTo>
                    <a:lnTo>
                      <a:pt x="71" y="0"/>
                    </a:lnTo>
                    <a:lnTo>
                      <a:pt x="94" y="3"/>
                    </a:lnTo>
                    <a:lnTo>
                      <a:pt x="114" y="13"/>
                    </a:lnTo>
                    <a:lnTo>
                      <a:pt x="129" y="30"/>
                    </a:lnTo>
                    <a:lnTo>
                      <a:pt x="140" y="49"/>
                    </a:lnTo>
                    <a:lnTo>
                      <a:pt x="144" y="72"/>
                    </a:lnTo>
                    <a:lnTo>
                      <a:pt x="140" y="94"/>
                    </a:lnTo>
                    <a:lnTo>
                      <a:pt x="129" y="115"/>
                    </a:lnTo>
                    <a:lnTo>
                      <a:pt x="114" y="130"/>
                    </a:lnTo>
                    <a:lnTo>
                      <a:pt x="94" y="140"/>
                    </a:lnTo>
                    <a:lnTo>
                      <a:pt x="71" y="143"/>
                    </a:lnTo>
                    <a:lnTo>
                      <a:pt x="50" y="140"/>
                    </a:lnTo>
                    <a:lnTo>
                      <a:pt x="29" y="130"/>
                    </a:lnTo>
                    <a:lnTo>
                      <a:pt x="14" y="115"/>
                    </a:lnTo>
                    <a:lnTo>
                      <a:pt x="2" y="94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8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1" name="Freeform 39"/>
              <p:cNvSpPr>
                <a:spLocks/>
              </p:cNvSpPr>
              <p:nvPr/>
            </p:nvSpPr>
            <p:spPr bwMode="auto">
              <a:xfrm>
                <a:off x="2075" y="3000"/>
                <a:ext cx="72" cy="72"/>
              </a:xfrm>
              <a:custGeom>
                <a:avLst/>
                <a:gdLst>
                  <a:gd name="T0" fmla="*/ 0 w 144"/>
                  <a:gd name="T1" fmla="*/ 1 h 144"/>
                  <a:gd name="T2" fmla="*/ 1 w 144"/>
                  <a:gd name="T3" fmla="*/ 1 h 144"/>
                  <a:gd name="T4" fmla="*/ 1 w 144"/>
                  <a:gd name="T5" fmla="*/ 1 h 144"/>
                  <a:gd name="T6" fmla="*/ 1 w 144"/>
                  <a:gd name="T7" fmla="*/ 1 h 144"/>
                  <a:gd name="T8" fmla="*/ 1 w 144"/>
                  <a:gd name="T9" fmla="*/ 1 h 144"/>
                  <a:gd name="T10" fmla="*/ 1 w 144"/>
                  <a:gd name="T11" fmla="*/ 0 h 144"/>
                  <a:gd name="T12" fmla="*/ 1 w 144"/>
                  <a:gd name="T13" fmla="*/ 1 h 144"/>
                  <a:gd name="T14" fmla="*/ 2 w 144"/>
                  <a:gd name="T15" fmla="*/ 1 h 144"/>
                  <a:gd name="T16" fmla="*/ 2 w 144"/>
                  <a:gd name="T17" fmla="*/ 1 h 144"/>
                  <a:gd name="T18" fmla="*/ 2 w 144"/>
                  <a:gd name="T19" fmla="*/ 1 h 144"/>
                  <a:gd name="T20" fmla="*/ 2 w 144"/>
                  <a:gd name="T21" fmla="*/ 1 h 144"/>
                  <a:gd name="T22" fmla="*/ 2 w 144"/>
                  <a:gd name="T23" fmla="*/ 1 h 144"/>
                  <a:gd name="T24" fmla="*/ 2 w 144"/>
                  <a:gd name="T25" fmla="*/ 2 h 144"/>
                  <a:gd name="T26" fmla="*/ 2 w 144"/>
                  <a:gd name="T27" fmla="*/ 2 h 144"/>
                  <a:gd name="T28" fmla="*/ 1 w 144"/>
                  <a:gd name="T29" fmla="*/ 2 h 144"/>
                  <a:gd name="T30" fmla="*/ 1 w 144"/>
                  <a:gd name="T31" fmla="*/ 2 h 144"/>
                  <a:gd name="T32" fmla="*/ 1 w 144"/>
                  <a:gd name="T33" fmla="*/ 2 h 144"/>
                  <a:gd name="T34" fmla="*/ 1 w 144"/>
                  <a:gd name="T35" fmla="*/ 2 h 144"/>
                  <a:gd name="T36" fmla="*/ 1 w 144"/>
                  <a:gd name="T37" fmla="*/ 2 h 144"/>
                  <a:gd name="T38" fmla="*/ 1 w 144"/>
                  <a:gd name="T39" fmla="*/ 1 h 144"/>
                  <a:gd name="T40" fmla="*/ 0 w 144"/>
                  <a:gd name="T41" fmla="*/ 1 h 1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144"/>
                  <a:gd name="T65" fmla="*/ 144 w 144"/>
                  <a:gd name="T66" fmla="*/ 144 h 1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144">
                    <a:moveTo>
                      <a:pt x="0" y="73"/>
                    </a:moveTo>
                    <a:lnTo>
                      <a:pt x="2" y="50"/>
                    </a:lnTo>
                    <a:lnTo>
                      <a:pt x="14" y="31"/>
                    </a:lnTo>
                    <a:lnTo>
                      <a:pt x="29" y="14"/>
                    </a:lnTo>
                    <a:lnTo>
                      <a:pt x="50" y="4"/>
                    </a:lnTo>
                    <a:lnTo>
                      <a:pt x="71" y="0"/>
                    </a:lnTo>
                    <a:lnTo>
                      <a:pt x="94" y="4"/>
                    </a:lnTo>
                    <a:lnTo>
                      <a:pt x="114" y="14"/>
                    </a:lnTo>
                    <a:lnTo>
                      <a:pt x="129" y="31"/>
                    </a:lnTo>
                    <a:lnTo>
                      <a:pt x="140" y="50"/>
                    </a:lnTo>
                    <a:lnTo>
                      <a:pt x="144" y="73"/>
                    </a:lnTo>
                    <a:lnTo>
                      <a:pt x="140" y="94"/>
                    </a:lnTo>
                    <a:lnTo>
                      <a:pt x="129" y="115"/>
                    </a:lnTo>
                    <a:lnTo>
                      <a:pt x="114" y="131"/>
                    </a:lnTo>
                    <a:lnTo>
                      <a:pt x="94" y="140"/>
                    </a:lnTo>
                    <a:lnTo>
                      <a:pt x="71" y="144"/>
                    </a:lnTo>
                    <a:lnTo>
                      <a:pt x="50" y="140"/>
                    </a:lnTo>
                    <a:lnTo>
                      <a:pt x="29" y="131"/>
                    </a:lnTo>
                    <a:lnTo>
                      <a:pt x="14" y="115"/>
                    </a:lnTo>
                    <a:lnTo>
                      <a:pt x="2" y="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8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2" name="Rectangle 40"/>
              <p:cNvSpPr>
                <a:spLocks noChangeArrowheads="1"/>
              </p:cNvSpPr>
              <p:nvPr/>
            </p:nvSpPr>
            <p:spPr bwMode="auto">
              <a:xfrm>
                <a:off x="2255" y="2821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3" name="Rectangle 41"/>
              <p:cNvSpPr>
                <a:spLocks noChangeArrowheads="1"/>
              </p:cNvSpPr>
              <p:nvPr/>
            </p:nvSpPr>
            <p:spPr bwMode="auto">
              <a:xfrm>
                <a:off x="2255" y="2928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4" name="Rectangle 42"/>
              <p:cNvSpPr>
                <a:spLocks noChangeArrowheads="1"/>
              </p:cNvSpPr>
              <p:nvPr/>
            </p:nvSpPr>
            <p:spPr bwMode="auto">
              <a:xfrm>
                <a:off x="2255" y="3037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5" name="Line 43"/>
              <p:cNvSpPr>
                <a:spLocks noChangeShapeType="1"/>
              </p:cNvSpPr>
              <p:nvPr/>
            </p:nvSpPr>
            <p:spPr bwMode="auto">
              <a:xfrm flipV="1">
                <a:off x="2147" y="2867"/>
                <a:ext cx="76" cy="2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6" name="Freeform 44"/>
              <p:cNvSpPr>
                <a:spLocks/>
              </p:cNvSpPr>
              <p:nvPr/>
            </p:nvSpPr>
            <p:spPr bwMode="auto">
              <a:xfrm>
                <a:off x="2206" y="2850"/>
                <a:ext cx="49" cy="42"/>
              </a:xfrm>
              <a:custGeom>
                <a:avLst/>
                <a:gdLst>
                  <a:gd name="T0" fmla="*/ 2 w 98"/>
                  <a:gd name="T1" fmla="*/ 0 h 85"/>
                  <a:gd name="T2" fmla="*/ 1 w 98"/>
                  <a:gd name="T3" fmla="*/ 1 h 85"/>
                  <a:gd name="T4" fmla="*/ 1 w 98"/>
                  <a:gd name="T5" fmla="*/ 1 h 85"/>
                  <a:gd name="T6" fmla="*/ 1 w 98"/>
                  <a:gd name="T7" fmla="*/ 1 h 85"/>
                  <a:gd name="T8" fmla="*/ 1 w 98"/>
                  <a:gd name="T9" fmla="*/ 1 h 85"/>
                  <a:gd name="T10" fmla="*/ 1 w 98"/>
                  <a:gd name="T11" fmla="*/ 0 h 85"/>
                  <a:gd name="T12" fmla="*/ 1 w 98"/>
                  <a:gd name="T13" fmla="*/ 0 h 85"/>
                  <a:gd name="T14" fmla="*/ 1 w 98"/>
                  <a:gd name="T15" fmla="*/ 0 h 85"/>
                  <a:gd name="T16" fmla="*/ 1 w 98"/>
                  <a:gd name="T17" fmla="*/ 0 h 85"/>
                  <a:gd name="T18" fmla="*/ 1 w 98"/>
                  <a:gd name="T19" fmla="*/ 0 h 85"/>
                  <a:gd name="T20" fmla="*/ 1 w 98"/>
                  <a:gd name="T21" fmla="*/ 0 h 85"/>
                  <a:gd name="T22" fmla="*/ 1 w 98"/>
                  <a:gd name="T23" fmla="*/ 0 h 85"/>
                  <a:gd name="T24" fmla="*/ 1 w 98"/>
                  <a:gd name="T25" fmla="*/ 0 h 85"/>
                  <a:gd name="T26" fmla="*/ 1 w 98"/>
                  <a:gd name="T27" fmla="*/ 0 h 85"/>
                  <a:gd name="T28" fmla="*/ 1 w 98"/>
                  <a:gd name="T29" fmla="*/ 0 h 85"/>
                  <a:gd name="T30" fmla="*/ 1 w 98"/>
                  <a:gd name="T31" fmla="*/ 0 h 85"/>
                  <a:gd name="T32" fmla="*/ 1 w 98"/>
                  <a:gd name="T33" fmla="*/ 0 h 85"/>
                  <a:gd name="T34" fmla="*/ 1 w 98"/>
                  <a:gd name="T35" fmla="*/ 0 h 85"/>
                  <a:gd name="T36" fmla="*/ 0 w 98"/>
                  <a:gd name="T37" fmla="*/ 0 h 85"/>
                  <a:gd name="T38" fmla="*/ 2 w 98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5"/>
                  <a:gd name="T62" fmla="*/ 98 w 98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5">
                    <a:moveTo>
                      <a:pt x="98" y="14"/>
                    </a:moveTo>
                    <a:lnTo>
                      <a:pt x="29" y="85"/>
                    </a:lnTo>
                    <a:lnTo>
                      <a:pt x="29" y="79"/>
                    </a:lnTo>
                    <a:lnTo>
                      <a:pt x="29" y="73"/>
                    </a:lnTo>
                    <a:lnTo>
                      <a:pt x="29" y="67"/>
                    </a:lnTo>
                    <a:lnTo>
                      <a:pt x="29" y="62"/>
                    </a:lnTo>
                    <a:lnTo>
                      <a:pt x="29" y="58"/>
                    </a:lnTo>
                    <a:lnTo>
                      <a:pt x="27" y="52"/>
                    </a:lnTo>
                    <a:lnTo>
                      <a:pt x="27" y="46"/>
                    </a:lnTo>
                    <a:lnTo>
                      <a:pt x="25" y="40"/>
                    </a:lnTo>
                    <a:lnTo>
                      <a:pt x="23" y="37"/>
                    </a:lnTo>
                    <a:lnTo>
                      <a:pt x="21" y="31"/>
                    </a:lnTo>
                    <a:lnTo>
                      <a:pt x="19" y="27"/>
                    </a:lnTo>
                    <a:lnTo>
                      <a:pt x="18" y="21"/>
                    </a:lnTo>
                    <a:lnTo>
                      <a:pt x="14" y="17"/>
                    </a:lnTo>
                    <a:lnTo>
                      <a:pt x="12" y="12"/>
                    </a:lnTo>
                    <a:lnTo>
                      <a:pt x="8" y="8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9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7" name="Line 45"/>
              <p:cNvSpPr>
                <a:spLocks noChangeShapeType="1"/>
              </p:cNvSpPr>
              <p:nvPr/>
            </p:nvSpPr>
            <p:spPr bwMode="auto">
              <a:xfrm>
                <a:off x="2147" y="2893"/>
                <a:ext cx="80" cy="5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8" name="Freeform 46"/>
              <p:cNvSpPr>
                <a:spLocks/>
              </p:cNvSpPr>
              <p:nvPr/>
            </p:nvSpPr>
            <p:spPr bwMode="auto">
              <a:xfrm>
                <a:off x="2206" y="2922"/>
                <a:ext cx="49" cy="43"/>
              </a:xfrm>
              <a:custGeom>
                <a:avLst/>
                <a:gdLst>
                  <a:gd name="T0" fmla="*/ 2 w 98"/>
                  <a:gd name="T1" fmla="*/ 1 h 86"/>
                  <a:gd name="T2" fmla="*/ 0 w 98"/>
                  <a:gd name="T3" fmla="*/ 1 h 86"/>
                  <a:gd name="T4" fmla="*/ 1 w 98"/>
                  <a:gd name="T5" fmla="*/ 1 h 86"/>
                  <a:gd name="T6" fmla="*/ 1 w 98"/>
                  <a:gd name="T7" fmla="*/ 1 h 86"/>
                  <a:gd name="T8" fmla="*/ 1 w 98"/>
                  <a:gd name="T9" fmla="*/ 1 h 86"/>
                  <a:gd name="T10" fmla="*/ 1 w 98"/>
                  <a:gd name="T11" fmla="*/ 1 h 86"/>
                  <a:gd name="T12" fmla="*/ 1 w 98"/>
                  <a:gd name="T13" fmla="*/ 1 h 86"/>
                  <a:gd name="T14" fmla="*/ 1 w 98"/>
                  <a:gd name="T15" fmla="*/ 1 h 86"/>
                  <a:gd name="T16" fmla="*/ 1 w 98"/>
                  <a:gd name="T17" fmla="*/ 1 h 86"/>
                  <a:gd name="T18" fmla="*/ 1 w 98"/>
                  <a:gd name="T19" fmla="*/ 1 h 86"/>
                  <a:gd name="T20" fmla="*/ 1 w 98"/>
                  <a:gd name="T21" fmla="*/ 1 h 86"/>
                  <a:gd name="T22" fmla="*/ 1 w 98"/>
                  <a:gd name="T23" fmla="*/ 1 h 86"/>
                  <a:gd name="T24" fmla="*/ 1 w 98"/>
                  <a:gd name="T25" fmla="*/ 1 h 86"/>
                  <a:gd name="T26" fmla="*/ 1 w 98"/>
                  <a:gd name="T27" fmla="*/ 1 h 86"/>
                  <a:gd name="T28" fmla="*/ 1 w 98"/>
                  <a:gd name="T29" fmla="*/ 1 h 86"/>
                  <a:gd name="T30" fmla="*/ 1 w 98"/>
                  <a:gd name="T31" fmla="*/ 1 h 86"/>
                  <a:gd name="T32" fmla="*/ 1 w 98"/>
                  <a:gd name="T33" fmla="*/ 1 h 86"/>
                  <a:gd name="T34" fmla="*/ 1 w 98"/>
                  <a:gd name="T35" fmla="*/ 1 h 86"/>
                  <a:gd name="T36" fmla="*/ 1 w 98"/>
                  <a:gd name="T37" fmla="*/ 0 h 86"/>
                  <a:gd name="T38" fmla="*/ 2 w 98"/>
                  <a:gd name="T39" fmla="*/ 1 h 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6"/>
                  <a:gd name="T62" fmla="*/ 98 w 98"/>
                  <a:gd name="T63" fmla="*/ 86 h 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6">
                    <a:moveTo>
                      <a:pt x="98" y="86"/>
                    </a:moveTo>
                    <a:lnTo>
                      <a:pt x="0" y="73"/>
                    </a:lnTo>
                    <a:lnTo>
                      <a:pt x="4" y="71"/>
                    </a:lnTo>
                    <a:lnTo>
                      <a:pt x="10" y="67"/>
                    </a:lnTo>
                    <a:lnTo>
                      <a:pt x="14" y="65"/>
                    </a:lnTo>
                    <a:lnTo>
                      <a:pt x="18" y="61"/>
                    </a:lnTo>
                    <a:lnTo>
                      <a:pt x="21" y="58"/>
                    </a:lnTo>
                    <a:lnTo>
                      <a:pt x="25" y="54"/>
                    </a:lnTo>
                    <a:lnTo>
                      <a:pt x="29" y="50"/>
                    </a:lnTo>
                    <a:lnTo>
                      <a:pt x="33" y="44"/>
                    </a:lnTo>
                    <a:lnTo>
                      <a:pt x="35" y="40"/>
                    </a:lnTo>
                    <a:lnTo>
                      <a:pt x="39" y="36"/>
                    </a:lnTo>
                    <a:lnTo>
                      <a:pt x="41" y="31"/>
                    </a:lnTo>
                    <a:lnTo>
                      <a:pt x="42" y="27"/>
                    </a:lnTo>
                    <a:lnTo>
                      <a:pt x="44" y="21"/>
                    </a:lnTo>
                    <a:lnTo>
                      <a:pt x="46" y="15"/>
                    </a:lnTo>
                    <a:lnTo>
                      <a:pt x="48" y="12"/>
                    </a:lnTo>
                    <a:lnTo>
                      <a:pt x="48" y="6"/>
                    </a:lnTo>
                    <a:lnTo>
                      <a:pt x="50" y="0"/>
                    </a:lnTo>
                    <a:lnTo>
                      <a:pt x="98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9" name="Line 47"/>
              <p:cNvSpPr>
                <a:spLocks noChangeShapeType="1"/>
              </p:cNvSpPr>
              <p:nvPr/>
            </p:nvSpPr>
            <p:spPr bwMode="auto">
              <a:xfrm flipV="1">
                <a:off x="2147" y="2983"/>
                <a:ext cx="80" cy="5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0" name="Freeform 48"/>
              <p:cNvSpPr>
                <a:spLocks/>
              </p:cNvSpPr>
              <p:nvPr/>
            </p:nvSpPr>
            <p:spPr bwMode="auto">
              <a:xfrm>
                <a:off x="2206" y="2965"/>
                <a:ext cx="49" cy="42"/>
              </a:xfrm>
              <a:custGeom>
                <a:avLst/>
                <a:gdLst>
                  <a:gd name="T0" fmla="*/ 2 w 98"/>
                  <a:gd name="T1" fmla="*/ 0 h 85"/>
                  <a:gd name="T2" fmla="*/ 1 w 98"/>
                  <a:gd name="T3" fmla="*/ 1 h 85"/>
                  <a:gd name="T4" fmla="*/ 1 w 98"/>
                  <a:gd name="T5" fmla="*/ 1 h 85"/>
                  <a:gd name="T6" fmla="*/ 1 w 98"/>
                  <a:gd name="T7" fmla="*/ 1 h 85"/>
                  <a:gd name="T8" fmla="*/ 1 w 98"/>
                  <a:gd name="T9" fmla="*/ 1 h 85"/>
                  <a:gd name="T10" fmla="*/ 1 w 98"/>
                  <a:gd name="T11" fmla="*/ 1 h 85"/>
                  <a:gd name="T12" fmla="*/ 1 w 98"/>
                  <a:gd name="T13" fmla="*/ 0 h 85"/>
                  <a:gd name="T14" fmla="*/ 1 w 98"/>
                  <a:gd name="T15" fmla="*/ 0 h 85"/>
                  <a:gd name="T16" fmla="*/ 1 w 98"/>
                  <a:gd name="T17" fmla="*/ 0 h 85"/>
                  <a:gd name="T18" fmla="*/ 1 w 98"/>
                  <a:gd name="T19" fmla="*/ 0 h 85"/>
                  <a:gd name="T20" fmla="*/ 1 w 98"/>
                  <a:gd name="T21" fmla="*/ 0 h 85"/>
                  <a:gd name="T22" fmla="*/ 1 w 98"/>
                  <a:gd name="T23" fmla="*/ 0 h 85"/>
                  <a:gd name="T24" fmla="*/ 1 w 98"/>
                  <a:gd name="T25" fmla="*/ 0 h 85"/>
                  <a:gd name="T26" fmla="*/ 1 w 98"/>
                  <a:gd name="T27" fmla="*/ 0 h 85"/>
                  <a:gd name="T28" fmla="*/ 1 w 98"/>
                  <a:gd name="T29" fmla="*/ 0 h 85"/>
                  <a:gd name="T30" fmla="*/ 1 w 98"/>
                  <a:gd name="T31" fmla="*/ 0 h 85"/>
                  <a:gd name="T32" fmla="*/ 1 w 98"/>
                  <a:gd name="T33" fmla="*/ 0 h 85"/>
                  <a:gd name="T34" fmla="*/ 1 w 98"/>
                  <a:gd name="T35" fmla="*/ 0 h 85"/>
                  <a:gd name="T36" fmla="*/ 0 w 98"/>
                  <a:gd name="T37" fmla="*/ 0 h 85"/>
                  <a:gd name="T38" fmla="*/ 2 w 98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5"/>
                  <a:gd name="T62" fmla="*/ 98 w 98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5">
                    <a:moveTo>
                      <a:pt x="98" y="0"/>
                    </a:moveTo>
                    <a:lnTo>
                      <a:pt x="50" y="85"/>
                    </a:lnTo>
                    <a:lnTo>
                      <a:pt x="48" y="81"/>
                    </a:lnTo>
                    <a:lnTo>
                      <a:pt x="48" y="75"/>
                    </a:lnTo>
                    <a:lnTo>
                      <a:pt x="46" y="69"/>
                    </a:lnTo>
                    <a:lnTo>
                      <a:pt x="44" y="64"/>
                    </a:lnTo>
                    <a:lnTo>
                      <a:pt x="42" y="60"/>
                    </a:lnTo>
                    <a:lnTo>
                      <a:pt x="41" y="54"/>
                    </a:lnTo>
                    <a:lnTo>
                      <a:pt x="39" y="50"/>
                    </a:lnTo>
                    <a:lnTo>
                      <a:pt x="35" y="44"/>
                    </a:lnTo>
                    <a:lnTo>
                      <a:pt x="33" y="41"/>
                    </a:lnTo>
                    <a:lnTo>
                      <a:pt x="29" y="37"/>
                    </a:lnTo>
                    <a:lnTo>
                      <a:pt x="25" y="33"/>
                    </a:lnTo>
                    <a:lnTo>
                      <a:pt x="21" y="29"/>
                    </a:lnTo>
                    <a:lnTo>
                      <a:pt x="18" y="25"/>
                    </a:lnTo>
                    <a:lnTo>
                      <a:pt x="14" y="21"/>
                    </a:lnTo>
                    <a:lnTo>
                      <a:pt x="10" y="18"/>
                    </a:lnTo>
                    <a:lnTo>
                      <a:pt x="4" y="16"/>
                    </a:lnTo>
                    <a:lnTo>
                      <a:pt x="0" y="1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1" name="Line 49"/>
              <p:cNvSpPr>
                <a:spLocks noChangeShapeType="1"/>
              </p:cNvSpPr>
              <p:nvPr/>
            </p:nvSpPr>
            <p:spPr bwMode="auto">
              <a:xfrm>
                <a:off x="2291" y="2893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2" name="Freeform 50"/>
              <p:cNvSpPr>
                <a:spLocks/>
              </p:cNvSpPr>
              <p:nvPr/>
            </p:nvSpPr>
            <p:spPr bwMode="auto">
              <a:xfrm>
                <a:off x="2269" y="2884"/>
                <a:ext cx="44" cy="44"/>
              </a:xfrm>
              <a:custGeom>
                <a:avLst/>
                <a:gdLst>
                  <a:gd name="T0" fmla="*/ 1 w 88"/>
                  <a:gd name="T1" fmla="*/ 1 h 88"/>
                  <a:gd name="T2" fmla="*/ 0 w 88"/>
                  <a:gd name="T3" fmla="*/ 0 h 88"/>
                  <a:gd name="T4" fmla="*/ 1 w 88"/>
                  <a:gd name="T5" fmla="*/ 1 h 88"/>
                  <a:gd name="T6" fmla="*/ 1 w 88"/>
                  <a:gd name="T7" fmla="*/ 1 h 88"/>
                  <a:gd name="T8" fmla="*/ 1 w 88"/>
                  <a:gd name="T9" fmla="*/ 1 h 88"/>
                  <a:gd name="T10" fmla="*/ 1 w 88"/>
                  <a:gd name="T11" fmla="*/ 1 h 88"/>
                  <a:gd name="T12" fmla="*/ 1 w 88"/>
                  <a:gd name="T13" fmla="*/ 1 h 88"/>
                  <a:gd name="T14" fmla="*/ 1 w 88"/>
                  <a:gd name="T15" fmla="*/ 1 h 88"/>
                  <a:gd name="T16" fmla="*/ 1 w 88"/>
                  <a:gd name="T17" fmla="*/ 1 h 88"/>
                  <a:gd name="T18" fmla="*/ 1 w 88"/>
                  <a:gd name="T19" fmla="*/ 1 h 88"/>
                  <a:gd name="T20" fmla="*/ 1 w 88"/>
                  <a:gd name="T21" fmla="*/ 1 h 88"/>
                  <a:gd name="T22" fmla="*/ 1 w 88"/>
                  <a:gd name="T23" fmla="*/ 1 h 88"/>
                  <a:gd name="T24" fmla="*/ 1 w 88"/>
                  <a:gd name="T25" fmla="*/ 1 h 88"/>
                  <a:gd name="T26" fmla="*/ 1 w 88"/>
                  <a:gd name="T27" fmla="*/ 1 h 88"/>
                  <a:gd name="T28" fmla="*/ 1 w 88"/>
                  <a:gd name="T29" fmla="*/ 1 h 88"/>
                  <a:gd name="T30" fmla="*/ 1 w 88"/>
                  <a:gd name="T31" fmla="*/ 1 h 88"/>
                  <a:gd name="T32" fmla="*/ 1 w 88"/>
                  <a:gd name="T33" fmla="*/ 1 h 88"/>
                  <a:gd name="T34" fmla="*/ 1 w 88"/>
                  <a:gd name="T35" fmla="*/ 1 h 88"/>
                  <a:gd name="T36" fmla="*/ 1 w 88"/>
                  <a:gd name="T37" fmla="*/ 0 h 88"/>
                  <a:gd name="T38" fmla="*/ 1 w 88"/>
                  <a:gd name="T39" fmla="*/ 1 h 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8"/>
                  <a:gd name="T61" fmla="*/ 0 h 88"/>
                  <a:gd name="T62" fmla="*/ 88 w 88"/>
                  <a:gd name="T63" fmla="*/ 88 h 8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8" h="88">
                    <a:moveTo>
                      <a:pt x="44" y="88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9" y="8"/>
                    </a:lnTo>
                    <a:lnTo>
                      <a:pt x="25" y="10"/>
                    </a:lnTo>
                    <a:lnTo>
                      <a:pt x="31" y="10"/>
                    </a:lnTo>
                    <a:lnTo>
                      <a:pt x="34" y="10"/>
                    </a:lnTo>
                    <a:lnTo>
                      <a:pt x="40" y="12"/>
                    </a:lnTo>
                    <a:lnTo>
                      <a:pt x="46" y="12"/>
                    </a:lnTo>
                    <a:lnTo>
                      <a:pt x="52" y="10"/>
                    </a:lnTo>
                    <a:lnTo>
                      <a:pt x="57" y="10"/>
                    </a:lnTo>
                    <a:lnTo>
                      <a:pt x="61" y="10"/>
                    </a:lnTo>
                    <a:lnTo>
                      <a:pt x="67" y="8"/>
                    </a:lnTo>
                    <a:lnTo>
                      <a:pt x="73" y="6"/>
                    </a:lnTo>
                    <a:lnTo>
                      <a:pt x="79" y="4"/>
                    </a:lnTo>
                    <a:lnTo>
                      <a:pt x="82" y="2"/>
                    </a:lnTo>
                    <a:lnTo>
                      <a:pt x="88" y="0"/>
                    </a:lnTo>
                    <a:lnTo>
                      <a:pt x="44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3" name="Line 51"/>
              <p:cNvSpPr>
                <a:spLocks noChangeShapeType="1"/>
              </p:cNvSpPr>
              <p:nvPr/>
            </p:nvSpPr>
            <p:spPr bwMode="auto">
              <a:xfrm>
                <a:off x="2147" y="3037"/>
                <a:ext cx="76" cy="2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4" name="Freeform 52"/>
              <p:cNvSpPr>
                <a:spLocks/>
              </p:cNvSpPr>
              <p:nvPr/>
            </p:nvSpPr>
            <p:spPr bwMode="auto">
              <a:xfrm>
                <a:off x="2206" y="3038"/>
                <a:ext cx="49" cy="42"/>
              </a:xfrm>
              <a:custGeom>
                <a:avLst/>
                <a:gdLst>
                  <a:gd name="T0" fmla="*/ 2 w 98"/>
                  <a:gd name="T1" fmla="*/ 1 h 84"/>
                  <a:gd name="T2" fmla="*/ 0 w 98"/>
                  <a:gd name="T3" fmla="*/ 1 h 84"/>
                  <a:gd name="T4" fmla="*/ 1 w 98"/>
                  <a:gd name="T5" fmla="*/ 1 h 84"/>
                  <a:gd name="T6" fmla="*/ 1 w 98"/>
                  <a:gd name="T7" fmla="*/ 1 h 84"/>
                  <a:gd name="T8" fmla="*/ 1 w 98"/>
                  <a:gd name="T9" fmla="*/ 1 h 84"/>
                  <a:gd name="T10" fmla="*/ 1 w 98"/>
                  <a:gd name="T11" fmla="*/ 1 h 84"/>
                  <a:gd name="T12" fmla="*/ 1 w 98"/>
                  <a:gd name="T13" fmla="*/ 1 h 84"/>
                  <a:gd name="T14" fmla="*/ 1 w 98"/>
                  <a:gd name="T15" fmla="*/ 1 h 84"/>
                  <a:gd name="T16" fmla="*/ 1 w 98"/>
                  <a:gd name="T17" fmla="*/ 1 h 84"/>
                  <a:gd name="T18" fmla="*/ 1 w 98"/>
                  <a:gd name="T19" fmla="*/ 1 h 84"/>
                  <a:gd name="T20" fmla="*/ 1 w 98"/>
                  <a:gd name="T21" fmla="*/ 1 h 84"/>
                  <a:gd name="T22" fmla="*/ 1 w 98"/>
                  <a:gd name="T23" fmla="*/ 1 h 84"/>
                  <a:gd name="T24" fmla="*/ 1 w 98"/>
                  <a:gd name="T25" fmla="*/ 1 h 84"/>
                  <a:gd name="T26" fmla="*/ 1 w 98"/>
                  <a:gd name="T27" fmla="*/ 1 h 84"/>
                  <a:gd name="T28" fmla="*/ 1 w 98"/>
                  <a:gd name="T29" fmla="*/ 1 h 84"/>
                  <a:gd name="T30" fmla="*/ 1 w 98"/>
                  <a:gd name="T31" fmla="*/ 1 h 84"/>
                  <a:gd name="T32" fmla="*/ 1 w 98"/>
                  <a:gd name="T33" fmla="*/ 1 h 84"/>
                  <a:gd name="T34" fmla="*/ 1 w 98"/>
                  <a:gd name="T35" fmla="*/ 1 h 84"/>
                  <a:gd name="T36" fmla="*/ 1 w 98"/>
                  <a:gd name="T37" fmla="*/ 0 h 84"/>
                  <a:gd name="T38" fmla="*/ 2 w 98"/>
                  <a:gd name="T39" fmla="*/ 1 h 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4"/>
                  <a:gd name="T62" fmla="*/ 98 w 98"/>
                  <a:gd name="T63" fmla="*/ 84 h 8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4">
                    <a:moveTo>
                      <a:pt x="98" y="69"/>
                    </a:moveTo>
                    <a:lnTo>
                      <a:pt x="0" y="84"/>
                    </a:lnTo>
                    <a:lnTo>
                      <a:pt x="4" y="79"/>
                    </a:lnTo>
                    <a:lnTo>
                      <a:pt x="8" y="75"/>
                    </a:lnTo>
                    <a:lnTo>
                      <a:pt x="12" y="71"/>
                    </a:lnTo>
                    <a:lnTo>
                      <a:pt x="14" y="67"/>
                    </a:lnTo>
                    <a:lnTo>
                      <a:pt x="18" y="61"/>
                    </a:lnTo>
                    <a:lnTo>
                      <a:pt x="19" y="58"/>
                    </a:lnTo>
                    <a:lnTo>
                      <a:pt x="21" y="52"/>
                    </a:lnTo>
                    <a:lnTo>
                      <a:pt x="23" y="48"/>
                    </a:lnTo>
                    <a:lnTo>
                      <a:pt x="25" y="42"/>
                    </a:lnTo>
                    <a:lnTo>
                      <a:pt x="27" y="37"/>
                    </a:lnTo>
                    <a:lnTo>
                      <a:pt x="27" y="33"/>
                    </a:lnTo>
                    <a:lnTo>
                      <a:pt x="29" y="27"/>
                    </a:lnTo>
                    <a:lnTo>
                      <a:pt x="29" y="21"/>
                    </a:lnTo>
                    <a:lnTo>
                      <a:pt x="29" y="15"/>
                    </a:lnTo>
                    <a:lnTo>
                      <a:pt x="29" y="10"/>
                    </a:lnTo>
                    <a:lnTo>
                      <a:pt x="29" y="6"/>
                    </a:lnTo>
                    <a:lnTo>
                      <a:pt x="29" y="0"/>
                    </a:lnTo>
                    <a:lnTo>
                      <a:pt x="98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5" name="Rectangle 53"/>
              <p:cNvSpPr>
                <a:spLocks noChangeArrowheads="1"/>
              </p:cNvSpPr>
              <p:nvPr/>
            </p:nvSpPr>
            <p:spPr bwMode="auto">
              <a:xfrm>
                <a:off x="2150" y="2662"/>
                <a:ext cx="10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Stat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7946" name="Rectangle 54"/>
              <p:cNvSpPr>
                <a:spLocks noChangeArrowheads="1"/>
              </p:cNvSpPr>
              <p:nvPr/>
            </p:nvSpPr>
            <p:spPr bwMode="auto">
              <a:xfrm>
                <a:off x="2120" y="2739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model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7947" name="Freeform 55"/>
              <p:cNvSpPr>
                <a:spLocks/>
              </p:cNvSpPr>
              <p:nvPr/>
            </p:nvSpPr>
            <p:spPr bwMode="auto">
              <a:xfrm>
                <a:off x="2452" y="3144"/>
                <a:ext cx="396" cy="18"/>
              </a:xfrm>
              <a:custGeom>
                <a:avLst/>
                <a:gdLst>
                  <a:gd name="T0" fmla="*/ 12 w 792"/>
                  <a:gd name="T1" fmla="*/ 0 h 36"/>
                  <a:gd name="T2" fmla="*/ 0 w 792"/>
                  <a:gd name="T3" fmla="*/ 0 h 36"/>
                  <a:gd name="T4" fmla="*/ 1 w 792"/>
                  <a:gd name="T5" fmla="*/ 1 h 36"/>
                  <a:gd name="T6" fmla="*/ 12 w 792"/>
                  <a:gd name="T7" fmla="*/ 1 h 36"/>
                  <a:gd name="T8" fmla="*/ 12 w 792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2"/>
                  <a:gd name="T16" fmla="*/ 0 h 36"/>
                  <a:gd name="T17" fmla="*/ 792 w 79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2" h="36">
                    <a:moveTo>
                      <a:pt x="756" y="0"/>
                    </a:moveTo>
                    <a:lnTo>
                      <a:pt x="0" y="0"/>
                    </a:lnTo>
                    <a:lnTo>
                      <a:pt x="37" y="36"/>
                    </a:lnTo>
                    <a:lnTo>
                      <a:pt x="792" y="36"/>
                    </a:lnTo>
                    <a:lnTo>
                      <a:pt x="75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8" name="Freeform 56"/>
              <p:cNvSpPr>
                <a:spLocks/>
              </p:cNvSpPr>
              <p:nvPr/>
            </p:nvSpPr>
            <p:spPr bwMode="auto">
              <a:xfrm>
                <a:off x="2830" y="2659"/>
                <a:ext cx="18" cy="503"/>
              </a:xfrm>
              <a:custGeom>
                <a:avLst/>
                <a:gdLst>
                  <a:gd name="T0" fmla="*/ 1 w 36"/>
                  <a:gd name="T1" fmla="*/ 15 h 1007"/>
                  <a:gd name="T2" fmla="*/ 0 w 36"/>
                  <a:gd name="T3" fmla="*/ 15 h 1007"/>
                  <a:gd name="T4" fmla="*/ 0 w 36"/>
                  <a:gd name="T5" fmla="*/ 0 h 1007"/>
                  <a:gd name="T6" fmla="*/ 1 w 36"/>
                  <a:gd name="T7" fmla="*/ 0 h 1007"/>
                  <a:gd name="T8" fmla="*/ 1 w 36"/>
                  <a:gd name="T9" fmla="*/ 15 h 10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1007"/>
                  <a:gd name="T17" fmla="*/ 36 w 36"/>
                  <a:gd name="T18" fmla="*/ 1007 h 10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1007">
                    <a:moveTo>
                      <a:pt x="36" y="1007"/>
                    </a:moveTo>
                    <a:lnTo>
                      <a:pt x="0" y="971"/>
                    </a:lnTo>
                    <a:lnTo>
                      <a:pt x="0" y="0"/>
                    </a:lnTo>
                    <a:lnTo>
                      <a:pt x="36" y="37"/>
                    </a:lnTo>
                    <a:lnTo>
                      <a:pt x="36" y="1007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9" name="Rectangle 57"/>
              <p:cNvSpPr>
                <a:spLocks noChangeArrowheads="1"/>
              </p:cNvSpPr>
              <p:nvPr/>
            </p:nvSpPr>
            <p:spPr bwMode="auto">
              <a:xfrm>
                <a:off x="2452" y="2659"/>
                <a:ext cx="378" cy="48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0" name="Rectangle 58"/>
              <p:cNvSpPr>
                <a:spLocks noChangeArrowheads="1"/>
              </p:cNvSpPr>
              <p:nvPr/>
            </p:nvSpPr>
            <p:spPr bwMode="auto">
              <a:xfrm>
                <a:off x="2522" y="2653"/>
                <a:ext cx="23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Evidence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7951" name="Rectangle 59"/>
              <p:cNvSpPr>
                <a:spLocks noChangeArrowheads="1"/>
              </p:cNvSpPr>
              <p:nvPr/>
            </p:nvSpPr>
            <p:spPr bwMode="auto">
              <a:xfrm>
                <a:off x="2568" y="2730"/>
                <a:ext cx="146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Rules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7952" name="Rectangle 60"/>
              <p:cNvSpPr>
                <a:spLocks noChangeArrowheads="1"/>
              </p:cNvSpPr>
              <p:nvPr/>
            </p:nvSpPr>
            <p:spPr bwMode="auto">
              <a:xfrm>
                <a:off x="2480" y="2838"/>
                <a:ext cx="72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3" name="Rectangle 61"/>
              <p:cNvSpPr>
                <a:spLocks noChangeArrowheads="1"/>
              </p:cNvSpPr>
              <p:nvPr/>
            </p:nvSpPr>
            <p:spPr bwMode="auto">
              <a:xfrm>
                <a:off x="2480" y="2946"/>
                <a:ext cx="72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4" name="Rectangle 62"/>
              <p:cNvSpPr>
                <a:spLocks noChangeArrowheads="1"/>
              </p:cNvSpPr>
              <p:nvPr/>
            </p:nvSpPr>
            <p:spPr bwMode="auto">
              <a:xfrm>
                <a:off x="2480" y="3054"/>
                <a:ext cx="72" cy="73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5" name="Rectangle 63"/>
              <p:cNvSpPr>
                <a:spLocks noChangeArrowheads="1"/>
              </p:cNvSpPr>
              <p:nvPr/>
            </p:nvSpPr>
            <p:spPr bwMode="auto">
              <a:xfrm>
                <a:off x="2677" y="2838"/>
                <a:ext cx="126" cy="30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6" name="Freeform 64"/>
              <p:cNvSpPr>
                <a:spLocks/>
              </p:cNvSpPr>
              <p:nvPr/>
            </p:nvSpPr>
            <p:spPr bwMode="auto">
              <a:xfrm>
                <a:off x="2696" y="2856"/>
                <a:ext cx="72" cy="54"/>
              </a:xfrm>
              <a:custGeom>
                <a:avLst/>
                <a:gdLst>
                  <a:gd name="T0" fmla="*/ 1 w 144"/>
                  <a:gd name="T1" fmla="*/ 2 h 107"/>
                  <a:gd name="T2" fmla="*/ 1 w 144"/>
                  <a:gd name="T3" fmla="*/ 2 h 107"/>
                  <a:gd name="T4" fmla="*/ 2 w 144"/>
                  <a:gd name="T5" fmla="*/ 1 h 107"/>
                  <a:gd name="T6" fmla="*/ 1 w 144"/>
                  <a:gd name="T7" fmla="*/ 0 h 107"/>
                  <a:gd name="T8" fmla="*/ 1 w 144"/>
                  <a:gd name="T9" fmla="*/ 0 h 107"/>
                  <a:gd name="T10" fmla="*/ 0 w 144"/>
                  <a:gd name="T11" fmla="*/ 1 h 107"/>
                  <a:gd name="T12" fmla="*/ 1 w 144"/>
                  <a:gd name="T13" fmla="*/ 2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4"/>
                  <a:gd name="T22" fmla="*/ 0 h 107"/>
                  <a:gd name="T23" fmla="*/ 144 w 144"/>
                  <a:gd name="T24" fmla="*/ 107 h 1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4" h="107">
                    <a:moveTo>
                      <a:pt x="35" y="107"/>
                    </a:moveTo>
                    <a:lnTo>
                      <a:pt x="108" y="107"/>
                    </a:lnTo>
                    <a:lnTo>
                      <a:pt x="144" y="53"/>
                    </a:lnTo>
                    <a:lnTo>
                      <a:pt x="108" y="0"/>
                    </a:lnTo>
                    <a:lnTo>
                      <a:pt x="35" y="0"/>
                    </a:lnTo>
                    <a:lnTo>
                      <a:pt x="0" y="53"/>
                    </a:lnTo>
                    <a:lnTo>
                      <a:pt x="35" y="107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7" name="Freeform 65"/>
              <p:cNvSpPr>
                <a:spLocks/>
              </p:cNvSpPr>
              <p:nvPr/>
            </p:nvSpPr>
            <p:spPr bwMode="auto">
              <a:xfrm>
                <a:off x="2723" y="3072"/>
                <a:ext cx="80" cy="55"/>
              </a:xfrm>
              <a:custGeom>
                <a:avLst/>
                <a:gdLst>
                  <a:gd name="T0" fmla="*/ 0 w 161"/>
                  <a:gd name="T1" fmla="*/ 2 h 109"/>
                  <a:gd name="T2" fmla="*/ 1 w 161"/>
                  <a:gd name="T3" fmla="*/ 2 h 109"/>
                  <a:gd name="T4" fmla="*/ 2 w 161"/>
                  <a:gd name="T5" fmla="*/ 0 h 109"/>
                  <a:gd name="T6" fmla="*/ 0 w 161"/>
                  <a:gd name="T7" fmla="*/ 0 h 109"/>
                  <a:gd name="T8" fmla="*/ 0 w 161"/>
                  <a:gd name="T9" fmla="*/ 2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109"/>
                  <a:gd name="T17" fmla="*/ 161 w 161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109">
                    <a:moveTo>
                      <a:pt x="40" y="109"/>
                    </a:moveTo>
                    <a:lnTo>
                      <a:pt x="121" y="109"/>
                    </a:lnTo>
                    <a:lnTo>
                      <a:pt x="161" y="0"/>
                    </a:lnTo>
                    <a:lnTo>
                      <a:pt x="0" y="0"/>
                    </a:lnTo>
                    <a:lnTo>
                      <a:pt x="40" y="109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8" name="Freeform 66"/>
              <p:cNvSpPr>
                <a:spLocks/>
              </p:cNvSpPr>
              <p:nvPr/>
            </p:nvSpPr>
            <p:spPr bwMode="auto">
              <a:xfrm>
                <a:off x="2696" y="3054"/>
                <a:ext cx="72" cy="55"/>
              </a:xfrm>
              <a:custGeom>
                <a:avLst/>
                <a:gdLst>
                  <a:gd name="T0" fmla="*/ 0 w 144"/>
                  <a:gd name="T1" fmla="*/ 1 h 109"/>
                  <a:gd name="T2" fmla="*/ 1 w 144"/>
                  <a:gd name="T3" fmla="*/ 0 h 109"/>
                  <a:gd name="T4" fmla="*/ 2 w 144"/>
                  <a:gd name="T5" fmla="*/ 1 h 109"/>
                  <a:gd name="T6" fmla="*/ 1 w 144"/>
                  <a:gd name="T7" fmla="*/ 2 h 109"/>
                  <a:gd name="T8" fmla="*/ 0 w 144"/>
                  <a:gd name="T9" fmla="*/ 1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09"/>
                  <a:gd name="T17" fmla="*/ 144 w 144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09">
                    <a:moveTo>
                      <a:pt x="0" y="55"/>
                    </a:moveTo>
                    <a:lnTo>
                      <a:pt x="71" y="0"/>
                    </a:lnTo>
                    <a:lnTo>
                      <a:pt x="144" y="55"/>
                    </a:lnTo>
                    <a:lnTo>
                      <a:pt x="71" y="109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9" name="Rectangle 67"/>
              <p:cNvSpPr>
                <a:spLocks noChangeArrowheads="1"/>
              </p:cNvSpPr>
              <p:nvPr/>
            </p:nvSpPr>
            <p:spPr bwMode="auto">
              <a:xfrm>
                <a:off x="2696" y="3018"/>
                <a:ext cx="96" cy="3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0" name="Freeform 68"/>
              <p:cNvSpPr>
                <a:spLocks/>
              </p:cNvSpPr>
              <p:nvPr/>
            </p:nvSpPr>
            <p:spPr bwMode="auto">
              <a:xfrm>
                <a:off x="2731" y="2893"/>
                <a:ext cx="72" cy="53"/>
              </a:xfrm>
              <a:custGeom>
                <a:avLst/>
                <a:gdLst>
                  <a:gd name="T0" fmla="*/ 1 w 144"/>
                  <a:gd name="T1" fmla="*/ 0 h 108"/>
                  <a:gd name="T2" fmla="*/ 2 w 144"/>
                  <a:gd name="T3" fmla="*/ 0 h 108"/>
                  <a:gd name="T4" fmla="*/ 2 w 144"/>
                  <a:gd name="T5" fmla="*/ 0 h 108"/>
                  <a:gd name="T6" fmla="*/ 2 w 144"/>
                  <a:gd name="T7" fmla="*/ 0 h 108"/>
                  <a:gd name="T8" fmla="*/ 2 w 144"/>
                  <a:gd name="T9" fmla="*/ 1 h 108"/>
                  <a:gd name="T10" fmla="*/ 2 w 144"/>
                  <a:gd name="T11" fmla="*/ 1 h 108"/>
                  <a:gd name="T12" fmla="*/ 1 w 144"/>
                  <a:gd name="T13" fmla="*/ 1 h 108"/>
                  <a:gd name="T14" fmla="*/ 1 w 144"/>
                  <a:gd name="T15" fmla="*/ 1 h 108"/>
                  <a:gd name="T16" fmla="*/ 0 w 144"/>
                  <a:gd name="T17" fmla="*/ 0 h 108"/>
                  <a:gd name="T18" fmla="*/ 1 w 144"/>
                  <a:gd name="T19" fmla="*/ 0 h 108"/>
                  <a:gd name="T20" fmla="*/ 1 w 144"/>
                  <a:gd name="T21" fmla="*/ 0 h 10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4"/>
                  <a:gd name="T34" fmla="*/ 0 h 108"/>
                  <a:gd name="T35" fmla="*/ 144 w 144"/>
                  <a:gd name="T36" fmla="*/ 108 h 10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4" h="108">
                    <a:moveTo>
                      <a:pt x="14" y="0"/>
                    </a:moveTo>
                    <a:lnTo>
                      <a:pt x="144" y="0"/>
                    </a:lnTo>
                    <a:lnTo>
                      <a:pt x="135" y="25"/>
                    </a:lnTo>
                    <a:lnTo>
                      <a:pt x="131" y="54"/>
                    </a:lnTo>
                    <a:lnTo>
                      <a:pt x="135" y="81"/>
                    </a:lnTo>
                    <a:lnTo>
                      <a:pt x="144" y="108"/>
                    </a:lnTo>
                    <a:lnTo>
                      <a:pt x="14" y="108"/>
                    </a:lnTo>
                    <a:lnTo>
                      <a:pt x="4" y="81"/>
                    </a:lnTo>
                    <a:lnTo>
                      <a:pt x="0" y="54"/>
                    </a:lnTo>
                    <a:lnTo>
                      <a:pt x="4" y="2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1" name="Freeform 69"/>
              <p:cNvSpPr>
                <a:spLocks/>
              </p:cNvSpPr>
              <p:nvPr/>
            </p:nvSpPr>
            <p:spPr bwMode="auto">
              <a:xfrm>
                <a:off x="2686" y="2946"/>
                <a:ext cx="82" cy="54"/>
              </a:xfrm>
              <a:custGeom>
                <a:avLst/>
                <a:gdLst>
                  <a:gd name="T0" fmla="*/ 1 w 163"/>
                  <a:gd name="T1" fmla="*/ 2 h 107"/>
                  <a:gd name="T2" fmla="*/ 2 w 163"/>
                  <a:gd name="T3" fmla="*/ 2 h 107"/>
                  <a:gd name="T4" fmla="*/ 3 w 163"/>
                  <a:gd name="T5" fmla="*/ 0 h 107"/>
                  <a:gd name="T6" fmla="*/ 0 w 163"/>
                  <a:gd name="T7" fmla="*/ 0 h 107"/>
                  <a:gd name="T8" fmla="*/ 1 w 163"/>
                  <a:gd name="T9" fmla="*/ 2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107"/>
                  <a:gd name="T17" fmla="*/ 163 w 16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107">
                    <a:moveTo>
                      <a:pt x="40" y="107"/>
                    </a:moveTo>
                    <a:lnTo>
                      <a:pt x="123" y="107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40" y="107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2" name="Line 70"/>
              <p:cNvSpPr>
                <a:spLocks noChangeShapeType="1"/>
              </p:cNvSpPr>
              <p:nvPr/>
            </p:nvSpPr>
            <p:spPr bwMode="auto">
              <a:xfrm flipH="1" flipV="1">
                <a:off x="2596" y="2877"/>
                <a:ext cx="100" cy="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3" name="Freeform 71"/>
              <p:cNvSpPr>
                <a:spLocks/>
              </p:cNvSpPr>
              <p:nvPr/>
            </p:nvSpPr>
            <p:spPr bwMode="auto">
              <a:xfrm>
                <a:off x="2552" y="2849"/>
                <a:ext cx="60" cy="59"/>
              </a:xfrm>
              <a:custGeom>
                <a:avLst/>
                <a:gdLst>
                  <a:gd name="T0" fmla="*/ 0 w 121"/>
                  <a:gd name="T1" fmla="*/ 0 h 119"/>
                  <a:gd name="T2" fmla="*/ 1 w 121"/>
                  <a:gd name="T3" fmla="*/ 0 h 119"/>
                  <a:gd name="T4" fmla="*/ 1 w 121"/>
                  <a:gd name="T5" fmla="*/ 0 h 119"/>
                  <a:gd name="T6" fmla="*/ 1 w 121"/>
                  <a:gd name="T7" fmla="*/ 0 h 119"/>
                  <a:gd name="T8" fmla="*/ 1 w 121"/>
                  <a:gd name="T9" fmla="*/ 0 h 119"/>
                  <a:gd name="T10" fmla="*/ 1 w 121"/>
                  <a:gd name="T11" fmla="*/ 0 h 119"/>
                  <a:gd name="T12" fmla="*/ 1 w 121"/>
                  <a:gd name="T13" fmla="*/ 0 h 119"/>
                  <a:gd name="T14" fmla="*/ 1 w 121"/>
                  <a:gd name="T15" fmla="*/ 0 h 119"/>
                  <a:gd name="T16" fmla="*/ 1 w 121"/>
                  <a:gd name="T17" fmla="*/ 0 h 119"/>
                  <a:gd name="T18" fmla="*/ 1 w 121"/>
                  <a:gd name="T19" fmla="*/ 0 h 119"/>
                  <a:gd name="T20" fmla="*/ 1 w 121"/>
                  <a:gd name="T21" fmla="*/ 0 h 119"/>
                  <a:gd name="T22" fmla="*/ 1 w 121"/>
                  <a:gd name="T23" fmla="*/ 1 h 119"/>
                  <a:gd name="T24" fmla="*/ 1 w 121"/>
                  <a:gd name="T25" fmla="*/ 1 h 119"/>
                  <a:gd name="T26" fmla="*/ 1 w 121"/>
                  <a:gd name="T27" fmla="*/ 1 h 119"/>
                  <a:gd name="T28" fmla="*/ 1 w 121"/>
                  <a:gd name="T29" fmla="*/ 1 h 119"/>
                  <a:gd name="T30" fmla="*/ 1 w 121"/>
                  <a:gd name="T31" fmla="*/ 1 h 119"/>
                  <a:gd name="T32" fmla="*/ 1 w 121"/>
                  <a:gd name="T33" fmla="*/ 1 h 119"/>
                  <a:gd name="T34" fmla="*/ 1 w 121"/>
                  <a:gd name="T35" fmla="*/ 1 h 119"/>
                  <a:gd name="T36" fmla="*/ 1 w 121"/>
                  <a:gd name="T37" fmla="*/ 1 h 119"/>
                  <a:gd name="T38" fmla="*/ 0 w 121"/>
                  <a:gd name="T39" fmla="*/ 0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1"/>
                  <a:gd name="T61" fmla="*/ 0 h 119"/>
                  <a:gd name="T62" fmla="*/ 121 w 121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1" h="119">
                    <a:moveTo>
                      <a:pt x="0" y="52"/>
                    </a:moveTo>
                    <a:lnTo>
                      <a:pt x="121" y="0"/>
                    </a:lnTo>
                    <a:lnTo>
                      <a:pt x="119" y="6"/>
                    </a:lnTo>
                    <a:lnTo>
                      <a:pt x="115" y="14"/>
                    </a:lnTo>
                    <a:lnTo>
                      <a:pt x="113" y="19"/>
                    </a:lnTo>
                    <a:lnTo>
                      <a:pt x="109" y="27"/>
                    </a:lnTo>
                    <a:lnTo>
                      <a:pt x="107" y="33"/>
                    </a:lnTo>
                    <a:lnTo>
                      <a:pt x="105" y="41"/>
                    </a:lnTo>
                    <a:lnTo>
                      <a:pt x="105" y="48"/>
                    </a:lnTo>
                    <a:lnTo>
                      <a:pt x="103" y="54"/>
                    </a:lnTo>
                    <a:lnTo>
                      <a:pt x="103" y="62"/>
                    </a:lnTo>
                    <a:lnTo>
                      <a:pt x="103" y="69"/>
                    </a:lnTo>
                    <a:lnTo>
                      <a:pt x="103" y="77"/>
                    </a:lnTo>
                    <a:lnTo>
                      <a:pt x="105" y="85"/>
                    </a:lnTo>
                    <a:lnTo>
                      <a:pt x="105" y="90"/>
                    </a:lnTo>
                    <a:lnTo>
                      <a:pt x="107" y="98"/>
                    </a:lnTo>
                    <a:lnTo>
                      <a:pt x="109" y="106"/>
                    </a:lnTo>
                    <a:lnTo>
                      <a:pt x="111" y="111"/>
                    </a:lnTo>
                    <a:lnTo>
                      <a:pt x="115" y="119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4" name="Line 72"/>
              <p:cNvSpPr>
                <a:spLocks noChangeShapeType="1"/>
              </p:cNvSpPr>
              <p:nvPr/>
            </p:nvSpPr>
            <p:spPr bwMode="auto">
              <a:xfrm flipH="1" flipV="1">
                <a:off x="2596" y="2986"/>
                <a:ext cx="81" cy="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5" name="Freeform 73"/>
              <p:cNvSpPr>
                <a:spLocks/>
              </p:cNvSpPr>
              <p:nvPr/>
            </p:nvSpPr>
            <p:spPr bwMode="auto">
              <a:xfrm>
                <a:off x="2552" y="2957"/>
                <a:ext cx="61" cy="59"/>
              </a:xfrm>
              <a:custGeom>
                <a:avLst/>
                <a:gdLst>
                  <a:gd name="T0" fmla="*/ 0 w 122"/>
                  <a:gd name="T1" fmla="*/ 0 h 119"/>
                  <a:gd name="T2" fmla="*/ 2 w 122"/>
                  <a:gd name="T3" fmla="*/ 0 h 119"/>
                  <a:gd name="T4" fmla="*/ 2 w 122"/>
                  <a:gd name="T5" fmla="*/ 0 h 119"/>
                  <a:gd name="T6" fmla="*/ 2 w 122"/>
                  <a:gd name="T7" fmla="*/ 0 h 119"/>
                  <a:gd name="T8" fmla="*/ 2 w 122"/>
                  <a:gd name="T9" fmla="*/ 0 h 119"/>
                  <a:gd name="T10" fmla="*/ 2 w 122"/>
                  <a:gd name="T11" fmla="*/ 0 h 119"/>
                  <a:gd name="T12" fmla="*/ 2 w 122"/>
                  <a:gd name="T13" fmla="*/ 0 h 119"/>
                  <a:gd name="T14" fmla="*/ 2 w 122"/>
                  <a:gd name="T15" fmla="*/ 0 h 119"/>
                  <a:gd name="T16" fmla="*/ 2 w 122"/>
                  <a:gd name="T17" fmla="*/ 0 h 119"/>
                  <a:gd name="T18" fmla="*/ 2 w 122"/>
                  <a:gd name="T19" fmla="*/ 0 h 119"/>
                  <a:gd name="T20" fmla="*/ 2 w 122"/>
                  <a:gd name="T21" fmla="*/ 0 h 119"/>
                  <a:gd name="T22" fmla="*/ 2 w 122"/>
                  <a:gd name="T23" fmla="*/ 1 h 119"/>
                  <a:gd name="T24" fmla="*/ 2 w 122"/>
                  <a:gd name="T25" fmla="*/ 1 h 119"/>
                  <a:gd name="T26" fmla="*/ 2 w 122"/>
                  <a:gd name="T27" fmla="*/ 1 h 119"/>
                  <a:gd name="T28" fmla="*/ 2 w 122"/>
                  <a:gd name="T29" fmla="*/ 1 h 119"/>
                  <a:gd name="T30" fmla="*/ 2 w 122"/>
                  <a:gd name="T31" fmla="*/ 1 h 119"/>
                  <a:gd name="T32" fmla="*/ 2 w 122"/>
                  <a:gd name="T33" fmla="*/ 1 h 119"/>
                  <a:gd name="T34" fmla="*/ 2 w 122"/>
                  <a:gd name="T35" fmla="*/ 1 h 119"/>
                  <a:gd name="T36" fmla="*/ 2 w 122"/>
                  <a:gd name="T37" fmla="*/ 1 h 119"/>
                  <a:gd name="T38" fmla="*/ 0 w 122"/>
                  <a:gd name="T39" fmla="*/ 0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2"/>
                  <a:gd name="T61" fmla="*/ 0 h 119"/>
                  <a:gd name="T62" fmla="*/ 122 w 122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2" h="119">
                    <a:moveTo>
                      <a:pt x="0" y="50"/>
                    </a:moveTo>
                    <a:lnTo>
                      <a:pt x="122" y="0"/>
                    </a:lnTo>
                    <a:lnTo>
                      <a:pt x="119" y="6"/>
                    </a:lnTo>
                    <a:lnTo>
                      <a:pt x="115" y="13"/>
                    </a:lnTo>
                    <a:lnTo>
                      <a:pt x="113" y="19"/>
                    </a:lnTo>
                    <a:lnTo>
                      <a:pt x="109" y="27"/>
                    </a:lnTo>
                    <a:lnTo>
                      <a:pt x="107" y="33"/>
                    </a:lnTo>
                    <a:lnTo>
                      <a:pt x="105" y="40"/>
                    </a:lnTo>
                    <a:lnTo>
                      <a:pt x="105" y="48"/>
                    </a:lnTo>
                    <a:lnTo>
                      <a:pt x="103" y="54"/>
                    </a:lnTo>
                    <a:lnTo>
                      <a:pt x="103" y="61"/>
                    </a:lnTo>
                    <a:lnTo>
                      <a:pt x="103" y="69"/>
                    </a:lnTo>
                    <a:lnTo>
                      <a:pt x="103" y="77"/>
                    </a:lnTo>
                    <a:lnTo>
                      <a:pt x="103" y="84"/>
                    </a:lnTo>
                    <a:lnTo>
                      <a:pt x="105" y="90"/>
                    </a:lnTo>
                    <a:lnTo>
                      <a:pt x="107" y="98"/>
                    </a:lnTo>
                    <a:lnTo>
                      <a:pt x="109" y="105"/>
                    </a:lnTo>
                    <a:lnTo>
                      <a:pt x="111" y="111"/>
                    </a:lnTo>
                    <a:lnTo>
                      <a:pt x="113" y="119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6" name="Line 74"/>
              <p:cNvSpPr>
                <a:spLocks noChangeShapeType="1"/>
              </p:cNvSpPr>
              <p:nvPr/>
            </p:nvSpPr>
            <p:spPr bwMode="auto">
              <a:xfrm flipH="1">
                <a:off x="2596" y="3082"/>
                <a:ext cx="100" cy="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7" name="Freeform 75"/>
              <p:cNvSpPr>
                <a:spLocks/>
              </p:cNvSpPr>
              <p:nvPr/>
            </p:nvSpPr>
            <p:spPr bwMode="auto">
              <a:xfrm>
                <a:off x="2552" y="3057"/>
                <a:ext cx="60" cy="59"/>
              </a:xfrm>
              <a:custGeom>
                <a:avLst/>
                <a:gdLst>
                  <a:gd name="T0" fmla="*/ 0 w 121"/>
                  <a:gd name="T1" fmla="*/ 1 h 119"/>
                  <a:gd name="T2" fmla="*/ 1 w 121"/>
                  <a:gd name="T3" fmla="*/ 0 h 119"/>
                  <a:gd name="T4" fmla="*/ 1 w 121"/>
                  <a:gd name="T5" fmla="*/ 0 h 119"/>
                  <a:gd name="T6" fmla="*/ 1 w 121"/>
                  <a:gd name="T7" fmla="*/ 0 h 119"/>
                  <a:gd name="T8" fmla="*/ 1 w 121"/>
                  <a:gd name="T9" fmla="*/ 0 h 119"/>
                  <a:gd name="T10" fmla="*/ 1 w 121"/>
                  <a:gd name="T11" fmla="*/ 0 h 119"/>
                  <a:gd name="T12" fmla="*/ 1 w 121"/>
                  <a:gd name="T13" fmla="*/ 0 h 119"/>
                  <a:gd name="T14" fmla="*/ 1 w 121"/>
                  <a:gd name="T15" fmla="*/ 0 h 119"/>
                  <a:gd name="T16" fmla="*/ 1 w 121"/>
                  <a:gd name="T17" fmla="*/ 0 h 119"/>
                  <a:gd name="T18" fmla="*/ 1 w 121"/>
                  <a:gd name="T19" fmla="*/ 0 h 119"/>
                  <a:gd name="T20" fmla="*/ 1 w 121"/>
                  <a:gd name="T21" fmla="*/ 1 h 119"/>
                  <a:gd name="T22" fmla="*/ 1 w 121"/>
                  <a:gd name="T23" fmla="*/ 1 h 119"/>
                  <a:gd name="T24" fmla="*/ 1 w 121"/>
                  <a:gd name="T25" fmla="*/ 1 h 119"/>
                  <a:gd name="T26" fmla="*/ 1 w 121"/>
                  <a:gd name="T27" fmla="*/ 1 h 119"/>
                  <a:gd name="T28" fmla="*/ 1 w 121"/>
                  <a:gd name="T29" fmla="*/ 1 h 119"/>
                  <a:gd name="T30" fmla="*/ 1 w 121"/>
                  <a:gd name="T31" fmla="*/ 1 h 119"/>
                  <a:gd name="T32" fmla="*/ 1 w 121"/>
                  <a:gd name="T33" fmla="*/ 1 h 119"/>
                  <a:gd name="T34" fmla="*/ 1 w 121"/>
                  <a:gd name="T35" fmla="*/ 1 h 119"/>
                  <a:gd name="T36" fmla="*/ 1 w 121"/>
                  <a:gd name="T37" fmla="*/ 1 h 119"/>
                  <a:gd name="T38" fmla="*/ 0 w 121"/>
                  <a:gd name="T39" fmla="*/ 1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1"/>
                  <a:gd name="T61" fmla="*/ 0 h 119"/>
                  <a:gd name="T62" fmla="*/ 121 w 121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1" h="119">
                    <a:moveTo>
                      <a:pt x="0" y="68"/>
                    </a:moveTo>
                    <a:lnTo>
                      <a:pt x="115" y="0"/>
                    </a:lnTo>
                    <a:lnTo>
                      <a:pt x="111" y="8"/>
                    </a:lnTo>
                    <a:lnTo>
                      <a:pt x="109" y="14"/>
                    </a:lnTo>
                    <a:lnTo>
                      <a:pt x="107" y="22"/>
                    </a:lnTo>
                    <a:lnTo>
                      <a:pt x="105" y="29"/>
                    </a:lnTo>
                    <a:lnTo>
                      <a:pt x="105" y="35"/>
                    </a:lnTo>
                    <a:lnTo>
                      <a:pt x="103" y="43"/>
                    </a:lnTo>
                    <a:lnTo>
                      <a:pt x="103" y="50"/>
                    </a:lnTo>
                    <a:lnTo>
                      <a:pt x="103" y="58"/>
                    </a:lnTo>
                    <a:lnTo>
                      <a:pt x="103" y="64"/>
                    </a:lnTo>
                    <a:lnTo>
                      <a:pt x="105" y="71"/>
                    </a:lnTo>
                    <a:lnTo>
                      <a:pt x="105" y="79"/>
                    </a:lnTo>
                    <a:lnTo>
                      <a:pt x="107" y="87"/>
                    </a:lnTo>
                    <a:lnTo>
                      <a:pt x="109" y="93"/>
                    </a:lnTo>
                    <a:lnTo>
                      <a:pt x="113" y="100"/>
                    </a:lnTo>
                    <a:lnTo>
                      <a:pt x="115" y="106"/>
                    </a:lnTo>
                    <a:lnTo>
                      <a:pt x="119" y="114"/>
                    </a:lnTo>
                    <a:lnTo>
                      <a:pt x="121" y="119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8" name="Line 76"/>
              <p:cNvSpPr>
                <a:spLocks noChangeShapeType="1"/>
              </p:cNvSpPr>
              <p:nvPr/>
            </p:nvSpPr>
            <p:spPr bwMode="auto">
              <a:xfrm>
                <a:off x="2363" y="2901"/>
                <a:ext cx="8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9" name="Rectangle 77"/>
              <p:cNvSpPr>
                <a:spLocks noChangeArrowheads="1"/>
              </p:cNvSpPr>
              <p:nvPr/>
            </p:nvSpPr>
            <p:spPr bwMode="auto">
              <a:xfrm>
                <a:off x="2340" y="2879"/>
                <a:ext cx="45" cy="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70" name="Rectangle 78"/>
              <p:cNvSpPr>
                <a:spLocks noChangeArrowheads="1"/>
              </p:cNvSpPr>
              <p:nvPr/>
            </p:nvSpPr>
            <p:spPr bwMode="auto">
              <a:xfrm>
                <a:off x="2430" y="2879"/>
                <a:ext cx="45" cy="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71" name="Line 79"/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7922" name="Text Box 80"/>
            <p:cNvSpPr txBox="1">
              <a:spLocks noChangeArrowheads="1"/>
            </p:cNvSpPr>
            <p:nvPr/>
          </p:nvSpPr>
          <p:spPr bwMode="auto">
            <a:xfrm>
              <a:off x="960" y="816"/>
              <a:ext cx="27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 dirty="0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How</a:t>
              </a:r>
              <a:r>
                <a:rPr lang="en-US" sz="2000" dirty="0">
                  <a:latin typeface="Arial" charset="0"/>
                  <a:cs typeface="Times New Roman" pitchFamily="18" charset="0"/>
                </a:rPr>
                <a:t> we measure = </a:t>
              </a:r>
              <a:r>
                <a:rPr lang="en-US" sz="2000" b="1" dirty="0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Evidence</a:t>
              </a:r>
              <a:r>
                <a:rPr lang="en-US" sz="2000" b="1" dirty="0">
                  <a:solidFill>
                    <a:schemeClr val="hlink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2000" dirty="0">
                  <a:latin typeface="Arial" charset="0"/>
                  <a:cs typeface="Times New Roman" pitchFamily="18" charset="0"/>
                </a:rPr>
                <a:t>Model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249-74C7-48C7-AE5E-70175C83D1C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848600" cy="838200"/>
          </a:xfrm>
        </p:spPr>
        <p:txBody>
          <a:bodyPr/>
          <a:lstStyle/>
          <a:p>
            <a:pPr eaLnBrk="1" hangingPunct="1"/>
            <a:r>
              <a:rPr lang="en-US" sz="3500"/>
              <a:t>Conceptual Assessment Framework (CAF)</a:t>
            </a:r>
          </a:p>
        </p:txBody>
      </p:sp>
      <p:sp>
        <p:nvSpPr>
          <p:cNvPr id="38916" name="Freeform 3"/>
          <p:cNvSpPr>
            <a:spLocks/>
          </p:cNvSpPr>
          <p:nvPr/>
        </p:nvSpPr>
        <p:spPr bwMode="auto">
          <a:xfrm>
            <a:off x="1589088" y="5834063"/>
            <a:ext cx="1428750" cy="57150"/>
          </a:xfrm>
          <a:custGeom>
            <a:avLst/>
            <a:gdLst>
              <a:gd name="T0" fmla="*/ 2147483647 w 1799"/>
              <a:gd name="T1" fmla="*/ 0 h 73"/>
              <a:gd name="T2" fmla="*/ 0 w 1799"/>
              <a:gd name="T3" fmla="*/ 0 h 73"/>
              <a:gd name="T4" fmla="*/ 2147483647 w 1799"/>
              <a:gd name="T5" fmla="*/ 2147483647 h 73"/>
              <a:gd name="T6" fmla="*/ 2147483647 w 1799"/>
              <a:gd name="T7" fmla="*/ 2147483647 h 73"/>
              <a:gd name="T8" fmla="*/ 2147483647 w 1799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9"/>
              <a:gd name="T16" fmla="*/ 0 h 73"/>
              <a:gd name="T17" fmla="*/ 1799 w 1799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9" h="73">
                <a:moveTo>
                  <a:pt x="1728" y="0"/>
                </a:moveTo>
                <a:lnTo>
                  <a:pt x="0" y="0"/>
                </a:lnTo>
                <a:lnTo>
                  <a:pt x="73" y="73"/>
                </a:lnTo>
                <a:lnTo>
                  <a:pt x="1799" y="73"/>
                </a:lnTo>
                <a:lnTo>
                  <a:pt x="1728" y="0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Freeform 4"/>
          <p:cNvSpPr>
            <a:spLocks/>
          </p:cNvSpPr>
          <p:nvPr/>
        </p:nvSpPr>
        <p:spPr bwMode="auto">
          <a:xfrm>
            <a:off x="2960688" y="4578350"/>
            <a:ext cx="57150" cy="1312863"/>
          </a:xfrm>
          <a:custGeom>
            <a:avLst/>
            <a:gdLst>
              <a:gd name="T0" fmla="*/ 2147483647 w 71"/>
              <a:gd name="T1" fmla="*/ 2147483647 h 1655"/>
              <a:gd name="T2" fmla="*/ 0 w 71"/>
              <a:gd name="T3" fmla="*/ 2147483647 h 1655"/>
              <a:gd name="T4" fmla="*/ 0 w 71"/>
              <a:gd name="T5" fmla="*/ 0 h 1655"/>
              <a:gd name="T6" fmla="*/ 2147483647 w 71"/>
              <a:gd name="T7" fmla="*/ 2147483647 h 1655"/>
              <a:gd name="T8" fmla="*/ 2147483647 w 71"/>
              <a:gd name="T9" fmla="*/ 2147483647 h 1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655"/>
              <a:gd name="T17" fmla="*/ 71 w 71"/>
              <a:gd name="T18" fmla="*/ 1655 h 1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655">
                <a:moveTo>
                  <a:pt x="71" y="1655"/>
                </a:moveTo>
                <a:lnTo>
                  <a:pt x="0" y="1582"/>
                </a:lnTo>
                <a:lnTo>
                  <a:pt x="0" y="0"/>
                </a:lnTo>
                <a:lnTo>
                  <a:pt x="71" y="73"/>
                </a:lnTo>
                <a:lnTo>
                  <a:pt x="71" y="1655"/>
                </a:lnTo>
                <a:close/>
              </a:path>
            </a:pathLst>
          </a:custGeom>
          <a:solidFill>
            <a:srgbClr val="C0C0C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1589088" y="4578350"/>
            <a:ext cx="1371600" cy="125571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1600200" y="4648200"/>
            <a:ext cx="12985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Proficiency Model(s)</a:t>
            </a:r>
            <a:endParaRPr lang="en-US">
              <a:latin typeface="Tahoma" pitchFamily="34" charset="0"/>
            </a:endParaRPr>
          </a:p>
        </p:txBody>
      </p:sp>
      <p:sp>
        <p:nvSpPr>
          <p:cNvPr id="38920" name="Freeform 7"/>
          <p:cNvSpPr>
            <a:spLocks/>
          </p:cNvSpPr>
          <p:nvPr/>
        </p:nvSpPr>
        <p:spPr bwMode="auto">
          <a:xfrm>
            <a:off x="224790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6" y="31"/>
                </a:lnTo>
                <a:lnTo>
                  <a:pt x="31" y="13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3"/>
                </a:lnTo>
                <a:lnTo>
                  <a:pt x="131" y="31"/>
                </a:lnTo>
                <a:lnTo>
                  <a:pt x="142" y="50"/>
                </a:lnTo>
                <a:lnTo>
                  <a:pt x="144" y="73"/>
                </a:lnTo>
                <a:lnTo>
                  <a:pt x="142" y="94"/>
                </a:lnTo>
                <a:lnTo>
                  <a:pt x="131" y="115"/>
                </a:lnTo>
                <a:lnTo>
                  <a:pt x="116" y="130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0"/>
                </a:lnTo>
                <a:lnTo>
                  <a:pt x="16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Freeform 8"/>
          <p:cNvSpPr>
            <a:spLocks/>
          </p:cNvSpPr>
          <p:nvPr/>
        </p:nvSpPr>
        <p:spPr bwMode="auto">
          <a:xfrm>
            <a:off x="2247900" y="534193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1"/>
                </a:moveTo>
                <a:lnTo>
                  <a:pt x="4" y="50"/>
                </a:lnTo>
                <a:lnTo>
                  <a:pt x="16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6" y="14"/>
                </a:lnTo>
                <a:lnTo>
                  <a:pt x="131" y="29"/>
                </a:lnTo>
                <a:lnTo>
                  <a:pt x="142" y="50"/>
                </a:lnTo>
                <a:lnTo>
                  <a:pt x="144" y="71"/>
                </a:lnTo>
                <a:lnTo>
                  <a:pt x="142" y="94"/>
                </a:lnTo>
                <a:lnTo>
                  <a:pt x="131" y="114"/>
                </a:lnTo>
                <a:lnTo>
                  <a:pt x="116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6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Freeform 9"/>
          <p:cNvSpPr>
            <a:spLocks/>
          </p:cNvSpPr>
          <p:nvPr/>
        </p:nvSpPr>
        <p:spPr bwMode="auto">
          <a:xfrm>
            <a:off x="2647950" y="5056188"/>
            <a:ext cx="114300" cy="114300"/>
          </a:xfrm>
          <a:custGeom>
            <a:avLst/>
            <a:gdLst>
              <a:gd name="T0" fmla="*/ 0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2147483647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0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4"/>
              <a:gd name="T65" fmla="*/ 144 w 144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4">
                <a:moveTo>
                  <a:pt x="0" y="73"/>
                </a:moveTo>
                <a:lnTo>
                  <a:pt x="4" y="50"/>
                </a:lnTo>
                <a:lnTo>
                  <a:pt x="13" y="31"/>
                </a:lnTo>
                <a:lnTo>
                  <a:pt x="29" y="13"/>
                </a:lnTo>
                <a:lnTo>
                  <a:pt x="50" y="4"/>
                </a:lnTo>
                <a:lnTo>
                  <a:pt x="73" y="0"/>
                </a:lnTo>
                <a:lnTo>
                  <a:pt x="94" y="4"/>
                </a:lnTo>
                <a:lnTo>
                  <a:pt x="115" y="13"/>
                </a:lnTo>
                <a:lnTo>
                  <a:pt x="130" y="31"/>
                </a:lnTo>
                <a:lnTo>
                  <a:pt x="140" y="50"/>
                </a:lnTo>
                <a:lnTo>
                  <a:pt x="144" y="73"/>
                </a:lnTo>
                <a:lnTo>
                  <a:pt x="140" y="94"/>
                </a:lnTo>
                <a:lnTo>
                  <a:pt x="130" y="115"/>
                </a:lnTo>
                <a:lnTo>
                  <a:pt x="115" y="130"/>
                </a:lnTo>
                <a:lnTo>
                  <a:pt x="94" y="140"/>
                </a:lnTo>
                <a:lnTo>
                  <a:pt x="73" y="144"/>
                </a:lnTo>
                <a:lnTo>
                  <a:pt x="50" y="140"/>
                </a:lnTo>
                <a:lnTo>
                  <a:pt x="29" y="130"/>
                </a:lnTo>
                <a:lnTo>
                  <a:pt x="13" y="115"/>
                </a:lnTo>
                <a:lnTo>
                  <a:pt x="4" y="94"/>
                </a:lnTo>
                <a:lnTo>
                  <a:pt x="0" y="73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Freeform 10"/>
          <p:cNvSpPr>
            <a:spLocks/>
          </p:cNvSpPr>
          <p:nvPr/>
        </p:nvSpPr>
        <p:spPr bwMode="auto">
          <a:xfrm>
            <a:off x="2647950" y="5227638"/>
            <a:ext cx="114300" cy="114300"/>
          </a:xfrm>
          <a:custGeom>
            <a:avLst/>
            <a:gdLst>
              <a:gd name="T0" fmla="*/ 0 w 144"/>
              <a:gd name="T1" fmla="*/ 2147483647 h 143"/>
              <a:gd name="T2" fmla="*/ 2147483647 w 144"/>
              <a:gd name="T3" fmla="*/ 2147483647 h 143"/>
              <a:gd name="T4" fmla="*/ 2147483647 w 144"/>
              <a:gd name="T5" fmla="*/ 2147483647 h 143"/>
              <a:gd name="T6" fmla="*/ 2147483647 w 144"/>
              <a:gd name="T7" fmla="*/ 2147483647 h 143"/>
              <a:gd name="T8" fmla="*/ 2147483647 w 144"/>
              <a:gd name="T9" fmla="*/ 2147483647 h 143"/>
              <a:gd name="T10" fmla="*/ 2147483647 w 144"/>
              <a:gd name="T11" fmla="*/ 0 h 143"/>
              <a:gd name="T12" fmla="*/ 2147483647 w 144"/>
              <a:gd name="T13" fmla="*/ 2147483647 h 143"/>
              <a:gd name="T14" fmla="*/ 2147483647 w 144"/>
              <a:gd name="T15" fmla="*/ 2147483647 h 143"/>
              <a:gd name="T16" fmla="*/ 2147483647 w 144"/>
              <a:gd name="T17" fmla="*/ 2147483647 h 143"/>
              <a:gd name="T18" fmla="*/ 2147483647 w 144"/>
              <a:gd name="T19" fmla="*/ 2147483647 h 143"/>
              <a:gd name="T20" fmla="*/ 2147483647 w 144"/>
              <a:gd name="T21" fmla="*/ 2147483647 h 143"/>
              <a:gd name="T22" fmla="*/ 2147483647 w 144"/>
              <a:gd name="T23" fmla="*/ 2147483647 h 143"/>
              <a:gd name="T24" fmla="*/ 2147483647 w 144"/>
              <a:gd name="T25" fmla="*/ 2147483647 h 143"/>
              <a:gd name="T26" fmla="*/ 2147483647 w 144"/>
              <a:gd name="T27" fmla="*/ 2147483647 h 143"/>
              <a:gd name="T28" fmla="*/ 2147483647 w 144"/>
              <a:gd name="T29" fmla="*/ 2147483647 h 143"/>
              <a:gd name="T30" fmla="*/ 2147483647 w 144"/>
              <a:gd name="T31" fmla="*/ 2147483647 h 143"/>
              <a:gd name="T32" fmla="*/ 2147483647 w 144"/>
              <a:gd name="T33" fmla="*/ 2147483647 h 143"/>
              <a:gd name="T34" fmla="*/ 2147483647 w 144"/>
              <a:gd name="T35" fmla="*/ 2147483647 h 143"/>
              <a:gd name="T36" fmla="*/ 2147483647 w 144"/>
              <a:gd name="T37" fmla="*/ 2147483647 h 143"/>
              <a:gd name="T38" fmla="*/ 2147483647 w 144"/>
              <a:gd name="T39" fmla="*/ 2147483647 h 143"/>
              <a:gd name="T40" fmla="*/ 0 w 144"/>
              <a:gd name="T41" fmla="*/ 2147483647 h 1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4"/>
              <a:gd name="T64" fmla="*/ 0 h 143"/>
              <a:gd name="T65" fmla="*/ 144 w 144"/>
              <a:gd name="T66" fmla="*/ 143 h 14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4" h="143">
                <a:moveTo>
                  <a:pt x="0" y="71"/>
                </a:moveTo>
                <a:lnTo>
                  <a:pt x="4" y="49"/>
                </a:lnTo>
                <a:lnTo>
                  <a:pt x="13" y="28"/>
                </a:lnTo>
                <a:lnTo>
                  <a:pt x="29" y="13"/>
                </a:lnTo>
                <a:lnTo>
                  <a:pt x="50" y="3"/>
                </a:lnTo>
                <a:lnTo>
                  <a:pt x="73" y="0"/>
                </a:lnTo>
                <a:lnTo>
                  <a:pt x="94" y="3"/>
                </a:lnTo>
                <a:lnTo>
                  <a:pt x="115" y="13"/>
                </a:lnTo>
                <a:lnTo>
                  <a:pt x="130" y="28"/>
                </a:lnTo>
                <a:lnTo>
                  <a:pt x="140" y="49"/>
                </a:lnTo>
                <a:lnTo>
                  <a:pt x="144" y="71"/>
                </a:lnTo>
                <a:lnTo>
                  <a:pt x="140" y="94"/>
                </a:lnTo>
                <a:lnTo>
                  <a:pt x="130" y="113"/>
                </a:lnTo>
                <a:lnTo>
                  <a:pt x="115" y="130"/>
                </a:lnTo>
                <a:lnTo>
                  <a:pt x="94" y="140"/>
                </a:lnTo>
                <a:lnTo>
                  <a:pt x="73" y="143"/>
                </a:lnTo>
                <a:lnTo>
                  <a:pt x="50" y="140"/>
                </a:lnTo>
                <a:lnTo>
                  <a:pt x="29" y="130"/>
                </a:lnTo>
                <a:lnTo>
                  <a:pt x="13" y="113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Freeform 11"/>
          <p:cNvSpPr>
            <a:spLocks/>
          </p:cNvSpPr>
          <p:nvPr/>
        </p:nvSpPr>
        <p:spPr bwMode="auto">
          <a:xfrm>
            <a:off x="2476500" y="5341938"/>
            <a:ext cx="114300" cy="114300"/>
          </a:xfrm>
          <a:custGeom>
            <a:avLst/>
            <a:gdLst>
              <a:gd name="T0" fmla="*/ 0 w 146"/>
              <a:gd name="T1" fmla="*/ 2147483647 h 144"/>
              <a:gd name="T2" fmla="*/ 2147483647 w 146"/>
              <a:gd name="T3" fmla="*/ 2147483647 h 144"/>
              <a:gd name="T4" fmla="*/ 2147483647 w 146"/>
              <a:gd name="T5" fmla="*/ 2147483647 h 144"/>
              <a:gd name="T6" fmla="*/ 2147483647 w 146"/>
              <a:gd name="T7" fmla="*/ 2147483647 h 144"/>
              <a:gd name="T8" fmla="*/ 2147483647 w 146"/>
              <a:gd name="T9" fmla="*/ 2147483647 h 144"/>
              <a:gd name="T10" fmla="*/ 2147483647 w 146"/>
              <a:gd name="T11" fmla="*/ 0 h 144"/>
              <a:gd name="T12" fmla="*/ 2147483647 w 146"/>
              <a:gd name="T13" fmla="*/ 2147483647 h 144"/>
              <a:gd name="T14" fmla="*/ 2147483647 w 146"/>
              <a:gd name="T15" fmla="*/ 2147483647 h 144"/>
              <a:gd name="T16" fmla="*/ 2147483647 w 146"/>
              <a:gd name="T17" fmla="*/ 2147483647 h 144"/>
              <a:gd name="T18" fmla="*/ 2147483647 w 146"/>
              <a:gd name="T19" fmla="*/ 2147483647 h 144"/>
              <a:gd name="T20" fmla="*/ 2147483647 w 146"/>
              <a:gd name="T21" fmla="*/ 2147483647 h 144"/>
              <a:gd name="T22" fmla="*/ 2147483647 w 146"/>
              <a:gd name="T23" fmla="*/ 2147483647 h 144"/>
              <a:gd name="T24" fmla="*/ 2147483647 w 146"/>
              <a:gd name="T25" fmla="*/ 2147483647 h 144"/>
              <a:gd name="T26" fmla="*/ 2147483647 w 146"/>
              <a:gd name="T27" fmla="*/ 2147483647 h 144"/>
              <a:gd name="T28" fmla="*/ 2147483647 w 146"/>
              <a:gd name="T29" fmla="*/ 2147483647 h 144"/>
              <a:gd name="T30" fmla="*/ 2147483647 w 146"/>
              <a:gd name="T31" fmla="*/ 2147483647 h 144"/>
              <a:gd name="T32" fmla="*/ 2147483647 w 146"/>
              <a:gd name="T33" fmla="*/ 2147483647 h 144"/>
              <a:gd name="T34" fmla="*/ 2147483647 w 146"/>
              <a:gd name="T35" fmla="*/ 2147483647 h 144"/>
              <a:gd name="T36" fmla="*/ 2147483647 w 146"/>
              <a:gd name="T37" fmla="*/ 2147483647 h 144"/>
              <a:gd name="T38" fmla="*/ 2147483647 w 146"/>
              <a:gd name="T39" fmla="*/ 2147483647 h 144"/>
              <a:gd name="T40" fmla="*/ 0 w 146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6"/>
              <a:gd name="T64" fmla="*/ 0 h 144"/>
              <a:gd name="T65" fmla="*/ 146 w 146"/>
              <a:gd name="T66" fmla="*/ 144 h 1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6" h="144">
                <a:moveTo>
                  <a:pt x="0" y="71"/>
                </a:moveTo>
                <a:lnTo>
                  <a:pt x="4" y="50"/>
                </a:lnTo>
                <a:lnTo>
                  <a:pt x="15" y="29"/>
                </a:lnTo>
                <a:lnTo>
                  <a:pt x="31" y="14"/>
                </a:lnTo>
                <a:lnTo>
                  <a:pt x="50" y="4"/>
                </a:lnTo>
                <a:lnTo>
                  <a:pt x="73" y="0"/>
                </a:lnTo>
                <a:lnTo>
                  <a:pt x="96" y="4"/>
                </a:lnTo>
                <a:lnTo>
                  <a:pt x="115" y="14"/>
                </a:lnTo>
                <a:lnTo>
                  <a:pt x="131" y="29"/>
                </a:lnTo>
                <a:lnTo>
                  <a:pt x="142" y="50"/>
                </a:lnTo>
                <a:lnTo>
                  <a:pt x="146" y="71"/>
                </a:lnTo>
                <a:lnTo>
                  <a:pt x="142" y="94"/>
                </a:lnTo>
                <a:lnTo>
                  <a:pt x="131" y="114"/>
                </a:lnTo>
                <a:lnTo>
                  <a:pt x="115" y="131"/>
                </a:lnTo>
                <a:lnTo>
                  <a:pt x="96" y="140"/>
                </a:lnTo>
                <a:lnTo>
                  <a:pt x="73" y="144"/>
                </a:lnTo>
                <a:lnTo>
                  <a:pt x="50" y="140"/>
                </a:lnTo>
                <a:lnTo>
                  <a:pt x="31" y="131"/>
                </a:lnTo>
                <a:lnTo>
                  <a:pt x="15" y="114"/>
                </a:lnTo>
                <a:lnTo>
                  <a:pt x="4" y="94"/>
                </a:lnTo>
                <a:lnTo>
                  <a:pt x="0" y="71"/>
                </a:lnTo>
                <a:close/>
              </a:path>
            </a:pathLst>
          </a:custGeom>
          <a:solidFill>
            <a:srgbClr val="008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2362200" y="5113338"/>
            <a:ext cx="231775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Freeform 13"/>
          <p:cNvSpPr>
            <a:spLocks/>
          </p:cNvSpPr>
          <p:nvPr/>
        </p:nvSpPr>
        <p:spPr bwMode="auto">
          <a:xfrm>
            <a:off x="2578100" y="5078413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2147483647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0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88" y="44"/>
                </a:moveTo>
                <a:lnTo>
                  <a:pt x="0" y="88"/>
                </a:lnTo>
                <a:lnTo>
                  <a:pt x="2" y="82"/>
                </a:lnTo>
                <a:lnTo>
                  <a:pt x="3" y="78"/>
                </a:lnTo>
                <a:lnTo>
                  <a:pt x="5" y="73"/>
                </a:lnTo>
                <a:lnTo>
                  <a:pt x="7" y="67"/>
                </a:lnTo>
                <a:lnTo>
                  <a:pt x="9" y="63"/>
                </a:lnTo>
                <a:lnTo>
                  <a:pt x="9" y="57"/>
                </a:lnTo>
                <a:lnTo>
                  <a:pt x="9" y="51"/>
                </a:lnTo>
                <a:lnTo>
                  <a:pt x="9" y="46"/>
                </a:lnTo>
                <a:lnTo>
                  <a:pt x="9" y="40"/>
                </a:lnTo>
                <a:lnTo>
                  <a:pt x="9" y="36"/>
                </a:lnTo>
                <a:lnTo>
                  <a:pt x="9" y="30"/>
                </a:lnTo>
                <a:lnTo>
                  <a:pt x="9" y="25"/>
                </a:lnTo>
                <a:lnTo>
                  <a:pt x="7" y="19"/>
                </a:lnTo>
                <a:lnTo>
                  <a:pt x="5" y="15"/>
                </a:lnTo>
                <a:lnTo>
                  <a:pt x="3" y="9"/>
                </a:lnTo>
                <a:lnTo>
                  <a:pt x="2" y="3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>
            <a:off x="2305050" y="5170488"/>
            <a:ext cx="1588" cy="119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Freeform 15"/>
          <p:cNvSpPr>
            <a:spLocks/>
          </p:cNvSpPr>
          <p:nvPr/>
        </p:nvSpPr>
        <p:spPr bwMode="auto">
          <a:xfrm>
            <a:off x="2270125" y="5272088"/>
            <a:ext cx="69850" cy="69850"/>
          </a:xfrm>
          <a:custGeom>
            <a:avLst/>
            <a:gdLst>
              <a:gd name="T0" fmla="*/ 2147483647 w 88"/>
              <a:gd name="T1" fmla="*/ 2147483647 h 88"/>
              <a:gd name="T2" fmla="*/ 0 w 88"/>
              <a:gd name="T3" fmla="*/ 0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2147483647 w 88"/>
              <a:gd name="T37" fmla="*/ 0 h 88"/>
              <a:gd name="T38" fmla="*/ 2147483647 w 88"/>
              <a:gd name="T39" fmla="*/ 2147483647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8"/>
              <a:gd name="T62" fmla="*/ 88 w 88"/>
              <a:gd name="T63" fmla="*/ 88 h 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8">
                <a:moveTo>
                  <a:pt x="44" y="88"/>
                </a:moveTo>
                <a:lnTo>
                  <a:pt x="0" y="0"/>
                </a:lnTo>
                <a:lnTo>
                  <a:pt x="6" y="2"/>
                </a:lnTo>
                <a:lnTo>
                  <a:pt x="10" y="4"/>
                </a:lnTo>
                <a:lnTo>
                  <a:pt x="16" y="6"/>
                </a:lnTo>
                <a:lnTo>
                  <a:pt x="19" y="8"/>
                </a:lnTo>
                <a:lnTo>
                  <a:pt x="25" y="8"/>
                </a:lnTo>
                <a:lnTo>
                  <a:pt x="31" y="10"/>
                </a:lnTo>
                <a:lnTo>
                  <a:pt x="37" y="10"/>
                </a:lnTo>
                <a:lnTo>
                  <a:pt x="42" y="10"/>
                </a:lnTo>
                <a:lnTo>
                  <a:pt x="46" y="10"/>
                </a:lnTo>
                <a:lnTo>
                  <a:pt x="52" y="10"/>
                </a:lnTo>
                <a:lnTo>
                  <a:pt x="58" y="10"/>
                </a:lnTo>
                <a:lnTo>
                  <a:pt x="63" y="8"/>
                </a:lnTo>
                <a:lnTo>
                  <a:pt x="67" y="8"/>
                </a:lnTo>
                <a:lnTo>
                  <a:pt x="73" y="6"/>
                </a:lnTo>
                <a:lnTo>
                  <a:pt x="79" y="4"/>
                </a:lnTo>
                <a:lnTo>
                  <a:pt x="83" y="2"/>
                </a:lnTo>
                <a:lnTo>
                  <a:pt x="88" y="0"/>
                </a:lnTo>
                <a:lnTo>
                  <a:pt x="44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2362200" y="5399088"/>
            <a:ext cx="61913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Freeform 17"/>
          <p:cNvSpPr>
            <a:spLocks/>
          </p:cNvSpPr>
          <p:nvPr/>
        </p:nvSpPr>
        <p:spPr bwMode="auto">
          <a:xfrm>
            <a:off x="2405063" y="5364163"/>
            <a:ext cx="71437" cy="69850"/>
          </a:xfrm>
          <a:custGeom>
            <a:avLst/>
            <a:gdLst>
              <a:gd name="T0" fmla="*/ 2147483647 w 88"/>
              <a:gd name="T1" fmla="*/ 2147483647 h 89"/>
              <a:gd name="T2" fmla="*/ 0 w 88"/>
              <a:gd name="T3" fmla="*/ 2147483647 h 89"/>
              <a:gd name="T4" fmla="*/ 2147483647 w 88"/>
              <a:gd name="T5" fmla="*/ 2147483647 h 89"/>
              <a:gd name="T6" fmla="*/ 2147483647 w 88"/>
              <a:gd name="T7" fmla="*/ 2147483647 h 89"/>
              <a:gd name="T8" fmla="*/ 2147483647 w 88"/>
              <a:gd name="T9" fmla="*/ 2147483647 h 89"/>
              <a:gd name="T10" fmla="*/ 2147483647 w 88"/>
              <a:gd name="T11" fmla="*/ 2147483647 h 89"/>
              <a:gd name="T12" fmla="*/ 2147483647 w 88"/>
              <a:gd name="T13" fmla="*/ 2147483647 h 89"/>
              <a:gd name="T14" fmla="*/ 2147483647 w 88"/>
              <a:gd name="T15" fmla="*/ 2147483647 h 89"/>
              <a:gd name="T16" fmla="*/ 2147483647 w 88"/>
              <a:gd name="T17" fmla="*/ 2147483647 h 89"/>
              <a:gd name="T18" fmla="*/ 2147483647 w 88"/>
              <a:gd name="T19" fmla="*/ 2147483647 h 89"/>
              <a:gd name="T20" fmla="*/ 2147483647 w 88"/>
              <a:gd name="T21" fmla="*/ 2147483647 h 89"/>
              <a:gd name="T22" fmla="*/ 2147483647 w 88"/>
              <a:gd name="T23" fmla="*/ 2147483647 h 89"/>
              <a:gd name="T24" fmla="*/ 2147483647 w 88"/>
              <a:gd name="T25" fmla="*/ 2147483647 h 89"/>
              <a:gd name="T26" fmla="*/ 2147483647 w 88"/>
              <a:gd name="T27" fmla="*/ 2147483647 h 89"/>
              <a:gd name="T28" fmla="*/ 2147483647 w 88"/>
              <a:gd name="T29" fmla="*/ 2147483647 h 89"/>
              <a:gd name="T30" fmla="*/ 2147483647 w 88"/>
              <a:gd name="T31" fmla="*/ 2147483647 h 89"/>
              <a:gd name="T32" fmla="*/ 2147483647 w 88"/>
              <a:gd name="T33" fmla="*/ 2147483647 h 89"/>
              <a:gd name="T34" fmla="*/ 2147483647 w 88"/>
              <a:gd name="T35" fmla="*/ 2147483647 h 89"/>
              <a:gd name="T36" fmla="*/ 0 w 88"/>
              <a:gd name="T37" fmla="*/ 0 h 89"/>
              <a:gd name="T38" fmla="*/ 2147483647 w 88"/>
              <a:gd name="T39" fmla="*/ 2147483647 h 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8"/>
              <a:gd name="T61" fmla="*/ 0 h 89"/>
              <a:gd name="T62" fmla="*/ 88 w 88"/>
              <a:gd name="T63" fmla="*/ 89 h 8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8" h="89">
                <a:moveTo>
                  <a:pt x="88" y="44"/>
                </a:moveTo>
                <a:lnTo>
                  <a:pt x="0" y="89"/>
                </a:lnTo>
                <a:lnTo>
                  <a:pt x="4" y="85"/>
                </a:lnTo>
                <a:lnTo>
                  <a:pt x="6" y="79"/>
                </a:lnTo>
                <a:lnTo>
                  <a:pt x="8" y="75"/>
                </a:lnTo>
                <a:lnTo>
                  <a:pt x="8" y="69"/>
                </a:lnTo>
                <a:lnTo>
                  <a:pt x="9" y="64"/>
                </a:lnTo>
                <a:lnTo>
                  <a:pt x="9" y="58"/>
                </a:lnTo>
                <a:lnTo>
                  <a:pt x="11" y="54"/>
                </a:lnTo>
                <a:lnTo>
                  <a:pt x="11" y="48"/>
                </a:lnTo>
                <a:lnTo>
                  <a:pt x="11" y="43"/>
                </a:lnTo>
                <a:lnTo>
                  <a:pt x="11" y="37"/>
                </a:lnTo>
                <a:lnTo>
                  <a:pt x="9" y="31"/>
                </a:lnTo>
                <a:lnTo>
                  <a:pt x="9" y="27"/>
                </a:lnTo>
                <a:lnTo>
                  <a:pt x="8" y="21"/>
                </a:lnTo>
                <a:lnTo>
                  <a:pt x="8" y="16"/>
                </a:lnTo>
                <a:lnTo>
                  <a:pt x="6" y="10"/>
                </a:lnTo>
                <a:lnTo>
                  <a:pt x="4" y="6"/>
                </a:lnTo>
                <a:lnTo>
                  <a:pt x="0" y="0"/>
                </a:lnTo>
                <a:lnTo>
                  <a:pt x="88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 flipV="1">
            <a:off x="2590800" y="5365750"/>
            <a:ext cx="66675" cy="333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Freeform 19"/>
          <p:cNvSpPr>
            <a:spLocks/>
          </p:cNvSpPr>
          <p:nvPr/>
        </p:nvSpPr>
        <p:spPr bwMode="auto">
          <a:xfrm>
            <a:off x="2627313" y="5341938"/>
            <a:ext cx="77787" cy="63500"/>
          </a:xfrm>
          <a:custGeom>
            <a:avLst/>
            <a:gdLst>
              <a:gd name="T0" fmla="*/ 2147483647 w 100"/>
              <a:gd name="T1" fmla="*/ 0 h 79"/>
              <a:gd name="T2" fmla="*/ 2147483647 w 100"/>
              <a:gd name="T3" fmla="*/ 2147483647 h 79"/>
              <a:gd name="T4" fmla="*/ 2147483647 w 100"/>
              <a:gd name="T5" fmla="*/ 2147483647 h 79"/>
              <a:gd name="T6" fmla="*/ 2147483647 w 100"/>
              <a:gd name="T7" fmla="*/ 2147483647 h 79"/>
              <a:gd name="T8" fmla="*/ 2147483647 w 100"/>
              <a:gd name="T9" fmla="*/ 2147483647 h 79"/>
              <a:gd name="T10" fmla="*/ 2147483647 w 100"/>
              <a:gd name="T11" fmla="*/ 2147483647 h 79"/>
              <a:gd name="T12" fmla="*/ 2147483647 w 100"/>
              <a:gd name="T13" fmla="*/ 2147483647 h 79"/>
              <a:gd name="T14" fmla="*/ 2147483647 w 100"/>
              <a:gd name="T15" fmla="*/ 2147483647 h 79"/>
              <a:gd name="T16" fmla="*/ 2147483647 w 100"/>
              <a:gd name="T17" fmla="*/ 2147483647 h 79"/>
              <a:gd name="T18" fmla="*/ 2147483647 w 100"/>
              <a:gd name="T19" fmla="*/ 2147483647 h 79"/>
              <a:gd name="T20" fmla="*/ 2147483647 w 100"/>
              <a:gd name="T21" fmla="*/ 2147483647 h 79"/>
              <a:gd name="T22" fmla="*/ 2147483647 w 100"/>
              <a:gd name="T23" fmla="*/ 2147483647 h 79"/>
              <a:gd name="T24" fmla="*/ 2147483647 w 100"/>
              <a:gd name="T25" fmla="*/ 2147483647 h 79"/>
              <a:gd name="T26" fmla="*/ 2147483647 w 100"/>
              <a:gd name="T27" fmla="*/ 2147483647 h 79"/>
              <a:gd name="T28" fmla="*/ 2147483647 w 100"/>
              <a:gd name="T29" fmla="*/ 2147483647 h 79"/>
              <a:gd name="T30" fmla="*/ 2147483647 w 100"/>
              <a:gd name="T31" fmla="*/ 2147483647 h 79"/>
              <a:gd name="T32" fmla="*/ 2147483647 w 100"/>
              <a:gd name="T33" fmla="*/ 2147483647 h 79"/>
              <a:gd name="T34" fmla="*/ 2147483647 w 100"/>
              <a:gd name="T35" fmla="*/ 2147483647 h 79"/>
              <a:gd name="T36" fmla="*/ 0 w 100"/>
              <a:gd name="T37" fmla="*/ 0 h 79"/>
              <a:gd name="T38" fmla="*/ 2147483647 w 100"/>
              <a:gd name="T39" fmla="*/ 0 h 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0"/>
              <a:gd name="T61" fmla="*/ 0 h 79"/>
              <a:gd name="T62" fmla="*/ 100 w 100"/>
              <a:gd name="T63" fmla="*/ 79 h 7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0" h="79">
                <a:moveTo>
                  <a:pt x="100" y="0"/>
                </a:moveTo>
                <a:lnTo>
                  <a:pt x="40" y="79"/>
                </a:lnTo>
                <a:lnTo>
                  <a:pt x="40" y="73"/>
                </a:lnTo>
                <a:lnTo>
                  <a:pt x="38" y="68"/>
                </a:lnTo>
                <a:lnTo>
                  <a:pt x="38" y="64"/>
                </a:lnTo>
                <a:lnTo>
                  <a:pt x="36" y="58"/>
                </a:lnTo>
                <a:lnTo>
                  <a:pt x="36" y="52"/>
                </a:lnTo>
                <a:lnTo>
                  <a:pt x="35" y="47"/>
                </a:lnTo>
                <a:lnTo>
                  <a:pt x="33" y="43"/>
                </a:lnTo>
                <a:lnTo>
                  <a:pt x="31" y="37"/>
                </a:lnTo>
                <a:lnTo>
                  <a:pt x="29" y="33"/>
                </a:lnTo>
                <a:lnTo>
                  <a:pt x="25" y="27"/>
                </a:lnTo>
                <a:lnTo>
                  <a:pt x="23" y="23"/>
                </a:lnTo>
                <a:lnTo>
                  <a:pt x="19" y="20"/>
                </a:lnTo>
                <a:lnTo>
                  <a:pt x="15" y="16"/>
                </a:lnTo>
                <a:lnTo>
                  <a:pt x="12" y="10"/>
                </a:lnTo>
                <a:lnTo>
                  <a:pt x="8" y="6"/>
                </a:lnTo>
                <a:lnTo>
                  <a:pt x="4" y="4"/>
                </a:lnTo>
                <a:lnTo>
                  <a:pt x="0" y="0"/>
                </a:lnTo>
                <a:lnTo>
                  <a:pt x="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Line 20"/>
          <p:cNvSpPr>
            <a:spLocks noChangeShapeType="1"/>
          </p:cNvSpPr>
          <p:nvPr/>
        </p:nvSpPr>
        <p:spPr bwMode="auto">
          <a:xfrm>
            <a:off x="2362200" y="5113338"/>
            <a:ext cx="239713" cy="1444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Freeform 21"/>
          <p:cNvSpPr>
            <a:spLocks/>
          </p:cNvSpPr>
          <p:nvPr/>
        </p:nvSpPr>
        <p:spPr bwMode="auto">
          <a:xfrm>
            <a:off x="2570163" y="5219700"/>
            <a:ext cx="77787" cy="65088"/>
          </a:xfrm>
          <a:custGeom>
            <a:avLst/>
            <a:gdLst>
              <a:gd name="T0" fmla="*/ 2147483647 w 98"/>
              <a:gd name="T1" fmla="*/ 2147483647 h 83"/>
              <a:gd name="T2" fmla="*/ 0 w 98"/>
              <a:gd name="T3" fmla="*/ 2147483647 h 83"/>
              <a:gd name="T4" fmla="*/ 2147483647 w 98"/>
              <a:gd name="T5" fmla="*/ 2147483647 h 83"/>
              <a:gd name="T6" fmla="*/ 2147483647 w 98"/>
              <a:gd name="T7" fmla="*/ 2147483647 h 83"/>
              <a:gd name="T8" fmla="*/ 2147483647 w 98"/>
              <a:gd name="T9" fmla="*/ 2147483647 h 83"/>
              <a:gd name="T10" fmla="*/ 2147483647 w 98"/>
              <a:gd name="T11" fmla="*/ 2147483647 h 83"/>
              <a:gd name="T12" fmla="*/ 2147483647 w 98"/>
              <a:gd name="T13" fmla="*/ 2147483647 h 83"/>
              <a:gd name="T14" fmla="*/ 2147483647 w 98"/>
              <a:gd name="T15" fmla="*/ 2147483647 h 83"/>
              <a:gd name="T16" fmla="*/ 2147483647 w 98"/>
              <a:gd name="T17" fmla="*/ 2147483647 h 83"/>
              <a:gd name="T18" fmla="*/ 2147483647 w 98"/>
              <a:gd name="T19" fmla="*/ 2147483647 h 83"/>
              <a:gd name="T20" fmla="*/ 2147483647 w 98"/>
              <a:gd name="T21" fmla="*/ 2147483647 h 83"/>
              <a:gd name="T22" fmla="*/ 2147483647 w 98"/>
              <a:gd name="T23" fmla="*/ 2147483647 h 83"/>
              <a:gd name="T24" fmla="*/ 2147483647 w 98"/>
              <a:gd name="T25" fmla="*/ 2147483647 h 83"/>
              <a:gd name="T26" fmla="*/ 2147483647 w 98"/>
              <a:gd name="T27" fmla="*/ 2147483647 h 83"/>
              <a:gd name="T28" fmla="*/ 2147483647 w 98"/>
              <a:gd name="T29" fmla="*/ 2147483647 h 83"/>
              <a:gd name="T30" fmla="*/ 2147483647 w 98"/>
              <a:gd name="T31" fmla="*/ 2147483647 h 83"/>
              <a:gd name="T32" fmla="*/ 2147483647 w 98"/>
              <a:gd name="T33" fmla="*/ 2147483647 h 83"/>
              <a:gd name="T34" fmla="*/ 2147483647 w 98"/>
              <a:gd name="T35" fmla="*/ 2147483647 h 83"/>
              <a:gd name="T36" fmla="*/ 2147483647 w 98"/>
              <a:gd name="T37" fmla="*/ 0 h 83"/>
              <a:gd name="T38" fmla="*/ 2147483647 w 98"/>
              <a:gd name="T39" fmla="*/ 2147483647 h 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8"/>
              <a:gd name="T61" fmla="*/ 0 h 83"/>
              <a:gd name="T62" fmla="*/ 98 w 98"/>
              <a:gd name="T63" fmla="*/ 83 h 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8" h="83">
                <a:moveTo>
                  <a:pt x="98" y="83"/>
                </a:moveTo>
                <a:lnTo>
                  <a:pt x="0" y="75"/>
                </a:lnTo>
                <a:lnTo>
                  <a:pt x="4" y="73"/>
                </a:lnTo>
                <a:lnTo>
                  <a:pt x="8" y="69"/>
                </a:lnTo>
                <a:lnTo>
                  <a:pt x="12" y="65"/>
                </a:lnTo>
                <a:lnTo>
                  <a:pt x="15" y="61"/>
                </a:lnTo>
                <a:lnTo>
                  <a:pt x="19" y="58"/>
                </a:lnTo>
                <a:lnTo>
                  <a:pt x="23" y="54"/>
                </a:lnTo>
                <a:lnTo>
                  <a:pt x="27" y="50"/>
                </a:lnTo>
                <a:lnTo>
                  <a:pt x="29" y="46"/>
                </a:lnTo>
                <a:lnTo>
                  <a:pt x="33" y="40"/>
                </a:lnTo>
                <a:lnTo>
                  <a:pt x="35" y="37"/>
                </a:lnTo>
                <a:lnTo>
                  <a:pt x="36" y="31"/>
                </a:lnTo>
                <a:lnTo>
                  <a:pt x="38" y="27"/>
                </a:lnTo>
                <a:lnTo>
                  <a:pt x="40" y="21"/>
                </a:lnTo>
                <a:lnTo>
                  <a:pt x="42" y="15"/>
                </a:lnTo>
                <a:lnTo>
                  <a:pt x="44" y="12"/>
                </a:lnTo>
                <a:lnTo>
                  <a:pt x="44" y="6"/>
                </a:lnTo>
                <a:lnTo>
                  <a:pt x="44" y="0"/>
                </a:lnTo>
                <a:lnTo>
                  <a:pt x="98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Rectangle 22"/>
          <p:cNvSpPr>
            <a:spLocks noChangeArrowheads="1"/>
          </p:cNvSpPr>
          <p:nvPr/>
        </p:nvSpPr>
        <p:spPr bwMode="auto">
          <a:xfrm>
            <a:off x="2190750" y="4999038"/>
            <a:ext cx="628650" cy="5143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Freeform 23"/>
          <p:cNvSpPr>
            <a:spLocks/>
          </p:cNvSpPr>
          <p:nvPr/>
        </p:nvSpPr>
        <p:spPr bwMode="auto">
          <a:xfrm>
            <a:off x="1731963" y="4914900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7" name="Freeform 24"/>
          <p:cNvSpPr>
            <a:spLocks/>
          </p:cNvSpPr>
          <p:nvPr/>
        </p:nvSpPr>
        <p:spPr bwMode="auto">
          <a:xfrm>
            <a:off x="1958975" y="5143500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4"/>
                </a:moveTo>
                <a:lnTo>
                  <a:pt x="75" y="0"/>
                </a:lnTo>
                <a:lnTo>
                  <a:pt x="57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10"/>
                </a:lnTo>
                <a:lnTo>
                  <a:pt x="123" y="144"/>
                </a:lnTo>
                <a:lnTo>
                  <a:pt x="105" y="88"/>
                </a:lnTo>
                <a:lnTo>
                  <a:pt x="151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8" name="Freeform 25"/>
          <p:cNvSpPr>
            <a:spLocks/>
          </p:cNvSpPr>
          <p:nvPr/>
        </p:nvSpPr>
        <p:spPr bwMode="auto">
          <a:xfrm>
            <a:off x="1731963" y="5257800"/>
            <a:ext cx="119062" cy="112713"/>
          </a:xfrm>
          <a:custGeom>
            <a:avLst/>
            <a:gdLst>
              <a:gd name="T0" fmla="*/ 2147483647 w 152"/>
              <a:gd name="T1" fmla="*/ 2147483647 h 144"/>
              <a:gd name="T2" fmla="*/ 2147483647 w 152"/>
              <a:gd name="T3" fmla="*/ 0 h 144"/>
              <a:gd name="T4" fmla="*/ 2147483647 w 152"/>
              <a:gd name="T5" fmla="*/ 2147483647 h 144"/>
              <a:gd name="T6" fmla="*/ 0 w 152"/>
              <a:gd name="T7" fmla="*/ 2147483647 h 144"/>
              <a:gd name="T8" fmla="*/ 2147483647 w 152"/>
              <a:gd name="T9" fmla="*/ 2147483647 h 144"/>
              <a:gd name="T10" fmla="*/ 2147483647 w 152"/>
              <a:gd name="T11" fmla="*/ 2147483647 h 144"/>
              <a:gd name="T12" fmla="*/ 2147483647 w 152"/>
              <a:gd name="T13" fmla="*/ 2147483647 h 144"/>
              <a:gd name="T14" fmla="*/ 2147483647 w 152"/>
              <a:gd name="T15" fmla="*/ 2147483647 h 144"/>
              <a:gd name="T16" fmla="*/ 2147483647 w 152"/>
              <a:gd name="T17" fmla="*/ 2147483647 h 144"/>
              <a:gd name="T18" fmla="*/ 2147483647 w 152"/>
              <a:gd name="T19" fmla="*/ 2147483647 h 144"/>
              <a:gd name="T20" fmla="*/ 2147483647 w 152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4"/>
              <a:gd name="T35" fmla="*/ 152 w 152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4">
                <a:moveTo>
                  <a:pt x="92" y="54"/>
                </a:moveTo>
                <a:lnTo>
                  <a:pt x="75" y="0"/>
                </a:lnTo>
                <a:lnTo>
                  <a:pt x="58" y="54"/>
                </a:lnTo>
                <a:lnTo>
                  <a:pt x="0" y="54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4" y="88"/>
                </a:lnTo>
                <a:lnTo>
                  <a:pt x="152" y="54"/>
                </a:lnTo>
                <a:lnTo>
                  <a:pt x="92" y="54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9" name="Freeform 26"/>
          <p:cNvSpPr>
            <a:spLocks/>
          </p:cNvSpPr>
          <p:nvPr/>
        </p:nvSpPr>
        <p:spPr bwMode="auto">
          <a:xfrm>
            <a:off x="1958975" y="5427663"/>
            <a:ext cx="120650" cy="114300"/>
          </a:xfrm>
          <a:custGeom>
            <a:avLst/>
            <a:gdLst>
              <a:gd name="T0" fmla="*/ 2147483647 w 151"/>
              <a:gd name="T1" fmla="*/ 2147483647 h 144"/>
              <a:gd name="T2" fmla="*/ 2147483647 w 151"/>
              <a:gd name="T3" fmla="*/ 0 h 144"/>
              <a:gd name="T4" fmla="*/ 2147483647 w 151"/>
              <a:gd name="T5" fmla="*/ 2147483647 h 144"/>
              <a:gd name="T6" fmla="*/ 0 w 151"/>
              <a:gd name="T7" fmla="*/ 2147483647 h 144"/>
              <a:gd name="T8" fmla="*/ 2147483647 w 151"/>
              <a:gd name="T9" fmla="*/ 2147483647 h 144"/>
              <a:gd name="T10" fmla="*/ 2147483647 w 151"/>
              <a:gd name="T11" fmla="*/ 2147483647 h 144"/>
              <a:gd name="T12" fmla="*/ 2147483647 w 151"/>
              <a:gd name="T13" fmla="*/ 2147483647 h 144"/>
              <a:gd name="T14" fmla="*/ 2147483647 w 151"/>
              <a:gd name="T15" fmla="*/ 2147483647 h 144"/>
              <a:gd name="T16" fmla="*/ 2147483647 w 151"/>
              <a:gd name="T17" fmla="*/ 2147483647 h 144"/>
              <a:gd name="T18" fmla="*/ 2147483647 w 151"/>
              <a:gd name="T19" fmla="*/ 2147483647 h 144"/>
              <a:gd name="T20" fmla="*/ 2147483647 w 151"/>
              <a:gd name="T21" fmla="*/ 2147483647 h 1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"/>
              <a:gd name="T34" fmla="*/ 0 h 144"/>
              <a:gd name="T35" fmla="*/ 151 w 151"/>
              <a:gd name="T36" fmla="*/ 144 h 1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" h="144">
                <a:moveTo>
                  <a:pt x="92" y="56"/>
                </a:moveTo>
                <a:lnTo>
                  <a:pt x="75" y="0"/>
                </a:lnTo>
                <a:lnTo>
                  <a:pt x="57" y="56"/>
                </a:lnTo>
                <a:lnTo>
                  <a:pt x="0" y="56"/>
                </a:lnTo>
                <a:lnTo>
                  <a:pt x="46" y="88"/>
                </a:lnTo>
                <a:lnTo>
                  <a:pt x="29" y="144"/>
                </a:lnTo>
                <a:lnTo>
                  <a:pt x="75" y="109"/>
                </a:lnTo>
                <a:lnTo>
                  <a:pt x="123" y="144"/>
                </a:lnTo>
                <a:lnTo>
                  <a:pt x="105" y="88"/>
                </a:lnTo>
                <a:lnTo>
                  <a:pt x="151" y="56"/>
                </a:lnTo>
                <a:lnTo>
                  <a:pt x="92" y="5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0" name="Freeform 27"/>
          <p:cNvSpPr>
            <a:spLocks/>
          </p:cNvSpPr>
          <p:nvPr/>
        </p:nvSpPr>
        <p:spPr bwMode="auto">
          <a:xfrm>
            <a:off x="1731963" y="5599113"/>
            <a:ext cx="119062" cy="114300"/>
          </a:xfrm>
          <a:custGeom>
            <a:avLst/>
            <a:gdLst>
              <a:gd name="T0" fmla="*/ 2147483647 w 152"/>
              <a:gd name="T1" fmla="*/ 2147483647 h 143"/>
              <a:gd name="T2" fmla="*/ 2147483647 w 152"/>
              <a:gd name="T3" fmla="*/ 0 h 143"/>
              <a:gd name="T4" fmla="*/ 2147483647 w 152"/>
              <a:gd name="T5" fmla="*/ 2147483647 h 143"/>
              <a:gd name="T6" fmla="*/ 0 w 152"/>
              <a:gd name="T7" fmla="*/ 2147483647 h 143"/>
              <a:gd name="T8" fmla="*/ 2147483647 w 152"/>
              <a:gd name="T9" fmla="*/ 2147483647 h 143"/>
              <a:gd name="T10" fmla="*/ 2147483647 w 152"/>
              <a:gd name="T11" fmla="*/ 2147483647 h 143"/>
              <a:gd name="T12" fmla="*/ 2147483647 w 152"/>
              <a:gd name="T13" fmla="*/ 2147483647 h 143"/>
              <a:gd name="T14" fmla="*/ 2147483647 w 152"/>
              <a:gd name="T15" fmla="*/ 2147483647 h 143"/>
              <a:gd name="T16" fmla="*/ 2147483647 w 152"/>
              <a:gd name="T17" fmla="*/ 2147483647 h 143"/>
              <a:gd name="T18" fmla="*/ 2147483647 w 152"/>
              <a:gd name="T19" fmla="*/ 2147483647 h 143"/>
              <a:gd name="T20" fmla="*/ 2147483647 w 152"/>
              <a:gd name="T21" fmla="*/ 2147483647 h 1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2"/>
              <a:gd name="T34" fmla="*/ 0 h 143"/>
              <a:gd name="T35" fmla="*/ 152 w 152"/>
              <a:gd name="T36" fmla="*/ 143 h 14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2" h="143">
                <a:moveTo>
                  <a:pt x="92" y="53"/>
                </a:moveTo>
                <a:lnTo>
                  <a:pt x="75" y="0"/>
                </a:lnTo>
                <a:lnTo>
                  <a:pt x="58" y="53"/>
                </a:lnTo>
                <a:lnTo>
                  <a:pt x="0" y="53"/>
                </a:lnTo>
                <a:lnTo>
                  <a:pt x="46" y="88"/>
                </a:lnTo>
                <a:lnTo>
                  <a:pt x="29" y="143"/>
                </a:lnTo>
                <a:lnTo>
                  <a:pt x="75" y="109"/>
                </a:lnTo>
                <a:lnTo>
                  <a:pt x="123" y="143"/>
                </a:lnTo>
                <a:lnTo>
                  <a:pt x="104" y="88"/>
                </a:lnTo>
                <a:lnTo>
                  <a:pt x="152" y="53"/>
                </a:lnTo>
                <a:lnTo>
                  <a:pt x="92" y="53"/>
                </a:lnTo>
                <a:close/>
              </a:path>
            </a:pathLst>
          </a:custGeom>
          <a:solidFill>
            <a:srgbClr val="00FF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1" name="Text Box 28"/>
          <p:cNvSpPr txBox="1">
            <a:spLocks noChangeArrowheads="1"/>
          </p:cNvSpPr>
          <p:nvPr/>
        </p:nvSpPr>
        <p:spPr bwMode="auto">
          <a:xfrm>
            <a:off x="609600" y="9906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What</a:t>
            </a:r>
            <a:r>
              <a:rPr lang="en-US" sz="2000" dirty="0">
                <a:latin typeface="Arial" charset="0"/>
                <a:cs typeface="Times New Roman" pitchFamily="18" charset="0"/>
              </a:rPr>
              <a:t> we measure = Subject </a:t>
            </a:r>
            <a:r>
              <a:rPr lang="en-US" sz="2000" b="1" dirty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Skills/Disease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-State </a:t>
            </a:r>
            <a:r>
              <a:rPr lang="en-US" sz="2000" dirty="0">
                <a:latin typeface="Arial" charset="0"/>
                <a:cs typeface="Times New Roman" pitchFamily="18" charset="0"/>
              </a:rPr>
              <a:t>Model</a:t>
            </a:r>
          </a:p>
        </p:txBody>
      </p:sp>
      <p:grpSp>
        <p:nvGrpSpPr>
          <p:cNvPr id="38942" name="Group 29"/>
          <p:cNvGrpSpPr>
            <a:grpSpLocks/>
          </p:cNvGrpSpPr>
          <p:nvPr/>
        </p:nvGrpSpPr>
        <p:grpSpPr bwMode="auto">
          <a:xfrm>
            <a:off x="1524000" y="1295400"/>
            <a:ext cx="4776788" cy="4595813"/>
            <a:chOff x="960" y="816"/>
            <a:chExt cx="2784" cy="2895"/>
          </a:xfrm>
        </p:grpSpPr>
        <p:grpSp>
          <p:nvGrpSpPr>
            <p:cNvPr id="39112" name="Group 30"/>
            <p:cNvGrpSpPr>
              <a:grpSpLocks/>
            </p:cNvGrpSpPr>
            <p:nvPr/>
          </p:nvGrpSpPr>
          <p:grpSpPr bwMode="auto">
            <a:xfrm>
              <a:off x="1758" y="2884"/>
              <a:ext cx="1078" cy="827"/>
              <a:chOff x="1824" y="2470"/>
              <a:chExt cx="1078" cy="827"/>
            </a:xfrm>
          </p:grpSpPr>
          <p:sp>
            <p:nvSpPr>
              <p:cNvPr id="39114" name="Freeform 31"/>
              <p:cNvSpPr>
                <a:spLocks/>
              </p:cNvSpPr>
              <p:nvPr/>
            </p:nvSpPr>
            <p:spPr bwMode="auto">
              <a:xfrm>
                <a:off x="2003" y="3261"/>
                <a:ext cx="899" cy="36"/>
              </a:xfrm>
              <a:custGeom>
                <a:avLst/>
                <a:gdLst>
                  <a:gd name="T0" fmla="*/ 27 w 1797"/>
                  <a:gd name="T1" fmla="*/ 0 h 73"/>
                  <a:gd name="T2" fmla="*/ 0 w 1797"/>
                  <a:gd name="T3" fmla="*/ 0 h 73"/>
                  <a:gd name="T4" fmla="*/ 2 w 1797"/>
                  <a:gd name="T5" fmla="*/ 1 h 73"/>
                  <a:gd name="T6" fmla="*/ 29 w 1797"/>
                  <a:gd name="T7" fmla="*/ 1 h 73"/>
                  <a:gd name="T8" fmla="*/ 27 w 179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97"/>
                  <a:gd name="T16" fmla="*/ 0 h 73"/>
                  <a:gd name="T17" fmla="*/ 1797 w 179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97" h="73">
                    <a:moveTo>
                      <a:pt x="1726" y="0"/>
                    </a:moveTo>
                    <a:lnTo>
                      <a:pt x="0" y="0"/>
                    </a:lnTo>
                    <a:lnTo>
                      <a:pt x="71" y="73"/>
                    </a:lnTo>
                    <a:lnTo>
                      <a:pt x="1797" y="73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5" name="Freeform 32"/>
              <p:cNvSpPr>
                <a:spLocks/>
              </p:cNvSpPr>
              <p:nvPr/>
            </p:nvSpPr>
            <p:spPr bwMode="auto">
              <a:xfrm>
                <a:off x="2866" y="2470"/>
                <a:ext cx="36" cy="827"/>
              </a:xfrm>
              <a:custGeom>
                <a:avLst/>
                <a:gdLst>
                  <a:gd name="T0" fmla="*/ 2 w 71"/>
                  <a:gd name="T1" fmla="*/ 25 h 1655"/>
                  <a:gd name="T2" fmla="*/ 0 w 71"/>
                  <a:gd name="T3" fmla="*/ 24 h 1655"/>
                  <a:gd name="T4" fmla="*/ 0 w 71"/>
                  <a:gd name="T5" fmla="*/ 0 h 1655"/>
                  <a:gd name="T6" fmla="*/ 2 w 71"/>
                  <a:gd name="T7" fmla="*/ 1 h 1655"/>
                  <a:gd name="T8" fmla="*/ 2 w 71"/>
                  <a:gd name="T9" fmla="*/ 25 h 16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655"/>
                  <a:gd name="T17" fmla="*/ 71 w 71"/>
                  <a:gd name="T18" fmla="*/ 1655 h 16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655">
                    <a:moveTo>
                      <a:pt x="71" y="1655"/>
                    </a:moveTo>
                    <a:lnTo>
                      <a:pt x="0" y="1582"/>
                    </a:lnTo>
                    <a:lnTo>
                      <a:pt x="0" y="0"/>
                    </a:lnTo>
                    <a:lnTo>
                      <a:pt x="71" y="73"/>
                    </a:lnTo>
                    <a:lnTo>
                      <a:pt x="71" y="16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6" name="Rectangle 33"/>
              <p:cNvSpPr>
                <a:spLocks noChangeArrowheads="1"/>
              </p:cNvSpPr>
              <p:nvPr/>
            </p:nvSpPr>
            <p:spPr bwMode="auto">
              <a:xfrm>
                <a:off x="2003" y="2470"/>
                <a:ext cx="863" cy="7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7" name="Rectangle 34"/>
              <p:cNvSpPr>
                <a:spLocks noChangeArrowheads="1"/>
              </p:cNvSpPr>
              <p:nvPr/>
            </p:nvSpPr>
            <p:spPr bwMode="auto">
              <a:xfrm>
                <a:off x="2100" y="2493"/>
                <a:ext cx="66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Evidence Models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118" name="Freeform 35"/>
              <p:cNvSpPr>
                <a:spLocks/>
              </p:cNvSpPr>
              <p:nvPr/>
            </p:nvSpPr>
            <p:spPr bwMode="auto">
              <a:xfrm>
                <a:off x="2039" y="3144"/>
                <a:ext cx="341" cy="18"/>
              </a:xfrm>
              <a:custGeom>
                <a:avLst/>
                <a:gdLst>
                  <a:gd name="T0" fmla="*/ 11 w 682"/>
                  <a:gd name="T1" fmla="*/ 0 h 36"/>
                  <a:gd name="T2" fmla="*/ 0 w 682"/>
                  <a:gd name="T3" fmla="*/ 0 h 36"/>
                  <a:gd name="T4" fmla="*/ 1 w 682"/>
                  <a:gd name="T5" fmla="*/ 1 h 36"/>
                  <a:gd name="T6" fmla="*/ 11 w 682"/>
                  <a:gd name="T7" fmla="*/ 1 h 36"/>
                  <a:gd name="T8" fmla="*/ 11 w 682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2"/>
                  <a:gd name="T16" fmla="*/ 0 h 36"/>
                  <a:gd name="T17" fmla="*/ 682 w 68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2" h="36">
                    <a:moveTo>
                      <a:pt x="648" y="0"/>
                    </a:moveTo>
                    <a:lnTo>
                      <a:pt x="0" y="0"/>
                    </a:lnTo>
                    <a:lnTo>
                      <a:pt x="36" y="36"/>
                    </a:lnTo>
                    <a:lnTo>
                      <a:pt x="682" y="36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9" name="Freeform 36"/>
              <p:cNvSpPr>
                <a:spLocks/>
              </p:cNvSpPr>
              <p:nvPr/>
            </p:nvSpPr>
            <p:spPr bwMode="auto">
              <a:xfrm>
                <a:off x="2363" y="2659"/>
                <a:ext cx="17" cy="503"/>
              </a:xfrm>
              <a:custGeom>
                <a:avLst/>
                <a:gdLst>
                  <a:gd name="T0" fmla="*/ 1 w 34"/>
                  <a:gd name="T1" fmla="*/ 15 h 1007"/>
                  <a:gd name="T2" fmla="*/ 0 w 34"/>
                  <a:gd name="T3" fmla="*/ 15 h 1007"/>
                  <a:gd name="T4" fmla="*/ 0 w 34"/>
                  <a:gd name="T5" fmla="*/ 0 h 1007"/>
                  <a:gd name="T6" fmla="*/ 1 w 34"/>
                  <a:gd name="T7" fmla="*/ 0 h 1007"/>
                  <a:gd name="T8" fmla="*/ 1 w 34"/>
                  <a:gd name="T9" fmla="*/ 15 h 10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1007"/>
                  <a:gd name="T17" fmla="*/ 34 w 34"/>
                  <a:gd name="T18" fmla="*/ 1007 h 10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1007">
                    <a:moveTo>
                      <a:pt x="34" y="1007"/>
                    </a:moveTo>
                    <a:lnTo>
                      <a:pt x="0" y="971"/>
                    </a:lnTo>
                    <a:lnTo>
                      <a:pt x="0" y="0"/>
                    </a:lnTo>
                    <a:lnTo>
                      <a:pt x="34" y="37"/>
                    </a:lnTo>
                    <a:lnTo>
                      <a:pt x="34" y="1007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0" name="Rectangle 37"/>
              <p:cNvSpPr>
                <a:spLocks noChangeArrowheads="1"/>
              </p:cNvSpPr>
              <p:nvPr/>
            </p:nvSpPr>
            <p:spPr bwMode="auto">
              <a:xfrm>
                <a:off x="2039" y="2659"/>
                <a:ext cx="324" cy="48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1" name="Freeform 38"/>
              <p:cNvSpPr>
                <a:spLocks/>
              </p:cNvSpPr>
              <p:nvPr/>
            </p:nvSpPr>
            <p:spPr bwMode="auto">
              <a:xfrm>
                <a:off x="2075" y="2856"/>
                <a:ext cx="72" cy="72"/>
              </a:xfrm>
              <a:custGeom>
                <a:avLst/>
                <a:gdLst>
                  <a:gd name="T0" fmla="*/ 0 w 144"/>
                  <a:gd name="T1" fmla="*/ 2 h 143"/>
                  <a:gd name="T2" fmla="*/ 1 w 144"/>
                  <a:gd name="T3" fmla="*/ 1 h 143"/>
                  <a:gd name="T4" fmla="*/ 1 w 144"/>
                  <a:gd name="T5" fmla="*/ 1 h 143"/>
                  <a:gd name="T6" fmla="*/ 1 w 144"/>
                  <a:gd name="T7" fmla="*/ 1 h 143"/>
                  <a:gd name="T8" fmla="*/ 1 w 144"/>
                  <a:gd name="T9" fmla="*/ 1 h 143"/>
                  <a:gd name="T10" fmla="*/ 1 w 144"/>
                  <a:gd name="T11" fmla="*/ 0 h 143"/>
                  <a:gd name="T12" fmla="*/ 1 w 144"/>
                  <a:gd name="T13" fmla="*/ 1 h 143"/>
                  <a:gd name="T14" fmla="*/ 2 w 144"/>
                  <a:gd name="T15" fmla="*/ 1 h 143"/>
                  <a:gd name="T16" fmla="*/ 2 w 144"/>
                  <a:gd name="T17" fmla="*/ 1 h 143"/>
                  <a:gd name="T18" fmla="*/ 2 w 144"/>
                  <a:gd name="T19" fmla="*/ 1 h 143"/>
                  <a:gd name="T20" fmla="*/ 2 w 144"/>
                  <a:gd name="T21" fmla="*/ 2 h 143"/>
                  <a:gd name="T22" fmla="*/ 2 w 144"/>
                  <a:gd name="T23" fmla="*/ 2 h 143"/>
                  <a:gd name="T24" fmla="*/ 2 w 144"/>
                  <a:gd name="T25" fmla="*/ 2 h 143"/>
                  <a:gd name="T26" fmla="*/ 2 w 144"/>
                  <a:gd name="T27" fmla="*/ 3 h 143"/>
                  <a:gd name="T28" fmla="*/ 1 w 144"/>
                  <a:gd name="T29" fmla="*/ 3 h 143"/>
                  <a:gd name="T30" fmla="*/ 1 w 144"/>
                  <a:gd name="T31" fmla="*/ 3 h 143"/>
                  <a:gd name="T32" fmla="*/ 1 w 144"/>
                  <a:gd name="T33" fmla="*/ 3 h 143"/>
                  <a:gd name="T34" fmla="*/ 1 w 144"/>
                  <a:gd name="T35" fmla="*/ 3 h 143"/>
                  <a:gd name="T36" fmla="*/ 1 w 144"/>
                  <a:gd name="T37" fmla="*/ 2 h 143"/>
                  <a:gd name="T38" fmla="*/ 1 w 144"/>
                  <a:gd name="T39" fmla="*/ 2 h 143"/>
                  <a:gd name="T40" fmla="*/ 0 w 144"/>
                  <a:gd name="T41" fmla="*/ 2 h 14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143"/>
                  <a:gd name="T65" fmla="*/ 144 w 144"/>
                  <a:gd name="T66" fmla="*/ 143 h 14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143">
                    <a:moveTo>
                      <a:pt x="0" y="72"/>
                    </a:moveTo>
                    <a:lnTo>
                      <a:pt x="2" y="49"/>
                    </a:lnTo>
                    <a:lnTo>
                      <a:pt x="14" y="30"/>
                    </a:lnTo>
                    <a:lnTo>
                      <a:pt x="29" y="13"/>
                    </a:lnTo>
                    <a:lnTo>
                      <a:pt x="50" y="3"/>
                    </a:lnTo>
                    <a:lnTo>
                      <a:pt x="71" y="0"/>
                    </a:lnTo>
                    <a:lnTo>
                      <a:pt x="94" y="3"/>
                    </a:lnTo>
                    <a:lnTo>
                      <a:pt x="114" y="13"/>
                    </a:lnTo>
                    <a:lnTo>
                      <a:pt x="129" y="30"/>
                    </a:lnTo>
                    <a:lnTo>
                      <a:pt x="140" y="49"/>
                    </a:lnTo>
                    <a:lnTo>
                      <a:pt x="144" y="72"/>
                    </a:lnTo>
                    <a:lnTo>
                      <a:pt x="140" y="94"/>
                    </a:lnTo>
                    <a:lnTo>
                      <a:pt x="129" y="115"/>
                    </a:lnTo>
                    <a:lnTo>
                      <a:pt x="114" y="130"/>
                    </a:lnTo>
                    <a:lnTo>
                      <a:pt x="94" y="140"/>
                    </a:lnTo>
                    <a:lnTo>
                      <a:pt x="71" y="143"/>
                    </a:lnTo>
                    <a:lnTo>
                      <a:pt x="50" y="140"/>
                    </a:lnTo>
                    <a:lnTo>
                      <a:pt x="29" y="130"/>
                    </a:lnTo>
                    <a:lnTo>
                      <a:pt x="14" y="115"/>
                    </a:lnTo>
                    <a:lnTo>
                      <a:pt x="2" y="94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8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2" name="Freeform 39"/>
              <p:cNvSpPr>
                <a:spLocks/>
              </p:cNvSpPr>
              <p:nvPr/>
            </p:nvSpPr>
            <p:spPr bwMode="auto">
              <a:xfrm>
                <a:off x="2075" y="3000"/>
                <a:ext cx="72" cy="72"/>
              </a:xfrm>
              <a:custGeom>
                <a:avLst/>
                <a:gdLst>
                  <a:gd name="T0" fmla="*/ 0 w 144"/>
                  <a:gd name="T1" fmla="*/ 1 h 144"/>
                  <a:gd name="T2" fmla="*/ 1 w 144"/>
                  <a:gd name="T3" fmla="*/ 1 h 144"/>
                  <a:gd name="T4" fmla="*/ 1 w 144"/>
                  <a:gd name="T5" fmla="*/ 1 h 144"/>
                  <a:gd name="T6" fmla="*/ 1 w 144"/>
                  <a:gd name="T7" fmla="*/ 1 h 144"/>
                  <a:gd name="T8" fmla="*/ 1 w 144"/>
                  <a:gd name="T9" fmla="*/ 1 h 144"/>
                  <a:gd name="T10" fmla="*/ 1 w 144"/>
                  <a:gd name="T11" fmla="*/ 0 h 144"/>
                  <a:gd name="T12" fmla="*/ 1 w 144"/>
                  <a:gd name="T13" fmla="*/ 1 h 144"/>
                  <a:gd name="T14" fmla="*/ 2 w 144"/>
                  <a:gd name="T15" fmla="*/ 1 h 144"/>
                  <a:gd name="T16" fmla="*/ 2 w 144"/>
                  <a:gd name="T17" fmla="*/ 1 h 144"/>
                  <a:gd name="T18" fmla="*/ 2 w 144"/>
                  <a:gd name="T19" fmla="*/ 1 h 144"/>
                  <a:gd name="T20" fmla="*/ 2 w 144"/>
                  <a:gd name="T21" fmla="*/ 1 h 144"/>
                  <a:gd name="T22" fmla="*/ 2 w 144"/>
                  <a:gd name="T23" fmla="*/ 1 h 144"/>
                  <a:gd name="T24" fmla="*/ 2 w 144"/>
                  <a:gd name="T25" fmla="*/ 2 h 144"/>
                  <a:gd name="T26" fmla="*/ 2 w 144"/>
                  <a:gd name="T27" fmla="*/ 2 h 144"/>
                  <a:gd name="T28" fmla="*/ 1 w 144"/>
                  <a:gd name="T29" fmla="*/ 2 h 144"/>
                  <a:gd name="T30" fmla="*/ 1 w 144"/>
                  <a:gd name="T31" fmla="*/ 2 h 144"/>
                  <a:gd name="T32" fmla="*/ 1 w 144"/>
                  <a:gd name="T33" fmla="*/ 2 h 144"/>
                  <a:gd name="T34" fmla="*/ 1 w 144"/>
                  <a:gd name="T35" fmla="*/ 2 h 144"/>
                  <a:gd name="T36" fmla="*/ 1 w 144"/>
                  <a:gd name="T37" fmla="*/ 2 h 144"/>
                  <a:gd name="T38" fmla="*/ 1 w 144"/>
                  <a:gd name="T39" fmla="*/ 1 h 144"/>
                  <a:gd name="T40" fmla="*/ 0 w 144"/>
                  <a:gd name="T41" fmla="*/ 1 h 1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144"/>
                  <a:gd name="T65" fmla="*/ 144 w 144"/>
                  <a:gd name="T66" fmla="*/ 144 h 1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144">
                    <a:moveTo>
                      <a:pt x="0" y="73"/>
                    </a:moveTo>
                    <a:lnTo>
                      <a:pt x="2" y="50"/>
                    </a:lnTo>
                    <a:lnTo>
                      <a:pt x="14" y="31"/>
                    </a:lnTo>
                    <a:lnTo>
                      <a:pt x="29" y="14"/>
                    </a:lnTo>
                    <a:lnTo>
                      <a:pt x="50" y="4"/>
                    </a:lnTo>
                    <a:lnTo>
                      <a:pt x="71" y="0"/>
                    </a:lnTo>
                    <a:lnTo>
                      <a:pt x="94" y="4"/>
                    </a:lnTo>
                    <a:lnTo>
                      <a:pt x="114" y="14"/>
                    </a:lnTo>
                    <a:lnTo>
                      <a:pt x="129" y="31"/>
                    </a:lnTo>
                    <a:lnTo>
                      <a:pt x="140" y="50"/>
                    </a:lnTo>
                    <a:lnTo>
                      <a:pt x="144" y="73"/>
                    </a:lnTo>
                    <a:lnTo>
                      <a:pt x="140" y="94"/>
                    </a:lnTo>
                    <a:lnTo>
                      <a:pt x="129" y="115"/>
                    </a:lnTo>
                    <a:lnTo>
                      <a:pt x="114" y="131"/>
                    </a:lnTo>
                    <a:lnTo>
                      <a:pt x="94" y="140"/>
                    </a:lnTo>
                    <a:lnTo>
                      <a:pt x="71" y="144"/>
                    </a:lnTo>
                    <a:lnTo>
                      <a:pt x="50" y="140"/>
                    </a:lnTo>
                    <a:lnTo>
                      <a:pt x="29" y="131"/>
                    </a:lnTo>
                    <a:lnTo>
                      <a:pt x="14" y="115"/>
                    </a:lnTo>
                    <a:lnTo>
                      <a:pt x="2" y="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8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3" name="Rectangle 40"/>
              <p:cNvSpPr>
                <a:spLocks noChangeArrowheads="1"/>
              </p:cNvSpPr>
              <p:nvPr/>
            </p:nvSpPr>
            <p:spPr bwMode="auto">
              <a:xfrm>
                <a:off x="2255" y="2821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4" name="Rectangle 41"/>
              <p:cNvSpPr>
                <a:spLocks noChangeArrowheads="1"/>
              </p:cNvSpPr>
              <p:nvPr/>
            </p:nvSpPr>
            <p:spPr bwMode="auto">
              <a:xfrm>
                <a:off x="2255" y="2928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5" name="Rectangle 42"/>
              <p:cNvSpPr>
                <a:spLocks noChangeArrowheads="1"/>
              </p:cNvSpPr>
              <p:nvPr/>
            </p:nvSpPr>
            <p:spPr bwMode="auto">
              <a:xfrm>
                <a:off x="2255" y="3037"/>
                <a:ext cx="71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6" name="Line 43"/>
              <p:cNvSpPr>
                <a:spLocks noChangeShapeType="1"/>
              </p:cNvSpPr>
              <p:nvPr/>
            </p:nvSpPr>
            <p:spPr bwMode="auto">
              <a:xfrm flipV="1">
                <a:off x="2147" y="2867"/>
                <a:ext cx="76" cy="2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7" name="Freeform 44"/>
              <p:cNvSpPr>
                <a:spLocks/>
              </p:cNvSpPr>
              <p:nvPr/>
            </p:nvSpPr>
            <p:spPr bwMode="auto">
              <a:xfrm>
                <a:off x="2206" y="2850"/>
                <a:ext cx="49" cy="42"/>
              </a:xfrm>
              <a:custGeom>
                <a:avLst/>
                <a:gdLst>
                  <a:gd name="T0" fmla="*/ 2 w 98"/>
                  <a:gd name="T1" fmla="*/ 0 h 85"/>
                  <a:gd name="T2" fmla="*/ 1 w 98"/>
                  <a:gd name="T3" fmla="*/ 1 h 85"/>
                  <a:gd name="T4" fmla="*/ 1 w 98"/>
                  <a:gd name="T5" fmla="*/ 1 h 85"/>
                  <a:gd name="T6" fmla="*/ 1 w 98"/>
                  <a:gd name="T7" fmla="*/ 1 h 85"/>
                  <a:gd name="T8" fmla="*/ 1 w 98"/>
                  <a:gd name="T9" fmla="*/ 1 h 85"/>
                  <a:gd name="T10" fmla="*/ 1 w 98"/>
                  <a:gd name="T11" fmla="*/ 0 h 85"/>
                  <a:gd name="T12" fmla="*/ 1 w 98"/>
                  <a:gd name="T13" fmla="*/ 0 h 85"/>
                  <a:gd name="T14" fmla="*/ 1 w 98"/>
                  <a:gd name="T15" fmla="*/ 0 h 85"/>
                  <a:gd name="T16" fmla="*/ 1 w 98"/>
                  <a:gd name="T17" fmla="*/ 0 h 85"/>
                  <a:gd name="T18" fmla="*/ 1 w 98"/>
                  <a:gd name="T19" fmla="*/ 0 h 85"/>
                  <a:gd name="T20" fmla="*/ 1 w 98"/>
                  <a:gd name="T21" fmla="*/ 0 h 85"/>
                  <a:gd name="T22" fmla="*/ 1 w 98"/>
                  <a:gd name="T23" fmla="*/ 0 h 85"/>
                  <a:gd name="T24" fmla="*/ 1 w 98"/>
                  <a:gd name="T25" fmla="*/ 0 h 85"/>
                  <a:gd name="T26" fmla="*/ 1 w 98"/>
                  <a:gd name="T27" fmla="*/ 0 h 85"/>
                  <a:gd name="T28" fmla="*/ 1 w 98"/>
                  <a:gd name="T29" fmla="*/ 0 h 85"/>
                  <a:gd name="T30" fmla="*/ 1 w 98"/>
                  <a:gd name="T31" fmla="*/ 0 h 85"/>
                  <a:gd name="T32" fmla="*/ 1 w 98"/>
                  <a:gd name="T33" fmla="*/ 0 h 85"/>
                  <a:gd name="T34" fmla="*/ 1 w 98"/>
                  <a:gd name="T35" fmla="*/ 0 h 85"/>
                  <a:gd name="T36" fmla="*/ 0 w 98"/>
                  <a:gd name="T37" fmla="*/ 0 h 85"/>
                  <a:gd name="T38" fmla="*/ 2 w 98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5"/>
                  <a:gd name="T62" fmla="*/ 98 w 98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5">
                    <a:moveTo>
                      <a:pt x="98" y="14"/>
                    </a:moveTo>
                    <a:lnTo>
                      <a:pt x="29" y="85"/>
                    </a:lnTo>
                    <a:lnTo>
                      <a:pt x="29" y="79"/>
                    </a:lnTo>
                    <a:lnTo>
                      <a:pt x="29" y="73"/>
                    </a:lnTo>
                    <a:lnTo>
                      <a:pt x="29" y="67"/>
                    </a:lnTo>
                    <a:lnTo>
                      <a:pt x="29" y="62"/>
                    </a:lnTo>
                    <a:lnTo>
                      <a:pt x="29" y="58"/>
                    </a:lnTo>
                    <a:lnTo>
                      <a:pt x="27" y="52"/>
                    </a:lnTo>
                    <a:lnTo>
                      <a:pt x="27" y="46"/>
                    </a:lnTo>
                    <a:lnTo>
                      <a:pt x="25" y="40"/>
                    </a:lnTo>
                    <a:lnTo>
                      <a:pt x="23" y="37"/>
                    </a:lnTo>
                    <a:lnTo>
                      <a:pt x="21" y="31"/>
                    </a:lnTo>
                    <a:lnTo>
                      <a:pt x="19" y="27"/>
                    </a:lnTo>
                    <a:lnTo>
                      <a:pt x="18" y="21"/>
                    </a:lnTo>
                    <a:lnTo>
                      <a:pt x="14" y="17"/>
                    </a:lnTo>
                    <a:lnTo>
                      <a:pt x="12" y="12"/>
                    </a:lnTo>
                    <a:lnTo>
                      <a:pt x="8" y="8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9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8" name="Line 45"/>
              <p:cNvSpPr>
                <a:spLocks noChangeShapeType="1"/>
              </p:cNvSpPr>
              <p:nvPr/>
            </p:nvSpPr>
            <p:spPr bwMode="auto">
              <a:xfrm>
                <a:off x="2147" y="2893"/>
                <a:ext cx="80" cy="5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9" name="Freeform 46"/>
              <p:cNvSpPr>
                <a:spLocks/>
              </p:cNvSpPr>
              <p:nvPr/>
            </p:nvSpPr>
            <p:spPr bwMode="auto">
              <a:xfrm>
                <a:off x="2206" y="2922"/>
                <a:ext cx="49" cy="43"/>
              </a:xfrm>
              <a:custGeom>
                <a:avLst/>
                <a:gdLst>
                  <a:gd name="T0" fmla="*/ 2 w 98"/>
                  <a:gd name="T1" fmla="*/ 1 h 86"/>
                  <a:gd name="T2" fmla="*/ 0 w 98"/>
                  <a:gd name="T3" fmla="*/ 1 h 86"/>
                  <a:gd name="T4" fmla="*/ 1 w 98"/>
                  <a:gd name="T5" fmla="*/ 1 h 86"/>
                  <a:gd name="T6" fmla="*/ 1 w 98"/>
                  <a:gd name="T7" fmla="*/ 1 h 86"/>
                  <a:gd name="T8" fmla="*/ 1 w 98"/>
                  <a:gd name="T9" fmla="*/ 1 h 86"/>
                  <a:gd name="T10" fmla="*/ 1 w 98"/>
                  <a:gd name="T11" fmla="*/ 1 h 86"/>
                  <a:gd name="T12" fmla="*/ 1 w 98"/>
                  <a:gd name="T13" fmla="*/ 1 h 86"/>
                  <a:gd name="T14" fmla="*/ 1 w 98"/>
                  <a:gd name="T15" fmla="*/ 1 h 86"/>
                  <a:gd name="T16" fmla="*/ 1 w 98"/>
                  <a:gd name="T17" fmla="*/ 1 h 86"/>
                  <a:gd name="T18" fmla="*/ 1 w 98"/>
                  <a:gd name="T19" fmla="*/ 1 h 86"/>
                  <a:gd name="T20" fmla="*/ 1 w 98"/>
                  <a:gd name="T21" fmla="*/ 1 h 86"/>
                  <a:gd name="T22" fmla="*/ 1 w 98"/>
                  <a:gd name="T23" fmla="*/ 1 h 86"/>
                  <a:gd name="T24" fmla="*/ 1 w 98"/>
                  <a:gd name="T25" fmla="*/ 1 h 86"/>
                  <a:gd name="T26" fmla="*/ 1 w 98"/>
                  <a:gd name="T27" fmla="*/ 1 h 86"/>
                  <a:gd name="T28" fmla="*/ 1 w 98"/>
                  <a:gd name="T29" fmla="*/ 1 h 86"/>
                  <a:gd name="T30" fmla="*/ 1 w 98"/>
                  <a:gd name="T31" fmla="*/ 1 h 86"/>
                  <a:gd name="T32" fmla="*/ 1 w 98"/>
                  <a:gd name="T33" fmla="*/ 1 h 86"/>
                  <a:gd name="T34" fmla="*/ 1 w 98"/>
                  <a:gd name="T35" fmla="*/ 1 h 86"/>
                  <a:gd name="T36" fmla="*/ 1 w 98"/>
                  <a:gd name="T37" fmla="*/ 0 h 86"/>
                  <a:gd name="T38" fmla="*/ 2 w 98"/>
                  <a:gd name="T39" fmla="*/ 1 h 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6"/>
                  <a:gd name="T62" fmla="*/ 98 w 98"/>
                  <a:gd name="T63" fmla="*/ 86 h 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6">
                    <a:moveTo>
                      <a:pt x="98" y="86"/>
                    </a:moveTo>
                    <a:lnTo>
                      <a:pt x="0" y="73"/>
                    </a:lnTo>
                    <a:lnTo>
                      <a:pt x="4" y="71"/>
                    </a:lnTo>
                    <a:lnTo>
                      <a:pt x="10" y="67"/>
                    </a:lnTo>
                    <a:lnTo>
                      <a:pt x="14" y="65"/>
                    </a:lnTo>
                    <a:lnTo>
                      <a:pt x="18" y="61"/>
                    </a:lnTo>
                    <a:lnTo>
                      <a:pt x="21" y="58"/>
                    </a:lnTo>
                    <a:lnTo>
                      <a:pt x="25" y="54"/>
                    </a:lnTo>
                    <a:lnTo>
                      <a:pt x="29" y="50"/>
                    </a:lnTo>
                    <a:lnTo>
                      <a:pt x="33" y="44"/>
                    </a:lnTo>
                    <a:lnTo>
                      <a:pt x="35" y="40"/>
                    </a:lnTo>
                    <a:lnTo>
                      <a:pt x="39" y="36"/>
                    </a:lnTo>
                    <a:lnTo>
                      <a:pt x="41" y="31"/>
                    </a:lnTo>
                    <a:lnTo>
                      <a:pt x="42" y="27"/>
                    </a:lnTo>
                    <a:lnTo>
                      <a:pt x="44" y="21"/>
                    </a:lnTo>
                    <a:lnTo>
                      <a:pt x="46" y="15"/>
                    </a:lnTo>
                    <a:lnTo>
                      <a:pt x="48" y="12"/>
                    </a:lnTo>
                    <a:lnTo>
                      <a:pt x="48" y="6"/>
                    </a:lnTo>
                    <a:lnTo>
                      <a:pt x="50" y="0"/>
                    </a:lnTo>
                    <a:lnTo>
                      <a:pt x="98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0" name="Line 47"/>
              <p:cNvSpPr>
                <a:spLocks noChangeShapeType="1"/>
              </p:cNvSpPr>
              <p:nvPr/>
            </p:nvSpPr>
            <p:spPr bwMode="auto">
              <a:xfrm flipV="1">
                <a:off x="2147" y="2983"/>
                <a:ext cx="80" cy="5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1" name="Freeform 48"/>
              <p:cNvSpPr>
                <a:spLocks/>
              </p:cNvSpPr>
              <p:nvPr/>
            </p:nvSpPr>
            <p:spPr bwMode="auto">
              <a:xfrm>
                <a:off x="2206" y="2965"/>
                <a:ext cx="49" cy="42"/>
              </a:xfrm>
              <a:custGeom>
                <a:avLst/>
                <a:gdLst>
                  <a:gd name="T0" fmla="*/ 2 w 98"/>
                  <a:gd name="T1" fmla="*/ 0 h 85"/>
                  <a:gd name="T2" fmla="*/ 1 w 98"/>
                  <a:gd name="T3" fmla="*/ 1 h 85"/>
                  <a:gd name="T4" fmla="*/ 1 w 98"/>
                  <a:gd name="T5" fmla="*/ 1 h 85"/>
                  <a:gd name="T6" fmla="*/ 1 w 98"/>
                  <a:gd name="T7" fmla="*/ 1 h 85"/>
                  <a:gd name="T8" fmla="*/ 1 w 98"/>
                  <a:gd name="T9" fmla="*/ 1 h 85"/>
                  <a:gd name="T10" fmla="*/ 1 w 98"/>
                  <a:gd name="T11" fmla="*/ 1 h 85"/>
                  <a:gd name="T12" fmla="*/ 1 w 98"/>
                  <a:gd name="T13" fmla="*/ 0 h 85"/>
                  <a:gd name="T14" fmla="*/ 1 w 98"/>
                  <a:gd name="T15" fmla="*/ 0 h 85"/>
                  <a:gd name="T16" fmla="*/ 1 w 98"/>
                  <a:gd name="T17" fmla="*/ 0 h 85"/>
                  <a:gd name="T18" fmla="*/ 1 w 98"/>
                  <a:gd name="T19" fmla="*/ 0 h 85"/>
                  <a:gd name="T20" fmla="*/ 1 w 98"/>
                  <a:gd name="T21" fmla="*/ 0 h 85"/>
                  <a:gd name="T22" fmla="*/ 1 w 98"/>
                  <a:gd name="T23" fmla="*/ 0 h 85"/>
                  <a:gd name="T24" fmla="*/ 1 w 98"/>
                  <a:gd name="T25" fmla="*/ 0 h 85"/>
                  <a:gd name="T26" fmla="*/ 1 w 98"/>
                  <a:gd name="T27" fmla="*/ 0 h 85"/>
                  <a:gd name="T28" fmla="*/ 1 w 98"/>
                  <a:gd name="T29" fmla="*/ 0 h 85"/>
                  <a:gd name="T30" fmla="*/ 1 w 98"/>
                  <a:gd name="T31" fmla="*/ 0 h 85"/>
                  <a:gd name="T32" fmla="*/ 1 w 98"/>
                  <a:gd name="T33" fmla="*/ 0 h 85"/>
                  <a:gd name="T34" fmla="*/ 1 w 98"/>
                  <a:gd name="T35" fmla="*/ 0 h 85"/>
                  <a:gd name="T36" fmla="*/ 0 w 98"/>
                  <a:gd name="T37" fmla="*/ 0 h 85"/>
                  <a:gd name="T38" fmla="*/ 2 w 98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5"/>
                  <a:gd name="T62" fmla="*/ 98 w 98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5">
                    <a:moveTo>
                      <a:pt x="98" y="0"/>
                    </a:moveTo>
                    <a:lnTo>
                      <a:pt x="50" y="85"/>
                    </a:lnTo>
                    <a:lnTo>
                      <a:pt x="48" y="81"/>
                    </a:lnTo>
                    <a:lnTo>
                      <a:pt x="48" y="75"/>
                    </a:lnTo>
                    <a:lnTo>
                      <a:pt x="46" y="69"/>
                    </a:lnTo>
                    <a:lnTo>
                      <a:pt x="44" y="64"/>
                    </a:lnTo>
                    <a:lnTo>
                      <a:pt x="42" y="60"/>
                    </a:lnTo>
                    <a:lnTo>
                      <a:pt x="41" y="54"/>
                    </a:lnTo>
                    <a:lnTo>
                      <a:pt x="39" y="50"/>
                    </a:lnTo>
                    <a:lnTo>
                      <a:pt x="35" y="44"/>
                    </a:lnTo>
                    <a:lnTo>
                      <a:pt x="33" y="41"/>
                    </a:lnTo>
                    <a:lnTo>
                      <a:pt x="29" y="37"/>
                    </a:lnTo>
                    <a:lnTo>
                      <a:pt x="25" y="33"/>
                    </a:lnTo>
                    <a:lnTo>
                      <a:pt x="21" y="29"/>
                    </a:lnTo>
                    <a:lnTo>
                      <a:pt x="18" y="25"/>
                    </a:lnTo>
                    <a:lnTo>
                      <a:pt x="14" y="21"/>
                    </a:lnTo>
                    <a:lnTo>
                      <a:pt x="10" y="18"/>
                    </a:lnTo>
                    <a:lnTo>
                      <a:pt x="4" y="16"/>
                    </a:lnTo>
                    <a:lnTo>
                      <a:pt x="0" y="1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2" name="Line 49"/>
              <p:cNvSpPr>
                <a:spLocks noChangeShapeType="1"/>
              </p:cNvSpPr>
              <p:nvPr/>
            </p:nvSpPr>
            <p:spPr bwMode="auto">
              <a:xfrm>
                <a:off x="2291" y="2893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3" name="Freeform 50"/>
              <p:cNvSpPr>
                <a:spLocks/>
              </p:cNvSpPr>
              <p:nvPr/>
            </p:nvSpPr>
            <p:spPr bwMode="auto">
              <a:xfrm>
                <a:off x="2269" y="2884"/>
                <a:ext cx="44" cy="44"/>
              </a:xfrm>
              <a:custGeom>
                <a:avLst/>
                <a:gdLst>
                  <a:gd name="T0" fmla="*/ 1 w 88"/>
                  <a:gd name="T1" fmla="*/ 1 h 88"/>
                  <a:gd name="T2" fmla="*/ 0 w 88"/>
                  <a:gd name="T3" fmla="*/ 0 h 88"/>
                  <a:gd name="T4" fmla="*/ 1 w 88"/>
                  <a:gd name="T5" fmla="*/ 1 h 88"/>
                  <a:gd name="T6" fmla="*/ 1 w 88"/>
                  <a:gd name="T7" fmla="*/ 1 h 88"/>
                  <a:gd name="T8" fmla="*/ 1 w 88"/>
                  <a:gd name="T9" fmla="*/ 1 h 88"/>
                  <a:gd name="T10" fmla="*/ 1 w 88"/>
                  <a:gd name="T11" fmla="*/ 1 h 88"/>
                  <a:gd name="T12" fmla="*/ 1 w 88"/>
                  <a:gd name="T13" fmla="*/ 1 h 88"/>
                  <a:gd name="T14" fmla="*/ 1 w 88"/>
                  <a:gd name="T15" fmla="*/ 1 h 88"/>
                  <a:gd name="T16" fmla="*/ 1 w 88"/>
                  <a:gd name="T17" fmla="*/ 1 h 88"/>
                  <a:gd name="T18" fmla="*/ 1 w 88"/>
                  <a:gd name="T19" fmla="*/ 1 h 88"/>
                  <a:gd name="T20" fmla="*/ 1 w 88"/>
                  <a:gd name="T21" fmla="*/ 1 h 88"/>
                  <a:gd name="T22" fmla="*/ 1 w 88"/>
                  <a:gd name="T23" fmla="*/ 1 h 88"/>
                  <a:gd name="T24" fmla="*/ 1 w 88"/>
                  <a:gd name="T25" fmla="*/ 1 h 88"/>
                  <a:gd name="T26" fmla="*/ 1 w 88"/>
                  <a:gd name="T27" fmla="*/ 1 h 88"/>
                  <a:gd name="T28" fmla="*/ 1 w 88"/>
                  <a:gd name="T29" fmla="*/ 1 h 88"/>
                  <a:gd name="T30" fmla="*/ 1 w 88"/>
                  <a:gd name="T31" fmla="*/ 1 h 88"/>
                  <a:gd name="T32" fmla="*/ 1 w 88"/>
                  <a:gd name="T33" fmla="*/ 1 h 88"/>
                  <a:gd name="T34" fmla="*/ 1 w 88"/>
                  <a:gd name="T35" fmla="*/ 1 h 88"/>
                  <a:gd name="T36" fmla="*/ 1 w 88"/>
                  <a:gd name="T37" fmla="*/ 0 h 88"/>
                  <a:gd name="T38" fmla="*/ 1 w 88"/>
                  <a:gd name="T39" fmla="*/ 1 h 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8"/>
                  <a:gd name="T61" fmla="*/ 0 h 88"/>
                  <a:gd name="T62" fmla="*/ 88 w 88"/>
                  <a:gd name="T63" fmla="*/ 88 h 8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8" h="88">
                    <a:moveTo>
                      <a:pt x="44" y="88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9" y="8"/>
                    </a:lnTo>
                    <a:lnTo>
                      <a:pt x="25" y="10"/>
                    </a:lnTo>
                    <a:lnTo>
                      <a:pt x="31" y="10"/>
                    </a:lnTo>
                    <a:lnTo>
                      <a:pt x="34" y="10"/>
                    </a:lnTo>
                    <a:lnTo>
                      <a:pt x="40" y="12"/>
                    </a:lnTo>
                    <a:lnTo>
                      <a:pt x="46" y="12"/>
                    </a:lnTo>
                    <a:lnTo>
                      <a:pt x="52" y="10"/>
                    </a:lnTo>
                    <a:lnTo>
                      <a:pt x="57" y="10"/>
                    </a:lnTo>
                    <a:lnTo>
                      <a:pt x="61" y="10"/>
                    </a:lnTo>
                    <a:lnTo>
                      <a:pt x="67" y="8"/>
                    </a:lnTo>
                    <a:lnTo>
                      <a:pt x="73" y="6"/>
                    </a:lnTo>
                    <a:lnTo>
                      <a:pt x="79" y="4"/>
                    </a:lnTo>
                    <a:lnTo>
                      <a:pt x="82" y="2"/>
                    </a:lnTo>
                    <a:lnTo>
                      <a:pt x="88" y="0"/>
                    </a:lnTo>
                    <a:lnTo>
                      <a:pt x="44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4" name="Line 51"/>
              <p:cNvSpPr>
                <a:spLocks noChangeShapeType="1"/>
              </p:cNvSpPr>
              <p:nvPr/>
            </p:nvSpPr>
            <p:spPr bwMode="auto">
              <a:xfrm>
                <a:off x="2147" y="3037"/>
                <a:ext cx="76" cy="2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5" name="Freeform 52"/>
              <p:cNvSpPr>
                <a:spLocks/>
              </p:cNvSpPr>
              <p:nvPr/>
            </p:nvSpPr>
            <p:spPr bwMode="auto">
              <a:xfrm>
                <a:off x="2206" y="3038"/>
                <a:ext cx="49" cy="42"/>
              </a:xfrm>
              <a:custGeom>
                <a:avLst/>
                <a:gdLst>
                  <a:gd name="T0" fmla="*/ 2 w 98"/>
                  <a:gd name="T1" fmla="*/ 1 h 84"/>
                  <a:gd name="T2" fmla="*/ 0 w 98"/>
                  <a:gd name="T3" fmla="*/ 1 h 84"/>
                  <a:gd name="T4" fmla="*/ 1 w 98"/>
                  <a:gd name="T5" fmla="*/ 1 h 84"/>
                  <a:gd name="T6" fmla="*/ 1 w 98"/>
                  <a:gd name="T7" fmla="*/ 1 h 84"/>
                  <a:gd name="T8" fmla="*/ 1 w 98"/>
                  <a:gd name="T9" fmla="*/ 1 h 84"/>
                  <a:gd name="T10" fmla="*/ 1 w 98"/>
                  <a:gd name="T11" fmla="*/ 1 h 84"/>
                  <a:gd name="T12" fmla="*/ 1 w 98"/>
                  <a:gd name="T13" fmla="*/ 1 h 84"/>
                  <a:gd name="T14" fmla="*/ 1 w 98"/>
                  <a:gd name="T15" fmla="*/ 1 h 84"/>
                  <a:gd name="T16" fmla="*/ 1 w 98"/>
                  <a:gd name="T17" fmla="*/ 1 h 84"/>
                  <a:gd name="T18" fmla="*/ 1 w 98"/>
                  <a:gd name="T19" fmla="*/ 1 h 84"/>
                  <a:gd name="T20" fmla="*/ 1 w 98"/>
                  <a:gd name="T21" fmla="*/ 1 h 84"/>
                  <a:gd name="T22" fmla="*/ 1 w 98"/>
                  <a:gd name="T23" fmla="*/ 1 h 84"/>
                  <a:gd name="T24" fmla="*/ 1 w 98"/>
                  <a:gd name="T25" fmla="*/ 1 h 84"/>
                  <a:gd name="T26" fmla="*/ 1 w 98"/>
                  <a:gd name="T27" fmla="*/ 1 h 84"/>
                  <a:gd name="T28" fmla="*/ 1 w 98"/>
                  <a:gd name="T29" fmla="*/ 1 h 84"/>
                  <a:gd name="T30" fmla="*/ 1 w 98"/>
                  <a:gd name="T31" fmla="*/ 1 h 84"/>
                  <a:gd name="T32" fmla="*/ 1 w 98"/>
                  <a:gd name="T33" fmla="*/ 1 h 84"/>
                  <a:gd name="T34" fmla="*/ 1 w 98"/>
                  <a:gd name="T35" fmla="*/ 1 h 84"/>
                  <a:gd name="T36" fmla="*/ 1 w 98"/>
                  <a:gd name="T37" fmla="*/ 0 h 84"/>
                  <a:gd name="T38" fmla="*/ 2 w 98"/>
                  <a:gd name="T39" fmla="*/ 1 h 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8"/>
                  <a:gd name="T61" fmla="*/ 0 h 84"/>
                  <a:gd name="T62" fmla="*/ 98 w 98"/>
                  <a:gd name="T63" fmla="*/ 84 h 8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8" h="84">
                    <a:moveTo>
                      <a:pt x="98" y="69"/>
                    </a:moveTo>
                    <a:lnTo>
                      <a:pt x="0" y="84"/>
                    </a:lnTo>
                    <a:lnTo>
                      <a:pt x="4" y="79"/>
                    </a:lnTo>
                    <a:lnTo>
                      <a:pt x="8" y="75"/>
                    </a:lnTo>
                    <a:lnTo>
                      <a:pt x="12" y="71"/>
                    </a:lnTo>
                    <a:lnTo>
                      <a:pt x="14" y="67"/>
                    </a:lnTo>
                    <a:lnTo>
                      <a:pt x="18" y="61"/>
                    </a:lnTo>
                    <a:lnTo>
                      <a:pt x="19" y="58"/>
                    </a:lnTo>
                    <a:lnTo>
                      <a:pt x="21" y="52"/>
                    </a:lnTo>
                    <a:lnTo>
                      <a:pt x="23" y="48"/>
                    </a:lnTo>
                    <a:lnTo>
                      <a:pt x="25" y="42"/>
                    </a:lnTo>
                    <a:lnTo>
                      <a:pt x="27" y="37"/>
                    </a:lnTo>
                    <a:lnTo>
                      <a:pt x="27" y="33"/>
                    </a:lnTo>
                    <a:lnTo>
                      <a:pt x="29" y="27"/>
                    </a:lnTo>
                    <a:lnTo>
                      <a:pt x="29" y="21"/>
                    </a:lnTo>
                    <a:lnTo>
                      <a:pt x="29" y="15"/>
                    </a:lnTo>
                    <a:lnTo>
                      <a:pt x="29" y="10"/>
                    </a:lnTo>
                    <a:lnTo>
                      <a:pt x="29" y="6"/>
                    </a:lnTo>
                    <a:lnTo>
                      <a:pt x="29" y="0"/>
                    </a:lnTo>
                    <a:lnTo>
                      <a:pt x="98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6" name="Rectangle 53"/>
              <p:cNvSpPr>
                <a:spLocks noChangeArrowheads="1"/>
              </p:cNvSpPr>
              <p:nvPr/>
            </p:nvSpPr>
            <p:spPr bwMode="auto">
              <a:xfrm>
                <a:off x="2150" y="2662"/>
                <a:ext cx="10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Stat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137" name="Rectangle 54"/>
              <p:cNvSpPr>
                <a:spLocks noChangeArrowheads="1"/>
              </p:cNvSpPr>
              <p:nvPr/>
            </p:nvSpPr>
            <p:spPr bwMode="auto">
              <a:xfrm>
                <a:off x="2120" y="2739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model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138" name="Freeform 55"/>
              <p:cNvSpPr>
                <a:spLocks/>
              </p:cNvSpPr>
              <p:nvPr/>
            </p:nvSpPr>
            <p:spPr bwMode="auto">
              <a:xfrm>
                <a:off x="2452" y="3144"/>
                <a:ext cx="396" cy="18"/>
              </a:xfrm>
              <a:custGeom>
                <a:avLst/>
                <a:gdLst>
                  <a:gd name="T0" fmla="*/ 12 w 792"/>
                  <a:gd name="T1" fmla="*/ 0 h 36"/>
                  <a:gd name="T2" fmla="*/ 0 w 792"/>
                  <a:gd name="T3" fmla="*/ 0 h 36"/>
                  <a:gd name="T4" fmla="*/ 1 w 792"/>
                  <a:gd name="T5" fmla="*/ 1 h 36"/>
                  <a:gd name="T6" fmla="*/ 12 w 792"/>
                  <a:gd name="T7" fmla="*/ 1 h 36"/>
                  <a:gd name="T8" fmla="*/ 12 w 792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2"/>
                  <a:gd name="T16" fmla="*/ 0 h 36"/>
                  <a:gd name="T17" fmla="*/ 792 w 79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2" h="36">
                    <a:moveTo>
                      <a:pt x="756" y="0"/>
                    </a:moveTo>
                    <a:lnTo>
                      <a:pt x="0" y="0"/>
                    </a:lnTo>
                    <a:lnTo>
                      <a:pt x="37" y="36"/>
                    </a:lnTo>
                    <a:lnTo>
                      <a:pt x="792" y="36"/>
                    </a:lnTo>
                    <a:lnTo>
                      <a:pt x="75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9" name="Freeform 56"/>
              <p:cNvSpPr>
                <a:spLocks/>
              </p:cNvSpPr>
              <p:nvPr/>
            </p:nvSpPr>
            <p:spPr bwMode="auto">
              <a:xfrm>
                <a:off x="2830" y="2659"/>
                <a:ext cx="18" cy="503"/>
              </a:xfrm>
              <a:custGeom>
                <a:avLst/>
                <a:gdLst>
                  <a:gd name="T0" fmla="*/ 1 w 36"/>
                  <a:gd name="T1" fmla="*/ 15 h 1007"/>
                  <a:gd name="T2" fmla="*/ 0 w 36"/>
                  <a:gd name="T3" fmla="*/ 15 h 1007"/>
                  <a:gd name="T4" fmla="*/ 0 w 36"/>
                  <a:gd name="T5" fmla="*/ 0 h 1007"/>
                  <a:gd name="T6" fmla="*/ 1 w 36"/>
                  <a:gd name="T7" fmla="*/ 0 h 1007"/>
                  <a:gd name="T8" fmla="*/ 1 w 36"/>
                  <a:gd name="T9" fmla="*/ 15 h 10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1007"/>
                  <a:gd name="T17" fmla="*/ 36 w 36"/>
                  <a:gd name="T18" fmla="*/ 1007 h 10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1007">
                    <a:moveTo>
                      <a:pt x="36" y="1007"/>
                    </a:moveTo>
                    <a:lnTo>
                      <a:pt x="0" y="971"/>
                    </a:lnTo>
                    <a:lnTo>
                      <a:pt x="0" y="0"/>
                    </a:lnTo>
                    <a:lnTo>
                      <a:pt x="36" y="37"/>
                    </a:lnTo>
                    <a:lnTo>
                      <a:pt x="36" y="1007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40" name="Rectangle 57"/>
              <p:cNvSpPr>
                <a:spLocks noChangeArrowheads="1"/>
              </p:cNvSpPr>
              <p:nvPr/>
            </p:nvSpPr>
            <p:spPr bwMode="auto">
              <a:xfrm>
                <a:off x="2452" y="2659"/>
                <a:ext cx="378" cy="48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41" name="Rectangle 58"/>
              <p:cNvSpPr>
                <a:spLocks noChangeArrowheads="1"/>
              </p:cNvSpPr>
              <p:nvPr/>
            </p:nvSpPr>
            <p:spPr bwMode="auto">
              <a:xfrm>
                <a:off x="2522" y="2653"/>
                <a:ext cx="23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Evidence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142" name="Rectangle 59"/>
              <p:cNvSpPr>
                <a:spLocks noChangeArrowheads="1"/>
              </p:cNvSpPr>
              <p:nvPr/>
            </p:nvSpPr>
            <p:spPr bwMode="auto">
              <a:xfrm>
                <a:off x="2568" y="2730"/>
                <a:ext cx="146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Rules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143" name="Rectangle 60"/>
              <p:cNvSpPr>
                <a:spLocks noChangeArrowheads="1"/>
              </p:cNvSpPr>
              <p:nvPr/>
            </p:nvSpPr>
            <p:spPr bwMode="auto">
              <a:xfrm>
                <a:off x="2480" y="2838"/>
                <a:ext cx="72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44" name="Rectangle 61"/>
              <p:cNvSpPr>
                <a:spLocks noChangeArrowheads="1"/>
              </p:cNvSpPr>
              <p:nvPr/>
            </p:nvSpPr>
            <p:spPr bwMode="auto">
              <a:xfrm>
                <a:off x="2480" y="2946"/>
                <a:ext cx="72" cy="7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45" name="Rectangle 62"/>
              <p:cNvSpPr>
                <a:spLocks noChangeArrowheads="1"/>
              </p:cNvSpPr>
              <p:nvPr/>
            </p:nvSpPr>
            <p:spPr bwMode="auto">
              <a:xfrm>
                <a:off x="2480" y="3054"/>
                <a:ext cx="72" cy="73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46" name="Rectangle 63"/>
              <p:cNvSpPr>
                <a:spLocks noChangeArrowheads="1"/>
              </p:cNvSpPr>
              <p:nvPr/>
            </p:nvSpPr>
            <p:spPr bwMode="auto">
              <a:xfrm>
                <a:off x="2677" y="2838"/>
                <a:ext cx="126" cy="30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47" name="Freeform 64"/>
              <p:cNvSpPr>
                <a:spLocks/>
              </p:cNvSpPr>
              <p:nvPr/>
            </p:nvSpPr>
            <p:spPr bwMode="auto">
              <a:xfrm>
                <a:off x="2696" y="2856"/>
                <a:ext cx="72" cy="54"/>
              </a:xfrm>
              <a:custGeom>
                <a:avLst/>
                <a:gdLst>
                  <a:gd name="T0" fmla="*/ 1 w 144"/>
                  <a:gd name="T1" fmla="*/ 2 h 107"/>
                  <a:gd name="T2" fmla="*/ 1 w 144"/>
                  <a:gd name="T3" fmla="*/ 2 h 107"/>
                  <a:gd name="T4" fmla="*/ 2 w 144"/>
                  <a:gd name="T5" fmla="*/ 1 h 107"/>
                  <a:gd name="T6" fmla="*/ 1 w 144"/>
                  <a:gd name="T7" fmla="*/ 0 h 107"/>
                  <a:gd name="T8" fmla="*/ 1 w 144"/>
                  <a:gd name="T9" fmla="*/ 0 h 107"/>
                  <a:gd name="T10" fmla="*/ 0 w 144"/>
                  <a:gd name="T11" fmla="*/ 1 h 107"/>
                  <a:gd name="T12" fmla="*/ 1 w 144"/>
                  <a:gd name="T13" fmla="*/ 2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4"/>
                  <a:gd name="T22" fmla="*/ 0 h 107"/>
                  <a:gd name="T23" fmla="*/ 144 w 144"/>
                  <a:gd name="T24" fmla="*/ 107 h 1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4" h="107">
                    <a:moveTo>
                      <a:pt x="35" y="107"/>
                    </a:moveTo>
                    <a:lnTo>
                      <a:pt x="108" y="107"/>
                    </a:lnTo>
                    <a:lnTo>
                      <a:pt x="144" y="53"/>
                    </a:lnTo>
                    <a:lnTo>
                      <a:pt x="108" y="0"/>
                    </a:lnTo>
                    <a:lnTo>
                      <a:pt x="35" y="0"/>
                    </a:lnTo>
                    <a:lnTo>
                      <a:pt x="0" y="53"/>
                    </a:lnTo>
                    <a:lnTo>
                      <a:pt x="35" y="107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48" name="Freeform 65"/>
              <p:cNvSpPr>
                <a:spLocks/>
              </p:cNvSpPr>
              <p:nvPr/>
            </p:nvSpPr>
            <p:spPr bwMode="auto">
              <a:xfrm>
                <a:off x="2723" y="3072"/>
                <a:ext cx="80" cy="55"/>
              </a:xfrm>
              <a:custGeom>
                <a:avLst/>
                <a:gdLst>
                  <a:gd name="T0" fmla="*/ 0 w 161"/>
                  <a:gd name="T1" fmla="*/ 2 h 109"/>
                  <a:gd name="T2" fmla="*/ 1 w 161"/>
                  <a:gd name="T3" fmla="*/ 2 h 109"/>
                  <a:gd name="T4" fmla="*/ 2 w 161"/>
                  <a:gd name="T5" fmla="*/ 0 h 109"/>
                  <a:gd name="T6" fmla="*/ 0 w 161"/>
                  <a:gd name="T7" fmla="*/ 0 h 109"/>
                  <a:gd name="T8" fmla="*/ 0 w 161"/>
                  <a:gd name="T9" fmla="*/ 2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"/>
                  <a:gd name="T16" fmla="*/ 0 h 109"/>
                  <a:gd name="T17" fmla="*/ 161 w 161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" h="109">
                    <a:moveTo>
                      <a:pt x="40" y="109"/>
                    </a:moveTo>
                    <a:lnTo>
                      <a:pt x="121" y="109"/>
                    </a:lnTo>
                    <a:lnTo>
                      <a:pt x="161" y="0"/>
                    </a:lnTo>
                    <a:lnTo>
                      <a:pt x="0" y="0"/>
                    </a:lnTo>
                    <a:lnTo>
                      <a:pt x="40" y="109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49" name="Freeform 66"/>
              <p:cNvSpPr>
                <a:spLocks/>
              </p:cNvSpPr>
              <p:nvPr/>
            </p:nvSpPr>
            <p:spPr bwMode="auto">
              <a:xfrm>
                <a:off x="2696" y="3054"/>
                <a:ext cx="72" cy="55"/>
              </a:xfrm>
              <a:custGeom>
                <a:avLst/>
                <a:gdLst>
                  <a:gd name="T0" fmla="*/ 0 w 144"/>
                  <a:gd name="T1" fmla="*/ 1 h 109"/>
                  <a:gd name="T2" fmla="*/ 1 w 144"/>
                  <a:gd name="T3" fmla="*/ 0 h 109"/>
                  <a:gd name="T4" fmla="*/ 2 w 144"/>
                  <a:gd name="T5" fmla="*/ 1 h 109"/>
                  <a:gd name="T6" fmla="*/ 1 w 144"/>
                  <a:gd name="T7" fmla="*/ 2 h 109"/>
                  <a:gd name="T8" fmla="*/ 0 w 144"/>
                  <a:gd name="T9" fmla="*/ 1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09"/>
                  <a:gd name="T17" fmla="*/ 144 w 144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09">
                    <a:moveTo>
                      <a:pt x="0" y="55"/>
                    </a:moveTo>
                    <a:lnTo>
                      <a:pt x="71" y="0"/>
                    </a:lnTo>
                    <a:lnTo>
                      <a:pt x="144" y="55"/>
                    </a:lnTo>
                    <a:lnTo>
                      <a:pt x="71" y="109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0" name="Rectangle 67"/>
              <p:cNvSpPr>
                <a:spLocks noChangeArrowheads="1"/>
              </p:cNvSpPr>
              <p:nvPr/>
            </p:nvSpPr>
            <p:spPr bwMode="auto">
              <a:xfrm>
                <a:off x="2696" y="3018"/>
                <a:ext cx="96" cy="3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1" name="Freeform 68"/>
              <p:cNvSpPr>
                <a:spLocks/>
              </p:cNvSpPr>
              <p:nvPr/>
            </p:nvSpPr>
            <p:spPr bwMode="auto">
              <a:xfrm>
                <a:off x="2731" y="2893"/>
                <a:ext cx="72" cy="53"/>
              </a:xfrm>
              <a:custGeom>
                <a:avLst/>
                <a:gdLst>
                  <a:gd name="T0" fmla="*/ 1 w 144"/>
                  <a:gd name="T1" fmla="*/ 0 h 108"/>
                  <a:gd name="T2" fmla="*/ 2 w 144"/>
                  <a:gd name="T3" fmla="*/ 0 h 108"/>
                  <a:gd name="T4" fmla="*/ 2 w 144"/>
                  <a:gd name="T5" fmla="*/ 0 h 108"/>
                  <a:gd name="T6" fmla="*/ 2 w 144"/>
                  <a:gd name="T7" fmla="*/ 0 h 108"/>
                  <a:gd name="T8" fmla="*/ 2 w 144"/>
                  <a:gd name="T9" fmla="*/ 1 h 108"/>
                  <a:gd name="T10" fmla="*/ 2 w 144"/>
                  <a:gd name="T11" fmla="*/ 1 h 108"/>
                  <a:gd name="T12" fmla="*/ 1 w 144"/>
                  <a:gd name="T13" fmla="*/ 1 h 108"/>
                  <a:gd name="T14" fmla="*/ 1 w 144"/>
                  <a:gd name="T15" fmla="*/ 1 h 108"/>
                  <a:gd name="T16" fmla="*/ 0 w 144"/>
                  <a:gd name="T17" fmla="*/ 0 h 108"/>
                  <a:gd name="T18" fmla="*/ 1 w 144"/>
                  <a:gd name="T19" fmla="*/ 0 h 108"/>
                  <a:gd name="T20" fmla="*/ 1 w 144"/>
                  <a:gd name="T21" fmla="*/ 0 h 10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4"/>
                  <a:gd name="T34" fmla="*/ 0 h 108"/>
                  <a:gd name="T35" fmla="*/ 144 w 144"/>
                  <a:gd name="T36" fmla="*/ 108 h 10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4" h="108">
                    <a:moveTo>
                      <a:pt x="14" y="0"/>
                    </a:moveTo>
                    <a:lnTo>
                      <a:pt x="144" y="0"/>
                    </a:lnTo>
                    <a:lnTo>
                      <a:pt x="135" y="25"/>
                    </a:lnTo>
                    <a:lnTo>
                      <a:pt x="131" y="54"/>
                    </a:lnTo>
                    <a:lnTo>
                      <a:pt x="135" y="81"/>
                    </a:lnTo>
                    <a:lnTo>
                      <a:pt x="144" y="108"/>
                    </a:lnTo>
                    <a:lnTo>
                      <a:pt x="14" y="108"/>
                    </a:lnTo>
                    <a:lnTo>
                      <a:pt x="4" y="81"/>
                    </a:lnTo>
                    <a:lnTo>
                      <a:pt x="0" y="54"/>
                    </a:lnTo>
                    <a:lnTo>
                      <a:pt x="4" y="2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2" name="Freeform 69"/>
              <p:cNvSpPr>
                <a:spLocks/>
              </p:cNvSpPr>
              <p:nvPr/>
            </p:nvSpPr>
            <p:spPr bwMode="auto">
              <a:xfrm>
                <a:off x="2686" y="2946"/>
                <a:ext cx="82" cy="54"/>
              </a:xfrm>
              <a:custGeom>
                <a:avLst/>
                <a:gdLst>
                  <a:gd name="T0" fmla="*/ 1 w 163"/>
                  <a:gd name="T1" fmla="*/ 2 h 107"/>
                  <a:gd name="T2" fmla="*/ 2 w 163"/>
                  <a:gd name="T3" fmla="*/ 2 h 107"/>
                  <a:gd name="T4" fmla="*/ 3 w 163"/>
                  <a:gd name="T5" fmla="*/ 0 h 107"/>
                  <a:gd name="T6" fmla="*/ 0 w 163"/>
                  <a:gd name="T7" fmla="*/ 0 h 107"/>
                  <a:gd name="T8" fmla="*/ 1 w 163"/>
                  <a:gd name="T9" fmla="*/ 2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107"/>
                  <a:gd name="T17" fmla="*/ 163 w 16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107">
                    <a:moveTo>
                      <a:pt x="40" y="107"/>
                    </a:moveTo>
                    <a:lnTo>
                      <a:pt x="123" y="107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40" y="107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3" name="Line 70"/>
              <p:cNvSpPr>
                <a:spLocks noChangeShapeType="1"/>
              </p:cNvSpPr>
              <p:nvPr/>
            </p:nvSpPr>
            <p:spPr bwMode="auto">
              <a:xfrm flipH="1" flipV="1">
                <a:off x="2596" y="2877"/>
                <a:ext cx="100" cy="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4" name="Freeform 71"/>
              <p:cNvSpPr>
                <a:spLocks/>
              </p:cNvSpPr>
              <p:nvPr/>
            </p:nvSpPr>
            <p:spPr bwMode="auto">
              <a:xfrm>
                <a:off x="2552" y="2849"/>
                <a:ext cx="60" cy="59"/>
              </a:xfrm>
              <a:custGeom>
                <a:avLst/>
                <a:gdLst>
                  <a:gd name="T0" fmla="*/ 0 w 121"/>
                  <a:gd name="T1" fmla="*/ 0 h 119"/>
                  <a:gd name="T2" fmla="*/ 1 w 121"/>
                  <a:gd name="T3" fmla="*/ 0 h 119"/>
                  <a:gd name="T4" fmla="*/ 1 w 121"/>
                  <a:gd name="T5" fmla="*/ 0 h 119"/>
                  <a:gd name="T6" fmla="*/ 1 w 121"/>
                  <a:gd name="T7" fmla="*/ 0 h 119"/>
                  <a:gd name="T8" fmla="*/ 1 w 121"/>
                  <a:gd name="T9" fmla="*/ 0 h 119"/>
                  <a:gd name="T10" fmla="*/ 1 w 121"/>
                  <a:gd name="T11" fmla="*/ 0 h 119"/>
                  <a:gd name="T12" fmla="*/ 1 w 121"/>
                  <a:gd name="T13" fmla="*/ 0 h 119"/>
                  <a:gd name="T14" fmla="*/ 1 w 121"/>
                  <a:gd name="T15" fmla="*/ 0 h 119"/>
                  <a:gd name="T16" fmla="*/ 1 w 121"/>
                  <a:gd name="T17" fmla="*/ 0 h 119"/>
                  <a:gd name="T18" fmla="*/ 1 w 121"/>
                  <a:gd name="T19" fmla="*/ 0 h 119"/>
                  <a:gd name="T20" fmla="*/ 1 w 121"/>
                  <a:gd name="T21" fmla="*/ 0 h 119"/>
                  <a:gd name="T22" fmla="*/ 1 w 121"/>
                  <a:gd name="T23" fmla="*/ 1 h 119"/>
                  <a:gd name="T24" fmla="*/ 1 w 121"/>
                  <a:gd name="T25" fmla="*/ 1 h 119"/>
                  <a:gd name="T26" fmla="*/ 1 w 121"/>
                  <a:gd name="T27" fmla="*/ 1 h 119"/>
                  <a:gd name="T28" fmla="*/ 1 w 121"/>
                  <a:gd name="T29" fmla="*/ 1 h 119"/>
                  <a:gd name="T30" fmla="*/ 1 w 121"/>
                  <a:gd name="T31" fmla="*/ 1 h 119"/>
                  <a:gd name="T32" fmla="*/ 1 w 121"/>
                  <a:gd name="T33" fmla="*/ 1 h 119"/>
                  <a:gd name="T34" fmla="*/ 1 w 121"/>
                  <a:gd name="T35" fmla="*/ 1 h 119"/>
                  <a:gd name="T36" fmla="*/ 1 w 121"/>
                  <a:gd name="T37" fmla="*/ 1 h 119"/>
                  <a:gd name="T38" fmla="*/ 0 w 121"/>
                  <a:gd name="T39" fmla="*/ 0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1"/>
                  <a:gd name="T61" fmla="*/ 0 h 119"/>
                  <a:gd name="T62" fmla="*/ 121 w 121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1" h="119">
                    <a:moveTo>
                      <a:pt x="0" y="52"/>
                    </a:moveTo>
                    <a:lnTo>
                      <a:pt x="121" y="0"/>
                    </a:lnTo>
                    <a:lnTo>
                      <a:pt x="119" y="6"/>
                    </a:lnTo>
                    <a:lnTo>
                      <a:pt x="115" y="14"/>
                    </a:lnTo>
                    <a:lnTo>
                      <a:pt x="113" y="19"/>
                    </a:lnTo>
                    <a:lnTo>
                      <a:pt x="109" y="27"/>
                    </a:lnTo>
                    <a:lnTo>
                      <a:pt x="107" y="33"/>
                    </a:lnTo>
                    <a:lnTo>
                      <a:pt x="105" y="41"/>
                    </a:lnTo>
                    <a:lnTo>
                      <a:pt x="105" y="48"/>
                    </a:lnTo>
                    <a:lnTo>
                      <a:pt x="103" y="54"/>
                    </a:lnTo>
                    <a:lnTo>
                      <a:pt x="103" y="62"/>
                    </a:lnTo>
                    <a:lnTo>
                      <a:pt x="103" y="69"/>
                    </a:lnTo>
                    <a:lnTo>
                      <a:pt x="103" y="77"/>
                    </a:lnTo>
                    <a:lnTo>
                      <a:pt x="105" y="85"/>
                    </a:lnTo>
                    <a:lnTo>
                      <a:pt x="105" y="90"/>
                    </a:lnTo>
                    <a:lnTo>
                      <a:pt x="107" y="98"/>
                    </a:lnTo>
                    <a:lnTo>
                      <a:pt x="109" y="106"/>
                    </a:lnTo>
                    <a:lnTo>
                      <a:pt x="111" y="111"/>
                    </a:lnTo>
                    <a:lnTo>
                      <a:pt x="115" y="119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5" name="Line 72"/>
              <p:cNvSpPr>
                <a:spLocks noChangeShapeType="1"/>
              </p:cNvSpPr>
              <p:nvPr/>
            </p:nvSpPr>
            <p:spPr bwMode="auto">
              <a:xfrm flipH="1" flipV="1">
                <a:off x="2596" y="2986"/>
                <a:ext cx="81" cy="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6" name="Freeform 73"/>
              <p:cNvSpPr>
                <a:spLocks/>
              </p:cNvSpPr>
              <p:nvPr/>
            </p:nvSpPr>
            <p:spPr bwMode="auto">
              <a:xfrm>
                <a:off x="2552" y="2957"/>
                <a:ext cx="61" cy="59"/>
              </a:xfrm>
              <a:custGeom>
                <a:avLst/>
                <a:gdLst>
                  <a:gd name="T0" fmla="*/ 0 w 122"/>
                  <a:gd name="T1" fmla="*/ 0 h 119"/>
                  <a:gd name="T2" fmla="*/ 2 w 122"/>
                  <a:gd name="T3" fmla="*/ 0 h 119"/>
                  <a:gd name="T4" fmla="*/ 2 w 122"/>
                  <a:gd name="T5" fmla="*/ 0 h 119"/>
                  <a:gd name="T6" fmla="*/ 2 w 122"/>
                  <a:gd name="T7" fmla="*/ 0 h 119"/>
                  <a:gd name="T8" fmla="*/ 2 w 122"/>
                  <a:gd name="T9" fmla="*/ 0 h 119"/>
                  <a:gd name="T10" fmla="*/ 2 w 122"/>
                  <a:gd name="T11" fmla="*/ 0 h 119"/>
                  <a:gd name="T12" fmla="*/ 2 w 122"/>
                  <a:gd name="T13" fmla="*/ 0 h 119"/>
                  <a:gd name="T14" fmla="*/ 2 w 122"/>
                  <a:gd name="T15" fmla="*/ 0 h 119"/>
                  <a:gd name="T16" fmla="*/ 2 w 122"/>
                  <a:gd name="T17" fmla="*/ 0 h 119"/>
                  <a:gd name="T18" fmla="*/ 2 w 122"/>
                  <a:gd name="T19" fmla="*/ 0 h 119"/>
                  <a:gd name="T20" fmla="*/ 2 w 122"/>
                  <a:gd name="T21" fmla="*/ 0 h 119"/>
                  <a:gd name="T22" fmla="*/ 2 w 122"/>
                  <a:gd name="T23" fmla="*/ 1 h 119"/>
                  <a:gd name="T24" fmla="*/ 2 w 122"/>
                  <a:gd name="T25" fmla="*/ 1 h 119"/>
                  <a:gd name="T26" fmla="*/ 2 w 122"/>
                  <a:gd name="T27" fmla="*/ 1 h 119"/>
                  <a:gd name="T28" fmla="*/ 2 w 122"/>
                  <a:gd name="T29" fmla="*/ 1 h 119"/>
                  <a:gd name="T30" fmla="*/ 2 w 122"/>
                  <a:gd name="T31" fmla="*/ 1 h 119"/>
                  <a:gd name="T32" fmla="*/ 2 w 122"/>
                  <a:gd name="T33" fmla="*/ 1 h 119"/>
                  <a:gd name="T34" fmla="*/ 2 w 122"/>
                  <a:gd name="T35" fmla="*/ 1 h 119"/>
                  <a:gd name="T36" fmla="*/ 2 w 122"/>
                  <a:gd name="T37" fmla="*/ 1 h 119"/>
                  <a:gd name="T38" fmla="*/ 0 w 122"/>
                  <a:gd name="T39" fmla="*/ 0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2"/>
                  <a:gd name="T61" fmla="*/ 0 h 119"/>
                  <a:gd name="T62" fmla="*/ 122 w 122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2" h="119">
                    <a:moveTo>
                      <a:pt x="0" y="50"/>
                    </a:moveTo>
                    <a:lnTo>
                      <a:pt x="122" y="0"/>
                    </a:lnTo>
                    <a:lnTo>
                      <a:pt x="119" y="6"/>
                    </a:lnTo>
                    <a:lnTo>
                      <a:pt x="115" y="13"/>
                    </a:lnTo>
                    <a:lnTo>
                      <a:pt x="113" y="19"/>
                    </a:lnTo>
                    <a:lnTo>
                      <a:pt x="109" y="27"/>
                    </a:lnTo>
                    <a:lnTo>
                      <a:pt x="107" y="33"/>
                    </a:lnTo>
                    <a:lnTo>
                      <a:pt x="105" y="40"/>
                    </a:lnTo>
                    <a:lnTo>
                      <a:pt x="105" y="48"/>
                    </a:lnTo>
                    <a:lnTo>
                      <a:pt x="103" y="54"/>
                    </a:lnTo>
                    <a:lnTo>
                      <a:pt x="103" y="61"/>
                    </a:lnTo>
                    <a:lnTo>
                      <a:pt x="103" y="69"/>
                    </a:lnTo>
                    <a:lnTo>
                      <a:pt x="103" y="77"/>
                    </a:lnTo>
                    <a:lnTo>
                      <a:pt x="103" y="84"/>
                    </a:lnTo>
                    <a:lnTo>
                      <a:pt x="105" y="90"/>
                    </a:lnTo>
                    <a:lnTo>
                      <a:pt x="107" y="98"/>
                    </a:lnTo>
                    <a:lnTo>
                      <a:pt x="109" y="105"/>
                    </a:lnTo>
                    <a:lnTo>
                      <a:pt x="111" y="111"/>
                    </a:lnTo>
                    <a:lnTo>
                      <a:pt x="113" y="119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7" name="Line 74"/>
              <p:cNvSpPr>
                <a:spLocks noChangeShapeType="1"/>
              </p:cNvSpPr>
              <p:nvPr/>
            </p:nvSpPr>
            <p:spPr bwMode="auto">
              <a:xfrm flipH="1">
                <a:off x="2596" y="3082"/>
                <a:ext cx="100" cy="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8" name="Freeform 75"/>
              <p:cNvSpPr>
                <a:spLocks/>
              </p:cNvSpPr>
              <p:nvPr/>
            </p:nvSpPr>
            <p:spPr bwMode="auto">
              <a:xfrm>
                <a:off x="2552" y="3057"/>
                <a:ext cx="60" cy="59"/>
              </a:xfrm>
              <a:custGeom>
                <a:avLst/>
                <a:gdLst>
                  <a:gd name="T0" fmla="*/ 0 w 121"/>
                  <a:gd name="T1" fmla="*/ 1 h 119"/>
                  <a:gd name="T2" fmla="*/ 1 w 121"/>
                  <a:gd name="T3" fmla="*/ 0 h 119"/>
                  <a:gd name="T4" fmla="*/ 1 w 121"/>
                  <a:gd name="T5" fmla="*/ 0 h 119"/>
                  <a:gd name="T6" fmla="*/ 1 w 121"/>
                  <a:gd name="T7" fmla="*/ 0 h 119"/>
                  <a:gd name="T8" fmla="*/ 1 w 121"/>
                  <a:gd name="T9" fmla="*/ 0 h 119"/>
                  <a:gd name="T10" fmla="*/ 1 w 121"/>
                  <a:gd name="T11" fmla="*/ 0 h 119"/>
                  <a:gd name="T12" fmla="*/ 1 w 121"/>
                  <a:gd name="T13" fmla="*/ 0 h 119"/>
                  <a:gd name="T14" fmla="*/ 1 w 121"/>
                  <a:gd name="T15" fmla="*/ 0 h 119"/>
                  <a:gd name="T16" fmla="*/ 1 w 121"/>
                  <a:gd name="T17" fmla="*/ 0 h 119"/>
                  <a:gd name="T18" fmla="*/ 1 w 121"/>
                  <a:gd name="T19" fmla="*/ 0 h 119"/>
                  <a:gd name="T20" fmla="*/ 1 w 121"/>
                  <a:gd name="T21" fmla="*/ 1 h 119"/>
                  <a:gd name="T22" fmla="*/ 1 w 121"/>
                  <a:gd name="T23" fmla="*/ 1 h 119"/>
                  <a:gd name="T24" fmla="*/ 1 w 121"/>
                  <a:gd name="T25" fmla="*/ 1 h 119"/>
                  <a:gd name="T26" fmla="*/ 1 w 121"/>
                  <a:gd name="T27" fmla="*/ 1 h 119"/>
                  <a:gd name="T28" fmla="*/ 1 w 121"/>
                  <a:gd name="T29" fmla="*/ 1 h 119"/>
                  <a:gd name="T30" fmla="*/ 1 w 121"/>
                  <a:gd name="T31" fmla="*/ 1 h 119"/>
                  <a:gd name="T32" fmla="*/ 1 w 121"/>
                  <a:gd name="T33" fmla="*/ 1 h 119"/>
                  <a:gd name="T34" fmla="*/ 1 w 121"/>
                  <a:gd name="T35" fmla="*/ 1 h 119"/>
                  <a:gd name="T36" fmla="*/ 1 w 121"/>
                  <a:gd name="T37" fmla="*/ 1 h 119"/>
                  <a:gd name="T38" fmla="*/ 0 w 121"/>
                  <a:gd name="T39" fmla="*/ 1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1"/>
                  <a:gd name="T61" fmla="*/ 0 h 119"/>
                  <a:gd name="T62" fmla="*/ 121 w 121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1" h="119">
                    <a:moveTo>
                      <a:pt x="0" y="68"/>
                    </a:moveTo>
                    <a:lnTo>
                      <a:pt x="115" y="0"/>
                    </a:lnTo>
                    <a:lnTo>
                      <a:pt x="111" y="8"/>
                    </a:lnTo>
                    <a:lnTo>
                      <a:pt x="109" y="14"/>
                    </a:lnTo>
                    <a:lnTo>
                      <a:pt x="107" y="22"/>
                    </a:lnTo>
                    <a:lnTo>
                      <a:pt x="105" y="29"/>
                    </a:lnTo>
                    <a:lnTo>
                      <a:pt x="105" y="35"/>
                    </a:lnTo>
                    <a:lnTo>
                      <a:pt x="103" y="43"/>
                    </a:lnTo>
                    <a:lnTo>
                      <a:pt x="103" y="50"/>
                    </a:lnTo>
                    <a:lnTo>
                      <a:pt x="103" y="58"/>
                    </a:lnTo>
                    <a:lnTo>
                      <a:pt x="103" y="64"/>
                    </a:lnTo>
                    <a:lnTo>
                      <a:pt x="105" y="71"/>
                    </a:lnTo>
                    <a:lnTo>
                      <a:pt x="105" y="79"/>
                    </a:lnTo>
                    <a:lnTo>
                      <a:pt x="107" y="87"/>
                    </a:lnTo>
                    <a:lnTo>
                      <a:pt x="109" y="93"/>
                    </a:lnTo>
                    <a:lnTo>
                      <a:pt x="113" y="100"/>
                    </a:lnTo>
                    <a:lnTo>
                      <a:pt x="115" y="106"/>
                    </a:lnTo>
                    <a:lnTo>
                      <a:pt x="119" y="114"/>
                    </a:lnTo>
                    <a:lnTo>
                      <a:pt x="121" y="119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9" name="Line 76"/>
              <p:cNvSpPr>
                <a:spLocks noChangeShapeType="1"/>
              </p:cNvSpPr>
              <p:nvPr/>
            </p:nvSpPr>
            <p:spPr bwMode="auto">
              <a:xfrm>
                <a:off x="2363" y="2901"/>
                <a:ext cx="8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0" name="Rectangle 77"/>
              <p:cNvSpPr>
                <a:spLocks noChangeArrowheads="1"/>
              </p:cNvSpPr>
              <p:nvPr/>
            </p:nvSpPr>
            <p:spPr bwMode="auto">
              <a:xfrm>
                <a:off x="2340" y="2879"/>
                <a:ext cx="45" cy="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1" name="Rectangle 78"/>
              <p:cNvSpPr>
                <a:spLocks noChangeArrowheads="1"/>
              </p:cNvSpPr>
              <p:nvPr/>
            </p:nvSpPr>
            <p:spPr bwMode="auto">
              <a:xfrm>
                <a:off x="2430" y="2879"/>
                <a:ext cx="45" cy="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2" name="Line 79"/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9113" name="Text Box 80"/>
            <p:cNvSpPr txBox="1">
              <a:spLocks noChangeArrowheads="1"/>
            </p:cNvSpPr>
            <p:nvPr/>
          </p:nvSpPr>
          <p:spPr bwMode="auto">
            <a:xfrm>
              <a:off x="960" y="816"/>
              <a:ext cx="27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How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we measure = </a:t>
              </a:r>
              <a:r>
                <a:rPr lang="en-US" sz="2000" b="1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Evidence</a:t>
              </a:r>
              <a:r>
                <a:rPr lang="en-US" sz="2000" b="1">
                  <a:solidFill>
                    <a:schemeClr val="hlink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Model</a:t>
              </a:r>
            </a:p>
          </p:txBody>
        </p:sp>
      </p:grpSp>
      <p:grpSp>
        <p:nvGrpSpPr>
          <p:cNvPr id="38943" name="Group 81"/>
          <p:cNvGrpSpPr>
            <a:grpSpLocks/>
          </p:cNvGrpSpPr>
          <p:nvPr/>
        </p:nvGrpSpPr>
        <p:grpSpPr bwMode="auto">
          <a:xfrm>
            <a:off x="1828800" y="1600200"/>
            <a:ext cx="4800600" cy="4291013"/>
            <a:chOff x="1152" y="1008"/>
            <a:chExt cx="3024" cy="2703"/>
          </a:xfrm>
        </p:grpSpPr>
        <p:grpSp>
          <p:nvGrpSpPr>
            <p:cNvPr id="38946" name="Group 82"/>
            <p:cNvGrpSpPr>
              <a:grpSpLocks/>
            </p:cNvGrpSpPr>
            <p:nvPr/>
          </p:nvGrpSpPr>
          <p:grpSpPr bwMode="auto">
            <a:xfrm>
              <a:off x="2862" y="2824"/>
              <a:ext cx="1107" cy="887"/>
              <a:chOff x="2928" y="2410"/>
              <a:chExt cx="1107" cy="887"/>
            </a:xfrm>
          </p:grpSpPr>
          <p:sp>
            <p:nvSpPr>
              <p:cNvPr id="38948" name="Freeform 83"/>
              <p:cNvSpPr>
                <a:spLocks/>
              </p:cNvSpPr>
              <p:nvPr/>
            </p:nvSpPr>
            <p:spPr bwMode="auto">
              <a:xfrm>
                <a:off x="3945" y="2827"/>
                <a:ext cx="90" cy="59"/>
              </a:xfrm>
              <a:custGeom>
                <a:avLst/>
                <a:gdLst>
                  <a:gd name="T0" fmla="*/ 3 w 178"/>
                  <a:gd name="T1" fmla="*/ 1 h 119"/>
                  <a:gd name="T2" fmla="*/ 0 w 178"/>
                  <a:gd name="T3" fmla="*/ 0 h 119"/>
                  <a:gd name="T4" fmla="*/ 3 w 178"/>
                  <a:gd name="T5" fmla="*/ 0 h 119"/>
                  <a:gd name="T6" fmla="*/ 3 w 178"/>
                  <a:gd name="T7" fmla="*/ 1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8"/>
                  <a:gd name="T13" fmla="*/ 0 h 119"/>
                  <a:gd name="T14" fmla="*/ 178 w 17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8" h="119">
                    <a:moveTo>
                      <a:pt x="178" y="119"/>
                    </a:moveTo>
                    <a:lnTo>
                      <a:pt x="0" y="60"/>
                    </a:lnTo>
                    <a:lnTo>
                      <a:pt x="178" y="0"/>
                    </a:lnTo>
                    <a:lnTo>
                      <a:pt x="178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9" name="Freeform 84"/>
              <p:cNvSpPr>
                <a:spLocks/>
              </p:cNvSpPr>
              <p:nvPr/>
            </p:nvSpPr>
            <p:spPr bwMode="auto">
              <a:xfrm>
                <a:off x="3137" y="3261"/>
                <a:ext cx="898" cy="36"/>
              </a:xfrm>
              <a:custGeom>
                <a:avLst/>
                <a:gdLst>
                  <a:gd name="T0" fmla="*/ 26 w 1797"/>
                  <a:gd name="T1" fmla="*/ 0 h 73"/>
                  <a:gd name="T2" fmla="*/ 0 w 1797"/>
                  <a:gd name="T3" fmla="*/ 0 h 73"/>
                  <a:gd name="T4" fmla="*/ 1 w 1797"/>
                  <a:gd name="T5" fmla="*/ 1 h 73"/>
                  <a:gd name="T6" fmla="*/ 28 w 1797"/>
                  <a:gd name="T7" fmla="*/ 1 h 73"/>
                  <a:gd name="T8" fmla="*/ 26 w 1797"/>
                  <a:gd name="T9" fmla="*/ 0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97"/>
                  <a:gd name="T16" fmla="*/ 0 h 73"/>
                  <a:gd name="T17" fmla="*/ 1797 w 1797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97" h="73">
                    <a:moveTo>
                      <a:pt x="1726" y="0"/>
                    </a:moveTo>
                    <a:lnTo>
                      <a:pt x="0" y="0"/>
                    </a:lnTo>
                    <a:lnTo>
                      <a:pt x="71" y="73"/>
                    </a:lnTo>
                    <a:lnTo>
                      <a:pt x="1797" y="73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0" name="Freeform 85"/>
              <p:cNvSpPr>
                <a:spLocks/>
              </p:cNvSpPr>
              <p:nvPr/>
            </p:nvSpPr>
            <p:spPr bwMode="auto">
              <a:xfrm>
                <a:off x="4000" y="2470"/>
                <a:ext cx="35" cy="827"/>
              </a:xfrm>
              <a:custGeom>
                <a:avLst/>
                <a:gdLst>
                  <a:gd name="T0" fmla="*/ 1 w 71"/>
                  <a:gd name="T1" fmla="*/ 25 h 1655"/>
                  <a:gd name="T2" fmla="*/ 0 w 71"/>
                  <a:gd name="T3" fmla="*/ 24 h 1655"/>
                  <a:gd name="T4" fmla="*/ 0 w 71"/>
                  <a:gd name="T5" fmla="*/ 0 h 1655"/>
                  <a:gd name="T6" fmla="*/ 1 w 71"/>
                  <a:gd name="T7" fmla="*/ 1 h 1655"/>
                  <a:gd name="T8" fmla="*/ 1 w 71"/>
                  <a:gd name="T9" fmla="*/ 25 h 16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655"/>
                  <a:gd name="T17" fmla="*/ 71 w 71"/>
                  <a:gd name="T18" fmla="*/ 1655 h 16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655">
                    <a:moveTo>
                      <a:pt x="71" y="1655"/>
                    </a:moveTo>
                    <a:lnTo>
                      <a:pt x="0" y="1582"/>
                    </a:lnTo>
                    <a:lnTo>
                      <a:pt x="0" y="0"/>
                    </a:lnTo>
                    <a:lnTo>
                      <a:pt x="71" y="73"/>
                    </a:lnTo>
                    <a:lnTo>
                      <a:pt x="71" y="16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1" name="Rectangle 86"/>
              <p:cNvSpPr>
                <a:spLocks noChangeArrowheads="1"/>
              </p:cNvSpPr>
              <p:nvPr/>
            </p:nvSpPr>
            <p:spPr bwMode="auto">
              <a:xfrm>
                <a:off x="3137" y="2470"/>
                <a:ext cx="863" cy="7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2" name="Rectangle 87"/>
              <p:cNvSpPr>
                <a:spLocks noChangeArrowheads="1"/>
              </p:cNvSpPr>
              <p:nvPr/>
            </p:nvSpPr>
            <p:spPr bwMode="auto">
              <a:xfrm>
                <a:off x="3312" y="2496"/>
                <a:ext cx="49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Task Models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8953" name="Rectangle 88"/>
              <p:cNvSpPr>
                <a:spLocks noChangeArrowheads="1"/>
              </p:cNvSpPr>
              <p:nvPr/>
            </p:nvSpPr>
            <p:spPr bwMode="auto">
              <a:xfrm>
                <a:off x="3382" y="2594"/>
                <a:ext cx="93" cy="226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4" name="Freeform 89"/>
              <p:cNvSpPr>
                <a:spLocks/>
              </p:cNvSpPr>
              <p:nvPr/>
            </p:nvSpPr>
            <p:spPr bwMode="auto">
              <a:xfrm>
                <a:off x="3395" y="2606"/>
                <a:ext cx="54" cy="40"/>
              </a:xfrm>
              <a:custGeom>
                <a:avLst/>
                <a:gdLst>
                  <a:gd name="T0" fmla="*/ 1 w 107"/>
                  <a:gd name="T1" fmla="*/ 1 h 81"/>
                  <a:gd name="T2" fmla="*/ 2 w 107"/>
                  <a:gd name="T3" fmla="*/ 1 h 81"/>
                  <a:gd name="T4" fmla="*/ 2 w 107"/>
                  <a:gd name="T5" fmla="*/ 0 h 81"/>
                  <a:gd name="T6" fmla="*/ 2 w 107"/>
                  <a:gd name="T7" fmla="*/ 0 h 81"/>
                  <a:gd name="T8" fmla="*/ 1 w 107"/>
                  <a:gd name="T9" fmla="*/ 0 h 81"/>
                  <a:gd name="T10" fmla="*/ 0 w 107"/>
                  <a:gd name="T11" fmla="*/ 0 h 81"/>
                  <a:gd name="T12" fmla="*/ 1 w 107"/>
                  <a:gd name="T13" fmla="*/ 1 h 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7"/>
                  <a:gd name="T22" fmla="*/ 0 h 81"/>
                  <a:gd name="T23" fmla="*/ 107 w 107"/>
                  <a:gd name="T24" fmla="*/ 81 h 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7" h="81">
                    <a:moveTo>
                      <a:pt x="27" y="81"/>
                    </a:moveTo>
                    <a:lnTo>
                      <a:pt x="80" y="81"/>
                    </a:lnTo>
                    <a:lnTo>
                      <a:pt x="107" y="40"/>
                    </a:lnTo>
                    <a:lnTo>
                      <a:pt x="80" y="0"/>
                    </a:lnTo>
                    <a:lnTo>
                      <a:pt x="27" y="0"/>
                    </a:lnTo>
                    <a:lnTo>
                      <a:pt x="0" y="40"/>
                    </a:lnTo>
                    <a:lnTo>
                      <a:pt x="27" y="8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5" name="Freeform 90"/>
              <p:cNvSpPr>
                <a:spLocks/>
              </p:cNvSpPr>
              <p:nvPr/>
            </p:nvSpPr>
            <p:spPr bwMode="auto">
              <a:xfrm>
                <a:off x="3415" y="2766"/>
                <a:ext cx="60" cy="40"/>
              </a:xfrm>
              <a:custGeom>
                <a:avLst/>
                <a:gdLst>
                  <a:gd name="T0" fmla="*/ 0 w 121"/>
                  <a:gd name="T1" fmla="*/ 1 h 81"/>
                  <a:gd name="T2" fmla="*/ 1 w 121"/>
                  <a:gd name="T3" fmla="*/ 1 h 81"/>
                  <a:gd name="T4" fmla="*/ 1 w 121"/>
                  <a:gd name="T5" fmla="*/ 0 h 81"/>
                  <a:gd name="T6" fmla="*/ 0 w 121"/>
                  <a:gd name="T7" fmla="*/ 0 h 81"/>
                  <a:gd name="T8" fmla="*/ 0 w 121"/>
                  <a:gd name="T9" fmla="*/ 1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81"/>
                  <a:gd name="T17" fmla="*/ 121 w 121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81">
                    <a:moveTo>
                      <a:pt x="31" y="81"/>
                    </a:moveTo>
                    <a:lnTo>
                      <a:pt x="90" y="81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31" y="8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6" name="Freeform 91"/>
              <p:cNvSpPr>
                <a:spLocks/>
              </p:cNvSpPr>
              <p:nvPr/>
            </p:nvSpPr>
            <p:spPr bwMode="auto">
              <a:xfrm>
                <a:off x="3395" y="2753"/>
                <a:ext cx="54" cy="40"/>
              </a:xfrm>
              <a:custGeom>
                <a:avLst/>
                <a:gdLst>
                  <a:gd name="T0" fmla="*/ 0 w 107"/>
                  <a:gd name="T1" fmla="*/ 0 h 81"/>
                  <a:gd name="T2" fmla="*/ 1 w 107"/>
                  <a:gd name="T3" fmla="*/ 0 h 81"/>
                  <a:gd name="T4" fmla="*/ 2 w 107"/>
                  <a:gd name="T5" fmla="*/ 0 h 81"/>
                  <a:gd name="T6" fmla="*/ 1 w 107"/>
                  <a:gd name="T7" fmla="*/ 1 h 81"/>
                  <a:gd name="T8" fmla="*/ 0 w 107"/>
                  <a:gd name="T9" fmla="*/ 0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81"/>
                  <a:gd name="T17" fmla="*/ 107 w 107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81">
                    <a:moveTo>
                      <a:pt x="0" y="41"/>
                    </a:moveTo>
                    <a:lnTo>
                      <a:pt x="53" y="0"/>
                    </a:lnTo>
                    <a:lnTo>
                      <a:pt x="107" y="41"/>
                    </a:lnTo>
                    <a:lnTo>
                      <a:pt x="53" y="8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7" name="Rectangle 92"/>
              <p:cNvSpPr>
                <a:spLocks noChangeArrowheads="1"/>
              </p:cNvSpPr>
              <p:nvPr/>
            </p:nvSpPr>
            <p:spPr bwMode="auto">
              <a:xfrm>
                <a:off x="3395" y="2726"/>
                <a:ext cx="71" cy="27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8" name="Freeform 93"/>
              <p:cNvSpPr>
                <a:spLocks/>
              </p:cNvSpPr>
              <p:nvPr/>
            </p:nvSpPr>
            <p:spPr bwMode="auto">
              <a:xfrm>
                <a:off x="3422" y="2633"/>
                <a:ext cx="53" cy="40"/>
              </a:xfrm>
              <a:custGeom>
                <a:avLst/>
                <a:gdLst>
                  <a:gd name="T0" fmla="*/ 0 w 108"/>
                  <a:gd name="T1" fmla="*/ 0 h 80"/>
                  <a:gd name="T2" fmla="*/ 1 w 108"/>
                  <a:gd name="T3" fmla="*/ 0 h 80"/>
                  <a:gd name="T4" fmla="*/ 1 w 108"/>
                  <a:gd name="T5" fmla="*/ 1 h 80"/>
                  <a:gd name="T6" fmla="*/ 1 w 108"/>
                  <a:gd name="T7" fmla="*/ 1 h 80"/>
                  <a:gd name="T8" fmla="*/ 1 w 108"/>
                  <a:gd name="T9" fmla="*/ 1 h 80"/>
                  <a:gd name="T10" fmla="*/ 1 w 108"/>
                  <a:gd name="T11" fmla="*/ 1 h 80"/>
                  <a:gd name="T12" fmla="*/ 0 w 108"/>
                  <a:gd name="T13" fmla="*/ 1 h 80"/>
                  <a:gd name="T14" fmla="*/ 0 w 108"/>
                  <a:gd name="T15" fmla="*/ 1 h 80"/>
                  <a:gd name="T16" fmla="*/ 0 w 108"/>
                  <a:gd name="T17" fmla="*/ 1 h 80"/>
                  <a:gd name="T18" fmla="*/ 0 w 108"/>
                  <a:gd name="T19" fmla="*/ 1 h 80"/>
                  <a:gd name="T20" fmla="*/ 0 w 108"/>
                  <a:gd name="T21" fmla="*/ 0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8"/>
                  <a:gd name="T34" fmla="*/ 0 h 80"/>
                  <a:gd name="T35" fmla="*/ 108 w 10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8" h="80">
                    <a:moveTo>
                      <a:pt x="10" y="0"/>
                    </a:moveTo>
                    <a:lnTo>
                      <a:pt x="108" y="0"/>
                    </a:lnTo>
                    <a:lnTo>
                      <a:pt x="100" y="19"/>
                    </a:lnTo>
                    <a:lnTo>
                      <a:pt x="98" y="40"/>
                    </a:lnTo>
                    <a:lnTo>
                      <a:pt x="100" y="61"/>
                    </a:lnTo>
                    <a:lnTo>
                      <a:pt x="108" y="80"/>
                    </a:lnTo>
                    <a:lnTo>
                      <a:pt x="10" y="80"/>
                    </a:lnTo>
                    <a:lnTo>
                      <a:pt x="4" y="61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9" name="Freeform 94"/>
              <p:cNvSpPr>
                <a:spLocks/>
              </p:cNvSpPr>
              <p:nvPr/>
            </p:nvSpPr>
            <p:spPr bwMode="auto">
              <a:xfrm>
                <a:off x="3389" y="2673"/>
                <a:ext cx="60" cy="40"/>
              </a:xfrm>
              <a:custGeom>
                <a:avLst/>
                <a:gdLst>
                  <a:gd name="T0" fmla="*/ 1 w 119"/>
                  <a:gd name="T1" fmla="*/ 1 h 81"/>
                  <a:gd name="T2" fmla="*/ 2 w 119"/>
                  <a:gd name="T3" fmla="*/ 1 h 81"/>
                  <a:gd name="T4" fmla="*/ 2 w 119"/>
                  <a:gd name="T5" fmla="*/ 0 h 81"/>
                  <a:gd name="T6" fmla="*/ 0 w 119"/>
                  <a:gd name="T7" fmla="*/ 0 h 81"/>
                  <a:gd name="T8" fmla="*/ 1 w 119"/>
                  <a:gd name="T9" fmla="*/ 1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81"/>
                  <a:gd name="T17" fmla="*/ 119 w 119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81">
                    <a:moveTo>
                      <a:pt x="29" y="81"/>
                    </a:moveTo>
                    <a:lnTo>
                      <a:pt x="88" y="81"/>
                    </a:lnTo>
                    <a:lnTo>
                      <a:pt x="119" y="0"/>
                    </a:lnTo>
                    <a:lnTo>
                      <a:pt x="0" y="0"/>
                    </a:lnTo>
                    <a:lnTo>
                      <a:pt x="29" y="8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0" name="Freeform 95"/>
              <p:cNvSpPr>
                <a:spLocks/>
              </p:cNvSpPr>
              <p:nvPr/>
            </p:nvSpPr>
            <p:spPr bwMode="auto">
              <a:xfrm>
                <a:off x="3669" y="2846"/>
                <a:ext cx="91" cy="29"/>
              </a:xfrm>
              <a:custGeom>
                <a:avLst/>
                <a:gdLst>
                  <a:gd name="T0" fmla="*/ 3 w 182"/>
                  <a:gd name="T1" fmla="*/ 1 h 58"/>
                  <a:gd name="T2" fmla="*/ 3 w 182"/>
                  <a:gd name="T3" fmla="*/ 1 h 58"/>
                  <a:gd name="T4" fmla="*/ 3 w 182"/>
                  <a:gd name="T5" fmla="*/ 1 h 58"/>
                  <a:gd name="T6" fmla="*/ 3 w 182"/>
                  <a:gd name="T7" fmla="*/ 1 h 58"/>
                  <a:gd name="T8" fmla="*/ 3 w 182"/>
                  <a:gd name="T9" fmla="*/ 1 h 58"/>
                  <a:gd name="T10" fmla="*/ 3 w 182"/>
                  <a:gd name="T11" fmla="*/ 1 h 58"/>
                  <a:gd name="T12" fmla="*/ 3 w 182"/>
                  <a:gd name="T13" fmla="*/ 1 h 58"/>
                  <a:gd name="T14" fmla="*/ 3 w 182"/>
                  <a:gd name="T15" fmla="*/ 1 h 58"/>
                  <a:gd name="T16" fmla="*/ 3 w 182"/>
                  <a:gd name="T17" fmla="*/ 1 h 58"/>
                  <a:gd name="T18" fmla="*/ 3 w 182"/>
                  <a:gd name="T19" fmla="*/ 1 h 58"/>
                  <a:gd name="T20" fmla="*/ 3 w 182"/>
                  <a:gd name="T21" fmla="*/ 1 h 58"/>
                  <a:gd name="T22" fmla="*/ 3 w 182"/>
                  <a:gd name="T23" fmla="*/ 1 h 58"/>
                  <a:gd name="T24" fmla="*/ 3 w 182"/>
                  <a:gd name="T25" fmla="*/ 1 h 58"/>
                  <a:gd name="T26" fmla="*/ 3 w 182"/>
                  <a:gd name="T27" fmla="*/ 1 h 58"/>
                  <a:gd name="T28" fmla="*/ 3 w 182"/>
                  <a:gd name="T29" fmla="*/ 1 h 58"/>
                  <a:gd name="T30" fmla="*/ 3 w 182"/>
                  <a:gd name="T31" fmla="*/ 1 h 58"/>
                  <a:gd name="T32" fmla="*/ 3 w 182"/>
                  <a:gd name="T33" fmla="*/ 1 h 58"/>
                  <a:gd name="T34" fmla="*/ 3 w 182"/>
                  <a:gd name="T35" fmla="*/ 1 h 58"/>
                  <a:gd name="T36" fmla="*/ 3 w 182"/>
                  <a:gd name="T37" fmla="*/ 1 h 58"/>
                  <a:gd name="T38" fmla="*/ 3 w 182"/>
                  <a:gd name="T39" fmla="*/ 1 h 58"/>
                  <a:gd name="T40" fmla="*/ 3 w 182"/>
                  <a:gd name="T41" fmla="*/ 1 h 58"/>
                  <a:gd name="T42" fmla="*/ 1 w 182"/>
                  <a:gd name="T43" fmla="*/ 1 h 58"/>
                  <a:gd name="T44" fmla="*/ 1 w 182"/>
                  <a:gd name="T45" fmla="*/ 1 h 58"/>
                  <a:gd name="T46" fmla="*/ 1 w 182"/>
                  <a:gd name="T47" fmla="*/ 1 h 58"/>
                  <a:gd name="T48" fmla="*/ 1 w 182"/>
                  <a:gd name="T49" fmla="*/ 1 h 58"/>
                  <a:gd name="T50" fmla="*/ 1 w 182"/>
                  <a:gd name="T51" fmla="*/ 1 h 58"/>
                  <a:gd name="T52" fmla="*/ 1 w 182"/>
                  <a:gd name="T53" fmla="*/ 1 h 58"/>
                  <a:gd name="T54" fmla="*/ 1 w 182"/>
                  <a:gd name="T55" fmla="*/ 1 h 58"/>
                  <a:gd name="T56" fmla="*/ 1 w 182"/>
                  <a:gd name="T57" fmla="*/ 1 h 58"/>
                  <a:gd name="T58" fmla="*/ 1 w 182"/>
                  <a:gd name="T59" fmla="*/ 1 h 58"/>
                  <a:gd name="T60" fmla="*/ 1 w 182"/>
                  <a:gd name="T61" fmla="*/ 1 h 58"/>
                  <a:gd name="T62" fmla="*/ 1 w 182"/>
                  <a:gd name="T63" fmla="*/ 1 h 58"/>
                  <a:gd name="T64" fmla="*/ 1 w 182"/>
                  <a:gd name="T65" fmla="*/ 1 h 58"/>
                  <a:gd name="T66" fmla="*/ 2 w 182"/>
                  <a:gd name="T67" fmla="*/ 1 h 58"/>
                  <a:gd name="T68" fmla="*/ 2 w 182"/>
                  <a:gd name="T69" fmla="*/ 1 h 58"/>
                  <a:gd name="T70" fmla="*/ 3 w 182"/>
                  <a:gd name="T71" fmla="*/ 1 h 58"/>
                  <a:gd name="T72" fmla="*/ 3 w 182"/>
                  <a:gd name="T73" fmla="*/ 1 h 58"/>
                  <a:gd name="T74" fmla="*/ 3 w 182"/>
                  <a:gd name="T75" fmla="*/ 1 h 5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82"/>
                  <a:gd name="T115" fmla="*/ 0 h 58"/>
                  <a:gd name="T116" fmla="*/ 182 w 182"/>
                  <a:gd name="T117" fmla="*/ 58 h 5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82" h="58">
                    <a:moveTo>
                      <a:pt x="148" y="58"/>
                    </a:moveTo>
                    <a:lnTo>
                      <a:pt x="148" y="58"/>
                    </a:lnTo>
                    <a:lnTo>
                      <a:pt x="150" y="56"/>
                    </a:lnTo>
                    <a:lnTo>
                      <a:pt x="154" y="56"/>
                    </a:lnTo>
                    <a:lnTo>
                      <a:pt x="156" y="54"/>
                    </a:lnTo>
                    <a:lnTo>
                      <a:pt x="159" y="52"/>
                    </a:lnTo>
                    <a:lnTo>
                      <a:pt x="163" y="50"/>
                    </a:lnTo>
                    <a:lnTo>
                      <a:pt x="165" y="48"/>
                    </a:lnTo>
                    <a:lnTo>
                      <a:pt x="167" y="48"/>
                    </a:lnTo>
                    <a:lnTo>
                      <a:pt x="169" y="47"/>
                    </a:lnTo>
                    <a:lnTo>
                      <a:pt x="171" y="47"/>
                    </a:lnTo>
                    <a:lnTo>
                      <a:pt x="171" y="45"/>
                    </a:lnTo>
                    <a:lnTo>
                      <a:pt x="173" y="43"/>
                    </a:lnTo>
                    <a:lnTo>
                      <a:pt x="173" y="41"/>
                    </a:lnTo>
                    <a:lnTo>
                      <a:pt x="173" y="39"/>
                    </a:lnTo>
                    <a:lnTo>
                      <a:pt x="175" y="37"/>
                    </a:lnTo>
                    <a:lnTo>
                      <a:pt x="175" y="33"/>
                    </a:lnTo>
                    <a:lnTo>
                      <a:pt x="177" y="29"/>
                    </a:lnTo>
                    <a:lnTo>
                      <a:pt x="179" y="24"/>
                    </a:lnTo>
                    <a:lnTo>
                      <a:pt x="179" y="20"/>
                    </a:lnTo>
                    <a:lnTo>
                      <a:pt x="181" y="14"/>
                    </a:lnTo>
                    <a:lnTo>
                      <a:pt x="181" y="12"/>
                    </a:lnTo>
                    <a:lnTo>
                      <a:pt x="182" y="10"/>
                    </a:lnTo>
                    <a:lnTo>
                      <a:pt x="181" y="12"/>
                    </a:lnTo>
                    <a:lnTo>
                      <a:pt x="179" y="16"/>
                    </a:lnTo>
                    <a:lnTo>
                      <a:pt x="177" y="20"/>
                    </a:lnTo>
                    <a:lnTo>
                      <a:pt x="175" y="25"/>
                    </a:lnTo>
                    <a:lnTo>
                      <a:pt x="171" y="29"/>
                    </a:lnTo>
                    <a:lnTo>
                      <a:pt x="169" y="35"/>
                    </a:lnTo>
                    <a:lnTo>
                      <a:pt x="167" y="39"/>
                    </a:lnTo>
                    <a:lnTo>
                      <a:pt x="165" y="41"/>
                    </a:lnTo>
                    <a:lnTo>
                      <a:pt x="163" y="43"/>
                    </a:lnTo>
                    <a:lnTo>
                      <a:pt x="159" y="43"/>
                    </a:lnTo>
                    <a:lnTo>
                      <a:pt x="156" y="45"/>
                    </a:lnTo>
                    <a:lnTo>
                      <a:pt x="152" y="47"/>
                    </a:lnTo>
                    <a:lnTo>
                      <a:pt x="150" y="48"/>
                    </a:lnTo>
                    <a:lnTo>
                      <a:pt x="148" y="48"/>
                    </a:lnTo>
                    <a:lnTo>
                      <a:pt x="146" y="48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17" y="8"/>
                    </a:lnTo>
                    <a:lnTo>
                      <a:pt x="21" y="10"/>
                    </a:lnTo>
                    <a:lnTo>
                      <a:pt x="27" y="12"/>
                    </a:lnTo>
                    <a:lnTo>
                      <a:pt x="31" y="12"/>
                    </a:lnTo>
                    <a:lnTo>
                      <a:pt x="37" y="14"/>
                    </a:lnTo>
                    <a:lnTo>
                      <a:pt x="41" y="16"/>
                    </a:lnTo>
                    <a:lnTo>
                      <a:pt x="46" y="18"/>
                    </a:lnTo>
                    <a:lnTo>
                      <a:pt x="52" y="20"/>
                    </a:lnTo>
                    <a:lnTo>
                      <a:pt x="58" y="22"/>
                    </a:lnTo>
                    <a:lnTo>
                      <a:pt x="62" y="24"/>
                    </a:lnTo>
                    <a:lnTo>
                      <a:pt x="67" y="25"/>
                    </a:lnTo>
                    <a:lnTo>
                      <a:pt x="73" y="27"/>
                    </a:lnTo>
                    <a:lnTo>
                      <a:pt x="79" y="29"/>
                    </a:lnTo>
                    <a:lnTo>
                      <a:pt x="85" y="33"/>
                    </a:lnTo>
                    <a:lnTo>
                      <a:pt x="90" y="35"/>
                    </a:lnTo>
                    <a:lnTo>
                      <a:pt x="96" y="37"/>
                    </a:lnTo>
                    <a:lnTo>
                      <a:pt x="102" y="39"/>
                    </a:lnTo>
                    <a:lnTo>
                      <a:pt x="108" y="41"/>
                    </a:lnTo>
                    <a:lnTo>
                      <a:pt x="111" y="43"/>
                    </a:lnTo>
                    <a:lnTo>
                      <a:pt x="117" y="45"/>
                    </a:lnTo>
                    <a:lnTo>
                      <a:pt x="121" y="47"/>
                    </a:lnTo>
                    <a:lnTo>
                      <a:pt x="127" y="48"/>
                    </a:lnTo>
                    <a:lnTo>
                      <a:pt x="131" y="50"/>
                    </a:lnTo>
                    <a:lnTo>
                      <a:pt x="134" y="52"/>
                    </a:lnTo>
                    <a:lnTo>
                      <a:pt x="138" y="54"/>
                    </a:lnTo>
                    <a:lnTo>
                      <a:pt x="142" y="54"/>
                    </a:lnTo>
                    <a:lnTo>
                      <a:pt x="144" y="56"/>
                    </a:lnTo>
                    <a:lnTo>
                      <a:pt x="148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1" name="Freeform 96"/>
              <p:cNvSpPr>
                <a:spLocks/>
              </p:cNvSpPr>
              <p:nvPr/>
            </p:nvSpPr>
            <p:spPr bwMode="auto">
              <a:xfrm>
                <a:off x="3660" y="2793"/>
                <a:ext cx="106" cy="73"/>
              </a:xfrm>
              <a:custGeom>
                <a:avLst/>
                <a:gdLst>
                  <a:gd name="T0" fmla="*/ 0 w 213"/>
                  <a:gd name="T1" fmla="*/ 1 h 146"/>
                  <a:gd name="T2" fmla="*/ 0 w 213"/>
                  <a:gd name="T3" fmla="*/ 1 h 146"/>
                  <a:gd name="T4" fmla="*/ 0 w 213"/>
                  <a:gd name="T5" fmla="*/ 1 h 146"/>
                  <a:gd name="T6" fmla="*/ 0 w 213"/>
                  <a:gd name="T7" fmla="*/ 1 h 146"/>
                  <a:gd name="T8" fmla="*/ 0 w 213"/>
                  <a:gd name="T9" fmla="*/ 1 h 146"/>
                  <a:gd name="T10" fmla="*/ 3 w 213"/>
                  <a:gd name="T11" fmla="*/ 1 h 146"/>
                  <a:gd name="T12" fmla="*/ 3 w 213"/>
                  <a:gd name="T13" fmla="*/ 1 h 146"/>
                  <a:gd name="T14" fmla="*/ 3 w 213"/>
                  <a:gd name="T15" fmla="*/ 1 h 146"/>
                  <a:gd name="T16" fmla="*/ 3 w 213"/>
                  <a:gd name="T17" fmla="*/ 1 h 146"/>
                  <a:gd name="T18" fmla="*/ 3 w 213"/>
                  <a:gd name="T19" fmla="*/ 1 h 146"/>
                  <a:gd name="T20" fmla="*/ 3 w 213"/>
                  <a:gd name="T21" fmla="*/ 1 h 146"/>
                  <a:gd name="T22" fmla="*/ 3 w 213"/>
                  <a:gd name="T23" fmla="*/ 1 h 146"/>
                  <a:gd name="T24" fmla="*/ 3 w 213"/>
                  <a:gd name="T25" fmla="*/ 1 h 146"/>
                  <a:gd name="T26" fmla="*/ 3 w 213"/>
                  <a:gd name="T27" fmla="*/ 1 h 146"/>
                  <a:gd name="T28" fmla="*/ 2 w 213"/>
                  <a:gd name="T29" fmla="*/ 2 h 146"/>
                  <a:gd name="T30" fmla="*/ 2 w 213"/>
                  <a:gd name="T31" fmla="*/ 2 h 146"/>
                  <a:gd name="T32" fmla="*/ 2 w 213"/>
                  <a:gd name="T33" fmla="*/ 2 h 146"/>
                  <a:gd name="T34" fmla="*/ 2 w 213"/>
                  <a:gd name="T35" fmla="*/ 2 h 146"/>
                  <a:gd name="T36" fmla="*/ 2 w 213"/>
                  <a:gd name="T37" fmla="*/ 2 h 146"/>
                  <a:gd name="T38" fmla="*/ 2 w 213"/>
                  <a:gd name="T39" fmla="*/ 2 h 146"/>
                  <a:gd name="T40" fmla="*/ 2 w 213"/>
                  <a:gd name="T41" fmla="*/ 2 h 146"/>
                  <a:gd name="T42" fmla="*/ 2 w 213"/>
                  <a:gd name="T43" fmla="*/ 2 h 146"/>
                  <a:gd name="T44" fmla="*/ 2 w 213"/>
                  <a:gd name="T45" fmla="*/ 2 h 146"/>
                  <a:gd name="T46" fmla="*/ 2 w 213"/>
                  <a:gd name="T47" fmla="*/ 2 h 146"/>
                  <a:gd name="T48" fmla="*/ 2 w 213"/>
                  <a:gd name="T49" fmla="*/ 2 h 146"/>
                  <a:gd name="T50" fmla="*/ 2 w 213"/>
                  <a:gd name="T51" fmla="*/ 2 h 146"/>
                  <a:gd name="T52" fmla="*/ 2 w 213"/>
                  <a:gd name="T53" fmla="*/ 2 h 146"/>
                  <a:gd name="T54" fmla="*/ 2 w 213"/>
                  <a:gd name="T55" fmla="*/ 2 h 146"/>
                  <a:gd name="T56" fmla="*/ 2 w 213"/>
                  <a:gd name="T57" fmla="*/ 2 h 146"/>
                  <a:gd name="T58" fmla="*/ 2 w 213"/>
                  <a:gd name="T59" fmla="*/ 2 h 146"/>
                  <a:gd name="T60" fmla="*/ 2 w 213"/>
                  <a:gd name="T61" fmla="*/ 2 h 146"/>
                  <a:gd name="T62" fmla="*/ 1 w 213"/>
                  <a:gd name="T63" fmla="*/ 2 h 146"/>
                  <a:gd name="T64" fmla="*/ 1 w 213"/>
                  <a:gd name="T65" fmla="*/ 2 h 146"/>
                  <a:gd name="T66" fmla="*/ 1 w 213"/>
                  <a:gd name="T67" fmla="*/ 2 h 146"/>
                  <a:gd name="T68" fmla="*/ 1 w 213"/>
                  <a:gd name="T69" fmla="*/ 2 h 146"/>
                  <a:gd name="T70" fmla="*/ 0 w 213"/>
                  <a:gd name="T71" fmla="*/ 1 h 146"/>
                  <a:gd name="T72" fmla="*/ 0 w 213"/>
                  <a:gd name="T73" fmla="*/ 1 h 146"/>
                  <a:gd name="T74" fmla="*/ 0 w 213"/>
                  <a:gd name="T75" fmla="*/ 1 h 146"/>
                  <a:gd name="T76" fmla="*/ 0 w 213"/>
                  <a:gd name="T77" fmla="*/ 1 h 146"/>
                  <a:gd name="T78" fmla="*/ 0 w 213"/>
                  <a:gd name="T79" fmla="*/ 1 h 146"/>
                  <a:gd name="T80" fmla="*/ 0 w 213"/>
                  <a:gd name="T81" fmla="*/ 1 h 146"/>
                  <a:gd name="T82" fmla="*/ 0 w 213"/>
                  <a:gd name="T83" fmla="*/ 1 h 146"/>
                  <a:gd name="T84" fmla="*/ 0 w 213"/>
                  <a:gd name="T85" fmla="*/ 1 h 146"/>
                  <a:gd name="T86" fmla="*/ 0 w 213"/>
                  <a:gd name="T87" fmla="*/ 1 h 146"/>
                  <a:gd name="T88" fmla="*/ 0 w 213"/>
                  <a:gd name="T89" fmla="*/ 1 h 146"/>
                  <a:gd name="T90" fmla="*/ 0 w 213"/>
                  <a:gd name="T91" fmla="*/ 1 h 146"/>
                  <a:gd name="T92" fmla="*/ 0 w 213"/>
                  <a:gd name="T93" fmla="*/ 1 h 146"/>
                  <a:gd name="T94" fmla="*/ 0 w 213"/>
                  <a:gd name="T95" fmla="*/ 1 h 146"/>
                  <a:gd name="T96" fmla="*/ 0 w 213"/>
                  <a:gd name="T97" fmla="*/ 1 h 146"/>
                  <a:gd name="T98" fmla="*/ 0 w 213"/>
                  <a:gd name="T99" fmla="*/ 1 h 146"/>
                  <a:gd name="T100" fmla="*/ 0 w 213"/>
                  <a:gd name="T101" fmla="*/ 1 h 146"/>
                  <a:gd name="T102" fmla="*/ 0 w 213"/>
                  <a:gd name="T103" fmla="*/ 1 h 146"/>
                  <a:gd name="T104" fmla="*/ 0 w 213"/>
                  <a:gd name="T105" fmla="*/ 1 h 146"/>
                  <a:gd name="T106" fmla="*/ 0 w 213"/>
                  <a:gd name="T107" fmla="*/ 1 h 14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13"/>
                  <a:gd name="T163" fmla="*/ 0 h 146"/>
                  <a:gd name="T164" fmla="*/ 213 w 213"/>
                  <a:gd name="T165" fmla="*/ 146 h 14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13" h="146">
                    <a:moveTo>
                      <a:pt x="23" y="19"/>
                    </a:moveTo>
                    <a:lnTo>
                      <a:pt x="23" y="17"/>
                    </a:lnTo>
                    <a:lnTo>
                      <a:pt x="23" y="15"/>
                    </a:lnTo>
                    <a:lnTo>
                      <a:pt x="25" y="12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213" y="52"/>
                    </a:lnTo>
                    <a:lnTo>
                      <a:pt x="213" y="56"/>
                    </a:lnTo>
                    <a:lnTo>
                      <a:pt x="211" y="58"/>
                    </a:lnTo>
                    <a:lnTo>
                      <a:pt x="209" y="61"/>
                    </a:lnTo>
                    <a:lnTo>
                      <a:pt x="209" y="65"/>
                    </a:lnTo>
                    <a:lnTo>
                      <a:pt x="207" y="69"/>
                    </a:lnTo>
                    <a:lnTo>
                      <a:pt x="205" y="73"/>
                    </a:lnTo>
                    <a:lnTo>
                      <a:pt x="205" y="75"/>
                    </a:lnTo>
                    <a:lnTo>
                      <a:pt x="205" y="77"/>
                    </a:lnTo>
                    <a:lnTo>
                      <a:pt x="203" y="77"/>
                    </a:lnTo>
                    <a:lnTo>
                      <a:pt x="201" y="86"/>
                    </a:lnTo>
                    <a:lnTo>
                      <a:pt x="198" y="96"/>
                    </a:lnTo>
                    <a:lnTo>
                      <a:pt x="196" y="104"/>
                    </a:lnTo>
                    <a:lnTo>
                      <a:pt x="192" y="113"/>
                    </a:lnTo>
                    <a:lnTo>
                      <a:pt x="190" y="121"/>
                    </a:lnTo>
                    <a:lnTo>
                      <a:pt x="188" y="127"/>
                    </a:lnTo>
                    <a:lnTo>
                      <a:pt x="186" y="130"/>
                    </a:lnTo>
                    <a:lnTo>
                      <a:pt x="186" y="132"/>
                    </a:lnTo>
                    <a:lnTo>
                      <a:pt x="184" y="134"/>
                    </a:lnTo>
                    <a:lnTo>
                      <a:pt x="184" y="136"/>
                    </a:lnTo>
                    <a:lnTo>
                      <a:pt x="182" y="136"/>
                    </a:lnTo>
                    <a:lnTo>
                      <a:pt x="182" y="138"/>
                    </a:lnTo>
                    <a:lnTo>
                      <a:pt x="180" y="138"/>
                    </a:lnTo>
                    <a:lnTo>
                      <a:pt x="178" y="140"/>
                    </a:lnTo>
                    <a:lnTo>
                      <a:pt x="177" y="140"/>
                    </a:lnTo>
                    <a:lnTo>
                      <a:pt x="175" y="142"/>
                    </a:lnTo>
                    <a:lnTo>
                      <a:pt x="173" y="142"/>
                    </a:lnTo>
                    <a:lnTo>
                      <a:pt x="171" y="144"/>
                    </a:lnTo>
                    <a:lnTo>
                      <a:pt x="169" y="144"/>
                    </a:lnTo>
                    <a:lnTo>
                      <a:pt x="167" y="144"/>
                    </a:lnTo>
                    <a:lnTo>
                      <a:pt x="167" y="146"/>
                    </a:lnTo>
                    <a:lnTo>
                      <a:pt x="165" y="144"/>
                    </a:lnTo>
                    <a:lnTo>
                      <a:pt x="163" y="144"/>
                    </a:lnTo>
                    <a:lnTo>
                      <a:pt x="159" y="144"/>
                    </a:lnTo>
                    <a:lnTo>
                      <a:pt x="157" y="142"/>
                    </a:lnTo>
                    <a:lnTo>
                      <a:pt x="152" y="142"/>
                    </a:lnTo>
                    <a:lnTo>
                      <a:pt x="148" y="140"/>
                    </a:lnTo>
                    <a:lnTo>
                      <a:pt x="142" y="138"/>
                    </a:lnTo>
                    <a:lnTo>
                      <a:pt x="136" y="136"/>
                    </a:lnTo>
                    <a:lnTo>
                      <a:pt x="130" y="134"/>
                    </a:lnTo>
                    <a:lnTo>
                      <a:pt x="125" y="132"/>
                    </a:lnTo>
                    <a:lnTo>
                      <a:pt x="117" y="130"/>
                    </a:lnTo>
                    <a:lnTo>
                      <a:pt x="111" y="129"/>
                    </a:lnTo>
                    <a:lnTo>
                      <a:pt x="104" y="127"/>
                    </a:lnTo>
                    <a:lnTo>
                      <a:pt x="96" y="125"/>
                    </a:lnTo>
                    <a:lnTo>
                      <a:pt x="88" y="123"/>
                    </a:lnTo>
                    <a:lnTo>
                      <a:pt x="83" y="121"/>
                    </a:lnTo>
                    <a:lnTo>
                      <a:pt x="75" y="119"/>
                    </a:lnTo>
                    <a:lnTo>
                      <a:pt x="67" y="115"/>
                    </a:lnTo>
                    <a:lnTo>
                      <a:pt x="60" y="113"/>
                    </a:lnTo>
                    <a:lnTo>
                      <a:pt x="54" y="111"/>
                    </a:lnTo>
                    <a:lnTo>
                      <a:pt x="46" y="109"/>
                    </a:lnTo>
                    <a:lnTo>
                      <a:pt x="40" y="107"/>
                    </a:lnTo>
                    <a:lnTo>
                      <a:pt x="35" y="105"/>
                    </a:lnTo>
                    <a:lnTo>
                      <a:pt x="29" y="105"/>
                    </a:lnTo>
                    <a:lnTo>
                      <a:pt x="23" y="104"/>
                    </a:lnTo>
                    <a:lnTo>
                      <a:pt x="19" y="102"/>
                    </a:lnTo>
                    <a:lnTo>
                      <a:pt x="15" y="100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8" y="98"/>
                    </a:lnTo>
                    <a:lnTo>
                      <a:pt x="6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2" y="96"/>
                    </a:lnTo>
                    <a:lnTo>
                      <a:pt x="0" y="94"/>
                    </a:lnTo>
                    <a:lnTo>
                      <a:pt x="0" y="92"/>
                    </a:lnTo>
                    <a:lnTo>
                      <a:pt x="0" y="88"/>
                    </a:lnTo>
                    <a:lnTo>
                      <a:pt x="0" y="84"/>
                    </a:lnTo>
                    <a:lnTo>
                      <a:pt x="2" y="81"/>
                    </a:lnTo>
                    <a:lnTo>
                      <a:pt x="2" y="79"/>
                    </a:lnTo>
                    <a:lnTo>
                      <a:pt x="4" y="71"/>
                    </a:lnTo>
                    <a:lnTo>
                      <a:pt x="8" y="63"/>
                    </a:lnTo>
                    <a:lnTo>
                      <a:pt x="10" y="56"/>
                    </a:lnTo>
                    <a:lnTo>
                      <a:pt x="13" y="46"/>
                    </a:lnTo>
                    <a:lnTo>
                      <a:pt x="17" y="36"/>
                    </a:lnTo>
                    <a:lnTo>
                      <a:pt x="21" y="27"/>
                    </a:lnTo>
                    <a:lnTo>
                      <a:pt x="23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2" name="Freeform 97"/>
              <p:cNvSpPr>
                <a:spLocks/>
              </p:cNvSpPr>
              <p:nvPr/>
            </p:nvSpPr>
            <p:spPr bwMode="auto">
              <a:xfrm>
                <a:off x="3660" y="2793"/>
                <a:ext cx="103" cy="70"/>
              </a:xfrm>
              <a:custGeom>
                <a:avLst/>
                <a:gdLst>
                  <a:gd name="T0" fmla="*/ 0 w 207"/>
                  <a:gd name="T1" fmla="*/ 1 h 140"/>
                  <a:gd name="T2" fmla="*/ 0 w 207"/>
                  <a:gd name="T3" fmla="*/ 1 h 140"/>
                  <a:gd name="T4" fmla="*/ 1 w 207"/>
                  <a:gd name="T5" fmla="*/ 1 h 140"/>
                  <a:gd name="T6" fmla="*/ 1 w 207"/>
                  <a:gd name="T7" fmla="*/ 1 h 140"/>
                  <a:gd name="T8" fmla="*/ 2 w 207"/>
                  <a:gd name="T9" fmla="*/ 1 h 140"/>
                  <a:gd name="T10" fmla="*/ 2 w 207"/>
                  <a:gd name="T11" fmla="*/ 1 h 140"/>
                  <a:gd name="T12" fmla="*/ 3 w 207"/>
                  <a:gd name="T13" fmla="*/ 1 h 140"/>
                  <a:gd name="T14" fmla="*/ 3 w 207"/>
                  <a:gd name="T15" fmla="*/ 1 h 140"/>
                  <a:gd name="T16" fmla="*/ 3 w 207"/>
                  <a:gd name="T17" fmla="*/ 1 h 140"/>
                  <a:gd name="T18" fmla="*/ 3 w 207"/>
                  <a:gd name="T19" fmla="*/ 1 h 140"/>
                  <a:gd name="T20" fmla="*/ 0 w 207"/>
                  <a:gd name="T21" fmla="*/ 1 h 140"/>
                  <a:gd name="T22" fmla="*/ 0 w 207"/>
                  <a:gd name="T23" fmla="*/ 1 h 140"/>
                  <a:gd name="T24" fmla="*/ 0 w 207"/>
                  <a:gd name="T25" fmla="*/ 1 h 140"/>
                  <a:gd name="T26" fmla="*/ 0 w 207"/>
                  <a:gd name="T27" fmla="*/ 1 h 140"/>
                  <a:gd name="T28" fmla="*/ 0 w 207"/>
                  <a:gd name="T29" fmla="*/ 1 h 140"/>
                  <a:gd name="T30" fmla="*/ 0 w 207"/>
                  <a:gd name="T31" fmla="*/ 1 h 140"/>
                  <a:gd name="T32" fmla="*/ 0 w 207"/>
                  <a:gd name="T33" fmla="*/ 1 h 140"/>
                  <a:gd name="T34" fmla="*/ 1 w 207"/>
                  <a:gd name="T35" fmla="*/ 1 h 140"/>
                  <a:gd name="T36" fmla="*/ 1 w 207"/>
                  <a:gd name="T37" fmla="*/ 1 h 140"/>
                  <a:gd name="T38" fmla="*/ 1 w 207"/>
                  <a:gd name="T39" fmla="*/ 2 h 140"/>
                  <a:gd name="T40" fmla="*/ 2 w 207"/>
                  <a:gd name="T41" fmla="*/ 2 h 140"/>
                  <a:gd name="T42" fmla="*/ 2 w 207"/>
                  <a:gd name="T43" fmla="*/ 2 h 140"/>
                  <a:gd name="T44" fmla="*/ 2 w 207"/>
                  <a:gd name="T45" fmla="*/ 2 h 140"/>
                  <a:gd name="T46" fmla="*/ 2 w 207"/>
                  <a:gd name="T47" fmla="*/ 2 h 140"/>
                  <a:gd name="T48" fmla="*/ 2 w 207"/>
                  <a:gd name="T49" fmla="*/ 2 h 140"/>
                  <a:gd name="T50" fmla="*/ 2 w 207"/>
                  <a:gd name="T51" fmla="*/ 2 h 140"/>
                  <a:gd name="T52" fmla="*/ 2 w 207"/>
                  <a:gd name="T53" fmla="*/ 2 h 140"/>
                  <a:gd name="T54" fmla="*/ 2 w 207"/>
                  <a:gd name="T55" fmla="*/ 2 h 140"/>
                  <a:gd name="T56" fmla="*/ 2 w 207"/>
                  <a:gd name="T57" fmla="*/ 2 h 140"/>
                  <a:gd name="T58" fmla="*/ 2 w 207"/>
                  <a:gd name="T59" fmla="*/ 2 h 140"/>
                  <a:gd name="T60" fmla="*/ 2 w 207"/>
                  <a:gd name="T61" fmla="*/ 2 h 140"/>
                  <a:gd name="T62" fmla="*/ 1 w 207"/>
                  <a:gd name="T63" fmla="*/ 2 h 140"/>
                  <a:gd name="T64" fmla="*/ 1 w 207"/>
                  <a:gd name="T65" fmla="*/ 2 h 140"/>
                  <a:gd name="T66" fmla="*/ 0 w 207"/>
                  <a:gd name="T67" fmla="*/ 1 h 140"/>
                  <a:gd name="T68" fmla="*/ 0 w 207"/>
                  <a:gd name="T69" fmla="*/ 1 h 140"/>
                  <a:gd name="T70" fmla="*/ 0 w 207"/>
                  <a:gd name="T71" fmla="*/ 1 h 140"/>
                  <a:gd name="T72" fmla="*/ 0 w 207"/>
                  <a:gd name="T73" fmla="*/ 1 h 140"/>
                  <a:gd name="T74" fmla="*/ 0 w 207"/>
                  <a:gd name="T75" fmla="*/ 1 h 140"/>
                  <a:gd name="T76" fmla="*/ 0 w 207"/>
                  <a:gd name="T77" fmla="*/ 1 h 140"/>
                  <a:gd name="T78" fmla="*/ 0 w 207"/>
                  <a:gd name="T79" fmla="*/ 1 h 140"/>
                  <a:gd name="T80" fmla="*/ 0 w 207"/>
                  <a:gd name="T81" fmla="*/ 1 h 140"/>
                  <a:gd name="T82" fmla="*/ 0 w 207"/>
                  <a:gd name="T83" fmla="*/ 1 h 140"/>
                  <a:gd name="T84" fmla="*/ 0 w 207"/>
                  <a:gd name="T85" fmla="*/ 1 h 140"/>
                  <a:gd name="T86" fmla="*/ 0 w 207"/>
                  <a:gd name="T87" fmla="*/ 1 h 140"/>
                  <a:gd name="T88" fmla="*/ 0 w 207"/>
                  <a:gd name="T89" fmla="*/ 1 h 140"/>
                  <a:gd name="T90" fmla="*/ 0 w 207"/>
                  <a:gd name="T91" fmla="*/ 1 h 140"/>
                  <a:gd name="T92" fmla="*/ 0 w 207"/>
                  <a:gd name="T93" fmla="*/ 1 h 140"/>
                  <a:gd name="T94" fmla="*/ 0 w 207"/>
                  <a:gd name="T95" fmla="*/ 1 h 140"/>
                  <a:gd name="T96" fmla="*/ 0 w 207"/>
                  <a:gd name="T97" fmla="*/ 1 h 140"/>
                  <a:gd name="T98" fmla="*/ 0 w 207"/>
                  <a:gd name="T99" fmla="*/ 1 h 140"/>
                  <a:gd name="T100" fmla="*/ 0 w 207"/>
                  <a:gd name="T101" fmla="*/ 0 h 140"/>
                  <a:gd name="T102" fmla="*/ 0 w 207"/>
                  <a:gd name="T103" fmla="*/ 1 h 140"/>
                  <a:gd name="T104" fmla="*/ 0 w 207"/>
                  <a:gd name="T105" fmla="*/ 1 h 140"/>
                  <a:gd name="T106" fmla="*/ 0 w 207"/>
                  <a:gd name="T107" fmla="*/ 1 h 14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07"/>
                  <a:gd name="T163" fmla="*/ 0 h 140"/>
                  <a:gd name="T164" fmla="*/ 207 w 207"/>
                  <a:gd name="T165" fmla="*/ 140 h 14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07" h="140">
                    <a:moveTo>
                      <a:pt x="38" y="13"/>
                    </a:moveTo>
                    <a:lnTo>
                      <a:pt x="38" y="13"/>
                    </a:lnTo>
                    <a:lnTo>
                      <a:pt x="40" y="13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50" y="17"/>
                    </a:lnTo>
                    <a:lnTo>
                      <a:pt x="56" y="17"/>
                    </a:lnTo>
                    <a:lnTo>
                      <a:pt x="60" y="19"/>
                    </a:lnTo>
                    <a:lnTo>
                      <a:pt x="65" y="21"/>
                    </a:lnTo>
                    <a:lnTo>
                      <a:pt x="73" y="23"/>
                    </a:lnTo>
                    <a:lnTo>
                      <a:pt x="79" y="25"/>
                    </a:lnTo>
                    <a:lnTo>
                      <a:pt x="86" y="27"/>
                    </a:lnTo>
                    <a:lnTo>
                      <a:pt x="92" y="29"/>
                    </a:lnTo>
                    <a:lnTo>
                      <a:pt x="100" y="31"/>
                    </a:lnTo>
                    <a:lnTo>
                      <a:pt x="107" y="33"/>
                    </a:lnTo>
                    <a:lnTo>
                      <a:pt x="115" y="36"/>
                    </a:lnTo>
                    <a:lnTo>
                      <a:pt x="123" y="38"/>
                    </a:lnTo>
                    <a:lnTo>
                      <a:pt x="132" y="40"/>
                    </a:lnTo>
                    <a:lnTo>
                      <a:pt x="140" y="42"/>
                    </a:lnTo>
                    <a:lnTo>
                      <a:pt x="148" y="44"/>
                    </a:lnTo>
                    <a:lnTo>
                      <a:pt x="153" y="48"/>
                    </a:lnTo>
                    <a:lnTo>
                      <a:pt x="161" y="50"/>
                    </a:lnTo>
                    <a:lnTo>
                      <a:pt x="169" y="52"/>
                    </a:lnTo>
                    <a:lnTo>
                      <a:pt x="175" y="54"/>
                    </a:lnTo>
                    <a:lnTo>
                      <a:pt x="180" y="56"/>
                    </a:lnTo>
                    <a:lnTo>
                      <a:pt x="186" y="58"/>
                    </a:lnTo>
                    <a:lnTo>
                      <a:pt x="192" y="58"/>
                    </a:lnTo>
                    <a:lnTo>
                      <a:pt x="196" y="59"/>
                    </a:lnTo>
                    <a:lnTo>
                      <a:pt x="200" y="61"/>
                    </a:lnTo>
                    <a:lnTo>
                      <a:pt x="203" y="61"/>
                    </a:lnTo>
                    <a:lnTo>
                      <a:pt x="205" y="61"/>
                    </a:lnTo>
                    <a:lnTo>
                      <a:pt x="207" y="63"/>
                    </a:lnTo>
                    <a:lnTo>
                      <a:pt x="203" y="73"/>
                    </a:lnTo>
                    <a:lnTo>
                      <a:pt x="205" y="73"/>
                    </a:lnTo>
                    <a:lnTo>
                      <a:pt x="205" y="75"/>
                    </a:lnTo>
                    <a:lnTo>
                      <a:pt x="205" y="77"/>
                    </a:lnTo>
                    <a:lnTo>
                      <a:pt x="203" y="77"/>
                    </a:lnTo>
                    <a:lnTo>
                      <a:pt x="201" y="77"/>
                    </a:lnTo>
                    <a:lnTo>
                      <a:pt x="205" y="63"/>
                    </a:lnTo>
                    <a:lnTo>
                      <a:pt x="40" y="15"/>
                    </a:lnTo>
                    <a:lnTo>
                      <a:pt x="35" y="27"/>
                    </a:lnTo>
                    <a:lnTo>
                      <a:pt x="33" y="27"/>
                    </a:lnTo>
                    <a:lnTo>
                      <a:pt x="29" y="35"/>
                    </a:lnTo>
                    <a:lnTo>
                      <a:pt x="27" y="44"/>
                    </a:lnTo>
                    <a:lnTo>
                      <a:pt x="23" y="54"/>
                    </a:lnTo>
                    <a:lnTo>
                      <a:pt x="21" y="61"/>
                    </a:lnTo>
                    <a:lnTo>
                      <a:pt x="17" y="69"/>
                    </a:lnTo>
                    <a:lnTo>
                      <a:pt x="15" y="75"/>
                    </a:lnTo>
                    <a:lnTo>
                      <a:pt x="13" y="79"/>
                    </a:lnTo>
                    <a:lnTo>
                      <a:pt x="13" y="82"/>
                    </a:lnTo>
                    <a:lnTo>
                      <a:pt x="13" y="84"/>
                    </a:lnTo>
                    <a:lnTo>
                      <a:pt x="12" y="86"/>
                    </a:lnTo>
                    <a:lnTo>
                      <a:pt x="13" y="88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9" y="90"/>
                    </a:lnTo>
                    <a:lnTo>
                      <a:pt x="21" y="92"/>
                    </a:lnTo>
                    <a:lnTo>
                      <a:pt x="23" y="92"/>
                    </a:lnTo>
                    <a:lnTo>
                      <a:pt x="27" y="92"/>
                    </a:lnTo>
                    <a:lnTo>
                      <a:pt x="31" y="94"/>
                    </a:lnTo>
                    <a:lnTo>
                      <a:pt x="35" y="96"/>
                    </a:lnTo>
                    <a:lnTo>
                      <a:pt x="38" y="96"/>
                    </a:lnTo>
                    <a:lnTo>
                      <a:pt x="44" y="98"/>
                    </a:lnTo>
                    <a:lnTo>
                      <a:pt x="50" y="100"/>
                    </a:lnTo>
                    <a:lnTo>
                      <a:pt x="56" y="102"/>
                    </a:lnTo>
                    <a:lnTo>
                      <a:pt x="61" y="104"/>
                    </a:lnTo>
                    <a:lnTo>
                      <a:pt x="69" y="105"/>
                    </a:lnTo>
                    <a:lnTo>
                      <a:pt x="75" y="107"/>
                    </a:lnTo>
                    <a:lnTo>
                      <a:pt x="83" y="109"/>
                    </a:lnTo>
                    <a:lnTo>
                      <a:pt x="88" y="111"/>
                    </a:lnTo>
                    <a:lnTo>
                      <a:pt x="96" y="113"/>
                    </a:lnTo>
                    <a:lnTo>
                      <a:pt x="104" y="115"/>
                    </a:lnTo>
                    <a:lnTo>
                      <a:pt x="109" y="117"/>
                    </a:lnTo>
                    <a:lnTo>
                      <a:pt x="117" y="119"/>
                    </a:lnTo>
                    <a:lnTo>
                      <a:pt x="123" y="121"/>
                    </a:lnTo>
                    <a:lnTo>
                      <a:pt x="129" y="123"/>
                    </a:lnTo>
                    <a:lnTo>
                      <a:pt x="136" y="125"/>
                    </a:lnTo>
                    <a:lnTo>
                      <a:pt x="142" y="127"/>
                    </a:lnTo>
                    <a:lnTo>
                      <a:pt x="146" y="129"/>
                    </a:lnTo>
                    <a:lnTo>
                      <a:pt x="152" y="130"/>
                    </a:lnTo>
                    <a:lnTo>
                      <a:pt x="155" y="130"/>
                    </a:lnTo>
                    <a:lnTo>
                      <a:pt x="161" y="132"/>
                    </a:lnTo>
                    <a:lnTo>
                      <a:pt x="163" y="134"/>
                    </a:lnTo>
                    <a:lnTo>
                      <a:pt x="167" y="134"/>
                    </a:lnTo>
                    <a:lnTo>
                      <a:pt x="169" y="134"/>
                    </a:lnTo>
                    <a:lnTo>
                      <a:pt x="171" y="134"/>
                    </a:lnTo>
                    <a:lnTo>
                      <a:pt x="171" y="136"/>
                    </a:lnTo>
                    <a:lnTo>
                      <a:pt x="173" y="136"/>
                    </a:lnTo>
                    <a:lnTo>
                      <a:pt x="175" y="136"/>
                    </a:lnTo>
                    <a:lnTo>
                      <a:pt x="177" y="136"/>
                    </a:lnTo>
                    <a:lnTo>
                      <a:pt x="178" y="136"/>
                    </a:lnTo>
                    <a:lnTo>
                      <a:pt x="180" y="136"/>
                    </a:lnTo>
                    <a:lnTo>
                      <a:pt x="182" y="136"/>
                    </a:lnTo>
                    <a:lnTo>
                      <a:pt x="184" y="136"/>
                    </a:lnTo>
                    <a:lnTo>
                      <a:pt x="182" y="136"/>
                    </a:lnTo>
                    <a:lnTo>
                      <a:pt x="182" y="138"/>
                    </a:lnTo>
                    <a:lnTo>
                      <a:pt x="180" y="138"/>
                    </a:lnTo>
                    <a:lnTo>
                      <a:pt x="178" y="140"/>
                    </a:lnTo>
                    <a:lnTo>
                      <a:pt x="177" y="140"/>
                    </a:lnTo>
                    <a:lnTo>
                      <a:pt x="175" y="138"/>
                    </a:lnTo>
                    <a:lnTo>
                      <a:pt x="173" y="138"/>
                    </a:lnTo>
                    <a:lnTo>
                      <a:pt x="171" y="138"/>
                    </a:lnTo>
                    <a:lnTo>
                      <a:pt x="169" y="138"/>
                    </a:lnTo>
                    <a:lnTo>
                      <a:pt x="167" y="136"/>
                    </a:lnTo>
                    <a:lnTo>
                      <a:pt x="165" y="136"/>
                    </a:lnTo>
                    <a:lnTo>
                      <a:pt x="163" y="136"/>
                    </a:lnTo>
                    <a:lnTo>
                      <a:pt x="159" y="134"/>
                    </a:lnTo>
                    <a:lnTo>
                      <a:pt x="155" y="134"/>
                    </a:lnTo>
                    <a:lnTo>
                      <a:pt x="152" y="132"/>
                    </a:lnTo>
                    <a:lnTo>
                      <a:pt x="148" y="130"/>
                    </a:lnTo>
                    <a:lnTo>
                      <a:pt x="142" y="130"/>
                    </a:lnTo>
                    <a:lnTo>
                      <a:pt x="136" y="129"/>
                    </a:lnTo>
                    <a:lnTo>
                      <a:pt x="130" y="127"/>
                    </a:lnTo>
                    <a:lnTo>
                      <a:pt x="125" y="125"/>
                    </a:lnTo>
                    <a:lnTo>
                      <a:pt x="119" y="123"/>
                    </a:lnTo>
                    <a:lnTo>
                      <a:pt x="111" y="121"/>
                    </a:lnTo>
                    <a:lnTo>
                      <a:pt x="106" y="119"/>
                    </a:lnTo>
                    <a:lnTo>
                      <a:pt x="98" y="117"/>
                    </a:lnTo>
                    <a:lnTo>
                      <a:pt x="92" y="115"/>
                    </a:lnTo>
                    <a:lnTo>
                      <a:pt x="84" y="113"/>
                    </a:lnTo>
                    <a:lnTo>
                      <a:pt x="77" y="111"/>
                    </a:lnTo>
                    <a:lnTo>
                      <a:pt x="71" y="107"/>
                    </a:lnTo>
                    <a:lnTo>
                      <a:pt x="63" y="105"/>
                    </a:lnTo>
                    <a:lnTo>
                      <a:pt x="58" y="104"/>
                    </a:lnTo>
                    <a:lnTo>
                      <a:pt x="52" y="102"/>
                    </a:lnTo>
                    <a:lnTo>
                      <a:pt x="46" y="102"/>
                    </a:lnTo>
                    <a:lnTo>
                      <a:pt x="40" y="100"/>
                    </a:lnTo>
                    <a:lnTo>
                      <a:pt x="35" y="98"/>
                    </a:lnTo>
                    <a:lnTo>
                      <a:pt x="31" y="96"/>
                    </a:lnTo>
                    <a:lnTo>
                      <a:pt x="27" y="96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9" y="92"/>
                    </a:lnTo>
                    <a:lnTo>
                      <a:pt x="17" y="92"/>
                    </a:lnTo>
                    <a:lnTo>
                      <a:pt x="15" y="92"/>
                    </a:lnTo>
                    <a:lnTo>
                      <a:pt x="13" y="92"/>
                    </a:lnTo>
                    <a:lnTo>
                      <a:pt x="13" y="90"/>
                    </a:lnTo>
                    <a:lnTo>
                      <a:pt x="12" y="90"/>
                    </a:lnTo>
                    <a:lnTo>
                      <a:pt x="2" y="96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10" y="88"/>
                    </a:lnTo>
                    <a:lnTo>
                      <a:pt x="10" y="86"/>
                    </a:lnTo>
                    <a:lnTo>
                      <a:pt x="10" y="84"/>
                    </a:lnTo>
                    <a:lnTo>
                      <a:pt x="12" y="82"/>
                    </a:lnTo>
                    <a:lnTo>
                      <a:pt x="12" y="81"/>
                    </a:lnTo>
                    <a:lnTo>
                      <a:pt x="13" y="77"/>
                    </a:lnTo>
                    <a:lnTo>
                      <a:pt x="15" y="69"/>
                    </a:lnTo>
                    <a:lnTo>
                      <a:pt x="17" y="61"/>
                    </a:lnTo>
                    <a:lnTo>
                      <a:pt x="21" y="54"/>
                    </a:lnTo>
                    <a:lnTo>
                      <a:pt x="25" y="44"/>
                    </a:lnTo>
                    <a:lnTo>
                      <a:pt x="27" y="35"/>
                    </a:lnTo>
                    <a:lnTo>
                      <a:pt x="31" y="25"/>
                    </a:lnTo>
                    <a:lnTo>
                      <a:pt x="29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5" y="21"/>
                    </a:lnTo>
                    <a:lnTo>
                      <a:pt x="25" y="19"/>
                    </a:lnTo>
                    <a:lnTo>
                      <a:pt x="23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5" y="17"/>
                    </a:lnTo>
                    <a:lnTo>
                      <a:pt x="27" y="17"/>
                    </a:lnTo>
                    <a:lnTo>
                      <a:pt x="27" y="19"/>
                    </a:lnTo>
                    <a:lnTo>
                      <a:pt x="29" y="21"/>
                    </a:lnTo>
                    <a:lnTo>
                      <a:pt x="31" y="21"/>
                    </a:lnTo>
                    <a:lnTo>
                      <a:pt x="31" y="23"/>
                    </a:lnTo>
                    <a:lnTo>
                      <a:pt x="33" y="23"/>
                    </a:lnTo>
                    <a:lnTo>
                      <a:pt x="33" y="17"/>
                    </a:lnTo>
                    <a:lnTo>
                      <a:pt x="35" y="13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8" y="4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0" y="2"/>
                    </a:lnTo>
                    <a:lnTo>
                      <a:pt x="40" y="4"/>
                    </a:lnTo>
                    <a:lnTo>
                      <a:pt x="38" y="6"/>
                    </a:lnTo>
                    <a:lnTo>
                      <a:pt x="38" y="10"/>
                    </a:lnTo>
                    <a:lnTo>
                      <a:pt x="36" y="13"/>
                    </a:lnTo>
                    <a:lnTo>
                      <a:pt x="35" y="17"/>
                    </a:lnTo>
                    <a:lnTo>
                      <a:pt x="33" y="23"/>
                    </a:lnTo>
                    <a:lnTo>
                      <a:pt x="35" y="23"/>
                    </a:lnTo>
                    <a:lnTo>
                      <a:pt x="35" y="21"/>
                    </a:lnTo>
                    <a:lnTo>
                      <a:pt x="36" y="19"/>
                    </a:lnTo>
                    <a:lnTo>
                      <a:pt x="38" y="15"/>
                    </a:lnTo>
                    <a:lnTo>
                      <a:pt x="38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3" name="Freeform 98"/>
              <p:cNvSpPr>
                <a:spLocks/>
              </p:cNvSpPr>
              <p:nvPr/>
            </p:nvSpPr>
            <p:spPr bwMode="auto">
              <a:xfrm>
                <a:off x="3673" y="2831"/>
                <a:ext cx="76" cy="23"/>
              </a:xfrm>
              <a:custGeom>
                <a:avLst/>
                <a:gdLst>
                  <a:gd name="T0" fmla="*/ 0 w 151"/>
                  <a:gd name="T1" fmla="*/ 0 h 46"/>
                  <a:gd name="T2" fmla="*/ 1 w 151"/>
                  <a:gd name="T3" fmla="*/ 1 h 46"/>
                  <a:gd name="T4" fmla="*/ 1 w 151"/>
                  <a:gd name="T5" fmla="*/ 1 h 46"/>
                  <a:gd name="T6" fmla="*/ 1 w 151"/>
                  <a:gd name="T7" fmla="*/ 1 h 46"/>
                  <a:gd name="T8" fmla="*/ 1 w 151"/>
                  <a:gd name="T9" fmla="*/ 1 h 46"/>
                  <a:gd name="T10" fmla="*/ 1 w 151"/>
                  <a:gd name="T11" fmla="*/ 1 h 46"/>
                  <a:gd name="T12" fmla="*/ 1 w 151"/>
                  <a:gd name="T13" fmla="*/ 1 h 46"/>
                  <a:gd name="T14" fmla="*/ 2 w 151"/>
                  <a:gd name="T15" fmla="*/ 1 h 46"/>
                  <a:gd name="T16" fmla="*/ 2 w 151"/>
                  <a:gd name="T17" fmla="*/ 1 h 46"/>
                  <a:gd name="T18" fmla="*/ 2 w 151"/>
                  <a:gd name="T19" fmla="*/ 1 h 46"/>
                  <a:gd name="T20" fmla="*/ 2 w 151"/>
                  <a:gd name="T21" fmla="*/ 1 h 46"/>
                  <a:gd name="T22" fmla="*/ 2 w 151"/>
                  <a:gd name="T23" fmla="*/ 1 h 46"/>
                  <a:gd name="T24" fmla="*/ 3 w 151"/>
                  <a:gd name="T25" fmla="*/ 1 h 46"/>
                  <a:gd name="T26" fmla="*/ 3 w 151"/>
                  <a:gd name="T27" fmla="*/ 1 h 46"/>
                  <a:gd name="T28" fmla="*/ 3 w 151"/>
                  <a:gd name="T29" fmla="*/ 1 h 46"/>
                  <a:gd name="T30" fmla="*/ 3 w 151"/>
                  <a:gd name="T31" fmla="*/ 1 h 46"/>
                  <a:gd name="T32" fmla="*/ 3 w 151"/>
                  <a:gd name="T33" fmla="*/ 1 h 46"/>
                  <a:gd name="T34" fmla="*/ 3 w 151"/>
                  <a:gd name="T35" fmla="*/ 1 h 46"/>
                  <a:gd name="T36" fmla="*/ 3 w 151"/>
                  <a:gd name="T37" fmla="*/ 1 h 46"/>
                  <a:gd name="T38" fmla="*/ 3 w 151"/>
                  <a:gd name="T39" fmla="*/ 1 h 46"/>
                  <a:gd name="T40" fmla="*/ 2 w 151"/>
                  <a:gd name="T41" fmla="*/ 1 h 46"/>
                  <a:gd name="T42" fmla="*/ 2 w 151"/>
                  <a:gd name="T43" fmla="*/ 1 h 46"/>
                  <a:gd name="T44" fmla="*/ 2 w 151"/>
                  <a:gd name="T45" fmla="*/ 1 h 46"/>
                  <a:gd name="T46" fmla="*/ 2 w 151"/>
                  <a:gd name="T47" fmla="*/ 1 h 46"/>
                  <a:gd name="T48" fmla="*/ 2 w 151"/>
                  <a:gd name="T49" fmla="*/ 1 h 46"/>
                  <a:gd name="T50" fmla="*/ 1 w 151"/>
                  <a:gd name="T51" fmla="*/ 1 h 46"/>
                  <a:gd name="T52" fmla="*/ 1 w 151"/>
                  <a:gd name="T53" fmla="*/ 1 h 46"/>
                  <a:gd name="T54" fmla="*/ 1 w 151"/>
                  <a:gd name="T55" fmla="*/ 1 h 46"/>
                  <a:gd name="T56" fmla="*/ 1 w 151"/>
                  <a:gd name="T57" fmla="*/ 1 h 46"/>
                  <a:gd name="T58" fmla="*/ 1 w 151"/>
                  <a:gd name="T59" fmla="*/ 1 h 46"/>
                  <a:gd name="T60" fmla="*/ 1 w 151"/>
                  <a:gd name="T61" fmla="*/ 1 h 46"/>
                  <a:gd name="T62" fmla="*/ 1 w 151"/>
                  <a:gd name="T63" fmla="*/ 1 h 46"/>
                  <a:gd name="T64" fmla="*/ 0 w 151"/>
                  <a:gd name="T65" fmla="*/ 1 h 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1"/>
                  <a:gd name="T100" fmla="*/ 0 h 46"/>
                  <a:gd name="T101" fmla="*/ 151 w 151"/>
                  <a:gd name="T102" fmla="*/ 46 h 4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1" h="46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1" y="4"/>
                    </a:lnTo>
                    <a:lnTo>
                      <a:pt x="15" y="5"/>
                    </a:lnTo>
                    <a:lnTo>
                      <a:pt x="21" y="5"/>
                    </a:lnTo>
                    <a:lnTo>
                      <a:pt x="25" y="7"/>
                    </a:lnTo>
                    <a:lnTo>
                      <a:pt x="31" y="9"/>
                    </a:lnTo>
                    <a:lnTo>
                      <a:pt x="36" y="11"/>
                    </a:lnTo>
                    <a:lnTo>
                      <a:pt x="44" y="13"/>
                    </a:lnTo>
                    <a:lnTo>
                      <a:pt x="50" y="15"/>
                    </a:lnTo>
                    <a:lnTo>
                      <a:pt x="56" y="17"/>
                    </a:lnTo>
                    <a:lnTo>
                      <a:pt x="63" y="19"/>
                    </a:lnTo>
                    <a:lnTo>
                      <a:pt x="71" y="21"/>
                    </a:lnTo>
                    <a:lnTo>
                      <a:pt x="77" y="23"/>
                    </a:lnTo>
                    <a:lnTo>
                      <a:pt x="84" y="25"/>
                    </a:lnTo>
                    <a:lnTo>
                      <a:pt x="90" y="27"/>
                    </a:lnTo>
                    <a:lnTo>
                      <a:pt x="98" y="28"/>
                    </a:lnTo>
                    <a:lnTo>
                      <a:pt x="103" y="30"/>
                    </a:lnTo>
                    <a:lnTo>
                      <a:pt x="109" y="32"/>
                    </a:lnTo>
                    <a:lnTo>
                      <a:pt x="115" y="34"/>
                    </a:lnTo>
                    <a:lnTo>
                      <a:pt x="121" y="36"/>
                    </a:lnTo>
                    <a:lnTo>
                      <a:pt x="126" y="38"/>
                    </a:lnTo>
                    <a:lnTo>
                      <a:pt x="132" y="38"/>
                    </a:lnTo>
                    <a:lnTo>
                      <a:pt x="136" y="40"/>
                    </a:lnTo>
                    <a:lnTo>
                      <a:pt x="140" y="42"/>
                    </a:lnTo>
                    <a:lnTo>
                      <a:pt x="144" y="42"/>
                    </a:lnTo>
                    <a:lnTo>
                      <a:pt x="148" y="44"/>
                    </a:lnTo>
                    <a:lnTo>
                      <a:pt x="150" y="44"/>
                    </a:lnTo>
                    <a:lnTo>
                      <a:pt x="151" y="44"/>
                    </a:lnTo>
                    <a:lnTo>
                      <a:pt x="151" y="46"/>
                    </a:lnTo>
                    <a:lnTo>
                      <a:pt x="150" y="46"/>
                    </a:lnTo>
                    <a:lnTo>
                      <a:pt x="148" y="46"/>
                    </a:lnTo>
                    <a:lnTo>
                      <a:pt x="146" y="44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32" y="40"/>
                    </a:lnTo>
                    <a:lnTo>
                      <a:pt x="126" y="38"/>
                    </a:lnTo>
                    <a:lnTo>
                      <a:pt x="121" y="38"/>
                    </a:lnTo>
                    <a:lnTo>
                      <a:pt x="115" y="36"/>
                    </a:lnTo>
                    <a:lnTo>
                      <a:pt x="109" y="34"/>
                    </a:lnTo>
                    <a:lnTo>
                      <a:pt x="103" y="32"/>
                    </a:lnTo>
                    <a:lnTo>
                      <a:pt x="96" y="30"/>
                    </a:lnTo>
                    <a:lnTo>
                      <a:pt x="90" y="28"/>
                    </a:lnTo>
                    <a:lnTo>
                      <a:pt x="82" y="27"/>
                    </a:lnTo>
                    <a:lnTo>
                      <a:pt x="77" y="25"/>
                    </a:lnTo>
                    <a:lnTo>
                      <a:pt x="69" y="23"/>
                    </a:lnTo>
                    <a:lnTo>
                      <a:pt x="63" y="21"/>
                    </a:lnTo>
                    <a:lnTo>
                      <a:pt x="56" y="17"/>
                    </a:lnTo>
                    <a:lnTo>
                      <a:pt x="50" y="15"/>
                    </a:lnTo>
                    <a:lnTo>
                      <a:pt x="42" y="15"/>
                    </a:lnTo>
                    <a:lnTo>
                      <a:pt x="36" y="13"/>
                    </a:lnTo>
                    <a:lnTo>
                      <a:pt x="31" y="11"/>
                    </a:lnTo>
                    <a:lnTo>
                      <a:pt x="25" y="9"/>
                    </a:lnTo>
                    <a:lnTo>
                      <a:pt x="19" y="7"/>
                    </a:lnTo>
                    <a:lnTo>
                      <a:pt x="15" y="5"/>
                    </a:lnTo>
                    <a:lnTo>
                      <a:pt x="11" y="5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4" name="Freeform 99"/>
              <p:cNvSpPr>
                <a:spLocks/>
              </p:cNvSpPr>
              <p:nvPr/>
            </p:nvSpPr>
            <p:spPr bwMode="auto">
              <a:xfrm>
                <a:off x="3694" y="2811"/>
                <a:ext cx="43" cy="34"/>
              </a:xfrm>
              <a:custGeom>
                <a:avLst/>
                <a:gdLst>
                  <a:gd name="T0" fmla="*/ 1 w 86"/>
                  <a:gd name="T1" fmla="*/ 1 h 68"/>
                  <a:gd name="T2" fmla="*/ 1 w 86"/>
                  <a:gd name="T3" fmla="*/ 0 h 68"/>
                  <a:gd name="T4" fmla="*/ 1 w 86"/>
                  <a:gd name="T5" fmla="*/ 0 h 68"/>
                  <a:gd name="T6" fmla="*/ 1 w 86"/>
                  <a:gd name="T7" fmla="*/ 0 h 68"/>
                  <a:gd name="T8" fmla="*/ 1 w 86"/>
                  <a:gd name="T9" fmla="*/ 0 h 68"/>
                  <a:gd name="T10" fmla="*/ 1 w 86"/>
                  <a:gd name="T11" fmla="*/ 0 h 68"/>
                  <a:gd name="T12" fmla="*/ 1 w 86"/>
                  <a:gd name="T13" fmla="*/ 0 h 68"/>
                  <a:gd name="T14" fmla="*/ 1 w 86"/>
                  <a:gd name="T15" fmla="*/ 0 h 68"/>
                  <a:gd name="T16" fmla="*/ 1 w 86"/>
                  <a:gd name="T17" fmla="*/ 1 h 68"/>
                  <a:gd name="T18" fmla="*/ 1 w 86"/>
                  <a:gd name="T19" fmla="*/ 1 h 68"/>
                  <a:gd name="T20" fmla="*/ 1 w 86"/>
                  <a:gd name="T21" fmla="*/ 1 h 68"/>
                  <a:gd name="T22" fmla="*/ 1 w 86"/>
                  <a:gd name="T23" fmla="*/ 1 h 68"/>
                  <a:gd name="T24" fmla="*/ 1 w 86"/>
                  <a:gd name="T25" fmla="*/ 1 h 68"/>
                  <a:gd name="T26" fmla="*/ 1 w 86"/>
                  <a:gd name="T27" fmla="*/ 1 h 68"/>
                  <a:gd name="T28" fmla="*/ 1 w 86"/>
                  <a:gd name="T29" fmla="*/ 1 h 68"/>
                  <a:gd name="T30" fmla="*/ 1 w 86"/>
                  <a:gd name="T31" fmla="*/ 1 h 68"/>
                  <a:gd name="T32" fmla="*/ 0 w 86"/>
                  <a:gd name="T33" fmla="*/ 1 h 68"/>
                  <a:gd name="T34" fmla="*/ 0 w 86"/>
                  <a:gd name="T35" fmla="*/ 1 h 68"/>
                  <a:gd name="T36" fmla="*/ 1 w 86"/>
                  <a:gd name="T37" fmla="*/ 1 h 68"/>
                  <a:gd name="T38" fmla="*/ 1 w 86"/>
                  <a:gd name="T39" fmla="*/ 1 h 68"/>
                  <a:gd name="T40" fmla="*/ 1 w 86"/>
                  <a:gd name="T41" fmla="*/ 1 h 68"/>
                  <a:gd name="T42" fmla="*/ 1 w 86"/>
                  <a:gd name="T43" fmla="*/ 1 h 68"/>
                  <a:gd name="T44" fmla="*/ 1 w 86"/>
                  <a:gd name="T45" fmla="*/ 1 h 68"/>
                  <a:gd name="T46" fmla="*/ 1 w 86"/>
                  <a:gd name="T47" fmla="*/ 1 h 68"/>
                  <a:gd name="T48" fmla="*/ 1 w 86"/>
                  <a:gd name="T49" fmla="*/ 1 h 68"/>
                  <a:gd name="T50" fmla="*/ 1 w 86"/>
                  <a:gd name="T51" fmla="*/ 1 h 68"/>
                  <a:gd name="T52" fmla="*/ 1 w 86"/>
                  <a:gd name="T53" fmla="*/ 1 h 68"/>
                  <a:gd name="T54" fmla="*/ 1 w 86"/>
                  <a:gd name="T55" fmla="*/ 1 h 68"/>
                  <a:gd name="T56" fmla="*/ 1 w 86"/>
                  <a:gd name="T57" fmla="*/ 1 h 68"/>
                  <a:gd name="T58" fmla="*/ 1 w 86"/>
                  <a:gd name="T59" fmla="*/ 1 h 68"/>
                  <a:gd name="T60" fmla="*/ 1 w 86"/>
                  <a:gd name="T61" fmla="*/ 1 h 68"/>
                  <a:gd name="T62" fmla="*/ 1 w 86"/>
                  <a:gd name="T63" fmla="*/ 1 h 68"/>
                  <a:gd name="T64" fmla="*/ 1 w 86"/>
                  <a:gd name="T65" fmla="*/ 1 h 68"/>
                  <a:gd name="T66" fmla="*/ 1 w 86"/>
                  <a:gd name="T67" fmla="*/ 1 h 68"/>
                  <a:gd name="T68" fmla="*/ 1 w 86"/>
                  <a:gd name="T69" fmla="*/ 1 h 68"/>
                  <a:gd name="T70" fmla="*/ 1 w 86"/>
                  <a:gd name="T71" fmla="*/ 1 h 68"/>
                  <a:gd name="T72" fmla="*/ 1 w 86"/>
                  <a:gd name="T73" fmla="*/ 1 h 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6"/>
                  <a:gd name="T112" fmla="*/ 0 h 68"/>
                  <a:gd name="T113" fmla="*/ 86 w 86"/>
                  <a:gd name="T114" fmla="*/ 68 h 6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6" h="68">
                    <a:moveTo>
                      <a:pt x="81" y="18"/>
                    </a:move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2"/>
                    </a:lnTo>
                    <a:lnTo>
                      <a:pt x="12" y="6"/>
                    </a:lnTo>
                    <a:lnTo>
                      <a:pt x="10" y="12"/>
                    </a:lnTo>
                    <a:lnTo>
                      <a:pt x="8" y="18"/>
                    </a:lnTo>
                    <a:lnTo>
                      <a:pt x="6" y="25"/>
                    </a:lnTo>
                    <a:lnTo>
                      <a:pt x="4" y="33"/>
                    </a:lnTo>
                    <a:lnTo>
                      <a:pt x="2" y="39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2" y="46"/>
                    </a:lnTo>
                    <a:lnTo>
                      <a:pt x="69" y="68"/>
                    </a:lnTo>
                    <a:lnTo>
                      <a:pt x="73" y="66"/>
                    </a:lnTo>
                    <a:lnTo>
                      <a:pt x="73" y="64"/>
                    </a:lnTo>
                    <a:lnTo>
                      <a:pt x="75" y="60"/>
                    </a:lnTo>
                    <a:lnTo>
                      <a:pt x="77" y="54"/>
                    </a:lnTo>
                    <a:lnTo>
                      <a:pt x="79" y="46"/>
                    </a:lnTo>
                    <a:lnTo>
                      <a:pt x="83" y="39"/>
                    </a:lnTo>
                    <a:lnTo>
                      <a:pt x="84" y="33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6" y="23"/>
                    </a:lnTo>
                    <a:lnTo>
                      <a:pt x="86" y="22"/>
                    </a:lnTo>
                    <a:lnTo>
                      <a:pt x="86" y="20"/>
                    </a:lnTo>
                    <a:lnTo>
                      <a:pt x="84" y="20"/>
                    </a:lnTo>
                    <a:lnTo>
                      <a:pt x="83" y="20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5" name="Freeform 100"/>
              <p:cNvSpPr>
                <a:spLocks/>
              </p:cNvSpPr>
              <p:nvPr/>
            </p:nvSpPr>
            <p:spPr bwMode="auto">
              <a:xfrm>
                <a:off x="3731" y="2822"/>
                <a:ext cx="24" cy="28"/>
              </a:xfrm>
              <a:custGeom>
                <a:avLst/>
                <a:gdLst>
                  <a:gd name="T0" fmla="*/ 1 w 48"/>
                  <a:gd name="T1" fmla="*/ 1 h 55"/>
                  <a:gd name="T2" fmla="*/ 1 w 48"/>
                  <a:gd name="T3" fmla="*/ 1 h 55"/>
                  <a:gd name="T4" fmla="*/ 1 w 48"/>
                  <a:gd name="T5" fmla="*/ 1 h 55"/>
                  <a:gd name="T6" fmla="*/ 1 w 48"/>
                  <a:gd name="T7" fmla="*/ 1 h 55"/>
                  <a:gd name="T8" fmla="*/ 1 w 48"/>
                  <a:gd name="T9" fmla="*/ 1 h 55"/>
                  <a:gd name="T10" fmla="*/ 1 w 48"/>
                  <a:gd name="T11" fmla="*/ 1 h 55"/>
                  <a:gd name="T12" fmla="*/ 1 w 48"/>
                  <a:gd name="T13" fmla="*/ 1 h 55"/>
                  <a:gd name="T14" fmla="*/ 1 w 48"/>
                  <a:gd name="T15" fmla="*/ 1 h 55"/>
                  <a:gd name="T16" fmla="*/ 0 w 48"/>
                  <a:gd name="T17" fmla="*/ 1 h 55"/>
                  <a:gd name="T18" fmla="*/ 1 w 48"/>
                  <a:gd name="T19" fmla="*/ 1 h 55"/>
                  <a:gd name="T20" fmla="*/ 1 w 48"/>
                  <a:gd name="T21" fmla="*/ 1 h 55"/>
                  <a:gd name="T22" fmla="*/ 1 w 48"/>
                  <a:gd name="T23" fmla="*/ 1 h 55"/>
                  <a:gd name="T24" fmla="*/ 1 w 48"/>
                  <a:gd name="T25" fmla="*/ 1 h 55"/>
                  <a:gd name="T26" fmla="*/ 1 w 48"/>
                  <a:gd name="T27" fmla="*/ 1 h 55"/>
                  <a:gd name="T28" fmla="*/ 1 w 48"/>
                  <a:gd name="T29" fmla="*/ 1 h 55"/>
                  <a:gd name="T30" fmla="*/ 1 w 48"/>
                  <a:gd name="T31" fmla="*/ 1 h 55"/>
                  <a:gd name="T32" fmla="*/ 1 w 48"/>
                  <a:gd name="T33" fmla="*/ 1 h 55"/>
                  <a:gd name="T34" fmla="*/ 1 w 48"/>
                  <a:gd name="T35" fmla="*/ 1 h 55"/>
                  <a:gd name="T36" fmla="*/ 1 w 48"/>
                  <a:gd name="T37" fmla="*/ 1 h 55"/>
                  <a:gd name="T38" fmla="*/ 1 w 48"/>
                  <a:gd name="T39" fmla="*/ 1 h 55"/>
                  <a:gd name="T40" fmla="*/ 1 w 48"/>
                  <a:gd name="T41" fmla="*/ 1 h 55"/>
                  <a:gd name="T42" fmla="*/ 1 w 48"/>
                  <a:gd name="T43" fmla="*/ 1 h 55"/>
                  <a:gd name="T44" fmla="*/ 1 w 48"/>
                  <a:gd name="T45" fmla="*/ 1 h 55"/>
                  <a:gd name="T46" fmla="*/ 1 w 48"/>
                  <a:gd name="T47" fmla="*/ 1 h 55"/>
                  <a:gd name="T48" fmla="*/ 1 w 48"/>
                  <a:gd name="T49" fmla="*/ 1 h 55"/>
                  <a:gd name="T50" fmla="*/ 1 w 48"/>
                  <a:gd name="T51" fmla="*/ 1 h 55"/>
                  <a:gd name="T52" fmla="*/ 1 w 48"/>
                  <a:gd name="T53" fmla="*/ 1 h 55"/>
                  <a:gd name="T54" fmla="*/ 1 w 48"/>
                  <a:gd name="T55" fmla="*/ 1 h 55"/>
                  <a:gd name="T56" fmla="*/ 1 w 48"/>
                  <a:gd name="T57" fmla="*/ 1 h 55"/>
                  <a:gd name="T58" fmla="*/ 1 w 48"/>
                  <a:gd name="T59" fmla="*/ 1 h 55"/>
                  <a:gd name="T60" fmla="*/ 1 w 48"/>
                  <a:gd name="T61" fmla="*/ 1 h 55"/>
                  <a:gd name="T62" fmla="*/ 1 w 48"/>
                  <a:gd name="T63" fmla="*/ 1 h 5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8"/>
                  <a:gd name="T97" fmla="*/ 0 h 55"/>
                  <a:gd name="T98" fmla="*/ 48 w 48"/>
                  <a:gd name="T99" fmla="*/ 55 h 5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8" h="55">
                    <a:moveTo>
                      <a:pt x="19" y="19"/>
                    </a:moveTo>
                    <a:lnTo>
                      <a:pt x="17" y="19"/>
                    </a:lnTo>
                    <a:lnTo>
                      <a:pt x="15" y="17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9" y="1"/>
                    </a:lnTo>
                    <a:lnTo>
                      <a:pt x="21" y="1"/>
                    </a:lnTo>
                    <a:lnTo>
                      <a:pt x="23" y="3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31" y="13"/>
                    </a:lnTo>
                    <a:lnTo>
                      <a:pt x="33" y="17"/>
                    </a:lnTo>
                    <a:lnTo>
                      <a:pt x="33" y="21"/>
                    </a:lnTo>
                    <a:lnTo>
                      <a:pt x="33" y="24"/>
                    </a:lnTo>
                    <a:lnTo>
                      <a:pt x="44" y="7"/>
                    </a:lnTo>
                    <a:lnTo>
                      <a:pt x="17" y="0"/>
                    </a:lnTo>
                    <a:lnTo>
                      <a:pt x="0" y="46"/>
                    </a:lnTo>
                    <a:lnTo>
                      <a:pt x="31" y="55"/>
                    </a:lnTo>
                    <a:lnTo>
                      <a:pt x="36" y="51"/>
                    </a:lnTo>
                    <a:lnTo>
                      <a:pt x="40" y="46"/>
                    </a:lnTo>
                    <a:lnTo>
                      <a:pt x="42" y="38"/>
                    </a:lnTo>
                    <a:lnTo>
                      <a:pt x="46" y="32"/>
                    </a:lnTo>
                    <a:lnTo>
                      <a:pt x="46" y="24"/>
                    </a:lnTo>
                    <a:lnTo>
                      <a:pt x="48" y="19"/>
                    </a:lnTo>
                    <a:lnTo>
                      <a:pt x="48" y="13"/>
                    </a:lnTo>
                    <a:lnTo>
                      <a:pt x="48" y="9"/>
                    </a:lnTo>
                    <a:lnTo>
                      <a:pt x="46" y="11"/>
                    </a:lnTo>
                    <a:lnTo>
                      <a:pt x="42" y="15"/>
                    </a:lnTo>
                    <a:lnTo>
                      <a:pt x="40" y="19"/>
                    </a:lnTo>
                    <a:lnTo>
                      <a:pt x="36" y="23"/>
                    </a:lnTo>
                    <a:lnTo>
                      <a:pt x="34" y="26"/>
                    </a:lnTo>
                    <a:lnTo>
                      <a:pt x="33" y="30"/>
                    </a:lnTo>
                    <a:lnTo>
                      <a:pt x="31" y="32"/>
                    </a:lnTo>
                    <a:lnTo>
                      <a:pt x="29" y="34"/>
                    </a:lnTo>
                    <a:lnTo>
                      <a:pt x="27" y="36"/>
                    </a:lnTo>
                    <a:lnTo>
                      <a:pt x="27" y="38"/>
                    </a:lnTo>
                    <a:lnTo>
                      <a:pt x="25" y="38"/>
                    </a:lnTo>
                    <a:lnTo>
                      <a:pt x="23" y="40"/>
                    </a:lnTo>
                    <a:lnTo>
                      <a:pt x="23" y="42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7" y="44"/>
                    </a:lnTo>
                    <a:lnTo>
                      <a:pt x="15" y="46"/>
                    </a:lnTo>
                    <a:lnTo>
                      <a:pt x="11" y="46"/>
                    </a:lnTo>
                    <a:lnTo>
                      <a:pt x="9" y="47"/>
                    </a:lnTo>
                    <a:lnTo>
                      <a:pt x="8" y="47"/>
                    </a:lnTo>
                    <a:lnTo>
                      <a:pt x="6" y="47"/>
                    </a:lnTo>
                    <a:lnTo>
                      <a:pt x="2" y="47"/>
                    </a:lnTo>
                    <a:lnTo>
                      <a:pt x="8" y="34"/>
                    </a:lnTo>
                    <a:lnTo>
                      <a:pt x="9" y="34"/>
                    </a:lnTo>
                    <a:lnTo>
                      <a:pt x="11" y="32"/>
                    </a:lnTo>
                    <a:lnTo>
                      <a:pt x="13" y="32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5" y="28"/>
                    </a:lnTo>
                    <a:lnTo>
                      <a:pt x="17" y="26"/>
                    </a:lnTo>
                    <a:lnTo>
                      <a:pt x="21" y="26"/>
                    </a:lnTo>
                    <a:lnTo>
                      <a:pt x="21" y="24"/>
                    </a:lnTo>
                    <a:lnTo>
                      <a:pt x="21" y="23"/>
                    </a:lnTo>
                    <a:lnTo>
                      <a:pt x="19" y="21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6" name="Freeform 101"/>
              <p:cNvSpPr>
                <a:spLocks/>
              </p:cNvSpPr>
              <p:nvPr/>
            </p:nvSpPr>
            <p:spPr bwMode="auto">
              <a:xfrm>
                <a:off x="3743" y="2831"/>
                <a:ext cx="3" cy="4"/>
              </a:xfrm>
              <a:custGeom>
                <a:avLst/>
                <a:gdLst>
                  <a:gd name="T0" fmla="*/ 0 w 6"/>
                  <a:gd name="T1" fmla="*/ 1 h 7"/>
                  <a:gd name="T2" fmla="*/ 1 w 6"/>
                  <a:gd name="T3" fmla="*/ 1 h 7"/>
                  <a:gd name="T4" fmla="*/ 1 w 6"/>
                  <a:gd name="T5" fmla="*/ 1 h 7"/>
                  <a:gd name="T6" fmla="*/ 1 w 6"/>
                  <a:gd name="T7" fmla="*/ 1 h 7"/>
                  <a:gd name="T8" fmla="*/ 1 w 6"/>
                  <a:gd name="T9" fmla="*/ 1 h 7"/>
                  <a:gd name="T10" fmla="*/ 1 w 6"/>
                  <a:gd name="T11" fmla="*/ 0 h 7"/>
                  <a:gd name="T12" fmla="*/ 0 w 6"/>
                  <a:gd name="T13" fmla="*/ 0 h 7"/>
                  <a:gd name="T14" fmla="*/ 0 w 6"/>
                  <a:gd name="T15" fmla="*/ 1 h 7"/>
                  <a:gd name="T16" fmla="*/ 1 w 6"/>
                  <a:gd name="T17" fmla="*/ 1 h 7"/>
                  <a:gd name="T18" fmla="*/ 1 w 6"/>
                  <a:gd name="T19" fmla="*/ 1 h 7"/>
                  <a:gd name="T20" fmla="*/ 0 w 6"/>
                  <a:gd name="T21" fmla="*/ 1 h 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"/>
                  <a:gd name="T34" fmla="*/ 0 h 7"/>
                  <a:gd name="T35" fmla="*/ 6 w 6"/>
                  <a:gd name="T36" fmla="*/ 7 h 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" h="7">
                    <a:moveTo>
                      <a:pt x="0" y="7"/>
                    </a:moveTo>
                    <a:lnTo>
                      <a:pt x="6" y="7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7" name="Freeform 102"/>
              <p:cNvSpPr>
                <a:spLocks/>
              </p:cNvSpPr>
              <p:nvPr/>
            </p:nvSpPr>
            <p:spPr bwMode="auto">
              <a:xfrm>
                <a:off x="3676" y="2805"/>
                <a:ext cx="24" cy="28"/>
              </a:xfrm>
              <a:custGeom>
                <a:avLst/>
                <a:gdLst>
                  <a:gd name="T0" fmla="*/ 1 w 48"/>
                  <a:gd name="T1" fmla="*/ 1 h 56"/>
                  <a:gd name="T2" fmla="*/ 1 w 48"/>
                  <a:gd name="T3" fmla="*/ 1 h 56"/>
                  <a:gd name="T4" fmla="*/ 1 w 48"/>
                  <a:gd name="T5" fmla="*/ 1 h 56"/>
                  <a:gd name="T6" fmla="*/ 1 w 48"/>
                  <a:gd name="T7" fmla="*/ 1 h 56"/>
                  <a:gd name="T8" fmla="*/ 1 w 48"/>
                  <a:gd name="T9" fmla="*/ 1 h 56"/>
                  <a:gd name="T10" fmla="*/ 1 w 48"/>
                  <a:gd name="T11" fmla="*/ 1 h 56"/>
                  <a:gd name="T12" fmla="*/ 1 w 48"/>
                  <a:gd name="T13" fmla="*/ 1 h 56"/>
                  <a:gd name="T14" fmla="*/ 1 w 48"/>
                  <a:gd name="T15" fmla="*/ 1 h 56"/>
                  <a:gd name="T16" fmla="*/ 1 w 48"/>
                  <a:gd name="T17" fmla="*/ 1 h 56"/>
                  <a:gd name="T18" fmla="*/ 1 w 48"/>
                  <a:gd name="T19" fmla="*/ 0 h 56"/>
                  <a:gd name="T20" fmla="*/ 1 w 48"/>
                  <a:gd name="T21" fmla="*/ 1 h 56"/>
                  <a:gd name="T22" fmla="*/ 1 w 48"/>
                  <a:gd name="T23" fmla="*/ 1 h 56"/>
                  <a:gd name="T24" fmla="*/ 0 w 48"/>
                  <a:gd name="T25" fmla="*/ 1 h 56"/>
                  <a:gd name="T26" fmla="*/ 0 w 48"/>
                  <a:gd name="T27" fmla="*/ 1 h 56"/>
                  <a:gd name="T28" fmla="*/ 1 w 48"/>
                  <a:gd name="T29" fmla="*/ 1 h 56"/>
                  <a:gd name="T30" fmla="*/ 1 w 48"/>
                  <a:gd name="T31" fmla="*/ 1 h 56"/>
                  <a:gd name="T32" fmla="*/ 1 w 48"/>
                  <a:gd name="T33" fmla="*/ 1 h 56"/>
                  <a:gd name="T34" fmla="*/ 1 w 48"/>
                  <a:gd name="T35" fmla="*/ 1 h 56"/>
                  <a:gd name="T36" fmla="*/ 1 w 48"/>
                  <a:gd name="T37" fmla="*/ 1 h 56"/>
                  <a:gd name="T38" fmla="*/ 1 w 48"/>
                  <a:gd name="T39" fmla="*/ 1 h 56"/>
                  <a:gd name="T40" fmla="*/ 1 w 48"/>
                  <a:gd name="T41" fmla="*/ 1 h 56"/>
                  <a:gd name="T42" fmla="*/ 1 w 48"/>
                  <a:gd name="T43" fmla="*/ 1 h 56"/>
                  <a:gd name="T44" fmla="*/ 1 w 48"/>
                  <a:gd name="T45" fmla="*/ 1 h 56"/>
                  <a:gd name="T46" fmla="*/ 1 w 48"/>
                  <a:gd name="T47" fmla="*/ 1 h 56"/>
                  <a:gd name="T48" fmla="*/ 1 w 48"/>
                  <a:gd name="T49" fmla="*/ 1 h 56"/>
                  <a:gd name="T50" fmla="*/ 1 w 48"/>
                  <a:gd name="T51" fmla="*/ 1 h 56"/>
                  <a:gd name="T52" fmla="*/ 1 w 48"/>
                  <a:gd name="T53" fmla="*/ 1 h 56"/>
                  <a:gd name="T54" fmla="*/ 1 w 48"/>
                  <a:gd name="T55" fmla="*/ 1 h 56"/>
                  <a:gd name="T56" fmla="*/ 1 w 48"/>
                  <a:gd name="T57" fmla="*/ 1 h 56"/>
                  <a:gd name="T58" fmla="*/ 1 w 48"/>
                  <a:gd name="T59" fmla="*/ 1 h 56"/>
                  <a:gd name="T60" fmla="*/ 1 w 48"/>
                  <a:gd name="T61" fmla="*/ 1 h 56"/>
                  <a:gd name="T62" fmla="*/ 1 w 48"/>
                  <a:gd name="T63" fmla="*/ 1 h 56"/>
                  <a:gd name="T64" fmla="*/ 1 w 48"/>
                  <a:gd name="T65" fmla="*/ 1 h 56"/>
                  <a:gd name="T66" fmla="*/ 1 w 48"/>
                  <a:gd name="T67" fmla="*/ 1 h 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8"/>
                  <a:gd name="T103" fmla="*/ 0 h 56"/>
                  <a:gd name="T104" fmla="*/ 48 w 48"/>
                  <a:gd name="T105" fmla="*/ 56 h 5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8" h="56">
                    <a:moveTo>
                      <a:pt x="28" y="38"/>
                    </a:moveTo>
                    <a:lnTo>
                      <a:pt x="30" y="38"/>
                    </a:lnTo>
                    <a:lnTo>
                      <a:pt x="30" y="40"/>
                    </a:lnTo>
                    <a:lnTo>
                      <a:pt x="32" y="40"/>
                    </a:lnTo>
                    <a:lnTo>
                      <a:pt x="32" y="42"/>
                    </a:lnTo>
                    <a:lnTo>
                      <a:pt x="34" y="44"/>
                    </a:lnTo>
                    <a:lnTo>
                      <a:pt x="30" y="56"/>
                    </a:lnTo>
                    <a:lnTo>
                      <a:pt x="27" y="52"/>
                    </a:lnTo>
                    <a:lnTo>
                      <a:pt x="23" y="50"/>
                    </a:lnTo>
                    <a:lnTo>
                      <a:pt x="19" y="46"/>
                    </a:lnTo>
                    <a:lnTo>
                      <a:pt x="17" y="42"/>
                    </a:lnTo>
                    <a:lnTo>
                      <a:pt x="17" y="38"/>
                    </a:lnTo>
                    <a:lnTo>
                      <a:pt x="15" y="33"/>
                    </a:lnTo>
                    <a:lnTo>
                      <a:pt x="15" y="29"/>
                    </a:lnTo>
                    <a:lnTo>
                      <a:pt x="15" y="25"/>
                    </a:lnTo>
                    <a:lnTo>
                      <a:pt x="17" y="17"/>
                    </a:lnTo>
                    <a:lnTo>
                      <a:pt x="17" y="10"/>
                    </a:lnTo>
                    <a:lnTo>
                      <a:pt x="19" y="4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3" y="4"/>
                    </a:lnTo>
                    <a:lnTo>
                      <a:pt x="9" y="10"/>
                    </a:lnTo>
                    <a:lnTo>
                      <a:pt x="7" y="15"/>
                    </a:lnTo>
                    <a:lnTo>
                      <a:pt x="3" y="21"/>
                    </a:lnTo>
                    <a:lnTo>
                      <a:pt x="2" y="27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30" y="56"/>
                    </a:lnTo>
                    <a:lnTo>
                      <a:pt x="48" y="10"/>
                    </a:lnTo>
                    <a:lnTo>
                      <a:pt x="23" y="2"/>
                    </a:lnTo>
                    <a:lnTo>
                      <a:pt x="21" y="4"/>
                    </a:lnTo>
                    <a:lnTo>
                      <a:pt x="21" y="10"/>
                    </a:lnTo>
                    <a:lnTo>
                      <a:pt x="21" y="13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3" y="15"/>
                    </a:lnTo>
                    <a:lnTo>
                      <a:pt x="25" y="15"/>
                    </a:lnTo>
                    <a:lnTo>
                      <a:pt x="25" y="13"/>
                    </a:lnTo>
                    <a:lnTo>
                      <a:pt x="27" y="13"/>
                    </a:lnTo>
                    <a:lnTo>
                      <a:pt x="28" y="11"/>
                    </a:lnTo>
                    <a:lnTo>
                      <a:pt x="30" y="11"/>
                    </a:lnTo>
                    <a:lnTo>
                      <a:pt x="32" y="11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36" y="10"/>
                    </a:lnTo>
                    <a:lnTo>
                      <a:pt x="38" y="10"/>
                    </a:lnTo>
                    <a:lnTo>
                      <a:pt x="40" y="8"/>
                    </a:lnTo>
                    <a:lnTo>
                      <a:pt x="42" y="8"/>
                    </a:lnTo>
                    <a:lnTo>
                      <a:pt x="44" y="8"/>
                    </a:lnTo>
                    <a:lnTo>
                      <a:pt x="46" y="8"/>
                    </a:lnTo>
                    <a:lnTo>
                      <a:pt x="42" y="23"/>
                    </a:lnTo>
                    <a:lnTo>
                      <a:pt x="40" y="23"/>
                    </a:lnTo>
                    <a:lnTo>
                      <a:pt x="38" y="23"/>
                    </a:lnTo>
                    <a:lnTo>
                      <a:pt x="36" y="23"/>
                    </a:lnTo>
                    <a:lnTo>
                      <a:pt x="34" y="25"/>
                    </a:lnTo>
                    <a:lnTo>
                      <a:pt x="34" y="27"/>
                    </a:lnTo>
                    <a:lnTo>
                      <a:pt x="32" y="27"/>
                    </a:lnTo>
                    <a:lnTo>
                      <a:pt x="32" y="29"/>
                    </a:lnTo>
                    <a:lnTo>
                      <a:pt x="30" y="31"/>
                    </a:lnTo>
                    <a:lnTo>
                      <a:pt x="28" y="31"/>
                    </a:lnTo>
                    <a:lnTo>
                      <a:pt x="28" y="33"/>
                    </a:lnTo>
                    <a:lnTo>
                      <a:pt x="28" y="34"/>
                    </a:lnTo>
                    <a:lnTo>
                      <a:pt x="28" y="36"/>
                    </a:lnTo>
                    <a:lnTo>
                      <a:pt x="28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8" name="Freeform 103"/>
              <p:cNvSpPr>
                <a:spLocks/>
              </p:cNvSpPr>
              <p:nvPr/>
            </p:nvSpPr>
            <p:spPr bwMode="auto">
              <a:xfrm>
                <a:off x="3685" y="2821"/>
                <a:ext cx="3" cy="4"/>
              </a:xfrm>
              <a:custGeom>
                <a:avLst/>
                <a:gdLst>
                  <a:gd name="T0" fmla="*/ 1 w 6"/>
                  <a:gd name="T1" fmla="*/ 1 h 7"/>
                  <a:gd name="T2" fmla="*/ 0 w 6"/>
                  <a:gd name="T3" fmla="*/ 1 h 7"/>
                  <a:gd name="T4" fmla="*/ 0 w 6"/>
                  <a:gd name="T5" fmla="*/ 1 h 7"/>
                  <a:gd name="T6" fmla="*/ 0 w 6"/>
                  <a:gd name="T7" fmla="*/ 1 h 7"/>
                  <a:gd name="T8" fmla="*/ 0 w 6"/>
                  <a:gd name="T9" fmla="*/ 1 h 7"/>
                  <a:gd name="T10" fmla="*/ 0 w 6"/>
                  <a:gd name="T11" fmla="*/ 0 h 7"/>
                  <a:gd name="T12" fmla="*/ 1 w 6"/>
                  <a:gd name="T13" fmla="*/ 0 h 7"/>
                  <a:gd name="T14" fmla="*/ 1 w 6"/>
                  <a:gd name="T15" fmla="*/ 1 h 7"/>
                  <a:gd name="T16" fmla="*/ 1 w 6"/>
                  <a:gd name="T17" fmla="*/ 1 h 7"/>
                  <a:gd name="T18" fmla="*/ 1 w 6"/>
                  <a:gd name="T19" fmla="*/ 1 h 7"/>
                  <a:gd name="T20" fmla="*/ 1 w 6"/>
                  <a:gd name="T21" fmla="*/ 1 h 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"/>
                  <a:gd name="T34" fmla="*/ 0 h 7"/>
                  <a:gd name="T35" fmla="*/ 6 w 6"/>
                  <a:gd name="T36" fmla="*/ 7 h 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" h="7">
                    <a:moveTo>
                      <a:pt x="6" y="7"/>
                    </a:move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9" name="Freeform 104"/>
              <p:cNvSpPr>
                <a:spLocks/>
              </p:cNvSpPr>
              <p:nvPr/>
            </p:nvSpPr>
            <p:spPr bwMode="auto">
              <a:xfrm>
                <a:off x="3698" y="2830"/>
                <a:ext cx="31" cy="11"/>
              </a:xfrm>
              <a:custGeom>
                <a:avLst/>
                <a:gdLst>
                  <a:gd name="T0" fmla="*/ 0 w 61"/>
                  <a:gd name="T1" fmla="*/ 1 h 21"/>
                  <a:gd name="T2" fmla="*/ 1 w 61"/>
                  <a:gd name="T3" fmla="*/ 1 h 21"/>
                  <a:gd name="T4" fmla="*/ 1 w 61"/>
                  <a:gd name="T5" fmla="*/ 1 h 21"/>
                  <a:gd name="T6" fmla="*/ 0 w 61"/>
                  <a:gd name="T7" fmla="*/ 0 h 21"/>
                  <a:gd name="T8" fmla="*/ 0 w 61"/>
                  <a:gd name="T9" fmla="*/ 1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21"/>
                  <a:gd name="T17" fmla="*/ 61 w 61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21">
                    <a:moveTo>
                      <a:pt x="0" y="2"/>
                    </a:moveTo>
                    <a:lnTo>
                      <a:pt x="61" y="21"/>
                    </a:lnTo>
                    <a:lnTo>
                      <a:pt x="61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0" name="Freeform 105"/>
              <p:cNvSpPr>
                <a:spLocks/>
              </p:cNvSpPr>
              <p:nvPr/>
            </p:nvSpPr>
            <p:spPr bwMode="auto">
              <a:xfrm>
                <a:off x="3737" y="2830"/>
                <a:ext cx="2" cy="2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1 h 4"/>
                  <a:gd name="T4" fmla="*/ 1 w 4"/>
                  <a:gd name="T5" fmla="*/ 1 h 4"/>
                  <a:gd name="T6" fmla="*/ 1 w 4"/>
                  <a:gd name="T7" fmla="*/ 0 h 4"/>
                  <a:gd name="T8" fmla="*/ 1 w 4"/>
                  <a:gd name="T9" fmla="*/ 0 h 4"/>
                  <a:gd name="T10" fmla="*/ 0 w 4"/>
                  <a:gd name="T11" fmla="*/ 1 h 4"/>
                  <a:gd name="T12" fmla="*/ 1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1 w 4"/>
                  <a:gd name="T19" fmla="*/ 1 h 4"/>
                  <a:gd name="T20" fmla="*/ 1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4" y="4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1" name="Freeform 106"/>
              <p:cNvSpPr>
                <a:spLocks/>
              </p:cNvSpPr>
              <p:nvPr/>
            </p:nvSpPr>
            <p:spPr bwMode="auto">
              <a:xfrm>
                <a:off x="3735" y="2836"/>
                <a:ext cx="2" cy="2"/>
              </a:xfrm>
              <a:custGeom>
                <a:avLst/>
                <a:gdLst>
                  <a:gd name="T0" fmla="*/ 1 w 3"/>
                  <a:gd name="T1" fmla="*/ 1 h 4"/>
                  <a:gd name="T2" fmla="*/ 1 w 3"/>
                  <a:gd name="T3" fmla="*/ 1 h 4"/>
                  <a:gd name="T4" fmla="*/ 1 w 3"/>
                  <a:gd name="T5" fmla="*/ 1 h 4"/>
                  <a:gd name="T6" fmla="*/ 0 w 3"/>
                  <a:gd name="T7" fmla="*/ 1 h 4"/>
                  <a:gd name="T8" fmla="*/ 0 w 3"/>
                  <a:gd name="T9" fmla="*/ 1 h 4"/>
                  <a:gd name="T10" fmla="*/ 0 w 3"/>
                  <a:gd name="T11" fmla="*/ 1 h 4"/>
                  <a:gd name="T12" fmla="*/ 1 w 3"/>
                  <a:gd name="T13" fmla="*/ 1 h 4"/>
                  <a:gd name="T14" fmla="*/ 1 w 3"/>
                  <a:gd name="T15" fmla="*/ 1 h 4"/>
                  <a:gd name="T16" fmla="*/ 1 w 3"/>
                  <a:gd name="T17" fmla="*/ 0 h 4"/>
                  <a:gd name="T18" fmla="*/ 1 w 3"/>
                  <a:gd name="T19" fmla="*/ 0 h 4"/>
                  <a:gd name="T20" fmla="*/ 1 w 3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"/>
                  <a:gd name="T34" fmla="*/ 0 h 4"/>
                  <a:gd name="T35" fmla="*/ 3 w 3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" h="4">
                    <a:moveTo>
                      <a:pt x="3" y="2"/>
                    </a:moveTo>
                    <a:lnTo>
                      <a:pt x="3" y="2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2" name="Freeform 107"/>
              <p:cNvSpPr>
                <a:spLocks/>
              </p:cNvSpPr>
              <p:nvPr/>
            </p:nvSpPr>
            <p:spPr bwMode="auto">
              <a:xfrm>
                <a:off x="3736" y="2832"/>
                <a:ext cx="2" cy="4"/>
              </a:xfrm>
              <a:custGeom>
                <a:avLst/>
                <a:gdLst>
                  <a:gd name="T0" fmla="*/ 1 w 4"/>
                  <a:gd name="T1" fmla="*/ 0 h 7"/>
                  <a:gd name="T2" fmla="*/ 0 w 4"/>
                  <a:gd name="T3" fmla="*/ 1 h 7"/>
                  <a:gd name="T4" fmla="*/ 0 w 4"/>
                  <a:gd name="T5" fmla="*/ 1 h 7"/>
                  <a:gd name="T6" fmla="*/ 1 w 4"/>
                  <a:gd name="T7" fmla="*/ 1 h 7"/>
                  <a:gd name="T8" fmla="*/ 1 w 4"/>
                  <a:gd name="T9" fmla="*/ 1 h 7"/>
                  <a:gd name="T10" fmla="*/ 1 w 4"/>
                  <a:gd name="T11" fmla="*/ 1 h 7"/>
                  <a:gd name="T12" fmla="*/ 1 w 4"/>
                  <a:gd name="T13" fmla="*/ 1 h 7"/>
                  <a:gd name="T14" fmla="*/ 1 w 4"/>
                  <a:gd name="T15" fmla="*/ 1 h 7"/>
                  <a:gd name="T16" fmla="*/ 1 w 4"/>
                  <a:gd name="T17" fmla="*/ 0 h 7"/>
                  <a:gd name="T18" fmla="*/ 1 w 4"/>
                  <a:gd name="T19" fmla="*/ 0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7"/>
                  <a:gd name="T32" fmla="*/ 4 w 4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7">
                    <a:moveTo>
                      <a:pt x="2" y="0"/>
                    </a:moveTo>
                    <a:lnTo>
                      <a:pt x="0" y="7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3" name="Freeform 108"/>
              <p:cNvSpPr>
                <a:spLocks/>
              </p:cNvSpPr>
              <p:nvPr/>
            </p:nvSpPr>
            <p:spPr bwMode="auto">
              <a:xfrm>
                <a:off x="3737" y="2834"/>
                <a:ext cx="2" cy="2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1 h 4"/>
                  <a:gd name="T4" fmla="*/ 1 w 4"/>
                  <a:gd name="T5" fmla="*/ 1 h 4"/>
                  <a:gd name="T6" fmla="*/ 1 w 4"/>
                  <a:gd name="T7" fmla="*/ 1 h 4"/>
                  <a:gd name="T8" fmla="*/ 1 w 4"/>
                  <a:gd name="T9" fmla="*/ 1 h 4"/>
                  <a:gd name="T10" fmla="*/ 0 w 4"/>
                  <a:gd name="T11" fmla="*/ 1 h 4"/>
                  <a:gd name="T12" fmla="*/ 0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1 w 4"/>
                  <a:gd name="T19" fmla="*/ 0 h 4"/>
                  <a:gd name="T20" fmla="*/ 1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4" y="2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4" name="Freeform 109"/>
              <p:cNvSpPr>
                <a:spLocks/>
              </p:cNvSpPr>
              <p:nvPr/>
            </p:nvSpPr>
            <p:spPr bwMode="auto">
              <a:xfrm>
                <a:off x="3699" y="2827"/>
                <a:ext cx="31" cy="9"/>
              </a:xfrm>
              <a:custGeom>
                <a:avLst/>
                <a:gdLst>
                  <a:gd name="T0" fmla="*/ 0 w 63"/>
                  <a:gd name="T1" fmla="*/ 0 h 19"/>
                  <a:gd name="T2" fmla="*/ 0 w 63"/>
                  <a:gd name="T3" fmla="*/ 0 h 19"/>
                  <a:gd name="T4" fmla="*/ 0 w 63"/>
                  <a:gd name="T5" fmla="*/ 0 h 19"/>
                  <a:gd name="T6" fmla="*/ 0 w 63"/>
                  <a:gd name="T7" fmla="*/ 0 h 19"/>
                  <a:gd name="T8" fmla="*/ 0 w 63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19"/>
                  <a:gd name="T17" fmla="*/ 63 w 63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19">
                    <a:moveTo>
                      <a:pt x="0" y="2"/>
                    </a:moveTo>
                    <a:lnTo>
                      <a:pt x="63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5" name="Freeform 110"/>
              <p:cNvSpPr>
                <a:spLocks/>
              </p:cNvSpPr>
              <p:nvPr/>
            </p:nvSpPr>
            <p:spPr bwMode="auto">
              <a:xfrm>
                <a:off x="3700" y="2823"/>
                <a:ext cx="31" cy="10"/>
              </a:xfrm>
              <a:custGeom>
                <a:avLst/>
                <a:gdLst>
                  <a:gd name="T0" fmla="*/ 0 w 63"/>
                  <a:gd name="T1" fmla="*/ 0 h 22"/>
                  <a:gd name="T2" fmla="*/ 0 w 63"/>
                  <a:gd name="T3" fmla="*/ 0 h 22"/>
                  <a:gd name="T4" fmla="*/ 0 w 63"/>
                  <a:gd name="T5" fmla="*/ 0 h 22"/>
                  <a:gd name="T6" fmla="*/ 0 w 63"/>
                  <a:gd name="T7" fmla="*/ 0 h 22"/>
                  <a:gd name="T8" fmla="*/ 0 w 63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22"/>
                  <a:gd name="T17" fmla="*/ 63 w 63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22">
                    <a:moveTo>
                      <a:pt x="0" y="2"/>
                    </a:moveTo>
                    <a:lnTo>
                      <a:pt x="63" y="22"/>
                    </a:lnTo>
                    <a:lnTo>
                      <a:pt x="63" y="2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6" name="Freeform 111"/>
              <p:cNvSpPr>
                <a:spLocks/>
              </p:cNvSpPr>
              <p:nvPr/>
            </p:nvSpPr>
            <p:spPr bwMode="auto">
              <a:xfrm>
                <a:off x="3702" y="2819"/>
                <a:ext cx="30" cy="10"/>
              </a:xfrm>
              <a:custGeom>
                <a:avLst/>
                <a:gdLst>
                  <a:gd name="T0" fmla="*/ 0 w 62"/>
                  <a:gd name="T1" fmla="*/ 0 h 21"/>
                  <a:gd name="T2" fmla="*/ 0 w 62"/>
                  <a:gd name="T3" fmla="*/ 0 h 21"/>
                  <a:gd name="T4" fmla="*/ 0 w 62"/>
                  <a:gd name="T5" fmla="*/ 0 h 21"/>
                  <a:gd name="T6" fmla="*/ 0 w 62"/>
                  <a:gd name="T7" fmla="*/ 0 h 21"/>
                  <a:gd name="T8" fmla="*/ 0 w 62"/>
                  <a:gd name="T9" fmla="*/ 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21"/>
                  <a:gd name="T17" fmla="*/ 62 w 6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21">
                    <a:moveTo>
                      <a:pt x="0" y="2"/>
                    </a:moveTo>
                    <a:lnTo>
                      <a:pt x="62" y="21"/>
                    </a:lnTo>
                    <a:lnTo>
                      <a:pt x="62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7" name="Freeform 112"/>
              <p:cNvSpPr>
                <a:spLocks/>
              </p:cNvSpPr>
              <p:nvPr/>
            </p:nvSpPr>
            <p:spPr bwMode="auto">
              <a:xfrm>
                <a:off x="3703" y="2815"/>
                <a:ext cx="31" cy="10"/>
              </a:xfrm>
              <a:custGeom>
                <a:avLst/>
                <a:gdLst>
                  <a:gd name="T0" fmla="*/ 0 w 64"/>
                  <a:gd name="T1" fmla="*/ 1 h 19"/>
                  <a:gd name="T2" fmla="*/ 0 w 64"/>
                  <a:gd name="T3" fmla="*/ 1 h 19"/>
                  <a:gd name="T4" fmla="*/ 0 w 64"/>
                  <a:gd name="T5" fmla="*/ 1 h 19"/>
                  <a:gd name="T6" fmla="*/ 0 w 64"/>
                  <a:gd name="T7" fmla="*/ 0 h 19"/>
                  <a:gd name="T8" fmla="*/ 0 w 64"/>
                  <a:gd name="T9" fmla="*/ 1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9"/>
                  <a:gd name="T17" fmla="*/ 64 w 6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9">
                    <a:moveTo>
                      <a:pt x="0" y="2"/>
                    </a:moveTo>
                    <a:lnTo>
                      <a:pt x="62" y="19"/>
                    </a:lnTo>
                    <a:lnTo>
                      <a:pt x="64" y="19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8" name="Freeform 113"/>
              <p:cNvSpPr>
                <a:spLocks/>
              </p:cNvSpPr>
              <p:nvPr/>
            </p:nvSpPr>
            <p:spPr bwMode="auto">
              <a:xfrm>
                <a:off x="3694" y="2820"/>
                <a:ext cx="1" cy="4"/>
              </a:xfrm>
              <a:custGeom>
                <a:avLst/>
                <a:gdLst>
                  <a:gd name="T0" fmla="*/ 0 w 2"/>
                  <a:gd name="T1" fmla="*/ 1 h 7"/>
                  <a:gd name="T2" fmla="*/ 1 w 2"/>
                  <a:gd name="T3" fmla="*/ 0 h 7"/>
                  <a:gd name="T4" fmla="*/ 1 w 2"/>
                  <a:gd name="T5" fmla="*/ 0 h 7"/>
                  <a:gd name="T6" fmla="*/ 1 w 2"/>
                  <a:gd name="T7" fmla="*/ 1 h 7"/>
                  <a:gd name="T8" fmla="*/ 0 w 2"/>
                  <a:gd name="T9" fmla="*/ 1 h 7"/>
                  <a:gd name="T10" fmla="*/ 0 w 2"/>
                  <a:gd name="T11" fmla="*/ 1 h 7"/>
                  <a:gd name="T12" fmla="*/ 0 w 2"/>
                  <a:gd name="T13" fmla="*/ 1 h 7"/>
                  <a:gd name="T14" fmla="*/ 0 w 2"/>
                  <a:gd name="T15" fmla="*/ 1 h 7"/>
                  <a:gd name="T16" fmla="*/ 0 w 2"/>
                  <a:gd name="T17" fmla="*/ 1 h 7"/>
                  <a:gd name="T18" fmla="*/ 0 w 2"/>
                  <a:gd name="T19" fmla="*/ 1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"/>
                  <a:gd name="T31" fmla="*/ 0 h 7"/>
                  <a:gd name="T32" fmla="*/ 2 w 2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" h="7">
                    <a:moveTo>
                      <a:pt x="0" y="7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9" name="Freeform 114"/>
              <p:cNvSpPr>
                <a:spLocks/>
              </p:cNvSpPr>
              <p:nvPr/>
            </p:nvSpPr>
            <p:spPr bwMode="auto">
              <a:xfrm>
                <a:off x="3692" y="2824"/>
                <a:ext cx="2" cy="3"/>
              </a:xfrm>
              <a:custGeom>
                <a:avLst/>
                <a:gdLst>
                  <a:gd name="T0" fmla="*/ 1 w 4"/>
                  <a:gd name="T1" fmla="*/ 0 h 6"/>
                  <a:gd name="T2" fmla="*/ 1 w 4"/>
                  <a:gd name="T3" fmla="*/ 0 h 6"/>
                  <a:gd name="T4" fmla="*/ 1 w 4"/>
                  <a:gd name="T5" fmla="*/ 1 h 6"/>
                  <a:gd name="T6" fmla="*/ 1 w 4"/>
                  <a:gd name="T7" fmla="*/ 1 h 6"/>
                  <a:gd name="T8" fmla="*/ 1 w 4"/>
                  <a:gd name="T9" fmla="*/ 1 h 6"/>
                  <a:gd name="T10" fmla="*/ 1 w 4"/>
                  <a:gd name="T11" fmla="*/ 1 h 6"/>
                  <a:gd name="T12" fmla="*/ 1 w 4"/>
                  <a:gd name="T13" fmla="*/ 1 h 6"/>
                  <a:gd name="T14" fmla="*/ 0 w 4"/>
                  <a:gd name="T15" fmla="*/ 1 h 6"/>
                  <a:gd name="T16" fmla="*/ 0 w 4"/>
                  <a:gd name="T17" fmla="*/ 1 h 6"/>
                  <a:gd name="T18" fmla="*/ 0 w 4"/>
                  <a:gd name="T19" fmla="*/ 0 h 6"/>
                  <a:gd name="T20" fmla="*/ 1 w 4"/>
                  <a:gd name="T21" fmla="*/ 0 h 6"/>
                  <a:gd name="T22" fmla="*/ 1 w 4"/>
                  <a:gd name="T23" fmla="*/ 0 h 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"/>
                  <a:gd name="T37" fmla="*/ 0 h 6"/>
                  <a:gd name="T38" fmla="*/ 4 w 4"/>
                  <a:gd name="T39" fmla="*/ 6 h 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0" name="Freeform 115"/>
              <p:cNvSpPr>
                <a:spLocks/>
              </p:cNvSpPr>
              <p:nvPr/>
            </p:nvSpPr>
            <p:spPr bwMode="auto">
              <a:xfrm>
                <a:off x="3692" y="2819"/>
                <a:ext cx="2" cy="2"/>
              </a:xfrm>
              <a:custGeom>
                <a:avLst/>
                <a:gdLst>
                  <a:gd name="T0" fmla="*/ 0 w 4"/>
                  <a:gd name="T1" fmla="*/ 1 h 4"/>
                  <a:gd name="T2" fmla="*/ 0 w 4"/>
                  <a:gd name="T3" fmla="*/ 1 h 4"/>
                  <a:gd name="T4" fmla="*/ 1 w 4"/>
                  <a:gd name="T5" fmla="*/ 1 h 4"/>
                  <a:gd name="T6" fmla="*/ 1 w 4"/>
                  <a:gd name="T7" fmla="*/ 1 h 4"/>
                  <a:gd name="T8" fmla="*/ 1 w 4"/>
                  <a:gd name="T9" fmla="*/ 0 h 4"/>
                  <a:gd name="T10" fmla="*/ 1 w 4"/>
                  <a:gd name="T11" fmla="*/ 1 h 4"/>
                  <a:gd name="T12" fmla="*/ 1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1 w 4"/>
                  <a:gd name="T19" fmla="*/ 1 h 4"/>
                  <a:gd name="T20" fmla="*/ 0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1" name="Freeform 116"/>
              <p:cNvSpPr>
                <a:spLocks/>
              </p:cNvSpPr>
              <p:nvPr/>
            </p:nvSpPr>
            <p:spPr bwMode="auto">
              <a:xfrm>
                <a:off x="3694" y="2818"/>
                <a:ext cx="2" cy="2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0 h 4"/>
                  <a:gd name="T4" fmla="*/ 1 w 4"/>
                  <a:gd name="T5" fmla="*/ 0 h 4"/>
                  <a:gd name="T6" fmla="*/ 1 w 4"/>
                  <a:gd name="T7" fmla="*/ 0 h 4"/>
                  <a:gd name="T8" fmla="*/ 1 w 4"/>
                  <a:gd name="T9" fmla="*/ 0 h 4"/>
                  <a:gd name="T10" fmla="*/ 1 w 4"/>
                  <a:gd name="T11" fmla="*/ 1 h 4"/>
                  <a:gd name="T12" fmla="*/ 1 w 4"/>
                  <a:gd name="T13" fmla="*/ 1 h 4"/>
                  <a:gd name="T14" fmla="*/ 1 w 4"/>
                  <a:gd name="T15" fmla="*/ 1 h 4"/>
                  <a:gd name="T16" fmla="*/ 1 w 4"/>
                  <a:gd name="T17" fmla="*/ 1 h 4"/>
                  <a:gd name="T18" fmla="*/ 0 w 4"/>
                  <a:gd name="T19" fmla="*/ 1 h 4"/>
                  <a:gd name="T20" fmla="*/ 0 w 4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4"/>
                  <a:gd name="T35" fmla="*/ 4 w 4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2" name="Rectangle 117"/>
              <p:cNvSpPr>
                <a:spLocks noChangeArrowheads="1"/>
              </p:cNvSpPr>
              <p:nvPr/>
            </p:nvSpPr>
            <p:spPr bwMode="auto">
              <a:xfrm>
                <a:off x="3586" y="2600"/>
                <a:ext cx="155" cy="15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3" name="Rectangle 118"/>
              <p:cNvSpPr>
                <a:spLocks noChangeArrowheads="1"/>
              </p:cNvSpPr>
              <p:nvPr/>
            </p:nvSpPr>
            <p:spPr bwMode="auto">
              <a:xfrm>
                <a:off x="3599" y="2616"/>
                <a:ext cx="130" cy="129"/>
              </a:xfrm>
              <a:prstGeom prst="rect">
                <a:avLst/>
              </a:prstGeom>
              <a:blipFill dpi="0" rotWithShape="0">
                <a:blip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4" name="Freeform 119"/>
              <p:cNvSpPr>
                <a:spLocks/>
              </p:cNvSpPr>
              <p:nvPr/>
            </p:nvSpPr>
            <p:spPr bwMode="auto">
              <a:xfrm>
                <a:off x="3608" y="2631"/>
                <a:ext cx="85" cy="80"/>
              </a:xfrm>
              <a:custGeom>
                <a:avLst/>
                <a:gdLst>
                  <a:gd name="T0" fmla="*/ 0 w 171"/>
                  <a:gd name="T1" fmla="*/ 3 h 159"/>
                  <a:gd name="T2" fmla="*/ 2 w 171"/>
                  <a:gd name="T3" fmla="*/ 2 h 159"/>
                  <a:gd name="T4" fmla="*/ 2 w 171"/>
                  <a:gd name="T5" fmla="*/ 0 h 159"/>
                  <a:gd name="T6" fmla="*/ 0 w 171"/>
                  <a:gd name="T7" fmla="*/ 1 h 159"/>
                  <a:gd name="T8" fmla="*/ 0 w 171"/>
                  <a:gd name="T9" fmla="*/ 3 h 1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1"/>
                  <a:gd name="T16" fmla="*/ 0 h 159"/>
                  <a:gd name="T17" fmla="*/ 171 w 171"/>
                  <a:gd name="T18" fmla="*/ 159 h 1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1" h="159">
                    <a:moveTo>
                      <a:pt x="37" y="159"/>
                    </a:moveTo>
                    <a:lnTo>
                      <a:pt x="171" y="119"/>
                    </a:lnTo>
                    <a:lnTo>
                      <a:pt x="137" y="0"/>
                    </a:lnTo>
                    <a:lnTo>
                      <a:pt x="0" y="40"/>
                    </a:lnTo>
                    <a:lnTo>
                      <a:pt x="37" y="159"/>
                    </a:lnTo>
                    <a:close/>
                  </a:path>
                </a:pathLst>
              </a:custGeom>
              <a:solidFill>
                <a:srgbClr val="808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5" name="Line 120"/>
              <p:cNvSpPr>
                <a:spLocks noChangeShapeType="1"/>
              </p:cNvSpPr>
              <p:nvPr/>
            </p:nvSpPr>
            <p:spPr bwMode="auto">
              <a:xfrm flipV="1">
                <a:off x="3610" y="2636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6" name="Line 121"/>
              <p:cNvSpPr>
                <a:spLocks noChangeShapeType="1"/>
              </p:cNvSpPr>
              <p:nvPr/>
            </p:nvSpPr>
            <p:spPr bwMode="auto">
              <a:xfrm flipV="1">
                <a:off x="3612" y="2641"/>
                <a:ext cx="66" cy="21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7" name="Line 122"/>
              <p:cNvSpPr>
                <a:spLocks noChangeShapeType="1"/>
              </p:cNvSpPr>
              <p:nvPr/>
            </p:nvSpPr>
            <p:spPr bwMode="auto">
              <a:xfrm flipV="1">
                <a:off x="3613" y="2645"/>
                <a:ext cx="66" cy="21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8" name="Line 123"/>
              <p:cNvSpPr>
                <a:spLocks noChangeShapeType="1"/>
              </p:cNvSpPr>
              <p:nvPr/>
            </p:nvSpPr>
            <p:spPr bwMode="auto">
              <a:xfrm flipV="1">
                <a:off x="3614" y="2651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9" name="Line 124"/>
              <p:cNvSpPr>
                <a:spLocks noChangeShapeType="1"/>
              </p:cNvSpPr>
              <p:nvPr/>
            </p:nvSpPr>
            <p:spPr bwMode="auto">
              <a:xfrm flipV="1">
                <a:off x="3616" y="2656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0" name="Line 125"/>
              <p:cNvSpPr>
                <a:spLocks noChangeShapeType="1"/>
              </p:cNvSpPr>
              <p:nvPr/>
            </p:nvSpPr>
            <p:spPr bwMode="auto">
              <a:xfrm flipV="1">
                <a:off x="3618" y="2662"/>
                <a:ext cx="66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1" name="Line 126"/>
              <p:cNvSpPr>
                <a:spLocks noChangeShapeType="1"/>
              </p:cNvSpPr>
              <p:nvPr/>
            </p:nvSpPr>
            <p:spPr bwMode="auto">
              <a:xfrm flipV="1">
                <a:off x="3619" y="2666"/>
                <a:ext cx="67" cy="22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2" name="Line 127"/>
              <p:cNvSpPr>
                <a:spLocks noChangeShapeType="1"/>
              </p:cNvSpPr>
              <p:nvPr/>
            </p:nvSpPr>
            <p:spPr bwMode="auto">
              <a:xfrm flipV="1">
                <a:off x="3621" y="2672"/>
                <a:ext cx="66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3" name="Line 128"/>
              <p:cNvSpPr>
                <a:spLocks noChangeShapeType="1"/>
              </p:cNvSpPr>
              <p:nvPr/>
            </p:nvSpPr>
            <p:spPr bwMode="auto">
              <a:xfrm flipV="1">
                <a:off x="3623" y="2677"/>
                <a:ext cx="66" cy="21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4" name="Line 129"/>
              <p:cNvSpPr>
                <a:spLocks noChangeShapeType="1"/>
              </p:cNvSpPr>
              <p:nvPr/>
            </p:nvSpPr>
            <p:spPr bwMode="auto">
              <a:xfrm flipV="1">
                <a:off x="3624" y="2683"/>
                <a:ext cx="67" cy="20"/>
              </a:xfrm>
              <a:prstGeom prst="line">
                <a:avLst/>
              </a:prstGeom>
              <a:noFill/>
              <a:ln w="3175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5" name="Freeform 130"/>
              <p:cNvSpPr>
                <a:spLocks/>
              </p:cNvSpPr>
              <p:nvPr/>
            </p:nvSpPr>
            <p:spPr bwMode="auto">
              <a:xfrm>
                <a:off x="3616" y="2650"/>
                <a:ext cx="70" cy="20"/>
              </a:xfrm>
              <a:custGeom>
                <a:avLst/>
                <a:gdLst>
                  <a:gd name="T0" fmla="*/ 0 w 140"/>
                  <a:gd name="T1" fmla="*/ 0 h 41"/>
                  <a:gd name="T2" fmla="*/ 1 w 140"/>
                  <a:gd name="T3" fmla="*/ 0 h 41"/>
                  <a:gd name="T4" fmla="*/ 1 w 140"/>
                  <a:gd name="T5" fmla="*/ 0 h 41"/>
                  <a:gd name="T6" fmla="*/ 1 w 140"/>
                  <a:gd name="T7" fmla="*/ 0 h 41"/>
                  <a:gd name="T8" fmla="*/ 1 w 140"/>
                  <a:gd name="T9" fmla="*/ 0 h 41"/>
                  <a:gd name="T10" fmla="*/ 1 w 140"/>
                  <a:gd name="T11" fmla="*/ 0 h 41"/>
                  <a:gd name="T12" fmla="*/ 1 w 140"/>
                  <a:gd name="T13" fmla="*/ 0 h 41"/>
                  <a:gd name="T14" fmla="*/ 1 w 140"/>
                  <a:gd name="T15" fmla="*/ 0 h 41"/>
                  <a:gd name="T16" fmla="*/ 1 w 140"/>
                  <a:gd name="T17" fmla="*/ 0 h 41"/>
                  <a:gd name="T18" fmla="*/ 2 w 140"/>
                  <a:gd name="T19" fmla="*/ 0 h 41"/>
                  <a:gd name="T20" fmla="*/ 2 w 140"/>
                  <a:gd name="T21" fmla="*/ 0 h 4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0"/>
                  <a:gd name="T34" fmla="*/ 0 h 41"/>
                  <a:gd name="T35" fmla="*/ 140 w 140"/>
                  <a:gd name="T36" fmla="*/ 41 h 4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0" h="41">
                    <a:moveTo>
                      <a:pt x="0" y="41"/>
                    </a:moveTo>
                    <a:lnTo>
                      <a:pt x="9" y="23"/>
                    </a:lnTo>
                    <a:lnTo>
                      <a:pt x="17" y="23"/>
                    </a:lnTo>
                    <a:lnTo>
                      <a:pt x="23" y="0"/>
                    </a:lnTo>
                    <a:lnTo>
                      <a:pt x="67" y="25"/>
                    </a:lnTo>
                    <a:lnTo>
                      <a:pt x="69" y="19"/>
                    </a:lnTo>
                    <a:lnTo>
                      <a:pt x="76" y="16"/>
                    </a:lnTo>
                    <a:lnTo>
                      <a:pt x="80" y="4"/>
                    </a:lnTo>
                    <a:lnTo>
                      <a:pt x="109" y="23"/>
                    </a:lnTo>
                    <a:lnTo>
                      <a:pt x="119" y="8"/>
                    </a:lnTo>
                    <a:lnTo>
                      <a:pt x="140" y="17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6" name="Freeform 131"/>
              <p:cNvSpPr>
                <a:spLocks/>
              </p:cNvSpPr>
              <p:nvPr/>
            </p:nvSpPr>
            <p:spPr bwMode="auto">
              <a:xfrm>
                <a:off x="3630" y="2644"/>
                <a:ext cx="22" cy="60"/>
              </a:xfrm>
              <a:custGeom>
                <a:avLst/>
                <a:gdLst>
                  <a:gd name="T0" fmla="*/ 1 w 44"/>
                  <a:gd name="T1" fmla="*/ 2 h 119"/>
                  <a:gd name="T2" fmla="*/ 1 w 44"/>
                  <a:gd name="T3" fmla="*/ 2 h 119"/>
                  <a:gd name="T4" fmla="*/ 1 w 44"/>
                  <a:gd name="T5" fmla="*/ 0 h 119"/>
                  <a:gd name="T6" fmla="*/ 0 w 44"/>
                  <a:gd name="T7" fmla="*/ 1 h 119"/>
                  <a:gd name="T8" fmla="*/ 1 w 44"/>
                  <a:gd name="T9" fmla="*/ 2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19"/>
                  <a:gd name="T17" fmla="*/ 44 w 44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19">
                    <a:moveTo>
                      <a:pt x="36" y="119"/>
                    </a:moveTo>
                    <a:lnTo>
                      <a:pt x="44" y="117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36" y="119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7" name="Freeform 132"/>
              <p:cNvSpPr>
                <a:spLocks/>
              </p:cNvSpPr>
              <p:nvPr/>
            </p:nvSpPr>
            <p:spPr bwMode="auto">
              <a:xfrm>
                <a:off x="3624" y="2681"/>
                <a:ext cx="12" cy="28"/>
              </a:xfrm>
              <a:custGeom>
                <a:avLst/>
                <a:gdLst>
                  <a:gd name="T0" fmla="*/ 1 w 23"/>
                  <a:gd name="T1" fmla="*/ 1 h 55"/>
                  <a:gd name="T2" fmla="*/ 1 w 23"/>
                  <a:gd name="T3" fmla="*/ 1 h 55"/>
                  <a:gd name="T4" fmla="*/ 1 w 23"/>
                  <a:gd name="T5" fmla="*/ 0 h 55"/>
                  <a:gd name="T6" fmla="*/ 0 w 23"/>
                  <a:gd name="T7" fmla="*/ 1 h 55"/>
                  <a:gd name="T8" fmla="*/ 1 w 23"/>
                  <a:gd name="T9" fmla="*/ 1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55"/>
                  <a:gd name="T17" fmla="*/ 23 w 23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55">
                    <a:moveTo>
                      <a:pt x="15" y="55"/>
                    </a:moveTo>
                    <a:lnTo>
                      <a:pt x="23" y="53"/>
                    </a:lnTo>
                    <a:lnTo>
                      <a:pt x="8" y="0"/>
                    </a:lnTo>
                    <a:lnTo>
                      <a:pt x="0" y="2"/>
                    </a:lnTo>
                    <a:lnTo>
                      <a:pt x="15" y="55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8" name="Freeform 133"/>
              <p:cNvSpPr>
                <a:spLocks/>
              </p:cNvSpPr>
              <p:nvPr/>
            </p:nvSpPr>
            <p:spPr bwMode="auto">
              <a:xfrm>
                <a:off x="3628" y="2664"/>
                <a:ext cx="16" cy="42"/>
              </a:xfrm>
              <a:custGeom>
                <a:avLst/>
                <a:gdLst>
                  <a:gd name="T0" fmla="*/ 1 w 32"/>
                  <a:gd name="T1" fmla="*/ 1 h 84"/>
                  <a:gd name="T2" fmla="*/ 1 w 32"/>
                  <a:gd name="T3" fmla="*/ 1 h 84"/>
                  <a:gd name="T4" fmla="*/ 1 w 32"/>
                  <a:gd name="T5" fmla="*/ 0 h 84"/>
                  <a:gd name="T6" fmla="*/ 0 w 32"/>
                  <a:gd name="T7" fmla="*/ 1 h 84"/>
                  <a:gd name="T8" fmla="*/ 1 w 32"/>
                  <a:gd name="T9" fmla="*/ 1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84"/>
                  <a:gd name="T17" fmla="*/ 32 w 32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84">
                    <a:moveTo>
                      <a:pt x="25" y="84"/>
                    </a:moveTo>
                    <a:lnTo>
                      <a:pt x="32" y="83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25" y="84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9" name="Freeform 134"/>
              <p:cNvSpPr>
                <a:spLocks/>
              </p:cNvSpPr>
              <p:nvPr/>
            </p:nvSpPr>
            <p:spPr bwMode="auto">
              <a:xfrm>
                <a:off x="3640" y="2654"/>
                <a:ext cx="19" cy="48"/>
              </a:xfrm>
              <a:custGeom>
                <a:avLst/>
                <a:gdLst>
                  <a:gd name="T0" fmla="*/ 1 w 36"/>
                  <a:gd name="T1" fmla="*/ 2 h 96"/>
                  <a:gd name="T2" fmla="*/ 1 w 36"/>
                  <a:gd name="T3" fmla="*/ 2 h 96"/>
                  <a:gd name="T4" fmla="*/ 1 w 36"/>
                  <a:gd name="T5" fmla="*/ 0 h 96"/>
                  <a:gd name="T6" fmla="*/ 0 w 36"/>
                  <a:gd name="T7" fmla="*/ 1 h 96"/>
                  <a:gd name="T8" fmla="*/ 1 w 36"/>
                  <a:gd name="T9" fmla="*/ 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96"/>
                  <a:gd name="T17" fmla="*/ 36 w 3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96">
                    <a:moveTo>
                      <a:pt x="28" y="96"/>
                    </a:moveTo>
                    <a:lnTo>
                      <a:pt x="36" y="92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28" y="96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0" name="Freeform 135"/>
              <p:cNvSpPr>
                <a:spLocks/>
              </p:cNvSpPr>
              <p:nvPr/>
            </p:nvSpPr>
            <p:spPr bwMode="auto">
              <a:xfrm>
                <a:off x="3652" y="2664"/>
                <a:ext cx="14" cy="35"/>
              </a:xfrm>
              <a:custGeom>
                <a:avLst/>
                <a:gdLst>
                  <a:gd name="T0" fmla="*/ 1 w 28"/>
                  <a:gd name="T1" fmla="*/ 2 h 69"/>
                  <a:gd name="T2" fmla="*/ 1 w 28"/>
                  <a:gd name="T3" fmla="*/ 2 h 69"/>
                  <a:gd name="T4" fmla="*/ 1 w 28"/>
                  <a:gd name="T5" fmla="*/ 0 h 69"/>
                  <a:gd name="T6" fmla="*/ 0 w 28"/>
                  <a:gd name="T7" fmla="*/ 1 h 69"/>
                  <a:gd name="T8" fmla="*/ 1 w 28"/>
                  <a:gd name="T9" fmla="*/ 2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69"/>
                  <a:gd name="T17" fmla="*/ 28 w 28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69">
                    <a:moveTo>
                      <a:pt x="21" y="69"/>
                    </a:moveTo>
                    <a:lnTo>
                      <a:pt x="28" y="67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21" y="69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1" name="Freeform 136"/>
              <p:cNvSpPr>
                <a:spLocks/>
              </p:cNvSpPr>
              <p:nvPr/>
            </p:nvSpPr>
            <p:spPr bwMode="auto">
              <a:xfrm>
                <a:off x="3664" y="2651"/>
                <a:ext cx="18" cy="43"/>
              </a:xfrm>
              <a:custGeom>
                <a:avLst/>
                <a:gdLst>
                  <a:gd name="T0" fmla="*/ 1 w 34"/>
                  <a:gd name="T1" fmla="*/ 1 h 86"/>
                  <a:gd name="T2" fmla="*/ 1 w 34"/>
                  <a:gd name="T3" fmla="*/ 1 h 86"/>
                  <a:gd name="T4" fmla="*/ 1 w 34"/>
                  <a:gd name="T5" fmla="*/ 0 h 86"/>
                  <a:gd name="T6" fmla="*/ 0 w 34"/>
                  <a:gd name="T7" fmla="*/ 1 h 86"/>
                  <a:gd name="T8" fmla="*/ 1 w 34"/>
                  <a:gd name="T9" fmla="*/ 1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86"/>
                  <a:gd name="T17" fmla="*/ 34 w 34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86">
                    <a:moveTo>
                      <a:pt x="26" y="86"/>
                    </a:moveTo>
                    <a:lnTo>
                      <a:pt x="34" y="85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26" y="8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2" name="Freeform 137"/>
              <p:cNvSpPr>
                <a:spLocks noEditPoints="1"/>
              </p:cNvSpPr>
              <p:nvPr/>
            </p:nvSpPr>
            <p:spPr bwMode="auto">
              <a:xfrm>
                <a:off x="3568" y="2587"/>
                <a:ext cx="186" cy="186"/>
              </a:xfrm>
              <a:custGeom>
                <a:avLst/>
                <a:gdLst>
                  <a:gd name="T0" fmla="*/ 3 w 372"/>
                  <a:gd name="T1" fmla="*/ 6 h 372"/>
                  <a:gd name="T2" fmla="*/ 6 w 372"/>
                  <a:gd name="T3" fmla="*/ 6 h 372"/>
                  <a:gd name="T4" fmla="*/ 6 w 372"/>
                  <a:gd name="T5" fmla="*/ 5 h 372"/>
                  <a:gd name="T6" fmla="*/ 6 w 372"/>
                  <a:gd name="T7" fmla="*/ 6 h 372"/>
                  <a:gd name="T8" fmla="*/ 3 w 372"/>
                  <a:gd name="T9" fmla="*/ 6 h 372"/>
                  <a:gd name="T10" fmla="*/ 1 w 372"/>
                  <a:gd name="T11" fmla="*/ 3 h 372"/>
                  <a:gd name="T12" fmla="*/ 1 w 372"/>
                  <a:gd name="T13" fmla="*/ 6 h 372"/>
                  <a:gd name="T14" fmla="*/ 1 w 372"/>
                  <a:gd name="T15" fmla="*/ 6 h 372"/>
                  <a:gd name="T16" fmla="*/ 1 w 372"/>
                  <a:gd name="T17" fmla="*/ 6 h 372"/>
                  <a:gd name="T18" fmla="*/ 1 w 372"/>
                  <a:gd name="T19" fmla="*/ 3 h 372"/>
                  <a:gd name="T20" fmla="*/ 1 w 372"/>
                  <a:gd name="T21" fmla="*/ 1 h 372"/>
                  <a:gd name="T22" fmla="*/ 1 w 372"/>
                  <a:gd name="T23" fmla="*/ 1 h 372"/>
                  <a:gd name="T24" fmla="*/ 3 w 372"/>
                  <a:gd name="T25" fmla="*/ 1 h 372"/>
                  <a:gd name="T26" fmla="*/ 0 w 372"/>
                  <a:gd name="T27" fmla="*/ 0 h 372"/>
                  <a:gd name="T28" fmla="*/ 1 w 372"/>
                  <a:gd name="T29" fmla="*/ 1 h 372"/>
                  <a:gd name="T30" fmla="*/ 5 w 372"/>
                  <a:gd name="T31" fmla="*/ 1 h 372"/>
                  <a:gd name="T32" fmla="*/ 6 w 372"/>
                  <a:gd name="T33" fmla="*/ 1 h 372"/>
                  <a:gd name="T34" fmla="*/ 6 w 372"/>
                  <a:gd name="T35" fmla="*/ 3 h 372"/>
                  <a:gd name="T36" fmla="*/ 6 w 372"/>
                  <a:gd name="T37" fmla="*/ 1 h 372"/>
                  <a:gd name="T38" fmla="*/ 5 w 372"/>
                  <a:gd name="T39" fmla="*/ 1 h 37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72"/>
                  <a:gd name="T61" fmla="*/ 0 h 372"/>
                  <a:gd name="T62" fmla="*/ 372 w 372"/>
                  <a:gd name="T63" fmla="*/ 372 h 37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72" h="372">
                    <a:moveTo>
                      <a:pt x="144" y="356"/>
                    </a:moveTo>
                    <a:lnTo>
                      <a:pt x="372" y="372"/>
                    </a:lnTo>
                    <a:lnTo>
                      <a:pt x="359" y="316"/>
                    </a:lnTo>
                    <a:lnTo>
                      <a:pt x="359" y="356"/>
                    </a:lnTo>
                    <a:lnTo>
                      <a:pt x="144" y="356"/>
                    </a:lnTo>
                    <a:close/>
                    <a:moveTo>
                      <a:pt x="17" y="184"/>
                    </a:moveTo>
                    <a:lnTo>
                      <a:pt x="6" y="372"/>
                    </a:lnTo>
                    <a:lnTo>
                      <a:pt x="57" y="358"/>
                    </a:lnTo>
                    <a:lnTo>
                      <a:pt x="17" y="358"/>
                    </a:lnTo>
                    <a:lnTo>
                      <a:pt x="17" y="184"/>
                    </a:lnTo>
                    <a:close/>
                    <a:moveTo>
                      <a:pt x="17" y="63"/>
                    </a:moveTo>
                    <a:lnTo>
                      <a:pt x="17" y="11"/>
                    </a:lnTo>
                    <a:lnTo>
                      <a:pt x="176" y="11"/>
                    </a:lnTo>
                    <a:lnTo>
                      <a:pt x="0" y="0"/>
                    </a:lnTo>
                    <a:lnTo>
                      <a:pt x="17" y="63"/>
                    </a:lnTo>
                    <a:close/>
                    <a:moveTo>
                      <a:pt x="303" y="11"/>
                    </a:moveTo>
                    <a:lnTo>
                      <a:pt x="360" y="11"/>
                    </a:lnTo>
                    <a:lnTo>
                      <a:pt x="360" y="191"/>
                    </a:lnTo>
                    <a:lnTo>
                      <a:pt x="372" y="3"/>
                    </a:lnTo>
                    <a:lnTo>
                      <a:pt x="30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3" name="Freeform 138"/>
              <p:cNvSpPr>
                <a:spLocks/>
              </p:cNvSpPr>
              <p:nvPr/>
            </p:nvSpPr>
            <p:spPr bwMode="auto">
              <a:xfrm>
                <a:off x="3606" y="2650"/>
                <a:ext cx="22" cy="59"/>
              </a:xfrm>
              <a:custGeom>
                <a:avLst/>
                <a:gdLst>
                  <a:gd name="T0" fmla="*/ 1 w 44"/>
                  <a:gd name="T1" fmla="*/ 2 h 117"/>
                  <a:gd name="T2" fmla="*/ 0 w 44"/>
                  <a:gd name="T3" fmla="*/ 1 h 117"/>
                  <a:gd name="T4" fmla="*/ 1 w 44"/>
                  <a:gd name="T5" fmla="*/ 0 h 117"/>
                  <a:gd name="T6" fmla="*/ 1 w 44"/>
                  <a:gd name="T7" fmla="*/ 2 h 117"/>
                  <a:gd name="T8" fmla="*/ 1 w 44"/>
                  <a:gd name="T9" fmla="*/ 2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17"/>
                  <a:gd name="T17" fmla="*/ 44 w 44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17">
                    <a:moveTo>
                      <a:pt x="32" y="117"/>
                    </a:moveTo>
                    <a:lnTo>
                      <a:pt x="0" y="4"/>
                    </a:lnTo>
                    <a:lnTo>
                      <a:pt x="11" y="0"/>
                    </a:lnTo>
                    <a:lnTo>
                      <a:pt x="44" y="113"/>
                    </a:lnTo>
                    <a:lnTo>
                      <a:pt x="32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4" name="Freeform 139"/>
              <p:cNvSpPr>
                <a:spLocks/>
              </p:cNvSpPr>
              <p:nvPr/>
            </p:nvSpPr>
            <p:spPr bwMode="auto">
              <a:xfrm>
                <a:off x="3622" y="2707"/>
                <a:ext cx="8" cy="7"/>
              </a:xfrm>
              <a:custGeom>
                <a:avLst/>
                <a:gdLst>
                  <a:gd name="T0" fmla="*/ 0 w 16"/>
                  <a:gd name="T1" fmla="*/ 0 h 16"/>
                  <a:gd name="T2" fmla="*/ 1 w 16"/>
                  <a:gd name="T3" fmla="*/ 0 h 16"/>
                  <a:gd name="T4" fmla="*/ 1 w 16"/>
                  <a:gd name="T5" fmla="*/ 0 h 16"/>
                  <a:gd name="T6" fmla="*/ 1 w 16"/>
                  <a:gd name="T7" fmla="*/ 0 h 16"/>
                  <a:gd name="T8" fmla="*/ 0 w 16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6"/>
                  <a:gd name="T17" fmla="*/ 16 w 16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6">
                    <a:moveTo>
                      <a:pt x="0" y="4"/>
                    </a:moveTo>
                    <a:lnTo>
                      <a:pt x="4" y="16"/>
                    </a:lnTo>
                    <a:lnTo>
                      <a:pt x="16" y="12"/>
                    </a:lnTo>
                    <a:lnTo>
                      <a:pt x="1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5" name="Freeform 140"/>
              <p:cNvSpPr>
                <a:spLocks/>
              </p:cNvSpPr>
              <p:nvPr/>
            </p:nvSpPr>
            <p:spPr bwMode="auto">
              <a:xfrm>
                <a:off x="3628" y="2687"/>
                <a:ext cx="66" cy="25"/>
              </a:xfrm>
              <a:custGeom>
                <a:avLst/>
                <a:gdLst>
                  <a:gd name="T0" fmla="*/ 1 w 132"/>
                  <a:gd name="T1" fmla="*/ 0 h 52"/>
                  <a:gd name="T2" fmla="*/ 0 w 132"/>
                  <a:gd name="T3" fmla="*/ 0 h 52"/>
                  <a:gd name="T4" fmla="*/ 2 w 132"/>
                  <a:gd name="T5" fmla="*/ 0 h 52"/>
                  <a:gd name="T6" fmla="*/ 2 w 132"/>
                  <a:gd name="T7" fmla="*/ 0 h 52"/>
                  <a:gd name="T8" fmla="*/ 1 w 132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52"/>
                  <a:gd name="T17" fmla="*/ 132 w 132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52">
                    <a:moveTo>
                      <a:pt x="4" y="52"/>
                    </a:moveTo>
                    <a:lnTo>
                      <a:pt x="0" y="40"/>
                    </a:lnTo>
                    <a:lnTo>
                      <a:pt x="128" y="0"/>
                    </a:lnTo>
                    <a:lnTo>
                      <a:pt x="132" y="12"/>
                    </a:lnTo>
                    <a:lnTo>
                      <a:pt x="4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6" name="Freeform 141"/>
              <p:cNvSpPr>
                <a:spLocks/>
              </p:cNvSpPr>
              <p:nvPr/>
            </p:nvSpPr>
            <p:spPr bwMode="auto">
              <a:xfrm>
                <a:off x="3647" y="2646"/>
                <a:ext cx="73" cy="86"/>
              </a:xfrm>
              <a:custGeom>
                <a:avLst/>
                <a:gdLst>
                  <a:gd name="T0" fmla="*/ 0 w 146"/>
                  <a:gd name="T1" fmla="*/ 3 h 170"/>
                  <a:gd name="T2" fmla="*/ 1 w 146"/>
                  <a:gd name="T3" fmla="*/ 3 h 170"/>
                  <a:gd name="T4" fmla="*/ 2 w 146"/>
                  <a:gd name="T5" fmla="*/ 1 h 170"/>
                  <a:gd name="T6" fmla="*/ 1 w 146"/>
                  <a:gd name="T7" fmla="*/ 0 h 170"/>
                  <a:gd name="T8" fmla="*/ 0 w 146"/>
                  <a:gd name="T9" fmla="*/ 3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6"/>
                  <a:gd name="T16" fmla="*/ 0 h 170"/>
                  <a:gd name="T17" fmla="*/ 146 w 146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6" h="170">
                    <a:moveTo>
                      <a:pt x="0" y="134"/>
                    </a:moveTo>
                    <a:lnTo>
                      <a:pt x="96" y="170"/>
                    </a:lnTo>
                    <a:lnTo>
                      <a:pt x="146" y="34"/>
                    </a:lnTo>
                    <a:lnTo>
                      <a:pt x="50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7" name="Freeform 142"/>
              <p:cNvSpPr>
                <a:spLocks noEditPoints="1"/>
              </p:cNvSpPr>
              <p:nvPr/>
            </p:nvSpPr>
            <p:spPr bwMode="auto">
              <a:xfrm>
                <a:off x="3656" y="2667"/>
                <a:ext cx="53" cy="51"/>
              </a:xfrm>
              <a:custGeom>
                <a:avLst/>
                <a:gdLst>
                  <a:gd name="T0" fmla="*/ 0 w 108"/>
                  <a:gd name="T1" fmla="*/ 2 h 101"/>
                  <a:gd name="T2" fmla="*/ 0 w 108"/>
                  <a:gd name="T3" fmla="*/ 2 h 101"/>
                  <a:gd name="T4" fmla="*/ 0 w 108"/>
                  <a:gd name="T5" fmla="*/ 1 h 101"/>
                  <a:gd name="T6" fmla="*/ 0 w 108"/>
                  <a:gd name="T7" fmla="*/ 1 h 101"/>
                  <a:gd name="T8" fmla="*/ 0 w 108"/>
                  <a:gd name="T9" fmla="*/ 2 h 101"/>
                  <a:gd name="T10" fmla="*/ 0 w 108"/>
                  <a:gd name="T11" fmla="*/ 1 h 101"/>
                  <a:gd name="T12" fmla="*/ 1 w 108"/>
                  <a:gd name="T13" fmla="*/ 2 h 101"/>
                  <a:gd name="T14" fmla="*/ 1 w 108"/>
                  <a:gd name="T15" fmla="*/ 1 h 101"/>
                  <a:gd name="T16" fmla="*/ 1 w 108"/>
                  <a:gd name="T17" fmla="*/ 0 h 101"/>
                  <a:gd name="T18" fmla="*/ 0 w 108"/>
                  <a:gd name="T19" fmla="*/ 1 h 101"/>
                  <a:gd name="T20" fmla="*/ 0 w 108"/>
                  <a:gd name="T21" fmla="*/ 2 h 101"/>
                  <a:gd name="T22" fmla="*/ 1 w 108"/>
                  <a:gd name="T23" fmla="*/ 2 h 101"/>
                  <a:gd name="T24" fmla="*/ 1 w 108"/>
                  <a:gd name="T25" fmla="*/ 2 h 101"/>
                  <a:gd name="T26" fmla="*/ 0 w 108"/>
                  <a:gd name="T27" fmla="*/ 2 h 101"/>
                  <a:gd name="T28" fmla="*/ 0 w 108"/>
                  <a:gd name="T29" fmla="*/ 2 h 101"/>
                  <a:gd name="T30" fmla="*/ 0 w 108"/>
                  <a:gd name="T31" fmla="*/ 2 h 101"/>
                  <a:gd name="T32" fmla="*/ 1 w 108"/>
                  <a:gd name="T33" fmla="*/ 2 h 101"/>
                  <a:gd name="T34" fmla="*/ 1 w 108"/>
                  <a:gd name="T35" fmla="*/ 2 h 101"/>
                  <a:gd name="T36" fmla="*/ 0 w 108"/>
                  <a:gd name="T37" fmla="*/ 2 h 101"/>
                  <a:gd name="T38" fmla="*/ 0 w 108"/>
                  <a:gd name="T39" fmla="*/ 2 h 101"/>
                  <a:gd name="T40" fmla="*/ 0 w 108"/>
                  <a:gd name="T41" fmla="*/ 2 h 101"/>
                  <a:gd name="T42" fmla="*/ 1 w 108"/>
                  <a:gd name="T43" fmla="*/ 2 h 101"/>
                  <a:gd name="T44" fmla="*/ 1 w 108"/>
                  <a:gd name="T45" fmla="*/ 2 h 101"/>
                  <a:gd name="T46" fmla="*/ 0 w 108"/>
                  <a:gd name="T47" fmla="*/ 2 h 101"/>
                  <a:gd name="T48" fmla="*/ 0 w 108"/>
                  <a:gd name="T49" fmla="*/ 2 h 101"/>
                  <a:gd name="T50" fmla="*/ 0 w 108"/>
                  <a:gd name="T51" fmla="*/ 2 h 101"/>
                  <a:gd name="T52" fmla="*/ 1 w 108"/>
                  <a:gd name="T53" fmla="*/ 2 h 101"/>
                  <a:gd name="T54" fmla="*/ 1 w 108"/>
                  <a:gd name="T55" fmla="*/ 2 h 101"/>
                  <a:gd name="T56" fmla="*/ 0 w 108"/>
                  <a:gd name="T57" fmla="*/ 2 h 101"/>
                  <a:gd name="T58" fmla="*/ 0 w 108"/>
                  <a:gd name="T59" fmla="*/ 2 h 10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08"/>
                  <a:gd name="T91" fmla="*/ 0 h 101"/>
                  <a:gd name="T92" fmla="*/ 108 w 108"/>
                  <a:gd name="T93" fmla="*/ 101 h 101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08" h="101">
                    <a:moveTo>
                      <a:pt x="0" y="80"/>
                    </a:moveTo>
                    <a:lnTo>
                      <a:pt x="29" y="92"/>
                    </a:lnTo>
                    <a:lnTo>
                      <a:pt x="43" y="53"/>
                    </a:lnTo>
                    <a:lnTo>
                      <a:pt x="14" y="42"/>
                    </a:lnTo>
                    <a:lnTo>
                      <a:pt x="0" y="80"/>
                    </a:lnTo>
                    <a:close/>
                    <a:moveTo>
                      <a:pt x="54" y="57"/>
                    </a:moveTo>
                    <a:lnTo>
                      <a:pt x="87" y="71"/>
                    </a:lnTo>
                    <a:lnTo>
                      <a:pt x="108" y="13"/>
                    </a:lnTo>
                    <a:lnTo>
                      <a:pt x="75" y="0"/>
                    </a:lnTo>
                    <a:lnTo>
                      <a:pt x="54" y="57"/>
                    </a:lnTo>
                    <a:close/>
                    <a:moveTo>
                      <a:pt x="52" y="73"/>
                    </a:moveTo>
                    <a:lnTo>
                      <a:pt x="79" y="82"/>
                    </a:lnTo>
                    <a:lnTo>
                      <a:pt x="81" y="80"/>
                    </a:lnTo>
                    <a:lnTo>
                      <a:pt x="52" y="71"/>
                    </a:lnTo>
                    <a:lnTo>
                      <a:pt x="52" y="73"/>
                    </a:lnTo>
                    <a:close/>
                    <a:moveTo>
                      <a:pt x="50" y="78"/>
                    </a:moveTo>
                    <a:lnTo>
                      <a:pt x="77" y="90"/>
                    </a:lnTo>
                    <a:lnTo>
                      <a:pt x="77" y="86"/>
                    </a:lnTo>
                    <a:lnTo>
                      <a:pt x="50" y="76"/>
                    </a:lnTo>
                    <a:lnTo>
                      <a:pt x="50" y="78"/>
                    </a:lnTo>
                    <a:close/>
                    <a:moveTo>
                      <a:pt x="48" y="86"/>
                    </a:moveTo>
                    <a:lnTo>
                      <a:pt x="75" y="96"/>
                    </a:lnTo>
                    <a:lnTo>
                      <a:pt x="77" y="94"/>
                    </a:lnTo>
                    <a:lnTo>
                      <a:pt x="48" y="82"/>
                    </a:lnTo>
                    <a:lnTo>
                      <a:pt x="48" y="86"/>
                    </a:lnTo>
                    <a:close/>
                    <a:moveTo>
                      <a:pt x="44" y="92"/>
                    </a:moveTo>
                    <a:lnTo>
                      <a:pt x="73" y="101"/>
                    </a:lnTo>
                    <a:lnTo>
                      <a:pt x="73" y="99"/>
                    </a:lnTo>
                    <a:lnTo>
                      <a:pt x="46" y="90"/>
                    </a:lnTo>
                    <a:lnTo>
                      <a:pt x="44" y="9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8" name="Freeform 143"/>
              <p:cNvSpPr>
                <a:spLocks/>
              </p:cNvSpPr>
              <p:nvPr/>
            </p:nvSpPr>
            <p:spPr bwMode="auto">
              <a:xfrm>
                <a:off x="3671" y="2652"/>
                <a:ext cx="45" cy="18"/>
              </a:xfrm>
              <a:custGeom>
                <a:avLst/>
                <a:gdLst>
                  <a:gd name="T0" fmla="*/ 0 w 90"/>
                  <a:gd name="T1" fmla="*/ 0 h 37"/>
                  <a:gd name="T2" fmla="*/ 1 w 90"/>
                  <a:gd name="T3" fmla="*/ 0 h 37"/>
                  <a:gd name="T4" fmla="*/ 1 w 90"/>
                  <a:gd name="T5" fmla="*/ 0 h 37"/>
                  <a:gd name="T6" fmla="*/ 1 w 90"/>
                  <a:gd name="T7" fmla="*/ 0 h 37"/>
                  <a:gd name="T8" fmla="*/ 0 w 90"/>
                  <a:gd name="T9" fmla="*/ 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37"/>
                  <a:gd name="T17" fmla="*/ 90 w 90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37">
                    <a:moveTo>
                      <a:pt x="0" y="4"/>
                    </a:moveTo>
                    <a:lnTo>
                      <a:pt x="88" y="37"/>
                    </a:lnTo>
                    <a:lnTo>
                      <a:pt x="90" y="33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9" name="Line 144"/>
              <p:cNvSpPr>
                <a:spLocks noChangeShapeType="1"/>
              </p:cNvSpPr>
              <p:nvPr/>
            </p:nvSpPr>
            <p:spPr bwMode="auto">
              <a:xfrm>
                <a:off x="3672" y="2656"/>
                <a:ext cx="41" cy="1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0" name="Line 145"/>
              <p:cNvSpPr>
                <a:spLocks noChangeShapeType="1"/>
              </p:cNvSpPr>
              <p:nvPr/>
            </p:nvSpPr>
            <p:spPr bwMode="auto">
              <a:xfrm flipH="1">
                <a:off x="3681" y="2701"/>
                <a:ext cx="3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1" name="Line 146"/>
              <p:cNvSpPr>
                <a:spLocks noChangeShapeType="1"/>
              </p:cNvSpPr>
              <p:nvPr/>
            </p:nvSpPr>
            <p:spPr bwMode="auto">
              <a:xfrm flipH="1">
                <a:off x="3684" y="2702"/>
                <a:ext cx="3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2" name="Line 147"/>
              <p:cNvSpPr>
                <a:spLocks noChangeShapeType="1"/>
              </p:cNvSpPr>
              <p:nvPr/>
            </p:nvSpPr>
            <p:spPr bwMode="auto">
              <a:xfrm>
                <a:off x="3683" y="2700"/>
                <a:ext cx="13" cy="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3" name="Line 148"/>
              <p:cNvSpPr>
                <a:spLocks noChangeShapeType="1"/>
              </p:cNvSpPr>
              <p:nvPr/>
            </p:nvSpPr>
            <p:spPr bwMode="auto">
              <a:xfrm flipH="1">
                <a:off x="3689" y="2705"/>
                <a:ext cx="5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4" name="Line 149"/>
              <p:cNvSpPr>
                <a:spLocks noChangeShapeType="1"/>
              </p:cNvSpPr>
              <p:nvPr/>
            </p:nvSpPr>
            <p:spPr bwMode="auto">
              <a:xfrm flipH="1">
                <a:off x="3686" y="2704"/>
                <a:ext cx="4" cy="1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5" name="Line 150"/>
              <p:cNvSpPr>
                <a:spLocks noChangeShapeType="1"/>
              </p:cNvSpPr>
              <p:nvPr/>
            </p:nvSpPr>
            <p:spPr bwMode="auto">
              <a:xfrm>
                <a:off x="3666" y="2679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6" name="Line 151"/>
              <p:cNvSpPr>
                <a:spLocks noChangeShapeType="1"/>
              </p:cNvSpPr>
              <p:nvPr/>
            </p:nvSpPr>
            <p:spPr bwMode="auto">
              <a:xfrm>
                <a:off x="3665" y="2681"/>
                <a:ext cx="13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7" name="Line 152"/>
              <p:cNvSpPr>
                <a:spLocks noChangeShapeType="1"/>
              </p:cNvSpPr>
              <p:nvPr/>
            </p:nvSpPr>
            <p:spPr bwMode="auto">
              <a:xfrm>
                <a:off x="3665" y="2684"/>
                <a:ext cx="9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8" name="Line 153"/>
              <p:cNvSpPr>
                <a:spLocks noChangeShapeType="1"/>
              </p:cNvSpPr>
              <p:nvPr/>
            </p:nvSpPr>
            <p:spPr bwMode="auto">
              <a:xfrm>
                <a:off x="3664" y="2686"/>
                <a:ext cx="14" cy="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9" name="Line 154"/>
              <p:cNvSpPr>
                <a:spLocks noChangeShapeType="1"/>
              </p:cNvSpPr>
              <p:nvPr/>
            </p:nvSpPr>
            <p:spPr bwMode="auto">
              <a:xfrm>
                <a:off x="3670" y="2670"/>
                <a:ext cx="7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0" name="Line 155"/>
              <p:cNvSpPr>
                <a:spLocks noChangeShapeType="1"/>
              </p:cNvSpPr>
              <p:nvPr/>
            </p:nvSpPr>
            <p:spPr bwMode="auto">
              <a:xfrm>
                <a:off x="3669" y="2672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1" name="Line 156"/>
              <p:cNvSpPr>
                <a:spLocks noChangeShapeType="1"/>
              </p:cNvSpPr>
              <p:nvPr/>
            </p:nvSpPr>
            <p:spPr bwMode="auto">
              <a:xfrm>
                <a:off x="3668" y="2674"/>
                <a:ext cx="14" cy="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2" name="Line 157"/>
              <p:cNvSpPr>
                <a:spLocks noChangeShapeType="1"/>
              </p:cNvSpPr>
              <p:nvPr/>
            </p:nvSpPr>
            <p:spPr bwMode="auto">
              <a:xfrm>
                <a:off x="3667" y="2677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3" name="Line 158"/>
              <p:cNvSpPr>
                <a:spLocks noChangeShapeType="1"/>
              </p:cNvSpPr>
              <p:nvPr/>
            </p:nvSpPr>
            <p:spPr bwMode="auto">
              <a:xfrm>
                <a:off x="3672" y="2664"/>
                <a:ext cx="14" cy="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4" name="Line 159"/>
              <p:cNvSpPr>
                <a:spLocks noChangeShapeType="1"/>
              </p:cNvSpPr>
              <p:nvPr/>
            </p:nvSpPr>
            <p:spPr bwMode="auto">
              <a:xfrm>
                <a:off x="3671" y="2665"/>
                <a:ext cx="14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5" name="Line 160"/>
              <p:cNvSpPr>
                <a:spLocks noChangeShapeType="1"/>
              </p:cNvSpPr>
              <p:nvPr/>
            </p:nvSpPr>
            <p:spPr bwMode="auto">
              <a:xfrm>
                <a:off x="3670" y="2667"/>
                <a:ext cx="13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6" name="Freeform 161"/>
              <p:cNvSpPr>
                <a:spLocks/>
              </p:cNvSpPr>
              <p:nvPr/>
            </p:nvSpPr>
            <p:spPr bwMode="auto">
              <a:xfrm>
                <a:off x="3704" y="2674"/>
                <a:ext cx="3" cy="4"/>
              </a:xfrm>
              <a:custGeom>
                <a:avLst/>
                <a:gdLst>
                  <a:gd name="T0" fmla="*/ 0 w 6"/>
                  <a:gd name="T1" fmla="*/ 1 h 8"/>
                  <a:gd name="T2" fmla="*/ 1 w 6"/>
                  <a:gd name="T3" fmla="*/ 1 h 8"/>
                  <a:gd name="T4" fmla="*/ 1 w 6"/>
                  <a:gd name="T5" fmla="*/ 1 h 8"/>
                  <a:gd name="T6" fmla="*/ 1 w 6"/>
                  <a:gd name="T7" fmla="*/ 1 h 8"/>
                  <a:gd name="T8" fmla="*/ 1 w 6"/>
                  <a:gd name="T9" fmla="*/ 0 h 8"/>
                  <a:gd name="T10" fmla="*/ 0 w 6"/>
                  <a:gd name="T11" fmla="*/ 1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8"/>
                  <a:gd name="T20" fmla="*/ 6 w 6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8">
                    <a:moveTo>
                      <a:pt x="0" y="8"/>
                    </a:moveTo>
                    <a:lnTo>
                      <a:pt x="2" y="8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7" name="Freeform 162"/>
              <p:cNvSpPr>
                <a:spLocks/>
              </p:cNvSpPr>
              <p:nvPr/>
            </p:nvSpPr>
            <p:spPr bwMode="auto">
              <a:xfrm>
                <a:off x="3700" y="2674"/>
                <a:ext cx="3" cy="3"/>
              </a:xfrm>
              <a:custGeom>
                <a:avLst/>
                <a:gdLst>
                  <a:gd name="T0" fmla="*/ 1 w 5"/>
                  <a:gd name="T1" fmla="*/ 1 h 6"/>
                  <a:gd name="T2" fmla="*/ 0 w 5"/>
                  <a:gd name="T3" fmla="*/ 1 h 6"/>
                  <a:gd name="T4" fmla="*/ 1 w 5"/>
                  <a:gd name="T5" fmla="*/ 1 h 6"/>
                  <a:gd name="T6" fmla="*/ 1 w 5"/>
                  <a:gd name="T7" fmla="*/ 1 h 6"/>
                  <a:gd name="T8" fmla="*/ 1 w 5"/>
                  <a:gd name="T9" fmla="*/ 0 h 6"/>
                  <a:gd name="T10" fmla="*/ 1 w 5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6"/>
                  <a:gd name="T20" fmla="*/ 5 w 5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6">
                    <a:moveTo>
                      <a:pt x="3" y="6"/>
                    </a:moveTo>
                    <a:lnTo>
                      <a:pt x="0" y="6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8" name="Freeform 163"/>
              <p:cNvSpPr>
                <a:spLocks/>
              </p:cNvSpPr>
              <p:nvPr/>
            </p:nvSpPr>
            <p:spPr bwMode="auto">
              <a:xfrm>
                <a:off x="3693" y="2672"/>
                <a:ext cx="6" cy="4"/>
              </a:xfrm>
              <a:custGeom>
                <a:avLst/>
                <a:gdLst>
                  <a:gd name="T0" fmla="*/ 1 w 12"/>
                  <a:gd name="T1" fmla="*/ 1 h 8"/>
                  <a:gd name="T2" fmla="*/ 1 w 12"/>
                  <a:gd name="T3" fmla="*/ 1 h 8"/>
                  <a:gd name="T4" fmla="*/ 1 w 12"/>
                  <a:gd name="T5" fmla="*/ 1 h 8"/>
                  <a:gd name="T6" fmla="*/ 1 w 12"/>
                  <a:gd name="T7" fmla="*/ 1 h 8"/>
                  <a:gd name="T8" fmla="*/ 1 w 12"/>
                  <a:gd name="T9" fmla="*/ 1 h 8"/>
                  <a:gd name="T10" fmla="*/ 0 w 12"/>
                  <a:gd name="T11" fmla="*/ 1 h 8"/>
                  <a:gd name="T12" fmla="*/ 0 w 12"/>
                  <a:gd name="T13" fmla="*/ 1 h 8"/>
                  <a:gd name="T14" fmla="*/ 1 w 12"/>
                  <a:gd name="T15" fmla="*/ 1 h 8"/>
                  <a:gd name="T16" fmla="*/ 1 w 12"/>
                  <a:gd name="T17" fmla="*/ 1 h 8"/>
                  <a:gd name="T18" fmla="*/ 1 w 12"/>
                  <a:gd name="T19" fmla="*/ 1 h 8"/>
                  <a:gd name="T20" fmla="*/ 1 w 12"/>
                  <a:gd name="T21" fmla="*/ 1 h 8"/>
                  <a:gd name="T22" fmla="*/ 1 w 12"/>
                  <a:gd name="T23" fmla="*/ 1 h 8"/>
                  <a:gd name="T24" fmla="*/ 1 w 12"/>
                  <a:gd name="T25" fmla="*/ 1 h 8"/>
                  <a:gd name="T26" fmla="*/ 1 w 12"/>
                  <a:gd name="T27" fmla="*/ 1 h 8"/>
                  <a:gd name="T28" fmla="*/ 1 w 12"/>
                  <a:gd name="T29" fmla="*/ 1 h 8"/>
                  <a:gd name="T30" fmla="*/ 1 w 12"/>
                  <a:gd name="T31" fmla="*/ 0 h 8"/>
                  <a:gd name="T32" fmla="*/ 1 w 12"/>
                  <a:gd name="T33" fmla="*/ 0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"/>
                  <a:gd name="T52" fmla="*/ 0 h 8"/>
                  <a:gd name="T53" fmla="*/ 12 w 12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" h="8">
                    <a:moveTo>
                      <a:pt x="10" y="6"/>
                    </a:moveTo>
                    <a:lnTo>
                      <a:pt x="10" y="6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9" name="Line 164"/>
              <p:cNvSpPr>
                <a:spLocks noChangeShapeType="1"/>
              </p:cNvSpPr>
              <p:nvPr/>
            </p:nvSpPr>
            <p:spPr bwMode="auto">
              <a:xfrm flipV="1">
                <a:off x="3694" y="2671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0" name="Line 165"/>
              <p:cNvSpPr>
                <a:spLocks noChangeShapeType="1"/>
              </p:cNvSpPr>
              <p:nvPr/>
            </p:nvSpPr>
            <p:spPr bwMode="auto">
              <a:xfrm flipV="1">
                <a:off x="3699" y="2673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1" name="Freeform 166"/>
              <p:cNvSpPr>
                <a:spLocks/>
              </p:cNvSpPr>
              <p:nvPr/>
            </p:nvSpPr>
            <p:spPr bwMode="auto">
              <a:xfrm>
                <a:off x="3691" y="2677"/>
                <a:ext cx="3" cy="3"/>
              </a:xfrm>
              <a:custGeom>
                <a:avLst/>
                <a:gdLst>
                  <a:gd name="T0" fmla="*/ 1 w 6"/>
                  <a:gd name="T1" fmla="*/ 0 h 6"/>
                  <a:gd name="T2" fmla="*/ 1 w 6"/>
                  <a:gd name="T3" fmla="*/ 0 h 6"/>
                  <a:gd name="T4" fmla="*/ 0 w 6"/>
                  <a:gd name="T5" fmla="*/ 1 h 6"/>
                  <a:gd name="T6" fmla="*/ 0 w 6"/>
                  <a:gd name="T7" fmla="*/ 1 h 6"/>
                  <a:gd name="T8" fmla="*/ 0 w 6"/>
                  <a:gd name="T9" fmla="*/ 1 h 6"/>
                  <a:gd name="T10" fmla="*/ 1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2" name="Freeform 167"/>
              <p:cNvSpPr>
                <a:spLocks/>
              </p:cNvSpPr>
              <p:nvPr/>
            </p:nvSpPr>
            <p:spPr bwMode="auto">
              <a:xfrm>
                <a:off x="3694" y="2678"/>
                <a:ext cx="3" cy="3"/>
              </a:xfrm>
              <a:custGeom>
                <a:avLst/>
                <a:gdLst>
                  <a:gd name="T0" fmla="*/ 1 w 6"/>
                  <a:gd name="T1" fmla="*/ 0 h 6"/>
                  <a:gd name="T2" fmla="*/ 1 w 6"/>
                  <a:gd name="T3" fmla="*/ 0 h 6"/>
                  <a:gd name="T4" fmla="*/ 1 w 6"/>
                  <a:gd name="T5" fmla="*/ 1 h 6"/>
                  <a:gd name="T6" fmla="*/ 1 w 6"/>
                  <a:gd name="T7" fmla="*/ 1 h 6"/>
                  <a:gd name="T8" fmla="*/ 0 w 6"/>
                  <a:gd name="T9" fmla="*/ 1 h 6"/>
                  <a:gd name="T10" fmla="*/ 1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4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3" name="Freeform 168"/>
              <p:cNvSpPr>
                <a:spLocks/>
              </p:cNvSpPr>
              <p:nvPr/>
            </p:nvSpPr>
            <p:spPr bwMode="auto">
              <a:xfrm>
                <a:off x="3699" y="2679"/>
                <a:ext cx="5" cy="4"/>
              </a:xfrm>
              <a:custGeom>
                <a:avLst/>
                <a:gdLst>
                  <a:gd name="T0" fmla="*/ 0 w 9"/>
                  <a:gd name="T1" fmla="*/ 1 h 7"/>
                  <a:gd name="T2" fmla="*/ 1 w 9"/>
                  <a:gd name="T3" fmla="*/ 1 h 7"/>
                  <a:gd name="T4" fmla="*/ 1 w 9"/>
                  <a:gd name="T5" fmla="*/ 0 h 7"/>
                  <a:gd name="T6" fmla="*/ 1 w 9"/>
                  <a:gd name="T7" fmla="*/ 0 h 7"/>
                  <a:gd name="T8" fmla="*/ 1 w 9"/>
                  <a:gd name="T9" fmla="*/ 0 h 7"/>
                  <a:gd name="T10" fmla="*/ 1 w 9"/>
                  <a:gd name="T11" fmla="*/ 0 h 7"/>
                  <a:gd name="T12" fmla="*/ 1 w 9"/>
                  <a:gd name="T13" fmla="*/ 0 h 7"/>
                  <a:gd name="T14" fmla="*/ 1 w 9"/>
                  <a:gd name="T15" fmla="*/ 1 h 7"/>
                  <a:gd name="T16" fmla="*/ 1 w 9"/>
                  <a:gd name="T17" fmla="*/ 1 h 7"/>
                  <a:gd name="T18" fmla="*/ 1 w 9"/>
                  <a:gd name="T19" fmla="*/ 1 h 7"/>
                  <a:gd name="T20" fmla="*/ 0 w 9"/>
                  <a:gd name="T21" fmla="*/ 1 h 7"/>
                  <a:gd name="T22" fmla="*/ 0 w 9"/>
                  <a:gd name="T23" fmla="*/ 1 h 7"/>
                  <a:gd name="T24" fmla="*/ 0 w 9"/>
                  <a:gd name="T25" fmla="*/ 1 h 7"/>
                  <a:gd name="T26" fmla="*/ 1 w 9"/>
                  <a:gd name="T27" fmla="*/ 1 h 7"/>
                  <a:gd name="T28" fmla="*/ 1 w 9"/>
                  <a:gd name="T29" fmla="*/ 1 h 7"/>
                  <a:gd name="T30" fmla="*/ 1 w 9"/>
                  <a:gd name="T31" fmla="*/ 1 h 7"/>
                  <a:gd name="T32" fmla="*/ 1 w 9"/>
                  <a:gd name="T33" fmla="*/ 1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"/>
                  <a:gd name="T52" fmla="*/ 0 h 7"/>
                  <a:gd name="T53" fmla="*/ 9 w 9"/>
                  <a:gd name="T54" fmla="*/ 7 h 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" h="7">
                    <a:moveTo>
                      <a:pt x="0" y="2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5" y="7"/>
                    </a:lnTo>
                    <a:lnTo>
                      <a:pt x="4" y="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4" name="Line 169"/>
              <p:cNvSpPr>
                <a:spLocks noChangeShapeType="1"/>
              </p:cNvSpPr>
              <p:nvPr/>
            </p:nvSpPr>
            <p:spPr bwMode="auto">
              <a:xfrm flipH="1">
                <a:off x="3702" y="2681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5" name="Line 170"/>
              <p:cNvSpPr>
                <a:spLocks noChangeShapeType="1"/>
              </p:cNvSpPr>
              <p:nvPr/>
            </p:nvSpPr>
            <p:spPr bwMode="auto">
              <a:xfrm flipH="1">
                <a:off x="3697" y="2679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6" name="Freeform 171"/>
              <p:cNvSpPr>
                <a:spLocks/>
              </p:cNvSpPr>
              <p:nvPr/>
            </p:nvSpPr>
            <p:spPr bwMode="auto">
              <a:xfrm>
                <a:off x="3700" y="2685"/>
                <a:ext cx="3" cy="3"/>
              </a:xfrm>
              <a:custGeom>
                <a:avLst/>
                <a:gdLst>
                  <a:gd name="T0" fmla="*/ 0 w 5"/>
                  <a:gd name="T1" fmla="*/ 0 h 8"/>
                  <a:gd name="T2" fmla="*/ 1 w 5"/>
                  <a:gd name="T3" fmla="*/ 0 h 8"/>
                  <a:gd name="T4" fmla="*/ 1 w 5"/>
                  <a:gd name="T5" fmla="*/ 0 h 8"/>
                  <a:gd name="T6" fmla="*/ 1 w 5"/>
                  <a:gd name="T7" fmla="*/ 0 h 8"/>
                  <a:gd name="T8" fmla="*/ 1 w 5"/>
                  <a:gd name="T9" fmla="*/ 0 h 8"/>
                  <a:gd name="T10" fmla="*/ 0 w 5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8"/>
                  <a:gd name="T20" fmla="*/ 5 w 5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8">
                    <a:moveTo>
                      <a:pt x="0" y="8"/>
                    </a:moveTo>
                    <a:lnTo>
                      <a:pt x="2" y="6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0" y="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7" name="Freeform 172"/>
              <p:cNvSpPr>
                <a:spLocks/>
              </p:cNvSpPr>
              <p:nvPr/>
            </p:nvSpPr>
            <p:spPr bwMode="auto">
              <a:xfrm>
                <a:off x="3696" y="2685"/>
                <a:ext cx="4" cy="3"/>
              </a:xfrm>
              <a:custGeom>
                <a:avLst/>
                <a:gdLst>
                  <a:gd name="T0" fmla="*/ 1 w 8"/>
                  <a:gd name="T1" fmla="*/ 1 h 6"/>
                  <a:gd name="T2" fmla="*/ 0 w 8"/>
                  <a:gd name="T3" fmla="*/ 1 h 6"/>
                  <a:gd name="T4" fmla="*/ 1 w 8"/>
                  <a:gd name="T5" fmla="*/ 1 h 6"/>
                  <a:gd name="T6" fmla="*/ 1 w 8"/>
                  <a:gd name="T7" fmla="*/ 1 h 6"/>
                  <a:gd name="T8" fmla="*/ 1 w 8"/>
                  <a:gd name="T9" fmla="*/ 0 h 6"/>
                  <a:gd name="T10" fmla="*/ 1 w 8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6"/>
                  <a:gd name="T20" fmla="*/ 8 w 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6">
                    <a:moveTo>
                      <a:pt x="4" y="6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8" name="Freeform 173"/>
              <p:cNvSpPr>
                <a:spLocks/>
              </p:cNvSpPr>
              <p:nvPr/>
            </p:nvSpPr>
            <p:spPr bwMode="auto">
              <a:xfrm>
                <a:off x="3689" y="2683"/>
                <a:ext cx="6" cy="4"/>
              </a:xfrm>
              <a:custGeom>
                <a:avLst/>
                <a:gdLst>
                  <a:gd name="T0" fmla="*/ 1 w 11"/>
                  <a:gd name="T1" fmla="*/ 1 h 8"/>
                  <a:gd name="T2" fmla="*/ 1 w 11"/>
                  <a:gd name="T3" fmla="*/ 1 h 8"/>
                  <a:gd name="T4" fmla="*/ 1 w 11"/>
                  <a:gd name="T5" fmla="*/ 1 h 8"/>
                  <a:gd name="T6" fmla="*/ 1 w 11"/>
                  <a:gd name="T7" fmla="*/ 1 h 8"/>
                  <a:gd name="T8" fmla="*/ 1 w 11"/>
                  <a:gd name="T9" fmla="*/ 1 h 8"/>
                  <a:gd name="T10" fmla="*/ 0 w 11"/>
                  <a:gd name="T11" fmla="*/ 1 h 8"/>
                  <a:gd name="T12" fmla="*/ 0 w 11"/>
                  <a:gd name="T13" fmla="*/ 1 h 8"/>
                  <a:gd name="T14" fmla="*/ 1 w 11"/>
                  <a:gd name="T15" fmla="*/ 1 h 8"/>
                  <a:gd name="T16" fmla="*/ 1 w 11"/>
                  <a:gd name="T17" fmla="*/ 1 h 8"/>
                  <a:gd name="T18" fmla="*/ 1 w 11"/>
                  <a:gd name="T19" fmla="*/ 1 h 8"/>
                  <a:gd name="T20" fmla="*/ 1 w 11"/>
                  <a:gd name="T21" fmla="*/ 1 h 8"/>
                  <a:gd name="T22" fmla="*/ 1 w 11"/>
                  <a:gd name="T23" fmla="*/ 0 h 8"/>
                  <a:gd name="T24" fmla="*/ 1 w 11"/>
                  <a:gd name="T25" fmla="*/ 0 h 8"/>
                  <a:gd name="T26" fmla="*/ 1 w 11"/>
                  <a:gd name="T27" fmla="*/ 0 h 8"/>
                  <a:gd name="T28" fmla="*/ 1 w 11"/>
                  <a:gd name="T29" fmla="*/ 0 h 8"/>
                  <a:gd name="T30" fmla="*/ 1 w 11"/>
                  <a:gd name="T31" fmla="*/ 0 h 8"/>
                  <a:gd name="T32" fmla="*/ 1 w 11"/>
                  <a:gd name="T33" fmla="*/ 0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"/>
                  <a:gd name="T52" fmla="*/ 0 h 8"/>
                  <a:gd name="T53" fmla="*/ 11 w 11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" h="8">
                    <a:moveTo>
                      <a:pt x="9" y="6"/>
                    </a:moveTo>
                    <a:lnTo>
                      <a:pt x="9" y="6"/>
                    </a:lnTo>
                    <a:lnTo>
                      <a:pt x="7" y="6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9" y="2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9" name="Line 174"/>
              <p:cNvSpPr>
                <a:spLocks noChangeShapeType="1"/>
              </p:cNvSpPr>
              <p:nvPr/>
            </p:nvSpPr>
            <p:spPr bwMode="auto">
              <a:xfrm flipV="1">
                <a:off x="3691" y="2682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0" name="Line 175"/>
              <p:cNvSpPr>
                <a:spLocks noChangeShapeType="1"/>
              </p:cNvSpPr>
              <p:nvPr/>
            </p:nvSpPr>
            <p:spPr bwMode="auto">
              <a:xfrm flipV="1">
                <a:off x="3695" y="2684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1" name="Freeform 176"/>
              <p:cNvSpPr>
                <a:spLocks/>
              </p:cNvSpPr>
              <p:nvPr/>
            </p:nvSpPr>
            <p:spPr bwMode="auto">
              <a:xfrm>
                <a:off x="3687" y="2688"/>
                <a:ext cx="3" cy="2"/>
              </a:xfrm>
              <a:custGeom>
                <a:avLst/>
                <a:gdLst>
                  <a:gd name="T0" fmla="*/ 1 w 5"/>
                  <a:gd name="T1" fmla="*/ 0 h 6"/>
                  <a:gd name="T2" fmla="*/ 1 w 5"/>
                  <a:gd name="T3" fmla="*/ 0 h 6"/>
                  <a:gd name="T4" fmla="*/ 1 w 5"/>
                  <a:gd name="T5" fmla="*/ 0 h 6"/>
                  <a:gd name="T6" fmla="*/ 0 w 5"/>
                  <a:gd name="T7" fmla="*/ 0 h 6"/>
                  <a:gd name="T8" fmla="*/ 1 w 5"/>
                  <a:gd name="T9" fmla="*/ 0 h 6"/>
                  <a:gd name="T10" fmla="*/ 1 w 5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6"/>
                  <a:gd name="T20" fmla="*/ 5 w 5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6">
                    <a:moveTo>
                      <a:pt x="5" y="0"/>
                    </a:move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" y="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2" name="Freeform 177"/>
              <p:cNvSpPr>
                <a:spLocks/>
              </p:cNvSpPr>
              <p:nvPr/>
            </p:nvSpPr>
            <p:spPr bwMode="auto">
              <a:xfrm>
                <a:off x="3691" y="2688"/>
                <a:ext cx="3" cy="3"/>
              </a:xfrm>
              <a:custGeom>
                <a:avLst/>
                <a:gdLst>
                  <a:gd name="T0" fmla="*/ 1 w 6"/>
                  <a:gd name="T1" fmla="*/ 0 h 6"/>
                  <a:gd name="T2" fmla="*/ 1 w 6"/>
                  <a:gd name="T3" fmla="*/ 0 h 6"/>
                  <a:gd name="T4" fmla="*/ 1 w 6"/>
                  <a:gd name="T5" fmla="*/ 1 h 6"/>
                  <a:gd name="T6" fmla="*/ 0 w 6"/>
                  <a:gd name="T7" fmla="*/ 1 h 6"/>
                  <a:gd name="T8" fmla="*/ 0 w 6"/>
                  <a:gd name="T9" fmla="*/ 1 h 6"/>
                  <a:gd name="T10" fmla="*/ 1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2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6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3" name="Freeform 178"/>
              <p:cNvSpPr>
                <a:spLocks/>
              </p:cNvSpPr>
              <p:nvPr/>
            </p:nvSpPr>
            <p:spPr bwMode="auto">
              <a:xfrm>
                <a:off x="3695" y="2689"/>
                <a:ext cx="6" cy="4"/>
              </a:xfrm>
              <a:custGeom>
                <a:avLst/>
                <a:gdLst>
                  <a:gd name="T0" fmla="*/ 1 w 12"/>
                  <a:gd name="T1" fmla="*/ 1 h 8"/>
                  <a:gd name="T2" fmla="*/ 1 w 12"/>
                  <a:gd name="T3" fmla="*/ 1 h 8"/>
                  <a:gd name="T4" fmla="*/ 1 w 12"/>
                  <a:gd name="T5" fmla="*/ 0 h 8"/>
                  <a:gd name="T6" fmla="*/ 1 w 12"/>
                  <a:gd name="T7" fmla="*/ 0 h 8"/>
                  <a:gd name="T8" fmla="*/ 1 w 12"/>
                  <a:gd name="T9" fmla="*/ 0 h 8"/>
                  <a:gd name="T10" fmla="*/ 1 w 12"/>
                  <a:gd name="T11" fmla="*/ 0 h 8"/>
                  <a:gd name="T12" fmla="*/ 1 w 12"/>
                  <a:gd name="T13" fmla="*/ 0 h 8"/>
                  <a:gd name="T14" fmla="*/ 1 w 12"/>
                  <a:gd name="T15" fmla="*/ 1 h 8"/>
                  <a:gd name="T16" fmla="*/ 1 w 12"/>
                  <a:gd name="T17" fmla="*/ 1 h 8"/>
                  <a:gd name="T18" fmla="*/ 1 w 12"/>
                  <a:gd name="T19" fmla="*/ 1 h 8"/>
                  <a:gd name="T20" fmla="*/ 1 w 12"/>
                  <a:gd name="T21" fmla="*/ 1 h 8"/>
                  <a:gd name="T22" fmla="*/ 0 w 12"/>
                  <a:gd name="T23" fmla="*/ 1 h 8"/>
                  <a:gd name="T24" fmla="*/ 1 w 12"/>
                  <a:gd name="T25" fmla="*/ 1 h 8"/>
                  <a:gd name="T26" fmla="*/ 1 w 12"/>
                  <a:gd name="T27" fmla="*/ 1 h 8"/>
                  <a:gd name="T28" fmla="*/ 1 w 12"/>
                  <a:gd name="T29" fmla="*/ 1 h 8"/>
                  <a:gd name="T30" fmla="*/ 1 w 12"/>
                  <a:gd name="T31" fmla="*/ 1 h 8"/>
                  <a:gd name="T32" fmla="*/ 1 w 12"/>
                  <a:gd name="T33" fmla="*/ 1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"/>
                  <a:gd name="T52" fmla="*/ 0 h 8"/>
                  <a:gd name="T53" fmla="*/ 12 w 12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" h="8">
                    <a:moveTo>
                      <a:pt x="2" y="2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8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4" name="Line 179"/>
              <p:cNvSpPr>
                <a:spLocks noChangeShapeType="1"/>
              </p:cNvSpPr>
              <p:nvPr/>
            </p:nvSpPr>
            <p:spPr bwMode="auto">
              <a:xfrm flipH="1">
                <a:off x="3699" y="2691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5" name="Line 180"/>
              <p:cNvSpPr>
                <a:spLocks noChangeShapeType="1"/>
              </p:cNvSpPr>
              <p:nvPr/>
            </p:nvSpPr>
            <p:spPr bwMode="auto">
              <a:xfrm flipH="1">
                <a:off x="3694" y="2689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6" name="Freeform 181"/>
              <p:cNvSpPr>
                <a:spLocks/>
              </p:cNvSpPr>
              <p:nvPr/>
            </p:nvSpPr>
            <p:spPr bwMode="auto">
              <a:xfrm>
                <a:off x="3696" y="2696"/>
                <a:ext cx="4" cy="4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1 h 8"/>
                  <a:gd name="T4" fmla="*/ 1 w 8"/>
                  <a:gd name="T5" fmla="*/ 1 h 8"/>
                  <a:gd name="T6" fmla="*/ 1 w 8"/>
                  <a:gd name="T7" fmla="*/ 0 h 8"/>
                  <a:gd name="T8" fmla="*/ 1 w 8"/>
                  <a:gd name="T9" fmla="*/ 0 h 8"/>
                  <a:gd name="T10" fmla="*/ 0 w 8"/>
                  <a:gd name="T11" fmla="*/ 1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8"/>
                  <a:gd name="T20" fmla="*/ 8 w 8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8">
                    <a:moveTo>
                      <a:pt x="2" y="8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7" name="Freeform 182"/>
              <p:cNvSpPr>
                <a:spLocks/>
              </p:cNvSpPr>
              <p:nvPr/>
            </p:nvSpPr>
            <p:spPr bwMode="auto">
              <a:xfrm>
                <a:off x="3693" y="2695"/>
                <a:ext cx="3" cy="3"/>
              </a:xfrm>
              <a:custGeom>
                <a:avLst/>
                <a:gdLst>
                  <a:gd name="T0" fmla="*/ 1 w 6"/>
                  <a:gd name="T1" fmla="*/ 1 h 6"/>
                  <a:gd name="T2" fmla="*/ 0 w 6"/>
                  <a:gd name="T3" fmla="*/ 1 h 6"/>
                  <a:gd name="T4" fmla="*/ 1 w 6"/>
                  <a:gd name="T5" fmla="*/ 1 h 6"/>
                  <a:gd name="T6" fmla="*/ 1 w 6"/>
                  <a:gd name="T7" fmla="*/ 1 h 6"/>
                  <a:gd name="T8" fmla="*/ 1 w 6"/>
                  <a:gd name="T9" fmla="*/ 1 h 6"/>
                  <a:gd name="T10" fmla="*/ 1 w 6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2" y="6"/>
                    </a:moveTo>
                    <a:lnTo>
                      <a:pt x="0" y="6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2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8" name="Freeform 183"/>
              <p:cNvSpPr>
                <a:spLocks/>
              </p:cNvSpPr>
              <p:nvPr/>
            </p:nvSpPr>
            <p:spPr bwMode="auto">
              <a:xfrm>
                <a:off x="3686" y="2693"/>
                <a:ext cx="5" cy="5"/>
              </a:xfrm>
              <a:custGeom>
                <a:avLst/>
                <a:gdLst>
                  <a:gd name="T0" fmla="*/ 1 w 9"/>
                  <a:gd name="T1" fmla="*/ 1 h 9"/>
                  <a:gd name="T2" fmla="*/ 1 w 9"/>
                  <a:gd name="T3" fmla="*/ 1 h 9"/>
                  <a:gd name="T4" fmla="*/ 1 w 9"/>
                  <a:gd name="T5" fmla="*/ 1 h 9"/>
                  <a:gd name="T6" fmla="*/ 1 w 9"/>
                  <a:gd name="T7" fmla="*/ 1 h 9"/>
                  <a:gd name="T8" fmla="*/ 1 w 9"/>
                  <a:gd name="T9" fmla="*/ 1 h 9"/>
                  <a:gd name="T10" fmla="*/ 0 w 9"/>
                  <a:gd name="T11" fmla="*/ 1 h 9"/>
                  <a:gd name="T12" fmla="*/ 0 w 9"/>
                  <a:gd name="T13" fmla="*/ 1 h 9"/>
                  <a:gd name="T14" fmla="*/ 1 w 9"/>
                  <a:gd name="T15" fmla="*/ 1 h 9"/>
                  <a:gd name="T16" fmla="*/ 1 w 9"/>
                  <a:gd name="T17" fmla="*/ 1 h 9"/>
                  <a:gd name="T18" fmla="*/ 1 w 9"/>
                  <a:gd name="T19" fmla="*/ 1 h 9"/>
                  <a:gd name="T20" fmla="*/ 1 w 9"/>
                  <a:gd name="T21" fmla="*/ 1 h 9"/>
                  <a:gd name="T22" fmla="*/ 1 w 9"/>
                  <a:gd name="T23" fmla="*/ 1 h 9"/>
                  <a:gd name="T24" fmla="*/ 1 w 9"/>
                  <a:gd name="T25" fmla="*/ 1 h 9"/>
                  <a:gd name="T26" fmla="*/ 1 w 9"/>
                  <a:gd name="T27" fmla="*/ 1 h 9"/>
                  <a:gd name="T28" fmla="*/ 1 w 9"/>
                  <a:gd name="T29" fmla="*/ 1 h 9"/>
                  <a:gd name="T30" fmla="*/ 1 w 9"/>
                  <a:gd name="T31" fmla="*/ 1 h 9"/>
                  <a:gd name="T32" fmla="*/ 1 w 9"/>
                  <a:gd name="T33" fmla="*/ 0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"/>
                  <a:gd name="T52" fmla="*/ 0 h 9"/>
                  <a:gd name="T53" fmla="*/ 9 w 9"/>
                  <a:gd name="T54" fmla="*/ 9 h 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" h="9">
                    <a:moveTo>
                      <a:pt x="9" y="5"/>
                    </a:moveTo>
                    <a:lnTo>
                      <a:pt x="7" y="7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9" name="Line 184"/>
              <p:cNvSpPr>
                <a:spLocks noChangeShapeType="1"/>
              </p:cNvSpPr>
              <p:nvPr/>
            </p:nvSpPr>
            <p:spPr bwMode="auto">
              <a:xfrm flipV="1">
                <a:off x="3687" y="2693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0" name="Line 185"/>
              <p:cNvSpPr>
                <a:spLocks noChangeShapeType="1"/>
              </p:cNvSpPr>
              <p:nvPr/>
            </p:nvSpPr>
            <p:spPr bwMode="auto">
              <a:xfrm flipV="1">
                <a:off x="3692" y="2695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1" name="Freeform 186"/>
              <p:cNvSpPr>
                <a:spLocks/>
              </p:cNvSpPr>
              <p:nvPr/>
            </p:nvSpPr>
            <p:spPr bwMode="auto">
              <a:xfrm>
                <a:off x="3661" y="2691"/>
                <a:ext cx="3" cy="4"/>
              </a:xfrm>
              <a:custGeom>
                <a:avLst/>
                <a:gdLst>
                  <a:gd name="T0" fmla="*/ 1 w 6"/>
                  <a:gd name="T1" fmla="*/ 0 h 7"/>
                  <a:gd name="T2" fmla="*/ 1 w 6"/>
                  <a:gd name="T3" fmla="*/ 1 h 7"/>
                  <a:gd name="T4" fmla="*/ 0 w 6"/>
                  <a:gd name="T5" fmla="*/ 1 h 7"/>
                  <a:gd name="T6" fmla="*/ 0 w 6"/>
                  <a:gd name="T7" fmla="*/ 1 h 7"/>
                  <a:gd name="T8" fmla="*/ 0 w 6"/>
                  <a:gd name="T9" fmla="*/ 1 h 7"/>
                  <a:gd name="T10" fmla="*/ 1 w 6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7"/>
                  <a:gd name="T20" fmla="*/ 6 w 6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7">
                    <a:moveTo>
                      <a:pt x="6" y="0"/>
                    </a:moveTo>
                    <a:lnTo>
                      <a:pt x="4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6" y="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2" name="Freeform 187"/>
              <p:cNvSpPr>
                <a:spLocks/>
              </p:cNvSpPr>
              <p:nvPr/>
            </p:nvSpPr>
            <p:spPr bwMode="auto">
              <a:xfrm>
                <a:off x="3664" y="2692"/>
                <a:ext cx="3" cy="3"/>
              </a:xfrm>
              <a:custGeom>
                <a:avLst/>
                <a:gdLst>
                  <a:gd name="T0" fmla="*/ 1 w 5"/>
                  <a:gd name="T1" fmla="*/ 0 h 5"/>
                  <a:gd name="T2" fmla="*/ 1 w 5"/>
                  <a:gd name="T3" fmla="*/ 1 h 5"/>
                  <a:gd name="T4" fmla="*/ 1 w 5"/>
                  <a:gd name="T5" fmla="*/ 1 h 5"/>
                  <a:gd name="T6" fmla="*/ 1 w 5"/>
                  <a:gd name="T7" fmla="*/ 1 h 5"/>
                  <a:gd name="T8" fmla="*/ 0 w 5"/>
                  <a:gd name="T9" fmla="*/ 1 h 5"/>
                  <a:gd name="T10" fmla="*/ 1 w 5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5"/>
                  <a:gd name="T20" fmla="*/ 5 w 5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5">
                    <a:moveTo>
                      <a:pt x="3" y="0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3" y="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3" name="Freeform 188"/>
              <p:cNvSpPr>
                <a:spLocks/>
              </p:cNvSpPr>
              <p:nvPr/>
            </p:nvSpPr>
            <p:spPr bwMode="auto">
              <a:xfrm>
                <a:off x="3669" y="2693"/>
                <a:ext cx="5" cy="4"/>
              </a:xfrm>
              <a:custGeom>
                <a:avLst/>
                <a:gdLst>
                  <a:gd name="T0" fmla="*/ 0 w 10"/>
                  <a:gd name="T1" fmla="*/ 1 h 7"/>
                  <a:gd name="T2" fmla="*/ 1 w 10"/>
                  <a:gd name="T3" fmla="*/ 1 h 7"/>
                  <a:gd name="T4" fmla="*/ 1 w 10"/>
                  <a:gd name="T5" fmla="*/ 1 h 7"/>
                  <a:gd name="T6" fmla="*/ 1 w 10"/>
                  <a:gd name="T7" fmla="*/ 0 h 7"/>
                  <a:gd name="T8" fmla="*/ 1 w 10"/>
                  <a:gd name="T9" fmla="*/ 0 h 7"/>
                  <a:gd name="T10" fmla="*/ 1 w 10"/>
                  <a:gd name="T11" fmla="*/ 0 h 7"/>
                  <a:gd name="T12" fmla="*/ 1 w 10"/>
                  <a:gd name="T13" fmla="*/ 0 h 7"/>
                  <a:gd name="T14" fmla="*/ 1 w 10"/>
                  <a:gd name="T15" fmla="*/ 1 h 7"/>
                  <a:gd name="T16" fmla="*/ 1 w 10"/>
                  <a:gd name="T17" fmla="*/ 1 h 7"/>
                  <a:gd name="T18" fmla="*/ 1 w 10"/>
                  <a:gd name="T19" fmla="*/ 1 h 7"/>
                  <a:gd name="T20" fmla="*/ 0 w 10"/>
                  <a:gd name="T21" fmla="*/ 1 h 7"/>
                  <a:gd name="T22" fmla="*/ 0 w 10"/>
                  <a:gd name="T23" fmla="*/ 1 h 7"/>
                  <a:gd name="T24" fmla="*/ 0 w 10"/>
                  <a:gd name="T25" fmla="*/ 1 h 7"/>
                  <a:gd name="T26" fmla="*/ 1 w 10"/>
                  <a:gd name="T27" fmla="*/ 1 h 7"/>
                  <a:gd name="T28" fmla="*/ 1 w 10"/>
                  <a:gd name="T29" fmla="*/ 1 h 7"/>
                  <a:gd name="T30" fmla="*/ 1 w 10"/>
                  <a:gd name="T31" fmla="*/ 1 h 7"/>
                  <a:gd name="T32" fmla="*/ 1 w 10"/>
                  <a:gd name="T33" fmla="*/ 1 h 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"/>
                  <a:gd name="T52" fmla="*/ 0 h 7"/>
                  <a:gd name="T53" fmla="*/ 10 w 10"/>
                  <a:gd name="T54" fmla="*/ 7 h 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" h="7">
                    <a:moveTo>
                      <a:pt x="0" y="1"/>
                    </a:moveTo>
                    <a:lnTo>
                      <a:pt x="2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4" y="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4" name="Line 189"/>
              <p:cNvSpPr>
                <a:spLocks noChangeShapeType="1"/>
              </p:cNvSpPr>
              <p:nvPr/>
            </p:nvSpPr>
            <p:spPr bwMode="auto">
              <a:xfrm flipH="1">
                <a:off x="3672" y="2695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5" name="Line 190"/>
              <p:cNvSpPr>
                <a:spLocks noChangeShapeType="1"/>
              </p:cNvSpPr>
              <p:nvPr/>
            </p:nvSpPr>
            <p:spPr bwMode="auto">
              <a:xfrm>
                <a:off x="3668" y="2693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6" name="Freeform 191"/>
              <p:cNvSpPr>
                <a:spLocks/>
              </p:cNvSpPr>
              <p:nvPr/>
            </p:nvSpPr>
            <p:spPr bwMode="auto">
              <a:xfrm>
                <a:off x="3670" y="2700"/>
                <a:ext cx="3" cy="3"/>
              </a:xfrm>
              <a:custGeom>
                <a:avLst/>
                <a:gdLst>
                  <a:gd name="T0" fmla="*/ 0 w 6"/>
                  <a:gd name="T1" fmla="*/ 1 h 6"/>
                  <a:gd name="T2" fmla="*/ 1 w 6"/>
                  <a:gd name="T3" fmla="*/ 1 h 6"/>
                  <a:gd name="T4" fmla="*/ 1 w 6"/>
                  <a:gd name="T5" fmla="*/ 1 h 6"/>
                  <a:gd name="T6" fmla="*/ 1 w 6"/>
                  <a:gd name="T7" fmla="*/ 0 h 6"/>
                  <a:gd name="T8" fmla="*/ 1 w 6"/>
                  <a:gd name="T9" fmla="*/ 0 h 6"/>
                  <a:gd name="T10" fmla="*/ 0 w 6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0" y="6"/>
                    </a:moveTo>
                    <a:lnTo>
                      <a:pt x="2" y="6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7" name="Freeform 192"/>
              <p:cNvSpPr>
                <a:spLocks/>
              </p:cNvSpPr>
              <p:nvPr/>
            </p:nvSpPr>
            <p:spPr bwMode="auto">
              <a:xfrm>
                <a:off x="3667" y="2699"/>
                <a:ext cx="3" cy="3"/>
              </a:xfrm>
              <a:custGeom>
                <a:avLst/>
                <a:gdLst>
                  <a:gd name="T0" fmla="*/ 1 w 6"/>
                  <a:gd name="T1" fmla="*/ 1 h 6"/>
                  <a:gd name="T2" fmla="*/ 0 w 6"/>
                  <a:gd name="T3" fmla="*/ 1 h 6"/>
                  <a:gd name="T4" fmla="*/ 0 w 6"/>
                  <a:gd name="T5" fmla="*/ 1 h 6"/>
                  <a:gd name="T6" fmla="*/ 1 w 6"/>
                  <a:gd name="T7" fmla="*/ 1 h 6"/>
                  <a:gd name="T8" fmla="*/ 1 w 6"/>
                  <a:gd name="T9" fmla="*/ 1 h 6"/>
                  <a:gd name="T10" fmla="*/ 1 w 6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6"/>
                  <a:gd name="T20" fmla="*/ 6 w 6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6">
                    <a:moveTo>
                      <a:pt x="2" y="6"/>
                    </a:moveTo>
                    <a:lnTo>
                      <a:pt x="0" y="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2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8" name="Freeform 193"/>
              <p:cNvSpPr>
                <a:spLocks/>
              </p:cNvSpPr>
              <p:nvPr/>
            </p:nvSpPr>
            <p:spPr bwMode="auto">
              <a:xfrm>
                <a:off x="3660" y="2697"/>
                <a:ext cx="5" cy="4"/>
              </a:xfrm>
              <a:custGeom>
                <a:avLst/>
                <a:gdLst>
                  <a:gd name="T0" fmla="*/ 1 w 10"/>
                  <a:gd name="T1" fmla="*/ 1 h 8"/>
                  <a:gd name="T2" fmla="*/ 1 w 10"/>
                  <a:gd name="T3" fmla="*/ 1 h 8"/>
                  <a:gd name="T4" fmla="*/ 1 w 10"/>
                  <a:gd name="T5" fmla="*/ 1 h 8"/>
                  <a:gd name="T6" fmla="*/ 1 w 10"/>
                  <a:gd name="T7" fmla="*/ 1 h 8"/>
                  <a:gd name="T8" fmla="*/ 1 w 10"/>
                  <a:gd name="T9" fmla="*/ 1 h 8"/>
                  <a:gd name="T10" fmla="*/ 0 w 10"/>
                  <a:gd name="T11" fmla="*/ 1 h 8"/>
                  <a:gd name="T12" fmla="*/ 0 w 10"/>
                  <a:gd name="T13" fmla="*/ 1 h 8"/>
                  <a:gd name="T14" fmla="*/ 1 w 10"/>
                  <a:gd name="T15" fmla="*/ 1 h 8"/>
                  <a:gd name="T16" fmla="*/ 1 w 10"/>
                  <a:gd name="T17" fmla="*/ 1 h 8"/>
                  <a:gd name="T18" fmla="*/ 1 w 10"/>
                  <a:gd name="T19" fmla="*/ 1 h 8"/>
                  <a:gd name="T20" fmla="*/ 1 w 10"/>
                  <a:gd name="T21" fmla="*/ 1 h 8"/>
                  <a:gd name="T22" fmla="*/ 1 w 10"/>
                  <a:gd name="T23" fmla="*/ 1 h 8"/>
                  <a:gd name="T24" fmla="*/ 1 w 10"/>
                  <a:gd name="T25" fmla="*/ 1 h 8"/>
                  <a:gd name="T26" fmla="*/ 1 w 10"/>
                  <a:gd name="T27" fmla="*/ 1 h 8"/>
                  <a:gd name="T28" fmla="*/ 1 w 10"/>
                  <a:gd name="T29" fmla="*/ 1 h 8"/>
                  <a:gd name="T30" fmla="*/ 1 w 10"/>
                  <a:gd name="T31" fmla="*/ 0 h 8"/>
                  <a:gd name="T32" fmla="*/ 1 w 10"/>
                  <a:gd name="T33" fmla="*/ 0 h 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"/>
                  <a:gd name="T52" fmla="*/ 0 h 8"/>
                  <a:gd name="T53" fmla="*/ 10 w 10"/>
                  <a:gd name="T54" fmla="*/ 8 h 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" h="8">
                    <a:moveTo>
                      <a:pt x="10" y="6"/>
                    </a:moveTo>
                    <a:lnTo>
                      <a:pt x="8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9" name="Line 194"/>
              <p:cNvSpPr>
                <a:spLocks noChangeShapeType="1"/>
              </p:cNvSpPr>
              <p:nvPr/>
            </p:nvSpPr>
            <p:spPr bwMode="auto">
              <a:xfrm flipV="1">
                <a:off x="3661" y="2697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0" name="Line 195"/>
              <p:cNvSpPr>
                <a:spLocks noChangeShapeType="1"/>
              </p:cNvSpPr>
              <p:nvPr/>
            </p:nvSpPr>
            <p:spPr bwMode="auto">
              <a:xfrm flipV="1">
                <a:off x="3666" y="2699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1" name="Freeform 196"/>
              <p:cNvSpPr>
                <a:spLocks/>
              </p:cNvSpPr>
              <p:nvPr/>
            </p:nvSpPr>
            <p:spPr bwMode="auto">
              <a:xfrm>
                <a:off x="3658" y="2702"/>
                <a:ext cx="2" cy="4"/>
              </a:xfrm>
              <a:custGeom>
                <a:avLst/>
                <a:gdLst>
                  <a:gd name="T0" fmla="*/ 0 w 6"/>
                  <a:gd name="T1" fmla="*/ 0 h 7"/>
                  <a:gd name="T2" fmla="*/ 0 w 6"/>
                  <a:gd name="T3" fmla="*/ 1 h 7"/>
                  <a:gd name="T4" fmla="*/ 0 w 6"/>
                  <a:gd name="T5" fmla="*/ 1 h 7"/>
                  <a:gd name="T6" fmla="*/ 0 w 6"/>
                  <a:gd name="T7" fmla="*/ 1 h 7"/>
                  <a:gd name="T8" fmla="*/ 0 w 6"/>
                  <a:gd name="T9" fmla="*/ 1 h 7"/>
                  <a:gd name="T10" fmla="*/ 0 w 6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7"/>
                  <a:gd name="T20" fmla="*/ 6 w 6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7">
                    <a:moveTo>
                      <a:pt x="6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7"/>
                    </a:lnTo>
                    <a:lnTo>
                      <a:pt x="6" y="6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2" name="Freeform 197"/>
              <p:cNvSpPr>
                <a:spLocks/>
              </p:cNvSpPr>
              <p:nvPr/>
            </p:nvSpPr>
            <p:spPr bwMode="auto">
              <a:xfrm>
                <a:off x="3661" y="2703"/>
                <a:ext cx="3" cy="3"/>
              </a:xfrm>
              <a:custGeom>
                <a:avLst/>
                <a:gdLst>
                  <a:gd name="T0" fmla="*/ 1 w 6"/>
                  <a:gd name="T1" fmla="*/ 0 h 5"/>
                  <a:gd name="T2" fmla="*/ 1 w 6"/>
                  <a:gd name="T3" fmla="*/ 1 h 5"/>
                  <a:gd name="T4" fmla="*/ 1 w 6"/>
                  <a:gd name="T5" fmla="*/ 1 h 5"/>
                  <a:gd name="T6" fmla="*/ 0 w 6"/>
                  <a:gd name="T7" fmla="*/ 1 h 5"/>
                  <a:gd name="T8" fmla="*/ 0 w 6"/>
                  <a:gd name="T9" fmla="*/ 1 h 5"/>
                  <a:gd name="T10" fmla="*/ 1 w 6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5"/>
                  <a:gd name="T20" fmla="*/ 6 w 6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5">
                    <a:moveTo>
                      <a:pt x="2" y="0"/>
                    </a:moveTo>
                    <a:lnTo>
                      <a:pt x="6" y="2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5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3" name="Freeform 198"/>
              <p:cNvSpPr>
                <a:spLocks/>
              </p:cNvSpPr>
              <p:nvPr/>
            </p:nvSpPr>
            <p:spPr bwMode="auto">
              <a:xfrm>
                <a:off x="3665" y="2704"/>
                <a:ext cx="6" cy="5"/>
              </a:xfrm>
              <a:custGeom>
                <a:avLst/>
                <a:gdLst>
                  <a:gd name="T0" fmla="*/ 1 w 11"/>
                  <a:gd name="T1" fmla="*/ 1 h 9"/>
                  <a:gd name="T2" fmla="*/ 1 w 11"/>
                  <a:gd name="T3" fmla="*/ 1 h 9"/>
                  <a:gd name="T4" fmla="*/ 1 w 11"/>
                  <a:gd name="T5" fmla="*/ 1 h 9"/>
                  <a:gd name="T6" fmla="*/ 1 w 11"/>
                  <a:gd name="T7" fmla="*/ 0 h 9"/>
                  <a:gd name="T8" fmla="*/ 1 w 11"/>
                  <a:gd name="T9" fmla="*/ 0 h 9"/>
                  <a:gd name="T10" fmla="*/ 1 w 11"/>
                  <a:gd name="T11" fmla="*/ 0 h 9"/>
                  <a:gd name="T12" fmla="*/ 1 w 11"/>
                  <a:gd name="T13" fmla="*/ 1 h 9"/>
                  <a:gd name="T14" fmla="*/ 1 w 11"/>
                  <a:gd name="T15" fmla="*/ 1 h 9"/>
                  <a:gd name="T16" fmla="*/ 1 w 11"/>
                  <a:gd name="T17" fmla="*/ 1 h 9"/>
                  <a:gd name="T18" fmla="*/ 1 w 11"/>
                  <a:gd name="T19" fmla="*/ 1 h 9"/>
                  <a:gd name="T20" fmla="*/ 1 w 11"/>
                  <a:gd name="T21" fmla="*/ 1 h 9"/>
                  <a:gd name="T22" fmla="*/ 0 w 11"/>
                  <a:gd name="T23" fmla="*/ 1 h 9"/>
                  <a:gd name="T24" fmla="*/ 1 w 11"/>
                  <a:gd name="T25" fmla="*/ 1 h 9"/>
                  <a:gd name="T26" fmla="*/ 1 w 11"/>
                  <a:gd name="T27" fmla="*/ 1 h 9"/>
                  <a:gd name="T28" fmla="*/ 1 w 11"/>
                  <a:gd name="T29" fmla="*/ 1 h 9"/>
                  <a:gd name="T30" fmla="*/ 1 w 11"/>
                  <a:gd name="T31" fmla="*/ 1 h 9"/>
                  <a:gd name="T32" fmla="*/ 1 w 11"/>
                  <a:gd name="T33" fmla="*/ 1 h 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"/>
                  <a:gd name="T52" fmla="*/ 0 h 9"/>
                  <a:gd name="T53" fmla="*/ 11 w 11"/>
                  <a:gd name="T54" fmla="*/ 9 h 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" h="9">
                    <a:moveTo>
                      <a:pt x="1" y="2"/>
                    </a:moveTo>
                    <a:lnTo>
                      <a:pt x="1" y="2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1" y="7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5" y="9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4" name="Line 199"/>
              <p:cNvSpPr>
                <a:spLocks noChangeShapeType="1"/>
              </p:cNvSpPr>
              <p:nvPr/>
            </p:nvSpPr>
            <p:spPr bwMode="auto">
              <a:xfrm flipH="1">
                <a:off x="3669" y="2706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5" name="Line 200"/>
              <p:cNvSpPr>
                <a:spLocks noChangeShapeType="1"/>
              </p:cNvSpPr>
              <p:nvPr/>
            </p:nvSpPr>
            <p:spPr bwMode="auto">
              <a:xfrm flipH="1">
                <a:off x="3664" y="2704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6" name="Rectangle 201"/>
              <p:cNvSpPr>
                <a:spLocks noChangeArrowheads="1"/>
              </p:cNvSpPr>
              <p:nvPr/>
            </p:nvSpPr>
            <p:spPr bwMode="auto">
              <a:xfrm>
                <a:off x="3329" y="2906"/>
                <a:ext cx="479" cy="346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7" name="Freeform 202"/>
              <p:cNvSpPr>
                <a:spLocks/>
              </p:cNvSpPr>
              <p:nvPr/>
            </p:nvSpPr>
            <p:spPr bwMode="auto">
              <a:xfrm>
                <a:off x="3333" y="2910"/>
                <a:ext cx="470" cy="338"/>
              </a:xfrm>
              <a:custGeom>
                <a:avLst/>
                <a:gdLst>
                  <a:gd name="T0" fmla="*/ 0 w 940"/>
                  <a:gd name="T1" fmla="*/ 11 h 675"/>
                  <a:gd name="T2" fmla="*/ 15 w 940"/>
                  <a:gd name="T3" fmla="*/ 11 h 675"/>
                  <a:gd name="T4" fmla="*/ 15 w 940"/>
                  <a:gd name="T5" fmla="*/ 0 h 675"/>
                  <a:gd name="T6" fmla="*/ 0 60000 65536"/>
                  <a:gd name="T7" fmla="*/ 0 60000 65536"/>
                  <a:gd name="T8" fmla="*/ 0 60000 65536"/>
                  <a:gd name="T9" fmla="*/ 0 w 940"/>
                  <a:gd name="T10" fmla="*/ 0 h 675"/>
                  <a:gd name="T11" fmla="*/ 940 w 940"/>
                  <a:gd name="T12" fmla="*/ 675 h 6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0" h="675">
                    <a:moveTo>
                      <a:pt x="0" y="675"/>
                    </a:moveTo>
                    <a:lnTo>
                      <a:pt x="940" y="675"/>
                    </a:lnTo>
                    <a:lnTo>
                      <a:pt x="940" y="0"/>
                    </a:lnTo>
                  </a:path>
                </a:pathLst>
              </a:custGeom>
              <a:noFill/>
              <a:ln w="3175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8" name="Freeform 203"/>
              <p:cNvSpPr>
                <a:spLocks/>
              </p:cNvSpPr>
              <p:nvPr/>
            </p:nvSpPr>
            <p:spPr bwMode="auto">
              <a:xfrm>
                <a:off x="3325" y="2901"/>
                <a:ext cx="483" cy="351"/>
              </a:xfrm>
              <a:custGeom>
                <a:avLst/>
                <a:gdLst>
                  <a:gd name="T0" fmla="*/ 15 w 966"/>
                  <a:gd name="T1" fmla="*/ 0 h 702"/>
                  <a:gd name="T2" fmla="*/ 0 w 966"/>
                  <a:gd name="T3" fmla="*/ 0 h 702"/>
                  <a:gd name="T4" fmla="*/ 0 w 966"/>
                  <a:gd name="T5" fmla="*/ 11 h 702"/>
                  <a:gd name="T6" fmla="*/ 0 60000 65536"/>
                  <a:gd name="T7" fmla="*/ 0 60000 65536"/>
                  <a:gd name="T8" fmla="*/ 0 60000 65536"/>
                  <a:gd name="T9" fmla="*/ 0 w 966"/>
                  <a:gd name="T10" fmla="*/ 0 h 702"/>
                  <a:gd name="T11" fmla="*/ 966 w 966"/>
                  <a:gd name="T12" fmla="*/ 702 h 7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6" h="702">
                    <a:moveTo>
                      <a:pt x="966" y="0"/>
                    </a:moveTo>
                    <a:lnTo>
                      <a:pt x="0" y="0"/>
                    </a:lnTo>
                    <a:lnTo>
                      <a:pt x="0" y="702"/>
                    </a:lnTo>
                  </a:path>
                </a:pathLst>
              </a:custGeom>
              <a:noFill/>
              <a:ln w="3175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9" name="Rectangle 204"/>
              <p:cNvSpPr>
                <a:spLocks noChangeArrowheads="1"/>
              </p:cNvSpPr>
              <p:nvPr/>
            </p:nvSpPr>
            <p:spPr bwMode="auto">
              <a:xfrm>
                <a:off x="3362" y="2863"/>
                <a:ext cx="286" cy="8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0" name="Rectangle 205"/>
              <p:cNvSpPr>
                <a:spLocks noChangeArrowheads="1"/>
              </p:cNvSpPr>
              <p:nvPr/>
            </p:nvSpPr>
            <p:spPr bwMode="auto">
              <a:xfrm>
                <a:off x="3362" y="2863"/>
                <a:ext cx="28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Features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071" name="Rectangle 206"/>
              <p:cNvSpPr>
                <a:spLocks noChangeArrowheads="1"/>
              </p:cNvSpPr>
              <p:nvPr/>
            </p:nvSpPr>
            <p:spPr bwMode="auto">
              <a:xfrm>
                <a:off x="3377" y="2934"/>
                <a:ext cx="4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1.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072" name="Rectangle 207"/>
              <p:cNvSpPr>
                <a:spLocks noChangeArrowheads="1"/>
              </p:cNvSpPr>
              <p:nvPr/>
            </p:nvSpPr>
            <p:spPr bwMode="auto">
              <a:xfrm>
                <a:off x="3499" y="3041"/>
                <a:ext cx="274" cy="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3" name="Freeform 208"/>
              <p:cNvSpPr>
                <a:spLocks noEditPoints="1"/>
              </p:cNvSpPr>
              <p:nvPr/>
            </p:nvSpPr>
            <p:spPr bwMode="auto">
              <a:xfrm>
                <a:off x="3499" y="3041"/>
                <a:ext cx="274" cy="87"/>
              </a:xfrm>
              <a:custGeom>
                <a:avLst/>
                <a:gdLst>
                  <a:gd name="T0" fmla="*/ 9 w 546"/>
                  <a:gd name="T1" fmla="*/ 3 h 172"/>
                  <a:gd name="T2" fmla="*/ 9 w 546"/>
                  <a:gd name="T3" fmla="*/ 3 h 172"/>
                  <a:gd name="T4" fmla="*/ 9 w 546"/>
                  <a:gd name="T5" fmla="*/ 0 h 172"/>
                  <a:gd name="T6" fmla="*/ 9 w 546"/>
                  <a:gd name="T7" fmla="*/ 1 h 172"/>
                  <a:gd name="T8" fmla="*/ 9 w 546"/>
                  <a:gd name="T9" fmla="*/ 3 h 172"/>
                  <a:gd name="T10" fmla="*/ 9 w 546"/>
                  <a:gd name="T11" fmla="*/ 3 h 172"/>
                  <a:gd name="T12" fmla="*/ 9 w 546"/>
                  <a:gd name="T13" fmla="*/ 3 h 172"/>
                  <a:gd name="T14" fmla="*/ 0 w 546"/>
                  <a:gd name="T15" fmla="*/ 3 h 172"/>
                  <a:gd name="T16" fmla="*/ 1 w 546"/>
                  <a:gd name="T17" fmla="*/ 3 h 172"/>
                  <a:gd name="T18" fmla="*/ 9 w 546"/>
                  <a:gd name="T19" fmla="*/ 3 h 1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2"/>
                  <a:gd name="T32" fmla="*/ 546 w 546"/>
                  <a:gd name="T33" fmla="*/ 172 h 1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2">
                    <a:moveTo>
                      <a:pt x="527" y="153"/>
                    </a:moveTo>
                    <a:lnTo>
                      <a:pt x="546" y="172"/>
                    </a:lnTo>
                    <a:lnTo>
                      <a:pt x="546" y="0"/>
                    </a:lnTo>
                    <a:lnTo>
                      <a:pt x="527" y="17"/>
                    </a:lnTo>
                    <a:lnTo>
                      <a:pt x="527" y="153"/>
                    </a:lnTo>
                    <a:close/>
                    <a:moveTo>
                      <a:pt x="527" y="153"/>
                    </a:moveTo>
                    <a:lnTo>
                      <a:pt x="546" y="172"/>
                    </a:lnTo>
                    <a:lnTo>
                      <a:pt x="0" y="172"/>
                    </a:lnTo>
                    <a:lnTo>
                      <a:pt x="17" y="153"/>
                    </a:lnTo>
                    <a:lnTo>
                      <a:pt x="527" y="1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4" name="Freeform 209"/>
              <p:cNvSpPr>
                <a:spLocks noEditPoints="1"/>
              </p:cNvSpPr>
              <p:nvPr/>
            </p:nvSpPr>
            <p:spPr bwMode="auto">
              <a:xfrm>
                <a:off x="3499" y="3041"/>
                <a:ext cx="274" cy="87"/>
              </a:xfrm>
              <a:custGeom>
                <a:avLst/>
                <a:gdLst>
                  <a:gd name="T0" fmla="*/ 9 w 546"/>
                  <a:gd name="T1" fmla="*/ 1 h 172"/>
                  <a:gd name="T2" fmla="*/ 9 w 546"/>
                  <a:gd name="T3" fmla="*/ 0 h 172"/>
                  <a:gd name="T4" fmla="*/ 0 w 546"/>
                  <a:gd name="T5" fmla="*/ 0 h 172"/>
                  <a:gd name="T6" fmla="*/ 1 w 546"/>
                  <a:gd name="T7" fmla="*/ 1 h 172"/>
                  <a:gd name="T8" fmla="*/ 9 w 546"/>
                  <a:gd name="T9" fmla="*/ 1 h 172"/>
                  <a:gd name="T10" fmla="*/ 1 w 546"/>
                  <a:gd name="T11" fmla="*/ 3 h 172"/>
                  <a:gd name="T12" fmla="*/ 0 w 546"/>
                  <a:gd name="T13" fmla="*/ 3 h 172"/>
                  <a:gd name="T14" fmla="*/ 0 w 546"/>
                  <a:gd name="T15" fmla="*/ 0 h 172"/>
                  <a:gd name="T16" fmla="*/ 1 w 546"/>
                  <a:gd name="T17" fmla="*/ 1 h 172"/>
                  <a:gd name="T18" fmla="*/ 1 w 546"/>
                  <a:gd name="T19" fmla="*/ 3 h 1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2"/>
                  <a:gd name="T32" fmla="*/ 546 w 546"/>
                  <a:gd name="T33" fmla="*/ 172 h 1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2">
                    <a:moveTo>
                      <a:pt x="537" y="7"/>
                    </a:moveTo>
                    <a:lnTo>
                      <a:pt x="546" y="0"/>
                    </a:lnTo>
                    <a:lnTo>
                      <a:pt x="0" y="0"/>
                    </a:lnTo>
                    <a:lnTo>
                      <a:pt x="9" y="7"/>
                    </a:lnTo>
                    <a:lnTo>
                      <a:pt x="537" y="7"/>
                    </a:lnTo>
                    <a:close/>
                    <a:moveTo>
                      <a:pt x="9" y="163"/>
                    </a:moveTo>
                    <a:lnTo>
                      <a:pt x="0" y="172"/>
                    </a:lnTo>
                    <a:lnTo>
                      <a:pt x="0" y="0"/>
                    </a:lnTo>
                    <a:lnTo>
                      <a:pt x="9" y="7"/>
                    </a:lnTo>
                    <a:lnTo>
                      <a:pt x="9" y="16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5" name="Freeform 210"/>
              <p:cNvSpPr>
                <a:spLocks noEditPoints="1"/>
              </p:cNvSpPr>
              <p:nvPr/>
            </p:nvSpPr>
            <p:spPr bwMode="auto">
              <a:xfrm>
                <a:off x="3504" y="3045"/>
                <a:ext cx="264" cy="78"/>
              </a:xfrm>
              <a:custGeom>
                <a:avLst/>
                <a:gdLst>
                  <a:gd name="T0" fmla="*/ 1 w 528"/>
                  <a:gd name="T1" fmla="*/ 2 h 156"/>
                  <a:gd name="T2" fmla="*/ 0 w 528"/>
                  <a:gd name="T3" fmla="*/ 2 h 156"/>
                  <a:gd name="T4" fmla="*/ 8 w 528"/>
                  <a:gd name="T5" fmla="*/ 2 h 156"/>
                  <a:gd name="T6" fmla="*/ 8 w 528"/>
                  <a:gd name="T7" fmla="*/ 2 h 156"/>
                  <a:gd name="T8" fmla="*/ 1 w 528"/>
                  <a:gd name="T9" fmla="*/ 2 h 156"/>
                  <a:gd name="T10" fmla="*/ 8 w 528"/>
                  <a:gd name="T11" fmla="*/ 1 h 156"/>
                  <a:gd name="T12" fmla="*/ 8 w 528"/>
                  <a:gd name="T13" fmla="*/ 0 h 156"/>
                  <a:gd name="T14" fmla="*/ 8 w 528"/>
                  <a:gd name="T15" fmla="*/ 2 h 156"/>
                  <a:gd name="T16" fmla="*/ 8 w 528"/>
                  <a:gd name="T17" fmla="*/ 2 h 156"/>
                  <a:gd name="T18" fmla="*/ 8 w 528"/>
                  <a:gd name="T19" fmla="*/ 1 h 1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156"/>
                  <a:gd name="T32" fmla="*/ 528 w 528"/>
                  <a:gd name="T33" fmla="*/ 156 h 1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156">
                    <a:moveTo>
                      <a:pt x="6" y="150"/>
                    </a:moveTo>
                    <a:lnTo>
                      <a:pt x="0" y="156"/>
                    </a:lnTo>
                    <a:lnTo>
                      <a:pt x="528" y="156"/>
                    </a:lnTo>
                    <a:lnTo>
                      <a:pt x="522" y="150"/>
                    </a:lnTo>
                    <a:lnTo>
                      <a:pt x="6" y="150"/>
                    </a:lnTo>
                    <a:close/>
                    <a:moveTo>
                      <a:pt x="522" y="6"/>
                    </a:moveTo>
                    <a:lnTo>
                      <a:pt x="528" y="0"/>
                    </a:lnTo>
                    <a:lnTo>
                      <a:pt x="528" y="156"/>
                    </a:lnTo>
                    <a:lnTo>
                      <a:pt x="522" y="150"/>
                    </a:lnTo>
                    <a:lnTo>
                      <a:pt x="522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6" name="Freeform 211"/>
              <p:cNvSpPr>
                <a:spLocks/>
              </p:cNvSpPr>
              <p:nvPr/>
            </p:nvSpPr>
            <p:spPr bwMode="auto">
              <a:xfrm>
                <a:off x="3504" y="3045"/>
                <a:ext cx="264" cy="78"/>
              </a:xfrm>
              <a:custGeom>
                <a:avLst/>
                <a:gdLst>
                  <a:gd name="T0" fmla="*/ 0 w 528"/>
                  <a:gd name="T1" fmla="*/ 2 h 156"/>
                  <a:gd name="T2" fmla="*/ 0 w 528"/>
                  <a:gd name="T3" fmla="*/ 0 h 156"/>
                  <a:gd name="T4" fmla="*/ 8 w 528"/>
                  <a:gd name="T5" fmla="*/ 0 h 156"/>
                  <a:gd name="T6" fmla="*/ 8 w 528"/>
                  <a:gd name="T7" fmla="*/ 1 h 156"/>
                  <a:gd name="T8" fmla="*/ 1 w 528"/>
                  <a:gd name="T9" fmla="*/ 1 h 156"/>
                  <a:gd name="T10" fmla="*/ 1 w 528"/>
                  <a:gd name="T11" fmla="*/ 2 h 156"/>
                  <a:gd name="T12" fmla="*/ 0 w 528"/>
                  <a:gd name="T13" fmla="*/ 2 h 1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56"/>
                  <a:gd name="T23" fmla="*/ 528 w 528"/>
                  <a:gd name="T24" fmla="*/ 156 h 1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56">
                    <a:moveTo>
                      <a:pt x="0" y="156"/>
                    </a:moveTo>
                    <a:lnTo>
                      <a:pt x="0" y="0"/>
                    </a:lnTo>
                    <a:lnTo>
                      <a:pt x="528" y="0"/>
                    </a:lnTo>
                    <a:lnTo>
                      <a:pt x="522" y="6"/>
                    </a:lnTo>
                    <a:lnTo>
                      <a:pt x="6" y="6"/>
                    </a:lnTo>
                    <a:lnTo>
                      <a:pt x="6" y="15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7" name="Rectangle 212"/>
              <p:cNvSpPr>
                <a:spLocks noChangeArrowheads="1"/>
              </p:cNvSpPr>
              <p:nvPr/>
            </p:nvSpPr>
            <p:spPr bwMode="auto">
              <a:xfrm>
                <a:off x="3508" y="3050"/>
                <a:ext cx="178" cy="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8" name="Rectangle 213"/>
              <p:cNvSpPr>
                <a:spLocks noChangeArrowheads="1"/>
              </p:cNvSpPr>
              <p:nvPr/>
            </p:nvSpPr>
            <p:spPr bwMode="auto">
              <a:xfrm>
                <a:off x="3508" y="3046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xxxxx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079" name="Rectangle 214"/>
              <p:cNvSpPr>
                <a:spLocks noChangeArrowheads="1"/>
              </p:cNvSpPr>
              <p:nvPr/>
            </p:nvSpPr>
            <p:spPr bwMode="auto">
              <a:xfrm>
                <a:off x="3695" y="3050"/>
                <a:ext cx="69" cy="6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0" name="Freeform 215"/>
              <p:cNvSpPr>
                <a:spLocks/>
              </p:cNvSpPr>
              <p:nvPr/>
            </p:nvSpPr>
            <p:spPr bwMode="auto">
              <a:xfrm>
                <a:off x="3695" y="3050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1 h 138"/>
                  <a:gd name="T4" fmla="*/ 2 w 138"/>
                  <a:gd name="T5" fmla="*/ 2 h 138"/>
                  <a:gd name="T6" fmla="*/ 1 w 138"/>
                  <a:gd name="T7" fmla="*/ 2 h 138"/>
                  <a:gd name="T8" fmla="*/ 0 w 138"/>
                  <a:gd name="T9" fmla="*/ 2 h 138"/>
                  <a:gd name="T10" fmla="*/ 2 w 138"/>
                  <a:gd name="T11" fmla="*/ 2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19" y="17"/>
                    </a:lnTo>
                    <a:lnTo>
                      <a:pt x="119" y="119"/>
                    </a:lnTo>
                    <a:lnTo>
                      <a:pt x="17" y="119"/>
                    </a:ln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1" name="Rectangle 216"/>
              <p:cNvSpPr>
                <a:spLocks noChangeArrowheads="1"/>
              </p:cNvSpPr>
              <p:nvPr/>
            </p:nvSpPr>
            <p:spPr bwMode="auto">
              <a:xfrm>
                <a:off x="3704" y="3059"/>
                <a:ext cx="50" cy="5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2" name="Freeform 217"/>
              <p:cNvSpPr>
                <a:spLocks/>
              </p:cNvSpPr>
              <p:nvPr/>
            </p:nvSpPr>
            <p:spPr bwMode="auto">
              <a:xfrm>
                <a:off x="3720" y="3076"/>
                <a:ext cx="22" cy="17"/>
              </a:xfrm>
              <a:custGeom>
                <a:avLst/>
                <a:gdLst>
                  <a:gd name="T0" fmla="*/ 1 w 44"/>
                  <a:gd name="T1" fmla="*/ 0 h 34"/>
                  <a:gd name="T2" fmla="*/ 1 w 44"/>
                  <a:gd name="T3" fmla="*/ 1 h 34"/>
                  <a:gd name="T4" fmla="*/ 0 w 44"/>
                  <a:gd name="T5" fmla="*/ 0 h 34"/>
                  <a:gd name="T6" fmla="*/ 1 w 44"/>
                  <a:gd name="T7" fmla="*/ 0 h 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34"/>
                  <a:gd name="T14" fmla="*/ 44 w 44"/>
                  <a:gd name="T15" fmla="*/ 34 h 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34">
                    <a:moveTo>
                      <a:pt x="44" y="0"/>
                    </a:moveTo>
                    <a:lnTo>
                      <a:pt x="21" y="34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3" name="Freeform 218"/>
              <p:cNvSpPr>
                <a:spLocks/>
              </p:cNvSpPr>
              <p:nvPr/>
            </p:nvSpPr>
            <p:spPr bwMode="auto">
              <a:xfrm>
                <a:off x="3695" y="3050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2 h 138"/>
                  <a:gd name="T4" fmla="*/ 0 w 138"/>
                  <a:gd name="T5" fmla="*/ 2 h 138"/>
                  <a:gd name="T6" fmla="*/ 1 w 138"/>
                  <a:gd name="T7" fmla="*/ 2 h 138"/>
                  <a:gd name="T8" fmla="*/ 2 w 138"/>
                  <a:gd name="T9" fmla="*/ 2 h 138"/>
                  <a:gd name="T10" fmla="*/ 2 w 138"/>
                  <a:gd name="T11" fmla="*/ 1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8" y="129"/>
                    </a:lnTo>
                    <a:lnTo>
                      <a:pt x="129" y="129"/>
                    </a:lnTo>
                    <a:lnTo>
                      <a:pt x="129" y="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4" name="Rectangle 219"/>
              <p:cNvSpPr>
                <a:spLocks noChangeArrowheads="1"/>
              </p:cNvSpPr>
              <p:nvPr/>
            </p:nvSpPr>
            <p:spPr bwMode="auto">
              <a:xfrm>
                <a:off x="3377" y="3046"/>
                <a:ext cx="4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2.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085" name="Rectangle 220"/>
              <p:cNvSpPr>
                <a:spLocks noChangeArrowheads="1"/>
              </p:cNvSpPr>
              <p:nvPr/>
            </p:nvSpPr>
            <p:spPr bwMode="auto">
              <a:xfrm>
                <a:off x="3499" y="2929"/>
                <a:ext cx="27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6" name="Freeform 221"/>
              <p:cNvSpPr>
                <a:spLocks noEditPoints="1"/>
              </p:cNvSpPr>
              <p:nvPr/>
            </p:nvSpPr>
            <p:spPr bwMode="auto">
              <a:xfrm>
                <a:off x="3499" y="2929"/>
                <a:ext cx="274" cy="86"/>
              </a:xfrm>
              <a:custGeom>
                <a:avLst/>
                <a:gdLst>
                  <a:gd name="T0" fmla="*/ 9 w 546"/>
                  <a:gd name="T1" fmla="*/ 2 h 173"/>
                  <a:gd name="T2" fmla="*/ 9 w 546"/>
                  <a:gd name="T3" fmla="*/ 2 h 173"/>
                  <a:gd name="T4" fmla="*/ 9 w 546"/>
                  <a:gd name="T5" fmla="*/ 0 h 173"/>
                  <a:gd name="T6" fmla="*/ 9 w 546"/>
                  <a:gd name="T7" fmla="*/ 0 h 173"/>
                  <a:gd name="T8" fmla="*/ 9 w 546"/>
                  <a:gd name="T9" fmla="*/ 2 h 173"/>
                  <a:gd name="T10" fmla="*/ 9 w 546"/>
                  <a:gd name="T11" fmla="*/ 2 h 173"/>
                  <a:gd name="T12" fmla="*/ 9 w 546"/>
                  <a:gd name="T13" fmla="*/ 2 h 173"/>
                  <a:gd name="T14" fmla="*/ 0 w 546"/>
                  <a:gd name="T15" fmla="*/ 2 h 173"/>
                  <a:gd name="T16" fmla="*/ 1 w 546"/>
                  <a:gd name="T17" fmla="*/ 2 h 173"/>
                  <a:gd name="T18" fmla="*/ 9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27" y="156"/>
                    </a:moveTo>
                    <a:lnTo>
                      <a:pt x="546" y="173"/>
                    </a:lnTo>
                    <a:lnTo>
                      <a:pt x="546" y="0"/>
                    </a:lnTo>
                    <a:lnTo>
                      <a:pt x="527" y="18"/>
                    </a:lnTo>
                    <a:lnTo>
                      <a:pt x="527" y="156"/>
                    </a:lnTo>
                    <a:close/>
                    <a:moveTo>
                      <a:pt x="527" y="156"/>
                    </a:moveTo>
                    <a:lnTo>
                      <a:pt x="546" y="173"/>
                    </a:lnTo>
                    <a:lnTo>
                      <a:pt x="0" y="173"/>
                    </a:lnTo>
                    <a:lnTo>
                      <a:pt x="17" y="156"/>
                    </a:lnTo>
                    <a:lnTo>
                      <a:pt x="527" y="1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7" name="Freeform 222"/>
              <p:cNvSpPr>
                <a:spLocks noEditPoints="1"/>
              </p:cNvSpPr>
              <p:nvPr/>
            </p:nvSpPr>
            <p:spPr bwMode="auto">
              <a:xfrm>
                <a:off x="3499" y="2929"/>
                <a:ext cx="274" cy="86"/>
              </a:xfrm>
              <a:custGeom>
                <a:avLst/>
                <a:gdLst>
                  <a:gd name="T0" fmla="*/ 9 w 546"/>
                  <a:gd name="T1" fmla="*/ 0 h 173"/>
                  <a:gd name="T2" fmla="*/ 9 w 546"/>
                  <a:gd name="T3" fmla="*/ 0 h 173"/>
                  <a:gd name="T4" fmla="*/ 0 w 546"/>
                  <a:gd name="T5" fmla="*/ 0 h 173"/>
                  <a:gd name="T6" fmla="*/ 1 w 546"/>
                  <a:gd name="T7" fmla="*/ 0 h 173"/>
                  <a:gd name="T8" fmla="*/ 9 w 546"/>
                  <a:gd name="T9" fmla="*/ 0 h 173"/>
                  <a:gd name="T10" fmla="*/ 1 w 546"/>
                  <a:gd name="T11" fmla="*/ 2 h 173"/>
                  <a:gd name="T12" fmla="*/ 0 w 546"/>
                  <a:gd name="T13" fmla="*/ 2 h 173"/>
                  <a:gd name="T14" fmla="*/ 0 w 546"/>
                  <a:gd name="T15" fmla="*/ 0 h 173"/>
                  <a:gd name="T16" fmla="*/ 1 w 546"/>
                  <a:gd name="T17" fmla="*/ 0 h 173"/>
                  <a:gd name="T18" fmla="*/ 1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37" y="10"/>
                    </a:moveTo>
                    <a:lnTo>
                      <a:pt x="546" y="0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537" y="10"/>
                    </a:lnTo>
                    <a:close/>
                    <a:moveTo>
                      <a:pt x="9" y="165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9" y="16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8" name="Freeform 223"/>
              <p:cNvSpPr>
                <a:spLocks noEditPoints="1"/>
              </p:cNvSpPr>
              <p:nvPr/>
            </p:nvSpPr>
            <p:spPr bwMode="auto">
              <a:xfrm>
                <a:off x="3504" y="2934"/>
                <a:ext cx="264" cy="78"/>
              </a:xfrm>
              <a:custGeom>
                <a:avLst/>
                <a:gdLst>
                  <a:gd name="T0" fmla="*/ 1 w 528"/>
                  <a:gd name="T1" fmla="*/ 3 h 155"/>
                  <a:gd name="T2" fmla="*/ 0 w 528"/>
                  <a:gd name="T3" fmla="*/ 3 h 155"/>
                  <a:gd name="T4" fmla="*/ 8 w 528"/>
                  <a:gd name="T5" fmla="*/ 3 h 155"/>
                  <a:gd name="T6" fmla="*/ 8 w 528"/>
                  <a:gd name="T7" fmla="*/ 3 h 155"/>
                  <a:gd name="T8" fmla="*/ 1 w 528"/>
                  <a:gd name="T9" fmla="*/ 3 h 155"/>
                  <a:gd name="T10" fmla="*/ 8 w 528"/>
                  <a:gd name="T11" fmla="*/ 1 h 155"/>
                  <a:gd name="T12" fmla="*/ 8 w 528"/>
                  <a:gd name="T13" fmla="*/ 0 h 155"/>
                  <a:gd name="T14" fmla="*/ 8 w 528"/>
                  <a:gd name="T15" fmla="*/ 3 h 155"/>
                  <a:gd name="T16" fmla="*/ 8 w 528"/>
                  <a:gd name="T17" fmla="*/ 3 h 155"/>
                  <a:gd name="T18" fmla="*/ 8 w 528"/>
                  <a:gd name="T19" fmla="*/ 1 h 1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155"/>
                  <a:gd name="T32" fmla="*/ 528 w 528"/>
                  <a:gd name="T33" fmla="*/ 155 h 1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155">
                    <a:moveTo>
                      <a:pt x="6" y="150"/>
                    </a:moveTo>
                    <a:lnTo>
                      <a:pt x="0" y="155"/>
                    </a:lnTo>
                    <a:lnTo>
                      <a:pt x="528" y="155"/>
                    </a:lnTo>
                    <a:lnTo>
                      <a:pt x="522" y="150"/>
                    </a:lnTo>
                    <a:lnTo>
                      <a:pt x="6" y="150"/>
                    </a:lnTo>
                    <a:close/>
                    <a:moveTo>
                      <a:pt x="522" y="6"/>
                    </a:moveTo>
                    <a:lnTo>
                      <a:pt x="528" y="0"/>
                    </a:lnTo>
                    <a:lnTo>
                      <a:pt x="528" y="155"/>
                    </a:lnTo>
                    <a:lnTo>
                      <a:pt x="522" y="150"/>
                    </a:lnTo>
                    <a:lnTo>
                      <a:pt x="522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9" name="Freeform 224"/>
              <p:cNvSpPr>
                <a:spLocks/>
              </p:cNvSpPr>
              <p:nvPr/>
            </p:nvSpPr>
            <p:spPr bwMode="auto">
              <a:xfrm>
                <a:off x="3504" y="2934"/>
                <a:ext cx="264" cy="78"/>
              </a:xfrm>
              <a:custGeom>
                <a:avLst/>
                <a:gdLst>
                  <a:gd name="T0" fmla="*/ 0 w 528"/>
                  <a:gd name="T1" fmla="*/ 3 h 155"/>
                  <a:gd name="T2" fmla="*/ 0 w 528"/>
                  <a:gd name="T3" fmla="*/ 0 h 155"/>
                  <a:gd name="T4" fmla="*/ 8 w 528"/>
                  <a:gd name="T5" fmla="*/ 0 h 155"/>
                  <a:gd name="T6" fmla="*/ 8 w 528"/>
                  <a:gd name="T7" fmla="*/ 1 h 155"/>
                  <a:gd name="T8" fmla="*/ 1 w 528"/>
                  <a:gd name="T9" fmla="*/ 1 h 155"/>
                  <a:gd name="T10" fmla="*/ 1 w 528"/>
                  <a:gd name="T11" fmla="*/ 3 h 155"/>
                  <a:gd name="T12" fmla="*/ 0 w 528"/>
                  <a:gd name="T13" fmla="*/ 3 h 1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55"/>
                  <a:gd name="T23" fmla="*/ 528 w 528"/>
                  <a:gd name="T24" fmla="*/ 155 h 1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55">
                    <a:moveTo>
                      <a:pt x="0" y="155"/>
                    </a:moveTo>
                    <a:lnTo>
                      <a:pt x="0" y="0"/>
                    </a:lnTo>
                    <a:lnTo>
                      <a:pt x="528" y="0"/>
                    </a:lnTo>
                    <a:lnTo>
                      <a:pt x="522" y="6"/>
                    </a:lnTo>
                    <a:lnTo>
                      <a:pt x="6" y="6"/>
                    </a:lnTo>
                    <a:lnTo>
                      <a:pt x="6" y="15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0" name="Rectangle 225"/>
              <p:cNvSpPr>
                <a:spLocks noChangeArrowheads="1"/>
              </p:cNvSpPr>
              <p:nvPr/>
            </p:nvSpPr>
            <p:spPr bwMode="auto">
              <a:xfrm>
                <a:off x="3508" y="2938"/>
                <a:ext cx="178" cy="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1" name="Rectangle 226"/>
              <p:cNvSpPr>
                <a:spLocks noChangeArrowheads="1"/>
              </p:cNvSpPr>
              <p:nvPr/>
            </p:nvSpPr>
            <p:spPr bwMode="auto">
              <a:xfrm>
                <a:off x="3508" y="2934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xxxxx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092" name="Rectangle 227"/>
              <p:cNvSpPr>
                <a:spLocks noChangeArrowheads="1"/>
              </p:cNvSpPr>
              <p:nvPr/>
            </p:nvSpPr>
            <p:spPr bwMode="auto">
              <a:xfrm>
                <a:off x="3695" y="2938"/>
                <a:ext cx="69" cy="6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3" name="Freeform 228"/>
              <p:cNvSpPr>
                <a:spLocks/>
              </p:cNvSpPr>
              <p:nvPr/>
            </p:nvSpPr>
            <p:spPr bwMode="auto">
              <a:xfrm>
                <a:off x="3695" y="2938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1 h 138"/>
                  <a:gd name="T4" fmla="*/ 2 w 138"/>
                  <a:gd name="T5" fmla="*/ 2 h 138"/>
                  <a:gd name="T6" fmla="*/ 1 w 138"/>
                  <a:gd name="T7" fmla="*/ 2 h 138"/>
                  <a:gd name="T8" fmla="*/ 0 w 138"/>
                  <a:gd name="T9" fmla="*/ 2 h 138"/>
                  <a:gd name="T10" fmla="*/ 2 w 138"/>
                  <a:gd name="T11" fmla="*/ 2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19" y="19"/>
                    </a:lnTo>
                    <a:lnTo>
                      <a:pt x="119" y="120"/>
                    </a:lnTo>
                    <a:lnTo>
                      <a:pt x="17" y="120"/>
                    </a:ln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4" name="Rectangle 229"/>
              <p:cNvSpPr>
                <a:spLocks noChangeArrowheads="1"/>
              </p:cNvSpPr>
              <p:nvPr/>
            </p:nvSpPr>
            <p:spPr bwMode="auto">
              <a:xfrm>
                <a:off x="3704" y="2947"/>
                <a:ext cx="50" cy="5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5" name="Freeform 230"/>
              <p:cNvSpPr>
                <a:spLocks/>
              </p:cNvSpPr>
              <p:nvPr/>
            </p:nvSpPr>
            <p:spPr bwMode="auto">
              <a:xfrm>
                <a:off x="3720" y="2964"/>
                <a:ext cx="22" cy="18"/>
              </a:xfrm>
              <a:custGeom>
                <a:avLst/>
                <a:gdLst>
                  <a:gd name="T0" fmla="*/ 1 w 44"/>
                  <a:gd name="T1" fmla="*/ 0 h 37"/>
                  <a:gd name="T2" fmla="*/ 1 w 44"/>
                  <a:gd name="T3" fmla="*/ 0 h 37"/>
                  <a:gd name="T4" fmla="*/ 0 w 44"/>
                  <a:gd name="T5" fmla="*/ 0 h 37"/>
                  <a:gd name="T6" fmla="*/ 1 w 44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37"/>
                  <a:gd name="T14" fmla="*/ 44 w 44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37">
                    <a:moveTo>
                      <a:pt x="44" y="0"/>
                    </a:moveTo>
                    <a:lnTo>
                      <a:pt x="21" y="37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6" name="Freeform 231"/>
              <p:cNvSpPr>
                <a:spLocks/>
              </p:cNvSpPr>
              <p:nvPr/>
            </p:nvSpPr>
            <p:spPr bwMode="auto">
              <a:xfrm>
                <a:off x="3695" y="2938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2 h 138"/>
                  <a:gd name="T4" fmla="*/ 0 w 138"/>
                  <a:gd name="T5" fmla="*/ 2 h 138"/>
                  <a:gd name="T6" fmla="*/ 1 w 138"/>
                  <a:gd name="T7" fmla="*/ 2 h 138"/>
                  <a:gd name="T8" fmla="*/ 2 w 138"/>
                  <a:gd name="T9" fmla="*/ 2 h 138"/>
                  <a:gd name="T10" fmla="*/ 2 w 138"/>
                  <a:gd name="T11" fmla="*/ 1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8" y="128"/>
                    </a:lnTo>
                    <a:lnTo>
                      <a:pt x="129" y="128"/>
                    </a:lnTo>
                    <a:lnTo>
                      <a:pt x="129" y="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7" name="Rectangle 232"/>
              <p:cNvSpPr>
                <a:spLocks noChangeArrowheads="1"/>
              </p:cNvSpPr>
              <p:nvPr/>
            </p:nvSpPr>
            <p:spPr bwMode="auto">
              <a:xfrm>
                <a:off x="3377" y="3164"/>
                <a:ext cx="4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</a:rPr>
                  <a:t>3.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098" name="Rectangle 233"/>
              <p:cNvSpPr>
                <a:spLocks noChangeArrowheads="1"/>
              </p:cNvSpPr>
              <p:nvPr/>
            </p:nvSpPr>
            <p:spPr bwMode="auto">
              <a:xfrm>
                <a:off x="3499" y="3153"/>
                <a:ext cx="27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9" name="Freeform 234"/>
              <p:cNvSpPr>
                <a:spLocks noEditPoints="1"/>
              </p:cNvSpPr>
              <p:nvPr/>
            </p:nvSpPr>
            <p:spPr bwMode="auto">
              <a:xfrm>
                <a:off x="3499" y="3153"/>
                <a:ext cx="274" cy="86"/>
              </a:xfrm>
              <a:custGeom>
                <a:avLst/>
                <a:gdLst>
                  <a:gd name="T0" fmla="*/ 9 w 546"/>
                  <a:gd name="T1" fmla="*/ 2 h 173"/>
                  <a:gd name="T2" fmla="*/ 9 w 546"/>
                  <a:gd name="T3" fmla="*/ 2 h 173"/>
                  <a:gd name="T4" fmla="*/ 9 w 546"/>
                  <a:gd name="T5" fmla="*/ 0 h 173"/>
                  <a:gd name="T6" fmla="*/ 9 w 546"/>
                  <a:gd name="T7" fmla="*/ 0 h 173"/>
                  <a:gd name="T8" fmla="*/ 9 w 546"/>
                  <a:gd name="T9" fmla="*/ 2 h 173"/>
                  <a:gd name="T10" fmla="*/ 9 w 546"/>
                  <a:gd name="T11" fmla="*/ 2 h 173"/>
                  <a:gd name="T12" fmla="*/ 9 w 546"/>
                  <a:gd name="T13" fmla="*/ 2 h 173"/>
                  <a:gd name="T14" fmla="*/ 0 w 546"/>
                  <a:gd name="T15" fmla="*/ 2 h 173"/>
                  <a:gd name="T16" fmla="*/ 1 w 546"/>
                  <a:gd name="T17" fmla="*/ 2 h 173"/>
                  <a:gd name="T18" fmla="*/ 9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27" y="156"/>
                    </a:moveTo>
                    <a:lnTo>
                      <a:pt x="546" y="173"/>
                    </a:lnTo>
                    <a:lnTo>
                      <a:pt x="546" y="0"/>
                    </a:lnTo>
                    <a:lnTo>
                      <a:pt x="527" y="19"/>
                    </a:lnTo>
                    <a:lnTo>
                      <a:pt x="527" y="156"/>
                    </a:lnTo>
                    <a:close/>
                    <a:moveTo>
                      <a:pt x="527" y="156"/>
                    </a:moveTo>
                    <a:lnTo>
                      <a:pt x="546" y="173"/>
                    </a:lnTo>
                    <a:lnTo>
                      <a:pt x="0" y="173"/>
                    </a:lnTo>
                    <a:lnTo>
                      <a:pt x="17" y="156"/>
                    </a:lnTo>
                    <a:lnTo>
                      <a:pt x="527" y="1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0" name="Freeform 235"/>
              <p:cNvSpPr>
                <a:spLocks noEditPoints="1"/>
              </p:cNvSpPr>
              <p:nvPr/>
            </p:nvSpPr>
            <p:spPr bwMode="auto">
              <a:xfrm>
                <a:off x="3499" y="3153"/>
                <a:ext cx="274" cy="86"/>
              </a:xfrm>
              <a:custGeom>
                <a:avLst/>
                <a:gdLst>
                  <a:gd name="T0" fmla="*/ 9 w 546"/>
                  <a:gd name="T1" fmla="*/ 0 h 173"/>
                  <a:gd name="T2" fmla="*/ 9 w 546"/>
                  <a:gd name="T3" fmla="*/ 0 h 173"/>
                  <a:gd name="T4" fmla="*/ 0 w 546"/>
                  <a:gd name="T5" fmla="*/ 0 h 173"/>
                  <a:gd name="T6" fmla="*/ 1 w 546"/>
                  <a:gd name="T7" fmla="*/ 0 h 173"/>
                  <a:gd name="T8" fmla="*/ 9 w 546"/>
                  <a:gd name="T9" fmla="*/ 0 h 173"/>
                  <a:gd name="T10" fmla="*/ 1 w 546"/>
                  <a:gd name="T11" fmla="*/ 2 h 173"/>
                  <a:gd name="T12" fmla="*/ 0 w 546"/>
                  <a:gd name="T13" fmla="*/ 2 h 173"/>
                  <a:gd name="T14" fmla="*/ 0 w 546"/>
                  <a:gd name="T15" fmla="*/ 0 h 173"/>
                  <a:gd name="T16" fmla="*/ 1 w 546"/>
                  <a:gd name="T17" fmla="*/ 0 h 173"/>
                  <a:gd name="T18" fmla="*/ 1 w 546"/>
                  <a:gd name="T19" fmla="*/ 2 h 1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6"/>
                  <a:gd name="T31" fmla="*/ 0 h 173"/>
                  <a:gd name="T32" fmla="*/ 546 w 546"/>
                  <a:gd name="T33" fmla="*/ 173 h 1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6" h="173">
                    <a:moveTo>
                      <a:pt x="537" y="10"/>
                    </a:moveTo>
                    <a:lnTo>
                      <a:pt x="546" y="0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537" y="10"/>
                    </a:lnTo>
                    <a:close/>
                    <a:moveTo>
                      <a:pt x="9" y="165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9" y="16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1" name="Freeform 236"/>
              <p:cNvSpPr>
                <a:spLocks noEditPoints="1"/>
              </p:cNvSpPr>
              <p:nvPr/>
            </p:nvSpPr>
            <p:spPr bwMode="auto">
              <a:xfrm>
                <a:off x="3504" y="3157"/>
                <a:ext cx="264" cy="78"/>
              </a:xfrm>
              <a:custGeom>
                <a:avLst/>
                <a:gdLst>
                  <a:gd name="T0" fmla="*/ 1 w 528"/>
                  <a:gd name="T1" fmla="*/ 3 h 155"/>
                  <a:gd name="T2" fmla="*/ 0 w 528"/>
                  <a:gd name="T3" fmla="*/ 3 h 155"/>
                  <a:gd name="T4" fmla="*/ 8 w 528"/>
                  <a:gd name="T5" fmla="*/ 3 h 155"/>
                  <a:gd name="T6" fmla="*/ 8 w 528"/>
                  <a:gd name="T7" fmla="*/ 3 h 155"/>
                  <a:gd name="T8" fmla="*/ 1 w 528"/>
                  <a:gd name="T9" fmla="*/ 3 h 155"/>
                  <a:gd name="T10" fmla="*/ 8 w 528"/>
                  <a:gd name="T11" fmla="*/ 1 h 155"/>
                  <a:gd name="T12" fmla="*/ 8 w 528"/>
                  <a:gd name="T13" fmla="*/ 0 h 155"/>
                  <a:gd name="T14" fmla="*/ 8 w 528"/>
                  <a:gd name="T15" fmla="*/ 3 h 155"/>
                  <a:gd name="T16" fmla="*/ 8 w 528"/>
                  <a:gd name="T17" fmla="*/ 3 h 155"/>
                  <a:gd name="T18" fmla="*/ 8 w 528"/>
                  <a:gd name="T19" fmla="*/ 1 h 1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8"/>
                  <a:gd name="T31" fmla="*/ 0 h 155"/>
                  <a:gd name="T32" fmla="*/ 528 w 528"/>
                  <a:gd name="T33" fmla="*/ 155 h 1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8" h="155">
                    <a:moveTo>
                      <a:pt x="6" y="149"/>
                    </a:moveTo>
                    <a:lnTo>
                      <a:pt x="0" y="155"/>
                    </a:lnTo>
                    <a:lnTo>
                      <a:pt x="528" y="155"/>
                    </a:lnTo>
                    <a:lnTo>
                      <a:pt x="522" y="149"/>
                    </a:lnTo>
                    <a:lnTo>
                      <a:pt x="6" y="149"/>
                    </a:lnTo>
                    <a:close/>
                    <a:moveTo>
                      <a:pt x="522" y="6"/>
                    </a:moveTo>
                    <a:lnTo>
                      <a:pt x="528" y="0"/>
                    </a:lnTo>
                    <a:lnTo>
                      <a:pt x="528" y="155"/>
                    </a:lnTo>
                    <a:lnTo>
                      <a:pt x="522" y="149"/>
                    </a:lnTo>
                    <a:lnTo>
                      <a:pt x="522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2" name="Freeform 237"/>
              <p:cNvSpPr>
                <a:spLocks/>
              </p:cNvSpPr>
              <p:nvPr/>
            </p:nvSpPr>
            <p:spPr bwMode="auto">
              <a:xfrm>
                <a:off x="3504" y="3157"/>
                <a:ext cx="264" cy="78"/>
              </a:xfrm>
              <a:custGeom>
                <a:avLst/>
                <a:gdLst>
                  <a:gd name="T0" fmla="*/ 0 w 528"/>
                  <a:gd name="T1" fmla="*/ 3 h 155"/>
                  <a:gd name="T2" fmla="*/ 0 w 528"/>
                  <a:gd name="T3" fmla="*/ 0 h 155"/>
                  <a:gd name="T4" fmla="*/ 8 w 528"/>
                  <a:gd name="T5" fmla="*/ 0 h 155"/>
                  <a:gd name="T6" fmla="*/ 8 w 528"/>
                  <a:gd name="T7" fmla="*/ 1 h 155"/>
                  <a:gd name="T8" fmla="*/ 1 w 528"/>
                  <a:gd name="T9" fmla="*/ 1 h 155"/>
                  <a:gd name="T10" fmla="*/ 1 w 528"/>
                  <a:gd name="T11" fmla="*/ 3 h 155"/>
                  <a:gd name="T12" fmla="*/ 0 w 528"/>
                  <a:gd name="T13" fmla="*/ 3 h 1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"/>
                  <a:gd name="T22" fmla="*/ 0 h 155"/>
                  <a:gd name="T23" fmla="*/ 528 w 528"/>
                  <a:gd name="T24" fmla="*/ 155 h 1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" h="155">
                    <a:moveTo>
                      <a:pt x="0" y="155"/>
                    </a:moveTo>
                    <a:lnTo>
                      <a:pt x="0" y="0"/>
                    </a:lnTo>
                    <a:lnTo>
                      <a:pt x="528" y="0"/>
                    </a:lnTo>
                    <a:lnTo>
                      <a:pt x="522" y="6"/>
                    </a:lnTo>
                    <a:lnTo>
                      <a:pt x="6" y="6"/>
                    </a:lnTo>
                    <a:lnTo>
                      <a:pt x="6" y="149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3" name="Rectangle 238"/>
              <p:cNvSpPr>
                <a:spLocks noChangeArrowheads="1"/>
              </p:cNvSpPr>
              <p:nvPr/>
            </p:nvSpPr>
            <p:spPr bwMode="auto">
              <a:xfrm>
                <a:off x="3508" y="3161"/>
                <a:ext cx="178" cy="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4" name="Rectangle 239"/>
              <p:cNvSpPr>
                <a:spLocks noChangeArrowheads="1"/>
              </p:cNvSpPr>
              <p:nvPr/>
            </p:nvSpPr>
            <p:spPr bwMode="auto">
              <a:xfrm>
                <a:off x="3508" y="3157"/>
                <a:ext cx="16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xxxxx</a:t>
                </a: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9105" name="Rectangle 240"/>
              <p:cNvSpPr>
                <a:spLocks noChangeArrowheads="1"/>
              </p:cNvSpPr>
              <p:nvPr/>
            </p:nvSpPr>
            <p:spPr bwMode="auto">
              <a:xfrm>
                <a:off x="3695" y="3161"/>
                <a:ext cx="69" cy="6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6" name="Freeform 241"/>
              <p:cNvSpPr>
                <a:spLocks/>
              </p:cNvSpPr>
              <p:nvPr/>
            </p:nvSpPr>
            <p:spPr bwMode="auto">
              <a:xfrm>
                <a:off x="3695" y="3161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1 h 138"/>
                  <a:gd name="T4" fmla="*/ 2 w 138"/>
                  <a:gd name="T5" fmla="*/ 2 h 138"/>
                  <a:gd name="T6" fmla="*/ 1 w 138"/>
                  <a:gd name="T7" fmla="*/ 2 h 138"/>
                  <a:gd name="T8" fmla="*/ 0 w 138"/>
                  <a:gd name="T9" fmla="*/ 2 h 138"/>
                  <a:gd name="T10" fmla="*/ 2 w 138"/>
                  <a:gd name="T11" fmla="*/ 2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19" y="19"/>
                    </a:lnTo>
                    <a:lnTo>
                      <a:pt x="119" y="120"/>
                    </a:lnTo>
                    <a:lnTo>
                      <a:pt x="17" y="120"/>
                    </a:ln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7" name="Rectangle 242"/>
              <p:cNvSpPr>
                <a:spLocks noChangeArrowheads="1"/>
              </p:cNvSpPr>
              <p:nvPr/>
            </p:nvSpPr>
            <p:spPr bwMode="auto">
              <a:xfrm>
                <a:off x="3704" y="3171"/>
                <a:ext cx="50" cy="5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8" name="Freeform 243"/>
              <p:cNvSpPr>
                <a:spLocks/>
              </p:cNvSpPr>
              <p:nvPr/>
            </p:nvSpPr>
            <p:spPr bwMode="auto">
              <a:xfrm>
                <a:off x="3720" y="3187"/>
                <a:ext cx="22" cy="18"/>
              </a:xfrm>
              <a:custGeom>
                <a:avLst/>
                <a:gdLst>
                  <a:gd name="T0" fmla="*/ 1 w 44"/>
                  <a:gd name="T1" fmla="*/ 0 h 37"/>
                  <a:gd name="T2" fmla="*/ 1 w 44"/>
                  <a:gd name="T3" fmla="*/ 0 h 37"/>
                  <a:gd name="T4" fmla="*/ 0 w 44"/>
                  <a:gd name="T5" fmla="*/ 0 h 37"/>
                  <a:gd name="T6" fmla="*/ 1 w 44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37"/>
                  <a:gd name="T14" fmla="*/ 44 w 44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37">
                    <a:moveTo>
                      <a:pt x="44" y="0"/>
                    </a:moveTo>
                    <a:lnTo>
                      <a:pt x="21" y="37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9" name="Freeform 244"/>
              <p:cNvSpPr>
                <a:spLocks/>
              </p:cNvSpPr>
              <p:nvPr/>
            </p:nvSpPr>
            <p:spPr bwMode="auto">
              <a:xfrm>
                <a:off x="3695" y="3161"/>
                <a:ext cx="69" cy="69"/>
              </a:xfrm>
              <a:custGeom>
                <a:avLst/>
                <a:gdLst>
                  <a:gd name="T0" fmla="*/ 2 w 138"/>
                  <a:gd name="T1" fmla="*/ 0 h 138"/>
                  <a:gd name="T2" fmla="*/ 2 w 138"/>
                  <a:gd name="T3" fmla="*/ 2 h 138"/>
                  <a:gd name="T4" fmla="*/ 0 w 138"/>
                  <a:gd name="T5" fmla="*/ 2 h 138"/>
                  <a:gd name="T6" fmla="*/ 1 w 138"/>
                  <a:gd name="T7" fmla="*/ 2 h 138"/>
                  <a:gd name="T8" fmla="*/ 2 w 138"/>
                  <a:gd name="T9" fmla="*/ 2 h 138"/>
                  <a:gd name="T10" fmla="*/ 2 w 138"/>
                  <a:gd name="T11" fmla="*/ 1 h 138"/>
                  <a:gd name="T12" fmla="*/ 2 w 138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38"/>
                  <a:gd name="T23" fmla="*/ 138 w 138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38">
                    <a:moveTo>
                      <a:pt x="138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8" y="130"/>
                    </a:lnTo>
                    <a:lnTo>
                      <a:pt x="129" y="130"/>
                    </a:lnTo>
                    <a:lnTo>
                      <a:pt x="129" y="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0" name="Freeform 245"/>
              <p:cNvSpPr>
                <a:spLocks/>
              </p:cNvSpPr>
              <p:nvPr/>
            </p:nvSpPr>
            <p:spPr bwMode="auto">
              <a:xfrm>
                <a:off x="3539" y="2410"/>
                <a:ext cx="59" cy="60"/>
              </a:xfrm>
              <a:custGeom>
                <a:avLst/>
                <a:gdLst>
                  <a:gd name="T0" fmla="*/ 0 w 119"/>
                  <a:gd name="T1" fmla="*/ 2 h 119"/>
                  <a:gd name="T2" fmla="*/ 0 w 119"/>
                  <a:gd name="T3" fmla="*/ 0 h 119"/>
                  <a:gd name="T4" fmla="*/ 0 w 119"/>
                  <a:gd name="T5" fmla="*/ 1 h 119"/>
                  <a:gd name="T6" fmla="*/ 0 w 119"/>
                  <a:gd name="T7" fmla="*/ 1 h 119"/>
                  <a:gd name="T8" fmla="*/ 0 w 119"/>
                  <a:gd name="T9" fmla="*/ 1 h 119"/>
                  <a:gd name="T10" fmla="*/ 0 w 119"/>
                  <a:gd name="T11" fmla="*/ 1 h 119"/>
                  <a:gd name="T12" fmla="*/ 0 w 119"/>
                  <a:gd name="T13" fmla="*/ 1 h 119"/>
                  <a:gd name="T14" fmla="*/ 0 w 119"/>
                  <a:gd name="T15" fmla="*/ 1 h 119"/>
                  <a:gd name="T16" fmla="*/ 0 w 119"/>
                  <a:gd name="T17" fmla="*/ 1 h 119"/>
                  <a:gd name="T18" fmla="*/ 0 w 119"/>
                  <a:gd name="T19" fmla="*/ 1 h 119"/>
                  <a:gd name="T20" fmla="*/ 1 w 119"/>
                  <a:gd name="T21" fmla="*/ 1 h 119"/>
                  <a:gd name="T22" fmla="*/ 1 w 119"/>
                  <a:gd name="T23" fmla="*/ 1 h 119"/>
                  <a:gd name="T24" fmla="*/ 1 w 119"/>
                  <a:gd name="T25" fmla="*/ 1 h 119"/>
                  <a:gd name="T26" fmla="*/ 1 w 119"/>
                  <a:gd name="T27" fmla="*/ 1 h 119"/>
                  <a:gd name="T28" fmla="*/ 1 w 119"/>
                  <a:gd name="T29" fmla="*/ 1 h 119"/>
                  <a:gd name="T30" fmla="*/ 1 w 119"/>
                  <a:gd name="T31" fmla="*/ 1 h 119"/>
                  <a:gd name="T32" fmla="*/ 1 w 119"/>
                  <a:gd name="T33" fmla="*/ 1 h 119"/>
                  <a:gd name="T34" fmla="*/ 1 w 119"/>
                  <a:gd name="T35" fmla="*/ 1 h 119"/>
                  <a:gd name="T36" fmla="*/ 1 w 119"/>
                  <a:gd name="T37" fmla="*/ 0 h 119"/>
                  <a:gd name="T38" fmla="*/ 0 w 119"/>
                  <a:gd name="T39" fmla="*/ 2 h 11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9"/>
                  <a:gd name="T61" fmla="*/ 0 h 119"/>
                  <a:gd name="T62" fmla="*/ 119 w 119"/>
                  <a:gd name="T63" fmla="*/ 119 h 11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9" h="119">
                    <a:moveTo>
                      <a:pt x="60" y="119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0" y="7"/>
                    </a:lnTo>
                    <a:lnTo>
                      <a:pt x="27" y="9"/>
                    </a:lnTo>
                    <a:lnTo>
                      <a:pt x="35" y="11"/>
                    </a:lnTo>
                    <a:lnTo>
                      <a:pt x="41" y="13"/>
                    </a:lnTo>
                    <a:lnTo>
                      <a:pt x="48" y="13"/>
                    </a:lnTo>
                    <a:lnTo>
                      <a:pt x="56" y="13"/>
                    </a:lnTo>
                    <a:lnTo>
                      <a:pt x="64" y="13"/>
                    </a:lnTo>
                    <a:lnTo>
                      <a:pt x="71" y="13"/>
                    </a:lnTo>
                    <a:lnTo>
                      <a:pt x="77" y="13"/>
                    </a:lnTo>
                    <a:lnTo>
                      <a:pt x="85" y="11"/>
                    </a:lnTo>
                    <a:lnTo>
                      <a:pt x="92" y="9"/>
                    </a:lnTo>
                    <a:lnTo>
                      <a:pt x="98" y="7"/>
                    </a:lnTo>
                    <a:lnTo>
                      <a:pt x="106" y="5"/>
                    </a:lnTo>
                    <a:lnTo>
                      <a:pt x="112" y="4"/>
                    </a:lnTo>
                    <a:lnTo>
                      <a:pt x="119" y="0"/>
                    </a:lnTo>
                    <a:lnTo>
                      <a:pt x="60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1" name="Line 246"/>
              <p:cNvSpPr>
                <a:spLocks noChangeShapeType="1"/>
              </p:cNvSpPr>
              <p:nvPr/>
            </p:nvSpPr>
            <p:spPr bwMode="auto">
              <a:xfrm>
                <a:off x="2928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947" name="Text Box 247"/>
            <p:cNvSpPr txBox="1">
              <a:spLocks noChangeArrowheads="1"/>
            </p:cNvSpPr>
            <p:nvPr/>
          </p:nvSpPr>
          <p:spPr bwMode="auto">
            <a:xfrm>
              <a:off x="1152" y="1008"/>
              <a:ext cx="30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accent2"/>
                  </a:solidFill>
                  <a:latin typeface="Arial" charset="0"/>
                  <a:cs typeface="Times New Roman" pitchFamily="18" charset="0"/>
                </a:rPr>
                <a:t>Where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 we measure = </a:t>
              </a:r>
              <a:r>
                <a:rPr lang="en-US" sz="2000" b="1">
                  <a:solidFill>
                    <a:srgbClr val="FF3300"/>
                  </a:solidFill>
                  <a:latin typeface="Arial" charset="0"/>
                  <a:cs typeface="Times New Roman" pitchFamily="18" charset="0"/>
                </a:rPr>
                <a:t>Task</a:t>
              </a:r>
              <a:r>
                <a:rPr lang="en-US" sz="2000" b="1">
                  <a:solidFill>
                    <a:schemeClr val="hlink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en-US" sz="2000">
                  <a:latin typeface="Arial" charset="0"/>
                  <a:cs typeface="Times New Roman" pitchFamily="18" charset="0"/>
                </a:rPr>
                <a:t>Model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249-74C7-48C7-AE5E-70175C83D1C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4"/>
  <p:tag name="TPOS" val="2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0F3F864CB1D641A990C621FA982FA7" ma:contentTypeVersion="13" ma:contentTypeDescription="Create a new document." ma:contentTypeScope="" ma:versionID="24d2bebdfd1e2d2a9046089bd0e959c6">
  <xsd:schema xmlns:xsd="http://www.w3.org/2001/XMLSchema" xmlns:xs="http://www.w3.org/2001/XMLSchema" xmlns:p="http://schemas.microsoft.com/office/2006/metadata/properties" xmlns:ns3="2f094943-5993-40d9-8aa9-c237da1e8a96" xmlns:ns4="847eddda-9a86-439b-adf2-47a8b3fa6208" targetNamespace="http://schemas.microsoft.com/office/2006/metadata/properties" ma:root="true" ma:fieldsID="31678863d5b768b28c820a8c79f5c77c" ns3:_="" ns4:_="">
    <xsd:import namespace="2f094943-5993-40d9-8aa9-c237da1e8a96"/>
    <xsd:import namespace="847eddda-9a86-439b-adf2-47a8b3fa620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094943-5993-40d9-8aa9-c237da1e8a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eddda-9a86-439b-adf2-47a8b3fa6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880A3B-B4BA-42B1-A21F-EDC575C3ADE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47eddda-9a86-439b-adf2-47a8b3fa6208"/>
    <ds:schemaRef ds:uri="http://schemas.microsoft.com/office/2006/documentManagement/types"/>
    <ds:schemaRef ds:uri="http://schemas.microsoft.com/office/2006/metadata/properties"/>
    <ds:schemaRef ds:uri="2f094943-5993-40d9-8aa9-c237da1e8a96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ACE03E2-8BCB-4577-9D0D-5A63FC24DE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B7F0E8-CFD6-4988-BE84-81B4276722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094943-5993-40d9-8aa9-c237da1e8a96"/>
    <ds:schemaRef ds:uri="847eddda-9a86-439b-adf2-47a8b3fa62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1903</Words>
  <Application>Microsoft Macintosh PowerPoint</Application>
  <PresentationFormat>On-screen Show (4:3)</PresentationFormat>
  <Paragraphs>311</Paragraphs>
  <Slides>31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Cambria Math</vt:lpstr>
      <vt:lpstr>Symbol</vt:lpstr>
      <vt:lpstr>Tahoma</vt:lpstr>
      <vt:lpstr>Times New Roman</vt:lpstr>
      <vt:lpstr>Wingdings</vt:lpstr>
      <vt:lpstr>Zapf Dingbats</vt:lpstr>
      <vt:lpstr>Default Design</vt:lpstr>
      <vt:lpstr>Equation</vt:lpstr>
      <vt:lpstr>PowerPoint Presentation</vt:lpstr>
      <vt:lpstr>The Interplay of Design and Statistical Modeling</vt:lpstr>
      <vt:lpstr>Assessment Design</vt:lpstr>
      <vt:lpstr>Evidence Centered Design</vt:lpstr>
      <vt:lpstr>Evidence Centered Design</vt:lpstr>
      <vt:lpstr>The Initial Frame</vt:lpstr>
      <vt:lpstr>Conceptual Assessment Framework (CAF)</vt:lpstr>
      <vt:lpstr>Conceptual Assessment Framework (CAF)</vt:lpstr>
      <vt:lpstr>Conceptual Assessment Framework (CAF)</vt:lpstr>
      <vt:lpstr>Conceptual Assessment Framework (CAF)</vt:lpstr>
      <vt:lpstr>Conceptual Assessment Framework (CAF)</vt:lpstr>
      <vt:lpstr>Activity 1: Driver’s License Exam</vt:lpstr>
      <vt:lpstr>Activity 1 (cont)</vt:lpstr>
      <vt:lpstr>Activity 1 (cont)</vt:lpstr>
      <vt:lpstr>ECD  Bayes Nets -- revise</vt:lpstr>
      <vt:lpstr>What is a Bayes net? Norsys.com</vt:lpstr>
      <vt:lpstr>Probabilities -- Cup and Cap notation</vt:lpstr>
      <vt:lpstr>Conditional Probability</vt:lpstr>
      <vt:lpstr>Bayes Theorem</vt:lpstr>
      <vt:lpstr>Independence</vt:lpstr>
      <vt:lpstr>Accident Proneness (Feller, 1968)</vt:lpstr>
      <vt:lpstr>Accident Proneness (cont)</vt:lpstr>
      <vt:lpstr>Accident Proneness (cont)</vt:lpstr>
      <vt:lpstr>Conditional Independence</vt:lpstr>
      <vt:lpstr>Competing Explanations</vt:lpstr>
      <vt:lpstr>D-Separation</vt:lpstr>
      <vt:lpstr>D-Separation Exercise</vt:lpstr>
      <vt:lpstr>Building Up Complex Networks</vt:lpstr>
      <vt:lpstr>Building Up Complex Networks, cont.</vt:lpstr>
      <vt:lpstr>Bayes net</vt:lpstr>
      <vt:lpstr>Activity 2: Build a Bayes Net</vt:lpstr>
    </vt:vector>
  </TitlesOfParts>
  <Company>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Mislevy, Robert J</dc:creator>
  <cp:lastModifiedBy>Yan, Duanli</cp:lastModifiedBy>
  <cp:revision>90</cp:revision>
  <cp:lastPrinted>2008-03-13T21:17:43Z</cp:lastPrinted>
  <dcterms:created xsi:type="dcterms:W3CDTF">2012-03-23T21:10:03Z</dcterms:created>
  <dcterms:modified xsi:type="dcterms:W3CDTF">2023-05-30T16:28:52Z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0x0101004D0F3F864CB1D641A990C621FA982FA7</vt:lpwstr>
  </property>
</Properties>
</file>