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526" r:id="rId2"/>
    <p:sldId id="601" r:id="rId3"/>
    <p:sldId id="610" r:id="rId4"/>
    <p:sldId id="611" r:id="rId5"/>
    <p:sldId id="612" r:id="rId6"/>
    <p:sldId id="602" r:id="rId7"/>
    <p:sldId id="603" r:id="rId8"/>
    <p:sldId id="613" r:id="rId9"/>
    <p:sldId id="615" r:id="rId10"/>
    <p:sldId id="609" r:id="rId11"/>
    <p:sldId id="604" r:id="rId12"/>
    <p:sldId id="616" r:id="rId13"/>
    <p:sldId id="617" r:id="rId14"/>
    <p:sldId id="618" r:id="rId15"/>
    <p:sldId id="621" r:id="rId16"/>
    <p:sldId id="619" r:id="rId17"/>
    <p:sldId id="620" r:id="rId18"/>
    <p:sldId id="561" r:id="rId19"/>
    <p:sldId id="562" r:id="rId20"/>
    <p:sldId id="563" r:id="rId21"/>
    <p:sldId id="564" r:id="rId22"/>
    <p:sldId id="565" r:id="rId23"/>
    <p:sldId id="566" r:id="rId24"/>
    <p:sldId id="567" r:id="rId25"/>
    <p:sldId id="568" r:id="rId26"/>
    <p:sldId id="569" r:id="rId27"/>
    <p:sldId id="570" r:id="rId28"/>
    <p:sldId id="571" r:id="rId29"/>
    <p:sldId id="572" r:id="rId30"/>
    <p:sldId id="573" r:id="rId31"/>
    <p:sldId id="574" r:id="rId32"/>
    <p:sldId id="575" r:id="rId33"/>
    <p:sldId id="576" r:id="rId34"/>
    <p:sldId id="577" r:id="rId35"/>
    <p:sldId id="578" r:id="rId36"/>
    <p:sldId id="579" r:id="rId37"/>
    <p:sldId id="580" r:id="rId38"/>
    <p:sldId id="581" r:id="rId39"/>
    <p:sldId id="582" r:id="rId40"/>
    <p:sldId id="583" r:id="rId41"/>
    <p:sldId id="584" r:id="rId42"/>
    <p:sldId id="585" r:id="rId43"/>
    <p:sldId id="586" r:id="rId44"/>
    <p:sldId id="587" r:id="rId45"/>
    <p:sldId id="588" r:id="rId46"/>
    <p:sldId id="589" r:id="rId47"/>
    <p:sldId id="590" r:id="rId48"/>
    <p:sldId id="591" r:id="rId49"/>
    <p:sldId id="592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66FF66"/>
    <a:srgbClr val="66FFFF"/>
    <a:srgbClr val="FF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18"/>
    <p:restoredTop sz="94687"/>
  </p:normalViewPr>
  <p:slideViewPr>
    <p:cSldViewPr>
      <p:cViewPr varScale="1">
        <p:scale>
          <a:sx n="107" d="100"/>
          <a:sy n="107" d="100"/>
        </p:scale>
        <p:origin x="184" y="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2010" y="2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51038" y="0"/>
            <a:ext cx="4064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6256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 dirty="0"/>
              <a:t>April, 2018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787525" y="9121775"/>
            <a:ext cx="41465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 dirty="0"/>
              <a:t>Unpublished Work (c) 2002-2018 ETS</a:t>
            </a:r>
          </a:p>
        </p:txBody>
      </p:sp>
      <p:sp>
        <p:nvSpPr>
          <p:cNvPr id="158725" name="Rectangle 6"/>
          <p:cNvSpPr>
            <a:spLocks noChangeArrowheads="1"/>
          </p:cNvSpPr>
          <p:nvPr/>
        </p:nvSpPr>
        <p:spPr bwMode="auto">
          <a:xfrm>
            <a:off x="6929438" y="0"/>
            <a:ext cx="385762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>
            <a:spAutoFit/>
          </a:bodyPr>
          <a:lstStyle/>
          <a:p>
            <a:pPr defTabSz="966788"/>
            <a:fld id="{EC6E3845-9270-4808-974D-F0632F29D8C9}" type="slidenum">
              <a:rPr lang="en-US" sz="1300"/>
              <a:pPr defTabSz="966788"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2818648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 dirty="0"/>
              <a:t>April, 2018</a:t>
            </a:r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 dirty="0"/>
              <a:t>Unpublished Work (c) 2002-2018 ETS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32C7FAA-334C-4AA4-98D4-3499C2FE5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0385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2014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2002-2014 ETS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01D6BB6-6D3A-4136-B4C5-28DCF9FB326C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2" tIns="45716" rIns="91432" bIns="45716"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67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2EBE748-ADDD-4E5D-9157-3EDEFDFF1CD3}" type="slidenum">
              <a:rPr lang="en-US" sz="1300"/>
              <a:pPr eaLnBrk="1" hangingPunct="1"/>
              <a:t>26</a:t>
            </a:fld>
            <a:endParaRPr lang="en-US" sz="130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466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02D4AB-2767-45C1-A603-F100B896803A}" type="slidenum">
              <a:rPr lang="en-US" sz="1300"/>
              <a:pPr eaLnBrk="1" hangingPunct="1"/>
              <a:t>27</a:t>
            </a:fld>
            <a:endParaRPr lang="en-US" sz="13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589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3EB513A-8F9D-4212-8B76-097C9A8E4280}" type="slidenum">
              <a:rPr lang="en-US" sz="1300"/>
              <a:pPr eaLnBrk="1" hangingPunct="1"/>
              <a:t>28</a:t>
            </a:fld>
            <a:endParaRPr lang="en-US" sz="130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9673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506CD45-27F4-4412-B92B-5A7A74CDEF8E}" type="slidenum">
              <a:rPr lang="en-US" sz="1300"/>
              <a:pPr eaLnBrk="1" hangingPunct="1"/>
              <a:t>29</a:t>
            </a:fld>
            <a:endParaRPr lang="en-US" sz="130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4893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FBC270-FB2C-4E17-914E-D13B27FF5F92}" type="slidenum">
              <a:rPr lang="en-US" sz="1300"/>
              <a:pPr eaLnBrk="1" hangingPunct="1"/>
              <a:t>30</a:t>
            </a:fld>
            <a:endParaRPr lang="en-US" sz="130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9766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CE2AD08-6879-4642-ADE8-3EBE6042BDCB}" type="slidenum">
              <a:rPr lang="en-US" sz="1300"/>
              <a:pPr eaLnBrk="1" hangingPunct="1"/>
              <a:t>31</a:t>
            </a:fld>
            <a:endParaRPr lang="en-US" sz="130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8095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06C434-2DBE-4591-B7BC-8AD650BF2C6A}" type="slidenum">
              <a:rPr lang="en-US" sz="1300"/>
              <a:pPr eaLnBrk="1" hangingPunct="1"/>
              <a:t>32</a:t>
            </a:fld>
            <a:endParaRPr lang="en-US" sz="130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499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8078F6-6999-4067-8FC5-59722E3647B5}" type="slidenum">
              <a:rPr lang="en-US" sz="1300"/>
              <a:pPr eaLnBrk="1" hangingPunct="1"/>
              <a:t>33</a:t>
            </a:fld>
            <a:endParaRPr lang="en-US" sz="130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This is a fragment of a transcript from an ACED student using the linear method.  Score this student.</a:t>
            </a:r>
          </a:p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727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70066D-4BCB-40C4-9000-6D00E3267AF4}" type="slidenum">
              <a:rPr lang="en-US" sz="1300"/>
              <a:pPr eaLnBrk="1" hangingPunct="1"/>
              <a:t>34</a:t>
            </a:fld>
            <a:endParaRPr lang="en-US" sz="130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1087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00E09B3-E1CB-4675-8549-89DC42C2BC82}" type="slidenum">
              <a:rPr lang="en-US" sz="1300"/>
              <a:pPr eaLnBrk="1" hangingPunct="1"/>
              <a:t>35</a:t>
            </a:fld>
            <a:endParaRPr lang="en-US" sz="130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6565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770B92-88F4-4C4C-86B2-359CDB6ED14F}" type="slidenum">
              <a:rPr lang="en-US" sz="1300"/>
              <a:pPr eaLnBrk="1" hangingPunct="1"/>
              <a:t>18</a:t>
            </a:fld>
            <a:endParaRPr lang="en-US" sz="130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Only planning on talking about the first graph.</a:t>
            </a:r>
          </a:p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Results availabe in ETS RR.</a:t>
            </a:r>
          </a:p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069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87AB428-50F9-4A34-BF3B-8DC92A879AB7}" type="slidenum">
              <a:rPr lang="en-US" sz="1300"/>
              <a:pPr eaLnBrk="1" hangingPunct="1"/>
              <a:t>36</a:t>
            </a:fld>
            <a:endParaRPr lang="en-US" sz="130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5287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716287-A867-4C87-B102-1F56354D10A0}" type="slidenum">
              <a:rPr lang="en-US" sz="1300"/>
              <a:pPr eaLnBrk="1" hangingPunct="1"/>
              <a:t>37</a:t>
            </a:fld>
            <a:endParaRPr lang="en-US" sz="130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Madigan, Mosurski and Almond [1996]</a:t>
            </a:r>
          </a:p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Thanks to Val for cleanup.</a:t>
            </a:r>
          </a:p>
        </p:txBody>
      </p:sp>
    </p:spTree>
    <p:extLst>
      <p:ext uri="{BB962C8B-B14F-4D97-AF65-F5344CB8AC3E}">
        <p14:creationId xmlns:p14="http://schemas.microsoft.com/office/powerpoint/2010/main" val="277686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8CAA06-7A2C-4EA7-ADE6-30CEEE649769}" type="slidenum">
              <a:rPr lang="en-US" sz="1300"/>
              <a:pPr eaLnBrk="1" hangingPunct="1"/>
              <a:t>38</a:t>
            </a:fld>
            <a:endParaRPr lang="en-US" sz="130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540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D9C6E5-C5AE-475C-BE25-5A08EE5BBF29}" type="slidenum">
              <a:rPr lang="en-US" sz="1300"/>
              <a:pPr eaLnBrk="1" hangingPunct="1"/>
              <a:t>40</a:t>
            </a:fld>
            <a:endParaRPr lang="en-US" sz="130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Drawback is it requires formal utilities. </a:t>
            </a:r>
          </a:p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EWOE is a quasi-utility</a:t>
            </a:r>
          </a:p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331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FAD893A-669E-4F85-A461-16026237E965}" type="slidenum">
              <a:rPr lang="en-US" sz="1300"/>
              <a:pPr eaLnBrk="1" hangingPunct="1"/>
              <a:t>41</a:t>
            </a:fld>
            <a:endParaRPr lang="en-US" sz="130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5729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F7385F-65F7-4A0B-A381-718ED19A1F06}" type="slidenum">
              <a:rPr lang="en-US" sz="1300"/>
              <a:pPr eaLnBrk="1" hangingPunct="1"/>
              <a:t>42</a:t>
            </a:fld>
            <a:endParaRPr lang="en-US" sz="130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5112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DA4626-0F4D-412F-BAAD-053E690412CE}" type="slidenum">
              <a:rPr lang="en-US" sz="1300"/>
              <a:pPr eaLnBrk="1" hangingPunct="1"/>
              <a:t>43</a:t>
            </a:fld>
            <a:endParaRPr lang="en-US" sz="130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Note:  This procedure doesn’t work on the Mac Version.</a:t>
            </a:r>
          </a:p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3330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DC16490-C221-4E56-9A08-34390FE9E190}" type="slidenum">
              <a:rPr lang="en-US" sz="1300"/>
              <a:pPr eaLnBrk="1" hangingPunct="1"/>
              <a:t>19</a:t>
            </a:fld>
            <a:endParaRPr lang="en-US" sz="1300"/>
          </a:p>
        </p:txBody>
      </p:sp>
      <p:sp>
        <p:nvSpPr>
          <p:cNvPr id="4301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0196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B51C936-CFFF-40D9-BFFB-63B350768C23}" type="slidenum">
              <a:rPr lang="en-US" sz="1300"/>
              <a:pPr eaLnBrk="1" hangingPunct="1"/>
              <a:t>20</a:t>
            </a:fld>
            <a:endParaRPr lang="en-US" sz="1300"/>
          </a:p>
        </p:txBody>
      </p:sp>
      <p:sp>
        <p:nvSpPr>
          <p:cNvPr id="4403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178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A0AE96-DF4D-4B73-B6E6-5DB7EDA071D2}" type="slidenum">
              <a:rPr lang="en-US" sz="1300"/>
              <a:pPr eaLnBrk="1" hangingPunct="1"/>
              <a:t>21</a:t>
            </a:fld>
            <a:endParaRPr lang="en-US" sz="1300"/>
          </a:p>
        </p:txBody>
      </p:sp>
      <p:sp>
        <p:nvSpPr>
          <p:cNvPr id="4506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7180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3D52065-18F9-4BE9-9E05-1E6E938335CF}" type="slidenum">
              <a:rPr lang="en-US" sz="1300"/>
              <a:pPr eaLnBrk="1" hangingPunct="1"/>
              <a:t>22</a:t>
            </a:fld>
            <a:endParaRPr lang="en-US" sz="1300"/>
          </a:p>
        </p:txBody>
      </p:sp>
      <p:sp>
        <p:nvSpPr>
          <p:cNvPr id="4608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7569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E4D0A46-F0BD-4AF5-A525-7C56B01A863B}" type="slidenum">
              <a:rPr lang="en-US" sz="1300"/>
              <a:pPr eaLnBrk="1" hangingPunct="1"/>
              <a:t>23</a:t>
            </a:fld>
            <a:endParaRPr lang="en-US" sz="1300"/>
          </a:p>
        </p:txBody>
      </p:sp>
      <p:sp>
        <p:nvSpPr>
          <p:cNvPr id="4710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0649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0B95886-0132-4F9F-B403-DB87D4FEDD7D}" type="slidenum">
              <a:rPr lang="en-US" sz="1300"/>
              <a:pPr eaLnBrk="1" hangingPunct="1"/>
              <a:t>24</a:t>
            </a:fld>
            <a:endParaRPr lang="en-US" sz="1300"/>
          </a:p>
        </p:txBody>
      </p:sp>
      <p:sp>
        <p:nvSpPr>
          <p:cNvPr id="4813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Can’t detach and discard fragment in Netica, but can do the other steps.  </a:t>
            </a:r>
          </a:p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Demonstrate in Netica.</a:t>
            </a:r>
          </a:p>
          <a:p>
            <a:pPr eaLnBrk="1" hangingPunct="1"/>
            <a:r>
              <a:rPr lang="en-US">
                <a:latin typeface="Times New Roman" pitchFamily="18" charset="0"/>
                <a:ea typeface="ＭＳ Ｐゴシック" pitchFamily="34" charset="-128"/>
              </a:rPr>
              <a:t>Also support in Ergo and StatShop.</a:t>
            </a:r>
          </a:p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5026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April, 2015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Unpublished Work (c) 2002-2015 ETS 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D569FF9-DE0E-4391-94AB-3709648BE9DB}" type="slidenum">
              <a:rPr lang="en-US" sz="1300"/>
              <a:pPr eaLnBrk="1" hangingPunct="1"/>
              <a:t>25</a:t>
            </a:fld>
            <a:endParaRPr lang="en-US" sz="130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433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May 2021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2021 NCME Tutorial: Bayesian Networks in Educational Assessment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5FA27-26BF-4FA7-B698-D0B208FCE1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8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5B5E1-22C2-4CA1-9540-C8CE08A3C4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04800"/>
            <a:ext cx="19621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7340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F67AD1-C34B-4BB6-A6F7-80DFCF11B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4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77C492-AA2E-43B6-B457-67ADF830B9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82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F0F8B-76AA-44F2-BAAB-DE2FE8E1A7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47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D77B06-3076-4268-A7C9-0CC4FF9AF8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May 2021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2021 NCME Tutorial: Bayesian Networks in Educational Assessment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ECAEE3-8B27-4A12-BC88-4BBB26F693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9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1E8338-9DE6-4E44-A2B3-D5391DA1F0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1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236799-F416-4913-9346-FE3C5D005D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8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58120-6E09-47C3-B3E5-06882A52DE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7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74D63-A61E-47F7-A12C-F4BE559C0B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9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DF61C6-A2BB-4C4E-82BC-103504096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D9539-2159-44E2-BE00-6E72882C7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8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E706C-95D7-45ED-BC50-2D2E172B07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2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 dirty="0"/>
              <a:t>May 2021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Times New Roman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 dirty="0"/>
              <a:t>2021 NCME Tutorial: Bayesian Networks in Educational Assessment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5FD312-E0C8-4B3D-8992-9949013BD7E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732963" y="1048084"/>
            <a:ext cx="795383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4000" b="1" dirty="0"/>
              <a:t>Bayesian Networks and Applications</a:t>
            </a:r>
          </a:p>
          <a:p>
            <a:pPr algn="ctr" eaLnBrk="1" hangingPunct="1"/>
            <a:endParaRPr lang="en-US" sz="4000" b="1" dirty="0"/>
          </a:p>
          <a:p>
            <a:pPr algn="ctr" eaLnBrk="1" hangingPunct="1"/>
            <a:r>
              <a:rPr lang="en-US" sz="3200" b="1" dirty="0"/>
              <a:t>Session 3:</a:t>
            </a:r>
            <a:r>
              <a:rPr lang="en-US" sz="4400" b="1" dirty="0"/>
              <a:t> </a:t>
            </a:r>
            <a:r>
              <a:rPr lang="en-US" sz="3200" b="1" dirty="0">
                <a:latin typeface="+mn-lt"/>
                <a:ea typeface="MS Song" pitchFamily="49" charset="-122"/>
              </a:rPr>
              <a:t>Bayes Net Applications II </a:t>
            </a:r>
            <a:endParaRPr lang="en-US" b="1" dirty="0">
              <a:latin typeface="+mn-lt"/>
            </a:endParaRPr>
          </a:p>
          <a:p>
            <a:pPr algn="ctr" eaLnBrk="1" hangingPunct="1"/>
            <a:r>
              <a:rPr lang="en-US" sz="3200" b="1" dirty="0"/>
              <a:t>                 </a:t>
            </a:r>
            <a:r>
              <a:rPr lang="en-US" sz="3200" b="1" dirty="0">
                <a:latin typeface="+mn-lt"/>
                <a:ea typeface="MS Song" pitchFamily="49" charset="-122"/>
              </a:rPr>
              <a:t>ACED: ECD in Action</a:t>
            </a:r>
            <a:endParaRPr lang="en-US" sz="3200" b="1" dirty="0">
              <a:latin typeface="+mn-lt"/>
            </a:endParaRP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2126456" y="4451629"/>
            <a:ext cx="54244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800" dirty="0"/>
              <a:t>Russell Almond, FSU</a:t>
            </a:r>
          </a:p>
          <a:p>
            <a:pPr algn="ctr" eaLnBrk="1" hangingPunct="1"/>
            <a:r>
              <a:rPr lang="en-US" sz="2800" dirty="0"/>
              <a:t>Duanli Yan, ETS</a:t>
            </a:r>
          </a:p>
        </p:txBody>
      </p:sp>
      <p:pic>
        <p:nvPicPr>
          <p:cNvPr id="30726" name="Picture 6" descr="ets-logo_100x68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12700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61C6-A2BB-4C4E-82BC-10350409673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875" y="152400"/>
            <a:ext cx="776287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066800"/>
          </a:xfrm>
        </p:spPr>
        <p:txBody>
          <a:bodyPr/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Bayes Net for Medical Diagnosis: Estimation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Almond &amp; Madigan (1994)</a:t>
            </a:r>
          </a:p>
        </p:txBody>
      </p: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EC6441D-0EF1-4710-8429-AFF0E8492FBC}" type="slidenum">
              <a:rPr lang="en-US" sz="1200"/>
              <a:pPr eaLnBrk="1" hangingPunct="1"/>
              <a:t>10</a:t>
            </a:fld>
            <a:endParaRPr lang="en-US" sz="12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0E5EED-0E91-2B76-5ED8-9B5DC8690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854" y="1676400"/>
            <a:ext cx="8201891" cy="5323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54ED0F-A758-D259-4D15-7823440876F0}"/>
              </a:ext>
            </a:extLst>
          </p:cNvPr>
          <p:cNvSpPr txBox="1"/>
          <p:nvPr/>
        </p:nvSpPr>
        <p:spPr>
          <a:xfrm>
            <a:off x="762000" y="1347217"/>
            <a:ext cx="7543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Example: If a patient is NOT healthy.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He/She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may have the following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symptooms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8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066800"/>
          </a:xfrm>
        </p:spPr>
        <p:txBody>
          <a:bodyPr/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Bayes Net for Medical Diagnosis: VOI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Almond &amp; Madigan (1994)</a:t>
            </a: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Value of information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“What is the value of a given medical test?”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Example: for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r. Jones,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given the information already entered (Age, Sex, Rest-Bp, Chest-Pain, Chol and Fast-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Bsug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 risk of coronary artery disease is 0.308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the result of the test is 0 , the probability that the patient has coronary artery disease drops to 0.142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the results of the test is 1, then the risk rises to .519.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results of 2 and 3+ the risk is .731 and .736</a:t>
            </a:r>
          </a:p>
          <a:p>
            <a:endParaRPr lang="en-US" sz="1900" dirty="0"/>
          </a:p>
        </p:txBody>
      </p: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EC6441D-0EF1-4710-8429-AFF0E8492FBC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4018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066800"/>
          </a:xfrm>
        </p:spPr>
        <p:txBody>
          <a:bodyPr/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Bayes Net for Medical Diagnosis: VOI,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Almond &amp; Madigan (1994)</a:t>
            </a: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Example: for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r. Jones</a:t>
            </a:r>
          </a:p>
          <a:p>
            <a:pPr marL="914400" lvl="3" indent="-457200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not knowing the cholesterol results, we can calculate the value of cholesterol screening as an alternative test</a:t>
            </a:r>
          </a:p>
          <a:p>
            <a:pPr marL="914400" lvl="3" indent="-457200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efore the cholesterol reading, the risk was 0.311</a:t>
            </a:r>
          </a:p>
          <a:p>
            <a:pPr marL="914400" lvl="3" indent="-457200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the cholesterol was Normal, the risk would drop to 0.295</a:t>
            </a:r>
          </a:p>
          <a:p>
            <a:pPr marL="914400" lvl="3" indent="-457200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the cholesterol was Moderate, the risk would be 0.302</a:t>
            </a:r>
          </a:p>
          <a:p>
            <a:pPr marL="914400" lvl="3" indent="-457200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the cholesterol was High or Very-High, the risk would be 0.331 or 0.319</a:t>
            </a:r>
          </a:p>
          <a:p>
            <a:pPr marL="457200" lvl="3" indent="0">
              <a:spcBef>
                <a:spcPts val="400"/>
              </a:spcBef>
              <a:spcAft>
                <a:spcPts val="0"/>
              </a:spcAft>
              <a:buNone/>
            </a:pP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 indicant is much less powerful</a:t>
            </a:r>
          </a:p>
          <a:p>
            <a:pPr marL="857250" lvl="2" indent="-457200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cholesterol is not an expensive test, often routinely administered. </a:t>
            </a:r>
          </a:p>
          <a:p>
            <a:pPr marL="857250" lvl="2" indent="-457200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may still be considered cost effective</a:t>
            </a:r>
          </a:p>
          <a:p>
            <a:endParaRPr lang="en-US" sz="1900" dirty="0"/>
          </a:p>
        </p:txBody>
      </p: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EC6441D-0EF1-4710-8429-AFF0E8492FBC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63693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066800"/>
          </a:xfrm>
        </p:spPr>
        <p:txBody>
          <a:bodyPr/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Bayes Net for Medical Diagnosis: WOE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Almond &amp; Madigan (1994)</a:t>
            </a: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Weight of Evidence (WOE):</a:t>
            </a:r>
            <a:endParaRPr lang="en-US" sz="2000" dirty="0">
              <a:effectLst/>
            </a:endParaRPr>
          </a:p>
          <a:p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Example: for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r. Jones, 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expected WOE for the Colored-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Floro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test is 0.524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expected WOE for the the Chol screening is 0.00204</a:t>
            </a:r>
          </a:p>
          <a:p>
            <a:endParaRPr lang="en-US" sz="1900" dirty="0"/>
          </a:p>
        </p:txBody>
      </p: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EC6441D-0EF1-4710-8429-AFF0E8492FBC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69045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066800"/>
          </a:xfrm>
        </p:spPr>
        <p:txBody>
          <a:bodyPr/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Bayes Net for Medical Diagnosis: Treatment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Almond &amp; Madigan (1994)</a:t>
            </a: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alue of Treatment or interventions: the expected effect of a treatment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Example: for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r. Jones, </a:t>
            </a:r>
          </a:p>
          <a:p>
            <a:pPr marL="525780" lvl="2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Suppose he had a very-high serum cholesterol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additionally</a:t>
            </a:r>
          </a:p>
          <a:p>
            <a:pPr marL="525780" lvl="2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he could lower his serum cholesterol, that would lower his risk of coronary artery disease</a:t>
            </a:r>
          </a:p>
          <a:p>
            <a:pPr marL="525780" lvl="2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Bayes net shows he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would lower his risk from 0.319 to 0.295</a:t>
            </a:r>
          </a:p>
          <a:p>
            <a:pPr marL="525780" lvl="2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this reduction is rather small, it is probably not worth spending too much energy trying to control his cholesterol.</a:t>
            </a:r>
          </a:p>
          <a:p>
            <a:endParaRPr lang="en-US" sz="1900" dirty="0"/>
          </a:p>
        </p:txBody>
      </p: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EC6441D-0EF1-4710-8429-AFF0E8492FBC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2871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066800"/>
          </a:xfrm>
        </p:spPr>
        <p:txBody>
          <a:bodyPr/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Bayes Net for Medical Diagnosis: Treatment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Almond &amp; Madigan (1994)</a:t>
            </a: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900" dirty="0"/>
          </a:p>
        </p:txBody>
      </p: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EC6441D-0EF1-4710-8429-AFF0E8492FBC}" type="slidenum">
              <a:rPr lang="en-US" sz="1200"/>
              <a:pPr eaLnBrk="1" hangingPunct="1"/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55595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1066800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Bayes Net for Medical Diagnosis: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Sensitivity Analysis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Almond &amp; Madigan (1994)</a:t>
            </a: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marL="4000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Assessing the effect of small changes in the model: sensitivity analysis</a:t>
            </a:r>
          </a:p>
          <a:p>
            <a:pPr marL="800100" lvl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 calculations were based a statistical model, and statistical models are only approximations of the truth</a:t>
            </a:r>
          </a:p>
          <a:p>
            <a:pPr marL="800100" lvl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the model was changed a little bit, it may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ffect the conclusions a great deal, or it may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ffect them only a little bit</a:t>
            </a:r>
          </a:p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Heart example: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 included patients at high risk for coronary artery disease (i.e., patients who were admitted to the clinic for angiography) in the study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the clinician felt that the risk factors were lower at her clinic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 could study the sensitivity of model’s predictions to the overall rate of coronary artery disease</a:t>
            </a:r>
          </a:p>
        </p:txBody>
      </p: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EC6441D-0EF1-4710-8429-AFF0E8492FBC}" type="slidenum">
              <a:rPr lang="en-US" sz="1200"/>
              <a:pPr eaLnBrk="1" hangingPunct="1"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0411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1066800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Bayes Net for Medical Diagnosis: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Sensitivity Analysis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Almond &amp; Madigan (1994)</a:t>
            </a: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study the sensitivity of our conclusions to this number</a:t>
            </a:r>
          </a:p>
          <a:p>
            <a:pPr marL="91440" marR="0" indent="-18288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Increase the number associated with healthy patients from 165 to 365</a:t>
            </a:r>
          </a:p>
          <a:p>
            <a:pPr marL="91440" marR="0" indent="-18288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increase the baseline proportion of healthy patients from 0.545 to 0.725</a:t>
            </a:r>
          </a:p>
          <a:p>
            <a:pPr marL="91440" marR="0" indent="-18288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Looking at Mr. Jones</a:t>
            </a: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his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risk drops from 0.311 to 0.170</a:t>
            </a:r>
          </a:p>
        </p:txBody>
      </p: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EC6441D-0EF1-4710-8429-AFF0E8492FBC}" type="slidenum">
              <a:rPr lang="en-US" sz="1200"/>
              <a:pPr eaLnBrk="1" hangingPunct="1"/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90150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F1E63E-94F0-4C2C-ADFA-87DB45521FD8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ACED Background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1752600"/>
            <a:ext cx="5257800" cy="4343400"/>
          </a:xfrm>
        </p:spPr>
        <p:txBody>
          <a:bodyPr/>
          <a:lstStyle/>
          <a:p>
            <a:pPr eaLnBrk="1" hangingPunct="1"/>
            <a:r>
              <a:rPr lang="en-US" sz="2100" dirty="0">
                <a:ea typeface="ＭＳ Ｐゴシック" pitchFamily="34" charset="-128"/>
              </a:rPr>
              <a:t>ACED (Adaptive Content with Evidence-based Diagnosis)</a:t>
            </a:r>
          </a:p>
          <a:p>
            <a:pPr eaLnBrk="1" hangingPunct="1"/>
            <a:r>
              <a:rPr lang="en-US" sz="2100" dirty="0">
                <a:ea typeface="ＭＳ Ｐゴシック" pitchFamily="34" charset="-128"/>
              </a:rPr>
              <a:t>Val Shute (PD), Aurora Graf, Jody Underwood, Eric Hansen, Peggy Redman, Russell Almond, Larry Casey, Waverly Hester, Steve Landau, Diego Zapata</a:t>
            </a:r>
          </a:p>
          <a:p>
            <a:pPr eaLnBrk="1" hangingPunct="1"/>
            <a:r>
              <a:rPr lang="en-US" sz="2100" dirty="0">
                <a:ea typeface="ＭＳ Ｐゴシック" pitchFamily="34" charset="-128"/>
              </a:rPr>
              <a:t>Domain:  Middle School Math, Sequences</a:t>
            </a:r>
          </a:p>
          <a:p>
            <a:pPr eaLnBrk="1" hangingPunct="1"/>
            <a:r>
              <a:rPr lang="en-US" sz="2100" dirty="0">
                <a:ea typeface="ＭＳ Ｐゴシック" pitchFamily="34" charset="-128"/>
              </a:rPr>
              <a:t>Project Goals: </a:t>
            </a:r>
          </a:p>
          <a:p>
            <a:pPr lvl="1" eaLnBrk="1" hangingPunct="1"/>
            <a:r>
              <a:rPr lang="en-US" sz="1900" dirty="0">
                <a:ea typeface="ＭＳ Ｐゴシック" pitchFamily="34" charset="-128"/>
              </a:rPr>
              <a:t>Adaptive Task Selection</a:t>
            </a:r>
          </a:p>
          <a:p>
            <a:pPr lvl="1" eaLnBrk="1" hangingPunct="1"/>
            <a:r>
              <a:rPr lang="en-US" sz="1900" dirty="0">
                <a:ea typeface="ＭＳ Ｐゴシック" pitchFamily="34" charset="-128"/>
              </a:rPr>
              <a:t>Diagnostic Feedback</a:t>
            </a:r>
          </a:p>
          <a:p>
            <a:pPr lvl="1" eaLnBrk="1" hangingPunct="1"/>
            <a:r>
              <a:rPr lang="en-US" sz="1900" dirty="0">
                <a:ea typeface="ＭＳ Ｐゴシック" pitchFamily="34" charset="-128"/>
              </a:rPr>
              <a:t>Accessibility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2743200"/>
          <a:ext cx="32004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657143" imgH="2742857" progId="">
                  <p:embed/>
                </p:oleObj>
              </mc:Choice>
              <mc:Fallback>
                <p:oleObj name="Image" r:id="rId3" imgW="3657143" imgH="274285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43200"/>
                        <a:ext cx="32004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5638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A585697-F869-42DD-9522-863A321F7557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ACED Features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391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993366"/>
                </a:solidFill>
                <a:ea typeface="ＭＳ Ｐゴシック" pitchFamily="34" charset="-128"/>
              </a:rPr>
              <a:t>Valid Assessment</a:t>
            </a:r>
            <a:r>
              <a:rPr lang="en-US" sz="2800" dirty="0">
                <a:solidFill>
                  <a:srgbClr val="003399"/>
                </a:solidFill>
                <a:ea typeface="ＭＳ Ｐゴシック" pitchFamily="34" charset="-128"/>
              </a:rPr>
              <a:t>. </a:t>
            </a:r>
            <a:r>
              <a:rPr lang="en-US" sz="2000" dirty="0">
                <a:ea typeface="ＭＳ Ｐゴシック" pitchFamily="34" charset="-128"/>
              </a:rPr>
              <a:t>Based on evidence-centered design (ECD).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993366"/>
                </a:solidFill>
                <a:ea typeface="ＭＳ Ｐゴシック" pitchFamily="34" charset="-128"/>
              </a:rPr>
              <a:t>Adaptive Sequencing</a:t>
            </a:r>
            <a:r>
              <a:rPr lang="en-US" sz="2800" dirty="0">
                <a:solidFill>
                  <a:srgbClr val="003399"/>
                </a:solidFill>
                <a:ea typeface="ＭＳ Ｐゴシック" pitchFamily="34" charset="-128"/>
              </a:rPr>
              <a:t>. </a:t>
            </a:r>
            <a:r>
              <a:rPr lang="en-US" sz="2000" dirty="0">
                <a:ea typeface="ＭＳ Ｐゴシック" pitchFamily="34" charset="-128"/>
              </a:rPr>
              <a:t>Tasks presented in line with an adaptive algorithm.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>
              <a:solidFill>
                <a:srgbClr val="003399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993366"/>
                </a:solidFill>
                <a:ea typeface="ＭＳ Ｐゴシック" pitchFamily="34" charset="-128"/>
              </a:rPr>
              <a:t>Diagnostic Feedback</a:t>
            </a:r>
            <a:r>
              <a:rPr lang="en-US" sz="2800" dirty="0">
                <a:solidFill>
                  <a:srgbClr val="003399"/>
                </a:solidFill>
                <a:ea typeface="ＭＳ Ｐゴシック" pitchFamily="34" charset="-128"/>
              </a:rPr>
              <a:t>. </a:t>
            </a:r>
            <a:r>
              <a:rPr lang="en-US" sz="2000" dirty="0">
                <a:ea typeface="ＭＳ Ｐゴシック" pitchFamily="34" charset="-128"/>
              </a:rPr>
              <a:t>Feedback is immediate and addresses common errors and misconceptions.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>
              <a:solidFill>
                <a:srgbClr val="003399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993366"/>
                </a:solidFill>
                <a:ea typeface="ＭＳ Ｐゴシック" pitchFamily="34" charset="-128"/>
              </a:rPr>
              <a:t>Aligned</a:t>
            </a:r>
            <a:r>
              <a:rPr lang="en-US" sz="2800" dirty="0">
                <a:solidFill>
                  <a:srgbClr val="003399"/>
                </a:solidFill>
                <a:ea typeface="ＭＳ Ｐゴシック" pitchFamily="34" charset="-128"/>
              </a:rPr>
              <a:t>. </a:t>
            </a:r>
            <a:r>
              <a:rPr lang="en-US" sz="2000" dirty="0">
                <a:ea typeface="ＭＳ Ｐゴシック" pitchFamily="34" charset="-128"/>
              </a:rPr>
              <a:t>Assessments aligned with (a) state and national standards and (b) curricula in current textbooks.</a:t>
            </a:r>
            <a:endParaRPr lang="en-US" sz="2000" b="1" dirty="0">
              <a:solidFill>
                <a:srgbClr val="003399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947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066800"/>
          </a:xfrm>
        </p:spPr>
        <p:txBody>
          <a:bodyPr/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Bayes Net for Medical Diagnosis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Almond &amp; Madigan (1994)</a:t>
            </a: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724400"/>
          </a:xfrm>
        </p:spPr>
        <p:txBody>
          <a:bodyPr/>
          <a:lstStyle/>
          <a:p>
            <a:pPr marL="457200" marR="0" indent="-457200">
              <a:spcBef>
                <a:spcPts val="400"/>
              </a:spcBef>
              <a:spcAft>
                <a:spcPts val="0"/>
              </a:spcAft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Medical knowledge about risks consists of a combination of </a:t>
            </a:r>
          </a:p>
          <a:p>
            <a:pPr marL="857250" lvl="2" indent="-457200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structural information about known biological facts</a:t>
            </a:r>
          </a:p>
          <a:p>
            <a:pPr marL="857250" lvl="2" indent="-457200"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probabilistic or actuarial information about exposures to hazards and recovery rates</a:t>
            </a: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-45720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Making appropriate medical decisions is a difficult task. It usually involves at least three steps:</a:t>
            </a:r>
          </a:p>
          <a:p>
            <a:pPr marL="857250" lvl="2" indent="-4572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make a comprehensive list of available options</a:t>
            </a: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57250" lvl="2" indent="-4572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evaluate the risks and benefits of those options </a:t>
            </a:r>
          </a:p>
          <a:p>
            <a:pPr marL="857250" lvl="2" indent="-4572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a “best” option from among the alternatives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EC6441D-0EF1-4710-8429-AFF0E8492FBC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7845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3B827D6-6CA2-4C42-A80D-61B561BCEA47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1024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ACED Proficiency Model</a:t>
            </a:r>
          </a:p>
        </p:txBody>
      </p:sp>
      <p:pic>
        <p:nvPicPr>
          <p:cNvPr id="10246" name="Picture 1028" descr="pm_cle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t="14102" r="961" b="14102"/>
          <a:stretch>
            <a:fillRect/>
          </a:stretch>
        </p:blipFill>
        <p:spPr bwMode="auto">
          <a:xfrm>
            <a:off x="914400" y="1371600"/>
            <a:ext cx="7462838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81" name="Freeform 1029"/>
          <p:cNvSpPr>
            <a:spLocks/>
          </p:cNvSpPr>
          <p:nvPr/>
        </p:nvSpPr>
        <p:spPr bwMode="auto">
          <a:xfrm>
            <a:off x="2362200" y="2819400"/>
            <a:ext cx="3967163" cy="3816350"/>
          </a:xfrm>
          <a:custGeom>
            <a:avLst/>
            <a:gdLst/>
            <a:ahLst/>
            <a:cxnLst>
              <a:cxn ang="0">
                <a:pos x="744" y="216"/>
              </a:cxn>
              <a:cxn ang="0">
                <a:pos x="799" y="198"/>
              </a:cxn>
              <a:cxn ang="0">
                <a:pos x="854" y="161"/>
              </a:cxn>
              <a:cxn ang="0">
                <a:pos x="1064" y="79"/>
              </a:cxn>
              <a:cxn ang="0">
                <a:pos x="1384" y="60"/>
              </a:cxn>
              <a:cxn ang="0">
                <a:pos x="2051" y="243"/>
              </a:cxn>
              <a:cxn ang="0">
                <a:pos x="2216" y="335"/>
              </a:cxn>
              <a:cxn ang="0">
                <a:pos x="2280" y="371"/>
              </a:cxn>
              <a:cxn ang="0">
                <a:pos x="2307" y="390"/>
              </a:cxn>
              <a:cxn ang="0">
                <a:pos x="2335" y="399"/>
              </a:cxn>
              <a:cxn ang="0">
                <a:pos x="2362" y="426"/>
              </a:cxn>
              <a:cxn ang="0">
                <a:pos x="2454" y="499"/>
              </a:cxn>
              <a:cxn ang="0">
                <a:pos x="2499" y="618"/>
              </a:cxn>
              <a:cxn ang="0">
                <a:pos x="2463" y="838"/>
              </a:cxn>
              <a:cxn ang="0">
                <a:pos x="2362" y="966"/>
              </a:cxn>
              <a:cxn ang="0">
                <a:pos x="2307" y="1057"/>
              </a:cxn>
              <a:cxn ang="0">
                <a:pos x="2280" y="1148"/>
              </a:cxn>
              <a:cxn ang="0">
                <a:pos x="2234" y="1331"/>
              </a:cxn>
              <a:cxn ang="0">
                <a:pos x="2161" y="1688"/>
              </a:cxn>
              <a:cxn ang="0">
                <a:pos x="2079" y="1825"/>
              </a:cxn>
              <a:cxn ang="0">
                <a:pos x="2051" y="1871"/>
              </a:cxn>
              <a:cxn ang="0">
                <a:pos x="1987" y="1971"/>
              </a:cxn>
              <a:cxn ang="0">
                <a:pos x="1932" y="2044"/>
              </a:cxn>
              <a:cxn ang="0">
                <a:pos x="1585" y="2319"/>
              </a:cxn>
              <a:cxn ang="0">
                <a:pos x="1539" y="2328"/>
              </a:cxn>
              <a:cxn ang="0">
                <a:pos x="1411" y="2346"/>
              </a:cxn>
              <a:cxn ang="0">
                <a:pos x="1082" y="2383"/>
              </a:cxn>
              <a:cxn ang="0">
                <a:pos x="963" y="2392"/>
              </a:cxn>
              <a:cxn ang="0">
                <a:pos x="799" y="2401"/>
              </a:cxn>
              <a:cxn ang="0">
                <a:pos x="342" y="2383"/>
              </a:cxn>
              <a:cxn ang="0">
                <a:pos x="140" y="2337"/>
              </a:cxn>
              <a:cxn ang="0">
                <a:pos x="86" y="2319"/>
              </a:cxn>
              <a:cxn ang="0">
                <a:pos x="40" y="2273"/>
              </a:cxn>
              <a:cxn ang="0">
                <a:pos x="3" y="2182"/>
              </a:cxn>
              <a:cxn ang="0">
                <a:pos x="12" y="2044"/>
              </a:cxn>
              <a:cxn ang="0">
                <a:pos x="58" y="1971"/>
              </a:cxn>
              <a:cxn ang="0">
                <a:pos x="150" y="1798"/>
              </a:cxn>
              <a:cxn ang="0">
                <a:pos x="186" y="1724"/>
              </a:cxn>
              <a:cxn ang="0">
                <a:pos x="232" y="1596"/>
              </a:cxn>
              <a:cxn ang="0">
                <a:pos x="314" y="1258"/>
              </a:cxn>
              <a:cxn ang="0">
                <a:pos x="342" y="1148"/>
              </a:cxn>
              <a:cxn ang="0">
                <a:pos x="406" y="929"/>
              </a:cxn>
              <a:cxn ang="0">
                <a:pos x="442" y="828"/>
              </a:cxn>
              <a:cxn ang="0">
                <a:pos x="460" y="774"/>
              </a:cxn>
              <a:cxn ang="0">
                <a:pos x="424" y="737"/>
              </a:cxn>
              <a:cxn ang="0">
                <a:pos x="396" y="728"/>
              </a:cxn>
              <a:cxn ang="0">
                <a:pos x="378" y="673"/>
              </a:cxn>
              <a:cxn ang="0">
                <a:pos x="387" y="508"/>
              </a:cxn>
              <a:cxn ang="0">
                <a:pos x="406" y="481"/>
              </a:cxn>
              <a:cxn ang="0">
                <a:pos x="424" y="444"/>
              </a:cxn>
              <a:cxn ang="0">
                <a:pos x="515" y="399"/>
              </a:cxn>
              <a:cxn ang="0">
                <a:pos x="616" y="335"/>
              </a:cxn>
              <a:cxn ang="0">
                <a:pos x="689" y="289"/>
              </a:cxn>
              <a:cxn ang="0">
                <a:pos x="780" y="198"/>
              </a:cxn>
              <a:cxn ang="0">
                <a:pos x="799" y="179"/>
              </a:cxn>
              <a:cxn ang="0">
                <a:pos x="835" y="179"/>
              </a:cxn>
            </a:cxnLst>
            <a:rect l="0" t="0" r="r" b="b"/>
            <a:pathLst>
              <a:path w="2499" h="2404">
                <a:moveTo>
                  <a:pt x="744" y="216"/>
                </a:moveTo>
                <a:cubicBezTo>
                  <a:pt x="762" y="210"/>
                  <a:pt x="782" y="207"/>
                  <a:pt x="799" y="198"/>
                </a:cubicBezTo>
                <a:cubicBezTo>
                  <a:pt x="819" y="188"/>
                  <a:pt x="833" y="168"/>
                  <a:pt x="854" y="161"/>
                </a:cubicBezTo>
                <a:cubicBezTo>
                  <a:pt x="927" y="137"/>
                  <a:pt x="989" y="97"/>
                  <a:pt x="1064" y="79"/>
                </a:cubicBezTo>
                <a:cubicBezTo>
                  <a:pt x="1138" y="0"/>
                  <a:pt x="1319" y="58"/>
                  <a:pt x="1384" y="60"/>
                </a:cubicBezTo>
                <a:cubicBezTo>
                  <a:pt x="1609" y="85"/>
                  <a:pt x="1837" y="172"/>
                  <a:pt x="2051" y="243"/>
                </a:cubicBezTo>
                <a:cubicBezTo>
                  <a:pt x="2105" y="279"/>
                  <a:pt x="2161" y="301"/>
                  <a:pt x="2216" y="335"/>
                </a:cubicBezTo>
                <a:cubicBezTo>
                  <a:pt x="2277" y="373"/>
                  <a:pt x="2227" y="354"/>
                  <a:pt x="2280" y="371"/>
                </a:cubicBezTo>
                <a:cubicBezTo>
                  <a:pt x="2289" y="377"/>
                  <a:pt x="2297" y="385"/>
                  <a:pt x="2307" y="390"/>
                </a:cubicBezTo>
                <a:cubicBezTo>
                  <a:pt x="2316" y="394"/>
                  <a:pt x="2327" y="394"/>
                  <a:pt x="2335" y="399"/>
                </a:cubicBezTo>
                <a:cubicBezTo>
                  <a:pt x="2346" y="406"/>
                  <a:pt x="2352" y="418"/>
                  <a:pt x="2362" y="426"/>
                </a:cubicBezTo>
                <a:cubicBezTo>
                  <a:pt x="2391" y="450"/>
                  <a:pt x="2430" y="469"/>
                  <a:pt x="2454" y="499"/>
                </a:cubicBezTo>
                <a:cubicBezTo>
                  <a:pt x="2481" y="533"/>
                  <a:pt x="2489" y="577"/>
                  <a:pt x="2499" y="618"/>
                </a:cubicBezTo>
                <a:cubicBezTo>
                  <a:pt x="2493" y="715"/>
                  <a:pt x="2489" y="756"/>
                  <a:pt x="2463" y="838"/>
                </a:cubicBezTo>
                <a:cubicBezTo>
                  <a:pt x="2445" y="895"/>
                  <a:pt x="2393" y="920"/>
                  <a:pt x="2362" y="966"/>
                </a:cubicBezTo>
                <a:cubicBezTo>
                  <a:pt x="2343" y="995"/>
                  <a:pt x="2323" y="1027"/>
                  <a:pt x="2307" y="1057"/>
                </a:cubicBezTo>
                <a:cubicBezTo>
                  <a:pt x="2286" y="1095"/>
                  <a:pt x="2290" y="1107"/>
                  <a:pt x="2280" y="1148"/>
                </a:cubicBezTo>
                <a:cubicBezTo>
                  <a:pt x="2265" y="1209"/>
                  <a:pt x="2249" y="1270"/>
                  <a:pt x="2234" y="1331"/>
                </a:cubicBezTo>
                <a:cubicBezTo>
                  <a:pt x="2226" y="1424"/>
                  <a:pt x="2212" y="1609"/>
                  <a:pt x="2161" y="1688"/>
                </a:cubicBezTo>
                <a:cubicBezTo>
                  <a:pt x="2148" y="1742"/>
                  <a:pt x="2111" y="1777"/>
                  <a:pt x="2079" y="1825"/>
                </a:cubicBezTo>
                <a:cubicBezTo>
                  <a:pt x="2031" y="1897"/>
                  <a:pt x="2111" y="1811"/>
                  <a:pt x="2051" y="1871"/>
                </a:cubicBezTo>
                <a:cubicBezTo>
                  <a:pt x="2037" y="1913"/>
                  <a:pt x="2015" y="1936"/>
                  <a:pt x="1987" y="1971"/>
                </a:cubicBezTo>
                <a:cubicBezTo>
                  <a:pt x="1975" y="2008"/>
                  <a:pt x="1965" y="2023"/>
                  <a:pt x="1932" y="2044"/>
                </a:cubicBezTo>
                <a:cubicBezTo>
                  <a:pt x="1876" y="2160"/>
                  <a:pt x="1708" y="2278"/>
                  <a:pt x="1585" y="2319"/>
                </a:cubicBezTo>
                <a:cubicBezTo>
                  <a:pt x="1570" y="2324"/>
                  <a:pt x="1554" y="2326"/>
                  <a:pt x="1539" y="2328"/>
                </a:cubicBezTo>
                <a:cubicBezTo>
                  <a:pt x="1496" y="2335"/>
                  <a:pt x="1411" y="2346"/>
                  <a:pt x="1411" y="2346"/>
                </a:cubicBezTo>
                <a:cubicBezTo>
                  <a:pt x="1303" y="2381"/>
                  <a:pt x="1196" y="2376"/>
                  <a:pt x="1082" y="2383"/>
                </a:cubicBezTo>
                <a:cubicBezTo>
                  <a:pt x="1042" y="2385"/>
                  <a:pt x="1003" y="2389"/>
                  <a:pt x="963" y="2392"/>
                </a:cubicBezTo>
                <a:cubicBezTo>
                  <a:pt x="908" y="2395"/>
                  <a:pt x="854" y="2398"/>
                  <a:pt x="799" y="2401"/>
                </a:cubicBezTo>
                <a:cubicBezTo>
                  <a:pt x="758" y="2400"/>
                  <a:pt x="469" y="2404"/>
                  <a:pt x="342" y="2383"/>
                </a:cubicBezTo>
                <a:cubicBezTo>
                  <a:pt x="274" y="2372"/>
                  <a:pt x="208" y="2348"/>
                  <a:pt x="140" y="2337"/>
                </a:cubicBezTo>
                <a:cubicBezTo>
                  <a:pt x="122" y="2331"/>
                  <a:pt x="104" y="2325"/>
                  <a:pt x="86" y="2319"/>
                </a:cubicBezTo>
                <a:cubicBezTo>
                  <a:pt x="65" y="2312"/>
                  <a:pt x="40" y="2273"/>
                  <a:pt x="40" y="2273"/>
                </a:cubicBezTo>
                <a:cubicBezTo>
                  <a:pt x="29" y="2240"/>
                  <a:pt x="12" y="2217"/>
                  <a:pt x="3" y="2182"/>
                </a:cubicBezTo>
                <a:cubicBezTo>
                  <a:pt x="6" y="2136"/>
                  <a:pt x="0" y="2089"/>
                  <a:pt x="12" y="2044"/>
                </a:cubicBezTo>
                <a:cubicBezTo>
                  <a:pt x="19" y="2016"/>
                  <a:pt x="43" y="1995"/>
                  <a:pt x="58" y="1971"/>
                </a:cubicBezTo>
                <a:cubicBezTo>
                  <a:pt x="93" y="1915"/>
                  <a:pt x="108" y="1851"/>
                  <a:pt x="150" y="1798"/>
                </a:cubicBezTo>
                <a:cubicBezTo>
                  <a:pt x="177" y="1715"/>
                  <a:pt x="132" y="1847"/>
                  <a:pt x="186" y="1724"/>
                </a:cubicBezTo>
                <a:cubicBezTo>
                  <a:pt x="204" y="1684"/>
                  <a:pt x="218" y="1638"/>
                  <a:pt x="232" y="1596"/>
                </a:cubicBezTo>
                <a:cubicBezTo>
                  <a:pt x="268" y="1485"/>
                  <a:pt x="279" y="1368"/>
                  <a:pt x="314" y="1258"/>
                </a:cubicBezTo>
                <a:cubicBezTo>
                  <a:pt x="339" y="1083"/>
                  <a:pt x="305" y="1287"/>
                  <a:pt x="342" y="1148"/>
                </a:cubicBezTo>
                <a:cubicBezTo>
                  <a:pt x="366" y="1060"/>
                  <a:pt x="371" y="1016"/>
                  <a:pt x="406" y="929"/>
                </a:cubicBezTo>
                <a:cubicBezTo>
                  <a:pt x="420" y="893"/>
                  <a:pt x="431" y="865"/>
                  <a:pt x="442" y="828"/>
                </a:cubicBezTo>
                <a:cubicBezTo>
                  <a:pt x="447" y="810"/>
                  <a:pt x="460" y="774"/>
                  <a:pt x="460" y="774"/>
                </a:cubicBezTo>
                <a:cubicBezTo>
                  <a:pt x="448" y="762"/>
                  <a:pt x="438" y="747"/>
                  <a:pt x="424" y="737"/>
                </a:cubicBezTo>
                <a:cubicBezTo>
                  <a:pt x="416" y="731"/>
                  <a:pt x="402" y="736"/>
                  <a:pt x="396" y="728"/>
                </a:cubicBezTo>
                <a:cubicBezTo>
                  <a:pt x="385" y="712"/>
                  <a:pt x="378" y="673"/>
                  <a:pt x="378" y="673"/>
                </a:cubicBezTo>
                <a:cubicBezTo>
                  <a:pt x="381" y="618"/>
                  <a:pt x="379" y="563"/>
                  <a:pt x="387" y="508"/>
                </a:cubicBezTo>
                <a:cubicBezTo>
                  <a:pt x="389" y="497"/>
                  <a:pt x="400" y="491"/>
                  <a:pt x="406" y="481"/>
                </a:cubicBezTo>
                <a:cubicBezTo>
                  <a:pt x="413" y="469"/>
                  <a:pt x="414" y="454"/>
                  <a:pt x="424" y="444"/>
                </a:cubicBezTo>
                <a:cubicBezTo>
                  <a:pt x="432" y="436"/>
                  <a:pt x="503" y="406"/>
                  <a:pt x="515" y="399"/>
                </a:cubicBezTo>
                <a:cubicBezTo>
                  <a:pt x="550" y="379"/>
                  <a:pt x="579" y="353"/>
                  <a:pt x="616" y="335"/>
                </a:cubicBezTo>
                <a:cubicBezTo>
                  <a:pt x="639" y="311"/>
                  <a:pt x="664" y="311"/>
                  <a:pt x="689" y="289"/>
                </a:cubicBezTo>
                <a:cubicBezTo>
                  <a:pt x="724" y="258"/>
                  <a:pt x="745" y="226"/>
                  <a:pt x="780" y="198"/>
                </a:cubicBezTo>
                <a:cubicBezTo>
                  <a:pt x="787" y="192"/>
                  <a:pt x="791" y="182"/>
                  <a:pt x="799" y="179"/>
                </a:cubicBezTo>
                <a:cubicBezTo>
                  <a:pt x="810" y="175"/>
                  <a:pt x="823" y="179"/>
                  <a:pt x="835" y="179"/>
                </a:cubicBezTo>
              </a:path>
            </a:pathLst>
          </a:custGeom>
          <a:noFill/>
          <a:ln w="60325" cap="flat" cmpd="sng">
            <a:solidFill>
              <a:srgbClr val="993366"/>
            </a:solidFill>
            <a:prstDash val="solid"/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62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92441D0-BD8C-41CD-84BA-220C86BB85D7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Typical Task</a:t>
            </a:r>
          </a:p>
        </p:txBody>
      </p:sp>
      <p:pic>
        <p:nvPicPr>
          <p:cNvPr id="11270" name="Picture 4" descr="An item that uses a table, graphics, and numeric entr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4319"/>
            <a:ext cx="9142413" cy="575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174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C8D1C44-96B1-482D-8500-4DDA9475EE31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ACED Design/Build Process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Identify Proficiency variables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Structure Proficiency Model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Elicit Proficiency Model Parameters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Construct Tasks to target proficiencies at Low/Medium/High difficulty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Build Evidence Models based on difficulty/Q-Matrix</a:t>
            </a:r>
          </a:p>
        </p:txBody>
      </p:sp>
    </p:spTree>
    <p:extLst>
      <p:ext uri="{BB962C8B-B14F-4D97-AF65-F5344CB8AC3E}">
        <p14:creationId xmlns:p14="http://schemas.microsoft.com/office/powerpoint/2010/main" val="2854224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04CEA3E-C855-47BA-B462-D7CE9E60D8B9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Parameterization of Network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34" charset="-128"/>
              </a:rPr>
              <a:t>Proficiency Model: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Based on Regression model of child given parent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SME provided correlation and intercept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SME has low confidence in numeric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34" charset="-128"/>
              </a:rPr>
              <a:t>Evidence Model Fragment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Tasks Scored </a:t>
            </a:r>
            <a:r>
              <a:rPr lang="en-US" sz="2400" u="sng">
                <a:ea typeface="ＭＳ Ｐゴシック" pitchFamily="34" charset="-128"/>
              </a:rPr>
              <a:t>Right</a:t>
            </a:r>
            <a:r>
              <a:rPr lang="en-US" sz="2400">
                <a:ea typeface="ＭＳ Ｐゴシック" pitchFamily="34" charset="-128"/>
              </a:rPr>
              <a:t>/</a:t>
            </a:r>
            <a:r>
              <a:rPr lang="en-US" sz="2400" u="sng">
                <a:ea typeface="ＭＳ Ｐゴシック" pitchFamily="34" charset="-128"/>
              </a:rPr>
              <a:t>Wrong</a:t>
            </a:r>
            <a:endParaRPr lang="en-US" sz="240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Based on IRT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>
                <a:ea typeface="ＭＳ Ｐゴシック" pitchFamily="34" charset="-128"/>
              </a:rPr>
              <a:t>High</a:t>
            </a:r>
            <a:r>
              <a:rPr lang="en-US" sz="2400">
                <a:ea typeface="ＭＳ Ｐゴシック" pitchFamily="34" charset="-128"/>
              </a:rPr>
              <a:t>/</a:t>
            </a:r>
            <a:r>
              <a:rPr lang="en-US" sz="2400" u="sng">
                <a:ea typeface="ＭＳ Ｐゴシック" pitchFamily="34" charset="-128"/>
              </a:rPr>
              <a:t>Medium</a:t>
            </a:r>
            <a:r>
              <a:rPr lang="en-US" sz="2400">
                <a:ea typeface="ＭＳ Ｐゴシック" pitchFamily="34" charset="-128"/>
              </a:rPr>
              <a:t>/</a:t>
            </a:r>
            <a:r>
              <a:rPr lang="en-US" sz="2400" u="sng">
                <a:ea typeface="ＭＳ Ｐゴシック" pitchFamily="34" charset="-128"/>
              </a:rPr>
              <a:t>Low</a:t>
            </a:r>
            <a:r>
              <a:rPr lang="en-US" sz="2400">
                <a:ea typeface="ＭＳ Ｐゴシック" pitchFamily="34" charset="-128"/>
              </a:rPr>
              <a:t> corresponds to </a:t>
            </a:r>
            <a:r>
              <a:rPr lang="en-US" sz="2400">
                <a:latin typeface="Symbol" pitchFamily="18" charset="2"/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sz="2400">
                <a:ea typeface="ＭＳ Ｐゴシック" pitchFamily="34" charset="-128"/>
              </a:rPr>
              <a:t> = +1/0/-1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Easy/Medium/Hard corresponds to difficulty -1/0/+1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Discrimination of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Used Q-Matrix to determine which node is parent</a:t>
            </a:r>
          </a:p>
        </p:txBody>
      </p:sp>
    </p:spTree>
    <p:extLst>
      <p:ext uri="{BB962C8B-B14F-4D97-AF65-F5344CB8AC3E}">
        <p14:creationId xmlns:p14="http://schemas.microsoft.com/office/powerpoint/2010/main" val="329350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9B3F448-97B7-4B0C-AF42-16CC66A74A96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PM-EM Algorithm for Scoring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34" charset="-128"/>
              </a:rPr>
              <a:t>Master Bayes net with just proficiency model(PM)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34" charset="-128"/>
              </a:rPr>
              <a:t>Database of Bayes net fragments corresponding to evidence models (EMs), indexed by task ID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34" charset="-128"/>
              </a:rPr>
              <a:t>To score a task: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Find EM fragment corresponding to task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Join EM fragment to PM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Enter Evidence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Absorb evidence from EM fragment into network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Detach EM fragment</a:t>
            </a:r>
          </a:p>
        </p:txBody>
      </p:sp>
    </p:spTree>
    <p:extLst>
      <p:ext uri="{BB962C8B-B14F-4D97-AF65-F5344CB8AC3E}">
        <p14:creationId xmlns:p14="http://schemas.microsoft.com/office/powerpoint/2010/main" val="2599292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pPr algn="l" eaLnBrk="1" hangingPunct="1">
              <a:buFont typeface="Zapf Dingbats"/>
              <a:buNone/>
            </a:pPr>
            <a:r>
              <a:rPr lang="en-US" sz="3600" b="1">
                <a:latin typeface="Times" pitchFamily="18" charset="0"/>
                <a:ea typeface="ＭＳ Ｐゴシック" pitchFamily="34" charset="-128"/>
              </a:rPr>
              <a:t>An Example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263" y="4752975"/>
            <a:ext cx="7627937" cy="11080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200">
                <a:ea typeface="ＭＳ Ｐゴシック" pitchFamily="34" charset="-128"/>
              </a:rPr>
              <a:t>Five proficiency variables</a:t>
            </a:r>
          </a:p>
          <a:p>
            <a:pPr eaLnBrk="1" hangingPunct="1">
              <a:lnSpc>
                <a:spcPct val="110000"/>
              </a:lnSpc>
            </a:pPr>
            <a:r>
              <a:rPr lang="en-US" sz="2200">
                <a:ea typeface="ＭＳ Ｐゴシック" pitchFamily="34" charset="-128"/>
              </a:rPr>
              <a:t>Three tasks, with observables {X</a:t>
            </a:r>
            <a:r>
              <a:rPr lang="en-US" sz="2200" baseline="-25000">
                <a:ea typeface="ＭＳ Ｐゴシック" pitchFamily="34" charset="-128"/>
              </a:rPr>
              <a:t>11</a:t>
            </a:r>
            <a:r>
              <a:rPr lang="en-US" sz="2200">
                <a:ea typeface="ＭＳ Ｐゴシック" pitchFamily="34" charset="-128"/>
              </a:rPr>
              <a:t>}, {X</a:t>
            </a:r>
            <a:r>
              <a:rPr lang="en-US" sz="2200" baseline="-25000">
                <a:ea typeface="ＭＳ Ｐゴシック" pitchFamily="34" charset="-128"/>
              </a:rPr>
              <a:t>21</a:t>
            </a:r>
            <a:r>
              <a:rPr lang="en-US" sz="2200">
                <a:ea typeface="ＭＳ Ｐゴシック" pitchFamily="34" charset="-128"/>
              </a:rPr>
              <a:t>, X</a:t>
            </a:r>
            <a:r>
              <a:rPr lang="en-US" sz="2200" baseline="-25000">
                <a:ea typeface="ＭＳ Ｐゴシック" pitchFamily="34" charset="-128"/>
              </a:rPr>
              <a:t>22 </a:t>
            </a:r>
            <a:r>
              <a:rPr lang="en-US" sz="2200">
                <a:ea typeface="ＭＳ Ｐゴシック" pitchFamily="34" charset="-128"/>
              </a:rPr>
              <a:t>,</a:t>
            </a:r>
            <a:r>
              <a:rPr lang="en-US" sz="2200" baseline="-25000">
                <a:ea typeface="ＭＳ Ｐゴシック" pitchFamily="34" charset="-128"/>
              </a:rPr>
              <a:t> </a:t>
            </a:r>
            <a:r>
              <a:rPr lang="en-US" sz="2200">
                <a:ea typeface="ＭＳ Ｐゴシック" pitchFamily="34" charset="-128"/>
              </a:rPr>
              <a:t>X</a:t>
            </a:r>
            <a:r>
              <a:rPr lang="en-US" sz="2200" baseline="-25000">
                <a:ea typeface="ＭＳ Ｐゴシック" pitchFamily="34" charset="-128"/>
              </a:rPr>
              <a:t>23</a:t>
            </a:r>
            <a:r>
              <a:rPr lang="en-US" sz="2200">
                <a:ea typeface="ＭＳ Ｐゴシック" pitchFamily="34" charset="-128"/>
              </a:rPr>
              <a:t>}, {X</a:t>
            </a:r>
            <a:r>
              <a:rPr lang="en-US" sz="2200" baseline="-25000">
                <a:ea typeface="ＭＳ Ｐゴシック" pitchFamily="34" charset="-128"/>
              </a:rPr>
              <a:t>31</a:t>
            </a:r>
            <a:r>
              <a:rPr lang="en-US" sz="2200">
                <a:ea typeface="ＭＳ Ｐゴシック" pitchFamily="34" charset="-128"/>
              </a:rPr>
              <a:t>}.</a:t>
            </a:r>
            <a:r>
              <a:rPr lang="en-US" sz="2300">
                <a:ea typeface="ＭＳ Ｐゴシック" pitchFamily="34" charset="-128"/>
              </a:rPr>
              <a:t> </a:t>
            </a:r>
          </a:p>
        </p:txBody>
      </p:sp>
      <p:pic>
        <p:nvPicPr>
          <p:cNvPr id="15366" name="Picture 29" descr="CaMoti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447800"/>
            <a:ext cx="67437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8F39C4C-1756-48D9-AA1B-9A3195E63982}" type="slidenum">
              <a:rPr lang="en-US" sz="1200"/>
              <a:pPr eaLnBrk="1" hangingPunct="1"/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8789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2011362"/>
          </a:xfrm>
        </p:spPr>
        <p:txBody>
          <a:bodyPr/>
          <a:lstStyle/>
          <a:p>
            <a:pPr algn="l" eaLnBrk="1" hangingPunct="1">
              <a:buFont typeface="Zapf Dingbats"/>
              <a:buNone/>
            </a:pPr>
            <a:r>
              <a:rPr lang="en-US" sz="3600">
                <a:latin typeface="Times" pitchFamily="18" charset="0"/>
                <a:ea typeface="ＭＳ Ｐゴシック" pitchFamily="34" charset="-128"/>
              </a:rPr>
              <a:t>Q: 	Which observables depend on which 	proficiency variables?</a:t>
            </a:r>
            <a:br>
              <a:rPr lang="en-US" sz="3600">
                <a:latin typeface="Times" pitchFamily="18" charset="0"/>
                <a:ea typeface="ＭＳ Ｐゴシック" pitchFamily="34" charset="-128"/>
              </a:rPr>
            </a:br>
            <a:r>
              <a:rPr lang="en-US" sz="3600">
                <a:latin typeface="Times" pitchFamily="18" charset="0"/>
                <a:ea typeface="ＭＳ Ｐゴシック" pitchFamily="34" charset="-128"/>
              </a:rPr>
              <a:t>A: 	See the Q-matrix (Fischer, Tatsuoka).</a:t>
            </a:r>
            <a:br>
              <a:rPr lang="en-US" sz="3600">
                <a:latin typeface="Times" pitchFamily="18" charset="0"/>
                <a:ea typeface="ＭＳ Ｐゴシック" pitchFamily="34" charset="-128"/>
              </a:rPr>
            </a:br>
            <a:r>
              <a:rPr lang="en-US" sz="3600" b="1">
                <a:latin typeface="Times" pitchFamily="18" charset="0"/>
                <a:ea typeface="ＭＳ Ｐゴシック" pitchFamily="34" charset="-128"/>
              </a:rPr>
              <a:t>	</a:t>
            </a:r>
          </a:p>
        </p:txBody>
      </p:sp>
      <p:graphicFrame>
        <p:nvGraphicFramePr>
          <p:cNvPr id="477187" name="Group 3"/>
          <p:cNvGraphicFramePr>
            <a:graphicFrameLocks noGrp="1"/>
          </p:cNvGraphicFramePr>
          <p:nvPr>
            <p:ph idx="1"/>
          </p:nvPr>
        </p:nvGraphicFramePr>
        <p:xfrm>
          <a:off x="1371600" y="2362200"/>
          <a:ext cx="6045200" cy="342900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ACD4601-2E8D-4495-9AAE-BE2F7914A621}" type="slidenum">
              <a:rPr lang="en-US" sz="1200"/>
              <a:pPr eaLnBrk="1" hangingPunct="1"/>
              <a:t>26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7161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pPr algn="l" eaLnBrk="1" hangingPunct="1">
              <a:buFont typeface="Zapf Dingbats"/>
              <a:buNone/>
            </a:pPr>
            <a:r>
              <a:rPr lang="en-US" sz="3600" b="1">
                <a:latin typeface="Times" pitchFamily="18" charset="0"/>
                <a:ea typeface="ＭＳ Ｐゴシック" pitchFamily="34" charset="-128"/>
              </a:rPr>
              <a:t>Proficiency Model / Evidence Model Split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772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000">
                <a:ea typeface="ＭＳ Ｐゴシック" pitchFamily="34" charset="-128"/>
              </a:rPr>
              <a:t>Full Bayes net for proficiency model and observables for all tasks can be decomposed into fragments.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ea typeface="ＭＳ Ｐゴシック" pitchFamily="34" charset="-128"/>
              </a:rPr>
              <a:t>Proficiency model fragment(s) (PMFs) contain proficiency variables.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ea typeface="ＭＳ Ｐゴシック" pitchFamily="34" charset="-128"/>
              </a:rPr>
              <a:t>An evidence model fragment (EMF) for each task.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ea typeface="ＭＳ Ｐゴシック" pitchFamily="34" charset="-128"/>
              </a:rPr>
              <a:t>EMF contains observables for that task and all proficiency variables that are parents of any of them.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ea typeface="ＭＳ Ｐゴシック" pitchFamily="34" charset="-128"/>
              </a:rPr>
              <a:t>Presumes observables are conditionally independent between tasks, but can be dependent within tasks.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ea typeface="ＭＳ Ｐゴシック" pitchFamily="34" charset="-128"/>
              </a:rPr>
              <a:t>Allows for adaptively selecting tasks, docking EMF to PMF, and updating PMF on the fly.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74D26C-58FA-4328-A544-7CC326CAE207}" type="slidenum">
              <a:rPr lang="en-US" sz="1200"/>
              <a:pPr eaLnBrk="1" hangingPunct="1"/>
              <a:t>27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35618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pPr algn="l" eaLnBrk="1" hangingPunct="1">
              <a:buFont typeface="Zapf Dingbats"/>
              <a:buNone/>
            </a:pPr>
            <a:r>
              <a:rPr lang="en-US" sz="3600" b="1">
                <a:latin typeface="Times" pitchFamily="18" charset="0"/>
                <a:ea typeface="ＭＳ Ｐゴシック" pitchFamily="34" charset="-128"/>
              </a:rPr>
              <a:t>On the way to PMF and EMFs…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562600"/>
            <a:ext cx="8077200" cy="76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300" dirty="0">
                <a:ea typeface="ＭＳ Ｐゴシック" pitchFamily="34" charset="-128"/>
              </a:rPr>
              <a:t>Observables and proficiency variable parents for the tasks</a:t>
            </a:r>
            <a:endParaRPr lang="en-US" sz="2400" baseline="-25000" dirty="0">
              <a:ea typeface="ＭＳ Ｐゴシック" pitchFamily="34" charset="-128"/>
            </a:endParaRPr>
          </a:p>
        </p:txBody>
      </p:sp>
      <p:sp>
        <p:nvSpPr>
          <p:cNvPr id="18438" name="Rectangle 13"/>
          <p:cNvSpPr>
            <a:spLocks noChangeArrowheads="1"/>
          </p:cNvSpPr>
          <p:nvPr/>
        </p:nvSpPr>
        <p:spPr bwMode="auto">
          <a:xfrm>
            <a:off x="533400" y="22860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</a:pPr>
            <a:r>
              <a:rPr lang="en-US" sz="2200"/>
              <a:t>Proficiency variables</a:t>
            </a:r>
          </a:p>
        </p:txBody>
      </p:sp>
      <p:pic>
        <p:nvPicPr>
          <p:cNvPr id="18439" name="Picture 36" descr="CaSMFra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54292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37" descr="CaEMFrag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7493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A6ADC5-E463-42A0-A1F8-F01069CE66CC}" type="slidenum">
              <a:rPr lang="en-US" sz="1200"/>
              <a:pPr eaLnBrk="1" hangingPunct="1"/>
              <a:t>28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14755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3" descr="CaSMMora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0"/>
            <a:ext cx="54292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42" descr="CaEMMora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77152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pPr algn="l" eaLnBrk="1" hangingPunct="1">
              <a:buFont typeface="Zapf Dingbats"/>
              <a:buNone/>
            </a:pPr>
            <a:r>
              <a:rPr lang="en-US" sz="3600">
                <a:latin typeface="Times" pitchFamily="18" charset="0"/>
                <a:ea typeface="ＭＳ Ｐゴシック" pitchFamily="34" charset="-128"/>
              </a:rPr>
              <a:t>Marry parents, drop directions, and triangulate (in PMF, with respect to all tasks)</a:t>
            </a:r>
          </a:p>
        </p:txBody>
      </p:sp>
      <p:sp>
        <p:nvSpPr>
          <p:cNvPr id="19463" name="Rectangle 12"/>
          <p:cNvSpPr>
            <a:spLocks noChangeArrowheads="1"/>
          </p:cNvSpPr>
          <p:nvPr/>
        </p:nvSpPr>
        <p:spPr bwMode="auto">
          <a:xfrm>
            <a:off x="3505200" y="2438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</a:pPr>
            <a:r>
              <a:rPr lang="en-US" sz="2200"/>
              <a:t>PMF</a:t>
            </a:r>
          </a:p>
        </p:txBody>
      </p:sp>
      <p:sp>
        <p:nvSpPr>
          <p:cNvPr id="19464" name="Rectangle 12"/>
          <p:cNvSpPr>
            <a:spLocks noChangeArrowheads="1"/>
          </p:cNvSpPr>
          <p:nvPr/>
        </p:nvSpPr>
        <p:spPr bwMode="auto">
          <a:xfrm>
            <a:off x="533400" y="44196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</a:pPr>
            <a:r>
              <a:rPr lang="en-US" sz="2200"/>
              <a:t>EMF</a:t>
            </a:r>
            <a:r>
              <a:rPr lang="en-US" sz="2200" baseline="-25000"/>
              <a:t>1</a:t>
            </a:r>
            <a:endParaRPr lang="en-US" sz="2200"/>
          </a:p>
        </p:txBody>
      </p:sp>
      <p:sp>
        <p:nvSpPr>
          <p:cNvPr id="19465" name="Rectangle 12"/>
          <p:cNvSpPr>
            <a:spLocks noChangeArrowheads="1"/>
          </p:cNvSpPr>
          <p:nvPr/>
        </p:nvSpPr>
        <p:spPr bwMode="auto">
          <a:xfrm>
            <a:off x="4343400" y="4724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</a:pPr>
            <a:r>
              <a:rPr lang="en-US" sz="2200"/>
              <a:t>EMF</a:t>
            </a:r>
            <a:r>
              <a:rPr lang="en-US" sz="2200" baseline="-25000"/>
              <a:t>2</a:t>
            </a:r>
            <a:endParaRPr lang="en-US" sz="2200"/>
          </a:p>
        </p:txBody>
      </p:sp>
      <p:sp>
        <p:nvSpPr>
          <p:cNvPr id="19466" name="Rectangle 12"/>
          <p:cNvSpPr>
            <a:spLocks noChangeArrowheads="1"/>
          </p:cNvSpPr>
          <p:nvPr/>
        </p:nvSpPr>
        <p:spPr bwMode="auto">
          <a:xfrm>
            <a:off x="7086600" y="5410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</a:pPr>
            <a:r>
              <a:rPr lang="en-US" sz="2200"/>
              <a:t>EMF</a:t>
            </a:r>
            <a:r>
              <a:rPr lang="en-US" sz="2200" baseline="-25000"/>
              <a:t>3</a:t>
            </a:r>
            <a:endParaRPr lang="en-US" sz="2200"/>
          </a:p>
        </p:txBody>
      </p:sp>
      <p:sp>
        <p:nvSpPr>
          <p:cNvPr id="19467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D0014D-A1A6-4A6C-9179-79A01881A4F6}" type="slidenum">
              <a:rPr lang="en-US" sz="1200"/>
              <a:pPr eaLnBrk="1" hangingPunct="1"/>
              <a:t>29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7604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066800"/>
          </a:xfrm>
        </p:spPr>
        <p:txBody>
          <a:bodyPr/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Bayes Net for Medical Diagnosis, challenges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Almond &amp; Madigan (1994)</a:t>
            </a: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marL="457200" marR="0"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Significant practical challenges, esp., probabilistic information,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due to</a:t>
            </a: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7437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 requires constant maintenance as new studies provide new data </a:t>
            </a:r>
          </a:p>
          <a:p>
            <a:pPr marL="67437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usually comes in the form of study results which are not ideally suited for making individual predictions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7437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 data must be integrated into a complete model which can be used for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inference</a:t>
            </a:r>
          </a:p>
          <a:p>
            <a:pPr marL="67437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 calculations themselves are too complex for the physician to perform while on rounds, so they are often “simplified” into tables or simply ignored</a:t>
            </a:r>
          </a:p>
          <a:p>
            <a:pPr marL="67437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urthermore, the risk model rapidly gets out of date and must be updated with new information</a:t>
            </a:r>
          </a:p>
          <a:p>
            <a:pPr marL="67437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EC6441D-0EF1-4710-8429-AFF0E8492FBC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65940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9" descr="CaEMMora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048000"/>
            <a:ext cx="77152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Oval 43"/>
          <p:cNvSpPr>
            <a:spLocks noChangeArrowheads="1"/>
          </p:cNvSpPr>
          <p:nvPr/>
        </p:nvSpPr>
        <p:spPr bwMode="auto">
          <a:xfrm>
            <a:off x="1066800" y="3581400"/>
            <a:ext cx="990600" cy="838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44"/>
          <p:cNvSpPr>
            <a:spLocks noChangeArrowheads="1"/>
          </p:cNvSpPr>
          <p:nvPr/>
        </p:nvSpPr>
        <p:spPr bwMode="auto">
          <a:xfrm rot="1200000">
            <a:off x="2266950" y="3686175"/>
            <a:ext cx="3373438" cy="9255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45"/>
          <p:cNvSpPr>
            <a:spLocks noChangeArrowheads="1"/>
          </p:cNvSpPr>
          <p:nvPr/>
        </p:nvSpPr>
        <p:spPr bwMode="auto">
          <a:xfrm rot="-300000">
            <a:off x="5076825" y="3111500"/>
            <a:ext cx="3276600" cy="1228725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488" name="Picture 48" descr="CaSMMora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371600"/>
            <a:ext cx="54292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ＭＳ Ｐゴシック" pitchFamily="34" charset="-128"/>
              </a:rPr>
              <a:t>Footprints of tasks in proficiency model (figure out from rows in Q-matrix)</a:t>
            </a:r>
          </a:p>
        </p:txBody>
      </p:sp>
      <p:sp>
        <p:nvSpPr>
          <p:cNvPr id="20490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D2ACFAA-8AE3-42AF-BE8F-B44C3ADBD75C}" type="slidenum">
              <a:rPr lang="en-US" sz="1200"/>
              <a:pPr eaLnBrk="1" hangingPunct="1"/>
              <a:t>30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61694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pPr algn="l" eaLnBrk="1" hangingPunct="1">
              <a:buFont typeface="Zapf Dingbats"/>
              <a:buNone/>
            </a:pPr>
            <a:r>
              <a:rPr lang="en-US" sz="3600" b="1">
                <a:latin typeface="Times" pitchFamily="18" charset="0"/>
                <a:ea typeface="ＭＳ Ｐゴシック" pitchFamily="34" charset="-128"/>
              </a:rPr>
              <a:t>Result: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772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000">
                <a:ea typeface="ＭＳ Ｐゴシック" pitchFamily="34" charset="-128"/>
              </a:rPr>
              <a:t>Each EMF implies a join tree for Bayes net propagation.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ea typeface="ＭＳ Ｐゴシック" pitchFamily="34" charset="-128"/>
              </a:rPr>
              <a:t>Initial distributions for proficiency variables are uniform.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ea typeface="ＭＳ Ｐゴシック" pitchFamily="34" charset="-128"/>
              </a:rPr>
              <a:t>The footprint of the PM in the EMF is a clique intersection between that EMF and the PMF.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>
                <a:ea typeface="ＭＳ Ｐゴシック" pitchFamily="34" charset="-128"/>
              </a:rPr>
              <a:t>Can “dock” EMFs with PMF one-at-a-time, to … 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ea typeface="ＭＳ Ｐゴシック" pitchFamily="34" charset="-128"/>
              </a:rPr>
              <a:t>absorb evidence from values of observables to that task as updated probabilities for proficiency variables, and</a:t>
            </a:r>
          </a:p>
          <a:p>
            <a:pPr lvl="1" eaLnBrk="1" hangingPunct="1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ea typeface="ＭＳ Ｐゴシック" pitchFamily="34" charset="-128"/>
              </a:rPr>
              <a:t>predict responses in new tasks, to evaluate potential evidentiary value of administering it.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73BC4E1-9584-4113-9FEA-FC14E8FB4DAD}" type="slidenum">
              <a:rPr lang="en-US" sz="1200"/>
              <a:pPr eaLnBrk="1" hangingPunct="1"/>
              <a:t>31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80688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2" name="Group 2"/>
          <p:cNvGrpSpPr>
            <a:grpSpLocks/>
          </p:cNvGrpSpPr>
          <p:nvPr/>
        </p:nvGrpSpPr>
        <p:grpSpPr bwMode="auto">
          <a:xfrm>
            <a:off x="2667000" y="1447800"/>
            <a:ext cx="3429000" cy="1219200"/>
            <a:chOff x="1680" y="912"/>
            <a:chExt cx="2160" cy="768"/>
          </a:xfrm>
        </p:grpSpPr>
        <p:sp>
          <p:nvSpPr>
            <p:cNvPr id="22560" name="Text Box 3"/>
            <p:cNvSpPr txBox="1">
              <a:spLocks noChangeArrowheads="1"/>
            </p:cNvSpPr>
            <p:nvPr/>
          </p:nvSpPr>
          <p:spPr bwMode="auto">
            <a:xfrm>
              <a:off x="2016" y="1056"/>
              <a:ext cx="24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200" i="1">
                  <a:latin typeface="Symbol" pitchFamily="18" charset="2"/>
                </a:rPr>
                <a:t>q</a:t>
              </a:r>
              <a:r>
                <a:rPr lang="en-US" sz="1200" baseline="-25000">
                  <a:latin typeface="Arial" pitchFamily="34" charset="0"/>
                </a:rPr>
                <a:t>2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22561" name="Text Box 4"/>
            <p:cNvSpPr txBox="1">
              <a:spLocks noChangeArrowheads="1"/>
            </p:cNvSpPr>
            <p:nvPr/>
          </p:nvSpPr>
          <p:spPr bwMode="auto">
            <a:xfrm>
              <a:off x="1680" y="1344"/>
              <a:ext cx="24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200" i="1">
                  <a:latin typeface="Symbol" pitchFamily="18" charset="2"/>
                </a:rPr>
                <a:t>q</a:t>
              </a:r>
              <a:r>
                <a:rPr lang="en-US" sz="1200" baseline="-25000">
                  <a:latin typeface="Arial" pitchFamily="34" charset="0"/>
                </a:rPr>
                <a:t>1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22562" name="Text Box 5"/>
            <p:cNvSpPr txBox="1">
              <a:spLocks noChangeArrowheads="1"/>
            </p:cNvSpPr>
            <p:nvPr/>
          </p:nvSpPr>
          <p:spPr bwMode="auto">
            <a:xfrm>
              <a:off x="3600" y="1152"/>
              <a:ext cx="24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200" i="1">
                  <a:latin typeface="Symbol" pitchFamily="18" charset="2"/>
                </a:rPr>
                <a:t>q</a:t>
              </a:r>
              <a:r>
                <a:rPr lang="en-US" sz="1200" baseline="-25000">
                  <a:latin typeface="Arial" pitchFamily="34" charset="0"/>
                </a:rPr>
                <a:t>3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22563" name="Text Box 6"/>
            <p:cNvSpPr txBox="1">
              <a:spLocks noChangeArrowheads="1"/>
            </p:cNvSpPr>
            <p:nvPr/>
          </p:nvSpPr>
          <p:spPr bwMode="auto">
            <a:xfrm>
              <a:off x="3216" y="1488"/>
              <a:ext cx="24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200" i="1">
                  <a:latin typeface="Symbol" pitchFamily="18" charset="2"/>
                </a:rPr>
                <a:t>q</a:t>
              </a:r>
              <a:r>
                <a:rPr lang="en-US" sz="1200" baseline="-25000">
                  <a:latin typeface="Arial" pitchFamily="34" charset="0"/>
                </a:rPr>
                <a:t>4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22564" name="Text Box 7"/>
            <p:cNvSpPr txBox="1">
              <a:spLocks noChangeArrowheads="1"/>
            </p:cNvSpPr>
            <p:nvPr/>
          </p:nvSpPr>
          <p:spPr bwMode="auto">
            <a:xfrm>
              <a:off x="2832" y="912"/>
              <a:ext cx="24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200" i="1">
                  <a:latin typeface="Symbol" pitchFamily="18" charset="2"/>
                </a:rPr>
                <a:t>q</a:t>
              </a:r>
              <a:r>
                <a:rPr lang="en-US" sz="1200" baseline="-25000">
                  <a:latin typeface="Arial" pitchFamily="34" charset="0"/>
                </a:rPr>
                <a:t>5</a:t>
              </a:r>
              <a:endParaRPr lang="en-US" sz="1800">
                <a:latin typeface="Arial" pitchFamily="34" charset="0"/>
              </a:endParaRPr>
            </a:p>
          </p:txBody>
        </p:sp>
        <p:cxnSp>
          <p:nvCxnSpPr>
            <p:cNvPr id="22565" name="AutoShape 8"/>
            <p:cNvCxnSpPr>
              <a:cxnSpLocks noChangeShapeType="1"/>
              <a:stCxn id="22560" idx="2"/>
              <a:endCxn id="22561" idx="3"/>
            </p:cNvCxnSpPr>
            <p:nvPr/>
          </p:nvCxnSpPr>
          <p:spPr bwMode="auto">
            <a:xfrm flipH="1">
              <a:off x="1920" y="1248"/>
              <a:ext cx="216" cy="1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6" name="AutoShape 9"/>
            <p:cNvCxnSpPr>
              <a:cxnSpLocks noChangeShapeType="1"/>
              <a:stCxn id="22564" idx="2"/>
              <a:endCxn id="22563" idx="1"/>
            </p:cNvCxnSpPr>
            <p:nvPr/>
          </p:nvCxnSpPr>
          <p:spPr bwMode="auto">
            <a:xfrm>
              <a:off x="2952" y="1104"/>
              <a:ext cx="264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7" name="AutoShape 10"/>
            <p:cNvCxnSpPr>
              <a:cxnSpLocks noChangeShapeType="1"/>
              <a:stCxn id="22562" idx="2"/>
              <a:endCxn id="22563" idx="3"/>
            </p:cNvCxnSpPr>
            <p:nvPr/>
          </p:nvCxnSpPr>
          <p:spPr bwMode="auto">
            <a:xfrm flipH="1">
              <a:off x="3456" y="1344"/>
              <a:ext cx="264" cy="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8" name="AutoShape 12"/>
            <p:cNvCxnSpPr>
              <a:cxnSpLocks noChangeShapeType="1"/>
              <a:stCxn id="22563" idx="1"/>
              <a:endCxn id="22560" idx="3"/>
            </p:cNvCxnSpPr>
            <p:nvPr/>
          </p:nvCxnSpPr>
          <p:spPr bwMode="auto">
            <a:xfrm rot="10800000">
              <a:off x="2256" y="1152"/>
              <a:ext cx="960" cy="4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9" name="AutoShape 14"/>
            <p:cNvCxnSpPr>
              <a:cxnSpLocks noChangeShapeType="1"/>
              <a:stCxn id="22560" idx="3"/>
              <a:endCxn id="22562" idx="1"/>
            </p:cNvCxnSpPr>
            <p:nvPr/>
          </p:nvCxnSpPr>
          <p:spPr bwMode="auto">
            <a:xfrm>
              <a:off x="2256" y="1152"/>
              <a:ext cx="1344" cy="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0" name="AutoShape 15"/>
            <p:cNvCxnSpPr>
              <a:cxnSpLocks noChangeShapeType="1"/>
              <a:stCxn id="22562" idx="1"/>
              <a:endCxn id="22564" idx="2"/>
            </p:cNvCxnSpPr>
            <p:nvPr/>
          </p:nvCxnSpPr>
          <p:spPr bwMode="auto">
            <a:xfrm flipH="1" flipV="1">
              <a:off x="2952" y="1104"/>
              <a:ext cx="648" cy="1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533" name="Rectangle 1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pPr algn="l" eaLnBrk="1" hangingPunct="1">
              <a:buFont typeface="Zapf Dingbats"/>
              <a:buNone/>
            </a:pPr>
            <a:r>
              <a:rPr lang="en-US" sz="3600">
                <a:latin typeface="Times" pitchFamily="18" charset="0"/>
                <a:ea typeface="ＭＳ Ｐゴシック" pitchFamily="34" charset="-128"/>
              </a:rPr>
              <a:t>Docking evidence model fragments</a:t>
            </a:r>
          </a:p>
        </p:txBody>
      </p:sp>
      <p:sp>
        <p:nvSpPr>
          <p:cNvPr id="22534" name="Rectangle 17"/>
          <p:cNvSpPr>
            <a:spLocks noChangeArrowheads="1"/>
          </p:cNvSpPr>
          <p:nvPr/>
        </p:nvSpPr>
        <p:spPr bwMode="auto">
          <a:xfrm>
            <a:off x="3200400" y="2743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</a:pPr>
            <a:r>
              <a:rPr lang="en-US" sz="2200"/>
              <a:t>PMF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152650" y="3200400"/>
            <a:ext cx="2344738" cy="2238375"/>
            <a:chOff x="1356" y="2142"/>
            <a:chExt cx="1477" cy="1410"/>
          </a:xfrm>
        </p:grpSpPr>
        <p:sp>
          <p:nvSpPr>
            <p:cNvPr id="22548" name="Text Box 19"/>
            <p:cNvSpPr txBox="1">
              <a:spLocks noChangeArrowheads="1"/>
            </p:cNvSpPr>
            <p:nvPr/>
          </p:nvSpPr>
          <p:spPr bwMode="auto">
            <a:xfrm>
              <a:off x="1356" y="3360"/>
              <a:ext cx="229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i="1">
                  <a:latin typeface="Arial" pitchFamily="34" charset="0"/>
                </a:rPr>
                <a:t>X</a:t>
              </a:r>
              <a:r>
                <a:rPr lang="en-US" sz="900" baseline="-25000">
                  <a:latin typeface="Arial" pitchFamily="34" charset="0"/>
                </a:rPr>
                <a:t>21</a:t>
              </a:r>
              <a:endParaRPr lang="en-US" sz="1400">
                <a:latin typeface="Arial" pitchFamily="34" charset="0"/>
              </a:endParaRPr>
            </a:p>
          </p:txBody>
        </p:sp>
        <p:sp>
          <p:nvSpPr>
            <p:cNvPr id="22549" name="Text Box 20"/>
            <p:cNvSpPr txBox="1">
              <a:spLocks noChangeArrowheads="1"/>
            </p:cNvSpPr>
            <p:nvPr/>
          </p:nvSpPr>
          <p:spPr bwMode="auto">
            <a:xfrm>
              <a:off x="1910" y="3139"/>
              <a:ext cx="229" cy="1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i="1">
                  <a:latin typeface="Arial" pitchFamily="34" charset="0"/>
                </a:rPr>
                <a:t>X</a:t>
              </a:r>
              <a:r>
                <a:rPr lang="en-US" sz="900" baseline="-25000">
                  <a:latin typeface="Arial" pitchFamily="34" charset="0"/>
                </a:rPr>
                <a:t>23</a:t>
              </a:r>
              <a:endParaRPr lang="en-US" sz="1400">
                <a:latin typeface="Arial" pitchFamily="34" charset="0"/>
              </a:endParaRPr>
            </a:p>
          </p:txBody>
        </p:sp>
        <p:sp>
          <p:nvSpPr>
            <p:cNvPr id="22550" name="Text Box 21"/>
            <p:cNvSpPr txBox="1">
              <a:spLocks noChangeArrowheads="1"/>
            </p:cNvSpPr>
            <p:nvPr/>
          </p:nvSpPr>
          <p:spPr bwMode="auto">
            <a:xfrm>
              <a:off x="2556" y="3246"/>
              <a:ext cx="2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i="1">
                  <a:latin typeface="Arial" pitchFamily="34" charset="0"/>
                </a:rPr>
                <a:t>X</a:t>
              </a:r>
              <a:r>
                <a:rPr lang="en-US" sz="900" baseline="-25000">
                  <a:latin typeface="Arial" pitchFamily="34" charset="0"/>
                </a:rPr>
                <a:t>22</a:t>
              </a:r>
              <a:endParaRPr lang="en-US" sz="1400">
                <a:latin typeface="Arial" pitchFamily="34" charset="0"/>
              </a:endParaRPr>
            </a:p>
          </p:txBody>
        </p:sp>
        <p:sp>
          <p:nvSpPr>
            <p:cNvPr id="22551" name="Text Box 22"/>
            <p:cNvSpPr txBox="1">
              <a:spLocks noChangeArrowheads="1"/>
            </p:cNvSpPr>
            <p:nvPr/>
          </p:nvSpPr>
          <p:spPr bwMode="auto">
            <a:xfrm>
              <a:off x="1392" y="2142"/>
              <a:ext cx="229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200" i="1">
                  <a:latin typeface="Symbol" pitchFamily="18" charset="2"/>
                </a:rPr>
                <a:t>q</a:t>
              </a:r>
              <a:r>
                <a:rPr lang="en-US" sz="1200" baseline="-25000">
                  <a:latin typeface="Arial" pitchFamily="34" charset="0"/>
                </a:rPr>
                <a:t>2</a:t>
              </a:r>
              <a:endParaRPr lang="en-US" sz="1800">
                <a:latin typeface="Arial" pitchFamily="34" charset="0"/>
              </a:endParaRPr>
            </a:p>
          </p:txBody>
        </p:sp>
        <p:cxnSp>
          <p:nvCxnSpPr>
            <p:cNvPr id="22552" name="AutoShape 23"/>
            <p:cNvCxnSpPr>
              <a:cxnSpLocks noChangeShapeType="1"/>
              <a:stCxn id="22551" idx="2"/>
              <a:endCxn id="22548" idx="0"/>
            </p:cNvCxnSpPr>
            <p:nvPr/>
          </p:nvCxnSpPr>
          <p:spPr bwMode="auto">
            <a:xfrm flipH="1">
              <a:off x="1471" y="2334"/>
              <a:ext cx="36" cy="10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3" name="AutoShape 24"/>
            <p:cNvCxnSpPr>
              <a:cxnSpLocks noChangeShapeType="1"/>
              <a:stCxn id="22551" idx="2"/>
              <a:endCxn id="22550" idx="0"/>
            </p:cNvCxnSpPr>
            <p:nvPr/>
          </p:nvCxnSpPr>
          <p:spPr bwMode="auto">
            <a:xfrm>
              <a:off x="1507" y="2334"/>
              <a:ext cx="1163" cy="9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4" name="AutoShape 25"/>
            <p:cNvCxnSpPr>
              <a:cxnSpLocks noChangeShapeType="1"/>
              <a:stCxn id="22549" idx="1"/>
              <a:endCxn id="22548" idx="3"/>
            </p:cNvCxnSpPr>
            <p:nvPr/>
          </p:nvCxnSpPr>
          <p:spPr bwMode="auto">
            <a:xfrm flipH="1">
              <a:off x="1585" y="3235"/>
              <a:ext cx="325" cy="2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5" name="AutoShape 26"/>
            <p:cNvCxnSpPr>
              <a:cxnSpLocks noChangeShapeType="1"/>
              <a:stCxn id="22549" idx="3"/>
              <a:endCxn id="22550" idx="1"/>
            </p:cNvCxnSpPr>
            <p:nvPr/>
          </p:nvCxnSpPr>
          <p:spPr bwMode="auto">
            <a:xfrm>
              <a:off x="2139" y="3235"/>
              <a:ext cx="417" cy="1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56" name="Text Box 27"/>
            <p:cNvSpPr txBox="1">
              <a:spLocks noChangeArrowheads="1"/>
            </p:cNvSpPr>
            <p:nvPr/>
          </p:nvSpPr>
          <p:spPr bwMode="auto">
            <a:xfrm>
              <a:off x="2605" y="2582"/>
              <a:ext cx="22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200" i="1">
                  <a:latin typeface="Symbol" pitchFamily="18" charset="2"/>
                </a:rPr>
                <a:t>q</a:t>
              </a:r>
              <a:r>
                <a:rPr lang="en-US" sz="1200" baseline="-25000">
                  <a:latin typeface="Arial" pitchFamily="34" charset="0"/>
                </a:rPr>
                <a:t>4</a:t>
              </a:r>
              <a:endParaRPr lang="en-US" sz="1800">
                <a:latin typeface="Arial" pitchFamily="34" charset="0"/>
              </a:endParaRPr>
            </a:p>
          </p:txBody>
        </p:sp>
        <p:cxnSp>
          <p:nvCxnSpPr>
            <p:cNvPr id="22557" name="AutoShape 28"/>
            <p:cNvCxnSpPr>
              <a:cxnSpLocks noChangeShapeType="1"/>
              <a:stCxn id="22556" idx="2"/>
              <a:endCxn id="22550" idx="0"/>
            </p:cNvCxnSpPr>
            <p:nvPr/>
          </p:nvCxnSpPr>
          <p:spPr bwMode="auto">
            <a:xfrm flipH="1">
              <a:off x="2670" y="2774"/>
              <a:ext cx="49" cy="4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8" name="AutoShape 29"/>
            <p:cNvCxnSpPr>
              <a:cxnSpLocks noChangeShapeType="1"/>
              <a:stCxn id="22551" idx="2"/>
              <a:endCxn id="22549" idx="0"/>
            </p:cNvCxnSpPr>
            <p:nvPr/>
          </p:nvCxnSpPr>
          <p:spPr bwMode="auto">
            <a:xfrm>
              <a:off x="1507" y="2334"/>
              <a:ext cx="518" cy="8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9" name="AutoShape 30"/>
            <p:cNvCxnSpPr>
              <a:cxnSpLocks noChangeShapeType="1"/>
              <a:stCxn id="22551" idx="2"/>
              <a:endCxn id="22556" idx="1"/>
            </p:cNvCxnSpPr>
            <p:nvPr/>
          </p:nvCxnSpPr>
          <p:spPr bwMode="auto">
            <a:xfrm>
              <a:off x="1507" y="2334"/>
              <a:ext cx="1098" cy="3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427663" y="2925763"/>
            <a:ext cx="2860675" cy="1873250"/>
            <a:chOff x="3419" y="1843"/>
            <a:chExt cx="1802" cy="1180"/>
          </a:xfrm>
        </p:grpSpPr>
        <p:sp>
          <p:nvSpPr>
            <p:cNvPr id="22539" name="Text Box 32"/>
            <p:cNvSpPr txBox="1">
              <a:spLocks noChangeArrowheads="1"/>
            </p:cNvSpPr>
            <p:nvPr/>
          </p:nvSpPr>
          <p:spPr bwMode="auto">
            <a:xfrm>
              <a:off x="4608" y="2832"/>
              <a:ext cx="229" cy="1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i="1">
                  <a:latin typeface="Arial" pitchFamily="34" charset="0"/>
                </a:rPr>
                <a:t>X</a:t>
              </a:r>
              <a:r>
                <a:rPr lang="en-US" sz="900" baseline="-25000">
                  <a:latin typeface="Arial" pitchFamily="34" charset="0"/>
                </a:rPr>
                <a:t>31</a:t>
              </a:r>
              <a:endParaRPr lang="en-US" sz="1400">
                <a:latin typeface="Arial" pitchFamily="34" charset="0"/>
              </a:endParaRPr>
            </a:p>
          </p:txBody>
        </p:sp>
        <p:sp>
          <p:nvSpPr>
            <p:cNvPr id="22540" name="Text Box 33"/>
            <p:cNvSpPr txBox="1">
              <a:spLocks noChangeArrowheads="1"/>
            </p:cNvSpPr>
            <p:nvPr/>
          </p:nvSpPr>
          <p:spPr bwMode="auto">
            <a:xfrm>
              <a:off x="4992" y="1939"/>
              <a:ext cx="229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200" i="1">
                  <a:latin typeface="Symbol" pitchFamily="18" charset="2"/>
                </a:rPr>
                <a:t>q</a:t>
              </a:r>
              <a:r>
                <a:rPr lang="en-US" sz="1200" baseline="-25000">
                  <a:latin typeface="Arial" pitchFamily="34" charset="0"/>
                </a:rPr>
                <a:t>3</a:t>
              </a:r>
              <a:endParaRPr lang="en-US" sz="1800">
                <a:latin typeface="Arial" pitchFamily="34" charset="0"/>
              </a:endParaRPr>
            </a:p>
          </p:txBody>
        </p:sp>
        <p:cxnSp>
          <p:nvCxnSpPr>
            <p:cNvPr id="22541" name="AutoShape 34"/>
            <p:cNvCxnSpPr>
              <a:cxnSpLocks noChangeShapeType="1"/>
              <a:stCxn id="22544" idx="2"/>
              <a:endCxn id="22539" idx="0"/>
            </p:cNvCxnSpPr>
            <p:nvPr/>
          </p:nvCxnSpPr>
          <p:spPr bwMode="auto">
            <a:xfrm>
              <a:off x="3534" y="2035"/>
              <a:ext cx="1189" cy="7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2" name="AutoShape 35"/>
            <p:cNvCxnSpPr>
              <a:cxnSpLocks noChangeShapeType="1"/>
              <a:stCxn id="22545" idx="2"/>
              <a:endCxn id="22539" idx="0"/>
            </p:cNvCxnSpPr>
            <p:nvPr/>
          </p:nvCxnSpPr>
          <p:spPr bwMode="auto">
            <a:xfrm>
              <a:off x="4723" y="2466"/>
              <a:ext cx="0" cy="3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3" name="AutoShape 36"/>
            <p:cNvCxnSpPr>
              <a:cxnSpLocks noChangeShapeType="1"/>
              <a:stCxn id="22540" idx="2"/>
              <a:endCxn id="22539" idx="0"/>
            </p:cNvCxnSpPr>
            <p:nvPr/>
          </p:nvCxnSpPr>
          <p:spPr bwMode="auto">
            <a:xfrm flipH="1">
              <a:off x="4723" y="2131"/>
              <a:ext cx="384" cy="7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4" name="Text Box 37"/>
            <p:cNvSpPr txBox="1">
              <a:spLocks noChangeArrowheads="1"/>
            </p:cNvSpPr>
            <p:nvPr/>
          </p:nvSpPr>
          <p:spPr bwMode="auto">
            <a:xfrm>
              <a:off x="3419" y="1843"/>
              <a:ext cx="229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200" i="1">
                  <a:latin typeface="Symbol" pitchFamily="18" charset="2"/>
                </a:rPr>
                <a:t>q</a:t>
              </a:r>
              <a:r>
                <a:rPr lang="en-US" sz="1200" baseline="-25000">
                  <a:latin typeface="Arial" pitchFamily="34" charset="0"/>
                </a:rPr>
                <a:t>2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22545" name="Text Box 38"/>
            <p:cNvSpPr txBox="1">
              <a:spLocks noChangeArrowheads="1"/>
            </p:cNvSpPr>
            <p:nvPr/>
          </p:nvSpPr>
          <p:spPr bwMode="auto">
            <a:xfrm>
              <a:off x="4608" y="2275"/>
              <a:ext cx="229" cy="1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200" i="1">
                  <a:latin typeface="Symbol" pitchFamily="18" charset="2"/>
                </a:rPr>
                <a:t>q</a:t>
              </a:r>
              <a:r>
                <a:rPr lang="en-US" sz="1200" baseline="-25000">
                  <a:latin typeface="Arial" pitchFamily="34" charset="0"/>
                </a:rPr>
                <a:t>4</a:t>
              </a:r>
              <a:endParaRPr lang="en-US" sz="1800">
                <a:latin typeface="Arial" pitchFamily="34" charset="0"/>
              </a:endParaRPr>
            </a:p>
          </p:txBody>
        </p:sp>
        <p:cxnSp>
          <p:nvCxnSpPr>
            <p:cNvPr id="22546" name="AutoShape 39"/>
            <p:cNvCxnSpPr>
              <a:cxnSpLocks noChangeShapeType="1"/>
              <a:stCxn id="22544" idx="3"/>
              <a:endCxn id="22545" idx="1"/>
            </p:cNvCxnSpPr>
            <p:nvPr/>
          </p:nvCxnSpPr>
          <p:spPr bwMode="auto">
            <a:xfrm>
              <a:off x="3648" y="1939"/>
              <a:ext cx="960" cy="4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7" name="AutoShape 40"/>
            <p:cNvCxnSpPr>
              <a:cxnSpLocks noChangeShapeType="1"/>
              <a:stCxn id="22545" idx="3"/>
              <a:endCxn id="22540" idx="1"/>
            </p:cNvCxnSpPr>
            <p:nvPr/>
          </p:nvCxnSpPr>
          <p:spPr bwMode="auto">
            <a:xfrm flipV="1">
              <a:off x="4837" y="2035"/>
              <a:ext cx="155" cy="3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2537" name="AutoShape 39"/>
          <p:cNvCxnSpPr>
            <a:cxnSpLocks noChangeShapeType="1"/>
            <a:stCxn id="22544" idx="3"/>
            <a:endCxn id="22540" idx="1"/>
          </p:cNvCxnSpPr>
          <p:nvPr/>
        </p:nvCxnSpPr>
        <p:spPr bwMode="auto">
          <a:xfrm>
            <a:off x="5791200" y="3078163"/>
            <a:ext cx="2133600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" name="Slide Number Placeholder 4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DFAA377-DC74-4D9F-9E69-AA76CE4A00B1}" type="slidenum">
              <a:rPr lang="en-US" sz="1200"/>
              <a:pPr eaLnBrk="1" hangingPunct="1"/>
              <a:t>32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8597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6.52174E-6 L 0.10834 -0.22202 " pathEditMode="relative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4.32007E-6 L -0.24167 -0.17761 " pathEditMode="relative" ptsTypes="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686C233-9B0B-44F8-AFEB-9C5B21BF3536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Scoring Exercise</a:t>
            </a:r>
          </a:p>
        </p:txBody>
      </p:sp>
      <p:graphicFrame>
        <p:nvGraphicFramePr>
          <p:cNvPr id="248030" name="Group 222"/>
          <p:cNvGraphicFramePr>
            <a:graphicFrameLocks noGrp="1"/>
          </p:cNvGraphicFramePr>
          <p:nvPr/>
        </p:nvGraphicFramePr>
        <p:xfrm>
          <a:off x="533400" y="1397000"/>
          <a:ext cx="8382000" cy="463296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5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Outcome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Task Name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Proficiency Variable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Difficulty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Wrong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tCommonRatio1a.xml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CommonRatio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Easy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Right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tCommonRatio2b.xml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CommonRatio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Medium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Wrong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tCommonRatio3b.xml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CommonRatio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Hard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Wrong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tExplicitGeometric1a.xml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ExplicitGoemetric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Easy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Right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tExplicitGeometric2a.xml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ExplicitGoemetric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Medium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Wrong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tExplicitGeometric3b.xml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ExplicitGoemetric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Hard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Wrong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tRecursiveRuleGeometric1a.xml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RecursiveRuleGeometric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Easy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Wrong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tRecursiveRuleGeometric2b.xml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RecursiveRuleGeometric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Medium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Wrong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tRecursiveRuleGeometric3a.xml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RecursiveRuleGeometric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Hard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Right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tTableExtendGeometric1a.xml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TableGeometric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Easy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Right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tTableExtendGeometric2b.xml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TableGeometric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Medium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Right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tTableExtendGeometric3a.xml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TableGeometric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Hard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Wrong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tVerbalRuleExtendModelGeometric1a.xml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VerbalRuleGeometric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Easy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Wrong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tVerbalRuleExtendModelGeometric1b.xml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VerbalRuleGeometric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Easy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Right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tVerbalRuleExtendModelGeometric2a.xml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VerbalRuleGeometric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Medium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Wrong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tVisualExtendGeometric1a.xml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VisualGeometric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Easy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Wrong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tVisualExtendGeometric2a.xml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VisualGeometric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Medium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Wrong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tVisualExtendGeometric3a.xml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VisualGeometric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Hard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138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5650ACA-10BC-497B-A846-00F86BED04DA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Weight of Evidence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Good (1985)</a:t>
            </a:r>
            <a:endParaRPr lang="en-US" i="1">
              <a:ea typeface="ＭＳ Ｐゴシック" pitchFamily="34" charset="-128"/>
            </a:endParaRPr>
          </a:p>
          <a:p>
            <a:pPr eaLnBrk="1" hangingPunct="1"/>
            <a:r>
              <a:rPr lang="en-US" i="1">
                <a:ea typeface="ＭＳ Ｐゴシック" pitchFamily="34" charset="-128"/>
              </a:rPr>
              <a:t>H</a:t>
            </a:r>
            <a:r>
              <a:rPr lang="en-US">
                <a:ea typeface="ＭＳ Ｐゴシック" pitchFamily="34" charset="-128"/>
              </a:rPr>
              <a:t> is binary hypothesis, e.g., </a:t>
            </a:r>
            <a:r>
              <a:rPr lang="en-US" i="1">
                <a:ea typeface="ＭＳ Ｐゴシック" pitchFamily="34" charset="-128"/>
              </a:rPr>
              <a:t>Proficiency</a:t>
            </a:r>
            <a:r>
              <a:rPr lang="en-US">
                <a:ea typeface="ＭＳ Ｐゴシック" pitchFamily="34" charset="-128"/>
              </a:rPr>
              <a:t> &gt; </a:t>
            </a:r>
            <a:r>
              <a:rPr lang="en-US" u="sng">
                <a:ea typeface="ＭＳ Ｐゴシック" pitchFamily="34" charset="-128"/>
              </a:rPr>
              <a:t>Medium</a:t>
            </a:r>
            <a:endParaRPr lang="en-US">
              <a:ea typeface="ＭＳ Ｐゴシック" pitchFamily="34" charset="-128"/>
            </a:endParaRPr>
          </a:p>
          <a:p>
            <a:pPr eaLnBrk="1" hangingPunct="1"/>
            <a:r>
              <a:rPr lang="en-US" i="1">
                <a:ea typeface="ＭＳ Ｐゴシック" pitchFamily="34" charset="-128"/>
              </a:rPr>
              <a:t>E</a:t>
            </a:r>
            <a:r>
              <a:rPr lang="en-US">
                <a:ea typeface="ＭＳ Ｐゴシック" pitchFamily="34" charset="-128"/>
              </a:rPr>
              <a:t> is evidence for hypothesis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Weight of Evidence (WOE) is</a:t>
            </a:r>
            <a:endParaRPr lang="en-US" i="1">
              <a:ea typeface="ＭＳ Ｐゴシック" pitchFamily="34" charset="-128"/>
            </a:endParaRPr>
          </a:p>
        </p:txBody>
      </p:sp>
      <p:pic>
        <p:nvPicPr>
          <p:cNvPr id="24583" name="Picture 5" descr="latex-imag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257800"/>
            <a:ext cx="72263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18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87C17D4-3429-48DB-B432-E73263362583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Properties of WOE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“Centibans” (log base 10, multiply by 100)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Positive for evidence supporting hypothesis, negative for evidence refuting hypothesis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Movement in tails of distribution as important as movement near center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Bayes theorem using log odds</a:t>
            </a:r>
          </a:p>
        </p:txBody>
      </p:sp>
    </p:spTree>
    <p:extLst>
      <p:ext uri="{BB962C8B-B14F-4D97-AF65-F5344CB8AC3E}">
        <p14:creationId xmlns:p14="http://schemas.microsoft.com/office/powerpoint/2010/main" val="3661514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48B7A2-A2D3-4802-BD0B-BA062CBD709E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Conditional Weight of Evidence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ea typeface="ＭＳ Ｐゴシック" pitchFamily="34" charset="-128"/>
              </a:rPr>
              <a:t>Can define Conditional Weight of Evidence</a:t>
            </a:r>
          </a:p>
          <a:p>
            <a:pPr eaLnBrk="1" hangingPunct="1"/>
            <a:endParaRPr lang="en-US" sz="2800">
              <a:ea typeface="ＭＳ Ｐゴシック" pitchFamily="34" charset="-128"/>
            </a:endParaRPr>
          </a:p>
          <a:p>
            <a:pPr eaLnBrk="1" hangingPunct="1"/>
            <a:endParaRPr lang="en-US" sz="2800">
              <a:ea typeface="ＭＳ Ｐゴシック" pitchFamily="34" charset="-128"/>
            </a:endParaRPr>
          </a:p>
          <a:p>
            <a:pPr eaLnBrk="1" hangingPunct="1"/>
            <a:r>
              <a:rPr lang="en-US" sz="2800">
                <a:ea typeface="ＭＳ Ｐゴシック" pitchFamily="34" charset="-128"/>
              </a:rPr>
              <a:t>Nice Additive properties</a:t>
            </a:r>
          </a:p>
          <a:p>
            <a:pPr eaLnBrk="1" hangingPunct="1"/>
            <a:endParaRPr lang="en-US" sz="2800">
              <a:ea typeface="ＭＳ Ｐゴシック" pitchFamily="34" charset="-128"/>
            </a:endParaRPr>
          </a:p>
          <a:p>
            <a:pPr eaLnBrk="1" hangingPunct="1"/>
            <a:r>
              <a:rPr lang="en-US" sz="2800">
                <a:ea typeface="ＭＳ Ｐゴシック" pitchFamily="34" charset="-128"/>
              </a:rPr>
              <a:t>Order sensitive</a:t>
            </a:r>
          </a:p>
          <a:p>
            <a:pPr eaLnBrk="1" hangingPunct="1"/>
            <a:r>
              <a:rPr lang="en-US" sz="2800">
                <a:ea typeface="ＭＳ Ｐゴシック" pitchFamily="34" charset="-128"/>
              </a:rPr>
              <a:t>WOE Balance Sheet (Madigan, Mosurski &amp; Almond, 1997)</a:t>
            </a:r>
          </a:p>
        </p:txBody>
      </p:sp>
      <p:pic>
        <p:nvPicPr>
          <p:cNvPr id="26631" name="Picture 4" descr="latex-imag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67000"/>
            <a:ext cx="4597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5" descr="latex-image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91000"/>
            <a:ext cx="6070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769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739FF79-E4D8-4C93-8BCD-F4A21D8B55B4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4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Evidence Balance Sheet</a:t>
            </a:r>
          </a:p>
        </p:txBody>
      </p:sp>
      <p:sp>
        <p:nvSpPr>
          <p:cNvPr id="261233" name="Rectangle 113"/>
          <p:cNvSpPr>
            <a:spLocks noChangeArrowheads="1"/>
          </p:cNvSpPr>
          <p:nvPr/>
        </p:nvSpPr>
        <p:spPr bwMode="auto">
          <a:xfrm>
            <a:off x="1404938" y="1554163"/>
            <a:ext cx="7575550" cy="4643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0" name="Text Box 115"/>
          <p:cNvSpPr txBox="1">
            <a:spLocks noChangeArrowheads="1"/>
          </p:cNvSpPr>
          <p:nvPr/>
        </p:nvSpPr>
        <p:spPr bwMode="auto">
          <a:xfrm>
            <a:off x="2547938" y="5737225"/>
            <a:ext cx="2476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40000"/>
              </a:lnSpc>
            </a:pPr>
            <a:r>
              <a:rPr lang="en-US" sz="1800" b="1">
                <a:latin typeface="Arial" pitchFamily="34" charset="0"/>
              </a:rPr>
              <a:t>.</a:t>
            </a:r>
          </a:p>
          <a:p>
            <a:pPr algn="ctr">
              <a:lnSpc>
                <a:spcPct val="40000"/>
              </a:lnSpc>
            </a:pPr>
            <a:r>
              <a:rPr lang="en-US" sz="1800" b="1">
                <a:latin typeface="Arial" pitchFamily="34" charset="0"/>
              </a:rPr>
              <a:t>.</a:t>
            </a:r>
          </a:p>
          <a:p>
            <a:pPr algn="ctr">
              <a:lnSpc>
                <a:spcPct val="40000"/>
              </a:lnSpc>
            </a:pPr>
            <a:r>
              <a:rPr lang="en-US" sz="1800" b="1">
                <a:latin typeface="Arial" pitchFamily="34" charset="0"/>
              </a:rPr>
              <a:t>.</a:t>
            </a:r>
          </a:p>
        </p:txBody>
      </p:sp>
      <p:sp>
        <p:nvSpPr>
          <p:cNvPr id="261237" name="Rectangle 117"/>
          <p:cNvSpPr>
            <a:spLocks noChangeArrowheads="1"/>
          </p:cNvSpPr>
          <p:nvPr/>
        </p:nvSpPr>
        <p:spPr bwMode="auto">
          <a:xfrm>
            <a:off x="7820025" y="307975"/>
            <a:ext cx="1001713" cy="116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anchor="ctr"/>
          <a:lstStyle/>
          <a:p>
            <a:pPr marL="457200" indent="-457200" eaLnBrk="0" hangingPunct="0"/>
            <a:r>
              <a:rPr lang="en-US" sz="1000">
                <a:latin typeface="Arial" pitchFamily="34" charset="0"/>
              </a:rPr>
              <a:t>63 tasks total</a:t>
            </a:r>
          </a:p>
          <a:p>
            <a:pPr marL="457200" indent="-457200" eaLnBrk="0" hangingPunct="0"/>
            <a:endParaRPr lang="en-US" sz="1000">
              <a:latin typeface="Arial" pitchFamily="34" charset="0"/>
            </a:endParaRPr>
          </a:p>
          <a:p>
            <a:pPr marL="457200" indent="-457200" eaLnBrk="0" hangingPunct="0"/>
            <a:r>
              <a:rPr lang="en-US" sz="1000">
                <a:latin typeface="Arial" pitchFamily="34" charset="0"/>
              </a:rPr>
              <a:t>1     Easy</a:t>
            </a:r>
          </a:p>
          <a:p>
            <a:pPr marL="457200" indent="-457200" eaLnBrk="0" hangingPunct="0"/>
            <a:r>
              <a:rPr lang="en-US" sz="1000">
                <a:latin typeface="Arial" pitchFamily="34" charset="0"/>
              </a:rPr>
              <a:t>2     Medium</a:t>
            </a:r>
          </a:p>
          <a:p>
            <a:pPr marL="457200" indent="-457200" eaLnBrk="0" hangingPunct="0"/>
            <a:r>
              <a:rPr lang="en-US" sz="1000">
                <a:latin typeface="Arial" pitchFamily="34" charset="0"/>
              </a:rPr>
              <a:t>3     Hard</a:t>
            </a:r>
          </a:p>
          <a:p>
            <a:pPr marL="457200" indent="-457200" eaLnBrk="0" hangingPunct="0"/>
            <a:r>
              <a:rPr lang="en-US" sz="1000">
                <a:latin typeface="Arial" pitchFamily="34" charset="0"/>
              </a:rPr>
              <a:t>a     Item type</a:t>
            </a:r>
          </a:p>
          <a:p>
            <a:pPr marL="457200" indent="-457200" eaLnBrk="0" hangingPunct="0"/>
            <a:r>
              <a:rPr lang="en-US" sz="1000">
                <a:latin typeface="Arial" pitchFamily="34" charset="0"/>
              </a:rPr>
              <a:t>b     Isomorph</a:t>
            </a:r>
          </a:p>
        </p:txBody>
      </p:sp>
      <p:graphicFrame>
        <p:nvGraphicFramePr>
          <p:cNvPr id="261342" name="Group 222"/>
          <p:cNvGraphicFramePr>
            <a:graphicFrameLocks noGrp="1"/>
          </p:cNvGraphicFramePr>
          <p:nvPr/>
        </p:nvGraphicFramePr>
        <p:xfrm>
          <a:off x="1546225" y="1897063"/>
          <a:ext cx="5922963" cy="3671894"/>
        </p:xfrm>
        <a:graphic>
          <a:graphicData uri="http://schemas.openxmlformats.org/drawingml/2006/table">
            <a:tbl>
              <a:tblPr/>
              <a:tblGrid>
                <a:gridCol w="254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Task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Acc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pitchFamily="34" charset="0"/>
                        </a:rPr>
                        <a:t>SolveGeometricProblems2a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0.58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pitchFamily="34" charset="0"/>
                        </a:rPr>
                        <a:t>SolveGeometricProblems3a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0.35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0.35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0.30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pitchFamily="34" charset="0"/>
                        </a:rPr>
                        <a:t>SolveGeometricProblems3b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0.64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0.29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pitchFamily="34" charset="0"/>
                        </a:rPr>
                        <a:t>SolveGeometricProblems2b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0.16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pitchFamily="34" charset="0"/>
                        </a:rPr>
                        <a:t>VisualExtendTable2a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0.89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pitchFamily="34" charset="0"/>
                        </a:rPr>
                        <a:t>SolveGeometricProblems1a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0.78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pitchFamily="34" charset="0"/>
                        </a:rPr>
                        <a:t>SolveGeometricProblems1b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0.18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pitchFamily="34" charset="0"/>
                        </a:rPr>
                        <a:t>VisualExtendVerbalRule2a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0.85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0.15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pitchFamily="34" charset="0"/>
                        </a:rPr>
                        <a:t>ModelExtendTableGeometric3a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0.90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pitchFamily="34" charset="0"/>
                        </a:rPr>
                        <a:t>ExamplesGeometric2a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0.87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pitchFamily="34" charset="0"/>
                        </a:rPr>
                        <a:t>VisualExplicitVerbalRule3a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0.91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0.09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Arial" pitchFamily="34" charset="0"/>
                        </a:rPr>
                        <a:t>VerbalRuleModelGeometric3a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0.95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0.05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198" name="Line 205"/>
          <p:cNvSpPr>
            <a:spLocks noChangeShapeType="1"/>
          </p:cNvSpPr>
          <p:nvPr/>
        </p:nvSpPr>
        <p:spPr bwMode="auto">
          <a:xfrm>
            <a:off x="3941763" y="1897063"/>
            <a:ext cx="35115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" name="Text Box 206"/>
          <p:cNvSpPr txBox="1">
            <a:spLocks noChangeArrowheads="1"/>
          </p:cNvSpPr>
          <p:nvPr/>
        </p:nvSpPr>
        <p:spPr bwMode="auto">
          <a:xfrm>
            <a:off x="5049838" y="1597025"/>
            <a:ext cx="2109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200" b="1">
                <a:latin typeface="ＭＳ Ｐゴシック" pitchFamily="34" charset="-128"/>
              </a:rPr>
              <a:t>P(Solve Geom Sequences)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795838" y="2195513"/>
          <a:ext cx="2657475" cy="350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307937" imgH="4380952" progId="">
                  <p:embed/>
                </p:oleObj>
              </mc:Choice>
              <mc:Fallback>
                <p:oleObj name="Image" r:id="rId3" imgW="1307937" imgH="438095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2195513"/>
                        <a:ext cx="2657475" cy="350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5122863" y="1917700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228249" imgH="215645" progId="">
                  <p:embed/>
                </p:oleObj>
              </mc:Choice>
              <mc:Fallback>
                <p:oleObj name="Image" r:id="rId5" imgW="228249" imgH="21564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3" y="1917700"/>
                        <a:ext cx="2286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6029325" y="1925638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7" imgW="241185" imgH="228249" progId="">
                  <p:embed/>
                </p:oleObj>
              </mc:Choice>
              <mc:Fallback>
                <p:oleObj name="Image" r:id="rId7" imgW="241185" imgH="22824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325" y="1925638"/>
                        <a:ext cx="241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6878638" y="1925638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9" imgW="228249" imgH="228249" progId="">
                  <p:embed/>
                </p:oleObj>
              </mc:Choice>
              <mc:Fallback>
                <p:oleObj name="Image" r:id="rId9" imgW="228249" imgH="22824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8638" y="1925638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" name="Text Box 211"/>
          <p:cNvSpPr txBox="1">
            <a:spLocks noChangeArrowheads="1"/>
          </p:cNvSpPr>
          <p:nvPr/>
        </p:nvSpPr>
        <p:spPr bwMode="auto">
          <a:xfrm>
            <a:off x="5073650" y="1855788"/>
            <a:ext cx="2857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1" baseline="-25000">
                <a:solidFill>
                  <a:schemeClr val="bg1"/>
                </a:solidFill>
                <a:latin typeface="Arial" pitchFamily="34" charset="0"/>
              </a:rPr>
              <a:t>H</a:t>
            </a:r>
          </a:p>
        </p:txBody>
      </p:sp>
      <p:sp>
        <p:nvSpPr>
          <p:cNvPr id="4201" name="Text Box 212"/>
          <p:cNvSpPr txBox="1">
            <a:spLocks noChangeArrowheads="1"/>
          </p:cNvSpPr>
          <p:nvPr/>
        </p:nvSpPr>
        <p:spPr bwMode="auto">
          <a:xfrm>
            <a:off x="5991225" y="1857375"/>
            <a:ext cx="3000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1" baseline="-25000">
                <a:latin typeface="Arial" pitchFamily="34" charset="0"/>
              </a:rPr>
              <a:t>M</a:t>
            </a:r>
          </a:p>
        </p:txBody>
      </p:sp>
      <p:sp>
        <p:nvSpPr>
          <p:cNvPr id="4202" name="Text Box 213"/>
          <p:cNvSpPr txBox="1">
            <a:spLocks noChangeArrowheads="1"/>
          </p:cNvSpPr>
          <p:nvPr/>
        </p:nvSpPr>
        <p:spPr bwMode="auto">
          <a:xfrm>
            <a:off x="6838950" y="1857375"/>
            <a:ext cx="2698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1" baseline="-25000">
                <a:latin typeface="Arial" pitchFamily="34" charset="0"/>
              </a:rPr>
              <a:t>L</a:t>
            </a: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4673600" y="5749925"/>
          <a:ext cx="291465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1" imgW="5028571" imgH="685472" progId="">
                  <p:embed/>
                </p:oleObj>
              </mc:Choice>
              <mc:Fallback>
                <p:oleObj name="Image" r:id="rId11" imgW="5028571" imgH="68547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50" t="24806" b="10852"/>
                      <a:stretch>
                        <a:fillRect/>
                      </a:stretch>
                    </p:blipFill>
                    <p:spPr bwMode="auto">
                      <a:xfrm>
                        <a:off x="4673600" y="5749925"/>
                        <a:ext cx="291465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7558088" y="2185988"/>
          <a:ext cx="1381125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3" imgW="1409524" imgH="4431746" progId="">
                  <p:embed/>
                </p:oleObj>
              </mc:Choice>
              <mc:Fallback>
                <p:oleObj name="Image" r:id="rId13" imgW="1409524" imgH="443174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026"/>
                      <a:stretch>
                        <a:fillRect/>
                      </a:stretch>
                    </p:blipFill>
                    <p:spPr bwMode="auto">
                      <a:xfrm>
                        <a:off x="7558088" y="2185988"/>
                        <a:ext cx="1381125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3" name="Rectangle 216"/>
          <p:cNvSpPr>
            <a:spLocks noChangeArrowheads="1"/>
          </p:cNvSpPr>
          <p:nvPr/>
        </p:nvSpPr>
        <p:spPr bwMode="auto">
          <a:xfrm>
            <a:off x="7462838" y="1897063"/>
            <a:ext cx="151447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 b="1">
                <a:latin typeface="Arial" pitchFamily="34" charset="0"/>
              </a:rPr>
              <a:t>WOE for H vs. M, L</a:t>
            </a:r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7562850" y="5735638"/>
          <a:ext cx="13970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5" imgW="3200000" imgH="456821" progId="">
                  <p:embed/>
                </p:oleObj>
              </mc:Choice>
              <mc:Fallback>
                <p:oleObj name="Image" r:id="rId15" imgW="3200000" imgH="45682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85" t="-6250"/>
                      <a:stretch>
                        <a:fillRect/>
                      </a:stretch>
                    </p:blipFill>
                    <p:spPr bwMode="auto">
                      <a:xfrm>
                        <a:off x="7562850" y="5735638"/>
                        <a:ext cx="139700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" name="Line 218"/>
          <p:cNvSpPr>
            <a:spLocks noChangeShapeType="1"/>
          </p:cNvSpPr>
          <p:nvPr/>
        </p:nvSpPr>
        <p:spPr bwMode="auto">
          <a:xfrm>
            <a:off x="5549900" y="5710238"/>
            <a:ext cx="1193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22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CE6E6F0-A7D8-4BC2-856F-01FE7076ACFC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Expected Weight of Evidence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ea typeface="ＭＳ Ｐゴシック" pitchFamily="34" charset="-128"/>
              </a:rPr>
              <a:t>When choosing next “test” (task/item) look at expected value of WOE where expectation is taken wrt </a:t>
            </a:r>
            <a:r>
              <a:rPr lang="en-US" i="1">
                <a:ea typeface="ＭＳ Ｐゴシック" pitchFamily="34" charset="-128"/>
              </a:rPr>
              <a:t>P(E|H)</a:t>
            </a:r>
            <a:r>
              <a:rPr lang="en-US">
                <a:ea typeface="ＭＳ Ｐゴシック" pitchFamily="34" charset="-128"/>
              </a:rPr>
              <a:t>.</a:t>
            </a:r>
          </a:p>
          <a:p>
            <a:pPr eaLnBrk="1" hangingPunct="1">
              <a:buFontTx/>
              <a:buNone/>
            </a:pPr>
            <a:endParaRPr lang="en-US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endParaRPr lang="en-US"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34" charset="-128"/>
              </a:rPr>
              <a:t>   where                            represent the possible results.</a:t>
            </a:r>
          </a:p>
        </p:txBody>
      </p:sp>
      <p:pic>
        <p:nvPicPr>
          <p:cNvPr id="27655" name="Picture 4" descr="latex-imag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5194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5" descr="latex-image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76800"/>
            <a:ext cx="2108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620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95825BB-FDE8-4EBD-ABAD-EAF068B6AA9B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Calculating EWOE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>
                <a:ea typeface="ＭＳ Ｐゴシック" pitchFamily="34" charset="-128"/>
              </a:rPr>
              <a:t>Madigan and Almond (1996)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Enter any observed evidence into net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>
                <a:ea typeface="ＭＳ Ｐゴシック" pitchFamily="34" charset="-128"/>
              </a:rPr>
              <a:t>Instantiate Hypothesis = True (may need to use virtual evidence if hypothesis is compound)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>
                <a:ea typeface="ＭＳ Ｐゴシック" pitchFamily="34" charset="-128"/>
              </a:rPr>
              <a:t>Calculate                for each candidate item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>
                <a:ea typeface="ＭＳ Ｐゴシック" pitchFamily="34" charset="-128"/>
              </a:rPr>
              <a:t>Instantiate Hypothesis = False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>
                <a:ea typeface="ＭＳ Ｐゴシック" pitchFamily="34" charset="-128"/>
              </a:rPr>
              <a:t>Calculate                for each candidate item</a:t>
            </a:r>
          </a:p>
        </p:txBody>
      </p:sp>
      <p:pic>
        <p:nvPicPr>
          <p:cNvPr id="28679" name="Picture 4" descr="latex-image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72000"/>
            <a:ext cx="1117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5" descr="latex-imag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638800"/>
            <a:ext cx="1117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4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669966" y="152400"/>
            <a:ext cx="7772400" cy="1066800"/>
          </a:xfrm>
        </p:spPr>
        <p:txBody>
          <a:bodyPr/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Bayes Net for Medical Diagnosis: can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Almond &amp; Madigan (1994)</a:t>
            </a: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33400" y="1050966"/>
            <a:ext cx="7924800" cy="5410200"/>
          </a:xfrm>
        </p:spPr>
        <p:txBody>
          <a:bodyPr/>
          <a:lstStyle/>
          <a:p>
            <a:pPr marL="457200">
              <a:spcBef>
                <a:spcPts val="600"/>
              </a:spcBef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Bayes net </a:t>
            </a:r>
          </a:p>
          <a:p>
            <a:pPr marL="740664" lvl="1"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 an environment for building risk models and assessing such risk probabilities</a:t>
            </a:r>
          </a:p>
          <a:p>
            <a:pPr marL="740664" lvl="1">
              <a:buFont typeface="Wingdings" pitchFamily="2" charset="2"/>
              <a:buChar char="Ø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provides more than a simple calculator for risks 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Bayes net can help with planning options</a:t>
            </a:r>
          </a:p>
          <a:p>
            <a:pPr marL="731520" lvl="2" indent="-32004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finding the value of medical tests </a:t>
            </a:r>
          </a:p>
          <a:p>
            <a:pPr marL="731520" lvl="2" indent="-32004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alerting the physician to possible complications or alternative therapies</a:t>
            </a:r>
          </a:p>
          <a:p>
            <a:pPr marL="457200"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Bayes net tool</a:t>
            </a:r>
          </a:p>
          <a:p>
            <a:pPr marL="731520" lvl="1" indent="-32004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 be used to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 and manipulate complex risk models </a:t>
            </a:r>
          </a:p>
          <a:p>
            <a:pPr marL="731520" lvl="1" indent="-32004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store and manipulate both structural and probabilistic knowledge</a:t>
            </a:r>
          </a:p>
          <a:p>
            <a:pPr marL="731520" lvl="1" indent="-32004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physician can update the knowledge inherent in the models</a:t>
            </a:r>
          </a:p>
          <a:p>
            <a:pPr marL="731520" lvl="1" indent="-32004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be used for prediction and decision making</a:t>
            </a:r>
          </a:p>
          <a:p>
            <a:pPr marL="731520" lvl="1" indent="-320040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decision maker can understand the impact of various factors on the decision</a:t>
            </a:r>
          </a:p>
        </p:txBody>
      </p: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EC6441D-0EF1-4710-8429-AFF0E8492FBC}" type="slidenum">
              <a:rPr lang="en-US" sz="1200"/>
              <a:pPr eaLnBrk="1" hangingPunct="1"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967016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93D840F-27A8-4DF2-A10B-251AE3A612DE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Related Measures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Value of Information</a:t>
            </a: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/>
            <a:endParaRPr lang="en-US">
              <a:ea typeface="ＭＳ Ｐゴシック" pitchFamily="34" charset="-128"/>
            </a:endParaRPr>
          </a:p>
          <a:p>
            <a:pPr eaLnBrk="1" hangingPunct="1"/>
            <a:r>
              <a:rPr lang="en-US" b="1">
                <a:ea typeface="ＭＳ Ｐゴシック" pitchFamily="34" charset="-128"/>
              </a:rPr>
              <a:t>S</a:t>
            </a:r>
            <a:r>
              <a:rPr lang="en-US">
                <a:ea typeface="ＭＳ Ｐゴシック" pitchFamily="34" charset="-128"/>
              </a:rPr>
              <a:t> is proficiency state</a:t>
            </a:r>
          </a:p>
          <a:p>
            <a:pPr eaLnBrk="1" hangingPunct="1"/>
            <a:r>
              <a:rPr lang="en-US" i="1">
                <a:ea typeface="ＭＳ Ｐゴシック" pitchFamily="34" charset="-128"/>
              </a:rPr>
              <a:t>d</a:t>
            </a:r>
            <a:r>
              <a:rPr lang="en-US">
                <a:ea typeface="ＭＳ Ｐゴシック" pitchFamily="34" charset="-128"/>
              </a:rPr>
              <a:t> is decision</a:t>
            </a:r>
          </a:p>
          <a:p>
            <a:pPr eaLnBrk="1" hangingPunct="1"/>
            <a:r>
              <a:rPr lang="en-US" i="1">
                <a:ea typeface="ＭＳ Ｐゴシック" pitchFamily="34" charset="-128"/>
              </a:rPr>
              <a:t>u</a:t>
            </a:r>
            <a:r>
              <a:rPr lang="en-US">
                <a:ea typeface="ＭＳ Ｐゴシック" pitchFamily="34" charset="-128"/>
              </a:rPr>
              <a:t> is utility</a:t>
            </a:r>
          </a:p>
        </p:txBody>
      </p:sp>
      <p:pic>
        <p:nvPicPr>
          <p:cNvPr id="29703" name="Picture 4" descr="latex-imag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64770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814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6C55DF9-F8B7-4F6F-A7EF-83B819747374}" type="slidenum">
              <a:rPr lang="en-US" sz="1200"/>
              <a:pPr eaLnBrk="1" hangingPunct="1"/>
              <a:t>41</a:t>
            </a:fld>
            <a:endParaRPr lang="en-US" sz="120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Related Measures (2)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ea typeface="ＭＳ Ｐゴシック" pitchFamily="34" charset="-128"/>
              </a:rPr>
              <a:t>Mutual Information</a:t>
            </a:r>
          </a:p>
          <a:p>
            <a:pPr eaLnBrk="1" hangingPunct="1"/>
            <a:r>
              <a:rPr lang="en-US" sz="2800">
                <a:ea typeface="ＭＳ Ｐゴシック" pitchFamily="34" charset="-128"/>
              </a:rPr>
              <a:t>Extends to non-binary hypothesis nodes</a:t>
            </a:r>
          </a:p>
          <a:p>
            <a:pPr eaLnBrk="1" hangingPunct="1"/>
            <a:endParaRPr lang="en-US" sz="2800">
              <a:ea typeface="ＭＳ Ｐゴシック" pitchFamily="34" charset="-128"/>
            </a:endParaRPr>
          </a:p>
          <a:p>
            <a:pPr eaLnBrk="1" hangingPunct="1"/>
            <a:endParaRPr lang="en-US" sz="2800">
              <a:ea typeface="ＭＳ Ｐゴシック" pitchFamily="34" charset="-128"/>
            </a:endParaRPr>
          </a:p>
          <a:p>
            <a:pPr eaLnBrk="1" hangingPunct="1"/>
            <a:r>
              <a:rPr lang="en-US" sz="2800">
                <a:ea typeface="ＭＳ Ｐゴシック" pitchFamily="34" charset="-128"/>
              </a:rPr>
              <a:t>Kullback-Liebler distance between joint distribution and independence</a:t>
            </a:r>
          </a:p>
          <a:p>
            <a:pPr eaLnBrk="1" hangingPunct="1"/>
            <a:endParaRPr lang="en-US" sz="2800">
              <a:ea typeface="ＭＳ Ｐゴシック" pitchFamily="34" charset="-128"/>
            </a:endParaRPr>
          </a:p>
          <a:p>
            <a:pPr eaLnBrk="1" hangingPunct="1"/>
            <a:endParaRPr lang="en-US" sz="2800">
              <a:ea typeface="ＭＳ Ｐゴシック" pitchFamily="34" charset="-128"/>
            </a:endParaRPr>
          </a:p>
        </p:txBody>
      </p:sp>
      <p:pic>
        <p:nvPicPr>
          <p:cNvPr id="30727" name="Picture 4" descr="latex-imag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48000"/>
            <a:ext cx="3175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5" descr="latex-image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05400"/>
            <a:ext cx="39243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151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E35FCC7-02FC-47B9-9492-BD317354066E}" type="slidenum">
              <a:rPr lang="en-US" sz="1200"/>
              <a:pPr eaLnBrk="1" hangingPunct="1"/>
              <a:t>42</a:t>
            </a:fld>
            <a:endParaRPr lang="en-US" sz="120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Task Selection Exercise 1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Use ACEDMotif1.dne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Easy, Medium, and Hard tasks for Common Ratio and Visual Geometric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Use Hypothesis </a:t>
            </a:r>
            <a:r>
              <a:rPr lang="en-US" sz="2400" i="1">
                <a:ea typeface="ＭＳ Ｐゴシック" pitchFamily="34" charset="-128"/>
              </a:rPr>
              <a:t>SolveGeometricProblems</a:t>
            </a:r>
            <a:r>
              <a:rPr lang="en-US" sz="2400">
                <a:ea typeface="ＭＳ Ｐゴシック" pitchFamily="34" charset="-128"/>
              </a:rPr>
              <a:t> &gt; </a:t>
            </a:r>
            <a:r>
              <a:rPr lang="en-US" sz="2400" u="sng">
                <a:ea typeface="ＭＳ Ｐゴシック" pitchFamily="34" charset="-128"/>
              </a:rPr>
              <a:t>Medium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Calculate EWOE for six observables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Assume candidate gets first item right and repeat</a:t>
            </a:r>
          </a:p>
        </p:txBody>
      </p:sp>
      <p:sp>
        <p:nvSpPr>
          <p:cNvPr id="3175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z="2400">
                <a:ea typeface="ＭＳ Ｐゴシック" pitchFamily="34" charset="-128"/>
              </a:rPr>
              <a:t>Next assume candidate gets first item wrong and repeat</a:t>
            </a:r>
          </a:p>
          <a:p>
            <a:pPr eaLnBrk="1" hangingPunct="1"/>
            <a:r>
              <a:rPr lang="en-US" sz="2400">
                <a:ea typeface="ＭＳ Ｐゴシック" pitchFamily="34" charset="-128"/>
              </a:rPr>
              <a:t>Repeat exercise using hypothesis </a:t>
            </a:r>
            <a:r>
              <a:rPr lang="en-US" sz="2400" i="1">
                <a:ea typeface="ＭＳ Ｐゴシック" pitchFamily="34" charset="-128"/>
              </a:rPr>
              <a:t>SolveGeometricProblems</a:t>
            </a:r>
            <a:r>
              <a:rPr lang="en-US" sz="2400">
                <a:ea typeface="ＭＳ Ｐゴシック" pitchFamily="34" charset="-128"/>
              </a:rPr>
              <a:t> &gt; </a:t>
            </a:r>
            <a:r>
              <a:rPr lang="en-US" sz="2400" u="sng">
                <a:ea typeface="ＭＳ Ｐゴシック" pitchFamily="34" charset="-128"/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690246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A91FA73-A280-442B-ACB2-E239705A493E}" type="slidenum">
              <a:rPr lang="en-US" sz="1200"/>
              <a:pPr eaLnBrk="1" hangingPunct="1"/>
              <a:t>43</a:t>
            </a:fld>
            <a:endParaRPr lang="en-US" sz="120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Task Selection Exercise 2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Use Network ACEDMotif2.dne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Select the </a:t>
            </a:r>
            <a:r>
              <a:rPr lang="en-US" sz="2400" i="1">
                <a:ea typeface="ＭＳ Ｐゴシック" pitchFamily="34" charset="-128"/>
              </a:rPr>
              <a:t>SolveGeometricProblems</a:t>
            </a:r>
            <a:r>
              <a:rPr lang="en-US" sz="2400">
                <a:ea typeface="ＭＳ Ｐゴシック" pitchFamily="34" charset="-128"/>
              </a:rPr>
              <a:t> node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Run the program Network&gt;Sensitivity to Findings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This will list the Mutual information for all nodes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3277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sz="2400">
                <a:ea typeface="ＭＳ Ｐゴシック" pitchFamily="34" charset="-128"/>
              </a:rPr>
              <a:t>Select the observable with the highest mutual information as the first task</a:t>
            </a:r>
          </a:p>
          <a:p>
            <a:pPr eaLnBrk="1" hangingPunct="1"/>
            <a:r>
              <a:rPr lang="en-US" sz="2400">
                <a:ea typeface="ＭＳ Ｐゴシック" pitchFamily="34" charset="-128"/>
              </a:rPr>
              <a:t> Use this to process a person who gets every task right</a:t>
            </a:r>
          </a:p>
          <a:p>
            <a:pPr eaLnBrk="1" hangingPunct="1"/>
            <a:r>
              <a:rPr lang="en-US" sz="2400">
                <a:ea typeface="ＭＳ Ｐゴシック" pitchFamily="34" charset="-128"/>
              </a:rPr>
              <a:t>Use this to process a person who gets every task wrong</a:t>
            </a:r>
          </a:p>
        </p:txBody>
      </p:sp>
    </p:spTree>
    <p:extLst>
      <p:ext uri="{BB962C8B-B14F-4D97-AF65-F5344CB8AC3E}">
        <p14:creationId xmlns:p14="http://schemas.microsoft.com/office/powerpoint/2010/main" val="2430816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2752D3-B19C-4AAA-92CF-7AE85BB4B762}" type="slidenum">
              <a:rPr lang="en-US" sz="1200"/>
              <a:pPr eaLnBrk="1" hangingPunct="1"/>
              <a:t>44</a:t>
            </a:fld>
            <a:endParaRPr lang="en-US" sz="120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ACED Evaluation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543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Middle School Students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Did not normally study geometric series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Four conditions: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Elaborated Feedback/Adaptive (E/A; n=71)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Simple Feedback/Adaptive (S/A; n=75)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Elaborated Feedback/Linear (E/L; n=67)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Control (no instruction; n=55)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Students given all 61 geometric items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Also given pretest/posttest (25 items each)</a:t>
            </a:r>
          </a:p>
        </p:txBody>
      </p:sp>
    </p:spTree>
    <p:extLst>
      <p:ext uri="{BB962C8B-B14F-4D97-AF65-F5344CB8AC3E}">
        <p14:creationId xmlns:p14="http://schemas.microsoft.com/office/powerpoint/2010/main" val="35350494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68CE693-0E3D-4B7A-A237-9F7CAC4E2652}" type="slidenum">
              <a:rPr lang="en-US" sz="1200"/>
              <a:pPr eaLnBrk="1" hangingPunct="1"/>
              <a:t>45</a:t>
            </a:fld>
            <a:endParaRPr lang="en-US" sz="120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ACED Scores</a:t>
            </a:r>
          </a:p>
        </p:txBody>
      </p:sp>
      <p:sp>
        <p:nvSpPr>
          <p:cNvPr id="348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91200" y="1981200"/>
            <a:ext cx="2667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For Each Proficiency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Marginal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Modal Classification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EAP Score (High=1, Low=-1)</a:t>
            </a:r>
          </a:p>
        </p:txBody>
      </p:sp>
      <p:pic>
        <p:nvPicPr>
          <p:cNvPr id="34823" name="Picture 5" descr="Over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495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4744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DDF445B-14C7-44A0-AA16-45245A35FD8E}" type="slidenum">
              <a:rPr lang="en-US" sz="1200"/>
              <a:pPr eaLnBrk="1" hangingPunct="1"/>
              <a:t>46</a:t>
            </a:fld>
            <a:endParaRPr lang="en-US" sz="120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ACED Reliability</a:t>
            </a: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Calculated with Split Halves (ECD design)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Correlation of EAP score with posttest is 0.65 (close to reliability of posttest)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Even with pretest forced into the equation, EAP score accounted for 17% unique variance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Reliability of modal classifications was worse</a:t>
            </a:r>
          </a:p>
        </p:txBody>
      </p:sp>
      <p:graphicFrame>
        <p:nvGraphicFramePr>
          <p:cNvPr id="30930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544092"/>
              </p:ext>
            </p:extLst>
          </p:nvPr>
        </p:nvGraphicFramePr>
        <p:xfrm>
          <a:off x="457200" y="1628774"/>
          <a:ext cx="4191000" cy="461962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Proficiency (EAP)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Reliability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Solve Geometric Sequences (SGS)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Find Common Ratio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Generate Examples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Extend Sequence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Model Sequence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Use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Use Pictures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Induce Rules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 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854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3B40CBE-88F6-4874-B54A-C3617311F7C5}" type="slidenum">
              <a:rPr lang="en-US" sz="1200"/>
              <a:pPr eaLnBrk="1" hangingPunct="1"/>
              <a:t>47</a:t>
            </a:fld>
            <a:endParaRPr lang="en-US" sz="120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Effect of Adaptivity</a:t>
            </a:r>
          </a:p>
        </p:txBody>
      </p:sp>
      <p:sp>
        <p:nvSpPr>
          <p:cNvPr id="3687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81600" y="1981200"/>
            <a:ext cx="3276600" cy="4114800"/>
          </a:xfrm>
        </p:spPr>
        <p:txBody>
          <a:bodyPr/>
          <a:lstStyle/>
          <a:p>
            <a:pPr eaLnBrk="1" hangingPunct="1"/>
            <a:r>
              <a:rPr lang="en-US" sz="2400">
                <a:ea typeface="ＭＳ Ｐゴシック" pitchFamily="34" charset="-128"/>
              </a:rPr>
              <a:t>For adaptive conditions, correlation with posttest seems to hit upper limit by 20 items</a:t>
            </a:r>
          </a:p>
          <a:p>
            <a:pPr eaLnBrk="1" hangingPunct="1"/>
            <a:r>
              <a:rPr lang="en-US" sz="2400">
                <a:ea typeface="ＭＳ Ｐゴシック" pitchFamily="34" charset="-128"/>
              </a:rPr>
              <a:t>Standard Error of Correlations is large</a:t>
            </a:r>
          </a:p>
          <a:p>
            <a:pPr eaLnBrk="1" hangingPunct="1"/>
            <a:r>
              <a:rPr lang="en-US" sz="2400">
                <a:ea typeface="ＭＳ Ｐゴシック" pitchFamily="34" charset="-128"/>
              </a:rPr>
              <a:t>Jump in linear case related to sequence of items</a:t>
            </a:r>
          </a:p>
        </p:txBody>
      </p:sp>
      <p:pic>
        <p:nvPicPr>
          <p:cNvPr id="36871" name="Picture 5" descr="Cor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464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7172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E412B87-2907-4020-AB17-A7A24F821585}" type="slidenum">
              <a:rPr lang="en-US" sz="1200"/>
              <a:pPr eaLnBrk="1" hangingPunct="1"/>
              <a:t>48</a:t>
            </a:fld>
            <a:endParaRPr lang="en-US" sz="1200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Effect of feedback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4648200"/>
            <a:ext cx="75438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E/A showed significant gains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Others did not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Learning and assessment reliability!!!!!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600200" y="1295400"/>
          <a:ext cx="472440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724400" imgH="3188208" progId="Word.Document.8">
                  <p:embed/>
                </p:oleObj>
              </mc:Choice>
              <mc:Fallback>
                <p:oleObj name="Document" r:id="rId2" imgW="4724400" imgH="31882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95400"/>
                        <a:ext cx="4724400" cy="318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8670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BF55EAB-192A-445A-B5DF-DC87E8D1E38E}" type="slidenum">
              <a:rPr lang="en-US" sz="1200"/>
              <a:pPr eaLnBrk="1" hangingPunct="1"/>
              <a:t>49</a:t>
            </a:fld>
            <a:endParaRPr lang="en-US" sz="120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Acknowledgements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696200" cy="4114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Special thanks to Val Shute for letting us used ACED data and models in this tutorial.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 ACED development and data collection was sponsored by National Science Foundation Grant  No. 0313202.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Complete data available at:  http://ecd.ralmond.net/ecdwiki/ACED/ACED</a:t>
            </a:r>
          </a:p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475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066800"/>
          </a:xfrm>
        </p:spPr>
        <p:txBody>
          <a:bodyPr/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Bayes Net for Medical Diagnosis: Heart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Almond &amp; Madigan (1994)</a:t>
            </a: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marL="114300" marR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Goal: predict the risk of coronary artery disease</a:t>
            </a:r>
          </a:p>
          <a:p>
            <a:pPr marL="457200" marR="0"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</a:p>
          <a:p>
            <a:pPr marL="857250"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303</a:t>
            </a:r>
            <a:r>
              <a:rPr lang="en-US" sz="1800" spc="-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patients, </a:t>
            </a:r>
          </a:p>
          <a:p>
            <a:pPr marL="857250"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clinical and test variables</a:t>
            </a:r>
          </a:p>
          <a:p>
            <a:pPr marL="857250"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Cleveland</a:t>
            </a:r>
            <a:r>
              <a:rPr lang="en-US" sz="1800" spc="-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Clinic for coronary angiography (Murphy &amp; Aha, 1992)</a:t>
            </a:r>
          </a:p>
          <a:p>
            <a:pPr marL="457200"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Variables</a:t>
            </a:r>
          </a:p>
          <a:p>
            <a:pPr marL="857250"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Healthy?</a:t>
            </a:r>
          </a:p>
          <a:p>
            <a:pPr marL="857250"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Gender</a:t>
            </a:r>
          </a:p>
          <a:p>
            <a:pPr marL="857250"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</a:t>
            </a:r>
          </a:p>
          <a:p>
            <a:pPr marL="857250"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Chest Pain</a:t>
            </a:r>
          </a:p>
          <a:p>
            <a:pPr marL="857250"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Rest BP</a:t>
            </a:r>
          </a:p>
          <a:p>
            <a:pPr marL="857250"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 Heart Rate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EC6441D-0EF1-4710-8429-AFF0E8492FBC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415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066800"/>
          </a:xfrm>
        </p:spPr>
        <p:txBody>
          <a:bodyPr/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Bayes Net for Medical Diagnosis: Heart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Almond &amp; Madigan (1994)</a:t>
            </a:r>
          </a:p>
        </p:txBody>
      </p: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EC6441D-0EF1-4710-8429-AFF0E8492FBC}" type="slidenum">
              <a:rPr lang="en-US" sz="1200"/>
              <a:pPr eaLnBrk="1" hangingPunct="1"/>
              <a:t>6</a:t>
            </a:fld>
            <a:endParaRPr lang="en-US" sz="120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BC3ABB6A-496B-2146-7B3F-420776830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715" y="1052945"/>
            <a:ext cx="871016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9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066800"/>
          </a:xfrm>
        </p:spPr>
        <p:txBody>
          <a:bodyPr/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Bayes Net for Medical Diagnosis: Data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Almond &amp; Madigan (1994)</a:t>
            </a:r>
          </a:p>
        </p:txBody>
      </p: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EC6441D-0EF1-4710-8429-AFF0E8492FBC}" type="slidenum">
              <a:rPr lang="en-US" sz="1200"/>
              <a:pPr eaLnBrk="1" hangingPunct="1"/>
              <a:t>7</a:t>
            </a:fld>
            <a:endParaRPr lang="en-US" sz="120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B6383EB-E547-B902-D0F8-EF681AF8E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073" y="1762715"/>
            <a:ext cx="8243454" cy="4953000"/>
          </a:xfrm>
          <a:prstGeom prst="rect">
            <a:avLst/>
          </a:prstGeom>
        </p:spPr>
      </p:pic>
      <p:sp>
        <p:nvSpPr>
          <p:cNvPr id="39004" name="TextBox 39003">
            <a:extLst>
              <a:ext uri="{FF2B5EF4-FFF2-40B4-BE49-F238E27FC236}">
                <a16:creationId xmlns:a16="http://schemas.microsoft.com/office/drawing/2014/main" id="{623645D6-FC1D-A358-86AD-03D829A37E40}"/>
              </a:ext>
            </a:extLst>
          </p:cNvPr>
          <p:cNvSpPr txBox="1"/>
          <p:nvPr/>
        </p:nvSpPr>
        <p:spPr>
          <a:xfrm>
            <a:off x="762000" y="1347217"/>
            <a:ext cx="7543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Example: Mr.</a:t>
            </a:r>
            <a:r>
              <a:rPr lang="en-US" sz="1800" spc="1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Jones is a</a:t>
            </a:r>
            <a:r>
              <a:rPr lang="en-US" sz="18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62-year-old man</a:t>
            </a:r>
            <a:r>
              <a:rPr lang="en-US" sz="18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complaining</a:t>
            </a:r>
            <a:r>
              <a:rPr lang="en-US" sz="18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atypical-anginal</a:t>
            </a:r>
            <a:r>
              <a:rPr lang="en-US" sz="18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chest</a:t>
            </a:r>
            <a:r>
              <a:rPr lang="en-US" sz="1800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pain.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00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066800"/>
          </a:xfrm>
        </p:spPr>
        <p:txBody>
          <a:bodyPr/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Bayes Net for Medical Diagnosis: Prediction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Almond &amp; Madigan (1994)</a:t>
            </a:r>
          </a:p>
        </p:txBody>
      </p: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EC6441D-0EF1-4710-8429-AFF0E8492FBC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39004" name="TextBox 39003">
            <a:extLst>
              <a:ext uri="{FF2B5EF4-FFF2-40B4-BE49-F238E27FC236}">
                <a16:creationId xmlns:a16="http://schemas.microsoft.com/office/drawing/2014/main" id="{623645D6-FC1D-A358-86AD-03D829A37E40}"/>
              </a:ext>
            </a:extLst>
          </p:cNvPr>
          <p:cNvSpPr txBox="1"/>
          <p:nvPr/>
        </p:nvSpPr>
        <p:spPr>
          <a:xfrm>
            <a:off x="762000" y="1347217"/>
            <a:ext cx="7543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Example: His blood pressure on admission was 130 mm Hg.</a:t>
            </a:r>
            <a:r>
              <a:rPr lang="en-US" sz="1800" spc="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risk of coronary artery disease for this patient is 0.311.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9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066800"/>
          </a:xfrm>
        </p:spPr>
        <p:txBody>
          <a:bodyPr/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Bayes Net for Medical Diagnosis: Prediction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Almond &amp; Madigan (1994)</a:t>
            </a:r>
          </a:p>
        </p:txBody>
      </p: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EC6441D-0EF1-4710-8429-AFF0E8492FBC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39004" name="TextBox 39003">
            <a:extLst>
              <a:ext uri="{FF2B5EF4-FFF2-40B4-BE49-F238E27FC236}">
                <a16:creationId xmlns:a16="http://schemas.microsoft.com/office/drawing/2014/main" id="{623645D6-FC1D-A358-86AD-03D829A37E40}"/>
              </a:ext>
            </a:extLst>
          </p:cNvPr>
          <p:cNvSpPr txBox="1"/>
          <p:nvPr/>
        </p:nvSpPr>
        <p:spPr>
          <a:xfrm>
            <a:off x="762000" y="1347217"/>
            <a:ext cx="7543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Example: If the 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 results show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cholesterol concentration was moderate (225 mg/dl), and the fasting blood sugar was &gt; 120 mg/dl, the risk drops to .307.</a:t>
            </a:r>
          </a:p>
        </p:txBody>
      </p:sp>
    </p:spTree>
    <p:extLst>
      <p:ext uri="{BB962C8B-B14F-4D97-AF65-F5344CB8AC3E}">
        <p14:creationId xmlns:p14="http://schemas.microsoft.com/office/powerpoint/2010/main" val="35605733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3030</Words>
  <Application>Microsoft Macintosh PowerPoint</Application>
  <PresentationFormat>On-screen Show (4:3)</PresentationFormat>
  <Paragraphs>637</Paragraphs>
  <Slides>49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ＭＳ Ｐゴシック</vt:lpstr>
      <vt:lpstr>Times</vt:lpstr>
      <vt:lpstr>Zapf Dingbats</vt:lpstr>
      <vt:lpstr>Arial</vt:lpstr>
      <vt:lpstr>Symbol</vt:lpstr>
      <vt:lpstr>Times New Roman</vt:lpstr>
      <vt:lpstr>Verdana</vt:lpstr>
      <vt:lpstr>Wingdings</vt:lpstr>
      <vt:lpstr>Default Design</vt:lpstr>
      <vt:lpstr>Image</vt:lpstr>
      <vt:lpstr>Document</vt:lpstr>
      <vt:lpstr>PowerPoint Presentation</vt:lpstr>
      <vt:lpstr>Bayes Net for Medical Diagnosis Almond &amp; Madigan (1994)</vt:lpstr>
      <vt:lpstr>Bayes Net for Medical Diagnosis, challenges Almond &amp; Madigan (1994)</vt:lpstr>
      <vt:lpstr>Bayes Net for Medical Diagnosis: can Almond &amp; Madigan (1994)</vt:lpstr>
      <vt:lpstr>Bayes Net for Medical Diagnosis: Heart Almond &amp; Madigan (1994)</vt:lpstr>
      <vt:lpstr>Bayes Net for Medical Diagnosis: Heart Almond &amp; Madigan (1994)</vt:lpstr>
      <vt:lpstr>Bayes Net for Medical Diagnosis: Data Almond &amp; Madigan (1994)</vt:lpstr>
      <vt:lpstr>Bayes Net for Medical Diagnosis: Prediction Almond &amp; Madigan (1994)</vt:lpstr>
      <vt:lpstr>Bayes Net for Medical Diagnosis: Prediction Almond &amp; Madigan (1994)</vt:lpstr>
      <vt:lpstr>Bayes Net for Medical Diagnosis: Estimation Almond &amp; Madigan (1994)</vt:lpstr>
      <vt:lpstr>Bayes Net for Medical Diagnosis: VOI Almond &amp; Madigan (1994)</vt:lpstr>
      <vt:lpstr>Bayes Net for Medical Diagnosis: VOI, cont Almond &amp; Madigan (1994)</vt:lpstr>
      <vt:lpstr>Bayes Net for Medical Diagnosis: WOE Almond &amp; Madigan (1994)</vt:lpstr>
      <vt:lpstr>Bayes Net for Medical Diagnosis: Treatment Almond &amp; Madigan (1994)</vt:lpstr>
      <vt:lpstr>Bayes Net for Medical Diagnosis: Treatment Almond &amp; Madigan (1994)</vt:lpstr>
      <vt:lpstr>Bayes Net for Medical Diagnosis: Sensitivity Analysis Almond &amp; Madigan (1994)</vt:lpstr>
      <vt:lpstr>Bayes Net for Medical Diagnosis: Sensitivity Analysis Almond &amp; Madigan (1994)</vt:lpstr>
      <vt:lpstr>ACED Background</vt:lpstr>
      <vt:lpstr>ACED Features</vt:lpstr>
      <vt:lpstr>ACED Proficiency Model</vt:lpstr>
      <vt:lpstr>Typical Task</vt:lpstr>
      <vt:lpstr>ACED Design/Build Process</vt:lpstr>
      <vt:lpstr>Parameterization of Network</vt:lpstr>
      <vt:lpstr>PM-EM Algorithm for Scoring</vt:lpstr>
      <vt:lpstr>An Example</vt:lpstr>
      <vt:lpstr>Q:  Which observables depend on which  proficiency variables? A:  See the Q-matrix (Fischer, Tatsuoka).  </vt:lpstr>
      <vt:lpstr>Proficiency Model / Evidence Model Split</vt:lpstr>
      <vt:lpstr>On the way to PMF and EMFs…</vt:lpstr>
      <vt:lpstr>Marry parents, drop directions, and triangulate (in PMF, with respect to all tasks)</vt:lpstr>
      <vt:lpstr>Footprints of tasks in proficiency model (figure out from rows in Q-matrix)</vt:lpstr>
      <vt:lpstr>Result:</vt:lpstr>
      <vt:lpstr>Docking evidence model fragments</vt:lpstr>
      <vt:lpstr>Scoring Exercise</vt:lpstr>
      <vt:lpstr>Weight of Evidence</vt:lpstr>
      <vt:lpstr>Properties of WOE</vt:lpstr>
      <vt:lpstr>Conditional Weight of Evidence</vt:lpstr>
      <vt:lpstr>Evidence Balance Sheet</vt:lpstr>
      <vt:lpstr>Expected Weight of Evidence</vt:lpstr>
      <vt:lpstr>Calculating EWOE</vt:lpstr>
      <vt:lpstr>Related Measures</vt:lpstr>
      <vt:lpstr>Related Measures (2)</vt:lpstr>
      <vt:lpstr>Task Selection Exercise 1</vt:lpstr>
      <vt:lpstr>Task Selection Exercise 2</vt:lpstr>
      <vt:lpstr>ACED Evaluation</vt:lpstr>
      <vt:lpstr>ACED Scores</vt:lpstr>
      <vt:lpstr>ACED Reliability</vt:lpstr>
      <vt:lpstr>Effect of Adaptivity</vt:lpstr>
      <vt:lpstr>Effect of feedback</vt:lpstr>
      <vt:lpstr>Acknowledgements</vt:lpstr>
    </vt:vector>
  </TitlesOfParts>
  <Company>ETS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Yan, Duanli</dc:creator>
  <cp:lastModifiedBy>Yan, Duanli</cp:lastModifiedBy>
  <cp:revision>83</cp:revision>
  <cp:lastPrinted>2007-03-30T22:04:06Z</cp:lastPrinted>
  <dcterms:created xsi:type="dcterms:W3CDTF">2011-03-25T23:40:04Z</dcterms:created>
  <dcterms:modified xsi:type="dcterms:W3CDTF">2023-06-07T16:19:38Z</dcterms:modified>
</cp:coreProperties>
</file>