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425" r:id="rId2"/>
    <p:sldId id="518" r:id="rId3"/>
    <p:sldId id="494" r:id="rId4"/>
    <p:sldId id="497" r:id="rId5"/>
    <p:sldId id="447" r:id="rId6"/>
    <p:sldId id="448" r:id="rId7"/>
    <p:sldId id="495" r:id="rId8"/>
    <p:sldId id="449" r:id="rId9"/>
    <p:sldId id="450" r:id="rId10"/>
    <p:sldId id="451" r:id="rId11"/>
    <p:sldId id="452" r:id="rId12"/>
    <p:sldId id="453" r:id="rId13"/>
    <p:sldId id="524" r:id="rId14"/>
    <p:sldId id="521" r:id="rId15"/>
    <p:sldId id="523" r:id="rId16"/>
    <p:sldId id="500" r:id="rId17"/>
    <p:sldId id="561" r:id="rId18"/>
    <p:sldId id="562" r:id="rId19"/>
    <p:sldId id="563" r:id="rId20"/>
    <p:sldId id="564" r:id="rId21"/>
    <p:sldId id="565" r:id="rId22"/>
    <p:sldId id="566" r:id="rId23"/>
    <p:sldId id="567" r:id="rId24"/>
    <p:sldId id="568" r:id="rId25"/>
    <p:sldId id="569" r:id="rId26"/>
    <p:sldId id="570" r:id="rId27"/>
    <p:sldId id="593" r:id="rId28"/>
    <p:sldId id="594" r:id="rId29"/>
    <p:sldId id="595" r:id="rId30"/>
    <p:sldId id="596" r:id="rId31"/>
    <p:sldId id="599" r:id="rId32"/>
    <p:sldId id="602" r:id="rId33"/>
    <p:sldId id="600" r:id="rId34"/>
    <p:sldId id="598" r:id="rId35"/>
    <p:sldId id="601" r:id="rId36"/>
    <p:sldId id="571" r:id="rId37"/>
    <p:sldId id="572" r:id="rId38"/>
    <p:sldId id="573" r:id="rId39"/>
    <p:sldId id="574" r:id="rId40"/>
    <p:sldId id="575" r:id="rId41"/>
    <p:sldId id="576" r:id="rId42"/>
    <p:sldId id="577" r:id="rId43"/>
    <p:sldId id="578" r:id="rId44"/>
    <p:sldId id="579" r:id="rId45"/>
    <p:sldId id="580" r:id="rId46"/>
    <p:sldId id="581" r:id="rId47"/>
    <p:sldId id="582" r:id="rId48"/>
    <p:sldId id="583" r:id="rId49"/>
    <p:sldId id="584" r:id="rId50"/>
    <p:sldId id="585" r:id="rId51"/>
    <p:sldId id="586" r:id="rId52"/>
    <p:sldId id="587" r:id="rId53"/>
    <p:sldId id="588" r:id="rId54"/>
    <p:sldId id="589" r:id="rId55"/>
    <p:sldId id="590" r:id="rId56"/>
    <p:sldId id="591" r:id="rId57"/>
    <p:sldId id="592" r:id="rId58"/>
  </p:sldIdLst>
  <p:sldSz cx="9144000" cy="6858000" type="screen4x3"/>
  <p:notesSz cx="6858000" cy="9144000"/>
  <p:custDataLst>
    <p:tags r:id="rId6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7B83E6-A731-48B5-8B3B-29C89834F48C}" v="137" dt="2025-04-16T16:06:20.6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 autoAdjust="0"/>
    <p:restoredTop sz="94591" autoAdjust="0"/>
  </p:normalViewPr>
  <p:slideViewPr>
    <p:cSldViewPr>
      <p:cViewPr>
        <p:scale>
          <a:sx n="125" d="100"/>
          <a:sy n="125" d="100"/>
        </p:scale>
        <p:origin x="90" y="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1338" y="-399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pata Rivera, Diego" userId="1f6b10a5-d9a2-4b12-b9a5-ca93b3c20c03" providerId="ADAL" clId="{9A7B83E6-A731-48B5-8B3B-29C89834F48C}"/>
    <pc:docChg chg="undo custSel addSld delSld modSld sldOrd">
      <pc:chgData name="Zapata Rivera, Diego" userId="1f6b10a5-d9a2-4b12-b9a5-ca93b3c20c03" providerId="ADAL" clId="{9A7B83E6-A731-48B5-8B3B-29C89834F48C}" dt="2025-04-16T16:09:33.064" v="1318" actId="14100"/>
      <pc:docMkLst>
        <pc:docMk/>
      </pc:docMkLst>
      <pc:sldChg chg="modSp mod">
        <pc:chgData name="Zapata Rivera, Diego" userId="1f6b10a5-d9a2-4b12-b9a5-ca93b3c20c03" providerId="ADAL" clId="{9A7B83E6-A731-48B5-8B3B-29C89834F48C}" dt="2025-04-15T04:18:33.436" v="1128" actId="20577"/>
        <pc:sldMkLst>
          <pc:docMk/>
          <pc:sldMk cId="0" sldId="425"/>
        </pc:sldMkLst>
        <pc:spChg chg="mod">
          <ac:chgData name="Zapata Rivera, Diego" userId="1f6b10a5-d9a2-4b12-b9a5-ca93b3c20c03" providerId="ADAL" clId="{9A7B83E6-A731-48B5-8B3B-29C89834F48C}" dt="2025-04-15T04:18:33.436" v="1128" actId="20577"/>
          <ac:spMkLst>
            <pc:docMk/>
            <pc:sldMk cId="0" sldId="425"/>
            <ac:spMk id="30725" creationId="{00000000-0000-0000-0000-000000000000}"/>
          </ac:spMkLst>
        </pc:spChg>
      </pc:sldChg>
      <pc:sldChg chg="modSp mod ord">
        <pc:chgData name="Zapata Rivera, Diego" userId="1f6b10a5-d9a2-4b12-b9a5-ca93b3c20c03" providerId="ADAL" clId="{9A7B83E6-A731-48B5-8B3B-29C89834F48C}" dt="2025-04-16T15:44:49.508" v="1191" actId="20577"/>
        <pc:sldMkLst>
          <pc:docMk/>
          <pc:sldMk cId="0" sldId="518"/>
        </pc:sldMkLst>
        <pc:spChg chg="mod">
          <ac:chgData name="Zapata Rivera, Diego" userId="1f6b10a5-d9a2-4b12-b9a5-ca93b3c20c03" providerId="ADAL" clId="{9A7B83E6-A731-48B5-8B3B-29C89834F48C}" dt="2025-04-16T15:44:49.508" v="1191" actId="20577"/>
          <ac:spMkLst>
            <pc:docMk/>
            <pc:sldMk cId="0" sldId="518"/>
            <ac:spMk id="1027" creationId="{00000000-0000-0000-0000-000000000000}"/>
          </ac:spMkLst>
        </pc:spChg>
      </pc:sldChg>
      <pc:sldChg chg="mod modShow">
        <pc:chgData name="Zapata Rivera, Diego" userId="1f6b10a5-d9a2-4b12-b9a5-ca93b3c20c03" providerId="ADAL" clId="{9A7B83E6-A731-48B5-8B3B-29C89834F48C}" dt="2025-04-15T01:37:44.575" v="2" actId="729"/>
        <pc:sldMkLst>
          <pc:docMk/>
          <pc:sldMk cId="2514755305" sldId="571"/>
        </pc:sldMkLst>
      </pc:sldChg>
      <pc:sldChg chg="mod ord modShow">
        <pc:chgData name="Zapata Rivera, Diego" userId="1f6b10a5-d9a2-4b12-b9a5-ca93b3c20c03" providerId="ADAL" clId="{9A7B83E6-A731-48B5-8B3B-29C89834F48C}" dt="2025-04-15T01:37:54.585" v="5" actId="729"/>
        <pc:sldMkLst>
          <pc:docMk/>
          <pc:sldMk cId="4076040933" sldId="572"/>
        </pc:sldMkLst>
      </pc:sldChg>
      <pc:sldChg chg="mod modShow">
        <pc:chgData name="Zapata Rivera, Diego" userId="1f6b10a5-d9a2-4b12-b9a5-ca93b3c20c03" providerId="ADAL" clId="{9A7B83E6-A731-48B5-8B3B-29C89834F48C}" dt="2025-04-15T01:38:01.734" v="6" actId="729"/>
        <pc:sldMkLst>
          <pc:docMk/>
          <pc:sldMk cId="2461694440" sldId="573"/>
        </pc:sldMkLst>
      </pc:sldChg>
      <pc:sldChg chg="mod modShow">
        <pc:chgData name="Zapata Rivera, Diego" userId="1f6b10a5-d9a2-4b12-b9a5-ca93b3c20c03" providerId="ADAL" clId="{9A7B83E6-A731-48B5-8B3B-29C89834F48C}" dt="2025-04-15T01:38:08.599" v="7" actId="729"/>
        <pc:sldMkLst>
          <pc:docMk/>
          <pc:sldMk cId="1780688162" sldId="574"/>
        </pc:sldMkLst>
      </pc:sldChg>
      <pc:sldChg chg="mod modShow">
        <pc:chgData name="Zapata Rivera, Diego" userId="1f6b10a5-d9a2-4b12-b9a5-ca93b3c20c03" providerId="ADAL" clId="{9A7B83E6-A731-48B5-8B3B-29C89834F48C}" dt="2025-04-15T01:38:27.653" v="8" actId="729"/>
        <pc:sldMkLst>
          <pc:docMk/>
          <pc:sldMk cId="585976960" sldId="575"/>
        </pc:sldMkLst>
      </pc:sldChg>
      <pc:sldChg chg="mod modShow">
        <pc:chgData name="Zapata Rivera, Diego" userId="1f6b10a5-d9a2-4b12-b9a5-ca93b3c20c03" providerId="ADAL" clId="{9A7B83E6-A731-48B5-8B3B-29C89834F48C}" dt="2025-04-15T01:41:49.954" v="9" actId="729"/>
        <pc:sldMkLst>
          <pc:docMk/>
          <pc:sldMk cId="473138218" sldId="576"/>
        </pc:sldMkLst>
      </pc:sldChg>
      <pc:sldChg chg="mod modShow">
        <pc:chgData name="Zapata Rivera, Diego" userId="1f6b10a5-d9a2-4b12-b9a5-ca93b3c20c03" providerId="ADAL" clId="{9A7B83E6-A731-48B5-8B3B-29C89834F48C}" dt="2025-04-15T01:41:57.890" v="10" actId="729"/>
        <pc:sldMkLst>
          <pc:docMk/>
          <pc:sldMk cId="147618968" sldId="577"/>
        </pc:sldMkLst>
      </pc:sldChg>
      <pc:sldChg chg="mod modShow">
        <pc:chgData name="Zapata Rivera, Diego" userId="1f6b10a5-d9a2-4b12-b9a5-ca93b3c20c03" providerId="ADAL" clId="{9A7B83E6-A731-48B5-8B3B-29C89834F48C}" dt="2025-04-15T01:42:04.603" v="11" actId="729"/>
        <pc:sldMkLst>
          <pc:docMk/>
          <pc:sldMk cId="3661514214" sldId="578"/>
        </pc:sldMkLst>
      </pc:sldChg>
      <pc:sldChg chg="mod modShow">
        <pc:chgData name="Zapata Rivera, Diego" userId="1f6b10a5-d9a2-4b12-b9a5-ca93b3c20c03" providerId="ADAL" clId="{9A7B83E6-A731-48B5-8B3B-29C89834F48C}" dt="2025-04-15T01:42:09.559" v="12" actId="729"/>
        <pc:sldMkLst>
          <pc:docMk/>
          <pc:sldMk cId="1736769694" sldId="579"/>
        </pc:sldMkLst>
      </pc:sldChg>
      <pc:sldChg chg="mod modShow">
        <pc:chgData name="Zapata Rivera, Diego" userId="1f6b10a5-d9a2-4b12-b9a5-ca93b3c20c03" providerId="ADAL" clId="{9A7B83E6-A731-48B5-8B3B-29C89834F48C}" dt="2025-04-15T01:42:13.171" v="13" actId="729"/>
        <pc:sldMkLst>
          <pc:docMk/>
          <pc:sldMk cId="3450022380" sldId="580"/>
        </pc:sldMkLst>
      </pc:sldChg>
      <pc:sldChg chg="mod modShow">
        <pc:chgData name="Zapata Rivera, Diego" userId="1f6b10a5-d9a2-4b12-b9a5-ca93b3c20c03" providerId="ADAL" clId="{9A7B83E6-A731-48B5-8B3B-29C89834F48C}" dt="2025-04-15T01:42:18.191" v="14" actId="729"/>
        <pc:sldMkLst>
          <pc:docMk/>
          <pc:sldMk cId="2982620480" sldId="581"/>
        </pc:sldMkLst>
      </pc:sldChg>
      <pc:sldChg chg="mod modShow">
        <pc:chgData name="Zapata Rivera, Diego" userId="1f6b10a5-d9a2-4b12-b9a5-ca93b3c20c03" providerId="ADAL" clId="{9A7B83E6-A731-48B5-8B3B-29C89834F48C}" dt="2025-04-15T01:42:22.624" v="15" actId="729"/>
        <pc:sldMkLst>
          <pc:docMk/>
          <pc:sldMk cId="159140596" sldId="582"/>
        </pc:sldMkLst>
      </pc:sldChg>
      <pc:sldChg chg="mod modShow">
        <pc:chgData name="Zapata Rivera, Diego" userId="1f6b10a5-d9a2-4b12-b9a5-ca93b3c20c03" providerId="ADAL" clId="{9A7B83E6-A731-48B5-8B3B-29C89834F48C}" dt="2025-04-15T01:42:28.930" v="16" actId="729"/>
        <pc:sldMkLst>
          <pc:docMk/>
          <pc:sldMk cId="3017814381" sldId="583"/>
        </pc:sldMkLst>
      </pc:sldChg>
      <pc:sldChg chg="mod modShow">
        <pc:chgData name="Zapata Rivera, Diego" userId="1f6b10a5-d9a2-4b12-b9a5-ca93b3c20c03" providerId="ADAL" clId="{9A7B83E6-A731-48B5-8B3B-29C89834F48C}" dt="2025-04-15T01:42:33.988" v="17" actId="729"/>
        <pc:sldMkLst>
          <pc:docMk/>
          <pc:sldMk cId="1500151036" sldId="584"/>
        </pc:sldMkLst>
      </pc:sldChg>
      <pc:sldChg chg="mod modShow">
        <pc:chgData name="Zapata Rivera, Diego" userId="1f6b10a5-d9a2-4b12-b9a5-ca93b3c20c03" providerId="ADAL" clId="{9A7B83E6-A731-48B5-8B3B-29C89834F48C}" dt="2025-04-15T01:42:39.468" v="18" actId="729"/>
        <pc:sldMkLst>
          <pc:docMk/>
          <pc:sldMk cId="3690246353" sldId="585"/>
        </pc:sldMkLst>
      </pc:sldChg>
      <pc:sldChg chg="mod modShow">
        <pc:chgData name="Zapata Rivera, Diego" userId="1f6b10a5-d9a2-4b12-b9a5-ca93b3c20c03" providerId="ADAL" clId="{9A7B83E6-A731-48B5-8B3B-29C89834F48C}" dt="2025-04-15T01:42:43.897" v="19" actId="729"/>
        <pc:sldMkLst>
          <pc:docMk/>
          <pc:sldMk cId="2430816846" sldId="586"/>
        </pc:sldMkLst>
      </pc:sldChg>
      <pc:sldChg chg="mod modShow">
        <pc:chgData name="Zapata Rivera, Diego" userId="1f6b10a5-d9a2-4b12-b9a5-ca93b3c20c03" providerId="ADAL" clId="{9A7B83E6-A731-48B5-8B3B-29C89834F48C}" dt="2025-04-15T01:42:48.867" v="20" actId="729"/>
        <pc:sldMkLst>
          <pc:docMk/>
          <pc:sldMk cId="3535049489" sldId="587"/>
        </pc:sldMkLst>
      </pc:sldChg>
      <pc:sldChg chg="mod modShow">
        <pc:chgData name="Zapata Rivera, Diego" userId="1f6b10a5-d9a2-4b12-b9a5-ca93b3c20c03" providerId="ADAL" clId="{9A7B83E6-A731-48B5-8B3B-29C89834F48C}" dt="2025-04-15T01:42:53.155" v="21" actId="729"/>
        <pc:sldMkLst>
          <pc:docMk/>
          <pc:sldMk cId="462474491" sldId="588"/>
        </pc:sldMkLst>
      </pc:sldChg>
      <pc:sldChg chg="mod modShow">
        <pc:chgData name="Zapata Rivera, Diego" userId="1f6b10a5-d9a2-4b12-b9a5-ca93b3c20c03" providerId="ADAL" clId="{9A7B83E6-A731-48B5-8B3B-29C89834F48C}" dt="2025-04-15T01:43:14.444" v="22" actId="729"/>
        <pc:sldMkLst>
          <pc:docMk/>
          <pc:sldMk cId="4068854343" sldId="589"/>
        </pc:sldMkLst>
      </pc:sldChg>
      <pc:sldChg chg="mod modShow">
        <pc:chgData name="Zapata Rivera, Diego" userId="1f6b10a5-d9a2-4b12-b9a5-ca93b3c20c03" providerId="ADAL" clId="{9A7B83E6-A731-48B5-8B3B-29C89834F48C}" dt="2025-04-15T01:43:14.444" v="22" actId="729"/>
        <pc:sldMkLst>
          <pc:docMk/>
          <pc:sldMk cId="3904717275" sldId="590"/>
        </pc:sldMkLst>
      </pc:sldChg>
      <pc:sldChg chg="mod modShow">
        <pc:chgData name="Zapata Rivera, Diego" userId="1f6b10a5-d9a2-4b12-b9a5-ca93b3c20c03" providerId="ADAL" clId="{9A7B83E6-A731-48B5-8B3B-29C89834F48C}" dt="2025-04-15T01:43:14.444" v="22" actId="729"/>
        <pc:sldMkLst>
          <pc:docMk/>
          <pc:sldMk cId="568670246" sldId="591"/>
        </pc:sldMkLst>
      </pc:sldChg>
      <pc:sldChg chg="mod modShow">
        <pc:chgData name="Zapata Rivera, Diego" userId="1f6b10a5-d9a2-4b12-b9a5-ca93b3c20c03" providerId="ADAL" clId="{9A7B83E6-A731-48B5-8B3B-29C89834F48C}" dt="2025-04-15T01:43:14.444" v="22" actId="729"/>
        <pc:sldMkLst>
          <pc:docMk/>
          <pc:sldMk cId="2854752770" sldId="592"/>
        </pc:sldMkLst>
      </pc:sldChg>
      <pc:sldChg chg="modSp add mod">
        <pc:chgData name="Zapata Rivera, Diego" userId="1f6b10a5-d9a2-4b12-b9a5-ca93b3c20c03" providerId="ADAL" clId="{9A7B83E6-A731-48B5-8B3B-29C89834F48C}" dt="2025-04-15T02:08:40.836" v="866" actId="6549"/>
        <pc:sldMkLst>
          <pc:docMk/>
          <pc:sldMk cId="2126467377" sldId="593"/>
        </pc:sldMkLst>
        <pc:spChg chg="mod">
          <ac:chgData name="Zapata Rivera, Diego" userId="1f6b10a5-d9a2-4b12-b9a5-ca93b3c20c03" providerId="ADAL" clId="{9A7B83E6-A731-48B5-8B3B-29C89834F48C}" dt="2025-04-15T01:43:45.036" v="58" actId="20577"/>
          <ac:spMkLst>
            <pc:docMk/>
            <pc:sldMk cId="2126467377" sldId="593"/>
            <ac:spMk id="17412" creationId="{00000000-0000-0000-0000-000000000000}"/>
          </ac:spMkLst>
        </pc:spChg>
        <pc:spChg chg="mod">
          <ac:chgData name="Zapata Rivera, Diego" userId="1f6b10a5-d9a2-4b12-b9a5-ca93b3c20c03" providerId="ADAL" clId="{9A7B83E6-A731-48B5-8B3B-29C89834F48C}" dt="2025-04-15T02:08:40.836" v="866" actId="6549"/>
          <ac:spMkLst>
            <pc:docMk/>
            <pc:sldMk cId="2126467377" sldId="593"/>
            <ac:spMk id="17413" creationId="{00000000-0000-0000-0000-000000000000}"/>
          </ac:spMkLst>
        </pc:spChg>
      </pc:sldChg>
      <pc:sldChg chg="addSp modSp add mod modAnim">
        <pc:chgData name="Zapata Rivera, Diego" userId="1f6b10a5-d9a2-4b12-b9a5-ca93b3c20c03" providerId="ADAL" clId="{9A7B83E6-A731-48B5-8B3B-29C89834F48C}" dt="2025-04-15T02:04:47.167" v="805" actId="1076"/>
        <pc:sldMkLst>
          <pc:docMk/>
          <pc:sldMk cId="4282502429" sldId="594"/>
        </pc:sldMkLst>
        <pc:spChg chg="add mod">
          <ac:chgData name="Zapata Rivera, Diego" userId="1f6b10a5-d9a2-4b12-b9a5-ca93b3c20c03" providerId="ADAL" clId="{9A7B83E6-A731-48B5-8B3B-29C89834F48C}" dt="2025-04-15T02:04:47.167" v="805" actId="1076"/>
          <ac:spMkLst>
            <pc:docMk/>
            <pc:sldMk cId="4282502429" sldId="594"/>
            <ac:spMk id="2" creationId="{504ECDD1-FBD9-DBF7-7C6E-70493A0C17D4}"/>
          </ac:spMkLst>
        </pc:spChg>
        <pc:spChg chg="mod">
          <ac:chgData name="Zapata Rivera, Diego" userId="1f6b10a5-d9a2-4b12-b9a5-ca93b3c20c03" providerId="ADAL" clId="{9A7B83E6-A731-48B5-8B3B-29C89834F48C}" dt="2025-04-15T02:02:03.836" v="779"/>
          <ac:spMkLst>
            <pc:docMk/>
            <pc:sldMk cId="4282502429" sldId="594"/>
            <ac:spMk id="17412" creationId="{00000000-0000-0000-0000-000000000000}"/>
          </ac:spMkLst>
        </pc:spChg>
        <pc:spChg chg="mod">
          <ac:chgData name="Zapata Rivera, Diego" userId="1f6b10a5-d9a2-4b12-b9a5-ca93b3c20c03" providerId="ADAL" clId="{9A7B83E6-A731-48B5-8B3B-29C89834F48C}" dt="2025-04-15T02:00:58.084" v="775" actId="5793"/>
          <ac:spMkLst>
            <pc:docMk/>
            <pc:sldMk cId="4282502429" sldId="594"/>
            <ac:spMk id="17413" creationId="{00000000-0000-0000-0000-000000000000}"/>
          </ac:spMkLst>
        </pc:spChg>
        <pc:spChg chg="mod">
          <ac:chgData name="Zapata Rivera, Diego" userId="1f6b10a5-d9a2-4b12-b9a5-ca93b3c20c03" providerId="ADAL" clId="{9A7B83E6-A731-48B5-8B3B-29C89834F48C}" dt="2025-04-15T02:04:42.150" v="804" actId="1076"/>
          <ac:spMkLst>
            <pc:docMk/>
            <pc:sldMk cId="4282502429" sldId="594"/>
            <ac:spMk id="17414" creationId="{00000000-0000-0000-0000-000000000000}"/>
          </ac:spMkLst>
        </pc:spChg>
      </pc:sldChg>
      <pc:sldChg chg="addSp delSp modSp add mod">
        <pc:chgData name="Zapata Rivera, Diego" userId="1f6b10a5-d9a2-4b12-b9a5-ca93b3c20c03" providerId="ADAL" clId="{9A7B83E6-A731-48B5-8B3B-29C89834F48C}" dt="2025-04-15T02:05:07.096" v="808" actId="1076"/>
        <pc:sldMkLst>
          <pc:docMk/>
          <pc:sldMk cId="3084031184" sldId="595"/>
        </pc:sldMkLst>
        <pc:spChg chg="mod">
          <ac:chgData name="Zapata Rivera, Diego" userId="1f6b10a5-d9a2-4b12-b9a5-ca93b3c20c03" providerId="ADAL" clId="{9A7B83E6-A731-48B5-8B3B-29C89834F48C}" dt="2025-04-15T02:05:07.096" v="808" actId="1076"/>
          <ac:spMkLst>
            <pc:docMk/>
            <pc:sldMk cId="3084031184" sldId="595"/>
            <ac:spMk id="2" creationId="{504ECDD1-FBD9-DBF7-7C6E-70493A0C17D4}"/>
          </ac:spMkLst>
        </pc:spChg>
        <pc:spChg chg="add del mod">
          <ac:chgData name="Zapata Rivera, Diego" userId="1f6b10a5-d9a2-4b12-b9a5-ca93b3c20c03" providerId="ADAL" clId="{9A7B83E6-A731-48B5-8B3B-29C89834F48C}" dt="2025-04-15T02:03:48.856" v="796" actId="478"/>
          <ac:spMkLst>
            <pc:docMk/>
            <pc:sldMk cId="3084031184" sldId="595"/>
            <ac:spMk id="3" creationId="{E5921CE7-562D-31DE-F0A7-5A96A50F5119}"/>
          </ac:spMkLst>
        </pc:spChg>
        <pc:spChg chg="mod">
          <ac:chgData name="Zapata Rivera, Diego" userId="1f6b10a5-d9a2-4b12-b9a5-ca93b3c20c03" providerId="ADAL" clId="{9A7B83E6-A731-48B5-8B3B-29C89834F48C}" dt="2025-04-15T02:03:44.660" v="795" actId="14100"/>
          <ac:spMkLst>
            <pc:docMk/>
            <pc:sldMk cId="3084031184" sldId="595"/>
            <ac:spMk id="17412" creationId="{00000000-0000-0000-0000-000000000000}"/>
          </ac:spMkLst>
        </pc:spChg>
        <pc:spChg chg="del">
          <ac:chgData name="Zapata Rivera, Diego" userId="1f6b10a5-d9a2-4b12-b9a5-ca93b3c20c03" providerId="ADAL" clId="{9A7B83E6-A731-48B5-8B3B-29C89834F48C}" dt="2025-04-15T02:03:40.608" v="794" actId="478"/>
          <ac:spMkLst>
            <pc:docMk/>
            <pc:sldMk cId="3084031184" sldId="595"/>
            <ac:spMk id="17413" creationId="{00000000-0000-0000-0000-000000000000}"/>
          </ac:spMkLst>
        </pc:spChg>
        <pc:spChg chg="mod">
          <ac:chgData name="Zapata Rivera, Diego" userId="1f6b10a5-d9a2-4b12-b9a5-ca93b3c20c03" providerId="ADAL" clId="{9A7B83E6-A731-48B5-8B3B-29C89834F48C}" dt="2025-04-15T02:04:59.723" v="807" actId="1076"/>
          <ac:spMkLst>
            <pc:docMk/>
            <pc:sldMk cId="3084031184" sldId="595"/>
            <ac:spMk id="17414" creationId="{00000000-0000-0000-0000-000000000000}"/>
          </ac:spMkLst>
        </pc:spChg>
      </pc:sldChg>
      <pc:sldChg chg="modSp add mod ord">
        <pc:chgData name="Zapata Rivera, Diego" userId="1f6b10a5-d9a2-4b12-b9a5-ca93b3c20c03" providerId="ADAL" clId="{9A7B83E6-A731-48B5-8B3B-29C89834F48C}" dt="2025-04-16T15:52:10.068" v="1199"/>
        <pc:sldMkLst>
          <pc:docMk/>
          <pc:sldMk cId="1219433882" sldId="596"/>
        </pc:sldMkLst>
        <pc:spChg chg="mod">
          <ac:chgData name="Zapata Rivera, Diego" userId="1f6b10a5-d9a2-4b12-b9a5-ca93b3c20c03" providerId="ADAL" clId="{9A7B83E6-A731-48B5-8B3B-29C89834F48C}" dt="2025-04-15T02:05:48.939" v="815" actId="1076"/>
          <ac:spMkLst>
            <pc:docMk/>
            <pc:sldMk cId="1219433882" sldId="596"/>
            <ac:spMk id="2" creationId="{504ECDD1-FBD9-DBF7-7C6E-70493A0C17D4}"/>
          </ac:spMkLst>
        </pc:spChg>
      </pc:sldChg>
      <pc:sldChg chg="delSp add del">
        <pc:chgData name="Zapata Rivera, Diego" userId="1f6b10a5-d9a2-4b12-b9a5-ca93b3c20c03" providerId="ADAL" clId="{9A7B83E6-A731-48B5-8B3B-29C89834F48C}" dt="2025-04-16T15:49:29.088" v="1193" actId="47"/>
        <pc:sldMkLst>
          <pc:docMk/>
          <pc:sldMk cId="1290946619" sldId="597"/>
        </pc:sldMkLst>
        <pc:spChg chg="del">
          <ac:chgData name="Zapata Rivera, Diego" userId="1f6b10a5-d9a2-4b12-b9a5-ca93b3c20c03" providerId="ADAL" clId="{9A7B83E6-A731-48B5-8B3B-29C89834F48C}" dt="2025-04-16T15:49:20.587" v="1192" actId="478"/>
          <ac:spMkLst>
            <pc:docMk/>
            <pc:sldMk cId="1290946619" sldId="597"/>
            <ac:spMk id="2" creationId="{504ECDD1-FBD9-DBF7-7C6E-70493A0C17D4}"/>
          </ac:spMkLst>
        </pc:spChg>
      </pc:sldChg>
      <pc:sldChg chg="addSp delSp modSp add mod">
        <pc:chgData name="Zapata Rivera, Diego" userId="1f6b10a5-d9a2-4b12-b9a5-ca93b3c20c03" providerId="ADAL" clId="{9A7B83E6-A731-48B5-8B3B-29C89834F48C}" dt="2025-04-15T04:09:31.537" v="1120" actId="1076"/>
        <pc:sldMkLst>
          <pc:docMk/>
          <pc:sldMk cId="4033197235" sldId="598"/>
        </pc:sldMkLst>
        <pc:spChg chg="del mod">
          <ac:chgData name="Zapata Rivera, Diego" userId="1f6b10a5-d9a2-4b12-b9a5-ca93b3c20c03" providerId="ADAL" clId="{9A7B83E6-A731-48B5-8B3B-29C89834F48C}" dt="2025-04-15T03:55:00.654" v="1015" actId="478"/>
          <ac:spMkLst>
            <pc:docMk/>
            <pc:sldMk cId="4033197235" sldId="598"/>
            <ac:spMk id="2" creationId="{504ECDD1-FBD9-DBF7-7C6E-70493A0C17D4}"/>
          </ac:spMkLst>
        </pc:spChg>
        <pc:spChg chg="add mod">
          <ac:chgData name="Zapata Rivera, Diego" userId="1f6b10a5-d9a2-4b12-b9a5-ca93b3c20c03" providerId="ADAL" clId="{9A7B83E6-A731-48B5-8B3B-29C89834F48C}" dt="2025-04-15T04:09:31.537" v="1120" actId="1076"/>
          <ac:spMkLst>
            <pc:docMk/>
            <pc:sldMk cId="4033197235" sldId="598"/>
            <ac:spMk id="3" creationId="{D42DFDA7-9111-A8A6-BC55-09A1D2538EAB}"/>
          </ac:spMkLst>
        </pc:spChg>
        <pc:spChg chg="mod">
          <ac:chgData name="Zapata Rivera, Diego" userId="1f6b10a5-d9a2-4b12-b9a5-ca93b3c20c03" providerId="ADAL" clId="{9A7B83E6-A731-48B5-8B3B-29C89834F48C}" dt="2025-04-15T04:08:44.413" v="1116" actId="20577"/>
          <ac:spMkLst>
            <pc:docMk/>
            <pc:sldMk cId="4033197235" sldId="598"/>
            <ac:spMk id="17412" creationId="{00000000-0000-0000-0000-000000000000}"/>
          </ac:spMkLst>
        </pc:spChg>
      </pc:sldChg>
      <pc:sldChg chg="addSp delSp modSp add mod ord">
        <pc:chgData name="Zapata Rivera, Diego" userId="1f6b10a5-d9a2-4b12-b9a5-ca93b3c20c03" providerId="ADAL" clId="{9A7B83E6-A731-48B5-8B3B-29C89834F48C}" dt="2025-04-15T02:11:30.075" v="887" actId="1076"/>
        <pc:sldMkLst>
          <pc:docMk/>
          <pc:sldMk cId="3458715077" sldId="599"/>
        </pc:sldMkLst>
        <pc:spChg chg="del mod">
          <ac:chgData name="Zapata Rivera, Diego" userId="1f6b10a5-d9a2-4b12-b9a5-ca93b3c20c03" providerId="ADAL" clId="{9A7B83E6-A731-48B5-8B3B-29C89834F48C}" dt="2025-04-15T02:09:43.773" v="874" actId="478"/>
          <ac:spMkLst>
            <pc:docMk/>
            <pc:sldMk cId="3458715077" sldId="599"/>
            <ac:spMk id="2" creationId="{504ECDD1-FBD9-DBF7-7C6E-70493A0C17D4}"/>
          </ac:spMkLst>
        </pc:spChg>
        <pc:spChg chg="add mod">
          <ac:chgData name="Zapata Rivera, Diego" userId="1f6b10a5-d9a2-4b12-b9a5-ca93b3c20c03" providerId="ADAL" clId="{9A7B83E6-A731-48B5-8B3B-29C89834F48C}" dt="2025-04-15T02:11:30.075" v="887" actId="1076"/>
          <ac:spMkLst>
            <pc:docMk/>
            <pc:sldMk cId="3458715077" sldId="599"/>
            <ac:spMk id="4" creationId="{6C873241-0C69-C5DC-3F3D-47CD8659BB56}"/>
          </ac:spMkLst>
        </pc:spChg>
        <pc:spChg chg="mod">
          <ac:chgData name="Zapata Rivera, Diego" userId="1f6b10a5-d9a2-4b12-b9a5-ca93b3c20c03" providerId="ADAL" clId="{9A7B83E6-A731-48B5-8B3B-29C89834F48C}" dt="2025-04-15T02:09:39.832" v="873"/>
          <ac:spMkLst>
            <pc:docMk/>
            <pc:sldMk cId="3458715077" sldId="599"/>
            <ac:spMk id="17412" creationId="{00000000-0000-0000-0000-000000000000}"/>
          </ac:spMkLst>
        </pc:spChg>
        <pc:spChg chg="mod">
          <ac:chgData name="Zapata Rivera, Diego" userId="1f6b10a5-d9a2-4b12-b9a5-ca93b3c20c03" providerId="ADAL" clId="{9A7B83E6-A731-48B5-8B3B-29C89834F48C}" dt="2025-04-15T02:10:13.940" v="879" actId="20577"/>
          <ac:spMkLst>
            <pc:docMk/>
            <pc:sldMk cId="3458715077" sldId="599"/>
            <ac:spMk id="17413" creationId="{00000000-0000-0000-0000-000000000000}"/>
          </ac:spMkLst>
        </pc:spChg>
      </pc:sldChg>
      <pc:sldChg chg="addSp delSp modSp add mod">
        <pc:chgData name="Zapata Rivera, Diego" userId="1f6b10a5-d9a2-4b12-b9a5-ca93b3c20c03" providerId="ADAL" clId="{9A7B83E6-A731-48B5-8B3B-29C89834F48C}" dt="2025-04-16T16:06:43.312" v="1314" actId="20577"/>
        <pc:sldMkLst>
          <pc:docMk/>
          <pc:sldMk cId="606494562" sldId="600"/>
        </pc:sldMkLst>
        <pc:spChg chg="add del mod">
          <ac:chgData name="Zapata Rivera, Diego" userId="1f6b10a5-d9a2-4b12-b9a5-ca93b3c20c03" providerId="ADAL" clId="{9A7B83E6-A731-48B5-8B3B-29C89834F48C}" dt="2025-04-15T02:12:16.758" v="890" actId="478"/>
          <ac:spMkLst>
            <pc:docMk/>
            <pc:sldMk cId="606494562" sldId="600"/>
            <ac:spMk id="2" creationId="{0968BEE3-59FF-081B-B158-148F5D514037}"/>
          </ac:spMkLst>
        </pc:spChg>
        <pc:spChg chg="del">
          <ac:chgData name="Zapata Rivera, Diego" userId="1f6b10a5-d9a2-4b12-b9a5-ca93b3c20c03" providerId="ADAL" clId="{9A7B83E6-A731-48B5-8B3B-29C89834F48C}" dt="2025-04-15T02:12:02.395" v="889" actId="478"/>
          <ac:spMkLst>
            <pc:docMk/>
            <pc:sldMk cId="606494562" sldId="600"/>
            <ac:spMk id="4" creationId="{6C873241-0C69-C5DC-3F3D-47CD8659BB56}"/>
          </ac:spMkLst>
        </pc:spChg>
        <pc:spChg chg="add del mod">
          <ac:chgData name="Zapata Rivera, Diego" userId="1f6b10a5-d9a2-4b12-b9a5-ca93b3c20c03" providerId="ADAL" clId="{9A7B83E6-A731-48B5-8B3B-29C89834F48C}" dt="2025-04-15T03:43:06.614" v="967" actId="478"/>
          <ac:spMkLst>
            <pc:docMk/>
            <pc:sldMk cId="606494562" sldId="600"/>
            <ac:spMk id="6" creationId="{E9DB1701-5654-628B-CAAC-854C3BA30984}"/>
          </ac:spMkLst>
        </pc:spChg>
        <pc:spChg chg="add del mod">
          <ac:chgData name="Zapata Rivera, Diego" userId="1f6b10a5-d9a2-4b12-b9a5-ca93b3c20c03" providerId="ADAL" clId="{9A7B83E6-A731-48B5-8B3B-29C89834F48C}" dt="2025-04-15T03:43:06.614" v="967" actId="478"/>
          <ac:spMkLst>
            <pc:docMk/>
            <pc:sldMk cId="606494562" sldId="600"/>
            <ac:spMk id="10" creationId="{82376EDD-E054-ECF5-71A9-DDA12F367F47}"/>
          </ac:spMkLst>
        </pc:spChg>
        <pc:spChg chg="add del mod">
          <ac:chgData name="Zapata Rivera, Diego" userId="1f6b10a5-d9a2-4b12-b9a5-ca93b3c20c03" providerId="ADAL" clId="{9A7B83E6-A731-48B5-8B3B-29C89834F48C}" dt="2025-04-15T03:43:08.343" v="968" actId="478"/>
          <ac:spMkLst>
            <pc:docMk/>
            <pc:sldMk cId="606494562" sldId="600"/>
            <ac:spMk id="14" creationId="{41260CED-FB4A-93F6-B781-D0A662CFF490}"/>
          </ac:spMkLst>
        </pc:spChg>
        <pc:spChg chg="add del mod">
          <ac:chgData name="Zapata Rivera, Diego" userId="1f6b10a5-d9a2-4b12-b9a5-ca93b3c20c03" providerId="ADAL" clId="{9A7B83E6-A731-48B5-8B3B-29C89834F48C}" dt="2025-04-15T03:51:44.638" v="980" actId="6549"/>
          <ac:spMkLst>
            <pc:docMk/>
            <pc:sldMk cId="606494562" sldId="600"/>
            <ac:spMk id="16" creationId="{437DD4EE-B607-890E-96B5-3D22FF827DAA}"/>
          </ac:spMkLst>
        </pc:spChg>
        <pc:spChg chg="add del mod">
          <ac:chgData name="Zapata Rivera, Diego" userId="1f6b10a5-d9a2-4b12-b9a5-ca93b3c20c03" providerId="ADAL" clId="{9A7B83E6-A731-48B5-8B3B-29C89834F48C}" dt="2025-04-15T03:52:58.545" v="998" actId="478"/>
          <ac:spMkLst>
            <pc:docMk/>
            <pc:sldMk cId="606494562" sldId="600"/>
            <ac:spMk id="17" creationId="{E2B96F38-CD9F-C2B3-9CAA-9B24681CC875}"/>
          </ac:spMkLst>
        </pc:spChg>
        <pc:spChg chg="add del">
          <ac:chgData name="Zapata Rivera, Diego" userId="1f6b10a5-d9a2-4b12-b9a5-ca93b3c20c03" providerId="ADAL" clId="{9A7B83E6-A731-48B5-8B3B-29C89834F48C}" dt="2025-04-15T03:50:53.936" v="975" actId="478"/>
          <ac:spMkLst>
            <pc:docMk/>
            <pc:sldMk cId="606494562" sldId="600"/>
            <ac:spMk id="18" creationId="{3D5C9B11-AD87-285B-3C38-4915174D10A5}"/>
          </ac:spMkLst>
        </pc:spChg>
        <pc:spChg chg="add mod">
          <ac:chgData name="Zapata Rivera, Diego" userId="1f6b10a5-d9a2-4b12-b9a5-ca93b3c20c03" providerId="ADAL" clId="{9A7B83E6-A731-48B5-8B3B-29C89834F48C}" dt="2025-04-16T16:06:43.312" v="1314" actId="20577"/>
          <ac:spMkLst>
            <pc:docMk/>
            <pc:sldMk cId="606494562" sldId="600"/>
            <ac:spMk id="20" creationId="{916712B6-D3F7-7B4D-FBA7-3DD4987EF6AF}"/>
          </ac:spMkLst>
        </pc:spChg>
        <pc:spChg chg="add del mod">
          <ac:chgData name="Zapata Rivera, Diego" userId="1f6b10a5-d9a2-4b12-b9a5-ca93b3c20c03" providerId="ADAL" clId="{9A7B83E6-A731-48B5-8B3B-29C89834F48C}" dt="2025-04-15T03:53:33.034" v="1000" actId="478"/>
          <ac:spMkLst>
            <pc:docMk/>
            <pc:sldMk cId="606494562" sldId="600"/>
            <ac:spMk id="21" creationId="{E275321D-A458-78E8-D50E-C5E65D4F377E}"/>
          </ac:spMkLst>
        </pc:spChg>
        <pc:spChg chg="add del mod">
          <ac:chgData name="Zapata Rivera, Diego" userId="1f6b10a5-d9a2-4b12-b9a5-ca93b3c20c03" providerId="ADAL" clId="{9A7B83E6-A731-48B5-8B3B-29C89834F48C}" dt="2025-04-16T16:05:39.033" v="1292" actId="478"/>
          <ac:spMkLst>
            <pc:docMk/>
            <pc:sldMk cId="606494562" sldId="600"/>
            <ac:spMk id="22" creationId="{49FD6E14-1BF1-0869-736C-E8D969255FA2}"/>
          </ac:spMkLst>
        </pc:spChg>
        <pc:spChg chg="mod">
          <ac:chgData name="Zapata Rivera, Diego" userId="1f6b10a5-d9a2-4b12-b9a5-ca93b3c20c03" providerId="ADAL" clId="{9A7B83E6-A731-48B5-8B3B-29C89834F48C}" dt="2025-04-16T16:05:24.194" v="1291" actId="313"/>
          <ac:spMkLst>
            <pc:docMk/>
            <pc:sldMk cId="606494562" sldId="600"/>
            <ac:spMk id="17412" creationId="{00000000-0000-0000-0000-000000000000}"/>
          </ac:spMkLst>
        </pc:spChg>
        <pc:spChg chg="del">
          <ac:chgData name="Zapata Rivera, Diego" userId="1f6b10a5-d9a2-4b12-b9a5-ca93b3c20c03" providerId="ADAL" clId="{9A7B83E6-A731-48B5-8B3B-29C89834F48C}" dt="2025-04-15T02:12:02.395" v="889" actId="478"/>
          <ac:spMkLst>
            <pc:docMk/>
            <pc:sldMk cId="606494562" sldId="600"/>
            <ac:spMk id="17413" creationId="{00000000-0000-0000-0000-000000000000}"/>
          </ac:spMkLst>
        </pc:spChg>
        <pc:spChg chg="del">
          <ac:chgData name="Zapata Rivera, Diego" userId="1f6b10a5-d9a2-4b12-b9a5-ca93b3c20c03" providerId="ADAL" clId="{9A7B83E6-A731-48B5-8B3B-29C89834F48C}" dt="2025-04-15T03:52:58.545" v="998" actId="478"/>
          <ac:spMkLst>
            <pc:docMk/>
            <pc:sldMk cId="606494562" sldId="600"/>
            <ac:spMk id="17414" creationId="{00000000-0000-0000-0000-000000000000}"/>
          </ac:spMkLst>
        </pc:spChg>
        <pc:graphicFrameChg chg="add del mod">
          <ac:chgData name="Zapata Rivera, Diego" userId="1f6b10a5-d9a2-4b12-b9a5-ca93b3c20c03" providerId="ADAL" clId="{9A7B83E6-A731-48B5-8B3B-29C89834F48C}" dt="2025-04-15T03:43:06.614" v="967" actId="478"/>
          <ac:graphicFrameMkLst>
            <pc:docMk/>
            <pc:sldMk cId="606494562" sldId="600"/>
            <ac:graphicFrameMk id="3" creationId="{873AD26F-5D69-ED82-EAB0-BD165BDDF0C2}"/>
          </ac:graphicFrameMkLst>
        </pc:graphicFrameChg>
        <pc:graphicFrameChg chg="add mod">
          <ac:chgData name="Zapata Rivera, Diego" userId="1f6b10a5-d9a2-4b12-b9a5-ca93b3c20c03" providerId="ADAL" clId="{9A7B83E6-A731-48B5-8B3B-29C89834F48C}" dt="2025-04-15T02:14:15.815" v="901"/>
          <ac:graphicFrameMkLst>
            <pc:docMk/>
            <pc:sldMk cId="606494562" sldId="600"/>
            <ac:graphicFrameMk id="7" creationId="{6711B5D9-0F65-0B28-F5C1-2E77A2AF0C84}"/>
          </ac:graphicFrameMkLst>
        </pc:graphicFrameChg>
        <pc:graphicFrameChg chg="add mod">
          <ac:chgData name="Zapata Rivera, Diego" userId="1f6b10a5-d9a2-4b12-b9a5-ca93b3c20c03" providerId="ADAL" clId="{9A7B83E6-A731-48B5-8B3B-29C89834F48C}" dt="2025-04-15T02:15:11.017" v="908"/>
          <ac:graphicFrameMkLst>
            <pc:docMk/>
            <pc:sldMk cId="606494562" sldId="600"/>
            <ac:graphicFrameMk id="11" creationId="{2617B013-3DD2-EFCE-2051-015E833AC5E5}"/>
          </ac:graphicFrameMkLst>
        </pc:graphicFrameChg>
        <pc:graphicFrameChg chg="add del mod modGraphic">
          <ac:chgData name="Zapata Rivera, Diego" userId="1f6b10a5-d9a2-4b12-b9a5-ca93b3c20c03" providerId="ADAL" clId="{9A7B83E6-A731-48B5-8B3B-29C89834F48C}" dt="2025-04-15T03:43:06.614" v="967" actId="478"/>
          <ac:graphicFrameMkLst>
            <pc:docMk/>
            <pc:sldMk cId="606494562" sldId="600"/>
            <ac:graphicFrameMk id="15" creationId="{E932CA70-6BC1-ECD4-5E06-FBF287FEEA17}"/>
          </ac:graphicFrameMkLst>
        </pc:graphicFrameChg>
        <pc:picChg chg="add del mod">
          <ac:chgData name="Zapata Rivera, Diego" userId="1f6b10a5-d9a2-4b12-b9a5-ca93b3c20c03" providerId="ADAL" clId="{9A7B83E6-A731-48B5-8B3B-29C89834F48C}" dt="2025-04-15T03:43:06.614" v="967" actId="478"/>
          <ac:picMkLst>
            <pc:docMk/>
            <pc:sldMk cId="606494562" sldId="600"/>
            <ac:picMk id="8" creationId="{276ABCC9-0F6E-999F-1ADF-A6FF3383E18F}"/>
          </ac:picMkLst>
        </pc:picChg>
        <pc:picChg chg="add del mod">
          <ac:chgData name="Zapata Rivera, Diego" userId="1f6b10a5-d9a2-4b12-b9a5-ca93b3c20c03" providerId="ADAL" clId="{9A7B83E6-A731-48B5-8B3B-29C89834F48C}" dt="2025-04-15T03:43:06.614" v="967" actId="478"/>
          <ac:picMkLst>
            <pc:docMk/>
            <pc:sldMk cId="606494562" sldId="600"/>
            <ac:picMk id="12" creationId="{3C222E73-0E6F-3D39-BB6F-C0435FBA0B35}"/>
          </ac:picMkLst>
        </pc:picChg>
        <pc:picChg chg="add">
          <ac:chgData name="Zapata Rivera, Diego" userId="1f6b10a5-d9a2-4b12-b9a5-ca93b3c20c03" providerId="ADAL" clId="{9A7B83E6-A731-48B5-8B3B-29C89834F48C}" dt="2025-04-15T03:51:01.948" v="976"/>
          <ac:picMkLst>
            <pc:docMk/>
            <pc:sldMk cId="606494562" sldId="600"/>
            <ac:picMk id="19" creationId="{281D769F-14F8-93F1-B91F-7BA62E0F1CE0}"/>
          </ac:picMkLst>
        </pc:picChg>
      </pc:sldChg>
      <pc:sldChg chg="addSp delSp modSp add mod">
        <pc:chgData name="Zapata Rivera, Diego" userId="1f6b10a5-d9a2-4b12-b9a5-ca93b3c20c03" providerId="ADAL" clId="{9A7B83E6-A731-48B5-8B3B-29C89834F48C}" dt="2025-04-16T16:09:33.064" v="1318" actId="14100"/>
        <pc:sldMkLst>
          <pc:docMk/>
          <pc:sldMk cId="2433447075" sldId="601"/>
        </pc:sldMkLst>
        <pc:spChg chg="del">
          <ac:chgData name="Zapata Rivera, Diego" userId="1f6b10a5-d9a2-4b12-b9a5-ca93b3c20c03" providerId="ADAL" clId="{9A7B83E6-A731-48B5-8B3B-29C89834F48C}" dt="2025-04-15T04:03:18.070" v="1051" actId="478"/>
          <ac:spMkLst>
            <pc:docMk/>
            <pc:sldMk cId="2433447075" sldId="601"/>
            <ac:spMk id="3" creationId="{D42DFDA7-9111-A8A6-BC55-09A1D2538EAB}"/>
          </ac:spMkLst>
        </pc:spChg>
        <pc:spChg chg="mod">
          <ac:chgData name="Zapata Rivera, Diego" userId="1f6b10a5-d9a2-4b12-b9a5-ca93b3c20c03" providerId="ADAL" clId="{9A7B83E6-A731-48B5-8B3B-29C89834F48C}" dt="2025-04-15T04:08:16.200" v="1100" actId="20577"/>
          <ac:spMkLst>
            <pc:docMk/>
            <pc:sldMk cId="2433447075" sldId="601"/>
            <ac:spMk id="17412" creationId="{00000000-0000-0000-0000-000000000000}"/>
          </ac:spMkLst>
        </pc:spChg>
        <pc:picChg chg="add mod">
          <ac:chgData name="Zapata Rivera, Diego" userId="1f6b10a5-d9a2-4b12-b9a5-ca93b3c20c03" providerId="ADAL" clId="{9A7B83E6-A731-48B5-8B3B-29C89834F48C}" dt="2025-04-16T16:09:33.064" v="1318" actId="14100"/>
          <ac:picMkLst>
            <pc:docMk/>
            <pc:sldMk cId="2433447075" sldId="601"/>
            <ac:picMk id="3" creationId="{7A648CF6-CAAF-9A4A-EEE0-2576C673E002}"/>
          </ac:picMkLst>
        </pc:picChg>
        <pc:picChg chg="add mod modCrop">
          <ac:chgData name="Zapata Rivera, Diego" userId="1f6b10a5-d9a2-4b12-b9a5-ca93b3c20c03" providerId="ADAL" clId="{9A7B83E6-A731-48B5-8B3B-29C89834F48C}" dt="2025-04-15T04:03:36.858" v="1056" actId="732"/>
          <ac:picMkLst>
            <pc:docMk/>
            <pc:sldMk cId="2433447075" sldId="601"/>
            <ac:picMk id="4" creationId="{C3EA07B8-0ADD-2CA8-5A7C-097674A14D60}"/>
          </ac:picMkLst>
        </pc:picChg>
        <pc:picChg chg="add del mod">
          <ac:chgData name="Zapata Rivera, Diego" userId="1f6b10a5-d9a2-4b12-b9a5-ca93b3c20c03" providerId="ADAL" clId="{9A7B83E6-A731-48B5-8B3B-29C89834F48C}" dt="2025-04-16T16:09:22.224" v="1315" actId="478"/>
          <ac:picMkLst>
            <pc:docMk/>
            <pc:sldMk cId="2433447075" sldId="601"/>
            <ac:picMk id="6" creationId="{1F8604CB-1954-D054-A019-8C6E0581AB78}"/>
          </ac:picMkLst>
        </pc:picChg>
      </pc:sldChg>
      <pc:sldChg chg="addSp delSp modSp add mod">
        <pc:chgData name="Zapata Rivera, Diego" userId="1f6b10a5-d9a2-4b12-b9a5-ca93b3c20c03" providerId="ADAL" clId="{9A7B83E6-A731-48B5-8B3B-29C89834F48C}" dt="2025-04-16T16:04:15.499" v="1232" actId="1036"/>
        <pc:sldMkLst>
          <pc:docMk/>
          <pc:sldMk cId="1677509891" sldId="602"/>
        </pc:sldMkLst>
        <pc:spChg chg="add del mod">
          <ac:chgData name="Zapata Rivera, Diego" userId="1f6b10a5-d9a2-4b12-b9a5-ca93b3c20c03" providerId="ADAL" clId="{9A7B83E6-A731-48B5-8B3B-29C89834F48C}" dt="2025-04-16T15:52:03.712" v="1197" actId="478"/>
          <ac:spMkLst>
            <pc:docMk/>
            <pc:sldMk cId="1677509891" sldId="602"/>
            <ac:spMk id="2" creationId="{A68430FA-FFF6-4D3B-2A62-4F4721F84A7B}"/>
          </ac:spMkLst>
        </pc:spChg>
        <pc:spChg chg="del">
          <ac:chgData name="Zapata Rivera, Diego" userId="1f6b10a5-d9a2-4b12-b9a5-ca93b3c20c03" providerId="ADAL" clId="{9A7B83E6-A731-48B5-8B3B-29C89834F48C}" dt="2025-04-16T15:51:57.474" v="1195" actId="478"/>
          <ac:spMkLst>
            <pc:docMk/>
            <pc:sldMk cId="1677509891" sldId="602"/>
            <ac:spMk id="4" creationId="{6C873241-0C69-C5DC-3F3D-47CD8659BB56}"/>
          </ac:spMkLst>
        </pc:spChg>
        <pc:spChg chg="add mod">
          <ac:chgData name="Zapata Rivera, Diego" userId="1f6b10a5-d9a2-4b12-b9a5-ca93b3c20c03" providerId="ADAL" clId="{9A7B83E6-A731-48B5-8B3B-29C89834F48C}" dt="2025-04-16T15:59:49.062" v="1221" actId="1076"/>
          <ac:spMkLst>
            <pc:docMk/>
            <pc:sldMk cId="1677509891" sldId="602"/>
            <ac:spMk id="16" creationId="{CFB18387-9A45-2185-F6F3-0C0BA002030A}"/>
          </ac:spMkLst>
        </pc:spChg>
        <pc:spChg chg="add mod">
          <ac:chgData name="Zapata Rivera, Diego" userId="1f6b10a5-d9a2-4b12-b9a5-ca93b3c20c03" providerId="ADAL" clId="{9A7B83E6-A731-48B5-8B3B-29C89834F48C}" dt="2025-04-16T16:03:04.580" v="1226" actId="1076"/>
          <ac:spMkLst>
            <pc:docMk/>
            <pc:sldMk cId="1677509891" sldId="602"/>
            <ac:spMk id="20" creationId="{F03C6CDA-C09C-C2C2-BDDB-E0C026060608}"/>
          </ac:spMkLst>
        </pc:spChg>
        <pc:spChg chg="add mod">
          <ac:chgData name="Zapata Rivera, Diego" userId="1f6b10a5-d9a2-4b12-b9a5-ca93b3c20c03" providerId="ADAL" clId="{9A7B83E6-A731-48B5-8B3B-29C89834F48C}" dt="2025-04-16T16:04:15.499" v="1232" actId="1036"/>
          <ac:spMkLst>
            <pc:docMk/>
            <pc:sldMk cId="1677509891" sldId="602"/>
            <ac:spMk id="24" creationId="{D831E671-BCBB-F36D-31E9-156BD5A446B1}"/>
          </ac:spMkLst>
        </pc:spChg>
        <pc:spChg chg="del">
          <ac:chgData name="Zapata Rivera, Diego" userId="1f6b10a5-d9a2-4b12-b9a5-ca93b3c20c03" providerId="ADAL" clId="{9A7B83E6-A731-48B5-8B3B-29C89834F48C}" dt="2025-04-16T15:52:00.570" v="1196" actId="478"/>
          <ac:spMkLst>
            <pc:docMk/>
            <pc:sldMk cId="1677509891" sldId="602"/>
            <ac:spMk id="17413" creationId="{00000000-0000-0000-0000-000000000000}"/>
          </ac:spMkLst>
        </pc:spChg>
        <pc:graphicFrameChg chg="add mod">
          <ac:chgData name="Zapata Rivera, Diego" userId="1f6b10a5-d9a2-4b12-b9a5-ca93b3c20c03" providerId="ADAL" clId="{9A7B83E6-A731-48B5-8B3B-29C89834F48C}" dt="2025-04-16T15:56:28.273" v="1200"/>
          <ac:graphicFrameMkLst>
            <pc:docMk/>
            <pc:sldMk cId="1677509891" sldId="602"/>
            <ac:graphicFrameMk id="3" creationId="{F16143F6-E24F-090F-E235-26977DFF43D9}"/>
          </ac:graphicFrameMkLst>
        </pc:graphicFrameChg>
        <pc:graphicFrameChg chg="add del mod modGraphic">
          <ac:chgData name="Zapata Rivera, Diego" userId="1f6b10a5-d9a2-4b12-b9a5-ca93b3c20c03" providerId="ADAL" clId="{9A7B83E6-A731-48B5-8B3B-29C89834F48C}" dt="2025-04-16T15:56:44.222" v="1205" actId="478"/>
          <ac:graphicFrameMkLst>
            <pc:docMk/>
            <pc:sldMk cId="1677509891" sldId="602"/>
            <ac:graphicFrameMk id="6" creationId="{D4131B12-7552-5DFF-8EE8-1C6F98C95854}"/>
          </ac:graphicFrameMkLst>
        </pc:graphicFrameChg>
        <pc:graphicFrameChg chg="add mod">
          <ac:chgData name="Zapata Rivera, Diego" userId="1f6b10a5-d9a2-4b12-b9a5-ca93b3c20c03" providerId="ADAL" clId="{9A7B83E6-A731-48B5-8B3B-29C89834F48C}" dt="2025-04-16T15:59:11.701" v="1214"/>
          <ac:graphicFrameMkLst>
            <pc:docMk/>
            <pc:sldMk cId="1677509891" sldId="602"/>
            <ac:graphicFrameMk id="11" creationId="{0D11CA04-716A-E3D1-465F-E4191E3ACFEB}"/>
          </ac:graphicFrameMkLst>
        </pc:graphicFrameChg>
        <pc:graphicFrameChg chg="add mod">
          <ac:chgData name="Zapata Rivera, Diego" userId="1f6b10a5-d9a2-4b12-b9a5-ca93b3c20c03" providerId="ADAL" clId="{9A7B83E6-A731-48B5-8B3B-29C89834F48C}" dt="2025-04-16T15:59:22.367" v="1216" actId="1076"/>
          <ac:graphicFrameMkLst>
            <pc:docMk/>
            <pc:sldMk cId="1677509891" sldId="602"/>
            <ac:graphicFrameMk id="12" creationId="{B98726EF-D5A6-7755-8A33-19462B5D4EC1}"/>
          </ac:graphicFrameMkLst>
        </pc:graphicFrameChg>
        <pc:graphicFrameChg chg="add mod">
          <ac:chgData name="Zapata Rivera, Diego" userId="1f6b10a5-d9a2-4b12-b9a5-ca93b3c20c03" providerId="ADAL" clId="{9A7B83E6-A731-48B5-8B3B-29C89834F48C}" dt="2025-04-16T15:59:30.117" v="1217"/>
          <ac:graphicFrameMkLst>
            <pc:docMk/>
            <pc:sldMk cId="1677509891" sldId="602"/>
            <ac:graphicFrameMk id="13" creationId="{E6326570-0959-4E44-0453-D97534738C03}"/>
          </ac:graphicFrameMkLst>
        </pc:graphicFrameChg>
        <pc:graphicFrameChg chg="add mod">
          <ac:chgData name="Zapata Rivera, Diego" userId="1f6b10a5-d9a2-4b12-b9a5-ca93b3c20c03" providerId="ADAL" clId="{9A7B83E6-A731-48B5-8B3B-29C89834F48C}" dt="2025-04-16T15:59:36.274" v="1219" actId="1076"/>
          <ac:graphicFrameMkLst>
            <pc:docMk/>
            <pc:sldMk cId="1677509891" sldId="602"/>
            <ac:graphicFrameMk id="14" creationId="{0353DDC7-B78C-96D4-45E5-2F333DFB1764}"/>
          </ac:graphicFrameMkLst>
        </pc:graphicFrameChg>
        <pc:graphicFrameChg chg="add mod">
          <ac:chgData name="Zapata Rivera, Diego" userId="1f6b10a5-d9a2-4b12-b9a5-ca93b3c20c03" providerId="ADAL" clId="{9A7B83E6-A731-48B5-8B3B-29C89834F48C}" dt="2025-04-16T16:00:07.513" v="1222"/>
          <ac:graphicFrameMkLst>
            <pc:docMk/>
            <pc:sldMk cId="1677509891" sldId="602"/>
            <ac:graphicFrameMk id="17" creationId="{B0E2B585-77CE-6A4A-2E98-ED5E53612D06}"/>
          </ac:graphicFrameMkLst>
        </pc:graphicFrameChg>
        <pc:graphicFrameChg chg="add mod">
          <ac:chgData name="Zapata Rivera, Diego" userId="1f6b10a5-d9a2-4b12-b9a5-ca93b3c20c03" providerId="ADAL" clId="{9A7B83E6-A731-48B5-8B3B-29C89834F48C}" dt="2025-04-16T16:00:43.872" v="1224" actId="1076"/>
          <ac:graphicFrameMkLst>
            <pc:docMk/>
            <pc:sldMk cId="1677509891" sldId="602"/>
            <ac:graphicFrameMk id="18" creationId="{88B81DB0-2959-694F-A435-3FE016842C85}"/>
          </ac:graphicFrameMkLst>
        </pc:graphicFrameChg>
        <pc:graphicFrameChg chg="add mod">
          <ac:chgData name="Zapata Rivera, Diego" userId="1f6b10a5-d9a2-4b12-b9a5-ca93b3c20c03" providerId="ADAL" clId="{9A7B83E6-A731-48B5-8B3B-29C89834F48C}" dt="2025-04-16T16:03:22.419" v="1227"/>
          <ac:graphicFrameMkLst>
            <pc:docMk/>
            <pc:sldMk cId="1677509891" sldId="602"/>
            <ac:graphicFrameMk id="21" creationId="{0BC97DD2-DEBB-8ED9-AA21-928BEA7AF1AC}"/>
          </ac:graphicFrameMkLst>
        </pc:graphicFrameChg>
        <pc:graphicFrameChg chg="add mod">
          <ac:chgData name="Zapata Rivera, Diego" userId="1f6b10a5-d9a2-4b12-b9a5-ca93b3c20c03" providerId="ADAL" clId="{9A7B83E6-A731-48B5-8B3B-29C89834F48C}" dt="2025-04-16T16:04:15.499" v="1232" actId="1036"/>
          <ac:graphicFrameMkLst>
            <pc:docMk/>
            <pc:sldMk cId="1677509891" sldId="602"/>
            <ac:graphicFrameMk id="22" creationId="{565AA30F-2C83-127F-C300-E090813718FE}"/>
          </ac:graphicFrameMkLst>
        </pc:graphicFrameChg>
        <pc:picChg chg="add del mod">
          <ac:chgData name="Zapata Rivera, Diego" userId="1f6b10a5-d9a2-4b12-b9a5-ca93b3c20c03" providerId="ADAL" clId="{9A7B83E6-A731-48B5-8B3B-29C89834F48C}" dt="2025-04-16T15:57:43.564" v="1209" actId="478"/>
          <ac:picMkLst>
            <pc:docMk/>
            <pc:sldMk cId="1677509891" sldId="602"/>
            <ac:picMk id="5" creationId="{740F850C-4CEF-41E5-ED98-C671B44E4971}"/>
          </ac:picMkLst>
        </pc:picChg>
        <pc:picChg chg="add del mod">
          <ac:chgData name="Zapata Rivera, Diego" userId="1f6b10a5-d9a2-4b12-b9a5-ca93b3c20c03" providerId="ADAL" clId="{9A7B83E6-A731-48B5-8B3B-29C89834F48C}" dt="2025-04-16T15:57:39.729" v="1208" actId="478"/>
          <ac:picMkLst>
            <pc:docMk/>
            <pc:sldMk cId="1677509891" sldId="602"/>
            <ac:picMk id="7" creationId="{AE7429C4-4526-8806-3FA9-57F89E9820F1}"/>
          </ac:picMkLst>
        </pc:picChg>
        <pc:picChg chg="add mod">
          <ac:chgData name="Zapata Rivera, Diego" userId="1f6b10a5-d9a2-4b12-b9a5-ca93b3c20c03" providerId="ADAL" clId="{9A7B83E6-A731-48B5-8B3B-29C89834F48C}" dt="2025-04-16T15:57:45.434" v="1210"/>
          <ac:picMkLst>
            <pc:docMk/>
            <pc:sldMk cId="1677509891" sldId="602"/>
            <ac:picMk id="8" creationId="{C1E3F791-0F4D-B102-8FA3-9959286E4048}"/>
          </ac:picMkLst>
        </pc:picChg>
        <pc:picChg chg="add">
          <ac:chgData name="Zapata Rivera, Diego" userId="1f6b10a5-d9a2-4b12-b9a5-ca93b3c20c03" providerId="ADAL" clId="{9A7B83E6-A731-48B5-8B3B-29C89834F48C}" dt="2025-04-16T15:57:53.090" v="1211"/>
          <ac:picMkLst>
            <pc:docMk/>
            <pc:sldMk cId="1677509891" sldId="602"/>
            <ac:picMk id="9" creationId="{180CB2DB-F095-635C-A401-D927538E8210}"/>
          </ac:picMkLst>
        </pc:picChg>
        <pc:picChg chg="add del mod">
          <ac:chgData name="Zapata Rivera, Diego" userId="1f6b10a5-d9a2-4b12-b9a5-ca93b3c20c03" providerId="ADAL" clId="{9A7B83E6-A731-48B5-8B3B-29C89834F48C}" dt="2025-04-16T15:59:10.602" v="1213" actId="478"/>
          <ac:picMkLst>
            <pc:docMk/>
            <pc:sldMk cId="1677509891" sldId="602"/>
            <ac:picMk id="10" creationId="{C43A2CE8-4379-0E12-6938-EADCEF61F4A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28800" y="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676400" y="86868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en-US" dirty="0"/>
              <a:t>Unpublished work (c) 2002-2021 ETS</a:t>
            </a:r>
          </a:p>
        </p:txBody>
      </p:sp>
      <p:sp>
        <p:nvSpPr>
          <p:cNvPr id="94213" name="Rectangle 6"/>
          <p:cNvSpPr>
            <a:spLocks noChangeArrowheads="1"/>
          </p:cNvSpPr>
          <p:nvPr/>
        </p:nvSpPr>
        <p:spPr bwMode="auto">
          <a:xfrm>
            <a:off x="6496050" y="0"/>
            <a:ext cx="361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F7CCAC06-1289-426C-8DF6-AFDA15D69E97}" type="slidenum">
              <a:rPr lang="en-US" sz="1200"/>
              <a:pPr/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7906099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en-US" dirty="0"/>
              <a:t>Unpublished work (c) 2002-2021 ETS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EC2A1B6-4970-4348-B043-3009EDE6EC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99634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MS PGothic" pitchFamily="34" charset="-128"/>
        <a:cs typeface="ＭＳ Ｐゴシック" pitchFamily="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/>
              <a:t>April, 2014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/>
              <a:t>Unpublished work (c) 2002-2014 ETS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701D6BB6-6D3A-4136-B4C5-28DCF9FB326C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2" tIns="45716" rIns="91432" bIns="45716"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127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/>
              <a:t>April, 2014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/>
              <a:t>Unpublished work (c) 2002-2014 ETS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DD983BDC-650D-4186-9B94-69AB2F4E2087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956" tIns="45979" rIns="91956" bIns="45979"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473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/>
              <a:t>April, 2014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/>
              <a:t>Unpublished work (c) 2002-2014 ETS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0B136D01-B493-41C0-B88E-E153FE2FEC70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956" tIns="45979" rIns="91956" bIns="45979"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378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April, 2015</a:t>
            </a:r>
          </a:p>
        </p:txBody>
      </p:sp>
      <p:sp>
        <p:nvSpPr>
          <p:cNvPr id="419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Unpublished Work (c) 2002-2015 ETS </a:t>
            </a:r>
          </a:p>
        </p:txBody>
      </p:sp>
      <p:sp>
        <p:nvSpPr>
          <p:cNvPr id="419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3770B92-88F4-4C4C-86B2-359CDB6ED14F}" type="slidenum">
              <a:rPr lang="en-US" sz="1300"/>
              <a:pPr eaLnBrk="1" hangingPunct="1"/>
              <a:t>17</a:t>
            </a:fld>
            <a:endParaRPr lang="en-US" sz="130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pitchFamily="18" charset="0"/>
                <a:ea typeface="ＭＳ Ｐゴシック" pitchFamily="34" charset="-128"/>
              </a:rPr>
              <a:t>Only planning on talking about the first graph.</a:t>
            </a:r>
          </a:p>
          <a:p>
            <a:pPr eaLnBrk="1" hangingPunct="1"/>
            <a:r>
              <a:rPr lang="en-US">
                <a:latin typeface="Times New Roman" pitchFamily="18" charset="0"/>
                <a:ea typeface="ＭＳ Ｐゴシック" pitchFamily="34" charset="-128"/>
              </a:rPr>
              <a:t>Results availabe in ETS RR.</a:t>
            </a:r>
          </a:p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069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April, 2015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Unpublished Work (c) 2002-2015 ETS 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DC16490-C221-4E56-9A08-34390FE9E190}" type="slidenum">
              <a:rPr lang="en-US" sz="1300"/>
              <a:pPr eaLnBrk="1" hangingPunct="1"/>
              <a:t>18</a:t>
            </a:fld>
            <a:endParaRPr lang="en-US" sz="1300"/>
          </a:p>
        </p:txBody>
      </p:sp>
      <p:sp>
        <p:nvSpPr>
          <p:cNvPr id="4301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0196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April, 2015</a:t>
            </a:r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Unpublished Work (c) 2002-2015 ETS </a:t>
            </a:r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B51C936-CFFF-40D9-BFFB-63B350768C23}" type="slidenum">
              <a:rPr lang="en-US" sz="1300"/>
              <a:pPr eaLnBrk="1" hangingPunct="1"/>
              <a:t>19</a:t>
            </a:fld>
            <a:endParaRPr lang="en-US" sz="1300"/>
          </a:p>
        </p:txBody>
      </p:sp>
      <p:sp>
        <p:nvSpPr>
          <p:cNvPr id="4403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1789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April, 2015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Unpublished Work (c) 2002-2015 ETS 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1A0AE96-DF4D-4B73-B6E6-5DB7EDA071D2}" type="slidenum">
              <a:rPr lang="en-US" sz="1300"/>
              <a:pPr eaLnBrk="1" hangingPunct="1"/>
              <a:t>20</a:t>
            </a:fld>
            <a:endParaRPr lang="en-US" sz="1300"/>
          </a:p>
        </p:txBody>
      </p:sp>
      <p:sp>
        <p:nvSpPr>
          <p:cNvPr id="4506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7180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April, 2015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Unpublished Work (c) 2002-2015 ETS 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3D52065-18F9-4BE9-9E05-1E6E938335CF}" type="slidenum">
              <a:rPr lang="en-US" sz="1300"/>
              <a:pPr eaLnBrk="1" hangingPunct="1"/>
              <a:t>21</a:t>
            </a:fld>
            <a:endParaRPr lang="en-US" sz="1300"/>
          </a:p>
        </p:txBody>
      </p:sp>
      <p:sp>
        <p:nvSpPr>
          <p:cNvPr id="4608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7569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April, 2015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Unpublished Work (c) 2002-2015 ETS 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E4D0A46-F0BD-4AF5-A525-7C56B01A863B}" type="slidenum">
              <a:rPr lang="en-US" sz="1300"/>
              <a:pPr eaLnBrk="1" hangingPunct="1"/>
              <a:t>22</a:t>
            </a:fld>
            <a:endParaRPr lang="en-US" sz="1300"/>
          </a:p>
        </p:txBody>
      </p:sp>
      <p:sp>
        <p:nvSpPr>
          <p:cNvPr id="4710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06490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April, 2015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Unpublished Work (c) 2002-2015 ETS 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0B95886-0132-4F9F-B403-DB87D4FEDD7D}" type="slidenum">
              <a:rPr lang="en-US" sz="1300"/>
              <a:pPr eaLnBrk="1" hangingPunct="1"/>
              <a:t>23</a:t>
            </a:fld>
            <a:endParaRPr lang="en-US" sz="1300"/>
          </a:p>
        </p:txBody>
      </p:sp>
      <p:sp>
        <p:nvSpPr>
          <p:cNvPr id="4813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pitchFamily="18" charset="0"/>
                <a:ea typeface="ＭＳ Ｐゴシック" pitchFamily="34" charset="-128"/>
              </a:rPr>
              <a:t>Can’t detach and discard fragment in Netica, but can do the other steps.  </a:t>
            </a:r>
          </a:p>
          <a:p>
            <a:pPr eaLnBrk="1" hangingPunct="1"/>
            <a:r>
              <a:rPr lang="en-US">
                <a:latin typeface="Times New Roman" pitchFamily="18" charset="0"/>
                <a:ea typeface="ＭＳ Ｐゴシック" pitchFamily="34" charset="-128"/>
              </a:rPr>
              <a:t>Demonstrate in Netica.</a:t>
            </a:r>
          </a:p>
          <a:p>
            <a:pPr eaLnBrk="1" hangingPunct="1"/>
            <a:r>
              <a:rPr lang="en-US">
                <a:latin typeface="Times New Roman" pitchFamily="18" charset="0"/>
                <a:ea typeface="ＭＳ Ｐゴシック" pitchFamily="34" charset="-128"/>
              </a:rPr>
              <a:t>Also support in Ergo and StatShop.</a:t>
            </a:r>
          </a:p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50268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April, 2015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Unpublished Work (c) 2002-2015 ETS 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D569FF9-DE0E-4391-94AB-3709648BE9DB}" type="slidenum">
              <a:rPr lang="en-US" sz="1300"/>
              <a:pPr eaLnBrk="1" hangingPunct="1"/>
              <a:t>24</a:t>
            </a:fld>
            <a:endParaRPr lang="en-US" sz="1300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4333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100"/>
              <a:t>April, 2014</a:t>
            </a: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100"/>
              <a:t>Unpublished work (c) 2002-2014 ETS</a:t>
            </a:r>
          </a:p>
        </p:txBody>
      </p:sp>
      <p:sp>
        <p:nvSpPr>
          <p:cNvPr id="20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B21DC690-A22C-4D2C-9DE7-34A6E25B154D}" type="slidenum">
              <a:rPr lang="en-US" sz="1100"/>
              <a:pPr eaLnBrk="1" hangingPunct="1"/>
              <a:t>2</a:t>
            </a:fld>
            <a:endParaRPr lang="en-US" sz="1100"/>
          </a:p>
        </p:txBody>
      </p:sp>
      <p:sp>
        <p:nvSpPr>
          <p:cNvPr id="20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205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4343400"/>
            <a:ext cx="5180013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04" tIns="46052" rIns="92104" bIns="46052"/>
          <a:lstStyle/>
          <a:p>
            <a:pPr eaLnBrk="1" hangingPunct="1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068388" y="6477000"/>
          <a:ext cx="68580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9065" imgH="419065" progId="Equation.3">
                  <p:embed/>
                </p:oleObj>
              </mc:Choice>
              <mc:Fallback>
                <p:oleObj name="Equation" r:id="rId3" imgW="419065" imgH="419065" progId="Equation.3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6477000"/>
                        <a:ext cx="685800" cy="25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209800" y="6400800"/>
          <a:ext cx="534988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57200" imgH="457200" progId="Equation.3">
                  <p:embed/>
                </p:oleObj>
              </mc:Choice>
              <mc:Fallback>
                <p:oleObj name="Equation" r:id="rId5" imgW="457200" imgH="457200" progId="Equation.3">
                  <p:embed/>
                  <p:pic>
                    <p:nvPicPr>
                      <p:cNvPr id="20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6400800"/>
                        <a:ext cx="534988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47273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April, 2015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Unpublished Work (c) 2002-2015 ETS 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2EBE748-ADDD-4E5D-9157-3EDEFDFF1CD3}" type="slidenum">
              <a:rPr lang="en-US" sz="1300"/>
              <a:pPr eaLnBrk="1" hangingPunct="1"/>
              <a:t>25</a:t>
            </a:fld>
            <a:endParaRPr lang="en-US" sz="1300"/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54664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April, 2015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Unpublished Work (c) 2002-2015 ETS 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402D4AB-2767-45C1-A603-F100B896803A}" type="slidenum">
              <a:rPr lang="en-US" sz="1300"/>
              <a:pPr eaLnBrk="1" hangingPunct="1"/>
              <a:t>26</a:t>
            </a:fld>
            <a:endParaRPr lang="en-US" sz="130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5899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April, 2015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Unpublished Work (c) 2002-2015 ETS 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402D4AB-2767-45C1-A603-F100B896803A}" type="slidenum">
              <a:rPr lang="en-US" sz="1300"/>
              <a:pPr eaLnBrk="1" hangingPunct="1"/>
              <a:t>27</a:t>
            </a:fld>
            <a:endParaRPr lang="en-US" sz="130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72220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April, 2015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Unpublished Work (c) 2002-2015 ETS 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402D4AB-2767-45C1-A603-F100B896803A}" type="slidenum">
              <a:rPr lang="en-US" sz="1300"/>
              <a:pPr eaLnBrk="1" hangingPunct="1"/>
              <a:t>28</a:t>
            </a:fld>
            <a:endParaRPr lang="en-US" sz="130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57465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April, 2015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Unpublished Work (c) 2002-2015 ETS 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402D4AB-2767-45C1-A603-F100B896803A}" type="slidenum">
              <a:rPr lang="en-US" sz="1300"/>
              <a:pPr eaLnBrk="1" hangingPunct="1"/>
              <a:t>29</a:t>
            </a:fld>
            <a:endParaRPr lang="en-US" sz="130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91355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April, 2015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Unpublished Work (c) 2002-2015 ETS 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402D4AB-2767-45C1-A603-F100B896803A}" type="slidenum">
              <a:rPr lang="en-US" sz="1300"/>
              <a:pPr eaLnBrk="1" hangingPunct="1"/>
              <a:t>30</a:t>
            </a:fld>
            <a:endParaRPr lang="en-US" sz="130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99828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April, 2015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Unpublished Work (c) 2002-2015 ETS 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402D4AB-2767-45C1-A603-F100B896803A}" type="slidenum">
              <a:rPr lang="en-US" sz="1300"/>
              <a:pPr eaLnBrk="1" hangingPunct="1"/>
              <a:t>31</a:t>
            </a:fld>
            <a:endParaRPr lang="en-US" sz="130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96371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April, 2015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Unpublished Work (c) 2002-2015 ETS 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402D4AB-2767-45C1-A603-F100B896803A}" type="slidenum">
              <a:rPr lang="en-US" sz="1300"/>
              <a:pPr eaLnBrk="1" hangingPunct="1"/>
              <a:t>32</a:t>
            </a:fld>
            <a:endParaRPr lang="en-US" sz="130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46460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April, 2015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Unpublished Work (c) 2002-2015 ETS 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402D4AB-2767-45C1-A603-F100B896803A}" type="slidenum">
              <a:rPr lang="en-US" sz="1300"/>
              <a:pPr eaLnBrk="1" hangingPunct="1"/>
              <a:t>33</a:t>
            </a:fld>
            <a:endParaRPr lang="en-US" sz="130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43267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April, 2015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Unpublished Work (c) 2002-2015 ETS 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402D4AB-2767-45C1-A603-F100B896803A}" type="slidenum">
              <a:rPr lang="en-US" sz="1300"/>
              <a:pPr eaLnBrk="1" hangingPunct="1"/>
              <a:t>34</a:t>
            </a:fld>
            <a:endParaRPr lang="en-US" sz="130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2783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April,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Unpublished work (c) 2002-2015 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A1B6-4970-4348-B043-3009EDE6EC5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622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April, 2015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Unpublished Work (c) 2002-2015 ETS 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402D4AB-2767-45C1-A603-F100B896803A}" type="slidenum">
              <a:rPr lang="en-US" sz="1300"/>
              <a:pPr eaLnBrk="1" hangingPunct="1"/>
              <a:t>35</a:t>
            </a:fld>
            <a:endParaRPr lang="en-US" sz="130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55018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April, 2015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Unpublished Work (c) 2002-2015 ETS 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3EB513A-8F9D-4212-8B76-097C9A8E4280}" type="slidenum">
              <a:rPr lang="en-US" sz="1300"/>
              <a:pPr eaLnBrk="1" hangingPunct="1"/>
              <a:t>36</a:t>
            </a:fld>
            <a:endParaRPr lang="en-US" sz="1300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96732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April, 2015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Unpublished Work (c) 2002-2015 ETS 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506CD45-27F4-4412-B92B-5A7A74CDEF8E}" type="slidenum">
              <a:rPr lang="en-US" sz="1300"/>
              <a:pPr eaLnBrk="1" hangingPunct="1"/>
              <a:t>37</a:t>
            </a:fld>
            <a:endParaRPr lang="en-US" sz="1300"/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48936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April, 2015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Unpublished Work (c) 2002-2015 ETS 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4FBC270-FB2C-4E17-914E-D13B27FF5F92}" type="slidenum">
              <a:rPr lang="en-US" sz="1300"/>
              <a:pPr eaLnBrk="1" hangingPunct="1"/>
              <a:t>38</a:t>
            </a:fld>
            <a:endParaRPr lang="en-US" sz="1300"/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97666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April, 2015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Unpublished Work (c) 2002-2015 ETS 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CE2AD08-6879-4642-ADE8-3EBE6042BDCB}" type="slidenum">
              <a:rPr lang="en-US" sz="1300"/>
              <a:pPr eaLnBrk="1" hangingPunct="1"/>
              <a:t>39</a:t>
            </a:fld>
            <a:endParaRPr lang="en-US" sz="1300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80950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April, 2015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Unpublished Work (c) 2002-2015 ETS 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A06C434-2DBE-4591-B7BC-8AD650BF2C6A}" type="slidenum">
              <a:rPr lang="en-US" sz="1300"/>
              <a:pPr eaLnBrk="1" hangingPunct="1"/>
              <a:t>40</a:t>
            </a:fld>
            <a:endParaRPr lang="en-US" sz="1300"/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74998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April, 2015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Unpublished Work (c) 2002-2015 ETS 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38078F6-6999-4067-8FC5-59722E3647B5}" type="slidenum">
              <a:rPr lang="en-US" sz="1300"/>
              <a:pPr eaLnBrk="1" hangingPunct="1"/>
              <a:t>41</a:t>
            </a:fld>
            <a:endParaRPr lang="en-US" sz="1300"/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pitchFamily="18" charset="0"/>
                <a:ea typeface="ＭＳ Ｐゴシック" pitchFamily="34" charset="-128"/>
              </a:rPr>
              <a:t>This is a fragment of a transcript from an ACED student using the linear method.  Score this student.</a:t>
            </a:r>
          </a:p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72708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April, 2015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Unpublished Work (c) 2002-2015 ETS 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970066D-4BCB-40C4-9000-6D00E3267AF4}" type="slidenum">
              <a:rPr lang="en-US" sz="1300"/>
              <a:pPr eaLnBrk="1" hangingPunct="1"/>
              <a:t>42</a:t>
            </a:fld>
            <a:endParaRPr lang="en-US" sz="1300"/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10876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April, 2015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Unpublished Work (c) 2002-2015 ETS 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00E09B3-E1CB-4675-8549-89DC42C2BC82}" type="slidenum">
              <a:rPr lang="en-US" sz="1300"/>
              <a:pPr eaLnBrk="1" hangingPunct="1"/>
              <a:t>43</a:t>
            </a:fld>
            <a:endParaRPr lang="en-US" sz="1300"/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65659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April, 2015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Unpublished Work (c) 2002-2015 ETS 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87AB428-50F9-4A34-BF3B-8DC92A879AB7}" type="slidenum">
              <a:rPr lang="en-US" sz="1300"/>
              <a:pPr eaLnBrk="1" hangingPunct="1"/>
              <a:t>44</a:t>
            </a:fld>
            <a:endParaRPr lang="en-US" sz="130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5287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/>
              <a:t>April, 2014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/>
              <a:t>Unpublished work (c) 2002-2014 ETS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4414336B-9A1F-47AA-BA03-A270D152B5C1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</a:rPr>
              <a:t>The first step in designing a test is to ascertain the purpose of the test.  What is the intended use?  Is it a test of general knowledge?  Is it a test of minimum competence?  It is a placement test?  The more specific you can be at this point, the better able you are to design a successful test.</a:t>
            </a:r>
          </a:p>
          <a:p>
            <a:pPr eaLnBrk="1" hangingPunct="1"/>
            <a:endParaRPr lang="en-US" dirty="0">
              <a:latin typeface="Times New Roman" pitchFamily="18" charset="0"/>
            </a:endParaRPr>
          </a:p>
          <a:p>
            <a:pPr eaLnBrk="1" hangingPunct="1"/>
            <a:r>
              <a:rPr lang="en-US" dirty="0">
                <a:latin typeface="Times New Roman" pitchFamily="18" charset="0"/>
              </a:rPr>
              <a:t>Test design should also consider the intended population.  Test assemblers need to make sure they construct a test at the appropriate level of difficulty for the target population. For example, a history test designed for 10-year-olds will probably look much different than a history test designed for college students.</a:t>
            </a:r>
          </a:p>
        </p:txBody>
      </p:sp>
    </p:spTree>
    <p:extLst>
      <p:ext uri="{BB962C8B-B14F-4D97-AF65-F5344CB8AC3E}">
        <p14:creationId xmlns:p14="http://schemas.microsoft.com/office/powerpoint/2010/main" val="2437098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April, 2015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Unpublished Work (c) 2002-2015 ETS 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A716287-A867-4C87-B102-1F56354D10A0}" type="slidenum">
              <a:rPr lang="en-US" sz="1300"/>
              <a:pPr eaLnBrk="1" hangingPunct="1"/>
              <a:t>45</a:t>
            </a:fld>
            <a:endParaRPr lang="en-US" sz="1300"/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pitchFamily="18" charset="0"/>
                <a:ea typeface="ＭＳ Ｐゴシック" pitchFamily="34" charset="-128"/>
              </a:rPr>
              <a:t>Madigan, Mosurski and Almond [1996]</a:t>
            </a:r>
          </a:p>
          <a:p>
            <a:pPr eaLnBrk="1" hangingPunct="1"/>
            <a:r>
              <a:rPr lang="en-US">
                <a:latin typeface="Times New Roman" pitchFamily="18" charset="0"/>
                <a:ea typeface="ＭＳ Ｐゴシック" pitchFamily="34" charset="-128"/>
              </a:rPr>
              <a:t>Thanks to Val for cleanup.</a:t>
            </a:r>
          </a:p>
        </p:txBody>
      </p:sp>
    </p:spTree>
    <p:extLst>
      <p:ext uri="{BB962C8B-B14F-4D97-AF65-F5344CB8AC3E}">
        <p14:creationId xmlns:p14="http://schemas.microsoft.com/office/powerpoint/2010/main" val="2776864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April, 2015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Unpublished Work (c) 2002-2015 ETS 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68CAA06-7A2C-4EA7-ADE6-30CEEE649769}" type="slidenum">
              <a:rPr lang="en-US" sz="1300"/>
              <a:pPr eaLnBrk="1" hangingPunct="1"/>
              <a:t>46</a:t>
            </a:fld>
            <a:endParaRPr lang="en-US" sz="1300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75409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April, 2015</a:t>
            </a:r>
          </a:p>
        </p:txBody>
      </p:sp>
      <p:sp>
        <p:nvSpPr>
          <p:cNvPr id="634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Unpublished Work (c) 2002-2015 ETS </a:t>
            </a:r>
          </a:p>
        </p:txBody>
      </p:sp>
      <p:sp>
        <p:nvSpPr>
          <p:cNvPr id="634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AD9C6E5-C5AE-475C-BE25-5A08EE5BBF29}" type="slidenum">
              <a:rPr lang="en-US" sz="1300"/>
              <a:pPr eaLnBrk="1" hangingPunct="1"/>
              <a:t>48</a:t>
            </a:fld>
            <a:endParaRPr lang="en-US" sz="1300"/>
          </a:p>
        </p:txBody>
      </p:sp>
      <p:sp>
        <p:nvSpPr>
          <p:cNvPr id="634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pitchFamily="18" charset="0"/>
                <a:ea typeface="ＭＳ Ｐゴシック" pitchFamily="34" charset="-128"/>
              </a:rPr>
              <a:t>Drawback is it requires formal utilities. </a:t>
            </a:r>
          </a:p>
          <a:p>
            <a:pPr eaLnBrk="1" hangingPunct="1"/>
            <a:r>
              <a:rPr lang="en-US">
                <a:latin typeface="Times New Roman" pitchFamily="18" charset="0"/>
                <a:ea typeface="ＭＳ Ｐゴシック" pitchFamily="34" charset="-128"/>
              </a:rPr>
              <a:t>EWOE is a quasi-utility</a:t>
            </a:r>
          </a:p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63314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April, 2015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Unpublished Work (c) 2002-2015 ETS 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FAD893A-669E-4F85-A461-16026237E965}" type="slidenum">
              <a:rPr lang="en-US" sz="1300"/>
              <a:pPr eaLnBrk="1" hangingPunct="1"/>
              <a:t>49</a:t>
            </a:fld>
            <a:endParaRPr lang="en-US" sz="1300"/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57294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April, 2015</a:t>
            </a:r>
          </a:p>
        </p:txBody>
      </p:sp>
      <p:sp>
        <p:nvSpPr>
          <p:cNvPr id="655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Unpublished Work (c) 2002-2015 ETS </a:t>
            </a: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BF7385F-65F7-4A0B-A381-718ED19A1F06}" type="slidenum">
              <a:rPr lang="en-US" sz="1300"/>
              <a:pPr eaLnBrk="1" hangingPunct="1"/>
              <a:t>50</a:t>
            </a:fld>
            <a:endParaRPr lang="en-US" sz="1300"/>
          </a:p>
        </p:txBody>
      </p:sp>
      <p:sp>
        <p:nvSpPr>
          <p:cNvPr id="65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511200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April, 2015</a:t>
            </a: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Unpublished Work (c) 2002-2015 ETS 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DDA4626-0F4D-412F-BAAD-053E690412CE}" type="slidenum">
              <a:rPr lang="en-US" sz="1300"/>
              <a:pPr eaLnBrk="1" hangingPunct="1"/>
              <a:t>51</a:t>
            </a:fld>
            <a:endParaRPr lang="en-US" sz="1300"/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pitchFamily="18" charset="0"/>
                <a:ea typeface="ＭＳ Ｐゴシック" pitchFamily="34" charset="-128"/>
              </a:rPr>
              <a:t>Note:  This procedure doesn’t work on the Mac Version.</a:t>
            </a:r>
          </a:p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3330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/>
              <a:t>April, 2014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/>
              <a:t>Unpublished work (c) 2002-2014 ETS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75B20FE4-9139-428B-ACB5-5E579218D0FE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137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/>
              <a:t>April, 2014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/>
              <a:t>Unpublished work (c) 2002-2014 ETS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F90F0A1A-CF50-4475-BF4C-1618C237FFC6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179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/>
              <a:t>April, 2014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/>
              <a:t>Unpublished work (c) 2002-2014 ETS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3AF839DE-D570-432D-BC79-DC4D7A74E934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956" tIns="45979" rIns="91956" bIns="45979"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12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/>
              <a:t>April, 2014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/>
              <a:t>Unpublished work (c) 2002-2014 ETS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64D3EE8C-5809-4EA8-873B-BCFE3671C229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956" tIns="45979" rIns="91956" bIns="45979"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535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/>
              <a:t>April, 2014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/>
              <a:t>Unpublished work (c) 2002-2014 ETS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F7DDC06E-2117-4888-BEB7-315A0E23D236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956" tIns="45979" rIns="91956" bIns="45979"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255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0D22-DF46-40DC-B24F-8C8F14A47B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8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5E1249-74C7-48C7-AE5E-70175C83D1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2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B3FD57-55A9-4453-973C-47D8C4AD89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2019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 NCME Tutorial: Bayesian Networks in Educational Assessment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D77B06-3076-4268-A7C9-0CC4FF9AF8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9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2019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 NCME Tutorial: Bayesian Networks in Educational Assessment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236799-F416-4913-9346-FE3C5D005D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5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5F00D22-DF46-40DC-B24F-8C8F14A47BC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8" r:id="rId2"/>
    <p:sldLayoutId id="2147483743" r:id="rId3"/>
    <p:sldLayoutId id="2147483744" r:id="rId4"/>
    <p:sldLayoutId id="2147483745" r:id="rId5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ＭＳ Ｐゴシック" pitchFamily="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  <a:ea typeface="MS PGothic" pitchFamily="34" charset="-128"/>
          <a:cs typeface="ＭＳ Ｐゴシック" pitchFamily="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  <a:ea typeface="MS PGothic" pitchFamily="34" charset="-128"/>
          <a:cs typeface="ＭＳ Ｐゴシック" pitchFamily="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  <a:ea typeface="MS PGothic" pitchFamily="34" charset="-128"/>
          <a:cs typeface="ＭＳ Ｐゴシック" pitchFamily="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  <a:ea typeface="MS PGothic" pitchFamily="34" charset="-128"/>
          <a:cs typeface="ＭＳ Ｐゴシック" pitchFamily="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ＭＳ Ｐゴシック" pitchFamily="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blob:https://outlook.office.com/55bb0641-8418-4b76-840c-5904b4455e86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package" Target="../embeddings/Microsoft_Excel_Worksheet.xlsx"/><Relationship Id="rId7" Type="http://schemas.openxmlformats.org/officeDocument/2006/relationships/package" Target="../embeddings/Microsoft_Excel_Worksheet2.xlsx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Excel_Worksheet1.xlsx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package" Target="../embeddings/Microsoft_Excel_Worksheet3.xlsx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oleObject" Target="../embeddings/oleObject8.bin"/><Relationship Id="rId14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152400" y="1441897"/>
            <a:ext cx="8610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marL="0" marR="0" algn="ctr">
              <a:tabLst>
                <a:tab pos="5029200" algn="l"/>
              </a:tabLst>
            </a:pPr>
            <a:r>
              <a:rPr lang="en-US" sz="2800" b="1" dirty="0">
                <a:effectLst/>
                <a:latin typeface="+mj-lt"/>
                <a:ea typeface="MS Mincho" panose="020B0400000000000000" pitchFamily="49" charset="-128"/>
                <a:cs typeface="Times New Roman" panose="02020603050405020304" pitchFamily="18" charset="0"/>
              </a:rPr>
              <a:t>Applications of Bayesian Networks in the Age of AI</a:t>
            </a:r>
            <a:endParaRPr lang="en-US" sz="2800" b="1" dirty="0">
              <a:effectLst/>
              <a:latin typeface="+mj-lt"/>
              <a:ea typeface="Times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sz="2800" b="1" dirty="0">
              <a:latin typeface="+mj-lt"/>
            </a:endParaRPr>
          </a:p>
          <a:p>
            <a:pPr algn="ctr" eaLnBrk="1" hangingPunct="1"/>
            <a:r>
              <a:rPr lang="en-US" sz="2800" b="1" dirty="0">
                <a:latin typeface="+mj-lt"/>
              </a:rPr>
              <a:t>Session I: Evidence Centered Design </a:t>
            </a:r>
          </a:p>
          <a:p>
            <a:pPr algn="ctr" eaLnBrk="1" hangingPunct="1"/>
            <a:r>
              <a:rPr lang="en-US" sz="2800" b="1" dirty="0">
                <a:latin typeface="+mj-lt"/>
              </a:rPr>
              <a:t>     ACED Introduction</a:t>
            </a:r>
          </a:p>
        </p:txBody>
      </p:sp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685800" y="4451629"/>
            <a:ext cx="8153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2800" dirty="0"/>
              <a:t>Diego Zapata-Rivera, Russell Almond, &amp; Duanli Yan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3FD57-55A9-4453-973C-47D8C4AD892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848600" cy="838200"/>
          </a:xfrm>
        </p:spPr>
        <p:txBody>
          <a:bodyPr/>
          <a:lstStyle/>
          <a:p>
            <a:pPr eaLnBrk="1" hangingPunct="1"/>
            <a:r>
              <a:rPr lang="en-US" sz="3500"/>
              <a:t>Conceptual Assessment Framework (CAF)</a:t>
            </a:r>
          </a:p>
        </p:txBody>
      </p:sp>
      <p:sp>
        <p:nvSpPr>
          <p:cNvPr id="38916" name="Freeform 3"/>
          <p:cNvSpPr>
            <a:spLocks/>
          </p:cNvSpPr>
          <p:nvPr/>
        </p:nvSpPr>
        <p:spPr bwMode="auto">
          <a:xfrm>
            <a:off x="1589088" y="5834063"/>
            <a:ext cx="1428750" cy="57150"/>
          </a:xfrm>
          <a:custGeom>
            <a:avLst/>
            <a:gdLst>
              <a:gd name="T0" fmla="*/ 2147483647 w 1799"/>
              <a:gd name="T1" fmla="*/ 0 h 73"/>
              <a:gd name="T2" fmla="*/ 0 w 1799"/>
              <a:gd name="T3" fmla="*/ 0 h 73"/>
              <a:gd name="T4" fmla="*/ 2147483647 w 1799"/>
              <a:gd name="T5" fmla="*/ 2147483647 h 73"/>
              <a:gd name="T6" fmla="*/ 2147483647 w 1799"/>
              <a:gd name="T7" fmla="*/ 2147483647 h 73"/>
              <a:gd name="T8" fmla="*/ 2147483647 w 1799"/>
              <a:gd name="T9" fmla="*/ 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99"/>
              <a:gd name="T16" fmla="*/ 0 h 73"/>
              <a:gd name="T17" fmla="*/ 1799 w 1799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99" h="73">
                <a:moveTo>
                  <a:pt x="1728" y="0"/>
                </a:moveTo>
                <a:lnTo>
                  <a:pt x="0" y="0"/>
                </a:lnTo>
                <a:lnTo>
                  <a:pt x="73" y="73"/>
                </a:lnTo>
                <a:lnTo>
                  <a:pt x="1799" y="73"/>
                </a:lnTo>
                <a:lnTo>
                  <a:pt x="1728" y="0"/>
                </a:lnTo>
                <a:close/>
              </a:path>
            </a:pathLst>
          </a:custGeom>
          <a:solidFill>
            <a:srgbClr val="C0C0C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17" name="Freeform 4"/>
          <p:cNvSpPr>
            <a:spLocks/>
          </p:cNvSpPr>
          <p:nvPr/>
        </p:nvSpPr>
        <p:spPr bwMode="auto">
          <a:xfrm>
            <a:off x="2960688" y="4578350"/>
            <a:ext cx="57150" cy="1312863"/>
          </a:xfrm>
          <a:custGeom>
            <a:avLst/>
            <a:gdLst>
              <a:gd name="T0" fmla="*/ 2147483647 w 71"/>
              <a:gd name="T1" fmla="*/ 2147483647 h 1655"/>
              <a:gd name="T2" fmla="*/ 0 w 71"/>
              <a:gd name="T3" fmla="*/ 2147483647 h 1655"/>
              <a:gd name="T4" fmla="*/ 0 w 71"/>
              <a:gd name="T5" fmla="*/ 0 h 1655"/>
              <a:gd name="T6" fmla="*/ 2147483647 w 71"/>
              <a:gd name="T7" fmla="*/ 2147483647 h 1655"/>
              <a:gd name="T8" fmla="*/ 2147483647 w 71"/>
              <a:gd name="T9" fmla="*/ 2147483647 h 16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1655"/>
              <a:gd name="T17" fmla="*/ 71 w 71"/>
              <a:gd name="T18" fmla="*/ 1655 h 16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1655">
                <a:moveTo>
                  <a:pt x="71" y="1655"/>
                </a:moveTo>
                <a:lnTo>
                  <a:pt x="0" y="1582"/>
                </a:lnTo>
                <a:lnTo>
                  <a:pt x="0" y="0"/>
                </a:lnTo>
                <a:lnTo>
                  <a:pt x="71" y="73"/>
                </a:lnTo>
                <a:lnTo>
                  <a:pt x="71" y="1655"/>
                </a:lnTo>
                <a:close/>
              </a:path>
            </a:pathLst>
          </a:custGeom>
          <a:solidFill>
            <a:srgbClr val="C0C0C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1589088" y="4578350"/>
            <a:ext cx="1371600" cy="1255713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1600200" y="4648200"/>
            <a:ext cx="12985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Proficiency Model(s)</a:t>
            </a:r>
            <a:endParaRPr lang="en-US">
              <a:latin typeface="Tahoma" pitchFamily="34" charset="0"/>
            </a:endParaRPr>
          </a:p>
        </p:txBody>
      </p:sp>
      <p:sp>
        <p:nvSpPr>
          <p:cNvPr id="38920" name="Freeform 7"/>
          <p:cNvSpPr>
            <a:spLocks/>
          </p:cNvSpPr>
          <p:nvPr/>
        </p:nvSpPr>
        <p:spPr bwMode="auto">
          <a:xfrm>
            <a:off x="2247900" y="5056188"/>
            <a:ext cx="114300" cy="114300"/>
          </a:xfrm>
          <a:custGeom>
            <a:avLst/>
            <a:gdLst>
              <a:gd name="T0" fmla="*/ 0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2147483647 h 144"/>
              <a:gd name="T10" fmla="*/ 2147483647 w 144"/>
              <a:gd name="T11" fmla="*/ 0 h 144"/>
              <a:gd name="T12" fmla="*/ 2147483647 w 144"/>
              <a:gd name="T13" fmla="*/ 2147483647 h 144"/>
              <a:gd name="T14" fmla="*/ 2147483647 w 144"/>
              <a:gd name="T15" fmla="*/ 2147483647 h 144"/>
              <a:gd name="T16" fmla="*/ 2147483647 w 144"/>
              <a:gd name="T17" fmla="*/ 2147483647 h 144"/>
              <a:gd name="T18" fmla="*/ 2147483647 w 144"/>
              <a:gd name="T19" fmla="*/ 2147483647 h 144"/>
              <a:gd name="T20" fmla="*/ 2147483647 w 144"/>
              <a:gd name="T21" fmla="*/ 2147483647 h 144"/>
              <a:gd name="T22" fmla="*/ 2147483647 w 144"/>
              <a:gd name="T23" fmla="*/ 2147483647 h 144"/>
              <a:gd name="T24" fmla="*/ 2147483647 w 144"/>
              <a:gd name="T25" fmla="*/ 2147483647 h 144"/>
              <a:gd name="T26" fmla="*/ 2147483647 w 144"/>
              <a:gd name="T27" fmla="*/ 2147483647 h 144"/>
              <a:gd name="T28" fmla="*/ 2147483647 w 144"/>
              <a:gd name="T29" fmla="*/ 2147483647 h 144"/>
              <a:gd name="T30" fmla="*/ 2147483647 w 144"/>
              <a:gd name="T31" fmla="*/ 2147483647 h 144"/>
              <a:gd name="T32" fmla="*/ 2147483647 w 144"/>
              <a:gd name="T33" fmla="*/ 2147483647 h 144"/>
              <a:gd name="T34" fmla="*/ 2147483647 w 144"/>
              <a:gd name="T35" fmla="*/ 2147483647 h 144"/>
              <a:gd name="T36" fmla="*/ 2147483647 w 144"/>
              <a:gd name="T37" fmla="*/ 2147483647 h 144"/>
              <a:gd name="T38" fmla="*/ 2147483647 w 144"/>
              <a:gd name="T39" fmla="*/ 2147483647 h 144"/>
              <a:gd name="T40" fmla="*/ 0 w 144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0" y="73"/>
                </a:moveTo>
                <a:lnTo>
                  <a:pt x="4" y="50"/>
                </a:lnTo>
                <a:lnTo>
                  <a:pt x="16" y="31"/>
                </a:lnTo>
                <a:lnTo>
                  <a:pt x="31" y="13"/>
                </a:lnTo>
                <a:lnTo>
                  <a:pt x="50" y="4"/>
                </a:lnTo>
                <a:lnTo>
                  <a:pt x="73" y="0"/>
                </a:lnTo>
                <a:lnTo>
                  <a:pt x="96" y="4"/>
                </a:lnTo>
                <a:lnTo>
                  <a:pt x="116" y="13"/>
                </a:lnTo>
                <a:lnTo>
                  <a:pt x="131" y="31"/>
                </a:lnTo>
                <a:lnTo>
                  <a:pt x="142" y="50"/>
                </a:lnTo>
                <a:lnTo>
                  <a:pt x="144" y="73"/>
                </a:lnTo>
                <a:lnTo>
                  <a:pt x="142" y="94"/>
                </a:lnTo>
                <a:lnTo>
                  <a:pt x="131" y="115"/>
                </a:lnTo>
                <a:lnTo>
                  <a:pt x="116" y="130"/>
                </a:lnTo>
                <a:lnTo>
                  <a:pt x="96" y="140"/>
                </a:lnTo>
                <a:lnTo>
                  <a:pt x="73" y="144"/>
                </a:lnTo>
                <a:lnTo>
                  <a:pt x="50" y="140"/>
                </a:lnTo>
                <a:lnTo>
                  <a:pt x="31" y="130"/>
                </a:lnTo>
                <a:lnTo>
                  <a:pt x="16" y="115"/>
                </a:lnTo>
                <a:lnTo>
                  <a:pt x="4" y="94"/>
                </a:lnTo>
                <a:lnTo>
                  <a:pt x="0" y="73"/>
                </a:lnTo>
                <a:close/>
              </a:path>
            </a:pathLst>
          </a:custGeom>
          <a:solidFill>
            <a:srgbClr val="008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1" name="Freeform 8"/>
          <p:cNvSpPr>
            <a:spLocks/>
          </p:cNvSpPr>
          <p:nvPr/>
        </p:nvSpPr>
        <p:spPr bwMode="auto">
          <a:xfrm>
            <a:off x="2247900" y="5341938"/>
            <a:ext cx="114300" cy="114300"/>
          </a:xfrm>
          <a:custGeom>
            <a:avLst/>
            <a:gdLst>
              <a:gd name="T0" fmla="*/ 0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2147483647 h 144"/>
              <a:gd name="T10" fmla="*/ 2147483647 w 144"/>
              <a:gd name="T11" fmla="*/ 0 h 144"/>
              <a:gd name="T12" fmla="*/ 2147483647 w 144"/>
              <a:gd name="T13" fmla="*/ 2147483647 h 144"/>
              <a:gd name="T14" fmla="*/ 2147483647 w 144"/>
              <a:gd name="T15" fmla="*/ 2147483647 h 144"/>
              <a:gd name="T16" fmla="*/ 2147483647 w 144"/>
              <a:gd name="T17" fmla="*/ 2147483647 h 144"/>
              <a:gd name="T18" fmla="*/ 2147483647 w 144"/>
              <a:gd name="T19" fmla="*/ 2147483647 h 144"/>
              <a:gd name="T20" fmla="*/ 2147483647 w 144"/>
              <a:gd name="T21" fmla="*/ 2147483647 h 144"/>
              <a:gd name="T22" fmla="*/ 2147483647 w 144"/>
              <a:gd name="T23" fmla="*/ 2147483647 h 144"/>
              <a:gd name="T24" fmla="*/ 2147483647 w 144"/>
              <a:gd name="T25" fmla="*/ 2147483647 h 144"/>
              <a:gd name="T26" fmla="*/ 2147483647 w 144"/>
              <a:gd name="T27" fmla="*/ 2147483647 h 144"/>
              <a:gd name="T28" fmla="*/ 2147483647 w 144"/>
              <a:gd name="T29" fmla="*/ 2147483647 h 144"/>
              <a:gd name="T30" fmla="*/ 2147483647 w 144"/>
              <a:gd name="T31" fmla="*/ 2147483647 h 144"/>
              <a:gd name="T32" fmla="*/ 2147483647 w 144"/>
              <a:gd name="T33" fmla="*/ 2147483647 h 144"/>
              <a:gd name="T34" fmla="*/ 2147483647 w 144"/>
              <a:gd name="T35" fmla="*/ 2147483647 h 144"/>
              <a:gd name="T36" fmla="*/ 2147483647 w 144"/>
              <a:gd name="T37" fmla="*/ 2147483647 h 144"/>
              <a:gd name="T38" fmla="*/ 2147483647 w 144"/>
              <a:gd name="T39" fmla="*/ 2147483647 h 144"/>
              <a:gd name="T40" fmla="*/ 0 w 144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0" y="71"/>
                </a:moveTo>
                <a:lnTo>
                  <a:pt x="4" y="50"/>
                </a:lnTo>
                <a:lnTo>
                  <a:pt x="16" y="29"/>
                </a:lnTo>
                <a:lnTo>
                  <a:pt x="31" y="14"/>
                </a:lnTo>
                <a:lnTo>
                  <a:pt x="50" y="4"/>
                </a:lnTo>
                <a:lnTo>
                  <a:pt x="73" y="0"/>
                </a:lnTo>
                <a:lnTo>
                  <a:pt x="96" y="4"/>
                </a:lnTo>
                <a:lnTo>
                  <a:pt x="116" y="14"/>
                </a:lnTo>
                <a:lnTo>
                  <a:pt x="131" y="29"/>
                </a:lnTo>
                <a:lnTo>
                  <a:pt x="142" y="50"/>
                </a:lnTo>
                <a:lnTo>
                  <a:pt x="144" y="71"/>
                </a:lnTo>
                <a:lnTo>
                  <a:pt x="142" y="94"/>
                </a:lnTo>
                <a:lnTo>
                  <a:pt x="131" y="114"/>
                </a:lnTo>
                <a:lnTo>
                  <a:pt x="116" y="131"/>
                </a:lnTo>
                <a:lnTo>
                  <a:pt x="96" y="140"/>
                </a:lnTo>
                <a:lnTo>
                  <a:pt x="73" y="144"/>
                </a:lnTo>
                <a:lnTo>
                  <a:pt x="50" y="140"/>
                </a:lnTo>
                <a:lnTo>
                  <a:pt x="31" y="131"/>
                </a:lnTo>
                <a:lnTo>
                  <a:pt x="16" y="114"/>
                </a:lnTo>
                <a:lnTo>
                  <a:pt x="4" y="94"/>
                </a:lnTo>
                <a:lnTo>
                  <a:pt x="0" y="71"/>
                </a:lnTo>
                <a:close/>
              </a:path>
            </a:pathLst>
          </a:custGeom>
          <a:solidFill>
            <a:srgbClr val="008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2" name="Freeform 9"/>
          <p:cNvSpPr>
            <a:spLocks/>
          </p:cNvSpPr>
          <p:nvPr/>
        </p:nvSpPr>
        <p:spPr bwMode="auto">
          <a:xfrm>
            <a:off x="2647950" y="5056188"/>
            <a:ext cx="114300" cy="114300"/>
          </a:xfrm>
          <a:custGeom>
            <a:avLst/>
            <a:gdLst>
              <a:gd name="T0" fmla="*/ 0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2147483647 h 144"/>
              <a:gd name="T10" fmla="*/ 2147483647 w 144"/>
              <a:gd name="T11" fmla="*/ 0 h 144"/>
              <a:gd name="T12" fmla="*/ 2147483647 w 144"/>
              <a:gd name="T13" fmla="*/ 2147483647 h 144"/>
              <a:gd name="T14" fmla="*/ 2147483647 w 144"/>
              <a:gd name="T15" fmla="*/ 2147483647 h 144"/>
              <a:gd name="T16" fmla="*/ 2147483647 w 144"/>
              <a:gd name="T17" fmla="*/ 2147483647 h 144"/>
              <a:gd name="T18" fmla="*/ 2147483647 w 144"/>
              <a:gd name="T19" fmla="*/ 2147483647 h 144"/>
              <a:gd name="T20" fmla="*/ 2147483647 w 144"/>
              <a:gd name="T21" fmla="*/ 2147483647 h 144"/>
              <a:gd name="T22" fmla="*/ 2147483647 w 144"/>
              <a:gd name="T23" fmla="*/ 2147483647 h 144"/>
              <a:gd name="T24" fmla="*/ 2147483647 w 144"/>
              <a:gd name="T25" fmla="*/ 2147483647 h 144"/>
              <a:gd name="T26" fmla="*/ 2147483647 w 144"/>
              <a:gd name="T27" fmla="*/ 2147483647 h 144"/>
              <a:gd name="T28" fmla="*/ 2147483647 w 144"/>
              <a:gd name="T29" fmla="*/ 2147483647 h 144"/>
              <a:gd name="T30" fmla="*/ 2147483647 w 144"/>
              <a:gd name="T31" fmla="*/ 2147483647 h 144"/>
              <a:gd name="T32" fmla="*/ 2147483647 w 144"/>
              <a:gd name="T33" fmla="*/ 2147483647 h 144"/>
              <a:gd name="T34" fmla="*/ 2147483647 w 144"/>
              <a:gd name="T35" fmla="*/ 2147483647 h 144"/>
              <a:gd name="T36" fmla="*/ 2147483647 w 144"/>
              <a:gd name="T37" fmla="*/ 2147483647 h 144"/>
              <a:gd name="T38" fmla="*/ 2147483647 w 144"/>
              <a:gd name="T39" fmla="*/ 2147483647 h 144"/>
              <a:gd name="T40" fmla="*/ 0 w 144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0" y="73"/>
                </a:moveTo>
                <a:lnTo>
                  <a:pt x="4" y="50"/>
                </a:lnTo>
                <a:lnTo>
                  <a:pt x="13" y="31"/>
                </a:lnTo>
                <a:lnTo>
                  <a:pt x="29" y="13"/>
                </a:lnTo>
                <a:lnTo>
                  <a:pt x="50" y="4"/>
                </a:lnTo>
                <a:lnTo>
                  <a:pt x="73" y="0"/>
                </a:lnTo>
                <a:lnTo>
                  <a:pt x="94" y="4"/>
                </a:lnTo>
                <a:lnTo>
                  <a:pt x="115" y="13"/>
                </a:lnTo>
                <a:lnTo>
                  <a:pt x="130" y="31"/>
                </a:lnTo>
                <a:lnTo>
                  <a:pt x="140" y="50"/>
                </a:lnTo>
                <a:lnTo>
                  <a:pt x="144" y="73"/>
                </a:lnTo>
                <a:lnTo>
                  <a:pt x="140" y="94"/>
                </a:lnTo>
                <a:lnTo>
                  <a:pt x="130" y="115"/>
                </a:lnTo>
                <a:lnTo>
                  <a:pt x="115" y="130"/>
                </a:lnTo>
                <a:lnTo>
                  <a:pt x="94" y="140"/>
                </a:lnTo>
                <a:lnTo>
                  <a:pt x="73" y="144"/>
                </a:lnTo>
                <a:lnTo>
                  <a:pt x="50" y="140"/>
                </a:lnTo>
                <a:lnTo>
                  <a:pt x="29" y="130"/>
                </a:lnTo>
                <a:lnTo>
                  <a:pt x="13" y="115"/>
                </a:lnTo>
                <a:lnTo>
                  <a:pt x="4" y="94"/>
                </a:lnTo>
                <a:lnTo>
                  <a:pt x="0" y="73"/>
                </a:lnTo>
                <a:close/>
              </a:path>
            </a:pathLst>
          </a:custGeom>
          <a:solidFill>
            <a:srgbClr val="008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3" name="Freeform 10"/>
          <p:cNvSpPr>
            <a:spLocks/>
          </p:cNvSpPr>
          <p:nvPr/>
        </p:nvSpPr>
        <p:spPr bwMode="auto">
          <a:xfrm>
            <a:off x="2647950" y="5227638"/>
            <a:ext cx="114300" cy="114300"/>
          </a:xfrm>
          <a:custGeom>
            <a:avLst/>
            <a:gdLst>
              <a:gd name="T0" fmla="*/ 0 w 144"/>
              <a:gd name="T1" fmla="*/ 2147483647 h 143"/>
              <a:gd name="T2" fmla="*/ 2147483647 w 144"/>
              <a:gd name="T3" fmla="*/ 2147483647 h 143"/>
              <a:gd name="T4" fmla="*/ 2147483647 w 144"/>
              <a:gd name="T5" fmla="*/ 2147483647 h 143"/>
              <a:gd name="T6" fmla="*/ 2147483647 w 144"/>
              <a:gd name="T7" fmla="*/ 2147483647 h 143"/>
              <a:gd name="T8" fmla="*/ 2147483647 w 144"/>
              <a:gd name="T9" fmla="*/ 2147483647 h 143"/>
              <a:gd name="T10" fmla="*/ 2147483647 w 144"/>
              <a:gd name="T11" fmla="*/ 0 h 143"/>
              <a:gd name="T12" fmla="*/ 2147483647 w 144"/>
              <a:gd name="T13" fmla="*/ 2147483647 h 143"/>
              <a:gd name="T14" fmla="*/ 2147483647 w 144"/>
              <a:gd name="T15" fmla="*/ 2147483647 h 143"/>
              <a:gd name="T16" fmla="*/ 2147483647 w 144"/>
              <a:gd name="T17" fmla="*/ 2147483647 h 143"/>
              <a:gd name="T18" fmla="*/ 2147483647 w 144"/>
              <a:gd name="T19" fmla="*/ 2147483647 h 143"/>
              <a:gd name="T20" fmla="*/ 2147483647 w 144"/>
              <a:gd name="T21" fmla="*/ 2147483647 h 143"/>
              <a:gd name="T22" fmla="*/ 2147483647 w 144"/>
              <a:gd name="T23" fmla="*/ 2147483647 h 143"/>
              <a:gd name="T24" fmla="*/ 2147483647 w 144"/>
              <a:gd name="T25" fmla="*/ 2147483647 h 143"/>
              <a:gd name="T26" fmla="*/ 2147483647 w 144"/>
              <a:gd name="T27" fmla="*/ 2147483647 h 143"/>
              <a:gd name="T28" fmla="*/ 2147483647 w 144"/>
              <a:gd name="T29" fmla="*/ 2147483647 h 143"/>
              <a:gd name="T30" fmla="*/ 2147483647 w 144"/>
              <a:gd name="T31" fmla="*/ 2147483647 h 143"/>
              <a:gd name="T32" fmla="*/ 2147483647 w 144"/>
              <a:gd name="T33" fmla="*/ 2147483647 h 143"/>
              <a:gd name="T34" fmla="*/ 2147483647 w 144"/>
              <a:gd name="T35" fmla="*/ 2147483647 h 143"/>
              <a:gd name="T36" fmla="*/ 2147483647 w 144"/>
              <a:gd name="T37" fmla="*/ 2147483647 h 143"/>
              <a:gd name="T38" fmla="*/ 2147483647 w 144"/>
              <a:gd name="T39" fmla="*/ 2147483647 h 143"/>
              <a:gd name="T40" fmla="*/ 0 w 144"/>
              <a:gd name="T41" fmla="*/ 2147483647 h 14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3"/>
              <a:gd name="T65" fmla="*/ 144 w 144"/>
              <a:gd name="T66" fmla="*/ 143 h 143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3">
                <a:moveTo>
                  <a:pt x="0" y="71"/>
                </a:moveTo>
                <a:lnTo>
                  <a:pt x="4" y="49"/>
                </a:lnTo>
                <a:lnTo>
                  <a:pt x="13" y="28"/>
                </a:lnTo>
                <a:lnTo>
                  <a:pt x="29" y="13"/>
                </a:lnTo>
                <a:lnTo>
                  <a:pt x="50" y="3"/>
                </a:lnTo>
                <a:lnTo>
                  <a:pt x="73" y="0"/>
                </a:lnTo>
                <a:lnTo>
                  <a:pt x="94" y="3"/>
                </a:lnTo>
                <a:lnTo>
                  <a:pt x="115" y="13"/>
                </a:lnTo>
                <a:lnTo>
                  <a:pt x="130" y="28"/>
                </a:lnTo>
                <a:lnTo>
                  <a:pt x="140" y="49"/>
                </a:lnTo>
                <a:lnTo>
                  <a:pt x="144" y="71"/>
                </a:lnTo>
                <a:lnTo>
                  <a:pt x="140" y="94"/>
                </a:lnTo>
                <a:lnTo>
                  <a:pt x="130" y="113"/>
                </a:lnTo>
                <a:lnTo>
                  <a:pt x="115" y="130"/>
                </a:lnTo>
                <a:lnTo>
                  <a:pt x="94" y="140"/>
                </a:lnTo>
                <a:lnTo>
                  <a:pt x="73" y="143"/>
                </a:lnTo>
                <a:lnTo>
                  <a:pt x="50" y="140"/>
                </a:lnTo>
                <a:lnTo>
                  <a:pt x="29" y="130"/>
                </a:lnTo>
                <a:lnTo>
                  <a:pt x="13" y="113"/>
                </a:lnTo>
                <a:lnTo>
                  <a:pt x="4" y="94"/>
                </a:lnTo>
                <a:lnTo>
                  <a:pt x="0" y="71"/>
                </a:lnTo>
                <a:close/>
              </a:path>
            </a:pathLst>
          </a:custGeom>
          <a:solidFill>
            <a:srgbClr val="008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4" name="Freeform 11"/>
          <p:cNvSpPr>
            <a:spLocks/>
          </p:cNvSpPr>
          <p:nvPr/>
        </p:nvSpPr>
        <p:spPr bwMode="auto">
          <a:xfrm>
            <a:off x="2476500" y="5341938"/>
            <a:ext cx="114300" cy="114300"/>
          </a:xfrm>
          <a:custGeom>
            <a:avLst/>
            <a:gdLst>
              <a:gd name="T0" fmla="*/ 0 w 146"/>
              <a:gd name="T1" fmla="*/ 2147483647 h 144"/>
              <a:gd name="T2" fmla="*/ 2147483647 w 146"/>
              <a:gd name="T3" fmla="*/ 2147483647 h 144"/>
              <a:gd name="T4" fmla="*/ 2147483647 w 146"/>
              <a:gd name="T5" fmla="*/ 2147483647 h 144"/>
              <a:gd name="T6" fmla="*/ 2147483647 w 146"/>
              <a:gd name="T7" fmla="*/ 2147483647 h 144"/>
              <a:gd name="T8" fmla="*/ 2147483647 w 146"/>
              <a:gd name="T9" fmla="*/ 2147483647 h 144"/>
              <a:gd name="T10" fmla="*/ 2147483647 w 146"/>
              <a:gd name="T11" fmla="*/ 0 h 144"/>
              <a:gd name="T12" fmla="*/ 2147483647 w 146"/>
              <a:gd name="T13" fmla="*/ 2147483647 h 144"/>
              <a:gd name="T14" fmla="*/ 2147483647 w 146"/>
              <a:gd name="T15" fmla="*/ 2147483647 h 144"/>
              <a:gd name="T16" fmla="*/ 2147483647 w 146"/>
              <a:gd name="T17" fmla="*/ 2147483647 h 144"/>
              <a:gd name="T18" fmla="*/ 2147483647 w 146"/>
              <a:gd name="T19" fmla="*/ 2147483647 h 144"/>
              <a:gd name="T20" fmla="*/ 2147483647 w 146"/>
              <a:gd name="T21" fmla="*/ 2147483647 h 144"/>
              <a:gd name="T22" fmla="*/ 2147483647 w 146"/>
              <a:gd name="T23" fmla="*/ 2147483647 h 144"/>
              <a:gd name="T24" fmla="*/ 2147483647 w 146"/>
              <a:gd name="T25" fmla="*/ 2147483647 h 144"/>
              <a:gd name="T26" fmla="*/ 2147483647 w 146"/>
              <a:gd name="T27" fmla="*/ 2147483647 h 144"/>
              <a:gd name="T28" fmla="*/ 2147483647 w 146"/>
              <a:gd name="T29" fmla="*/ 2147483647 h 144"/>
              <a:gd name="T30" fmla="*/ 2147483647 w 146"/>
              <a:gd name="T31" fmla="*/ 2147483647 h 144"/>
              <a:gd name="T32" fmla="*/ 2147483647 w 146"/>
              <a:gd name="T33" fmla="*/ 2147483647 h 144"/>
              <a:gd name="T34" fmla="*/ 2147483647 w 146"/>
              <a:gd name="T35" fmla="*/ 2147483647 h 144"/>
              <a:gd name="T36" fmla="*/ 2147483647 w 146"/>
              <a:gd name="T37" fmla="*/ 2147483647 h 144"/>
              <a:gd name="T38" fmla="*/ 2147483647 w 146"/>
              <a:gd name="T39" fmla="*/ 2147483647 h 144"/>
              <a:gd name="T40" fmla="*/ 0 w 146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6"/>
              <a:gd name="T64" fmla="*/ 0 h 144"/>
              <a:gd name="T65" fmla="*/ 146 w 146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6" h="144">
                <a:moveTo>
                  <a:pt x="0" y="71"/>
                </a:moveTo>
                <a:lnTo>
                  <a:pt x="4" y="50"/>
                </a:lnTo>
                <a:lnTo>
                  <a:pt x="15" y="29"/>
                </a:lnTo>
                <a:lnTo>
                  <a:pt x="31" y="14"/>
                </a:lnTo>
                <a:lnTo>
                  <a:pt x="50" y="4"/>
                </a:lnTo>
                <a:lnTo>
                  <a:pt x="73" y="0"/>
                </a:lnTo>
                <a:lnTo>
                  <a:pt x="96" y="4"/>
                </a:lnTo>
                <a:lnTo>
                  <a:pt x="115" y="14"/>
                </a:lnTo>
                <a:lnTo>
                  <a:pt x="131" y="29"/>
                </a:lnTo>
                <a:lnTo>
                  <a:pt x="142" y="50"/>
                </a:lnTo>
                <a:lnTo>
                  <a:pt x="146" y="71"/>
                </a:lnTo>
                <a:lnTo>
                  <a:pt x="142" y="94"/>
                </a:lnTo>
                <a:lnTo>
                  <a:pt x="131" y="114"/>
                </a:lnTo>
                <a:lnTo>
                  <a:pt x="115" y="131"/>
                </a:lnTo>
                <a:lnTo>
                  <a:pt x="96" y="140"/>
                </a:lnTo>
                <a:lnTo>
                  <a:pt x="73" y="144"/>
                </a:lnTo>
                <a:lnTo>
                  <a:pt x="50" y="140"/>
                </a:lnTo>
                <a:lnTo>
                  <a:pt x="31" y="131"/>
                </a:lnTo>
                <a:lnTo>
                  <a:pt x="15" y="114"/>
                </a:lnTo>
                <a:lnTo>
                  <a:pt x="4" y="94"/>
                </a:lnTo>
                <a:lnTo>
                  <a:pt x="0" y="71"/>
                </a:lnTo>
                <a:close/>
              </a:path>
            </a:pathLst>
          </a:custGeom>
          <a:solidFill>
            <a:srgbClr val="008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5" name="Line 12"/>
          <p:cNvSpPr>
            <a:spLocks noChangeShapeType="1"/>
          </p:cNvSpPr>
          <p:nvPr/>
        </p:nvSpPr>
        <p:spPr bwMode="auto">
          <a:xfrm>
            <a:off x="2362200" y="5113338"/>
            <a:ext cx="231775" cy="158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6" name="Freeform 13"/>
          <p:cNvSpPr>
            <a:spLocks/>
          </p:cNvSpPr>
          <p:nvPr/>
        </p:nvSpPr>
        <p:spPr bwMode="auto">
          <a:xfrm>
            <a:off x="2578100" y="5078413"/>
            <a:ext cx="69850" cy="69850"/>
          </a:xfrm>
          <a:custGeom>
            <a:avLst/>
            <a:gdLst>
              <a:gd name="T0" fmla="*/ 2147483647 w 88"/>
              <a:gd name="T1" fmla="*/ 2147483647 h 88"/>
              <a:gd name="T2" fmla="*/ 0 w 88"/>
              <a:gd name="T3" fmla="*/ 2147483647 h 88"/>
              <a:gd name="T4" fmla="*/ 2147483647 w 88"/>
              <a:gd name="T5" fmla="*/ 2147483647 h 88"/>
              <a:gd name="T6" fmla="*/ 2147483647 w 88"/>
              <a:gd name="T7" fmla="*/ 2147483647 h 88"/>
              <a:gd name="T8" fmla="*/ 2147483647 w 88"/>
              <a:gd name="T9" fmla="*/ 2147483647 h 88"/>
              <a:gd name="T10" fmla="*/ 2147483647 w 88"/>
              <a:gd name="T11" fmla="*/ 2147483647 h 88"/>
              <a:gd name="T12" fmla="*/ 2147483647 w 88"/>
              <a:gd name="T13" fmla="*/ 2147483647 h 88"/>
              <a:gd name="T14" fmla="*/ 2147483647 w 88"/>
              <a:gd name="T15" fmla="*/ 2147483647 h 88"/>
              <a:gd name="T16" fmla="*/ 2147483647 w 88"/>
              <a:gd name="T17" fmla="*/ 2147483647 h 88"/>
              <a:gd name="T18" fmla="*/ 2147483647 w 88"/>
              <a:gd name="T19" fmla="*/ 2147483647 h 88"/>
              <a:gd name="T20" fmla="*/ 2147483647 w 88"/>
              <a:gd name="T21" fmla="*/ 2147483647 h 88"/>
              <a:gd name="T22" fmla="*/ 2147483647 w 88"/>
              <a:gd name="T23" fmla="*/ 2147483647 h 88"/>
              <a:gd name="T24" fmla="*/ 2147483647 w 88"/>
              <a:gd name="T25" fmla="*/ 2147483647 h 88"/>
              <a:gd name="T26" fmla="*/ 2147483647 w 88"/>
              <a:gd name="T27" fmla="*/ 2147483647 h 88"/>
              <a:gd name="T28" fmla="*/ 2147483647 w 88"/>
              <a:gd name="T29" fmla="*/ 2147483647 h 88"/>
              <a:gd name="T30" fmla="*/ 2147483647 w 88"/>
              <a:gd name="T31" fmla="*/ 2147483647 h 88"/>
              <a:gd name="T32" fmla="*/ 2147483647 w 88"/>
              <a:gd name="T33" fmla="*/ 2147483647 h 88"/>
              <a:gd name="T34" fmla="*/ 2147483647 w 88"/>
              <a:gd name="T35" fmla="*/ 2147483647 h 88"/>
              <a:gd name="T36" fmla="*/ 0 w 88"/>
              <a:gd name="T37" fmla="*/ 0 h 88"/>
              <a:gd name="T38" fmla="*/ 2147483647 w 88"/>
              <a:gd name="T39" fmla="*/ 2147483647 h 8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88"/>
              <a:gd name="T61" fmla="*/ 0 h 88"/>
              <a:gd name="T62" fmla="*/ 88 w 88"/>
              <a:gd name="T63" fmla="*/ 88 h 8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88" h="88">
                <a:moveTo>
                  <a:pt x="88" y="44"/>
                </a:moveTo>
                <a:lnTo>
                  <a:pt x="0" y="88"/>
                </a:lnTo>
                <a:lnTo>
                  <a:pt x="2" y="82"/>
                </a:lnTo>
                <a:lnTo>
                  <a:pt x="3" y="78"/>
                </a:lnTo>
                <a:lnTo>
                  <a:pt x="5" y="73"/>
                </a:lnTo>
                <a:lnTo>
                  <a:pt x="7" y="67"/>
                </a:lnTo>
                <a:lnTo>
                  <a:pt x="9" y="63"/>
                </a:lnTo>
                <a:lnTo>
                  <a:pt x="9" y="57"/>
                </a:lnTo>
                <a:lnTo>
                  <a:pt x="9" y="51"/>
                </a:lnTo>
                <a:lnTo>
                  <a:pt x="9" y="46"/>
                </a:lnTo>
                <a:lnTo>
                  <a:pt x="9" y="40"/>
                </a:lnTo>
                <a:lnTo>
                  <a:pt x="9" y="36"/>
                </a:lnTo>
                <a:lnTo>
                  <a:pt x="9" y="30"/>
                </a:lnTo>
                <a:lnTo>
                  <a:pt x="9" y="25"/>
                </a:lnTo>
                <a:lnTo>
                  <a:pt x="7" y="19"/>
                </a:lnTo>
                <a:lnTo>
                  <a:pt x="5" y="15"/>
                </a:lnTo>
                <a:lnTo>
                  <a:pt x="3" y="9"/>
                </a:lnTo>
                <a:lnTo>
                  <a:pt x="2" y="3"/>
                </a:lnTo>
                <a:lnTo>
                  <a:pt x="0" y="0"/>
                </a:lnTo>
                <a:lnTo>
                  <a:pt x="88" y="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7" name="Line 14"/>
          <p:cNvSpPr>
            <a:spLocks noChangeShapeType="1"/>
          </p:cNvSpPr>
          <p:nvPr/>
        </p:nvSpPr>
        <p:spPr bwMode="auto">
          <a:xfrm>
            <a:off x="2305050" y="5170488"/>
            <a:ext cx="1588" cy="11906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8" name="Freeform 15"/>
          <p:cNvSpPr>
            <a:spLocks/>
          </p:cNvSpPr>
          <p:nvPr/>
        </p:nvSpPr>
        <p:spPr bwMode="auto">
          <a:xfrm>
            <a:off x="2270125" y="5272088"/>
            <a:ext cx="69850" cy="69850"/>
          </a:xfrm>
          <a:custGeom>
            <a:avLst/>
            <a:gdLst>
              <a:gd name="T0" fmla="*/ 2147483647 w 88"/>
              <a:gd name="T1" fmla="*/ 2147483647 h 88"/>
              <a:gd name="T2" fmla="*/ 0 w 88"/>
              <a:gd name="T3" fmla="*/ 0 h 88"/>
              <a:gd name="T4" fmla="*/ 2147483647 w 88"/>
              <a:gd name="T5" fmla="*/ 2147483647 h 88"/>
              <a:gd name="T6" fmla="*/ 2147483647 w 88"/>
              <a:gd name="T7" fmla="*/ 2147483647 h 88"/>
              <a:gd name="T8" fmla="*/ 2147483647 w 88"/>
              <a:gd name="T9" fmla="*/ 2147483647 h 88"/>
              <a:gd name="T10" fmla="*/ 2147483647 w 88"/>
              <a:gd name="T11" fmla="*/ 2147483647 h 88"/>
              <a:gd name="T12" fmla="*/ 2147483647 w 88"/>
              <a:gd name="T13" fmla="*/ 2147483647 h 88"/>
              <a:gd name="T14" fmla="*/ 2147483647 w 88"/>
              <a:gd name="T15" fmla="*/ 2147483647 h 88"/>
              <a:gd name="T16" fmla="*/ 2147483647 w 88"/>
              <a:gd name="T17" fmla="*/ 2147483647 h 88"/>
              <a:gd name="T18" fmla="*/ 2147483647 w 88"/>
              <a:gd name="T19" fmla="*/ 2147483647 h 88"/>
              <a:gd name="T20" fmla="*/ 2147483647 w 88"/>
              <a:gd name="T21" fmla="*/ 2147483647 h 88"/>
              <a:gd name="T22" fmla="*/ 2147483647 w 88"/>
              <a:gd name="T23" fmla="*/ 2147483647 h 88"/>
              <a:gd name="T24" fmla="*/ 2147483647 w 88"/>
              <a:gd name="T25" fmla="*/ 2147483647 h 88"/>
              <a:gd name="T26" fmla="*/ 2147483647 w 88"/>
              <a:gd name="T27" fmla="*/ 2147483647 h 88"/>
              <a:gd name="T28" fmla="*/ 2147483647 w 88"/>
              <a:gd name="T29" fmla="*/ 2147483647 h 88"/>
              <a:gd name="T30" fmla="*/ 2147483647 w 88"/>
              <a:gd name="T31" fmla="*/ 2147483647 h 88"/>
              <a:gd name="T32" fmla="*/ 2147483647 w 88"/>
              <a:gd name="T33" fmla="*/ 2147483647 h 88"/>
              <a:gd name="T34" fmla="*/ 2147483647 w 88"/>
              <a:gd name="T35" fmla="*/ 2147483647 h 88"/>
              <a:gd name="T36" fmla="*/ 2147483647 w 88"/>
              <a:gd name="T37" fmla="*/ 0 h 88"/>
              <a:gd name="T38" fmla="*/ 2147483647 w 88"/>
              <a:gd name="T39" fmla="*/ 2147483647 h 8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88"/>
              <a:gd name="T61" fmla="*/ 0 h 88"/>
              <a:gd name="T62" fmla="*/ 88 w 88"/>
              <a:gd name="T63" fmla="*/ 88 h 8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88" h="88">
                <a:moveTo>
                  <a:pt x="44" y="88"/>
                </a:moveTo>
                <a:lnTo>
                  <a:pt x="0" y="0"/>
                </a:lnTo>
                <a:lnTo>
                  <a:pt x="6" y="2"/>
                </a:lnTo>
                <a:lnTo>
                  <a:pt x="10" y="4"/>
                </a:lnTo>
                <a:lnTo>
                  <a:pt x="16" y="6"/>
                </a:lnTo>
                <a:lnTo>
                  <a:pt x="19" y="8"/>
                </a:lnTo>
                <a:lnTo>
                  <a:pt x="25" y="8"/>
                </a:lnTo>
                <a:lnTo>
                  <a:pt x="31" y="10"/>
                </a:lnTo>
                <a:lnTo>
                  <a:pt x="37" y="10"/>
                </a:lnTo>
                <a:lnTo>
                  <a:pt x="42" y="10"/>
                </a:lnTo>
                <a:lnTo>
                  <a:pt x="46" y="10"/>
                </a:lnTo>
                <a:lnTo>
                  <a:pt x="52" y="10"/>
                </a:lnTo>
                <a:lnTo>
                  <a:pt x="58" y="10"/>
                </a:lnTo>
                <a:lnTo>
                  <a:pt x="63" y="8"/>
                </a:lnTo>
                <a:lnTo>
                  <a:pt x="67" y="8"/>
                </a:lnTo>
                <a:lnTo>
                  <a:pt x="73" y="6"/>
                </a:lnTo>
                <a:lnTo>
                  <a:pt x="79" y="4"/>
                </a:lnTo>
                <a:lnTo>
                  <a:pt x="83" y="2"/>
                </a:lnTo>
                <a:lnTo>
                  <a:pt x="88" y="0"/>
                </a:lnTo>
                <a:lnTo>
                  <a:pt x="44" y="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9" name="Line 16"/>
          <p:cNvSpPr>
            <a:spLocks noChangeShapeType="1"/>
          </p:cNvSpPr>
          <p:nvPr/>
        </p:nvSpPr>
        <p:spPr bwMode="auto">
          <a:xfrm>
            <a:off x="2362200" y="5399088"/>
            <a:ext cx="61913" cy="158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0" name="Freeform 17"/>
          <p:cNvSpPr>
            <a:spLocks/>
          </p:cNvSpPr>
          <p:nvPr/>
        </p:nvSpPr>
        <p:spPr bwMode="auto">
          <a:xfrm>
            <a:off x="2405063" y="5364163"/>
            <a:ext cx="71437" cy="69850"/>
          </a:xfrm>
          <a:custGeom>
            <a:avLst/>
            <a:gdLst>
              <a:gd name="T0" fmla="*/ 2147483647 w 88"/>
              <a:gd name="T1" fmla="*/ 2147483647 h 89"/>
              <a:gd name="T2" fmla="*/ 0 w 88"/>
              <a:gd name="T3" fmla="*/ 2147483647 h 89"/>
              <a:gd name="T4" fmla="*/ 2147483647 w 88"/>
              <a:gd name="T5" fmla="*/ 2147483647 h 89"/>
              <a:gd name="T6" fmla="*/ 2147483647 w 88"/>
              <a:gd name="T7" fmla="*/ 2147483647 h 89"/>
              <a:gd name="T8" fmla="*/ 2147483647 w 88"/>
              <a:gd name="T9" fmla="*/ 2147483647 h 89"/>
              <a:gd name="T10" fmla="*/ 2147483647 w 88"/>
              <a:gd name="T11" fmla="*/ 2147483647 h 89"/>
              <a:gd name="T12" fmla="*/ 2147483647 w 88"/>
              <a:gd name="T13" fmla="*/ 2147483647 h 89"/>
              <a:gd name="T14" fmla="*/ 2147483647 w 88"/>
              <a:gd name="T15" fmla="*/ 2147483647 h 89"/>
              <a:gd name="T16" fmla="*/ 2147483647 w 88"/>
              <a:gd name="T17" fmla="*/ 2147483647 h 89"/>
              <a:gd name="T18" fmla="*/ 2147483647 w 88"/>
              <a:gd name="T19" fmla="*/ 2147483647 h 89"/>
              <a:gd name="T20" fmla="*/ 2147483647 w 88"/>
              <a:gd name="T21" fmla="*/ 2147483647 h 89"/>
              <a:gd name="T22" fmla="*/ 2147483647 w 88"/>
              <a:gd name="T23" fmla="*/ 2147483647 h 89"/>
              <a:gd name="T24" fmla="*/ 2147483647 w 88"/>
              <a:gd name="T25" fmla="*/ 2147483647 h 89"/>
              <a:gd name="T26" fmla="*/ 2147483647 w 88"/>
              <a:gd name="T27" fmla="*/ 2147483647 h 89"/>
              <a:gd name="T28" fmla="*/ 2147483647 w 88"/>
              <a:gd name="T29" fmla="*/ 2147483647 h 89"/>
              <a:gd name="T30" fmla="*/ 2147483647 w 88"/>
              <a:gd name="T31" fmla="*/ 2147483647 h 89"/>
              <a:gd name="T32" fmla="*/ 2147483647 w 88"/>
              <a:gd name="T33" fmla="*/ 2147483647 h 89"/>
              <a:gd name="T34" fmla="*/ 2147483647 w 88"/>
              <a:gd name="T35" fmla="*/ 2147483647 h 89"/>
              <a:gd name="T36" fmla="*/ 0 w 88"/>
              <a:gd name="T37" fmla="*/ 0 h 89"/>
              <a:gd name="T38" fmla="*/ 2147483647 w 88"/>
              <a:gd name="T39" fmla="*/ 2147483647 h 8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88"/>
              <a:gd name="T61" fmla="*/ 0 h 89"/>
              <a:gd name="T62" fmla="*/ 88 w 88"/>
              <a:gd name="T63" fmla="*/ 89 h 8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88" h="89">
                <a:moveTo>
                  <a:pt x="88" y="44"/>
                </a:moveTo>
                <a:lnTo>
                  <a:pt x="0" y="89"/>
                </a:lnTo>
                <a:lnTo>
                  <a:pt x="4" y="85"/>
                </a:lnTo>
                <a:lnTo>
                  <a:pt x="6" y="79"/>
                </a:lnTo>
                <a:lnTo>
                  <a:pt x="8" y="75"/>
                </a:lnTo>
                <a:lnTo>
                  <a:pt x="8" y="69"/>
                </a:lnTo>
                <a:lnTo>
                  <a:pt x="9" y="64"/>
                </a:lnTo>
                <a:lnTo>
                  <a:pt x="9" y="58"/>
                </a:lnTo>
                <a:lnTo>
                  <a:pt x="11" y="54"/>
                </a:lnTo>
                <a:lnTo>
                  <a:pt x="11" y="48"/>
                </a:lnTo>
                <a:lnTo>
                  <a:pt x="11" y="43"/>
                </a:lnTo>
                <a:lnTo>
                  <a:pt x="11" y="37"/>
                </a:lnTo>
                <a:lnTo>
                  <a:pt x="9" y="31"/>
                </a:lnTo>
                <a:lnTo>
                  <a:pt x="9" y="27"/>
                </a:lnTo>
                <a:lnTo>
                  <a:pt x="8" y="21"/>
                </a:lnTo>
                <a:lnTo>
                  <a:pt x="8" y="16"/>
                </a:lnTo>
                <a:lnTo>
                  <a:pt x="6" y="10"/>
                </a:lnTo>
                <a:lnTo>
                  <a:pt x="4" y="6"/>
                </a:lnTo>
                <a:lnTo>
                  <a:pt x="0" y="0"/>
                </a:lnTo>
                <a:lnTo>
                  <a:pt x="88" y="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1" name="Line 18"/>
          <p:cNvSpPr>
            <a:spLocks noChangeShapeType="1"/>
          </p:cNvSpPr>
          <p:nvPr/>
        </p:nvSpPr>
        <p:spPr bwMode="auto">
          <a:xfrm flipV="1">
            <a:off x="2590800" y="5365750"/>
            <a:ext cx="66675" cy="33338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2" name="Freeform 19"/>
          <p:cNvSpPr>
            <a:spLocks/>
          </p:cNvSpPr>
          <p:nvPr/>
        </p:nvSpPr>
        <p:spPr bwMode="auto">
          <a:xfrm>
            <a:off x="2627313" y="5341938"/>
            <a:ext cx="77787" cy="63500"/>
          </a:xfrm>
          <a:custGeom>
            <a:avLst/>
            <a:gdLst>
              <a:gd name="T0" fmla="*/ 2147483647 w 100"/>
              <a:gd name="T1" fmla="*/ 0 h 79"/>
              <a:gd name="T2" fmla="*/ 2147483647 w 100"/>
              <a:gd name="T3" fmla="*/ 2147483647 h 79"/>
              <a:gd name="T4" fmla="*/ 2147483647 w 100"/>
              <a:gd name="T5" fmla="*/ 2147483647 h 79"/>
              <a:gd name="T6" fmla="*/ 2147483647 w 100"/>
              <a:gd name="T7" fmla="*/ 2147483647 h 79"/>
              <a:gd name="T8" fmla="*/ 2147483647 w 100"/>
              <a:gd name="T9" fmla="*/ 2147483647 h 79"/>
              <a:gd name="T10" fmla="*/ 2147483647 w 100"/>
              <a:gd name="T11" fmla="*/ 2147483647 h 79"/>
              <a:gd name="T12" fmla="*/ 2147483647 w 100"/>
              <a:gd name="T13" fmla="*/ 2147483647 h 79"/>
              <a:gd name="T14" fmla="*/ 2147483647 w 100"/>
              <a:gd name="T15" fmla="*/ 2147483647 h 79"/>
              <a:gd name="T16" fmla="*/ 2147483647 w 100"/>
              <a:gd name="T17" fmla="*/ 2147483647 h 79"/>
              <a:gd name="T18" fmla="*/ 2147483647 w 100"/>
              <a:gd name="T19" fmla="*/ 2147483647 h 79"/>
              <a:gd name="T20" fmla="*/ 2147483647 w 100"/>
              <a:gd name="T21" fmla="*/ 2147483647 h 79"/>
              <a:gd name="T22" fmla="*/ 2147483647 w 100"/>
              <a:gd name="T23" fmla="*/ 2147483647 h 79"/>
              <a:gd name="T24" fmla="*/ 2147483647 w 100"/>
              <a:gd name="T25" fmla="*/ 2147483647 h 79"/>
              <a:gd name="T26" fmla="*/ 2147483647 w 100"/>
              <a:gd name="T27" fmla="*/ 2147483647 h 79"/>
              <a:gd name="T28" fmla="*/ 2147483647 w 100"/>
              <a:gd name="T29" fmla="*/ 2147483647 h 79"/>
              <a:gd name="T30" fmla="*/ 2147483647 w 100"/>
              <a:gd name="T31" fmla="*/ 2147483647 h 79"/>
              <a:gd name="T32" fmla="*/ 2147483647 w 100"/>
              <a:gd name="T33" fmla="*/ 2147483647 h 79"/>
              <a:gd name="T34" fmla="*/ 2147483647 w 100"/>
              <a:gd name="T35" fmla="*/ 2147483647 h 79"/>
              <a:gd name="T36" fmla="*/ 0 w 100"/>
              <a:gd name="T37" fmla="*/ 0 h 79"/>
              <a:gd name="T38" fmla="*/ 2147483647 w 100"/>
              <a:gd name="T39" fmla="*/ 0 h 7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00"/>
              <a:gd name="T61" fmla="*/ 0 h 79"/>
              <a:gd name="T62" fmla="*/ 100 w 100"/>
              <a:gd name="T63" fmla="*/ 79 h 7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00" h="79">
                <a:moveTo>
                  <a:pt x="100" y="0"/>
                </a:moveTo>
                <a:lnTo>
                  <a:pt x="40" y="79"/>
                </a:lnTo>
                <a:lnTo>
                  <a:pt x="40" y="73"/>
                </a:lnTo>
                <a:lnTo>
                  <a:pt x="38" y="68"/>
                </a:lnTo>
                <a:lnTo>
                  <a:pt x="38" y="64"/>
                </a:lnTo>
                <a:lnTo>
                  <a:pt x="36" y="58"/>
                </a:lnTo>
                <a:lnTo>
                  <a:pt x="36" y="52"/>
                </a:lnTo>
                <a:lnTo>
                  <a:pt x="35" y="47"/>
                </a:lnTo>
                <a:lnTo>
                  <a:pt x="33" y="43"/>
                </a:lnTo>
                <a:lnTo>
                  <a:pt x="31" y="37"/>
                </a:lnTo>
                <a:lnTo>
                  <a:pt x="29" y="33"/>
                </a:lnTo>
                <a:lnTo>
                  <a:pt x="25" y="27"/>
                </a:lnTo>
                <a:lnTo>
                  <a:pt x="23" y="23"/>
                </a:lnTo>
                <a:lnTo>
                  <a:pt x="19" y="20"/>
                </a:lnTo>
                <a:lnTo>
                  <a:pt x="15" y="16"/>
                </a:lnTo>
                <a:lnTo>
                  <a:pt x="12" y="10"/>
                </a:lnTo>
                <a:lnTo>
                  <a:pt x="8" y="6"/>
                </a:lnTo>
                <a:lnTo>
                  <a:pt x="4" y="4"/>
                </a:lnTo>
                <a:lnTo>
                  <a:pt x="0" y="0"/>
                </a:lnTo>
                <a:lnTo>
                  <a:pt x="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3" name="Line 20"/>
          <p:cNvSpPr>
            <a:spLocks noChangeShapeType="1"/>
          </p:cNvSpPr>
          <p:nvPr/>
        </p:nvSpPr>
        <p:spPr bwMode="auto">
          <a:xfrm>
            <a:off x="2362200" y="5113338"/>
            <a:ext cx="239713" cy="14446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4" name="Freeform 21"/>
          <p:cNvSpPr>
            <a:spLocks/>
          </p:cNvSpPr>
          <p:nvPr/>
        </p:nvSpPr>
        <p:spPr bwMode="auto">
          <a:xfrm>
            <a:off x="2570163" y="5219700"/>
            <a:ext cx="77787" cy="65088"/>
          </a:xfrm>
          <a:custGeom>
            <a:avLst/>
            <a:gdLst>
              <a:gd name="T0" fmla="*/ 2147483647 w 98"/>
              <a:gd name="T1" fmla="*/ 2147483647 h 83"/>
              <a:gd name="T2" fmla="*/ 0 w 98"/>
              <a:gd name="T3" fmla="*/ 2147483647 h 83"/>
              <a:gd name="T4" fmla="*/ 2147483647 w 98"/>
              <a:gd name="T5" fmla="*/ 2147483647 h 83"/>
              <a:gd name="T6" fmla="*/ 2147483647 w 98"/>
              <a:gd name="T7" fmla="*/ 2147483647 h 83"/>
              <a:gd name="T8" fmla="*/ 2147483647 w 98"/>
              <a:gd name="T9" fmla="*/ 2147483647 h 83"/>
              <a:gd name="T10" fmla="*/ 2147483647 w 98"/>
              <a:gd name="T11" fmla="*/ 2147483647 h 83"/>
              <a:gd name="T12" fmla="*/ 2147483647 w 98"/>
              <a:gd name="T13" fmla="*/ 2147483647 h 83"/>
              <a:gd name="T14" fmla="*/ 2147483647 w 98"/>
              <a:gd name="T15" fmla="*/ 2147483647 h 83"/>
              <a:gd name="T16" fmla="*/ 2147483647 w 98"/>
              <a:gd name="T17" fmla="*/ 2147483647 h 83"/>
              <a:gd name="T18" fmla="*/ 2147483647 w 98"/>
              <a:gd name="T19" fmla="*/ 2147483647 h 83"/>
              <a:gd name="T20" fmla="*/ 2147483647 w 98"/>
              <a:gd name="T21" fmla="*/ 2147483647 h 83"/>
              <a:gd name="T22" fmla="*/ 2147483647 w 98"/>
              <a:gd name="T23" fmla="*/ 2147483647 h 83"/>
              <a:gd name="T24" fmla="*/ 2147483647 w 98"/>
              <a:gd name="T25" fmla="*/ 2147483647 h 83"/>
              <a:gd name="T26" fmla="*/ 2147483647 w 98"/>
              <a:gd name="T27" fmla="*/ 2147483647 h 83"/>
              <a:gd name="T28" fmla="*/ 2147483647 w 98"/>
              <a:gd name="T29" fmla="*/ 2147483647 h 83"/>
              <a:gd name="T30" fmla="*/ 2147483647 w 98"/>
              <a:gd name="T31" fmla="*/ 2147483647 h 83"/>
              <a:gd name="T32" fmla="*/ 2147483647 w 98"/>
              <a:gd name="T33" fmla="*/ 2147483647 h 83"/>
              <a:gd name="T34" fmla="*/ 2147483647 w 98"/>
              <a:gd name="T35" fmla="*/ 2147483647 h 83"/>
              <a:gd name="T36" fmla="*/ 2147483647 w 98"/>
              <a:gd name="T37" fmla="*/ 0 h 83"/>
              <a:gd name="T38" fmla="*/ 2147483647 w 98"/>
              <a:gd name="T39" fmla="*/ 2147483647 h 8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98"/>
              <a:gd name="T61" fmla="*/ 0 h 83"/>
              <a:gd name="T62" fmla="*/ 98 w 98"/>
              <a:gd name="T63" fmla="*/ 83 h 83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98" h="83">
                <a:moveTo>
                  <a:pt x="98" y="83"/>
                </a:moveTo>
                <a:lnTo>
                  <a:pt x="0" y="75"/>
                </a:lnTo>
                <a:lnTo>
                  <a:pt x="4" y="73"/>
                </a:lnTo>
                <a:lnTo>
                  <a:pt x="8" y="69"/>
                </a:lnTo>
                <a:lnTo>
                  <a:pt x="12" y="65"/>
                </a:lnTo>
                <a:lnTo>
                  <a:pt x="15" y="61"/>
                </a:lnTo>
                <a:lnTo>
                  <a:pt x="19" y="58"/>
                </a:lnTo>
                <a:lnTo>
                  <a:pt x="23" y="54"/>
                </a:lnTo>
                <a:lnTo>
                  <a:pt x="27" y="50"/>
                </a:lnTo>
                <a:lnTo>
                  <a:pt x="29" y="46"/>
                </a:lnTo>
                <a:lnTo>
                  <a:pt x="33" y="40"/>
                </a:lnTo>
                <a:lnTo>
                  <a:pt x="35" y="37"/>
                </a:lnTo>
                <a:lnTo>
                  <a:pt x="36" y="31"/>
                </a:lnTo>
                <a:lnTo>
                  <a:pt x="38" y="27"/>
                </a:lnTo>
                <a:lnTo>
                  <a:pt x="40" y="21"/>
                </a:lnTo>
                <a:lnTo>
                  <a:pt x="42" y="15"/>
                </a:lnTo>
                <a:lnTo>
                  <a:pt x="44" y="12"/>
                </a:lnTo>
                <a:lnTo>
                  <a:pt x="44" y="6"/>
                </a:lnTo>
                <a:lnTo>
                  <a:pt x="44" y="0"/>
                </a:lnTo>
                <a:lnTo>
                  <a:pt x="98" y="8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5" name="Rectangle 22"/>
          <p:cNvSpPr>
            <a:spLocks noChangeArrowheads="1"/>
          </p:cNvSpPr>
          <p:nvPr/>
        </p:nvSpPr>
        <p:spPr bwMode="auto">
          <a:xfrm>
            <a:off x="2190750" y="4999038"/>
            <a:ext cx="628650" cy="51435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6" name="Freeform 23"/>
          <p:cNvSpPr>
            <a:spLocks/>
          </p:cNvSpPr>
          <p:nvPr/>
        </p:nvSpPr>
        <p:spPr bwMode="auto">
          <a:xfrm>
            <a:off x="1731963" y="4914900"/>
            <a:ext cx="119062" cy="114300"/>
          </a:xfrm>
          <a:custGeom>
            <a:avLst/>
            <a:gdLst>
              <a:gd name="T0" fmla="*/ 2147483647 w 152"/>
              <a:gd name="T1" fmla="*/ 2147483647 h 143"/>
              <a:gd name="T2" fmla="*/ 2147483647 w 152"/>
              <a:gd name="T3" fmla="*/ 0 h 143"/>
              <a:gd name="T4" fmla="*/ 2147483647 w 152"/>
              <a:gd name="T5" fmla="*/ 2147483647 h 143"/>
              <a:gd name="T6" fmla="*/ 0 w 152"/>
              <a:gd name="T7" fmla="*/ 2147483647 h 143"/>
              <a:gd name="T8" fmla="*/ 2147483647 w 152"/>
              <a:gd name="T9" fmla="*/ 2147483647 h 143"/>
              <a:gd name="T10" fmla="*/ 2147483647 w 152"/>
              <a:gd name="T11" fmla="*/ 2147483647 h 143"/>
              <a:gd name="T12" fmla="*/ 2147483647 w 152"/>
              <a:gd name="T13" fmla="*/ 2147483647 h 143"/>
              <a:gd name="T14" fmla="*/ 2147483647 w 152"/>
              <a:gd name="T15" fmla="*/ 2147483647 h 143"/>
              <a:gd name="T16" fmla="*/ 2147483647 w 152"/>
              <a:gd name="T17" fmla="*/ 2147483647 h 143"/>
              <a:gd name="T18" fmla="*/ 2147483647 w 152"/>
              <a:gd name="T19" fmla="*/ 2147483647 h 143"/>
              <a:gd name="T20" fmla="*/ 2147483647 w 152"/>
              <a:gd name="T21" fmla="*/ 2147483647 h 14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2"/>
              <a:gd name="T34" fmla="*/ 0 h 143"/>
              <a:gd name="T35" fmla="*/ 152 w 152"/>
              <a:gd name="T36" fmla="*/ 143 h 14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2" h="143">
                <a:moveTo>
                  <a:pt x="92" y="53"/>
                </a:moveTo>
                <a:lnTo>
                  <a:pt x="75" y="0"/>
                </a:lnTo>
                <a:lnTo>
                  <a:pt x="58" y="53"/>
                </a:lnTo>
                <a:lnTo>
                  <a:pt x="0" y="53"/>
                </a:lnTo>
                <a:lnTo>
                  <a:pt x="46" y="88"/>
                </a:lnTo>
                <a:lnTo>
                  <a:pt x="29" y="143"/>
                </a:lnTo>
                <a:lnTo>
                  <a:pt x="75" y="109"/>
                </a:lnTo>
                <a:lnTo>
                  <a:pt x="123" y="143"/>
                </a:lnTo>
                <a:lnTo>
                  <a:pt x="104" y="88"/>
                </a:lnTo>
                <a:lnTo>
                  <a:pt x="152" y="53"/>
                </a:lnTo>
                <a:lnTo>
                  <a:pt x="92" y="5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7" name="Freeform 24"/>
          <p:cNvSpPr>
            <a:spLocks/>
          </p:cNvSpPr>
          <p:nvPr/>
        </p:nvSpPr>
        <p:spPr bwMode="auto">
          <a:xfrm>
            <a:off x="1958975" y="5143500"/>
            <a:ext cx="120650" cy="114300"/>
          </a:xfrm>
          <a:custGeom>
            <a:avLst/>
            <a:gdLst>
              <a:gd name="T0" fmla="*/ 2147483647 w 151"/>
              <a:gd name="T1" fmla="*/ 2147483647 h 144"/>
              <a:gd name="T2" fmla="*/ 2147483647 w 151"/>
              <a:gd name="T3" fmla="*/ 0 h 144"/>
              <a:gd name="T4" fmla="*/ 2147483647 w 151"/>
              <a:gd name="T5" fmla="*/ 2147483647 h 144"/>
              <a:gd name="T6" fmla="*/ 0 w 151"/>
              <a:gd name="T7" fmla="*/ 2147483647 h 144"/>
              <a:gd name="T8" fmla="*/ 2147483647 w 151"/>
              <a:gd name="T9" fmla="*/ 2147483647 h 144"/>
              <a:gd name="T10" fmla="*/ 2147483647 w 151"/>
              <a:gd name="T11" fmla="*/ 2147483647 h 144"/>
              <a:gd name="T12" fmla="*/ 2147483647 w 151"/>
              <a:gd name="T13" fmla="*/ 2147483647 h 144"/>
              <a:gd name="T14" fmla="*/ 2147483647 w 151"/>
              <a:gd name="T15" fmla="*/ 2147483647 h 144"/>
              <a:gd name="T16" fmla="*/ 2147483647 w 151"/>
              <a:gd name="T17" fmla="*/ 2147483647 h 144"/>
              <a:gd name="T18" fmla="*/ 2147483647 w 151"/>
              <a:gd name="T19" fmla="*/ 2147483647 h 144"/>
              <a:gd name="T20" fmla="*/ 2147483647 w 151"/>
              <a:gd name="T21" fmla="*/ 2147483647 h 1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1"/>
              <a:gd name="T34" fmla="*/ 0 h 144"/>
              <a:gd name="T35" fmla="*/ 151 w 151"/>
              <a:gd name="T36" fmla="*/ 144 h 14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1" h="144">
                <a:moveTo>
                  <a:pt x="92" y="54"/>
                </a:moveTo>
                <a:lnTo>
                  <a:pt x="75" y="0"/>
                </a:lnTo>
                <a:lnTo>
                  <a:pt x="57" y="54"/>
                </a:lnTo>
                <a:lnTo>
                  <a:pt x="0" y="54"/>
                </a:lnTo>
                <a:lnTo>
                  <a:pt x="46" y="88"/>
                </a:lnTo>
                <a:lnTo>
                  <a:pt x="29" y="144"/>
                </a:lnTo>
                <a:lnTo>
                  <a:pt x="75" y="110"/>
                </a:lnTo>
                <a:lnTo>
                  <a:pt x="123" y="144"/>
                </a:lnTo>
                <a:lnTo>
                  <a:pt x="105" y="88"/>
                </a:lnTo>
                <a:lnTo>
                  <a:pt x="151" y="54"/>
                </a:lnTo>
                <a:lnTo>
                  <a:pt x="92" y="54"/>
                </a:lnTo>
                <a:close/>
              </a:path>
            </a:pathLst>
          </a:custGeom>
          <a:solidFill>
            <a:srgbClr val="FFFF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8" name="Freeform 25"/>
          <p:cNvSpPr>
            <a:spLocks/>
          </p:cNvSpPr>
          <p:nvPr/>
        </p:nvSpPr>
        <p:spPr bwMode="auto">
          <a:xfrm>
            <a:off x="1731963" y="5257800"/>
            <a:ext cx="119062" cy="112713"/>
          </a:xfrm>
          <a:custGeom>
            <a:avLst/>
            <a:gdLst>
              <a:gd name="T0" fmla="*/ 2147483647 w 152"/>
              <a:gd name="T1" fmla="*/ 2147483647 h 144"/>
              <a:gd name="T2" fmla="*/ 2147483647 w 152"/>
              <a:gd name="T3" fmla="*/ 0 h 144"/>
              <a:gd name="T4" fmla="*/ 2147483647 w 152"/>
              <a:gd name="T5" fmla="*/ 2147483647 h 144"/>
              <a:gd name="T6" fmla="*/ 0 w 152"/>
              <a:gd name="T7" fmla="*/ 2147483647 h 144"/>
              <a:gd name="T8" fmla="*/ 2147483647 w 152"/>
              <a:gd name="T9" fmla="*/ 2147483647 h 144"/>
              <a:gd name="T10" fmla="*/ 2147483647 w 152"/>
              <a:gd name="T11" fmla="*/ 2147483647 h 144"/>
              <a:gd name="T12" fmla="*/ 2147483647 w 152"/>
              <a:gd name="T13" fmla="*/ 2147483647 h 144"/>
              <a:gd name="T14" fmla="*/ 2147483647 w 152"/>
              <a:gd name="T15" fmla="*/ 2147483647 h 144"/>
              <a:gd name="T16" fmla="*/ 2147483647 w 152"/>
              <a:gd name="T17" fmla="*/ 2147483647 h 144"/>
              <a:gd name="T18" fmla="*/ 2147483647 w 152"/>
              <a:gd name="T19" fmla="*/ 2147483647 h 144"/>
              <a:gd name="T20" fmla="*/ 2147483647 w 152"/>
              <a:gd name="T21" fmla="*/ 2147483647 h 1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2"/>
              <a:gd name="T34" fmla="*/ 0 h 144"/>
              <a:gd name="T35" fmla="*/ 152 w 152"/>
              <a:gd name="T36" fmla="*/ 144 h 14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2" h="144">
                <a:moveTo>
                  <a:pt x="92" y="54"/>
                </a:moveTo>
                <a:lnTo>
                  <a:pt x="75" y="0"/>
                </a:lnTo>
                <a:lnTo>
                  <a:pt x="58" y="54"/>
                </a:lnTo>
                <a:lnTo>
                  <a:pt x="0" y="54"/>
                </a:lnTo>
                <a:lnTo>
                  <a:pt x="46" y="88"/>
                </a:lnTo>
                <a:lnTo>
                  <a:pt x="29" y="144"/>
                </a:lnTo>
                <a:lnTo>
                  <a:pt x="75" y="109"/>
                </a:lnTo>
                <a:lnTo>
                  <a:pt x="123" y="144"/>
                </a:lnTo>
                <a:lnTo>
                  <a:pt x="104" y="88"/>
                </a:lnTo>
                <a:lnTo>
                  <a:pt x="152" y="54"/>
                </a:lnTo>
                <a:lnTo>
                  <a:pt x="92" y="54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9" name="Freeform 26"/>
          <p:cNvSpPr>
            <a:spLocks/>
          </p:cNvSpPr>
          <p:nvPr/>
        </p:nvSpPr>
        <p:spPr bwMode="auto">
          <a:xfrm>
            <a:off x="1958975" y="5427663"/>
            <a:ext cx="120650" cy="114300"/>
          </a:xfrm>
          <a:custGeom>
            <a:avLst/>
            <a:gdLst>
              <a:gd name="T0" fmla="*/ 2147483647 w 151"/>
              <a:gd name="T1" fmla="*/ 2147483647 h 144"/>
              <a:gd name="T2" fmla="*/ 2147483647 w 151"/>
              <a:gd name="T3" fmla="*/ 0 h 144"/>
              <a:gd name="T4" fmla="*/ 2147483647 w 151"/>
              <a:gd name="T5" fmla="*/ 2147483647 h 144"/>
              <a:gd name="T6" fmla="*/ 0 w 151"/>
              <a:gd name="T7" fmla="*/ 2147483647 h 144"/>
              <a:gd name="T8" fmla="*/ 2147483647 w 151"/>
              <a:gd name="T9" fmla="*/ 2147483647 h 144"/>
              <a:gd name="T10" fmla="*/ 2147483647 w 151"/>
              <a:gd name="T11" fmla="*/ 2147483647 h 144"/>
              <a:gd name="T12" fmla="*/ 2147483647 w 151"/>
              <a:gd name="T13" fmla="*/ 2147483647 h 144"/>
              <a:gd name="T14" fmla="*/ 2147483647 w 151"/>
              <a:gd name="T15" fmla="*/ 2147483647 h 144"/>
              <a:gd name="T16" fmla="*/ 2147483647 w 151"/>
              <a:gd name="T17" fmla="*/ 2147483647 h 144"/>
              <a:gd name="T18" fmla="*/ 2147483647 w 151"/>
              <a:gd name="T19" fmla="*/ 2147483647 h 144"/>
              <a:gd name="T20" fmla="*/ 2147483647 w 151"/>
              <a:gd name="T21" fmla="*/ 2147483647 h 1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1"/>
              <a:gd name="T34" fmla="*/ 0 h 144"/>
              <a:gd name="T35" fmla="*/ 151 w 151"/>
              <a:gd name="T36" fmla="*/ 144 h 14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1" h="144">
                <a:moveTo>
                  <a:pt x="92" y="56"/>
                </a:moveTo>
                <a:lnTo>
                  <a:pt x="75" y="0"/>
                </a:lnTo>
                <a:lnTo>
                  <a:pt x="57" y="56"/>
                </a:lnTo>
                <a:lnTo>
                  <a:pt x="0" y="56"/>
                </a:lnTo>
                <a:lnTo>
                  <a:pt x="46" y="88"/>
                </a:lnTo>
                <a:lnTo>
                  <a:pt x="29" y="144"/>
                </a:lnTo>
                <a:lnTo>
                  <a:pt x="75" y="109"/>
                </a:lnTo>
                <a:lnTo>
                  <a:pt x="123" y="144"/>
                </a:lnTo>
                <a:lnTo>
                  <a:pt x="105" y="88"/>
                </a:lnTo>
                <a:lnTo>
                  <a:pt x="151" y="56"/>
                </a:lnTo>
                <a:lnTo>
                  <a:pt x="92" y="5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40" name="Freeform 27"/>
          <p:cNvSpPr>
            <a:spLocks/>
          </p:cNvSpPr>
          <p:nvPr/>
        </p:nvSpPr>
        <p:spPr bwMode="auto">
          <a:xfrm>
            <a:off x="1731963" y="5599113"/>
            <a:ext cx="119062" cy="114300"/>
          </a:xfrm>
          <a:custGeom>
            <a:avLst/>
            <a:gdLst>
              <a:gd name="T0" fmla="*/ 2147483647 w 152"/>
              <a:gd name="T1" fmla="*/ 2147483647 h 143"/>
              <a:gd name="T2" fmla="*/ 2147483647 w 152"/>
              <a:gd name="T3" fmla="*/ 0 h 143"/>
              <a:gd name="T4" fmla="*/ 2147483647 w 152"/>
              <a:gd name="T5" fmla="*/ 2147483647 h 143"/>
              <a:gd name="T6" fmla="*/ 0 w 152"/>
              <a:gd name="T7" fmla="*/ 2147483647 h 143"/>
              <a:gd name="T8" fmla="*/ 2147483647 w 152"/>
              <a:gd name="T9" fmla="*/ 2147483647 h 143"/>
              <a:gd name="T10" fmla="*/ 2147483647 w 152"/>
              <a:gd name="T11" fmla="*/ 2147483647 h 143"/>
              <a:gd name="T12" fmla="*/ 2147483647 w 152"/>
              <a:gd name="T13" fmla="*/ 2147483647 h 143"/>
              <a:gd name="T14" fmla="*/ 2147483647 w 152"/>
              <a:gd name="T15" fmla="*/ 2147483647 h 143"/>
              <a:gd name="T16" fmla="*/ 2147483647 w 152"/>
              <a:gd name="T17" fmla="*/ 2147483647 h 143"/>
              <a:gd name="T18" fmla="*/ 2147483647 w 152"/>
              <a:gd name="T19" fmla="*/ 2147483647 h 143"/>
              <a:gd name="T20" fmla="*/ 2147483647 w 152"/>
              <a:gd name="T21" fmla="*/ 2147483647 h 14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2"/>
              <a:gd name="T34" fmla="*/ 0 h 143"/>
              <a:gd name="T35" fmla="*/ 152 w 152"/>
              <a:gd name="T36" fmla="*/ 143 h 14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2" h="143">
                <a:moveTo>
                  <a:pt x="92" y="53"/>
                </a:moveTo>
                <a:lnTo>
                  <a:pt x="75" y="0"/>
                </a:lnTo>
                <a:lnTo>
                  <a:pt x="58" y="53"/>
                </a:lnTo>
                <a:lnTo>
                  <a:pt x="0" y="53"/>
                </a:lnTo>
                <a:lnTo>
                  <a:pt x="46" y="88"/>
                </a:lnTo>
                <a:lnTo>
                  <a:pt x="29" y="143"/>
                </a:lnTo>
                <a:lnTo>
                  <a:pt x="75" y="109"/>
                </a:lnTo>
                <a:lnTo>
                  <a:pt x="123" y="143"/>
                </a:lnTo>
                <a:lnTo>
                  <a:pt x="104" y="88"/>
                </a:lnTo>
                <a:lnTo>
                  <a:pt x="152" y="53"/>
                </a:lnTo>
                <a:lnTo>
                  <a:pt x="92" y="53"/>
                </a:lnTo>
                <a:close/>
              </a:path>
            </a:pathLst>
          </a:custGeom>
          <a:solidFill>
            <a:srgbClr val="00FF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41" name="Text Box 28"/>
          <p:cNvSpPr txBox="1">
            <a:spLocks noChangeArrowheads="1"/>
          </p:cNvSpPr>
          <p:nvPr/>
        </p:nvSpPr>
        <p:spPr bwMode="auto">
          <a:xfrm>
            <a:off x="1447800" y="990600"/>
            <a:ext cx="594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What</a:t>
            </a:r>
            <a:r>
              <a:rPr lang="en-US" sz="200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  <a:cs typeface="Times New Roman" pitchFamily="18" charset="0"/>
              </a:rPr>
              <a:t>we measure = Student</a:t>
            </a:r>
            <a:r>
              <a:rPr lang="en-US" sz="2000" b="1">
                <a:solidFill>
                  <a:schemeClr val="hlink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FF3300"/>
                </a:solidFill>
                <a:latin typeface="Arial" charset="0"/>
                <a:cs typeface="Times New Roman" pitchFamily="18" charset="0"/>
              </a:rPr>
              <a:t>Proficiency</a:t>
            </a:r>
            <a:r>
              <a:rPr lang="en-US" sz="2000" b="1">
                <a:solidFill>
                  <a:schemeClr val="hlink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  <a:cs typeface="Times New Roman" pitchFamily="18" charset="0"/>
              </a:rPr>
              <a:t>Model</a:t>
            </a:r>
          </a:p>
        </p:txBody>
      </p:sp>
      <p:grpSp>
        <p:nvGrpSpPr>
          <p:cNvPr id="38942" name="Group 29"/>
          <p:cNvGrpSpPr>
            <a:grpSpLocks/>
          </p:cNvGrpSpPr>
          <p:nvPr/>
        </p:nvGrpSpPr>
        <p:grpSpPr bwMode="auto">
          <a:xfrm>
            <a:off x="1524000" y="1295400"/>
            <a:ext cx="4419600" cy="4595813"/>
            <a:chOff x="960" y="816"/>
            <a:chExt cx="2784" cy="2895"/>
          </a:xfrm>
        </p:grpSpPr>
        <p:grpSp>
          <p:nvGrpSpPr>
            <p:cNvPr id="39112" name="Group 30"/>
            <p:cNvGrpSpPr>
              <a:grpSpLocks/>
            </p:cNvGrpSpPr>
            <p:nvPr/>
          </p:nvGrpSpPr>
          <p:grpSpPr bwMode="auto">
            <a:xfrm>
              <a:off x="1758" y="2884"/>
              <a:ext cx="1078" cy="827"/>
              <a:chOff x="1824" y="2470"/>
              <a:chExt cx="1078" cy="827"/>
            </a:xfrm>
          </p:grpSpPr>
          <p:sp>
            <p:nvSpPr>
              <p:cNvPr id="39114" name="Freeform 31"/>
              <p:cNvSpPr>
                <a:spLocks/>
              </p:cNvSpPr>
              <p:nvPr/>
            </p:nvSpPr>
            <p:spPr bwMode="auto">
              <a:xfrm>
                <a:off x="2003" y="3261"/>
                <a:ext cx="899" cy="36"/>
              </a:xfrm>
              <a:custGeom>
                <a:avLst/>
                <a:gdLst>
                  <a:gd name="T0" fmla="*/ 27 w 1797"/>
                  <a:gd name="T1" fmla="*/ 0 h 73"/>
                  <a:gd name="T2" fmla="*/ 0 w 1797"/>
                  <a:gd name="T3" fmla="*/ 0 h 73"/>
                  <a:gd name="T4" fmla="*/ 2 w 1797"/>
                  <a:gd name="T5" fmla="*/ 1 h 73"/>
                  <a:gd name="T6" fmla="*/ 29 w 1797"/>
                  <a:gd name="T7" fmla="*/ 1 h 73"/>
                  <a:gd name="T8" fmla="*/ 27 w 1797"/>
                  <a:gd name="T9" fmla="*/ 0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97"/>
                  <a:gd name="T16" fmla="*/ 0 h 73"/>
                  <a:gd name="T17" fmla="*/ 1797 w 1797"/>
                  <a:gd name="T18" fmla="*/ 73 h 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97" h="73">
                    <a:moveTo>
                      <a:pt x="1726" y="0"/>
                    </a:moveTo>
                    <a:lnTo>
                      <a:pt x="0" y="0"/>
                    </a:lnTo>
                    <a:lnTo>
                      <a:pt x="71" y="73"/>
                    </a:lnTo>
                    <a:lnTo>
                      <a:pt x="1797" y="73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5" name="Freeform 32"/>
              <p:cNvSpPr>
                <a:spLocks/>
              </p:cNvSpPr>
              <p:nvPr/>
            </p:nvSpPr>
            <p:spPr bwMode="auto">
              <a:xfrm>
                <a:off x="2866" y="2470"/>
                <a:ext cx="36" cy="827"/>
              </a:xfrm>
              <a:custGeom>
                <a:avLst/>
                <a:gdLst>
                  <a:gd name="T0" fmla="*/ 2 w 71"/>
                  <a:gd name="T1" fmla="*/ 25 h 1655"/>
                  <a:gd name="T2" fmla="*/ 0 w 71"/>
                  <a:gd name="T3" fmla="*/ 24 h 1655"/>
                  <a:gd name="T4" fmla="*/ 0 w 71"/>
                  <a:gd name="T5" fmla="*/ 0 h 1655"/>
                  <a:gd name="T6" fmla="*/ 2 w 71"/>
                  <a:gd name="T7" fmla="*/ 1 h 1655"/>
                  <a:gd name="T8" fmla="*/ 2 w 71"/>
                  <a:gd name="T9" fmla="*/ 25 h 16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1655"/>
                  <a:gd name="T17" fmla="*/ 71 w 71"/>
                  <a:gd name="T18" fmla="*/ 1655 h 16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1655">
                    <a:moveTo>
                      <a:pt x="71" y="1655"/>
                    </a:moveTo>
                    <a:lnTo>
                      <a:pt x="0" y="1582"/>
                    </a:lnTo>
                    <a:lnTo>
                      <a:pt x="0" y="0"/>
                    </a:lnTo>
                    <a:lnTo>
                      <a:pt x="71" y="73"/>
                    </a:lnTo>
                    <a:lnTo>
                      <a:pt x="71" y="1655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6" name="Rectangle 33"/>
              <p:cNvSpPr>
                <a:spLocks noChangeArrowheads="1"/>
              </p:cNvSpPr>
              <p:nvPr/>
            </p:nvSpPr>
            <p:spPr bwMode="auto">
              <a:xfrm>
                <a:off x="2003" y="2470"/>
                <a:ext cx="863" cy="79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7" name="Rectangle 34"/>
              <p:cNvSpPr>
                <a:spLocks noChangeArrowheads="1"/>
              </p:cNvSpPr>
              <p:nvPr/>
            </p:nvSpPr>
            <p:spPr bwMode="auto">
              <a:xfrm>
                <a:off x="2100" y="2493"/>
                <a:ext cx="66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Evidence Models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39118" name="Freeform 35"/>
              <p:cNvSpPr>
                <a:spLocks/>
              </p:cNvSpPr>
              <p:nvPr/>
            </p:nvSpPr>
            <p:spPr bwMode="auto">
              <a:xfrm>
                <a:off x="2039" y="3144"/>
                <a:ext cx="341" cy="18"/>
              </a:xfrm>
              <a:custGeom>
                <a:avLst/>
                <a:gdLst>
                  <a:gd name="T0" fmla="*/ 11 w 682"/>
                  <a:gd name="T1" fmla="*/ 0 h 36"/>
                  <a:gd name="T2" fmla="*/ 0 w 682"/>
                  <a:gd name="T3" fmla="*/ 0 h 36"/>
                  <a:gd name="T4" fmla="*/ 1 w 682"/>
                  <a:gd name="T5" fmla="*/ 1 h 36"/>
                  <a:gd name="T6" fmla="*/ 11 w 682"/>
                  <a:gd name="T7" fmla="*/ 1 h 36"/>
                  <a:gd name="T8" fmla="*/ 11 w 682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2"/>
                  <a:gd name="T16" fmla="*/ 0 h 36"/>
                  <a:gd name="T17" fmla="*/ 682 w 682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2" h="36">
                    <a:moveTo>
                      <a:pt x="648" y="0"/>
                    </a:moveTo>
                    <a:lnTo>
                      <a:pt x="0" y="0"/>
                    </a:lnTo>
                    <a:lnTo>
                      <a:pt x="36" y="36"/>
                    </a:lnTo>
                    <a:lnTo>
                      <a:pt x="682" y="36"/>
                    </a:lnTo>
                    <a:lnTo>
                      <a:pt x="648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9" name="Freeform 36"/>
              <p:cNvSpPr>
                <a:spLocks/>
              </p:cNvSpPr>
              <p:nvPr/>
            </p:nvSpPr>
            <p:spPr bwMode="auto">
              <a:xfrm>
                <a:off x="2363" y="2659"/>
                <a:ext cx="17" cy="503"/>
              </a:xfrm>
              <a:custGeom>
                <a:avLst/>
                <a:gdLst>
                  <a:gd name="T0" fmla="*/ 1 w 34"/>
                  <a:gd name="T1" fmla="*/ 15 h 1007"/>
                  <a:gd name="T2" fmla="*/ 0 w 34"/>
                  <a:gd name="T3" fmla="*/ 15 h 1007"/>
                  <a:gd name="T4" fmla="*/ 0 w 34"/>
                  <a:gd name="T5" fmla="*/ 0 h 1007"/>
                  <a:gd name="T6" fmla="*/ 1 w 34"/>
                  <a:gd name="T7" fmla="*/ 0 h 1007"/>
                  <a:gd name="T8" fmla="*/ 1 w 34"/>
                  <a:gd name="T9" fmla="*/ 15 h 10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1007"/>
                  <a:gd name="T17" fmla="*/ 34 w 34"/>
                  <a:gd name="T18" fmla="*/ 1007 h 10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1007">
                    <a:moveTo>
                      <a:pt x="34" y="1007"/>
                    </a:moveTo>
                    <a:lnTo>
                      <a:pt x="0" y="971"/>
                    </a:lnTo>
                    <a:lnTo>
                      <a:pt x="0" y="0"/>
                    </a:lnTo>
                    <a:lnTo>
                      <a:pt x="34" y="37"/>
                    </a:lnTo>
                    <a:lnTo>
                      <a:pt x="34" y="1007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20" name="Rectangle 37"/>
              <p:cNvSpPr>
                <a:spLocks noChangeArrowheads="1"/>
              </p:cNvSpPr>
              <p:nvPr/>
            </p:nvSpPr>
            <p:spPr bwMode="auto">
              <a:xfrm>
                <a:off x="2039" y="2659"/>
                <a:ext cx="324" cy="485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21" name="Freeform 38"/>
              <p:cNvSpPr>
                <a:spLocks/>
              </p:cNvSpPr>
              <p:nvPr/>
            </p:nvSpPr>
            <p:spPr bwMode="auto">
              <a:xfrm>
                <a:off x="2075" y="2856"/>
                <a:ext cx="72" cy="72"/>
              </a:xfrm>
              <a:custGeom>
                <a:avLst/>
                <a:gdLst>
                  <a:gd name="T0" fmla="*/ 0 w 144"/>
                  <a:gd name="T1" fmla="*/ 2 h 143"/>
                  <a:gd name="T2" fmla="*/ 1 w 144"/>
                  <a:gd name="T3" fmla="*/ 1 h 143"/>
                  <a:gd name="T4" fmla="*/ 1 w 144"/>
                  <a:gd name="T5" fmla="*/ 1 h 143"/>
                  <a:gd name="T6" fmla="*/ 1 w 144"/>
                  <a:gd name="T7" fmla="*/ 1 h 143"/>
                  <a:gd name="T8" fmla="*/ 1 w 144"/>
                  <a:gd name="T9" fmla="*/ 1 h 143"/>
                  <a:gd name="T10" fmla="*/ 1 w 144"/>
                  <a:gd name="T11" fmla="*/ 0 h 143"/>
                  <a:gd name="T12" fmla="*/ 1 w 144"/>
                  <a:gd name="T13" fmla="*/ 1 h 143"/>
                  <a:gd name="T14" fmla="*/ 2 w 144"/>
                  <a:gd name="T15" fmla="*/ 1 h 143"/>
                  <a:gd name="T16" fmla="*/ 2 w 144"/>
                  <a:gd name="T17" fmla="*/ 1 h 143"/>
                  <a:gd name="T18" fmla="*/ 2 w 144"/>
                  <a:gd name="T19" fmla="*/ 1 h 143"/>
                  <a:gd name="T20" fmla="*/ 2 w 144"/>
                  <a:gd name="T21" fmla="*/ 2 h 143"/>
                  <a:gd name="T22" fmla="*/ 2 w 144"/>
                  <a:gd name="T23" fmla="*/ 2 h 143"/>
                  <a:gd name="T24" fmla="*/ 2 w 144"/>
                  <a:gd name="T25" fmla="*/ 2 h 143"/>
                  <a:gd name="T26" fmla="*/ 2 w 144"/>
                  <a:gd name="T27" fmla="*/ 3 h 143"/>
                  <a:gd name="T28" fmla="*/ 1 w 144"/>
                  <a:gd name="T29" fmla="*/ 3 h 143"/>
                  <a:gd name="T30" fmla="*/ 1 w 144"/>
                  <a:gd name="T31" fmla="*/ 3 h 143"/>
                  <a:gd name="T32" fmla="*/ 1 w 144"/>
                  <a:gd name="T33" fmla="*/ 3 h 143"/>
                  <a:gd name="T34" fmla="*/ 1 w 144"/>
                  <a:gd name="T35" fmla="*/ 3 h 143"/>
                  <a:gd name="T36" fmla="*/ 1 w 144"/>
                  <a:gd name="T37" fmla="*/ 2 h 143"/>
                  <a:gd name="T38" fmla="*/ 1 w 144"/>
                  <a:gd name="T39" fmla="*/ 2 h 143"/>
                  <a:gd name="T40" fmla="*/ 0 w 144"/>
                  <a:gd name="T41" fmla="*/ 2 h 14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44"/>
                  <a:gd name="T64" fmla="*/ 0 h 143"/>
                  <a:gd name="T65" fmla="*/ 144 w 144"/>
                  <a:gd name="T66" fmla="*/ 143 h 14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44" h="143">
                    <a:moveTo>
                      <a:pt x="0" y="72"/>
                    </a:moveTo>
                    <a:lnTo>
                      <a:pt x="2" y="49"/>
                    </a:lnTo>
                    <a:lnTo>
                      <a:pt x="14" y="30"/>
                    </a:lnTo>
                    <a:lnTo>
                      <a:pt x="29" y="13"/>
                    </a:lnTo>
                    <a:lnTo>
                      <a:pt x="50" y="3"/>
                    </a:lnTo>
                    <a:lnTo>
                      <a:pt x="71" y="0"/>
                    </a:lnTo>
                    <a:lnTo>
                      <a:pt x="94" y="3"/>
                    </a:lnTo>
                    <a:lnTo>
                      <a:pt x="114" y="13"/>
                    </a:lnTo>
                    <a:lnTo>
                      <a:pt x="129" y="30"/>
                    </a:lnTo>
                    <a:lnTo>
                      <a:pt x="140" y="49"/>
                    </a:lnTo>
                    <a:lnTo>
                      <a:pt x="144" y="72"/>
                    </a:lnTo>
                    <a:lnTo>
                      <a:pt x="140" y="94"/>
                    </a:lnTo>
                    <a:lnTo>
                      <a:pt x="129" y="115"/>
                    </a:lnTo>
                    <a:lnTo>
                      <a:pt x="114" y="130"/>
                    </a:lnTo>
                    <a:lnTo>
                      <a:pt x="94" y="140"/>
                    </a:lnTo>
                    <a:lnTo>
                      <a:pt x="71" y="143"/>
                    </a:lnTo>
                    <a:lnTo>
                      <a:pt x="50" y="140"/>
                    </a:lnTo>
                    <a:lnTo>
                      <a:pt x="29" y="130"/>
                    </a:lnTo>
                    <a:lnTo>
                      <a:pt x="14" y="115"/>
                    </a:lnTo>
                    <a:lnTo>
                      <a:pt x="2" y="94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008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22" name="Freeform 39"/>
              <p:cNvSpPr>
                <a:spLocks/>
              </p:cNvSpPr>
              <p:nvPr/>
            </p:nvSpPr>
            <p:spPr bwMode="auto">
              <a:xfrm>
                <a:off x="2075" y="3000"/>
                <a:ext cx="72" cy="72"/>
              </a:xfrm>
              <a:custGeom>
                <a:avLst/>
                <a:gdLst>
                  <a:gd name="T0" fmla="*/ 0 w 144"/>
                  <a:gd name="T1" fmla="*/ 1 h 144"/>
                  <a:gd name="T2" fmla="*/ 1 w 144"/>
                  <a:gd name="T3" fmla="*/ 1 h 144"/>
                  <a:gd name="T4" fmla="*/ 1 w 144"/>
                  <a:gd name="T5" fmla="*/ 1 h 144"/>
                  <a:gd name="T6" fmla="*/ 1 w 144"/>
                  <a:gd name="T7" fmla="*/ 1 h 144"/>
                  <a:gd name="T8" fmla="*/ 1 w 144"/>
                  <a:gd name="T9" fmla="*/ 1 h 144"/>
                  <a:gd name="T10" fmla="*/ 1 w 144"/>
                  <a:gd name="T11" fmla="*/ 0 h 144"/>
                  <a:gd name="T12" fmla="*/ 1 w 144"/>
                  <a:gd name="T13" fmla="*/ 1 h 144"/>
                  <a:gd name="T14" fmla="*/ 2 w 144"/>
                  <a:gd name="T15" fmla="*/ 1 h 144"/>
                  <a:gd name="T16" fmla="*/ 2 w 144"/>
                  <a:gd name="T17" fmla="*/ 1 h 144"/>
                  <a:gd name="T18" fmla="*/ 2 w 144"/>
                  <a:gd name="T19" fmla="*/ 1 h 144"/>
                  <a:gd name="T20" fmla="*/ 2 w 144"/>
                  <a:gd name="T21" fmla="*/ 1 h 144"/>
                  <a:gd name="T22" fmla="*/ 2 w 144"/>
                  <a:gd name="T23" fmla="*/ 1 h 144"/>
                  <a:gd name="T24" fmla="*/ 2 w 144"/>
                  <a:gd name="T25" fmla="*/ 2 h 144"/>
                  <a:gd name="T26" fmla="*/ 2 w 144"/>
                  <a:gd name="T27" fmla="*/ 2 h 144"/>
                  <a:gd name="T28" fmla="*/ 1 w 144"/>
                  <a:gd name="T29" fmla="*/ 2 h 144"/>
                  <a:gd name="T30" fmla="*/ 1 w 144"/>
                  <a:gd name="T31" fmla="*/ 2 h 144"/>
                  <a:gd name="T32" fmla="*/ 1 w 144"/>
                  <a:gd name="T33" fmla="*/ 2 h 144"/>
                  <a:gd name="T34" fmla="*/ 1 w 144"/>
                  <a:gd name="T35" fmla="*/ 2 h 144"/>
                  <a:gd name="T36" fmla="*/ 1 w 144"/>
                  <a:gd name="T37" fmla="*/ 2 h 144"/>
                  <a:gd name="T38" fmla="*/ 1 w 144"/>
                  <a:gd name="T39" fmla="*/ 1 h 144"/>
                  <a:gd name="T40" fmla="*/ 0 w 144"/>
                  <a:gd name="T41" fmla="*/ 1 h 14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44"/>
                  <a:gd name="T64" fmla="*/ 0 h 144"/>
                  <a:gd name="T65" fmla="*/ 144 w 144"/>
                  <a:gd name="T66" fmla="*/ 144 h 14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44" h="144">
                    <a:moveTo>
                      <a:pt x="0" y="73"/>
                    </a:moveTo>
                    <a:lnTo>
                      <a:pt x="2" y="50"/>
                    </a:lnTo>
                    <a:lnTo>
                      <a:pt x="14" y="31"/>
                    </a:lnTo>
                    <a:lnTo>
                      <a:pt x="29" y="14"/>
                    </a:lnTo>
                    <a:lnTo>
                      <a:pt x="50" y="4"/>
                    </a:lnTo>
                    <a:lnTo>
                      <a:pt x="71" y="0"/>
                    </a:lnTo>
                    <a:lnTo>
                      <a:pt x="94" y="4"/>
                    </a:lnTo>
                    <a:lnTo>
                      <a:pt x="114" y="14"/>
                    </a:lnTo>
                    <a:lnTo>
                      <a:pt x="129" y="31"/>
                    </a:lnTo>
                    <a:lnTo>
                      <a:pt x="140" y="50"/>
                    </a:lnTo>
                    <a:lnTo>
                      <a:pt x="144" y="73"/>
                    </a:lnTo>
                    <a:lnTo>
                      <a:pt x="140" y="94"/>
                    </a:lnTo>
                    <a:lnTo>
                      <a:pt x="129" y="115"/>
                    </a:lnTo>
                    <a:lnTo>
                      <a:pt x="114" y="131"/>
                    </a:lnTo>
                    <a:lnTo>
                      <a:pt x="94" y="140"/>
                    </a:lnTo>
                    <a:lnTo>
                      <a:pt x="71" y="144"/>
                    </a:lnTo>
                    <a:lnTo>
                      <a:pt x="50" y="140"/>
                    </a:lnTo>
                    <a:lnTo>
                      <a:pt x="29" y="131"/>
                    </a:lnTo>
                    <a:lnTo>
                      <a:pt x="14" y="115"/>
                    </a:lnTo>
                    <a:lnTo>
                      <a:pt x="2" y="94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8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23" name="Rectangle 40"/>
              <p:cNvSpPr>
                <a:spLocks noChangeArrowheads="1"/>
              </p:cNvSpPr>
              <p:nvPr/>
            </p:nvSpPr>
            <p:spPr bwMode="auto">
              <a:xfrm>
                <a:off x="2255" y="2821"/>
                <a:ext cx="71" cy="72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24" name="Rectangle 41"/>
              <p:cNvSpPr>
                <a:spLocks noChangeArrowheads="1"/>
              </p:cNvSpPr>
              <p:nvPr/>
            </p:nvSpPr>
            <p:spPr bwMode="auto">
              <a:xfrm>
                <a:off x="2255" y="2928"/>
                <a:ext cx="71" cy="72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25" name="Rectangle 42"/>
              <p:cNvSpPr>
                <a:spLocks noChangeArrowheads="1"/>
              </p:cNvSpPr>
              <p:nvPr/>
            </p:nvSpPr>
            <p:spPr bwMode="auto">
              <a:xfrm>
                <a:off x="2255" y="3037"/>
                <a:ext cx="71" cy="72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26" name="Line 43"/>
              <p:cNvSpPr>
                <a:spLocks noChangeShapeType="1"/>
              </p:cNvSpPr>
              <p:nvPr/>
            </p:nvSpPr>
            <p:spPr bwMode="auto">
              <a:xfrm flipV="1">
                <a:off x="2147" y="2867"/>
                <a:ext cx="76" cy="26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27" name="Freeform 44"/>
              <p:cNvSpPr>
                <a:spLocks/>
              </p:cNvSpPr>
              <p:nvPr/>
            </p:nvSpPr>
            <p:spPr bwMode="auto">
              <a:xfrm>
                <a:off x="2206" y="2850"/>
                <a:ext cx="49" cy="42"/>
              </a:xfrm>
              <a:custGeom>
                <a:avLst/>
                <a:gdLst>
                  <a:gd name="T0" fmla="*/ 2 w 98"/>
                  <a:gd name="T1" fmla="*/ 0 h 85"/>
                  <a:gd name="T2" fmla="*/ 1 w 98"/>
                  <a:gd name="T3" fmla="*/ 1 h 85"/>
                  <a:gd name="T4" fmla="*/ 1 w 98"/>
                  <a:gd name="T5" fmla="*/ 1 h 85"/>
                  <a:gd name="T6" fmla="*/ 1 w 98"/>
                  <a:gd name="T7" fmla="*/ 1 h 85"/>
                  <a:gd name="T8" fmla="*/ 1 w 98"/>
                  <a:gd name="T9" fmla="*/ 1 h 85"/>
                  <a:gd name="T10" fmla="*/ 1 w 98"/>
                  <a:gd name="T11" fmla="*/ 0 h 85"/>
                  <a:gd name="T12" fmla="*/ 1 w 98"/>
                  <a:gd name="T13" fmla="*/ 0 h 85"/>
                  <a:gd name="T14" fmla="*/ 1 w 98"/>
                  <a:gd name="T15" fmla="*/ 0 h 85"/>
                  <a:gd name="T16" fmla="*/ 1 w 98"/>
                  <a:gd name="T17" fmla="*/ 0 h 85"/>
                  <a:gd name="T18" fmla="*/ 1 w 98"/>
                  <a:gd name="T19" fmla="*/ 0 h 85"/>
                  <a:gd name="T20" fmla="*/ 1 w 98"/>
                  <a:gd name="T21" fmla="*/ 0 h 85"/>
                  <a:gd name="T22" fmla="*/ 1 w 98"/>
                  <a:gd name="T23" fmla="*/ 0 h 85"/>
                  <a:gd name="T24" fmla="*/ 1 w 98"/>
                  <a:gd name="T25" fmla="*/ 0 h 85"/>
                  <a:gd name="T26" fmla="*/ 1 w 98"/>
                  <a:gd name="T27" fmla="*/ 0 h 85"/>
                  <a:gd name="T28" fmla="*/ 1 w 98"/>
                  <a:gd name="T29" fmla="*/ 0 h 85"/>
                  <a:gd name="T30" fmla="*/ 1 w 98"/>
                  <a:gd name="T31" fmla="*/ 0 h 85"/>
                  <a:gd name="T32" fmla="*/ 1 w 98"/>
                  <a:gd name="T33" fmla="*/ 0 h 85"/>
                  <a:gd name="T34" fmla="*/ 1 w 98"/>
                  <a:gd name="T35" fmla="*/ 0 h 85"/>
                  <a:gd name="T36" fmla="*/ 0 w 98"/>
                  <a:gd name="T37" fmla="*/ 0 h 85"/>
                  <a:gd name="T38" fmla="*/ 2 w 98"/>
                  <a:gd name="T39" fmla="*/ 0 h 8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98"/>
                  <a:gd name="T61" fmla="*/ 0 h 85"/>
                  <a:gd name="T62" fmla="*/ 98 w 98"/>
                  <a:gd name="T63" fmla="*/ 85 h 8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98" h="85">
                    <a:moveTo>
                      <a:pt x="98" y="14"/>
                    </a:moveTo>
                    <a:lnTo>
                      <a:pt x="29" y="85"/>
                    </a:lnTo>
                    <a:lnTo>
                      <a:pt x="29" y="79"/>
                    </a:lnTo>
                    <a:lnTo>
                      <a:pt x="29" y="73"/>
                    </a:lnTo>
                    <a:lnTo>
                      <a:pt x="29" y="67"/>
                    </a:lnTo>
                    <a:lnTo>
                      <a:pt x="29" y="62"/>
                    </a:lnTo>
                    <a:lnTo>
                      <a:pt x="29" y="58"/>
                    </a:lnTo>
                    <a:lnTo>
                      <a:pt x="27" y="52"/>
                    </a:lnTo>
                    <a:lnTo>
                      <a:pt x="27" y="46"/>
                    </a:lnTo>
                    <a:lnTo>
                      <a:pt x="25" y="40"/>
                    </a:lnTo>
                    <a:lnTo>
                      <a:pt x="23" y="37"/>
                    </a:lnTo>
                    <a:lnTo>
                      <a:pt x="21" y="31"/>
                    </a:lnTo>
                    <a:lnTo>
                      <a:pt x="19" y="27"/>
                    </a:lnTo>
                    <a:lnTo>
                      <a:pt x="18" y="21"/>
                    </a:lnTo>
                    <a:lnTo>
                      <a:pt x="14" y="17"/>
                    </a:lnTo>
                    <a:lnTo>
                      <a:pt x="12" y="12"/>
                    </a:lnTo>
                    <a:lnTo>
                      <a:pt x="8" y="8"/>
                    </a:lnTo>
                    <a:lnTo>
                      <a:pt x="4" y="4"/>
                    </a:lnTo>
                    <a:lnTo>
                      <a:pt x="0" y="0"/>
                    </a:lnTo>
                    <a:lnTo>
                      <a:pt x="98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28" name="Line 45"/>
              <p:cNvSpPr>
                <a:spLocks noChangeShapeType="1"/>
              </p:cNvSpPr>
              <p:nvPr/>
            </p:nvSpPr>
            <p:spPr bwMode="auto">
              <a:xfrm>
                <a:off x="2147" y="2893"/>
                <a:ext cx="80" cy="5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29" name="Freeform 46"/>
              <p:cNvSpPr>
                <a:spLocks/>
              </p:cNvSpPr>
              <p:nvPr/>
            </p:nvSpPr>
            <p:spPr bwMode="auto">
              <a:xfrm>
                <a:off x="2206" y="2922"/>
                <a:ext cx="49" cy="43"/>
              </a:xfrm>
              <a:custGeom>
                <a:avLst/>
                <a:gdLst>
                  <a:gd name="T0" fmla="*/ 2 w 98"/>
                  <a:gd name="T1" fmla="*/ 1 h 86"/>
                  <a:gd name="T2" fmla="*/ 0 w 98"/>
                  <a:gd name="T3" fmla="*/ 1 h 86"/>
                  <a:gd name="T4" fmla="*/ 1 w 98"/>
                  <a:gd name="T5" fmla="*/ 1 h 86"/>
                  <a:gd name="T6" fmla="*/ 1 w 98"/>
                  <a:gd name="T7" fmla="*/ 1 h 86"/>
                  <a:gd name="T8" fmla="*/ 1 w 98"/>
                  <a:gd name="T9" fmla="*/ 1 h 86"/>
                  <a:gd name="T10" fmla="*/ 1 w 98"/>
                  <a:gd name="T11" fmla="*/ 1 h 86"/>
                  <a:gd name="T12" fmla="*/ 1 w 98"/>
                  <a:gd name="T13" fmla="*/ 1 h 86"/>
                  <a:gd name="T14" fmla="*/ 1 w 98"/>
                  <a:gd name="T15" fmla="*/ 1 h 86"/>
                  <a:gd name="T16" fmla="*/ 1 w 98"/>
                  <a:gd name="T17" fmla="*/ 1 h 86"/>
                  <a:gd name="T18" fmla="*/ 1 w 98"/>
                  <a:gd name="T19" fmla="*/ 1 h 86"/>
                  <a:gd name="T20" fmla="*/ 1 w 98"/>
                  <a:gd name="T21" fmla="*/ 1 h 86"/>
                  <a:gd name="T22" fmla="*/ 1 w 98"/>
                  <a:gd name="T23" fmla="*/ 1 h 86"/>
                  <a:gd name="T24" fmla="*/ 1 w 98"/>
                  <a:gd name="T25" fmla="*/ 1 h 86"/>
                  <a:gd name="T26" fmla="*/ 1 w 98"/>
                  <a:gd name="T27" fmla="*/ 1 h 86"/>
                  <a:gd name="T28" fmla="*/ 1 w 98"/>
                  <a:gd name="T29" fmla="*/ 1 h 86"/>
                  <a:gd name="T30" fmla="*/ 1 w 98"/>
                  <a:gd name="T31" fmla="*/ 1 h 86"/>
                  <a:gd name="T32" fmla="*/ 1 w 98"/>
                  <a:gd name="T33" fmla="*/ 1 h 86"/>
                  <a:gd name="T34" fmla="*/ 1 w 98"/>
                  <a:gd name="T35" fmla="*/ 1 h 86"/>
                  <a:gd name="T36" fmla="*/ 1 w 98"/>
                  <a:gd name="T37" fmla="*/ 0 h 86"/>
                  <a:gd name="T38" fmla="*/ 2 w 98"/>
                  <a:gd name="T39" fmla="*/ 1 h 8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98"/>
                  <a:gd name="T61" fmla="*/ 0 h 86"/>
                  <a:gd name="T62" fmla="*/ 98 w 98"/>
                  <a:gd name="T63" fmla="*/ 86 h 8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98" h="86">
                    <a:moveTo>
                      <a:pt x="98" y="86"/>
                    </a:moveTo>
                    <a:lnTo>
                      <a:pt x="0" y="73"/>
                    </a:lnTo>
                    <a:lnTo>
                      <a:pt x="4" y="71"/>
                    </a:lnTo>
                    <a:lnTo>
                      <a:pt x="10" y="67"/>
                    </a:lnTo>
                    <a:lnTo>
                      <a:pt x="14" y="65"/>
                    </a:lnTo>
                    <a:lnTo>
                      <a:pt x="18" y="61"/>
                    </a:lnTo>
                    <a:lnTo>
                      <a:pt x="21" y="58"/>
                    </a:lnTo>
                    <a:lnTo>
                      <a:pt x="25" y="54"/>
                    </a:lnTo>
                    <a:lnTo>
                      <a:pt x="29" y="50"/>
                    </a:lnTo>
                    <a:lnTo>
                      <a:pt x="33" y="44"/>
                    </a:lnTo>
                    <a:lnTo>
                      <a:pt x="35" y="40"/>
                    </a:lnTo>
                    <a:lnTo>
                      <a:pt x="39" y="36"/>
                    </a:lnTo>
                    <a:lnTo>
                      <a:pt x="41" y="31"/>
                    </a:lnTo>
                    <a:lnTo>
                      <a:pt x="42" y="27"/>
                    </a:lnTo>
                    <a:lnTo>
                      <a:pt x="44" y="21"/>
                    </a:lnTo>
                    <a:lnTo>
                      <a:pt x="46" y="15"/>
                    </a:lnTo>
                    <a:lnTo>
                      <a:pt x="48" y="12"/>
                    </a:lnTo>
                    <a:lnTo>
                      <a:pt x="48" y="6"/>
                    </a:lnTo>
                    <a:lnTo>
                      <a:pt x="50" y="0"/>
                    </a:lnTo>
                    <a:lnTo>
                      <a:pt x="98" y="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30" name="Line 47"/>
              <p:cNvSpPr>
                <a:spLocks noChangeShapeType="1"/>
              </p:cNvSpPr>
              <p:nvPr/>
            </p:nvSpPr>
            <p:spPr bwMode="auto">
              <a:xfrm flipV="1">
                <a:off x="2147" y="2983"/>
                <a:ext cx="80" cy="5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31" name="Freeform 48"/>
              <p:cNvSpPr>
                <a:spLocks/>
              </p:cNvSpPr>
              <p:nvPr/>
            </p:nvSpPr>
            <p:spPr bwMode="auto">
              <a:xfrm>
                <a:off x="2206" y="2965"/>
                <a:ext cx="49" cy="42"/>
              </a:xfrm>
              <a:custGeom>
                <a:avLst/>
                <a:gdLst>
                  <a:gd name="T0" fmla="*/ 2 w 98"/>
                  <a:gd name="T1" fmla="*/ 0 h 85"/>
                  <a:gd name="T2" fmla="*/ 1 w 98"/>
                  <a:gd name="T3" fmla="*/ 1 h 85"/>
                  <a:gd name="T4" fmla="*/ 1 w 98"/>
                  <a:gd name="T5" fmla="*/ 1 h 85"/>
                  <a:gd name="T6" fmla="*/ 1 w 98"/>
                  <a:gd name="T7" fmla="*/ 1 h 85"/>
                  <a:gd name="T8" fmla="*/ 1 w 98"/>
                  <a:gd name="T9" fmla="*/ 1 h 85"/>
                  <a:gd name="T10" fmla="*/ 1 w 98"/>
                  <a:gd name="T11" fmla="*/ 1 h 85"/>
                  <a:gd name="T12" fmla="*/ 1 w 98"/>
                  <a:gd name="T13" fmla="*/ 0 h 85"/>
                  <a:gd name="T14" fmla="*/ 1 w 98"/>
                  <a:gd name="T15" fmla="*/ 0 h 85"/>
                  <a:gd name="T16" fmla="*/ 1 w 98"/>
                  <a:gd name="T17" fmla="*/ 0 h 85"/>
                  <a:gd name="T18" fmla="*/ 1 w 98"/>
                  <a:gd name="T19" fmla="*/ 0 h 85"/>
                  <a:gd name="T20" fmla="*/ 1 w 98"/>
                  <a:gd name="T21" fmla="*/ 0 h 85"/>
                  <a:gd name="T22" fmla="*/ 1 w 98"/>
                  <a:gd name="T23" fmla="*/ 0 h 85"/>
                  <a:gd name="T24" fmla="*/ 1 w 98"/>
                  <a:gd name="T25" fmla="*/ 0 h 85"/>
                  <a:gd name="T26" fmla="*/ 1 w 98"/>
                  <a:gd name="T27" fmla="*/ 0 h 85"/>
                  <a:gd name="T28" fmla="*/ 1 w 98"/>
                  <a:gd name="T29" fmla="*/ 0 h 85"/>
                  <a:gd name="T30" fmla="*/ 1 w 98"/>
                  <a:gd name="T31" fmla="*/ 0 h 85"/>
                  <a:gd name="T32" fmla="*/ 1 w 98"/>
                  <a:gd name="T33" fmla="*/ 0 h 85"/>
                  <a:gd name="T34" fmla="*/ 1 w 98"/>
                  <a:gd name="T35" fmla="*/ 0 h 85"/>
                  <a:gd name="T36" fmla="*/ 0 w 98"/>
                  <a:gd name="T37" fmla="*/ 0 h 85"/>
                  <a:gd name="T38" fmla="*/ 2 w 98"/>
                  <a:gd name="T39" fmla="*/ 0 h 8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98"/>
                  <a:gd name="T61" fmla="*/ 0 h 85"/>
                  <a:gd name="T62" fmla="*/ 98 w 98"/>
                  <a:gd name="T63" fmla="*/ 85 h 8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98" h="85">
                    <a:moveTo>
                      <a:pt x="98" y="0"/>
                    </a:moveTo>
                    <a:lnTo>
                      <a:pt x="50" y="85"/>
                    </a:lnTo>
                    <a:lnTo>
                      <a:pt x="48" y="81"/>
                    </a:lnTo>
                    <a:lnTo>
                      <a:pt x="48" y="75"/>
                    </a:lnTo>
                    <a:lnTo>
                      <a:pt x="46" y="69"/>
                    </a:lnTo>
                    <a:lnTo>
                      <a:pt x="44" y="64"/>
                    </a:lnTo>
                    <a:lnTo>
                      <a:pt x="42" y="60"/>
                    </a:lnTo>
                    <a:lnTo>
                      <a:pt x="41" y="54"/>
                    </a:lnTo>
                    <a:lnTo>
                      <a:pt x="39" y="50"/>
                    </a:lnTo>
                    <a:lnTo>
                      <a:pt x="35" y="44"/>
                    </a:lnTo>
                    <a:lnTo>
                      <a:pt x="33" y="41"/>
                    </a:lnTo>
                    <a:lnTo>
                      <a:pt x="29" y="37"/>
                    </a:lnTo>
                    <a:lnTo>
                      <a:pt x="25" y="33"/>
                    </a:lnTo>
                    <a:lnTo>
                      <a:pt x="21" y="29"/>
                    </a:lnTo>
                    <a:lnTo>
                      <a:pt x="18" y="25"/>
                    </a:lnTo>
                    <a:lnTo>
                      <a:pt x="14" y="21"/>
                    </a:lnTo>
                    <a:lnTo>
                      <a:pt x="10" y="18"/>
                    </a:lnTo>
                    <a:lnTo>
                      <a:pt x="4" y="16"/>
                    </a:lnTo>
                    <a:lnTo>
                      <a:pt x="0" y="12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32" name="Line 49"/>
              <p:cNvSpPr>
                <a:spLocks noChangeShapeType="1"/>
              </p:cNvSpPr>
              <p:nvPr/>
            </p:nvSpPr>
            <p:spPr bwMode="auto">
              <a:xfrm>
                <a:off x="2291" y="2893"/>
                <a:ext cx="1" cy="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33" name="Freeform 50"/>
              <p:cNvSpPr>
                <a:spLocks/>
              </p:cNvSpPr>
              <p:nvPr/>
            </p:nvSpPr>
            <p:spPr bwMode="auto">
              <a:xfrm>
                <a:off x="2269" y="2884"/>
                <a:ext cx="44" cy="44"/>
              </a:xfrm>
              <a:custGeom>
                <a:avLst/>
                <a:gdLst>
                  <a:gd name="T0" fmla="*/ 1 w 88"/>
                  <a:gd name="T1" fmla="*/ 1 h 88"/>
                  <a:gd name="T2" fmla="*/ 0 w 88"/>
                  <a:gd name="T3" fmla="*/ 0 h 88"/>
                  <a:gd name="T4" fmla="*/ 1 w 88"/>
                  <a:gd name="T5" fmla="*/ 1 h 88"/>
                  <a:gd name="T6" fmla="*/ 1 w 88"/>
                  <a:gd name="T7" fmla="*/ 1 h 88"/>
                  <a:gd name="T8" fmla="*/ 1 w 88"/>
                  <a:gd name="T9" fmla="*/ 1 h 88"/>
                  <a:gd name="T10" fmla="*/ 1 w 88"/>
                  <a:gd name="T11" fmla="*/ 1 h 88"/>
                  <a:gd name="T12" fmla="*/ 1 w 88"/>
                  <a:gd name="T13" fmla="*/ 1 h 88"/>
                  <a:gd name="T14" fmla="*/ 1 w 88"/>
                  <a:gd name="T15" fmla="*/ 1 h 88"/>
                  <a:gd name="T16" fmla="*/ 1 w 88"/>
                  <a:gd name="T17" fmla="*/ 1 h 88"/>
                  <a:gd name="T18" fmla="*/ 1 w 88"/>
                  <a:gd name="T19" fmla="*/ 1 h 88"/>
                  <a:gd name="T20" fmla="*/ 1 w 88"/>
                  <a:gd name="T21" fmla="*/ 1 h 88"/>
                  <a:gd name="T22" fmla="*/ 1 w 88"/>
                  <a:gd name="T23" fmla="*/ 1 h 88"/>
                  <a:gd name="T24" fmla="*/ 1 w 88"/>
                  <a:gd name="T25" fmla="*/ 1 h 88"/>
                  <a:gd name="T26" fmla="*/ 1 w 88"/>
                  <a:gd name="T27" fmla="*/ 1 h 88"/>
                  <a:gd name="T28" fmla="*/ 1 w 88"/>
                  <a:gd name="T29" fmla="*/ 1 h 88"/>
                  <a:gd name="T30" fmla="*/ 1 w 88"/>
                  <a:gd name="T31" fmla="*/ 1 h 88"/>
                  <a:gd name="T32" fmla="*/ 1 w 88"/>
                  <a:gd name="T33" fmla="*/ 1 h 88"/>
                  <a:gd name="T34" fmla="*/ 1 w 88"/>
                  <a:gd name="T35" fmla="*/ 1 h 88"/>
                  <a:gd name="T36" fmla="*/ 1 w 88"/>
                  <a:gd name="T37" fmla="*/ 0 h 88"/>
                  <a:gd name="T38" fmla="*/ 1 w 88"/>
                  <a:gd name="T39" fmla="*/ 1 h 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88"/>
                  <a:gd name="T61" fmla="*/ 0 h 88"/>
                  <a:gd name="T62" fmla="*/ 88 w 88"/>
                  <a:gd name="T63" fmla="*/ 88 h 8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88" h="88">
                    <a:moveTo>
                      <a:pt x="44" y="88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9" y="4"/>
                    </a:lnTo>
                    <a:lnTo>
                      <a:pt x="13" y="6"/>
                    </a:lnTo>
                    <a:lnTo>
                      <a:pt x="19" y="8"/>
                    </a:lnTo>
                    <a:lnTo>
                      <a:pt x="25" y="10"/>
                    </a:lnTo>
                    <a:lnTo>
                      <a:pt x="31" y="10"/>
                    </a:lnTo>
                    <a:lnTo>
                      <a:pt x="34" y="10"/>
                    </a:lnTo>
                    <a:lnTo>
                      <a:pt x="40" y="12"/>
                    </a:lnTo>
                    <a:lnTo>
                      <a:pt x="46" y="12"/>
                    </a:lnTo>
                    <a:lnTo>
                      <a:pt x="52" y="10"/>
                    </a:lnTo>
                    <a:lnTo>
                      <a:pt x="57" y="10"/>
                    </a:lnTo>
                    <a:lnTo>
                      <a:pt x="61" y="10"/>
                    </a:lnTo>
                    <a:lnTo>
                      <a:pt x="67" y="8"/>
                    </a:lnTo>
                    <a:lnTo>
                      <a:pt x="73" y="6"/>
                    </a:lnTo>
                    <a:lnTo>
                      <a:pt x="79" y="4"/>
                    </a:lnTo>
                    <a:lnTo>
                      <a:pt x="82" y="2"/>
                    </a:lnTo>
                    <a:lnTo>
                      <a:pt x="88" y="0"/>
                    </a:lnTo>
                    <a:lnTo>
                      <a:pt x="44" y="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34" name="Line 51"/>
              <p:cNvSpPr>
                <a:spLocks noChangeShapeType="1"/>
              </p:cNvSpPr>
              <p:nvPr/>
            </p:nvSpPr>
            <p:spPr bwMode="auto">
              <a:xfrm>
                <a:off x="2147" y="3037"/>
                <a:ext cx="76" cy="25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35" name="Freeform 52"/>
              <p:cNvSpPr>
                <a:spLocks/>
              </p:cNvSpPr>
              <p:nvPr/>
            </p:nvSpPr>
            <p:spPr bwMode="auto">
              <a:xfrm>
                <a:off x="2206" y="3038"/>
                <a:ext cx="49" cy="42"/>
              </a:xfrm>
              <a:custGeom>
                <a:avLst/>
                <a:gdLst>
                  <a:gd name="T0" fmla="*/ 2 w 98"/>
                  <a:gd name="T1" fmla="*/ 1 h 84"/>
                  <a:gd name="T2" fmla="*/ 0 w 98"/>
                  <a:gd name="T3" fmla="*/ 1 h 84"/>
                  <a:gd name="T4" fmla="*/ 1 w 98"/>
                  <a:gd name="T5" fmla="*/ 1 h 84"/>
                  <a:gd name="T6" fmla="*/ 1 w 98"/>
                  <a:gd name="T7" fmla="*/ 1 h 84"/>
                  <a:gd name="T8" fmla="*/ 1 w 98"/>
                  <a:gd name="T9" fmla="*/ 1 h 84"/>
                  <a:gd name="T10" fmla="*/ 1 w 98"/>
                  <a:gd name="T11" fmla="*/ 1 h 84"/>
                  <a:gd name="T12" fmla="*/ 1 w 98"/>
                  <a:gd name="T13" fmla="*/ 1 h 84"/>
                  <a:gd name="T14" fmla="*/ 1 w 98"/>
                  <a:gd name="T15" fmla="*/ 1 h 84"/>
                  <a:gd name="T16" fmla="*/ 1 w 98"/>
                  <a:gd name="T17" fmla="*/ 1 h 84"/>
                  <a:gd name="T18" fmla="*/ 1 w 98"/>
                  <a:gd name="T19" fmla="*/ 1 h 84"/>
                  <a:gd name="T20" fmla="*/ 1 w 98"/>
                  <a:gd name="T21" fmla="*/ 1 h 84"/>
                  <a:gd name="T22" fmla="*/ 1 w 98"/>
                  <a:gd name="T23" fmla="*/ 1 h 84"/>
                  <a:gd name="T24" fmla="*/ 1 w 98"/>
                  <a:gd name="T25" fmla="*/ 1 h 84"/>
                  <a:gd name="T26" fmla="*/ 1 w 98"/>
                  <a:gd name="T27" fmla="*/ 1 h 84"/>
                  <a:gd name="T28" fmla="*/ 1 w 98"/>
                  <a:gd name="T29" fmla="*/ 1 h 84"/>
                  <a:gd name="T30" fmla="*/ 1 w 98"/>
                  <a:gd name="T31" fmla="*/ 1 h 84"/>
                  <a:gd name="T32" fmla="*/ 1 w 98"/>
                  <a:gd name="T33" fmla="*/ 1 h 84"/>
                  <a:gd name="T34" fmla="*/ 1 w 98"/>
                  <a:gd name="T35" fmla="*/ 1 h 84"/>
                  <a:gd name="T36" fmla="*/ 1 w 98"/>
                  <a:gd name="T37" fmla="*/ 0 h 84"/>
                  <a:gd name="T38" fmla="*/ 2 w 98"/>
                  <a:gd name="T39" fmla="*/ 1 h 8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98"/>
                  <a:gd name="T61" fmla="*/ 0 h 84"/>
                  <a:gd name="T62" fmla="*/ 98 w 98"/>
                  <a:gd name="T63" fmla="*/ 84 h 84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98" h="84">
                    <a:moveTo>
                      <a:pt x="98" y="69"/>
                    </a:moveTo>
                    <a:lnTo>
                      <a:pt x="0" y="84"/>
                    </a:lnTo>
                    <a:lnTo>
                      <a:pt x="4" y="79"/>
                    </a:lnTo>
                    <a:lnTo>
                      <a:pt x="8" y="75"/>
                    </a:lnTo>
                    <a:lnTo>
                      <a:pt x="12" y="71"/>
                    </a:lnTo>
                    <a:lnTo>
                      <a:pt x="14" y="67"/>
                    </a:lnTo>
                    <a:lnTo>
                      <a:pt x="18" y="61"/>
                    </a:lnTo>
                    <a:lnTo>
                      <a:pt x="19" y="58"/>
                    </a:lnTo>
                    <a:lnTo>
                      <a:pt x="21" y="52"/>
                    </a:lnTo>
                    <a:lnTo>
                      <a:pt x="23" y="48"/>
                    </a:lnTo>
                    <a:lnTo>
                      <a:pt x="25" y="42"/>
                    </a:lnTo>
                    <a:lnTo>
                      <a:pt x="27" y="37"/>
                    </a:lnTo>
                    <a:lnTo>
                      <a:pt x="27" y="33"/>
                    </a:lnTo>
                    <a:lnTo>
                      <a:pt x="29" y="27"/>
                    </a:lnTo>
                    <a:lnTo>
                      <a:pt x="29" y="21"/>
                    </a:lnTo>
                    <a:lnTo>
                      <a:pt x="29" y="15"/>
                    </a:lnTo>
                    <a:lnTo>
                      <a:pt x="29" y="10"/>
                    </a:lnTo>
                    <a:lnTo>
                      <a:pt x="29" y="6"/>
                    </a:lnTo>
                    <a:lnTo>
                      <a:pt x="29" y="0"/>
                    </a:lnTo>
                    <a:lnTo>
                      <a:pt x="98" y="6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36" name="Rectangle 53"/>
              <p:cNvSpPr>
                <a:spLocks noChangeArrowheads="1"/>
              </p:cNvSpPr>
              <p:nvPr/>
            </p:nvSpPr>
            <p:spPr bwMode="auto">
              <a:xfrm>
                <a:off x="2150" y="2662"/>
                <a:ext cx="100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</a:rPr>
                  <a:t>Stat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39137" name="Rectangle 54"/>
              <p:cNvSpPr>
                <a:spLocks noChangeArrowheads="1"/>
              </p:cNvSpPr>
              <p:nvPr/>
            </p:nvSpPr>
            <p:spPr bwMode="auto">
              <a:xfrm>
                <a:off x="2120" y="2739"/>
                <a:ext cx="160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</a:rPr>
                  <a:t>model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39138" name="Freeform 55"/>
              <p:cNvSpPr>
                <a:spLocks/>
              </p:cNvSpPr>
              <p:nvPr/>
            </p:nvSpPr>
            <p:spPr bwMode="auto">
              <a:xfrm>
                <a:off x="2452" y="3144"/>
                <a:ext cx="396" cy="18"/>
              </a:xfrm>
              <a:custGeom>
                <a:avLst/>
                <a:gdLst>
                  <a:gd name="T0" fmla="*/ 12 w 792"/>
                  <a:gd name="T1" fmla="*/ 0 h 36"/>
                  <a:gd name="T2" fmla="*/ 0 w 792"/>
                  <a:gd name="T3" fmla="*/ 0 h 36"/>
                  <a:gd name="T4" fmla="*/ 1 w 792"/>
                  <a:gd name="T5" fmla="*/ 1 h 36"/>
                  <a:gd name="T6" fmla="*/ 12 w 792"/>
                  <a:gd name="T7" fmla="*/ 1 h 36"/>
                  <a:gd name="T8" fmla="*/ 12 w 792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2"/>
                  <a:gd name="T16" fmla="*/ 0 h 36"/>
                  <a:gd name="T17" fmla="*/ 792 w 792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2" h="36">
                    <a:moveTo>
                      <a:pt x="756" y="0"/>
                    </a:moveTo>
                    <a:lnTo>
                      <a:pt x="0" y="0"/>
                    </a:lnTo>
                    <a:lnTo>
                      <a:pt x="37" y="36"/>
                    </a:lnTo>
                    <a:lnTo>
                      <a:pt x="792" y="36"/>
                    </a:lnTo>
                    <a:lnTo>
                      <a:pt x="756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39" name="Freeform 56"/>
              <p:cNvSpPr>
                <a:spLocks/>
              </p:cNvSpPr>
              <p:nvPr/>
            </p:nvSpPr>
            <p:spPr bwMode="auto">
              <a:xfrm>
                <a:off x="2830" y="2659"/>
                <a:ext cx="18" cy="503"/>
              </a:xfrm>
              <a:custGeom>
                <a:avLst/>
                <a:gdLst>
                  <a:gd name="T0" fmla="*/ 1 w 36"/>
                  <a:gd name="T1" fmla="*/ 15 h 1007"/>
                  <a:gd name="T2" fmla="*/ 0 w 36"/>
                  <a:gd name="T3" fmla="*/ 15 h 1007"/>
                  <a:gd name="T4" fmla="*/ 0 w 36"/>
                  <a:gd name="T5" fmla="*/ 0 h 1007"/>
                  <a:gd name="T6" fmla="*/ 1 w 36"/>
                  <a:gd name="T7" fmla="*/ 0 h 1007"/>
                  <a:gd name="T8" fmla="*/ 1 w 36"/>
                  <a:gd name="T9" fmla="*/ 15 h 10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1007"/>
                  <a:gd name="T17" fmla="*/ 36 w 36"/>
                  <a:gd name="T18" fmla="*/ 1007 h 10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1007">
                    <a:moveTo>
                      <a:pt x="36" y="1007"/>
                    </a:moveTo>
                    <a:lnTo>
                      <a:pt x="0" y="971"/>
                    </a:lnTo>
                    <a:lnTo>
                      <a:pt x="0" y="0"/>
                    </a:lnTo>
                    <a:lnTo>
                      <a:pt x="36" y="37"/>
                    </a:lnTo>
                    <a:lnTo>
                      <a:pt x="36" y="1007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40" name="Rectangle 57"/>
              <p:cNvSpPr>
                <a:spLocks noChangeArrowheads="1"/>
              </p:cNvSpPr>
              <p:nvPr/>
            </p:nvSpPr>
            <p:spPr bwMode="auto">
              <a:xfrm>
                <a:off x="2452" y="2659"/>
                <a:ext cx="378" cy="485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41" name="Rectangle 58"/>
              <p:cNvSpPr>
                <a:spLocks noChangeArrowheads="1"/>
              </p:cNvSpPr>
              <p:nvPr/>
            </p:nvSpPr>
            <p:spPr bwMode="auto">
              <a:xfrm>
                <a:off x="2522" y="2653"/>
                <a:ext cx="238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</a:rPr>
                  <a:t>Evidence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39142" name="Rectangle 59"/>
              <p:cNvSpPr>
                <a:spLocks noChangeArrowheads="1"/>
              </p:cNvSpPr>
              <p:nvPr/>
            </p:nvSpPr>
            <p:spPr bwMode="auto">
              <a:xfrm>
                <a:off x="2568" y="2730"/>
                <a:ext cx="146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</a:rPr>
                  <a:t>Rules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39143" name="Rectangle 60"/>
              <p:cNvSpPr>
                <a:spLocks noChangeArrowheads="1"/>
              </p:cNvSpPr>
              <p:nvPr/>
            </p:nvSpPr>
            <p:spPr bwMode="auto">
              <a:xfrm>
                <a:off x="2480" y="2838"/>
                <a:ext cx="72" cy="72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44" name="Rectangle 61"/>
              <p:cNvSpPr>
                <a:spLocks noChangeArrowheads="1"/>
              </p:cNvSpPr>
              <p:nvPr/>
            </p:nvSpPr>
            <p:spPr bwMode="auto">
              <a:xfrm>
                <a:off x="2480" y="2946"/>
                <a:ext cx="72" cy="72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45" name="Rectangle 62"/>
              <p:cNvSpPr>
                <a:spLocks noChangeArrowheads="1"/>
              </p:cNvSpPr>
              <p:nvPr/>
            </p:nvSpPr>
            <p:spPr bwMode="auto">
              <a:xfrm>
                <a:off x="2480" y="3054"/>
                <a:ext cx="72" cy="73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46" name="Rectangle 63"/>
              <p:cNvSpPr>
                <a:spLocks noChangeArrowheads="1"/>
              </p:cNvSpPr>
              <p:nvPr/>
            </p:nvSpPr>
            <p:spPr bwMode="auto">
              <a:xfrm>
                <a:off x="2677" y="2838"/>
                <a:ext cx="126" cy="306"/>
              </a:xfrm>
              <a:prstGeom prst="rect">
                <a:avLst/>
              </a:prstGeom>
              <a:solidFill>
                <a:srgbClr val="FFFF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47" name="Freeform 64"/>
              <p:cNvSpPr>
                <a:spLocks/>
              </p:cNvSpPr>
              <p:nvPr/>
            </p:nvSpPr>
            <p:spPr bwMode="auto">
              <a:xfrm>
                <a:off x="2696" y="2856"/>
                <a:ext cx="72" cy="54"/>
              </a:xfrm>
              <a:custGeom>
                <a:avLst/>
                <a:gdLst>
                  <a:gd name="T0" fmla="*/ 1 w 144"/>
                  <a:gd name="T1" fmla="*/ 2 h 107"/>
                  <a:gd name="T2" fmla="*/ 1 w 144"/>
                  <a:gd name="T3" fmla="*/ 2 h 107"/>
                  <a:gd name="T4" fmla="*/ 2 w 144"/>
                  <a:gd name="T5" fmla="*/ 1 h 107"/>
                  <a:gd name="T6" fmla="*/ 1 w 144"/>
                  <a:gd name="T7" fmla="*/ 0 h 107"/>
                  <a:gd name="T8" fmla="*/ 1 w 144"/>
                  <a:gd name="T9" fmla="*/ 0 h 107"/>
                  <a:gd name="T10" fmla="*/ 0 w 144"/>
                  <a:gd name="T11" fmla="*/ 1 h 107"/>
                  <a:gd name="T12" fmla="*/ 1 w 144"/>
                  <a:gd name="T13" fmla="*/ 2 h 10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4"/>
                  <a:gd name="T22" fmla="*/ 0 h 107"/>
                  <a:gd name="T23" fmla="*/ 144 w 144"/>
                  <a:gd name="T24" fmla="*/ 107 h 10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4" h="107">
                    <a:moveTo>
                      <a:pt x="35" y="107"/>
                    </a:moveTo>
                    <a:lnTo>
                      <a:pt x="108" y="107"/>
                    </a:lnTo>
                    <a:lnTo>
                      <a:pt x="144" y="53"/>
                    </a:lnTo>
                    <a:lnTo>
                      <a:pt x="108" y="0"/>
                    </a:lnTo>
                    <a:lnTo>
                      <a:pt x="35" y="0"/>
                    </a:lnTo>
                    <a:lnTo>
                      <a:pt x="0" y="53"/>
                    </a:lnTo>
                    <a:lnTo>
                      <a:pt x="35" y="107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48" name="Freeform 65"/>
              <p:cNvSpPr>
                <a:spLocks/>
              </p:cNvSpPr>
              <p:nvPr/>
            </p:nvSpPr>
            <p:spPr bwMode="auto">
              <a:xfrm>
                <a:off x="2723" y="3072"/>
                <a:ext cx="80" cy="55"/>
              </a:xfrm>
              <a:custGeom>
                <a:avLst/>
                <a:gdLst>
                  <a:gd name="T0" fmla="*/ 0 w 161"/>
                  <a:gd name="T1" fmla="*/ 2 h 109"/>
                  <a:gd name="T2" fmla="*/ 1 w 161"/>
                  <a:gd name="T3" fmla="*/ 2 h 109"/>
                  <a:gd name="T4" fmla="*/ 2 w 161"/>
                  <a:gd name="T5" fmla="*/ 0 h 109"/>
                  <a:gd name="T6" fmla="*/ 0 w 161"/>
                  <a:gd name="T7" fmla="*/ 0 h 109"/>
                  <a:gd name="T8" fmla="*/ 0 w 161"/>
                  <a:gd name="T9" fmla="*/ 2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1"/>
                  <a:gd name="T16" fmla="*/ 0 h 109"/>
                  <a:gd name="T17" fmla="*/ 161 w 161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1" h="109">
                    <a:moveTo>
                      <a:pt x="40" y="109"/>
                    </a:moveTo>
                    <a:lnTo>
                      <a:pt x="121" y="109"/>
                    </a:lnTo>
                    <a:lnTo>
                      <a:pt x="161" y="0"/>
                    </a:lnTo>
                    <a:lnTo>
                      <a:pt x="0" y="0"/>
                    </a:lnTo>
                    <a:lnTo>
                      <a:pt x="40" y="109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49" name="Freeform 66"/>
              <p:cNvSpPr>
                <a:spLocks/>
              </p:cNvSpPr>
              <p:nvPr/>
            </p:nvSpPr>
            <p:spPr bwMode="auto">
              <a:xfrm>
                <a:off x="2696" y="3054"/>
                <a:ext cx="72" cy="55"/>
              </a:xfrm>
              <a:custGeom>
                <a:avLst/>
                <a:gdLst>
                  <a:gd name="T0" fmla="*/ 0 w 144"/>
                  <a:gd name="T1" fmla="*/ 1 h 109"/>
                  <a:gd name="T2" fmla="*/ 1 w 144"/>
                  <a:gd name="T3" fmla="*/ 0 h 109"/>
                  <a:gd name="T4" fmla="*/ 2 w 144"/>
                  <a:gd name="T5" fmla="*/ 1 h 109"/>
                  <a:gd name="T6" fmla="*/ 1 w 144"/>
                  <a:gd name="T7" fmla="*/ 2 h 109"/>
                  <a:gd name="T8" fmla="*/ 0 w 144"/>
                  <a:gd name="T9" fmla="*/ 1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109"/>
                  <a:gd name="T17" fmla="*/ 144 w 144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109">
                    <a:moveTo>
                      <a:pt x="0" y="55"/>
                    </a:moveTo>
                    <a:lnTo>
                      <a:pt x="71" y="0"/>
                    </a:lnTo>
                    <a:lnTo>
                      <a:pt x="144" y="55"/>
                    </a:lnTo>
                    <a:lnTo>
                      <a:pt x="71" y="109"/>
                    </a:ln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50" name="Rectangle 67"/>
              <p:cNvSpPr>
                <a:spLocks noChangeArrowheads="1"/>
              </p:cNvSpPr>
              <p:nvPr/>
            </p:nvSpPr>
            <p:spPr bwMode="auto">
              <a:xfrm>
                <a:off x="2696" y="3018"/>
                <a:ext cx="96" cy="36"/>
              </a:xfrm>
              <a:prstGeom prst="rect">
                <a:avLst/>
              </a:prstGeom>
              <a:solidFill>
                <a:srgbClr val="FFFF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51" name="Freeform 68"/>
              <p:cNvSpPr>
                <a:spLocks/>
              </p:cNvSpPr>
              <p:nvPr/>
            </p:nvSpPr>
            <p:spPr bwMode="auto">
              <a:xfrm>
                <a:off x="2731" y="2893"/>
                <a:ext cx="72" cy="53"/>
              </a:xfrm>
              <a:custGeom>
                <a:avLst/>
                <a:gdLst>
                  <a:gd name="T0" fmla="*/ 1 w 144"/>
                  <a:gd name="T1" fmla="*/ 0 h 108"/>
                  <a:gd name="T2" fmla="*/ 2 w 144"/>
                  <a:gd name="T3" fmla="*/ 0 h 108"/>
                  <a:gd name="T4" fmla="*/ 2 w 144"/>
                  <a:gd name="T5" fmla="*/ 0 h 108"/>
                  <a:gd name="T6" fmla="*/ 2 w 144"/>
                  <a:gd name="T7" fmla="*/ 0 h 108"/>
                  <a:gd name="T8" fmla="*/ 2 w 144"/>
                  <a:gd name="T9" fmla="*/ 1 h 108"/>
                  <a:gd name="T10" fmla="*/ 2 w 144"/>
                  <a:gd name="T11" fmla="*/ 1 h 108"/>
                  <a:gd name="T12" fmla="*/ 1 w 144"/>
                  <a:gd name="T13" fmla="*/ 1 h 108"/>
                  <a:gd name="T14" fmla="*/ 1 w 144"/>
                  <a:gd name="T15" fmla="*/ 1 h 108"/>
                  <a:gd name="T16" fmla="*/ 0 w 144"/>
                  <a:gd name="T17" fmla="*/ 0 h 108"/>
                  <a:gd name="T18" fmla="*/ 1 w 144"/>
                  <a:gd name="T19" fmla="*/ 0 h 108"/>
                  <a:gd name="T20" fmla="*/ 1 w 144"/>
                  <a:gd name="T21" fmla="*/ 0 h 10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4"/>
                  <a:gd name="T34" fmla="*/ 0 h 108"/>
                  <a:gd name="T35" fmla="*/ 144 w 144"/>
                  <a:gd name="T36" fmla="*/ 108 h 10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4" h="108">
                    <a:moveTo>
                      <a:pt x="14" y="0"/>
                    </a:moveTo>
                    <a:lnTo>
                      <a:pt x="144" y="0"/>
                    </a:lnTo>
                    <a:lnTo>
                      <a:pt x="135" y="25"/>
                    </a:lnTo>
                    <a:lnTo>
                      <a:pt x="131" y="54"/>
                    </a:lnTo>
                    <a:lnTo>
                      <a:pt x="135" y="81"/>
                    </a:lnTo>
                    <a:lnTo>
                      <a:pt x="144" y="108"/>
                    </a:lnTo>
                    <a:lnTo>
                      <a:pt x="14" y="108"/>
                    </a:lnTo>
                    <a:lnTo>
                      <a:pt x="4" y="81"/>
                    </a:lnTo>
                    <a:lnTo>
                      <a:pt x="0" y="54"/>
                    </a:lnTo>
                    <a:lnTo>
                      <a:pt x="4" y="25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52" name="Freeform 69"/>
              <p:cNvSpPr>
                <a:spLocks/>
              </p:cNvSpPr>
              <p:nvPr/>
            </p:nvSpPr>
            <p:spPr bwMode="auto">
              <a:xfrm>
                <a:off x="2686" y="2946"/>
                <a:ext cx="82" cy="54"/>
              </a:xfrm>
              <a:custGeom>
                <a:avLst/>
                <a:gdLst>
                  <a:gd name="T0" fmla="*/ 1 w 163"/>
                  <a:gd name="T1" fmla="*/ 2 h 107"/>
                  <a:gd name="T2" fmla="*/ 2 w 163"/>
                  <a:gd name="T3" fmla="*/ 2 h 107"/>
                  <a:gd name="T4" fmla="*/ 3 w 163"/>
                  <a:gd name="T5" fmla="*/ 0 h 107"/>
                  <a:gd name="T6" fmla="*/ 0 w 163"/>
                  <a:gd name="T7" fmla="*/ 0 h 107"/>
                  <a:gd name="T8" fmla="*/ 1 w 163"/>
                  <a:gd name="T9" fmla="*/ 2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3"/>
                  <a:gd name="T16" fmla="*/ 0 h 107"/>
                  <a:gd name="T17" fmla="*/ 163 w 163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3" h="107">
                    <a:moveTo>
                      <a:pt x="40" y="107"/>
                    </a:moveTo>
                    <a:lnTo>
                      <a:pt x="123" y="107"/>
                    </a:lnTo>
                    <a:lnTo>
                      <a:pt x="163" y="0"/>
                    </a:lnTo>
                    <a:lnTo>
                      <a:pt x="0" y="0"/>
                    </a:lnTo>
                    <a:lnTo>
                      <a:pt x="40" y="107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53" name="Line 70"/>
              <p:cNvSpPr>
                <a:spLocks noChangeShapeType="1"/>
              </p:cNvSpPr>
              <p:nvPr/>
            </p:nvSpPr>
            <p:spPr bwMode="auto">
              <a:xfrm flipH="1" flipV="1">
                <a:off x="2596" y="2877"/>
                <a:ext cx="100" cy="6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54" name="Freeform 71"/>
              <p:cNvSpPr>
                <a:spLocks/>
              </p:cNvSpPr>
              <p:nvPr/>
            </p:nvSpPr>
            <p:spPr bwMode="auto">
              <a:xfrm>
                <a:off x="2552" y="2849"/>
                <a:ext cx="60" cy="59"/>
              </a:xfrm>
              <a:custGeom>
                <a:avLst/>
                <a:gdLst>
                  <a:gd name="T0" fmla="*/ 0 w 121"/>
                  <a:gd name="T1" fmla="*/ 0 h 119"/>
                  <a:gd name="T2" fmla="*/ 1 w 121"/>
                  <a:gd name="T3" fmla="*/ 0 h 119"/>
                  <a:gd name="T4" fmla="*/ 1 w 121"/>
                  <a:gd name="T5" fmla="*/ 0 h 119"/>
                  <a:gd name="T6" fmla="*/ 1 w 121"/>
                  <a:gd name="T7" fmla="*/ 0 h 119"/>
                  <a:gd name="T8" fmla="*/ 1 w 121"/>
                  <a:gd name="T9" fmla="*/ 0 h 119"/>
                  <a:gd name="T10" fmla="*/ 1 w 121"/>
                  <a:gd name="T11" fmla="*/ 0 h 119"/>
                  <a:gd name="T12" fmla="*/ 1 w 121"/>
                  <a:gd name="T13" fmla="*/ 0 h 119"/>
                  <a:gd name="T14" fmla="*/ 1 w 121"/>
                  <a:gd name="T15" fmla="*/ 0 h 119"/>
                  <a:gd name="T16" fmla="*/ 1 w 121"/>
                  <a:gd name="T17" fmla="*/ 0 h 119"/>
                  <a:gd name="T18" fmla="*/ 1 w 121"/>
                  <a:gd name="T19" fmla="*/ 0 h 119"/>
                  <a:gd name="T20" fmla="*/ 1 w 121"/>
                  <a:gd name="T21" fmla="*/ 0 h 119"/>
                  <a:gd name="T22" fmla="*/ 1 w 121"/>
                  <a:gd name="T23" fmla="*/ 1 h 119"/>
                  <a:gd name="T24" fmla="*/ 1 w 121"/>
                  <a:gd name="T25" fmla="*/ 1 h 119"/>
                  <a:gd name="T26" fmla="*/ 1 w 121"/>
                  <a:gd name="T27" fmla="*/ 1 h 119"/>
                  <a:gd name="T28" fmla="*/ 1 w 121"/>
                  <a:gd name="T29" fmla="*/ 1 h 119"/>
                  <a:gd name="T30" fmla="*/ 1 w 121"/>
                  <a:gd name="T31" fmla="*/ 1 h 119"/>
                  <a:gd name="T32" fmla="*/ 1 w 121"/>
                  <a:gd name="T33" fmla="*/ 1 h 119"/>
                  <a:gd name="T34" fmla="*/ 1 w 121"/>
                  <a:gd name="T35" fmla="*/ 1 h 119"/>
                  <a:gd name="T36" fmla="*/ 1 w 121"/>
                  <a:gd name="T37" fmla="*/ 1 h 119"/>
                  <a:gd name="T38" fmla="*/ 0 w 121"/>
                  <a:gd name="T39" fmla="*/ 0 h 11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21"/>
                  <a:gd name="T61" fmla="*/ 0 h 119"/>
                  <a:gd name="T62" fmla="*/ 121 w 121"/>
                  <a:gd name="T63" fmla="*/ 119 h 119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21" h="119">
                    <a:moveTo>
                      <a:pt x="0" y="52"/>
                    </a:moveTo>
                    <a:lnTo>
                      <a:pt x="121" y="0"/>
                    </a:lnTo>
                    <a:lnTo>
                      <a:pt x="119" y="6"/>
                    </a:lnTo>
                    <a:lnTo>
                      <a:pt x="115" y="14"/>
                    </a:lnTo>
                    <a:lnTo>
                      <a:pt x="113" y="19"/>
                    </a:lnTo>
                    <a:lnTo>
                      <a:pt x="109" y="27"/>
                    </a:lnTo>
                    <a:lnTo>
                      <a:pt x="107" y="33"/>
                    </a:lnTo>
                    <a:lnTo>
                      <a:pt x="105" y="41"/>
                    </a:lnTo>
                    <a:lnTo>
                      <a:pt x="105" y="48"/>
                    </a:lnTo>
                    <a:lnTo>
                      <a:pt x="103" y="54"/>
                    </a:lnTo>
                    <a:lnTo>
                      <a:pt x="103" y="62"/>
                    </a:lnTo>
                    <a:lnTo>
                      <a:pt x="103" y="69"/>
                    </a:lnTo>
                    <a:lnTo>
                      <a:pt x="103" y="77"/>
                    </a:lnTo>
                    <a:lnTo>
                      <a:pt x="105" y="85"/>
                    </a:lnTo>
                    <a:lnTo>
                      <a:pt x="105" y="90"/>
                    </a:lnTo>
                    <a:lnTo>
                      <a:pt x="107" y="98"/>
                    </a:lnTo>
                    <a:lnTo>
                      <a:pt x="109" y="106"/>
                    </a:lnTo>
                    <a:lnTo>
                      <a:pt x="111" y="111"/>
                    </a:lnTo>
                    <a:lnTo>
                      <a:pt x="115" y="119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55" name="Line 72"/>
              <p:cNvSpPr>
                <a:spLocks noChangeShapeType="1"/>
              </p:cNvSpPr>
              <p:nvPr/>
            </p:nvSpPr>
            <p:spPr bwMode="auto">
              <a:xfrm flipH="1" flipV="1">
                <a:off x="2596" y="2986"/>
                <a:ext cx="81" cy="6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56" name="Freeform 73"/>
              <p:cNvSpPr>
                <a:spLocks/>
              </p:cNvSpPr>
              <p:nvPr/>
            </p:nvSpPr>
            <p:spPr bwMode="auto">
              <a:xfrm>
                <a:off x="2552" y="2957"/>
                <a:ext cx="61" cy="59"/>
              </a:xfrm>
              <a:custGeom>
                <a:avLst/>
                <a:gdLst>
                  <a:gd name="T0" fmla="*/ 0 w 122"/>
                  <a:gd name="T1" fmla="*/ 0 h 119"/>
                  <a:gd name="T2" fmla="*/ 2 w 122"/>
                  <a:gd name="T3" fmla="*/ 0 h 119"/>
                  <a:gd name="T4" fmla="*/ 2 w 122"/>
                  <a:gd name="T5" fmla="*/ 0 h 119"/>
                  <a:gd name="T6" fmla="*/ 2 w 122"/>
                  <a:gd name="T7" fmla="*/ 0 h 119"/>
                  <a:gd name="T8" fmla="*/ 2 w 122"/>
                  <a:gd name="T9" fmla="*/ 0 h 119"/>
                  <a:gd name="T10" fmla="*/ 2 w 122"/>
                  <a:gd name="T11" fmla="*/ 0 h 119"/>
                  <a:gd name="T12" fmla="*/ 2 w 122"/>
                  <a:gd name="T13" fmla="*/ 0 h 119"/>
                  <a:gd name="T14" fmla="*/ 2 w 122"/>
                  <a:gd name="T15" fmla="*/ 0 h 119"/>
                  <a:gd name="T16" fmla="*/ 2 w 122"/>
                  <a:gd name="T17" fmla="*/ 0 h 119"/>
                  <a:gd name="T18" fmla="*/ 2 w 122"/>
                  <a:gd name="T19" fmla="*/ 0 h 119"/>
                  <a:gd name="T20" fmla="*/ 2 w 122"/>
                  <a:gd name="T21" fmla="*/ 0 h 119"/>
                  <a:gd name="T22" fmla="*/ 2 w 122"/>
                  <a:gd name="T23" fmla="*/ 1 h 119"/>
                  <a:gd name="T24" fmla="*/ 2 w 122"/>
                  <a:gd name="T25" fmla="*/ 1 h 119"/>
                  <a:gd name="T26" fmla="*/ 2 w 122"/>
                  <a:gd name="T27" fmla="*/ 1 h 119"/>
                  <a:gd name="T28" fmla="*/ 2 w 122"/>
                  <a:gd name="T29" fmla="*/ 1 h 119"/>
                  <a:gd name="T30" fmla="*/ 2 w 122"/>
                  <a:gd name="T31" fmla="*/ 1 h 119"/>
                  <a:gd name="T32" fmla="*/ 2 w 122"/>
                  <a:gd name="T33" fmla="*/ 1 h 119"/>
                  <a:gd name="T34" fmla="*/ 2 w 122"/>
                  <a:gd name="T35" fmla="*/ 1 h 119"/>
                  <a:gd name="T36" fmla="*/ 2 w 122"/>
                  <a:gd name="T37" fmla="*/ 1 h 119"/>
                  <a:gd name="T38" fmla="*/ 0 w 122"/>
                  <a:gd name="T39" fmla="*/ 0 h 11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22"/>
                  <a:gd name="T61" fmla="*/ 0 h 119"/>
                  <a:gd name="T62" fmla="*/ 122 w 122"/>
                  <a:gd name="T63" fmla="*/ 119 h 119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22" h="119">
                    <a:moveTo>
                      <a:pt x="0" y="50"/>
                    </a:moveTo>
                    <a:lnTo>
                      <a:pt x="122" y="0"/>
                    </a:lnTo>
                    <a:lnTo>
                      <a:pt x="119" y="6"/>
                    </a:lnTo>
                    <a:lnTo>
                      <a:pt x="115" y="13"/>
                    </a:lnTo>
                    <a:lnTo>
                      <a:pt x="113" y="19"/>
                    </a:lnTo>
                    <a:lnTo>
                      <a:pt x="109" y="27"/>
                    </a:lnTo>
                    <a:lnTo>
                      <a:pt x="107" y="33"/>
                    </a:lnTo>
                    <a:lnTo>
                      <a:pt x="105" y="40"/>
                    </a:lnTo>
                    <a:lnTo>
                      <a:pt x="105" y="48"/>
                    </a:lnTo>
                    <a:lnTo>
                      <a:pt x="103" y="54"/>
                    </a:lnTo>
                    <a:lnTo>
                      <a:pt x="103" y="61"/>
                    </a:lnTo>
                    <a:lnTo>
                      <a:pt x="103" y="69"/>
                    </a:lnTo>
                    <a:lnTo>
                      <a:pt x="103" y="77"/>
                    </a:lnTo>
                    <a:lnTo>
                      <a:pt x="103" y="84"/>
                    </a:lnTo>
                    <a:lnTo>
                      <a:pt x="105" y="90"/>
                    </a:lnTo>
                    <a:lnTo>
                      <a:pt x="107" y="98"/>
                    </a:lnTo>
                    <a:lnTo>
                      <a:pt x="109" y="105"/>
                    </a:lnTo>
                    <a:lnTo>
                      <a:pt x="111" y="111"/>
                    </a:lnTo>
                    <a:lnTo>
                      <a:pt x="113" y="119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57" name="Line 74"/>
              <p:cNvSpPr>
                <a:spLocks noChangeShapeType="1"/>
              </p:cNvSpPr>
              <p:nvPr/>
            </p:nvSpPr>
            <p:spPr bwMode="auto">
              <a:xfrm flipH="1">
                <a:off x="2596" y="3082"/>
                <a:ext cx="100" cy="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58" name="Freeform 75"/>
              <p:cNvSpPr>
                <a:spLocks/>
              </p:cNvSpPr>
              <p:nvPr/>
            </p:nvSpPr>
            <p:spPr bwMode="auto">
              <a:xfrm>
                <a:off x="2552" y="3057"/>
                <a:ext cx="60" cy="59"/>
              </a:xfrm>
              <a:custGeom>
                <a:avLst/>
                <a:gdLst>
                  <a:gd name="T0" fmla="*/ 0 w 121"/>
                  <a:gd name="T1" fmla="*/ 1 h 119"/>
                  <a:gd name="T2" fmla="*/ 1 w 121"/>
                  <a:gd name="T3" fmla="*/ 0 h 119"/>
                  <a:gd name="T4" fmla="*/ 1 w 121"/>
                  <a:gd name="T5" fmla="*/ 0 h 119"/>
                  <a:gd name="T6" fmla="*/ 1 w 121"/>
                  <a:gd name="T7" fmla="*/ 0 h 119"/>
                  <a:gd name="T8" fmla="*/ 1 w 121"/>
                  <a:gd name="T9" fmla="*/ 0 h 119"/>
                  <a:gd name="T10" fmla="*/ 1 w 121"/>
                  <a:gd name="T11" fmla="*/ 0 h 119"/>
                  <a:gd name="T12" fmla="*/ 1 w 121"/>
                  <a:gd name="T13" fmla="*/ 0 h 119"/>
                  <a:gd name="T14" fmla="*/ 1 w 121"/>
                  <a:gd name="T15" fmla="*/ 0 h 119"/>
                  <a:gd name="T16" fmla="*/ 1 w 121"/>
                  <a:gd name="T17" fmla="*/ 0 h 119"/>
                  <a:gd name="T18" fmla="*/ 1 w 121"/>
                  <a:gd name="T19" fmla="*/ 0 h 119"/>
                  <a:gd name="T20" fmla="*/ 1 w 121"/>
                  <a:gd name="T21" fmla="*/ 1 h 119"/>
                  <a:gd name="T22" fmla="*/ 1 w 121"/>
                  <a:gd name="T23" fmla="*/ 1 h 119"/>
                  <a:gd name="T24" fmla="*/ 1 w 121"/>
                  <a:gd name="T25" fmla="*/ 1 h 119"/>
                  <a:gd name="T26" fmla="*/ 1 w 121"/>
                  <a:gd name="T27" fmla="*/ 1 h 119"/>
                  <a:gd name="T28" fmla="*/ 1 w 121"/>
                  <a:gd name="T29" fmla="*/ 1 h 119"/>
                  <a:gd name="T30" fmla="*/ 1 w 121"/>
                  <a:gd name="T31" fmla="*/ 1 h 119"/>
                  <a:gd name="T32" fmla="*/ 1 w 121"/>
                  <a:gd name="T33" fmla="*/ 1 h 119"/>
                  <a:gd name="T34" fmla="*/ 1 w 121"/>
                  <a:gd name="T35" fmla="*/ 1 h 119"/>
                  <a:gd name="T36" fmla="*/ 1 w 121"/>
                  <a:gd name="T37" fmla="*/ 1 h 119"/>
                  <a:gd name="T38" fmla="*/ 0 w 121"/>
                  <a:gd name="T39" fmla="*/ 1 h 11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21"/>
                  <a:gd name="T61" fmla="*/ 0 h 119"/>
                  <a:gd name="T62" fmla="*/ 121 w 121"/>
                  <a:gd name="T63" fmla="*/ 119 h 119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21" h="119">
                    <a:moveTo>
                      <a:pt x="0" y="68"/>
                    </a:moveTo>
                    <a:lnTo>
                      <a:pt x="115" y="0"/>
                    </a:lnTo>
                    <a:lnTo>
                      <a:pt x="111" y="8"/>
                    </a:lnTo>
                    <a:lnTo>
                      <a:pt x="109" y="14"/>
                    </a:lnTo>
                    <a:lnTo>
                      <a:pt x="107" y="22"/>
                    </a:lnTo>
                    <a:lnTo>
                      <a:pt x="105" y="29"/>
                    </a:lnTo>
                    <a:lnTo>
                      <a:pt x="105" y="35"/>
                    </a:lnTo>
                    <a:lnTo>
                      <a:pt x="103" y="43"/>
                    </a:lnTo>
                    <a:lnTo>
                      <a:pt x="103" y="50"/>
                    </a:lnTo>
                    <a:lnTo>
                      <a:pt x="103" y="58"/>
                    </a:lnTo>
                    <a:lnTo>
                      <a:pt x="103" y="64"/>
                    </a:lnTo>
                    <a:lnTo>
                      <a:pt x="105" y="71"/>
                    </a:lnTo>
                    <a:lnTo>
                      <a:pt x="105" y="79"/>
                    </a:lnTo>
                    <a:lnTo>
                      <a:pt x="107" y="87"/>
                    </a:lnTo>
                    <a:lnTo>
                      <a:pt x="109" y="93"/>
                    </a:lnTo>
                    <a:lnTo>
                      <a:pt x="113" y="100"/>
                    </a:lnTo>
                    <a:lnTo>
                      <a:pt x="115" y="106"/>
                    </a:lnTo>
                    <a:lnTo>
                      <a:pt x="119" y="114"/>
                    </a:lnTo>
                    <a:lnTo>
                      <a:pt x="121" y="119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59" name="Line 76"/>
              <p:cNvSpPr>
                <a:spLocks noChangeShapeType="1"/>
              </p:cNvSpPr>
              <p:nvPr/>
            </p:nvSpPr>
            <p:spPr bwMode="auto">
              <a:xfrm>
                <a:off x="2363" y="2901"/>
                <a:ext cx="89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0" name="Rectangle 77"/>
              <p:cNvSpPr>
                <a:spLocks noChangeArrowheads="1"/>
              </p:cNvSpPr>
              <p:nvPr/>
            </p:nvSpPr>
            <p:spPr bwMode="auto">
              <a:xfrm>
                <a:off x="2340" y="2879"/>
                <a:ext cx="45" cy="4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1" name="Rectangle 78"/>
              <p:cNvSpPr>
                <a:spLocks noChangeArrowheads="1"/>
              </p:cNvSpPr>
              <p:nvPr/>
            </p:nvSpPr>
            <p:spPr bwMode="auto">
              <a:xfrm>
                <a:off x="2430" y="2879"/>
                <a:ext cx="45" cy="4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2" name="Line 79"/>
              <p:cNvSpPr>
                <a:spLocks noChangeShapeType="1"/>
              </p:cNvSpPr>
              <p:nvPr/>
            </p:nvSpPr>
            <p:spPr bwMode="auto">
              <a:xfrm>
                <a:off x="1824" y="28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9113" name="Text Box 80"/>
            <p:cNvSpPr txBox="1">
              <a:spLocks noChangeArrowheads="1"/>
            </p:cNvSpPr>
            <p:nvPr/>
          </p:nvSpPr>
          <p:spPr bwMode="auto">
            <a:xfrm>
              <a:off x="960" y="816"/>
              <a:ext cx="27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>
                  <a:solidFill>
                    <a:schemeClr val="accent2"/>
                  </a:solidFill>
                  <a:latin typeface="Arial" charset="0"/>
                  <a:cs typeface="Times New Roman" pitchFamily="18" charset="0"/>
                </a:rPr>
                <a:t>How</a:t>
              </a:r>
              <a:r>
                <a:rPr lang="en-US" sz="2000">
                  <a:latin typeface="Arial" charset="0"/>
                  <a:cs typeface="Times New Roman" pitchFamily="18" charset="0"/>
                </a:rPr>
                <a:t> we measure = </a:t>
              </a:r>
              <a:r>
                <a:rPr lang="en-US" sz="2000" b="1">
                  <a:solidFill>
                    <a:srgbClr val="FF3300"/>
                  </a:solidFill>
                  <a:latin typeface="Arial" charset="0"/>
                  <a:cs typeface="Times New Roman" pitchFamily="18" charset="0"/>
                </a:rPr>
                <a:t>Evidence</a:t>
              </a:r>
              <a:r>
                <a:rPr lang="en-US" sz="2000" b="1">
                  <a:solidFill>
                    <a:schemeClr val="hlink"/>
                  </a:solidFill>
                  <a:latin typeface="Arial" charset="0"/>
                  <a:cs typeface="Times New Roman" pitchFamily="18" charset="0"/>
                </a:rPr>
                <a:t> </a:t>
              </a:r>
              <a:r>
                <a:rPr lang="en-US" sz="2000">
                  <a:latin typeface="Arial" charset="0"/>
                  <a:cs typeface="Times New Roman" pitchFamily="18" charset="0"/>
                </a:rPr>
                <a:t>Model</a:t>
              </a:r>
            </a:p>
          </p:txBody>
        </p:sp>
      </p:grpSp>
      <p:grpSp>
        <p:nvGrpSpPr>
          <p:cNvPr id="38943" name="Group 81"/>
          <p:cNvGrpSpPr>
            <a:grpSpLocks/>
          </p:cNvGrpSpPr>
          <p:nvPr/>
        </p:nvGrpSpPr>
        <p:grpSpPr bwMode="auto">
          <a:xfrm>
            <a:off x="1828800" y="1600200"/>
            <a:ext cx="4800600" cy="4291013"/>
            <a:chOff x="1152" y="1008"/>
            <a:chExt cx="3024" cy="2703"/>
          </a:xfrm>
        </p:grpSpPr>
        <p:grpSp>
          <p:nvGrpSpPr>
            <p:cNvPr id="38946" name="Group 82"/>
            <p:cNvGrpSpPr>
              <a:grpSpLocks/>
            </p:cNvGrpSpPr>
            <p:nvPr/>
          </p:nvGrpSpPr>
          <p:grpSpPr bwMode="auto">
            <a:xfrm>
              <a:off x="2862" y="2824"/>
              <a:ext cx="1107" cy="887"/>
              <a:chOff x="2928" y="2410"/>
              <a:chExt cx="1107" cy="887"/>
            </a:xfrm>
          </p:grpSpPr>
          <p:sp>
            <p:nvSpPr>
              <p:cNvPr id="38948" name="Freeform 83"/>
              <p:cNvSpPr>
                <a:spLocks/>
              </p:cNvSpPr>
              <p:nvPr/>
            </p:nvSpPr>
            <p:spPr bwMode="auto">
              <a:xfrm>
                <a:off x="3945" y="2827"/>
                <a:ext cx="90" cy="59"/>
              </a:xfrm>
              <a:custGeom>
                <a:avLst/>
                <a:gdLst>
                  <a:gd name="T0" fmla="*/ 3 w 178"/>
                  <a:gd name="T1" fmla="*/ 1 h 119"/>
                  <a:gd name="T2" fmla="*/ 0 w 178"/>
                  <a:gd name="T3" fmla="*/ 0 h 119"/>
                  <a:gd name="T4" fmla="*/ 3 w 178"/>
                  <a:gd name="T5" fmla="*/ 0 h 119"/>
                  <a:gd name="T6" fmla="*/ 3 w 178"/>
                  <a:gd name="T7" fmla="*/ 1 h 1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8"/>
                  <a:gd name="T13" fmla="*/ 0 h 119"/>
                  <a:gd name="T14" fmla="*/ 178 w 178"/>
                  <a:gd name="T15" fmla="*/ 119 h 1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8" h="119">
                    <a:moveTo>
                      <a:pt x="178" y="119"/>
                    </a:moveTo>
                    <a:lnTo>
                      <a:pt x="0" y="60"/>
                    </a:lnTo>
                    <a:lnTo>
                      <a:pt x="178" y="0"/>
                    </a:lnTo>
                    <a:lnTo>
                      <a:pt x="178" y="1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49" name="Freeform 84"/>
              <p:cNvSpPr>
                <a:spLocks/>
              </p:cNvSpPr>
              <p:nvPr/>
            </p:nvSpPr>
            <p:spPr bwMode="auto">
              <a:xfrm>
                <a:off x="3137" y="3261"/>
                <a:ext cx="898" cy="36"/>
              </a:xfrm>
              <a:custGeom>
                <a:avLst/>
                <a:gdLst>
                  <a:gd name="T0" fmla="*/ 26 w 1797"/>
                  <a:gd name="T1" fmla="*/ 0 h 73"/>
                  <a:gd name="T2" fmla="*/ 0 w 1797"/>
                  <a:gd name="T3" fmla="*/ 0 h 73"/>
                  <a:gd name="T4" fmla="*/ 1 w 1797"/>
                  <a:gd name="T5" fmla="*/ 1 h 73"/>
                  <a:gd name="T6" fmla="*/ 28 w 1797"/>
                  <a:gd name="T7" fmla="*/ 1 h 73"/>
                  <a:gd name="T8" fmla="*/ 26 w 1797"/>
                  <a:gd name="T9" fmla="*/ 0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97"/>
                  <a:gd name="T16" fmla="*/ 0 h 73"/>
                  <a:gd name="T17" fmla="*/ 1797 w 1797"/>
                  <a:gd name="T18" fmla="*/ 73 h 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97" h="73">
                    <a:moveTo>
                      <a:pt x="1726" y="0"/>
                    </a:moveTo>
                    <a:lnTo>
                      <a:pt x="0" y="0"/>
                    </a:lnTo>
                    <a:lnTo>
                      <a:pt x="71" y="73"/>
                    </a:lnTo>
                    <a:lnTo>
                      <a:pt x="1797" y="73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50" name="Freeform 85"/>
              <p:cNvSpPr>
                <a:spLocks/>
              </p:cNvSpPr>
              <p:nvPr/>
            </p:nvSpPr>
            <p:spPr bwMode="auto">
              <a:xfrm>
                <a:off x="4000" y="2470"/>
                <a:ext cx="35" cy="827"/>
              </a:xfrm>
              <a:custGeom>
                <a:avLst/>
                <a:gdLst>
                  <a:gd name="T0" fmla="*/ 1 w 71"/>
                  <a:gd name="T1" fmla="*/ 25 h 1655"/>
                  <a:gd name="T2" fmla="*/ 0 w 71"/>
                  <a:gd name="T3" fmla="*/ 24 h 1655"/>
                  <a:gd name="T4" fmla="*/ 0 w 71"/>
                  <a:gd name="T5" fmla="*/ 0 h 1655"/>
                  <a:gd name="T6" fmla="*/ 1 w 71"/>
                  <a:gd name="T7" fmla="*/ 1 h 1655"/>
                  <a:gd name="T8" fmla="*/ 1 w 71"/>
                  <a:gd name="T9" fmla="*/ 25 h 16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1655"/>
                  <a:gd name="T17" fmla="*/ 71 w 71"/>
                  <a:gd name="T18" fmla="*/ 1655 h 16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1655">
                    <a:moveTo>
                      <a:pt x="71" y="1655"/>
                    </a:moveTo>
                    <a:lnTo>
                      <a:pt x="0" y="1582"/>
                    </a:lnTo>
                    <a:lnTo>
                      <a:pt x="0" y="0"/>
                    </a:lnTo>
                    <a:lnTo>
                      <a:pt x="71" y="73"/>
                    </a:lnTo>
                    <a:lnTo>
                      <a:pt x="71" y="1655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51" name="Rectangle 86"/>
              <p:cNvSpPr>
                <a:spLocks noChangeArrowheads="1"/>
              </p:cNvSpPr>
              <p:nvPr/>
            </p:nvSpPr>
            <p:spPr bwMode="auto">
              <a:xfrm>
                <a:off x="3137" y="2470"/>
                <a:ext cx="863" cy="79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52" name="Rectangle 87"/>
              <p:cNvSpPr>
                <a:spLocks noChangeArrowheads="1"/>
              </p:cNvSpPr>
              <p:nvPr/>
            </p:nvSpPr>
            <p:spPr bwMode="auto">
              <a:xfrm>
                <a:off x="3312" y="2496"/>
                <a:ext cx="49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Task Models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38953" name="Rectangle 88"/>
              <p:cNvSpPr>
                <a:spLocks noChangeArrowheads="1"/>
              </p:cNvSpPr>
              <p:nvPr/>
            </p:nvSpPr>
            <p:spPr bwMode="auto">
              <a:xfrm>
                <a:off x="3382" y="2594"/>
                <a:ext cx="93" cy="226"/>
              </a:xfrm>
              <a:prstGeom prst="rect">
                <a:avLst/>
              </a:prstGeom>
              <a:solidFill>
                <a:srgbClr val="FFFF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54" name="Freeform 89"/>
              <p:cNvSpPr>
                <a:spLocks/>
              </p:cNvSpPr>
              <p:nvPr/>
            </p:nvSpPr>
            <p:spPr bwMode="auto">
              <a:xfrm>
                <a:off x="3395" y="2606"/>
                <a:ext cx="54" cy="40"/>
              </a:xfrm>
              <a:custGeom>
                <a:avLst/>
                <a:gdLst>
                  <a:gd name="T0" fmla="*/ 1 w 107"/>
                  <a:gd name="T1" fmla="*/ 1 h 81"/>
                  <a:gd name="T2" fmla="*/ 2 w 107"/>
                  <a:gd name="T3" fmla="*/ 1 h 81"/>
                  <a:gd name="T4" fmla="*/ 2 w 107"/>
                  <a:gd name="T5" fmla="*/ 0 h 81"/>
                  <a:gd name="T6" fmla="*/ 2 w 107"/>
                  <a:gd name="T7" fmla="*/ 0 h 81"/>
                  <a:gd name="T8" fmla="*/ 1 w 107"/>
                  <a:gd name="T9" fmla="*/ 0 h 81"/>
                  <a:gd name="T10" fmla="*/ 0 w 107"/>
                  <a:gd name="T11" fmla="*/ 0 h 81"/>
                  <a:gd name="T12" fmla="*/ 1 w 107"/>
                  <a:gd name="T13" fmla="*/ 1 h 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7"/>
                  <a:gd name="T22" fmla="*/ 0 h 81"/>
                  <a:gd name="T23" fmla="*/ 107 w 107"/>
                  <a:gd name="T24" fmla="*/ 81 h 8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7" h="81">
                    <a:moveTo>
                      <a:pt x="27" y="81"/>
                    </a:moveTo>
                    <a:lnTo>
                      <a:pt x="80" y="81"/>
                    </a:lnTo>
                    <a:lnTo>
                      <a:pt x="107" y="40"/>
                    </a:lnTo>
                    <a:lnTo>
                      <a:pt x="80" y="0"/>
                    </a:lnTo>
                    <a:lnTo>
                      <a:pt x="27" y="0"/>
                    </a:lnTo>
                    <a:lnTo>
                      <a:pt x="0" y="40"/>
                    </a:lnTo>
                    <a:lnTo>
                      <a:pt x="27" y="81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55" name="Freeform 90"/>
              <p:cNvSpPr>
                <a:spLocks/>
              </p:cNvSpPr>
              <p:nvPr/>
            </p:nvSpPr>
            <p:spPr bwMode="auto">
              <a:xfrm>
                <a:off x="3415" y="2766"/>
                <a:ext cx="60" cy="40"/>
              </a:xfrm>
              <a:custGeom>
                <a:avLst/>
                <a:gdLst>
                  <a:gd name="T0" fmla="*/ 0 w 121"/>
                  <a:gd name="T1" fmla="*/ 1 h 81"/>
                  <a:gd name="T2" fmla="*/ 1 w 121"/>
                  <a:gd name="T3" fmla="*/ 1 h 81"/>
                  <a:gd name="T4" fmla="*/ 1 w 121"/>
                  <a:gd name="T5" fmla="*/ 0 h 81"/>
                  <a:gd name="T6" fmla="*/ 0 w 121"/>
                  <a:gd name="T7" fmla="*/ 0 h 81"/>
                  <a:gd name="T8" fmla="*/ 0 w 121"/>
                  <a:gd name="T9" fmla="*/ 1 h 8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1"/>
                  <a:gd name="T16" fmla="*/ 0 h 81"/>
                  <a:gd name="T17" fmla="*/ 121 w 121"/>
                  <a:gd name="T18" fmla="*/ 81 h 8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1" h="81">
                    <a:moveTo>
                      <a:pt x="31" y="81"/>
                    </a:moveTo>
                    <a:lnTo>
                      <a:pt x="90" y="81"/>
                    </a:lnTo>
                    <a:lnTo>
                      <a:pt x="121" y="0"/>
                    </a:lnTo>
                    <a:lnTo>
                      <a:pt x="0" y="0"/>
                    </a:lnTo>
                    <a:lnTo>
                      <a:pt x="31" y="81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56" name="Freeform 91"/>
              <p:cNvSpPr>
                <a:spLocks/>
              </p:cNvSpPr>
              <p:nvPr/>
            </p:nvSpPr>
            <p:spPr bwMode="auto">
              <a:xfrm>
                <a:off x="3395" y="2753"/>
                <a:ext cx="54" cy="40"/>
              </a:xfrm>
              <a:custGeom>
                <a:avLst/>
                <a:gdLst>
                  <a:gd name="T0" fmla="*/ 0 w 107"/>
                  <a:gd name="T1" fmla="*/ 0 h 81"/>
                  <a:gd name="T2" fmla="*/ 1 w 107"/>
                  <a:gd name="T3" fmla="*/ 0 h 81"/>
                  <a:gd name="T4" fmla="*/ 2 w 107"/>
                  <a:gd name="T5" fmla="*/ 0 h 81"/>
                  <a:gd name="T6" fmla="*/ 1 w 107"/>
                  <a:gd name="T7" fmla="*/ 1 h 81"/>
                  <a:gd name="T8" fmla="*/ 0 w 107"/>
                  <a:gd name="T9" fmla="*/ 0 h 8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7"/>
                  <a:gd name="T16" fmla="*/ 0 h 81"/>
                  <a:gd name="T17" fmla="*/ 107 w 107"/>
                  <a:gd name="T18" fmla="*/ 81 h 8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7" h="81">
                    <a:moveTo>
                      <a:pt x="0" y="41"/>
                    </a:moveTo>
                    <a:lnTo>
                      <a:pt x="53" y="0"/>
                    </a:lnTo>
                    <a:lnTo>
                      <a:pt x="107" y="41"/>
                    </a:lnTo>
                    <a:lnTo>
                      <a:pt x="53" y="81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57" name="Rectangle 92"/>
              <p:cNvSpPr>
                <a:spLocks noChangeArrowheads="1"/>
              </p:cNvSpPr>
              <p:nvPr/>
            </p:nvSpPr>
            <p:spPr bwMode="auto">
              <a:xfrm>
                <a:off x="3395" y="2726"/>
                <a:ext cx="71" cy="27"/>
              </a:xfrm>
              <a:prstGeom prst="rect">
                <a:avLst/>
              </a:prstGeom>
              <a:solidFill>
                <a:srgbClr val="FFFF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58" name="Freeform 93"/>
              <p:cNvSpPr>
                <a:spLocks/>
              </p:cNvSpPr>
              <p:nvPr/>
            </p:nvSpPr>
            <p:spPr bwMode="auto">
              <a:xfrm>
                <a:off x="3422" y="2633"/>
                <a:ext cx="53" cy="40"/>
              </a:xfrm>
              <a:custGeom>
                <a:avLst/>
                <a:gdLst>
                  <a:gd name="T0" fmla="*/ 0 w 108"/>
                  <a:gd name="T1" fmla="*/ 0 h 80"/>
                  <a:gd name="T2" fmla="*/ 1 w 108"/>
                  <a:gd name="T3" fmla="*/ 0 h 80"/>
                  <a:gd name="T4" fmla="*/ 1 w 108"/>
                  <a:gd name="T5" fmla="*/ 1 h 80"/>
                  <a:gd name="T6" fmla="*/ 1 w 108"/>
                  <a:gd name="T7" fmla="*/ 1 h 80"/>
                  <a:gd name="T8" fmla="*/ 1 w 108"/>
                  <a:gd name="T9" fmla="*/ 1 h 80"/>
                  <a:gd name="T10" fmla="*/ 1 w 108"/>
                  <a:gd name="T11" fmla="*/ 1 h 80"/>
                  <a:gd name="T12" fmla="*/ 0 w 108"/>
                  <a:gd name="T13" fmla="*/ 1 h 80"/>
                  <a:gd name="T14" fmla="*/ 0 w 108"/>
                  <a:gd name="T15" fmla="*/ 1 h 80"/>
                  <a:gd name="T16" fmla="*/ 0 w 108"/>
                  <a:gd name="T17" fmla="*/ 1 h 80"/>
                  <a:gd name="T18" fmla="*/ 0 w 108"/>
                  <a:gd name="T19" fmla="*/ 1 h 80"/>
                  <a:gd name="T20" fmla="*/ 0 w 108"/>
                  <a:gd name="T21" fmla="*/ 0 h 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08"/>
                  <a:gd name="T34" fmla="*/ 0 h 80"/>
                  <a:gd name="T35" fmla="*/ 108 w 108"/>
                  <a:gd name="T36" fmla="*/ 80 h 8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08" h="80">
                    <a:moveTo>
                      <a:pt x="10" y="0"/>
                    </a:moveTo>
                    <a:lnTo>
                      <a:pt x="108" y="0"/>
                    </a:lnTo>
                    <a:lnTo>
                      <a:pt x="100" y="19"/>
                    </a:lnTo>
                    <a:lnTo>
                      <a:pt x="98" y="40"/>
                    </a:lnTo>
                    <a:lnTo>
                      <a:pt x="100" y="61"/>
                    </a:lnTo>
                    <a:lnTo>
                      <a:pt x="108" y="80"/>
                    </a:lnTo>
                    <a:lnTo>
                      <a:pt x="10" y="80"/>
                    </a:lnTo>
                    <a:lnTo>
                      <a:pt x="4" y="61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59" name="Freeform 94"/>
              <p:cNvSpPr>
                <a:spLocks/>
              </p:cNvSpPr>
              <p:nvPr/>
            </p:nvSpPr>
            <p:spPr bwMode="auto">
              <a:xfrm>
                <a:off x="3389" y="2673"/>
                <a:ext cx="60" cy="40"/>
              </a:xfrm>
              <a:custGeom>
                <a:avLst/>
                <a:gdLst>
                  <a:gd name="T0" fmla="*/ 1 w 119"/>
                  <a:gd name="T1" fmla="*/ 1 h 81"/>
                  <a:gd name="T2" fmla="*/ 2 w 119"/>
                  <a:gd name="T3" fmla="*/ 1 h 81"/>
                  <a:gd name="T4" fmla="*/ 2 w 119"/>
                  <a:gd name="T5" fmla="*/ 0 h 81"/>
                  <a:gd name="T6" fmla="*/ 0 w 119"/>
                  <a:gd name="T7" fmla="*/ 0 h 81"/>
                  <a:gd name="T8" fmla="*/ 1 w 119"/>
                  <a:gd name="T9" fmla="*/ 1 h 8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81"/>
                  <a:gd name="T17" fmla="*/ 119 w 119"/>
                  <a:gd name="T18" fmla="*/ 81 h 8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81">
                    <a:moveTo>
                      <a:pt x="29" y="81"/>
                    </a:moveTo>
                    <a:lnTo>
                      <a:pt x="88" y="81"/>
                    </a:lnTo>
                    <a:lnTo>
                      <a:pt x="119" y="0"/>
                    </a:lnTo>
                    <a:lnTo>
                      <a:pt x="0" y="0"/>
                    </a:lnTo>
                    <a:lnTo>
                      <a:pt x="29" y="81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0" name="Freeform 95"/>
              <p:cNvSpPr>
                <a:spLocks/>
              </p:cNvSpPr>
              <p:nvPr/>
            </p:nvSpPr>
            <p:spPr bwMode="auto">
              <a:xfrm>
                <a:off x="3669" y="2846"/>
                <a:ext cx="91" cy="29"/>
              </a:xfrm>
              <a:custGeom>
                <a:avLst/>
                <a:gdLst>
                  <a:gd name="T0" fmla="*/ 3 w 182"/>
                  <a:gd name="T1" fmla="*/ 1 h 58"/>
                  <a:gd name="T2" fmla="*/ 3 w 182"/>
                  <a:gd name="T3" fmla="*/ 1 h 58"/>
                  <a:gd name="T4" fmla="*/ 3 w 182"/>
                  <a:gd name="T5" fmla="*/ 1 h 58"/>
                  <a:gd name="T6" fmla="*/ 3 w 182"/>
                  <a:gd name="T7" fmla="*/ 1 h 58"/>
                  <a:gd name="T8" fmla="*/ 3 w 182"/>
                  <a:gd name="T9" fmla="*/ 1 h 58"/>
                  <a:gd name="T10" fmla="*/ 3 w 182"/>
                  <a:gd name="T11" fmla="*/ 1 h 58"/>
                  <a:gd name="T12" fmla="*/ 3 w 182"/>
                  <a:gd name="T13" fmla="*/ 1 h 58"/>
                  <a:gd name="T14" fmla="*/ 3 w 182"/>
                  <a:gd name="T15" fmla="*/ 1 h 58"/>
                  <a:gd name="T16" fmla="*/ 3 w 182"/>
                  <a:gd name="T17" fmla="*/ 1 h 58"/>
                  <a:gd name="T18" fmla="*/ 3 w 182"/>
                  <a:gd name="T19" fmla="*/ 1 h 58"/>
                  <a:gd name="T20" fmla="*/ 3 w 182"/>
                  <a:gd name="T21" fmla="*/ 1 h 58"/>
                  <a:gd name="T22" fmla="*/ 3 w 182"/>
                  <a:gd name="T23" fmla="*/ 1 h 58"/>
                  <a:gd name="T24" fmla="*/ 3 w 182"/>
                  <a:gd name="T25" fmla="*/ 1 h 58"/>
                  <a:gd name="T26" fmla="*/ 3 w 182"/>
                  <a:gd name="T27" fmla="*/ 1 h 58"/>
                  <a:gd name="T28" fmla="*/ 3 w 182"/>
                  <a:gd name="T29" fmla="*/ 1 h 58"/>
                  <a:gd name="T30" fmla="*/ 3 w 182"/>
                  <a:gd name="T31" fmla="*/ 1 h 58"/>
                  <a:gd name="T32" fmla="*/ 3 w 182"/>
                  <a:gd name="T33" fmla="*/ 1 h 58"/>
                  <a:gd name="T34" fmla="*/ 3 w 182"/>
                  <a:gd name="T35" fmla="*/ 1 h 58"/>
                  <a:gd name="T36" fmla="*/ 3 w 182"/>
                  <a:gd name="T37" fmla="*/ 1 h 58"/>
                  <a:gd name="T38" fmla="*/ 3 w 182"/>
                  <a:gd name="T39" fmla="*/ 1 h 58"/>
                  <a:gd name="T40" fmla="*/ 3 w 182"/>
                  <a:gd name="T41" fmla="*/ 1 h 58"/>
                  <a:gd name="T42" fmla="*/ 1 w 182"/>
                  <a:gd name="T43" fmla="*/ 1 h 58"/>
                  <a:gd name="T44" fmla="*/ 1 w 182"/>
                  <a:gd name="T45" fmla="*/ 1 h 58"/>
                  <a:gd name="T46" fmla="*/ 1 w 182"/>
                  <a:gd name="T47" fmla="*/ 1 h 58"/>
                  <a:gd name="T48" fmla="*/ 1 w 182"/>
                  <a:gd name="T49" fmla="*/ 1 h 58"/>
                  <a:gd name="T50" fmla="*/ 1 w 182"/>
                  <a:gd name="T51" fmla="*/ 1 h 58"/>
                  <a:gd name="T52" fmla="*/ 1 w 182"/>
                  <a:gd name="T53" fmla="*/ 1 h 58"/>
                  <a:gd name="T54" fmla="*/ 1 w 182"/>
                  <a:gd name="T55" fmla="*/ 1 h 58"/>
                  <a:gd name="T56" fmla="*/ 1 w 182"/>
                  <a:gd name="T57" fmla="*/ 1 h 58"/>
                  <a:gd name="T58" fmla="*/ 1 w 182"/>
                  <a:gd name="T59" fmla="*/ 1 h 58"/>
                  <a:gd name="T60" fmla="*/ 1 w 182"/>
                  <a:gd name="T61" fmla="*/ 1 h 58"/>
                  <a:gd name="T62" fmla="*/ 1 w 182"/>
                  <a:gd name="T63" fmla="*/ 1 h 58"/>
                  <a:gd name="T64" fmla="*/ 1 w 182"/>
                  <a:gd name="T65" fmla="*/ 1 h 58"/>
                  <a:gd name="T66" fmla="*/ 2 w 182"/>
                  <a:gd name="T67" fmla="*/ 1 h 58"/>
                  <a:gd name="T68" fmla="*/ 2 w 182"/>
                  <a:gd name="T69" fmla="*/ 1 h 58"/>
                  <a:gd name="T70" fmla="*/ 3 w 182"/>
                  <a:gd name="T71" fmla="*/ 1 h 58"/>
                  <a:gd name="T72" fmla="*/ 3 w 182"/>
                  <a:gd name="T73" fmla="*/ 1 h 58"/>
                  <a:gd name="T74" fmla="*/ 3 w 182"/>
                  <a:gd name="T75" fmla="*/ 1 h 5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82"/>
                  <a:gd name="T115" fmla="*/ 0 h 58"/>
                  <a:gd name="T116" fmla="*/ 182 w 182"/>
                  <a:gd name="T117" fmla="*/ 58 h 58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82" h="58">
                    <a:moveTo>
                      <a:pt x="148" y="58"/>
                    </a:moveTo>
                    <a:lnTo>
                      <a:pt x="148" y="58"/>
                    </a:lnTo>
                    <a:lnTo>
                      <a:pt x="150" y="56"/>
                    </a:lnTo>
                    <a:lnTo>
                      <a:pt x="154" y="56"/>
                    </a:lnTo>
                    <a:lnTo>
                      <a:pt x="156" y="54"/>
                    </a:lnTo>
                    <a:lnTo>
                      <a:pt x="159" y="52"/>
                    </a:lnTo>
                    <a:lnTo>
                      <a:pt x="163" y="50"/>
                    </a:lnTo>
                    <a:lnTo>
                      <a:pt x="165" y="48"/>
                    </a:lnTo>
                    <a:lnTo>
                      <a:pt x="167" y="48"/>
                    </a:lnTo>
                    <a:lnTo>
                      <a:pt x="169" y="47"/>
                    </a:lnTo>
                    <a:lnTo>
                      <a:pt x="171" y="47"/>
                    </a:lnTo>
                    <a:lnTo>
                      <a:pt x="171" y="45"/>
                    </a:lnTo>
                    <a:lnTo>
                      <a:pt x="173" y="43"/>
                    </a:lnTo>
                    <a:lnTo>
                      <a:pt x="173" y="41"/>
                    </a:lnTo>
                    <a:lnTo>
                      <a:pt x="173" y="39"/>
                    </a:lnTo>
                    <a:lnTo>
                      <a:pt x="175" y="37"/>
                    </a:lnTo>
                    <a:lnTo>
                      <a:pt x="175" y="33"/>
                    </a:lnTo>
                    <a:lnTo>
                      <a:pt x="177" y="29"/>
                    </a:lnTo>
                    <a:lnTo>
                      <a:pt x="179" y="24"/>
                    </a:lnTo>
                    <a:lnTo>
                      <a:pt x="179" y="20"/>
                    </a:lnTo>
                    <a:lnTo>
                      <a:pt x="181" y="14"/>
                    </a:lnTo>
                    <a:lnTo>
                      <a:pt x="181" y="12"/>
                    </a:lnTo>
                    <a:lnTo>
                      <a:pt x="182" y="10"/>
                    </a:lnTo>
                    <a:lnTo>
                      <a:pt x="181" y="12"/>
                    </a:lnTo>
                    <a:lnTo>
                      <a:pt x="179" y="16"/>
                    </a:lnTo>
                    <a:lnTo>
                      <a:pt x="177" y="20"/>
                    </a:lnTo>
                    <a:lnTo>
                      <a:pt x="175" y="25"/>
                    </a:lnTo>
                    <a:lnTo>
                      <a:pt x="171" y="29"/>
                    </a:lnTo>
                    <a:lnTo>
                      <a:pt x="169" y="35"/>
                    </a:lnTo>
                    <a:lnTo>
                      <a:pt x="167" y="39"/>
                    </a:lnTo>
                    <a:lnTo>
                      <a:pt x="165" y="41"/>
                    </a:lnTo>
                    <a:lnTo>
                      <a:pt x="163" y="43"/>
                    </a:lnTo>
                    <a:lnTo>
                      <a:pt x="159" y="43"/>
                    </a:lnTo>
                    <a:lnTo>
                      <a:pt x="156" y="45"/>
                    </a:lnTo>
                    <a:lnTo>
                      <a:pt x="152" y="47"/>
                    </a:lnTo>
                    <a:lnTo>
                      <a:pt x="150" y="48"/>
                    </a:lnTo>
                    <a:lnTo>
                      <a:pt x="148" y="48"/>
                    </a:lnTo>
                    <a:lnTo>
                      <a:pt x="146" y="48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10" y="6"/>
                    </a:lnTo>
                    <a:lnTo>
                      <a:pt x="14" y="6"/>
                    </a:lnTo>
                    <a:lnTo>
                      <a:pt x="17" y="8"/>
                    </a:lnTo>
                    <a:lnTo>
                      <a:pt x="21" y="10"/>
                    </a:lnTo>
                    <a:lnTo>
                      <a:pt x="27" y="12"/>
                    </a:lnTo>
                    <a:lnTo>
                      <a:pt x="31" y="12"/>
                    </a:lnTo>
                    <a:lnTo>
                      <a:pt x="37" y="14"/>
                    </a:lnTo>
                    <a:lnTo>
                      <a:pt x="41" y="16"/>
                    </a:lnTo>
                    <a:lnTo>
                      <a:pt x="46" y="18"/>
                    </a:lnTo>
                    <a:lnTo>
                      <a:pt x="52" y="20"/>
                    </a:lnTo>
                    <a:lnTo>
                      <a:pt x="58" y="22"/>
                    </a:lnTo>
                    <a:lnTo>
                      <a:pt x="62" y="24"/>
                    </a:lnTo>
                    <a:lnTo>
                      <a:pt x="67" y="25"/>
                    </a:lnTo>
                    <a:lnTo>
                      <a:pt x="73" y="27"/>
                    </a:lnTo>
                    <a:lnTo>
                      <a:pt x="79" y="29"/>
                    </a:lnTo>
                    <a:lnTo>
                      <a:pt x="85" y="33"/>
                    </a:lnTo>
                    <a:lnTo>
                      <a:pt x="90" y="35"/>
                    </a:lnTo>
                    <a:lnTo>
                      <a:pt x="96" y="37"/>
                    </a:lnTo>
                    <a:lnTo>
                      <a:pt x="102" y="39"/>
                    </a:lnTo>
                    <a:lnTo>
                      <a:pt x="108" y="41"/>
                    </a:lnTo>
                    <a:lnTo>
                      <a:pt x="111" y="43"/>
                    </a:lnTo>
                    <a:lnTo>
                      <a:pt x="117" y="45"/>
                    </a:lnTo>
                    <a:lnTo>
                      <a:pt x="121" y="47"/>
                    </a:lnTo>
                    <a:lnTo>
                      <a:pt x="127" y="48"/>
                    </a:lnTo>
                    <a:lnTo>
                      <a:pt x="131" y="50"/>
                    </a:lnTo>
                    <a:lnTo>
                      <a:pt x="134" y="52"/>
                    </a:lnTo>
                    <a:lnTo>
                      <a:pt x="138" y="54"/>
                    </a:lnTo>
                    <a:lnTo>
                      <a:pt x="142" y="54"/>
                    </a:lnTo>
                    <a:lnTo>
                      <a:pt x="144" y="56"/>
                    </a:lnTo>
                    <a:lnTo>
                      <a:pt x="148" y="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1" name="Freeform 96"/>
              <p:cNvSpPr>
                <a:spLocks/>
              </p:cNvSpPr>
              <p:nvPr/>
            </p:nvSpPr>
            <p:spPr bwMode="auto">
              <a:xfrm>
                <a:off x="3660" y="2793"/>
                <a:ext cx="106" cy="73"/>
              </a:xfrm>
              <a:custGeom>
                <a:avLst/>
                <a:gdLst>
                  <a:gd name="T0" fmla="*/ 0 w 213"/>
                  <a:gd name="T1" fmla="*/ 1 h 146"/>
                  <a:gd name="T2" fmla="*/ 0 w 213"/>
                  <a:gd name="T3" fmla="*/ 1 h 146"/>
                  <a:gd name="T4" fmla="*/ 0 w 213"/>
                  <a:gd name="T5" fmla="*/ 1 h 146"/>
                  <a:gd name="T6" fmla="*/ 0 w 213"/>
                  <a:gd name="T7" fmla="*/ 1 h 146"/>
                  <a:gd name="T8" fmla="*/ 0 w 213"/>
                  <a:gd name="T9" fmla="*/ 1 h 146"/>
                  <a:gd name="T10" fmla="*/ 3 w 213"/>
                  <a:gd name="T11" fmla="*/ 1 h 146"/>
                  <a:gd name="T12" fmla="*/ 3 w 213"/>
                  <a:gd name="T13" fmla="*/ 1 h 146"/>
                  <a:gd name="T14" fmla="*/ 3 w 213"/>
                  <a:gd name="T15" fmla="*/ 1 h 146"/>
                  <a:gd name="T16" fmla="*/ 3 w 213"/>
                  <a:gd name="T17" fmla="*/ 1 h 146"/>
                  <a:gd name="T18" fmla="*/ 3 w 213"/>
                  <a:gd name="T19" fmla="*/ 1 h 146"/>
                  <a:gd name="T20" fmla="*/ 3 w 213"/>
                  <a:gd name="T21" fmla="*/ 1 h 146"/>
                  <a:gd name="T22" fmla="*/ 3 w 213"/>
                  <a:gd name="T23" fmla="*/ 1 h 146"/>
                  <a:gd name="T24" fmla="*/ 3 w 213"/>
                  <a:gd name="T25" fmla="*/ 1 h 146"/>
                  <a:gd name="T26" fmla="*/ 3 w 213"/>
                  <a:gd name="T27" fmla="*/ 1 h 146"/>
                  <a:gd name="T28" fmla="*/ 2 w 213"/>
                  <a:gd name="T29" fmla="*/ 2 h 146"/>
                  <a:gd name="T30" fmla="*/ 2 w 213"/>
                  <a:gd name="T31" fmla="*/ 2 h 146"/>
                  <a:gd name="T32" fmla="*/ 2 w 213"/>
                  <a:gd name="T33" fmla="*/ 2 h 146"/>
                  <a:gd name="T34" fmla="*/ 2 w 213"/>
                  <a:gd name="T35" fmla="*/ 2 h 146"/>
                  <a:gd name="T36" fmla="*/ 2 w 213"/>
                  <a:gd name="T37" fmla="*/ 2 h 146"/>
                  <a:gd name="T38" fmla="*/ 2 w 213"/>
                  <a:gd name="T39" fmla="*/ 2 h 146"/>
                  <a:gd name="T40" fmla="*/ 2 w 213"/>
                  <a:gd name="T41" fmla="*/ 2 h 146"/>
                  <a:gd name="T42" fmla="*/ 2 w 213"/>
                  <a:gd name="T43" fmla="*/ 2 h 146"/>
                  <a:gd name="T44" fmla="*/ 2 w 213"/>
                  <a:gd name="T45" fmla="*/ 2 h 146"/>
                  <a:gd name="T46" fmla="*/ 2 w 213"/>
                  <a:gd name="T47" fmla="*/ 2 h 146"/>
                  <a:gd name="T48" fmla="*/ 2 w 213"/>
                  <a:gd name="T49" fmla="*/ 2 h 146"/>
                  <a:gd name="T50" fmla="*/ 2 w 213"/>
                  <a:gd name="T51" fmla="*/ 2 h 146"/>
                  <a:gd name="T52" fmla="*/ 2 w 213"/>
                  <a:gd name="T53" fmla="*/ 2 h 146"/>
                  <a:gd name="T54" fmla="*/ 2 w 213"/>
                  <a:gd name="T55" fmla="*/ 2 h 146"/>
                  <a:gd name="T56" fmla="*/ 2 w 213"/>
                  <a:gd name="T57" fmla="*/ 2 h 146"/>
                  <a:gd name="T58" fmla="*/ 2 w 213"/>
                  <a:gd name="T59" fmla="*/ 2 h 146"/>
                  <a:gd name="T60" fmla="*/ 2 w 213"/>
                  <a:gd name="T61" fmla="*/ 2 h 146"/>
                  <a:gd name="T62" fmla="*/ 1 w 213"/>
                  <a:gd name="T63" fmla="*/ 2 h 146"/>
                  <a:gd name="T64" fmla="*/ 1 w 213"/>
                  <a:gd name="T65" fmla="*/ 2 h 146"/>
                  <a:gd name="T66" fmla="*/ 1 w 213"/>
                  <a:gd name="T67" fmla="*/ 2 h 146"/>
                  <a:gd name="T68" fmla="*/ 1 w 213"/>
                  <a:gd name="T69" fmla="*/ 2 h 146"/>
                  <a:gd name="T70" fmla="*/ 0 w 213"/>
                  <a:gd name="T71" fmla="*/ 1 h 146"/>
                  <a:gd name="T72" fmla="*/ 0 w 213"/>
                  <a:gd name="T73" fmla="*/ 1 h 146"/>
                  <a:gd name="T74" fmla="*/ 0 w 213"/>
                  <a:gd name="T75" fmla="*/ 1 h 146"/>
                  <a:gd name="T76" fmla="*/ 0 w 213"/>
                  <a:gd name="T77" fmla="*/ 1 h 146"/>
                  <a:gd name="T78" fmla="*/ 0 w 213"/>
                  <a:gd name="T79" fmla="*/ 1 h 146"/>
                  <a:gd name="T80" fmla="*/ 0 w 213"/>
                  <a:gd name="T81" fmla="*/ 1 h 146"/>
                  <a:gd name="T82" fmla="*/ 0 w 213"/>
                  <a:gd name="T83" fmla="*/ 1 h 146"/>
                  <a:gd name="T84" fmla="*/ 0 w 213"/>
                  <a:gd name="T85" fmla="*/ 1 h 146"/>
                  <a:gd name="T86" fmla="*/ 0 w 213"/>
                  <a:gd name="T87" fmla="*/ 1 h 146"/>
                  <a:gd name="T88" fmla="*/ 0 w 213"/>
                  <a:gd name="T89" fmla="*/ 1 h 146"/>
                  <a:gd name="T90" fmla="*/ 0 w 213"/>
                  <a:gd name="T91" fmla="*/ 1 h 146"/>
                  <a:gd name="T92" fmla="*/ 0 w 213"/>
                  <a:gd name="T93" fmla="*/ 1 h 146"/>
                  <a:gd name="T94" fmla="*/ 0 w 213"/>
                  <a:gd name="T95" fmla="*/ 1 h 146"/>
                  <a:gd name="T96" fmla="*/ 0 w 213"/>
                  <a:gd name="T97" fmla="*/ 1 h 146"/>
                  <a:gd name="T98" fmla="*/ 0 w 213"/>
                  <a:gd name="T99" fmla="*/ 1 h 146"/>
                  <a:gd name="T100" fmla="*/ 0 w 213"/>
                  <a:gd name="T101" fmla="*/ 1 h 146"/>
                  <a:gd name="T102" fmla="*/ 0 w 213"/>
                  <a:gd name="T103" fmla="*/ 1 h 146"/>
                  <a:gd name="T104" fmla="*/ 0 w 213"/>
                  <a:gd name="T105" fmla="*/ 1 h 146"/>
                  <a:gd name="T106" fmla="*/ 0 w 213"/>
                  <a:gd name="T107" fmla="*/ 1 h 14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13"/>
                  <a:gd name="T163" fmla="*/ 0 h 146"/>
                  <a:gd name="T164" fmla="*/ 213 w 213"/>
                  <a:gd name="T165" fmla="*/ 146 h 14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13" h="146">
                    <a:moveTo>
                      <a:pt x="23" y="19"/>
                    </a:moveTo>
                    <a:lnTo>
                      <a:pt x="23" y="17"/>
                    </a:lnTo>
                    <a:lnTo>
                      <a:pt x="23" y="15"/>
                    </a:lnTo>
                    <a:lnTo>
                      <a:pt x="25" y="12"/>
                    </a:lnTo>
                    <a:lnTo>
                      <a:pt x="27" y="10"/>
                    </a:lnTo>
                    <a:lnTo>
                      <a:pt x="27" y="8"/>
                    </a:lnTo>
                    <a:lnTo>
                      <a:pt x="38" y="2"/>
                    </a:lnTo>
                    <a:lnTo>
                      <a:pt x="40" y="0"/>
                    </a:lnTo>
                    <a:lnTo>
                      <a:pt x="213" y="52"/>
                    </a:lnTo>
                    <a:lnTo>
                      <a:pt x="213" y="56"/>
                    </a:lnTo>
                    <a:lnTo>
                      <a:pt x="211" y="58"/>
                    </a:lnTo>
                    <a:lnTo>
                      <a:pt x="209" y="61"/>
                    </a:lnTo>
                    <a:lnTo>
                      <a:pt x="209" y="65"/>
                    </a:lnTo>
                    <a:lnTo>
                      <a:pt x="207" y="69"/>
                    </a:lnTo>
                    <a:lnTo>
                      <a:pt x="205" y="73"/>
                    </a:lnTo>
                    <a:lnTo>
                      <a:pt x="205" y="75"/>
                    </a:lnTo>
                    <a:lnTo>
                      <a:pt x="205" y="77"/>
                    </a:lnTo>
                    <a:lnTo>
                      <a:pt x="203" y="77"/>
                    </a:lnTo>
                    <a:lnTo>
                      <a:pt x="201" y="86"/>
                    </a:lnTo>
                    <a:lnTo>
                      <a:pt x="198" y="96"/>
                    </a:lnTo>
                    <a:lnTo>
                      <a:pt x="196" y="104"/>
                    </a:lnTo>
                    <a:lnTo>
                      <a:pt x="192" y="113"/>
                    </a:lnTo>
                    <a:lnTo>
                      <a:pt x="190" y="121"/>
                    </a:lnTo>
                    <a:lnTo>
                      <a:pt x="188" y="127"/>
                    </a:lnTo>
                    <a:lnTo>
                      <a:pt x="186" y="130"/>
                    </a:lnTo>
                    <a:lnTo>
                      <a:pt x="186" y="132"/>
                    </a:lnTo>
                    <a:lnTo>
                      <a:pt x="184" y="134"/>
                    </a:lnTo>
                    <a:lnTo>
                      <a:pt x="184" y="136"/>
                    </a:lnTo>
                    <a:lnTo>
                      <a:pt x="182" y="136"/>
                    </a:lnTo>
                    <a:lnTo>
                      <a:pt x="182" y="138"/>
                    </a:lnTo>
                    <a:lnTo>
                      <a:pt x="180" y="138"/>
                    </a:lnTo>
                    <a:lnTo>
                      <a:pt x="178" y="140"/>
                    </a:lnTo>
                    <a:lnTo>
                      <a:pt x="177" y="140"/>
                    </a:lnTo>
                    <a:lnTo>
                      <a:pt x="175" y="142"/>
                    </a:lnTo>
                    <a:lnTo>
                      <a:pt x="173" y="142"/>
                    </a:lnTo>
                    <a:lnTo>
                      <a:pt x="171" y="144"/>
                    </a:lnTo>
                    <a:lnTo>
                      <a:pt x="169" y="144"/>
                    </a:lnTo>
                    <a:lnTo>
                      <a:pt x="167" y="144"/>
                    </a:lnTo>
                    <a:lnTo>
                      <a:pt x="167" y="146"/>
                    </a:lnTo>
                    <a:lnTo>
                      <a:pt x="165" y="144"/>
                    </a:lnTo>
                    <a:lnTo>
                      <a:pt x="163" y="144"/>
                    </a:lnTo>
                    <a:lnTo>
                      <a:pt x="159" y="144"/>
                    </a:lnTo>
                    <a:lnTo>
                      <a:pt x="157" y="142"/>
                    </a:lnTo>
                    <a:lnTo>
                      <a:pt x="152" y="142"/>
                    </a:lnTo>
                    <a:lnTo>
                      <a:pt x="148" y="140"/>
                    </a:lnTo>
                    <a:lnTo>
                      <a:pt x="142" y="138"/>
                    </a:lnTo>
                    <a:lnTo>
                      <a:pt x="136" y="136"/>
                    </a:lnTo>
                    <a:lnTo>
                      <a:pt x="130" y="134"/>
                    </a:lnTo>
                    <a:lnTo>
                      <a:pt x="125" y="132"/>
                    </a:lnTo>
                    <a:lnTo>
                      <a:pt x="117" y="130"/>
                    </a:lnTo>
                    <a:lnTo>
                      <a:pt x="111" y="129"/>
                    </a:lnTo>
                    <a:lnTo>
                      <a:pt x="104" y="127"/>
                    </a:lnTo>
                    <a:lnTo>
                      <a:pt x="96" y="125"/>
                    </a:lnTo>
                    <a:lnTo>
                      <a:pt x="88" y="123"/>
                    </a:lnTo>
                    <a:lnTo>
                      <a:pt x="83" y="121"/>
                    </a:lnTo>
                    <a:lnTo>
                      <a:pt x="75" y="119"/>
                    </a:lnTo>
                    <a:lnTo>
                      <a:pt x="67" y="115"/>
                    </a:lnTo>
                    <a:lnTo>
                      <a:pt x="60" y="113"/>
                    </a:lnTo>
                    <a:lnTo>
                      <a:pt x="54" y="111"/>
                    </a:lnTo>
                    <a:lnTo>
                      <a:pt x="46" y="109"/>
                    </a:lnTo>
                    <a:lnTo>
                      <a:pt x="40" y="107"/>
                    </a:lnTo>
                    <a:lnTo>
                      <a:pt x="35" y="105"/>
                    </a:lnTo>
                    <a:lnTo>
                      <a:pt x="29" y="105"/>
                    </a:lnTo>
                    <a:lnTo>
                      <a:pt x="23" y="104"/>
                    </a:lnTo>
                    <a:lnTo>
                      <a:pt x="19" y="102"/>
                    </a:lnTo>
                    <a:lnTo>
                      <a:pt x="15" y="100"/>
                    </a:lnTo>
                    <a:lnTo>
                      <a:pt x="12" y="100"/>
                    </a:lnTo>
                    <a:lnTo>
                      <a:pt x="10" y="100"/>
                    </a:lnTo>
                    <a:lnTo>
                      <a:pt x="8" y="98"/>
                    </a:lnTo>
                    <a:lnTo>
                      <a:pt x="6" y="98"/>
                    </a:lnTo>
                    <a:lnTo>
                      <a:pt x="4" y="98"/>
                    </a:lnTo>
                    <a:lnTo>
                      <a:pt x="4" y="96"/>
                    </a:lnTo>
                    <a:lnTo>
                      <a:pt x="2" y="96"/>
                    </a:lnTo>
                    <a:lnTo>
                      <a:pt x="0" y="94"/>
                    </a:lnTo>
                    <a:lnTo>
                      <a:pt x="0" y="92"/>
                    </a:lnTo>
                    <a:lnTo>
                      <a:pt x="0" y="88"/>
                    </a:lnTo>
                    <a:lnTo>
                      <a:pt x="0" y="84"/>
                    </a:lnTo>
                    <a:lnTo>
                      <a:pt x="2" y="81"/>
                    </a:lnTo>
                    <a:lnTo>
                      <a:pt x="2" y="79"/>
                    </a:lnTo>
                    <a:lnTo>
                      <a:pt x="4" y="71"/>
                    </a:lnTo>
                    <a:lnTo>
                      <a:pt x="8" y="63"/>
                    </a:lnTo>
                    <a:lnTo>
                      <a:pt x="10" y="56"/>
                    </a:lnTo>
                    <a:lnTo>
                      <a:pt x="13" y="46"/>
                    </a:lnTo>
                    <a:lnTo>
                      <a:pt x="17" y="36"/>
                    </a:lnTo>
                    <a:lnTo>
                      <a:pt x="21" y="27"/>
                    </a:lnTo>
                    <a:lnTo>
                      <a:pt x="23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2" name="Freeform 97"/>
              <p:cNvSpPr>
                <a:spLocks/>
              </p:cNvSpPr>
              <p:nvPr/>
            </p:nvSpPr>
            <p:spPr bwMode="auto">
              <a:xfrm>
                <a:off x="3660" y="2793"/>
                <a:ext cx="103" cy="70"/>
              </a:xfrm>
              <a:custGeom>
                <a:avLst/>
                <a:gdLst>
                  <a:gd name="T0" fmla="*/ 0 w 207"/>
                  <a:gd name="T1" fmla="*/ 1 h 140"/>
                  <a:gd name="T2" fmla="*/ 0 w 207"/>
                  <a:gd name="T3" fmla="*/ 1 h 140"/>
                  <a:gd name="T4" fmla="*/ 1 w 207"/>
                  <a:gd name="T5" fmla="*/ 1 h 140"/>
                  <a:gd name="T6" fmla="*/ 1 w 207"/>
                  <a:gd name="T7" fmla="*/ 1 h 140"/>
                  <a:gd name="T8" fmla="*/ 2 w 207"/>
                  <a:gd name="T9" fmla="*/ 1 h 140"/>
                  <a:gd name="T10" fmla="*/ 2 w 207"/>
                  <a:gd name="T11" fmla="*/ 1 h 140"/>
                  <a:gd name="T12" fmla="*/ 3 w 207"/>
                  <a:gd name="T13" fmla="*/ 1 h 140"/>
                  <a:gd name="T14" fmla="*/ 3 w 207"/>
                  <a:gd name="T15" fmla="*/ 1 h 140"/>
                  <a:gd name="T16" fmla="*/ 3 w 207"/>
                  <a:gd name="T17" fmla="*/ 1 h 140"/>
                  <a:gd name="T18" fmla="*/ 3 w 207"/>
                  <a:gd name="T19" fmla="*/ 1 h 140"/>
                  <a:gd name="T20" fmla="*/ 0 w 207"/>
                  <a:gd name="T21" fmla="*/ 1 h 140"/>
                  <a:gd name="T22" fmla="*/ 0 w 207"/>
                  <a:gd name="T23" fmla="*/ 1 h 140"/>
                  <a:gd name="T24" fmla="*/ 0 w 207"/>
                  <a:gd name="T25" fmla="*/ 1 h 140"/>
                  <a:gd name="T26" fmla="*/ 0 w 207"/>
                  <a:gd name="T27" fmla="*/ 1 h 140"/>
                  <a:gd name="T28" fmla="*/ 0 w 207"/>
                  <a:gd name="T29" fmla="*/ 1 h 140"/>
                  <a:gd name="T30" fmla="*/ 0 w 207"/>
                  <a:gd name="T31" fmla="*/ 1 h 140"/>
                  <a:gd name="T32" fmla="*/ 0 w 207"/>
                  <a:gd name="T33" fmla="*/ 1 h 140"/>
                  <a:gd name="T34" fmla="*/ 1 w 207"/>
                  <a:gd name="T35" fmla="*/ 1 h 140"/>
                  <a:gd name="T36" fmla="*/ 1 w 207"/>
                  <a:gd name="T37" fmla="*/ 1 h 140"/>
                  <a:gd name="T38" fmla="*/ 1 w 207"/>
                  <a:gd name="T39" fmla="*/ 2 h 140"/>
                  <a:gd name="T40" fmla="*/ 2 w 207"/>
                  <a:gd name="T41" fmla="*/ 2 h 140"/>
                  <a:gd name="T42" fmla="*/ 2 w 207"/>
                  <a:gd name="T43" fmla="*/ 2 h 140"/>
                  <a:gd name="T44" fmla="*/ 2 w 207"/>
                  <a:gd name="T45" fmla="*/ 2 h 140"/>
                  <a:gd name="T46" fmla="*/ 2 w 207"/>
                  <a:gd name="T47" fmla="*/ 2 h 140"/>
                  <a:gd name="T48" fmla="*/ 2 w 207"/>
                  <a:gd name="T49" fmla="*/ 2 h 140"/>
                  <a:gd name="T50" fmla="*/ 2 w 207"/>
                  <a:gd name="T51" fmla="*/ 2 h 140"/>
                  <a:gd name="T52" fmla="*/ 2 w 207"/>
                  <a:gd name="T53" fmla="*/ 2 h 140"/>
                  <a:gd name="T54" fmla="*/ 2 w 207"/>
                  <a:gd name="T55" fmla="*/ 2 h 140"/>
                  <a:gd name="T56" fmla="*/ 2 w 207"/>
                  <a:gd name="T57" fmla="*/ 2 h 140"/>
                  <a:gd name="T58" fmla="*/ 2 w 207"/>
                  <a:gd name="T59" fmla="*/ 2 h 140"/>
                  <a:gd name="T60" fmla="*/ 2 w 207"/>
                  <a:gd name="T61" fmla="*/ 2 h 140"/>
                  <a:gd name="T62" fmla="*/ 1 w 207"/>
                  <a:gd name="T63" fmla="*/ 2 h 140"/>
                  <a:gd name="T64" fmla="*/ 1 w 207"/>
                  <a:gd name="T65" fmla="*/ 2 h 140"/>
                  <a:gd name="T66" fmla="*/ 0 w 207"/>
                  <a:gd name="T67" fmla="*/ 1 h 140"/>
                  <a:gd name="T68" fmla="*/ 0 w 207"/>
                  <a:gd name="T69" fmla="*/ 1 h 140"/>
                  <a:gd name="T70" fmla="*/ 0 w 207"/>
                  <a:gd name="T71" fmla="*/ 1 h 140"/>
                  <a:gd name="T72" fmla="*/ 0 w 207"/>
                  <a:gd name="T73" fmla="*/ 1 h 140"/>
                  <a:gd name="T74" fmla="*/ 0 w 207"/>
                  <a:gd name="T75" fmla="*/ 1 h 140"/>
                  <a:gd name="T76" fmla="*/ 0 w 207"/>
                  <a:gd name="T77" fmla="*/ 1 h 140"/>
                  <a:gd name="T78" fmla="*/ 0 w 207"/>
                  <a:gd name="T79" fmla="*/ 1 h 140"/>
                  <a:gd name="T80" fmla="*/ 0 w 207"/>
                  <a:gd name="T81" fmla="*/ 1 h 140"/>
                  <a:gd name="T82" fmla="*/ 0 w 207"/>
                  <a:gd name="T83" fmla="*/ 1 h 140"/>
                  <a:gd name="T84" fmla="*/ 0 w 207"/>
                  <a:gd name="T85" fmla="*/ 1 h 140"/>
                  <a:gd name="T86" fmla="*/ 0 w 207"/>
                  <a:gd name="T87" fmla="*/ 1 h 140"/>
                  <a:gd name="T88" fmla="*/ 0 w 207"/>
                  <a:gd name="T89" fmla="*/ 1 h 140"/>
                  <a:gd name="T90" fmla="*/ 0 w 207"/>
                  <a:gd name="T91" fmla="*/ 1 h 140"/>
                  <a:gd name="T92" fmla="*/ 0 w 207"/>
                  <a:gd name="T93" fmla="*/ 1 h 140"/>
                  <a:gd name="T94" fmla="*/ 0 w 207"/>
                  <a:gd name="T95" fmla="*/ 1 h 140"/>
                  <a:gd name="T96" fmla="*/ 0 w 207"/>
                  <a:gd name="T97" fmla="*/ 1 h 140"/>
                  <a:gd name="T98" fmla="*/ 0 w 207"/>
                  <a:gd name="T99" fmla="*/ 1 h 140"/>
                  <a:gd name="T100" fmla="*/ 0 w 207"/>
                  <a:gd name="T101" fmla="*/ 0 h 140"/>
                  <a:gd name="T102" fmla="*/ 0 w 207"/>
                  <a:gd name="T103" fmla="*/ 1 h 140"/>
                  <a:gd name="T104" fmla="*/ 0 w 207"/>
                  <a:gd name="T105" fmla="*/ 1 h 140"/>
                  <a:gd name="T106" fmla="*/ 0 w 207"/>
                  <a:gd name="T107" fmla="*/ 1 h 140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07"/>
                  <a:gd name="T163" fmla="*/ 0 h 140"/>
                  <a:gd name="T164" fmla="*/ 207 w 207"/>
                  <a:gd name="T165" fmla="*/ 140 h 140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07" h="140">
                    <a:moveTo>
                      <a:pt x="38" y="13"/>
                    </a:moveTo>
                    <a:lnTo>
                      <a:pt x="38" y="13"/>
                    </a:lnTo>
                    <a:lnTo>
                      <a:pt x="40" y="13"/>
                    </a:lnTo>
                    <a:lnTo>
                      <a:pt x="44" y="15"/>
                    </a:lnTo>
                    <a:lnTo>
                      <a:pt x="46" y="15"/>
                    </a:lnTo>
                    <a:lnTo>
                      <a:pt x="50" y="17"/>
                    </a:lnTo>
                    <a:lnTo>
                      <a:pt x="56" y="17"/>
                    </a:lnTo>
                    <a:lnTo>
                      <a:pt x="60" y="19"/>
                    </a:lnTo>
                    <a:lnTo>
                      <a:pt x="65" y="21"/>
                    </a:lnTo>
                    <a:lnTo>
                      <a:pt x="73" y="23"/>
                    </a:lnTo>
                    <a:lnTo>
                      <a:pt x="79" y="25"/>
                    </a:lnTo>
                    <a:lnTo>
                      <a:pt x="86" y="27"/>
                    </a:lnTo>
                    <a:lnTo>
                      <a:pt x="92" y="29"/>
                    </a:lnTo>
                    <a:lnTo>
                      <a:pt x="100" y="31"/>
                    </a:lnTo>
                    <a:lnTo>
                      <a:pt x="107" y="33"/>
                    </a:lnTo>
                    <a:lnTo>
                      <a:pt x="115" y="36"/>
                    </a:lnTo>
                    <a:lnTo>
                      <a:pt x="123" y="38"/>
                    </a:lnTo>
                    <a:lnTo>
                      <a:pt x="132" y="40"/>
                    </a:lnTo>
                    <a:lnTo>
                      <a:pt x="140" y="42"/>
                    </a:lnTo>
                    <a:lnTo>
                      <a:pt x="148" y="44"/>
                    </a:lnTo>
                    <a:lnTo>
                      <a:pt x="153" y="48"/>
                    </a:lnTo>
                    <a:lnTo>
                      <a:pt x="161" y="50"/>
                    </a:lnTo>
                    <a:lnTo>
                      <a:pt x="169" y="52"/>
                    </a:lnTo>
                    <a:lnTo>
                      <a:pt x="175" y="54"/>
                    </a:lnTo>
                    <a:lnTo>
                      <a:pt x="180" y="56"/>
                    </a:lnTo>
                    <a:lnTo>
                      <a:pt x="186" y="58"/>
                    </a:lnTo>
                    <a:lnTo>
                      <a:pt x="192" y="58"/>
                    </a:lnTo>
                    <a:lnTo>
                      <a:pt x="196" y="59"/>
                    </a:lnTo>
                    <a:lnTo>
                      <a:pt x="200" y="61"/>
                    </a:lnTo>
                    <a:lnTo>
                      <a:pt x="203" y="61"/>
                    </a:lnTo>
                    <a:lnTo>
                      <a:pt x="205" y="61"/>
                    </a:lnTo>
                    <a:lnTo>
                      <a:pt x="207" y="63"/>
                    </a:lnTo>
                    <a:lnTo>
                      <a:pt x="203" y="73"/>
                    </a:lnTo>
                    <a:lnTo>
                      <a:pt x="205" y="73"/>
                    </a:lnTo>
                    <a:lnTo>
                      <a:pt x="205" y="75"/>
                    </a:lnTo>
                    <a:lnTo>
                      <a:pt x="205" y="77"/>
                    </a:lnTo>
                    <a:lnTo>
                      <a:pt x="203" y="77"/>
                    </a:lnTo>
                    <a:lnTo>
                      <a:pt x="201" y="77"/>
                    </a:lnTo>
                    <a:lnTo>
                      <a:pt x="205" y="63"/>
                    </a:lnTo>
                    <a:lnTo>
                      <a:pt x="40" y="15"/>
                    </a:lnTo>
                    <a:lnTo>
                      <a:pt x="35" y="27"/>
                    </a:lnTo>
                    <a:lnTo>
                      <a:pt x="33" y="27"/>
                    </a:lnTo>
                    <a:lnTo>
                      <a:pt x="29" y="35"/>
                    </a:lnTo>
                    <a:lnTo>
                      <a:pt x="27" y="44"/>
                    </a:lnTo>
                    <a:lnTo>
                      <a:pt x="23" y="54"/>
                    </a:lnTo>
                    <a:lnTo>
                      <a:pt x="21" y="61"/>
                    </a:lnTo>
                    <a:lnTo>
                      <a:pt x="17" y="69"/>
                    </a:lnTo>
                    <a:lnTo>
                      <a:pt x="15" y="75"/>
                    </a:lnTo>
                    <a:lnTo>
                      <a:pt x="13" y="79"/>
                    </a:lnTo>
                    <a:lnTo>
                      <a:pt x="13" y="82"/>
                    </a:lnTo>
                    <a:lnTo>
                      <a:pt x="13" y="84"/>
                    </a:lnTo>
                    <a:lnTo>
                      <a:pt x="12" y="86"/>
                    </a:lnTo>
                    <a:lnTo>
                      <a:pt x="13" y="88"/>
                    </a:lnTo>
                    <a:lnTo>
                      <a:pt x="15" y="90"/>
                    </a:lnTo>
                    <a:lnTo>
                      <a:pt x="17" y="90"/>
                    </a:lnTo>
                    <a:lnTo>
                      <a:pt x="19" y="90"/>
                    </a:lnTo>
                    <a:lnTo>
                      <a:pt x="21" y="92"/>
                    </a:lnTo>
                    <a:lnTo>
                      <a:pt x="23" y="92"/>
                    </a:lnTo>
                    <a:lnTo>
                      <a:pt x="27" y="92"/>
                    </a:lnTo>
                    <a:lnTo>
                      <a:pt x="31" y="94"/>
                    </a:lnTo>
                    <a:lnTo>
                      <a:pt x="35" y="96"/>
                    </a:lnTo>
                    <a:lnTo>
                      <a:pt x="38" y="96"/>
                    </a:lnTo>
                    <a:lnTo>
                      <a:pt x="44" y="98"/>
                    </a:lnTo>
                    <a:lnTo>
                      <a:pt x="50" y="100"/>
                    </a:lnTo>
                    <a:lnTo>
                      <a:pt x="56" y="102"/>
                    </a:lnTo>
                    <a:lnTo>
                      <a:pt x="61" y="104"/>
                    </a:lnTo>
                    <a:lnTo>
                      <a:pt x="69" y="105"/>
                    </a:lnTo>
                    <a:lnTo>
                      <a:pt x="75" y="107"/>
                    </a:lnTo>
                    <a:lnTo>
                      <a:pt x="83" y="109"/>
                    </a:lnTo>
                    <a:lnTo>
                      <a:pt x="88" y="111"/>
                    </a:lnTo>
                    <a:lnTo>
                      <a:pt x="96" y="113"/>
                    </a:lnTo>
                    <a:lnTo>
                      <a:pt x="104" y="115"/>
                    </a:lnTo>
                    <a:lnTo>
                      <a:pt x="109" y="117"/>
                    </a:lnTo>
                    <a:lnTo>
                      <a:pt x="117" y="119"/>
                    </a:lnTo>
                    <a:lnTo>
                      <a:pt x="123" y="121"/>
                    </a:lnTo>
                    <a:lnTo>
                      <a:pt x="129" y="123"/>
                    </a:lnTo>
                    <a:lnTo>
                      <a:pt x="136" y="125"/>
                    </a:lnTo>
                    <a:lnTo>
                      <a:pt x="142" y="127"/>
                    </a:lnTo>
                    <a:lnTo>
                      <a:pt x="146" y="129"/>
                    </a:lnTo>
                    <a:lnTo>
                      <a:pt x="152" y="130"/>
                    </a:lnTo>
                    <a:lnTo>
                      <a:pt x="155" y="130"/>
                    </a:lnTo>
                    <a:lnTo>
                      <a:pt x="161" y="132"/>
                    </a:lnTo>
                    <a:lnTo>
                      <a:pt x="163" y="134"/>
                    </a:lnTo>
                    <a:lnTo>
                      <a:pt x="167" y="134"/>
                    </a:lnTo>
                    <a:lnTo>
                      <a:pt x="169" y="134"/>
                    </a:lnTo>
                    <a:lnTo>
                      <a:pt x="171" y="134"/>
                    </a:lnTo>
                    <a:lnTo>
                      <a:pt x="171" y="136"/>
                    </a:lnTo>
                    <a:lnTo>
                      <a:pt x="173" y="136"/>
                    </a:lnTo>
                    <a:lnTo>
                      <a:pt x="175" y="136"/>
                    </a:lnTo>
                    <a:lnTo>
                      <a:pt x="177" y="136"/>
                    </a:lnTo>
                    <a:lnTo>
                      <a:pt x="178" y="136"/>
                    </a:lnTo>
                    <a:lnTo>
                      <a:pt x="180" y="136"/>
                    </a:lnTo>
                    <a:lnTo>
                      <a:pt x="182" y="136"/>
                    </a:lnTo>
                    <a:lnTo>
                      <a:pt x="184" y="136"/>
                    </a:lnTo>
                    <a:lnTo>
                      <a:pt x="182" y="136"/>
                    </a:lnTo>
                    <a:lnTo>
                      <a:pt x="182" y="138"/>
                    </a:lnTo>
                    <a:lnTo>
                      <a:pt x="180" y="138"/>
                    </a:lnTo>
                    <a:lnTo>
                      <a:pt x="178" y="140"/>
                    </a:lnTo>
                    <a:lnTo>
                      <a:pt x="177" y="140"/>
                    </a:lnTo>
                    <a:lnTo>
                      <a:pt x="175" y="138"/>
                    </a:lnTo>
                    <a:lnTo>
                      <a:pt x="173" y="138"/>
                    </a:lnTo>
                    <a:lnTo>
                      <a:pt x="171" y="138"/>
                    </a:lnTo>
                    <a:lnTo>
                      <a:pt x="169" y="138"/>
                    </a:lnTo>
                    <a:lnTo>
                      <a:pt x="167" y="136"/>
                    </a:lnTo>
                    <a:lnTo>
                      <a:pt x="165" y="136"/>
                    </a:lnTo>
                    <a:lnTo>
                      <a:pt x="163" y="136"/>
                    </a:lnTo>
                    <a:lnTo>
                      <a:pt x="159" y="134"/>
                    </a:lnTo>
                    <a:lnTo>
                      <a:pt x="155" y="134"/>
                    </a:lnTo>
                    <a:lnTo>
                      <a:pt x="152" y="132"/>
                    </a:lnTo>
                    <a:lnTo>
                      <a:pt x="148" y="130"/>
                    </a:lnTo>
                    <a:lnTo>
                      <a:pt x="142" y="130"/>
                    </a:lnTo>
                    <a:lnTo>
                      <a:pt x="136" y="129"/>
                    </a:lnTo>
                    <a:lnTo>
                      <a:pt x="130" y="127"/>
                    </a:lnTo>
                    <a:lnTo>
                      <a:pt x="125" y="125"/>
                    </a:lnTo>
                    <a:lnTo>
                      <a:pt x="119" y="123"/>
                    </a:lnTo>
                    <a:lnTo>
                      <a:pt x="111" y="121"/>
                    </a:lnTo>
                    <a:lnTo>
                      <a:pt x="106" y="119"/>
                    </a:lnTo>
                    <a:lnTo>
                      <a:pt x="98" y="117"/>
                    </a:lnTo>
                    <a:lnTo>
                      <a:pt x="92" y="115"/>
                    </a:lnTo>
                    <a:lnTo>
                      <a:pt x="84" y="113"/>
                    </a:lnTo>
                    <a:lnTo>
                      <a:pt x="77" y="111"/>
                    </a:lnTo>
                    <a:lnTo>
                      <a:pt x="71" y="107"/>
                    </a:lnTo>
                    <a:lnTo>
                      <a:pt x="63" y="105"/>
                    </a:lnTo>
                    <a:lnTo>
                      <a:pt x="58" y="104"/>
                    </a:lnTo>
                    <a:lnTo>
                      <a:pt x="52" y="102"/>
                    </a:lnTo>
                    <a:lnTo>
                      <a:pt x="46" y="102"/>
                    </a:lnTo>
                    <a:lnTo>
                      <a:pt x="40" y="100"/>
                    </a:lnTo>
                    <a:lnTo>
                      <a:pt x="35" y="98"/>
                    </a:lnTo>
                    <a:lnTo>
                      <a:pt x="31" y="96"/>
                    </a:lnTo>
                    <a:lnTo>
                      <a:pt x="27" y="96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19" y="92"/>
                    </a:lnTo>
                    <a:lnTo>
                      <a:pt x="17" y="92"/>
                    </a:lnTo>
                    <a:lnTo>
                      <a:pt x="15" y="92"/>
                    </a:lnTo>
                    <a:lnTo>
                      <a:pt x="13" y="92"/>
                    </a:lnTo>
                    <a:lnTo>
                      <a:pt x="13" y="90"/>
                    </a:lnTo>
                    <a:lnTo>
                      <a:pt x="12" y="90"/>
                    </a:lnTo>
                    <a:lnTo>
                      <a:pt x="2" y="96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10" y="88"/>
                    </a:lnTo>
                    <a:lnTo>
                      <a:pt x="10" y="86"/>
                    </a:lnTo>
                    <a:lnTo>
                      <a:pt x="10" y="84"/>
                    </a:lnTo>
                    <a:lnTo>
                      <a:pt x="12" y="82"/>
                    </a:lnTo>
                    <a:lnTo>
                      <a:pt x="12" y="81"/>
                    </a:lnTo>
                    <a:lnTo>
                      <a:pt x="13" y="77"/>
                    </a:lnTo>
                    <a:lnTo>
                      <a:pt x="15" y="69"/>
                    </a:lnTo>
                    <a:lnTo>
                      <a:pt x="17" y="61"/>
                    </a:lnTo>
                    <a:lnTo>
                      <a:pt x="21" y="54"/>
                    </a:lnTo>
                    <a:lnTo>
                      <a:pt x="25" y="44"/>
                    </a:lnTo>
                    <a:lnTo>
                      <a:pt x="27" y="35"/>
                    </a:lnTo>
                    <a:lnTo>
                      <a:pt x="31" y="25"/>
                    </a:lnTo>
                    <a:lnTo>
                      <a:pt x="29" y="25"/>
                    </a:lnTo>
                    <a:lnTo>
                      <a:pt x="27" y="23"/>
                    </a:lnTo>
                    <a:lnTo>
                      <a:pt x="27" y="21"/>
                    </a:lnTo>
                    <a:lnTo>
                      <a:pt x="25" y="21"/>
                    </a:lnTo>
                    <a:lnTo>
                      <a:pt x="25" y="19"/>
                    </a:lnTo>
                    <a:lnTo>
                      <a:pt x="23" y="19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5" y="17"/>
                    </a:lnTo>
                    <a:lnTo>
                      <a:pt x="27" y="17"/>
                    </a:lnTo>
                    <a:lnTo>
                      <a:pt x="27" y="19"/>
                    </a:lnTo>
                    <a:lnTo>
                      <a:pt x="29" y="21"/>
                    </a:lnTo>
                    <a:lnTo>
                      <a:pt x="31" y="21"/>
                    </a:lnTo>
                    <a:lnTo>
                      <a:pt x="31" y="23"/>
                    </a:lnTo>
                    <a:lnTo>
                      <a:pt x="33" y="23"/>
                    </a:lnTo>
                    <a:lnTo>
                      <a:pt x="33" y="17"/>
                    </a:lnTo>
                    <a:lnTo>
                      <a:pt x="35" y="13"/>
                    </a:lnTo>
                    <a:lnTo>
                      <a:pt x="36" y="10"/>
                    </a:lnTo>
                    <a:lnTo>
                      <a:pt x="36" y="8"/>
                    </a:lnTo>
                    <a:lnTo>
                      <a:pt x="38" y="4"/>
                    </a:lnTo>
                    <a:lnTo>
                      <a:pt x="38" y="2"/>
                    </a:lnTo>
                    <a:lnTo>
                      <a:pt x="40" y="0"/>
                    </a:lnTo>
                    <a:lnTo>
                      <a:pt x="40" y="2"/>
                    </a:lnTo>
                    <a:lnTo>
                      <a:pt x="40" y="4"/>
                    </a:lnTo>
                    <a:lnTo>
                      <a:pt x="38" y="6"/>
                    </a:lnTo>
                    <a:lnTo>
                      <a:pt x="38" y="10"/>
                    </a:lnTo>
                    <a:lnTo>
                      <a:pt x="36" y="13"/>
                    </a:lnTo>
                    <a:lnTo>
                      <a:pt x="35" y="17"/>
                    </a:lnTo>
                    <a:lnTo>
                      <a:pt x="33" y="23"/>
                    </a:lnTo>
                    <a:lnTo>
                      <a:pt x="35" y="23"/>
                    </a:lnTo>
                    <a:lnTo>
                      <a:pt x="35" y="21"/>
                    </a:lnTo>
                    <a:lnTo>
                      <a:pt x="36" y="19"/>
                    </a:lnTo>
                    <a:lnTo>
                      <a:pt x="38" y="15"/>
                    </a:lnTo>
                    <a:lnTo>
                      <a:pt x="38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3" name="Freeform 98"/>
              <p:cNvSpPr>
                <a:spLocks/>
              </p:cNvSpPr>
              <p:nvPr/>
            </p:nvSpPr>
            <p:spPr bwMode="auto">
              <a:xfrm>
                <a:off x="3673" y="2831"/>
                <a:ext cx="76" cy="23"/>
              </a:xfrm>
              <a:custGeom>
                <a:avLst/>
                <a:gdLst>
                  <a:gd name="T0" fmla="*/ 0 w 151"/>
                  <a:gd name="T1" fmla="*/ 0 h 46"/>
                  <a:gd name="T2" fmla="*/ 1 w 151"/>
                  <a:gd name="T3" fmla="*/ 1 h 46"/>
                  <a:gd name="T4" fmla="*/ 1 w 151"/>
                  <a:gd name="T5" fmla="*/ 1 h 46"/>
                  <a:gd name="T6" fmla="*/ 1 w 151"/>
                  <a:gd name="T7" fmla="*/ 1 h 46"/>
                  <a:gd name="T8" fmla="*/ 1 w 151"/>
                  <a:gd name="T9" fmla="*/ 1 h 46"/>
                  <a:gd name="T10" fmla="*/ 1 w 151"/>
                  <a:gd name="T11" fmla="*/ 1 h 46"/>
                  <a:gd name="T12" fmla="*/ 1 w 151"/>
                  <a:gd name="T13" fmla="*/ 1 h 46"/>
                  <a:gd name="T14" fmla="*/ 2 w 151"/>
                  <a:gd name="T15" fmla="*/ 1 h 46"/>
                  <a:gd name="T16" fmla="*/ 2 w 151"/>
                  <a:gd name="T17" fmla="*/ 1 h 46"/>
                  <a:gd name="T18" fmla="*/ 2 w 151"/>
                  <a:gd name="T19" fmla="*/ 1 h 46"/>
                  <a:gd name="T20" fmla="*/ 2 w 151"/>
                  <a:gd name="T21" fmla="*/ 1 h 46"/>
                  <a:gd name="T22" fmla="*/ 2 w 151"/>
                  <a:gd name="T23" fmla="*/ 1 h 46"/>
                  <a:gd name="T24" fmla="*/ 3 w 151"/>
                  <a:gd name="T25" fmla="*/ 1 h 46"/>
                  <a:gd name="T26" fmla="*/ 3 w 151"/>
                  <a:gd name="T27" fmla="*/ 1 h 46"/>
                  <a:gd name="T28" fmla="*/ 3 w 151"/>
                  <a:gd name="T29" fmla="*/ 1 h 46"/>
                  <a:gd name="T30" fmla="*/ 3 w 151"/>
                  <a:gd name="T31" fmla="*/ 1 h 46"/>
                  <a:gd name="T32" fmla="*/ 3 w 151"/>
                  <a:gd name="T33" fmla="*/ 1 h 46"/>
                  <a:gd name="T34" fmla="*/ 3 w 151"/>
                  <a:gd name="T35" fmla="*/ 1 h 46"/>
                  <a:gd name="T36" fmla="*/ 3 w 151"/>
                  <a:gd name="T37" fmla="*/ 1 h 46"/>
                  <a:gd name="T38" fmla="*/ 3 w 151"/>
                  <a:gd name="T39" fmla="*/ 1 h 46"/>
                  <a:gd name="T40" fmla="*/ 2 w 151"/>
                  <a:gd name="T41" fmla="*/ 1 h 46"/>
                  <a:gd name="T42" fmla="*/ 2 w 151"/>
                  <a:gd name="T43" fmla="*/ 1 h 46"/>
                  <a:gd name="T44" fmla="*/ 2 w 151"/>
                  <a:gd name="T45" fmla="*/ 1 h 46"/>
                  <a:gd name="T46" fmla="*/ 2 w 151"/>
                  <a:gd name="T47" fmla="*/ 1 h 46"/>
                  <a:gd name="T48" fmla="*/ 2 w 151"/>
                  <a:gd name="T49" fmla="*/ 1 h 46"/>
                  <a:gd name="T50" fmla="*/ 1 w 151"/>
                  <a:gd name="T51" fmla="*/ 1 h 46"/>
                  <a:gd name="T52" fmla="*/ 1 w 151"/>
                  <a:gd name="T53" fmla="*/ 1 h 46"/>
                  <a:gd name="T54" fmla="*/ 1 w 151"/>
                  <a:gd name="T55" fmla="*/ 1 h 46"/>
                  <a:gd name="T56" fmla="*/ 1 w 151"/>
                  <a:gd name="T57" fmla="*/ 1 h 46"/>
                  <a:gd name="T58" fmla="*/ 1 w 151"/>
                  <a:gd name="T59" fmla="*/ 1 h 46"/>
                  <a:gd name="T60" fmla="*/ 1 w 151"/>
                  <a:gd name="T61" fmla="*/ 1 h 46"/>
                  <a:gd name="T62" fmla="*/ 1 w 151"/>
                  <a:gd name="T63" fmla="*/ 1 h 46"/>
                  <a:gd name="T64" fmla="*/ 0 w 151"/>
                  <a:gd name="T65" fmla="*/ 1 h 4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51"/>
                  <a:gd name="T100" fmla="*/ 0 h 46"/>
                  <a:gd name="T101" fmla="*/ 151 w 151"/>
                  <a:gd name="T102" fmla="*/ 46 h 4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51" h="46">
                    <a:moveTo>
                      <a:pt x="0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11" y="4"/>
                    </a:lnTo>
                    <a:lnTo>
                      <a:pt x="15" y="5"/>
                    </a:lnTo>
                    <a:lnTo>
                      <a:pt x="21" y="5"/>
                    </a:lnTo>
                    <a:lnTo>
                      <a:pt x="25" y="7"/>
                    </a:lnTo>
                    <a:lnTo>
                      <a:pt x="31" y="9"/>
                    </a:lnTo>
                    <a:lnTo>
                      <a:pt x="36" y="11"/>
                    </a:lnTo>
                    <a:lnTo>
                      <a:pt x="44" y="13"/>
                    </a:lnTo>
                    <a:lnTo>
                      <a:pt x="50" y="15"/>
                    </a:lnTo>
                    <a:lnTo>
                      <a:pt x="56" y="17"/>
                    </a:lnTo>
                    <a:lnTo>
                      <a:pt x="63" y="19"/>
                    </a:lnTo>
                    <a:lnTo>
                      <a:pt x="71" y="21"/>
                    </a:lnTo>
                    <a:lnTo>
                      <a:pt x="77" y="23"/>
                    </a:lnTo>
                    <a:lnTo>
                      <a:pt x="84" y="25"/>
                    </a:lnTo>
                    <a:lnTo>
                      <a:pt x="90" y="27"/>
                    </a:lnTo>
                    <a:lnTo>
                      <a:pt x="98" y="28"/>
                    </a:lnTo>
                    <a:lnTo>
                      <a:pt x="103" y="30"/>
                    </a:lnTo>
                    <a:lnTo>
                      <a:pt x="109" y="32"/>
                    </a:lnTo>
                    <a:lnTo>
                      <a:pt x="115" y="34"/>
                    </a:lnTo>
                    <a:lnTo>
                      <a:pt x="121" y="36"/>
                    </a:lnTo>
                    <a:lnTo>
                      <a:pt x="126" y="38"/>
                    </a:lnTo>
                    <a:lnTo>
                      <a:pt x="132" y="38"/>
                    </a:lnTo>
                    <a:lnTo>
                      <a:pt x="136" y="40"/>
                    </a:lnTo>
                    <a:lnTo>
                      <a:pt x="140" y="42"/>
                    </a:lnTo>
                    <a:lnTo>
                      <a:pt x="144" y="42"/>
                    </a:lnTo>
                    <a:lnTo>
                      <a:pt x="148" y="44"/>
                    </a:lnTo>
                    <a:lnTo>
                      <a:pt x="150" y="44"/>
                    </a:lnTo>
                    <a:lnTo>
                      <a:pt x="151" y="44"/>
                    </a:lnTo>
                    <a:lnTo>
                      <a:pt x="151" y="46"/>
                    </a:lnTo>
                    <a:lnTo>
                      <a:pt x="150" y="46"/>
                    </a:lnTo>
                    <a:lnTo>
                      <a:pt x="148" y="46"/>
                    </a:lnTo>
                    <a:lnTo>
                      <a:pt x="146" y="44"/>
                    </a:lnTo>
                    <a:lnTo>
                      <a:pt x="144" y="44"/>
                    </a:lnTo>
                    <a:lnTo>
                      <a:pt x="140" y="42"/>
                    </a:lnTo>
                    <a:lnTo>
                      <a:pt x="136" y="42"/>
                    </a:lnTo>
                    <a:lnTo>
                      <a:pt x="132" y="40"/>
                    </a:lnTo>
                    <a:lnTo>
                      <a:pt x="126" y="38"/>
                    </a:lnTo>
                    <a:lnTo>
                      <a:pt x="121" y="38"/>
                    </a:lnTo>
                    <a:lnTo>
                      <a:pt x="115" y="36"/>
                    </a:lnTo>
                    <a:lnTo>
                      <a:pt x="109" y="34"/>
                    </a:lnTo>
                    <a:lnTo>
                      <a:pt x="103" y="32"/>
                    </a:lnTo>
                    <a:lnTo>
                      <a:pt x="96" y="30"/>
                    </a:lnTo>
                    <a:lnTo>
                      <a:pt x="90" y="28"/>
                    </a:lnTo>
                    <a:lnTo>
                      <a:pt x="82" y="27"/>
                    </a:lnTo>
                    <a:lnTo>
                      <a:pt x="77" y="25"/>
                    </a:lnTo>
                    <a:lnTo>
                      <a:pt x="69" y="23"/>
                    </a:lnTo>
                    <a:lnTo>
                      <a:pt x="63" y="21"/>
                    </a:lnTo>
                    <a:lnTo>
                      <a:pt x="56" y="17"/>
                    </a:lnTo>
                    <a:lnTo>
                      <a:pt x="50" y="15"/>
                    </a:lnTo>
                    <a:lnTo>
                      <a:pt x="42" y="15"/>
                    </a:lnTo>
                    <a:lnTo>
                      <a:pt x="36" y="13"/>
                    </a:lnTo>
                    <a:lnTo>
                      <a:pt x="31" y="11"/>
                    </a:lnTo>
                    <a:lnTo>
                      <a:pt x="25" y="9"/>
                    </a:lnTo>
                    <a:lnTo>
                      <a:pt x="19" y="7"/>
                    </a:lnTo>
                    <a:lnTo>
                      <a:pt x="15" y="5"/>
                    </a:lnTo>
                    <a:lnTo>
                      <a:pt x="11" y="5"/>
                    </a:lnTo>
                    <a:lnTo>
                      <a:pt x="8" y="4"/>
                    </a:lnTo>
                    <a:lnTo>
                      <a:pt x="4" y="4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4" name="Freeform 99"/>
              <p:cNvSpPr>
                <a:spLocks/>
              </p:cNvSpPr>
              <p:nvPr/>
            </p:nvSpPr>
            <p:spPr bwMode="auto">
              <a:xfrm>
                <a:off x="3694" y="2811"/>
                <a:ext cx="43" cy="34"/>
              </a:xfrm>
              <a:custGeom>
                <a:avLst/>
                <a:gdLst>
                  <a:gd name="T0" fmla="*/ 1 w 86"/>
                  <a:gd name="T1" fmla="*/ 1 h 68"/>
                  <a:gd name="T2" fmla="*/ 1 w 86"/>
                  <a:gd name="T3" fmla="*/ 0 h 68"/>
                  <a:gd name="T4" fmla="*/ 1 w 86"/>
                  <a:gd name="T5" fmla="*/ 0 h 68"/>
                  <a:gd name="T6" fmla="*/ 1 w 86"/>
                  <a:gd name="T7" fmla="*/ 0 h 68"/>
                  <a:gd name="T8" fmla="*/ 1 w 86"/>
                  <a:gd name="T9" fmla="*/ 0 h 68"/>
                  <a:gd name="T10" fmla="*/ 1 w 86"/>
                  <a:gd name="T11" fmla="*/ 0 h 68"/>
                  <a:gd name="T12" fmla="*/ 1 w 86"/>
                  <a:gd name="T13" fmla="*/ 0 h 68"/>
                  <a:gd name="T14" fmla="*/ 1 w 86"/>
                  <a:gd name="T15" fmla="*/ 0 h 68"/>
                  <a:gd name="T16" fmla="*/ 1 w 86"/>
                  <a:gd name="T17" fmla="*/ 1 h 68"/>
                  <a:gd name="T18" fmla="*/ 1 w 86"/>
                  <a:gd name="T19" fmla="*/ 1 h 68"/>
                  <a:gd name="T20" fmla="*/ 1 w 86"/>
                  <a:gd name="T21" fmla="*/ 1 h 68"/>
                  <a:gd name="T22" fmla="*/ 1 w 86"/>
                  <a:gd name="T23" fmla="*/ 1 h 68"/>
                  <a:gd name="T24" fmla="*/ 1 w 86"/>
                  <a:gd name="T25" fmla="*/ 1 h 68"/>
                  <a:gd name="T26" fmla="*/ 1 w 86"/>
                  <a:gd name="T27" fmla="*/ 1 h 68"/>
                  <a:gd name="T28" fmla="*/ 1 w 86"/>
                  <a:gd name="T29" fmla="*/ 1 h 68"/>
                  <a:gd name="T30" fmla="*/ 1 w 86"/>
                  <a:gd name="T31" fmla="*/ 1 h 68"/>
                  <a:gd name="T32" fmla="*/ 0 w 86"/>
                  <a:gd name="T33" fmla="*/ 1 h 68"/>
                  <a:gd name="T34" fmla="*/ 0 w 86"/>
                  <a:gd name="T35" fmla="*/ 1 h 68"/>
                  <a:gd name="T36" fmla="*/ 1 w 86"/>
                  <a:gd name="T37" fmla="*/ 1 h 68"/>
                  <a:gd name="T38" fmla="*/ 1 w 86"/>
                  <a:gd name="T39" fmla="*/ 1 h 68"/>
                  <a:gd name="T40" fmla="*/ 1 w 86"/>
                  <a:gd name="T41" fmla="*/ 1 h 68"/>
                  <a:gd name="T42" fmla="*/ 1 w 86"/>
                  <a:gd name="T43" fmla="*/ 1 h 68"/>
                  <a:gd name="T44" fmla="*/ 1 w 86"/>
                  <a:gd name="T45" fmla="*/ 1 h 68"/>
                  <a:gd name="T46" fmla="*/ 1 w 86"/>
                  <a:gd name="T47" fmla="*/ 1 h 68"/>
                  <a:gd name="T48" fmla="*/ 1 w 86"/>
                  <a:gd name="T49" fmla="*/ 1 h 68"/>
                  <a:gd name="T50" fmla="*/ 1 w 86"/>
                  <a:gd name="T51" fmla="*/ 1 h 68"/>
                  <a:gd name="T52" fmla="*/ 1 w 86"/>
                  <a:gd name="T53" fmla="*/ 1 h 68"/>
                  <a:gd name="T54" fmla="*/ 1 w 86"/>
                  <a:gd name="T55" fmla="*/ 1 h 68"/>
                  <a:gd name="T56" fmla="*/ 1 w 86"/>
                  <a:gd name="T57" fmla="*/ 1 h 68"/>
                  <a:gd name="T58" fmla="*/ 1 w 86"/>
                  <a:gd name="T59" fmla="*/ 1 h 68"/>
                  <a:gd name="T60" fmla="*/ 1 w 86"/>
                  <a:gd name="T61" fmla="*/ 1 h 68"/>
                  <a:gd name="T62" fmla="*/ 1 w 86"/>
                  <a:gd name="T63" fmla="*/ 1 h 68"/>
                  <a:gd name="T64" fmla="*/ 1 w 86"/>
                  <a:gd name="T65" fmla="*/ 1 h 68"/>
                  <a:gd name="T66" fmla="*/ 1 w 86"/>
                  <a:gd name="T67" fmla="*/ 1 h 68"/>
                  <a:gd name="T68" fmla="*/ 1 w 86"/>
                  <a:gd name="T69" fmla="*/ 1 h 68"/>
                  <a:gd name="T70" fmla="*/ 1 w 86"/>
                  <a:gd name="T71" fmla="*/ 1 h 68"/>
                  <a:gd name="T72" fmla="*/ 1 w 86"/>
                  <a:gd name="T73" fmla="*/ 1 h 6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86"/>
                  <a:gd name="T112" fmla="*/ 0 h 68"/>
                  <a:gd name="T113" fmla="*/ 86 w 86"/>
                  <a:gd name="T114" fmla="*/ 68 h 6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86" h="68">
                    <a:moveTo>
                      <a:pt x="81" y="18"/>
                    </a:moveTo>
                    <a:lnTo>
                      <a:pt x="21" y="0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4" y="2"/>
                    </a:lnTo>
                    <a:lnTo>
                      <a:pt x="12" y="6"/>
                    </a:lnTo>
                    <a:lnTo>
                      <a:pt x="10" y="12"/>
                    </a:lnTo>
                    <a:lnTo>
                      <a:pt x="8" y="18"/>
                    </a:lnTo>
                    <a:lnTo>
                      <a:pt x="6" y="25"/>
                    </a:lnTo>
                    <a:lnTo>
                      <a:pt x="4" y="33"/>
                    </a:lnTo>
                    <a:lnTo>
                      <a:pt x="2" y="39"/>
                    </a:lnTo>
                    <a:lnTo>
                      <a:pt x="0" y="43"/>
                    </a:lnTo>
                    <a:lnTo>
                      <a:pt x="0" y="45"/>
                    </a:lnTo>
                    <a:lnTo>
                      <a:pt x="2" y="46"/>
                    </a:lnTo>
                    <a:lnTo>
                      <a:pt x="69" y="68"/>
                    </a:lnTo>
                    <a:lnTo>
                      <a:pt x="73" y="66"/>
                    </a:lnTo>
                    <a:lnTo>
                      <a:pt x="73" y="64"/>
                    </a:lnTo>
                    <a:lnTo>
                      <a:pt x="75" y="60"/>
                    </a:lnTo>
                    <a:lnTo>
                      <a:pt x="77" y="54"/>
                    </a:lnTo>
                    <a:lnTo>
                      <a:pt x="79" y="46"/>
                    </a:lnTo>
                    <a:lnTo>
                      <a:pt x="83" y="39"/>
                    </a:lnTo>
                    <a:lnTo>
                      <a:pt x="84" y="33"/>
                    </a:lnTo>
                    <a:lnTo>
                      <a:pt x="86" y="27"/>
                    </a:lnTo>
                    <a:lnTo>
                      <a:pt x="86" y="25"/>
                    </a:lnTo>
                    <a:lnTo>
                      <a:pt x="86" y="23"/>
                    </a:lnTo>
                    <a:lnTo>
                      <a:pt x="86" y="22"/>
                    </a:lnTo>
                    <a:lnTo>
                      <a:pt x="86" y="20"/>
                    </a:lnTo>
                    <a:lnTo>
                      <a:pt x="84" y="20"/>
                    </a:lnTo>
                    <a:lnTo>
                      <a:pt x="83" y="20"/>
                    </a:lnTo>
                    <a:lnTo>
                      <a:pt x="81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5" name="Freeform 100"/>
              <p:cNvSpPr>
                <a:spLocks/>
              </p:cNvSpPr>
              <p:nvPr/>
            </p:nvSpPr>
            <p:spPr bwMode="auto">
              <a:xfrm>
                <a:off x="3731" y="2822"/>
                <a:ext cx="24" cy="28"/>
              </a:xfrm>
              <a:custGeom>
                <a:avLst/>
                <a:gdLst>
                  <a:gd name="T0" fmla="*/ 1 w 48"/>
                  <a:gd name="T1" fmla="*/ 1 h 55"/>
                  <a:gd name="T2" fmla="*/ 1 w 48"/>
                  <a:gd name="T3" fmla="*/ 1 h 55"/>
                  <a:gd name="T4" fmla="*/ 1 w 48"/>
                  <a:gd name="T5" fmla="*/ 1 h 55"/>
                  <a:gd name="T6" fmla="*/ 1 w 48"/>
                  <a:gd name="T7" fmla="*/ 1 h 55"/>
                  <a:gd name="T8" fmla="*/ 1 w 48"/>
                  <a:gd name="T9" fmla="*/ 1 h 55"/>
                  <a:gd name="T10" fmla="*/ 1 w 48"/>
                  <a:gd name="T11" fmla="*/ 1 h 55"/>
                  <a:gd name="T12" fmla="*/ 1 w 48"/>
                  <a:gd name="T13" fmla="*/ 1 h 55"/>
                  <a:gd name="T14" fmla="*/ 1 w 48"/>
                  <a:gd name="T15" fmla="*/ 1 h 55"/>
                  <a:gd name="T16" fmla="*/ 0 w 48"/>
                  <a:gd name="T17" fmla="*/ 1 h 55"/>
                  <a:gd name="T18" fmla="*/ 1 w 48"/>
                  <a:gd name="T19" fmla="*/ 1 h 55"/>
                  <a:gd name="T20" fmla="*/ 1 w 48"/>
                  <a:gd name="T21" fmla="*/ 1 h 55"/>
                  <a:gd name="T22" fmla="*/ 1 w 48"/>
                  <a:gd name="T23" fmla="*/ 1 h 55"/>
                  <a:gd name="T24" fmla="*/ 1 w 48"/>
                  <a:gd name="T25" fmla="*/ 1 h 55"/>
                  <a:gd name="T26" fmla="*/ 1 w 48"/>
                  <a:gd name="T27" fmla="*/ 1 h 55"/>
                  <a:gd name="T28" fmla="*/ 1 w 48"/>
                  <a:gd name="T29" fmla="*/ 1 h 55"/>
                  <a:gd name="T30" fmla="*/ 1 w 48"/>
                  <a:gd name="T31" fmla="*/ 1 h 55"/>
                  <a:gd name="T32" fmla="*/ 1 w 48"/>
                  <a:gd name="T33" fmla="*/ 1 h 55"/>
                  <a:gd name="T34" fmla="*/ 1 w 48"/>
                  <a:gd name="T35" fmla="*/ 1 h 55"/>
                  <a:gd name="T36" fmla="*/ 1 w 48"/>
                  <a:gd name="T37" fmla="*/ 1 h 55"/>
                  <a:gd name="T38" fmla="*/ 1 w 48"/>
                  <a:gd name="T39" fmla="*/ 1 h 55"/>
                  <a:gd name="T40" fmla="*/ 1 w 48"/>
                  <a:gd name="T41" fmla="*/ 1 h 55"/>
                  <a:gd name="T42" fmla="*/ 1 w 48"/>
                  <a:gd name="T43" fmla="*/ 1 h 55"/>
                  <a:gd name="T44" fmla="*/ 1 w 48"/>
                  <a:gd name="T45" fmla="*/ 1 h 55"/>
                  <a:gd name="T46" fmla="*/ 1 w 48"/>
                  <a:gd name="T47" fmla="*/ 1 h 55"/>
                  <a:gd name="T48" fmla="*/ 1 w 48"/>
                  <a:gd name="T49" fmla="*/ 1 h 55"/>
                  <a:gd name="T50" fmla="*/ 1 w 48"/>
                  <a:gd name="T51" fmla="*/ 1 h 55"/>
                  <a:gd name="T52" fmla="*/ 1 w 48"/>
                  <a:gd name="T53" fmla="*/ 1 h 55"/>
                  <a:gd name="T54" fmla="*/ 1 w 48"/>
                  <a:gd name="T55" fmla="*/ 1 h 55"/>
                  <a:gd name="T56" fmla="*/ 1 w 48"/>
                  <a:gd name="T57" fmla="*/ 1 h 55"/>
                  <a:gd name="T58" fmla="*/ 1 w 48"/>
                  <a:gd name="T59" fmla="*/ 1 h 55"/>
                  <a:gd name="T60" fmla="*/ 1 w 48"/>
                  <a:gd name="T61" fmla="*/ 1 h 55"/>
                  <a:gd name="T62" fmla="*/ 1 w 48"/>
                  <a:gd name="T63" fmla="*/ 1 h 5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48"/>
                  <a:gd name="T97" fmla="*/ 0 h 55"/>
                  <a:gd name="T98" fmla="*/ 48 w 48"/>
                  <a:gd name="T99" fmla="*/ 55 h 55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48" h="55">
                    <a:moveTo>
                      <a:pt x="19" y="19"/>
                    </a:moveTo>
                    <a:lnTo>
                      <a:pt x="17" y="19"/>
                    </a:lnTo>
                    <a:lnTo>
                      <a:pt x="15" y="17"/>
                    </a:lnTo>
                    <a:lnTo>
                      <a:pt x="15" y="15"/>
                    </a:lnTo>
                    <a:lnTo>
                      <a:pt x="13" y="15"/>
                    </a:lnTo>
                    <a:lnTo>
                      <a:pt x="19" y="1"/>
                    </a:lnTo>
                    <a:lnTo>
                      <a:pt x="21" y="1"/>
                    </a:lnTo>
                    <a:lnTo>
                      <a:pt x="23" y="3"/>
                    </a:lnTo>
                    <a:lnTo>
                      <a:pt x="27" y="7"/>
                    </a:lnTo>
                    <a:lnTo>
                      <a:pt x="29" y="9"/>
                    </a:lnTo>
                    <a:lnTo>
                      <a:pt x="31" y="13"/>
                    </a:lnTo>
                    <a:lnTo>
                      <a:pt x="33" y="17"/>
                    </a:lnTo>
                    <a:lnTo>
                      <a:pt x="33" y="21"/>
                    </a:lnTo>
                    <a:lnTo>
                      <a:pt x="33" y="24"/>
                    </a:lnTo>
                    <a:lnTo>
                      <a:pt x="44" y="7"/>
                    </a:lnTo>
                    <a:lnTo>
                      <a:pt x="17" y="0"/>
                    </a:lnTo>
                    <a:lnTo>
                      <a:pt x="0" y="46"/>
                    </a:lnTo>
                    <a:lnTo>
                      <a:pt x="31" y="55"/>
                    </a:lnTo>
                    <a:lnTo>
                      <a:pt x="36" y="51"/>
                    </a:lnTo>
                    <a:lnTo>
                      <a:pt x="40" y="46"/>
                    </a:lnTo>
                    <a:lnTo>
                      <a:pt x="42" y="38"/>
                    </a:lnTo>
                    <a:lnTo>
                      <a:pt x="46" y="32"/>
                    </a:lnTo>
                    <a:lnTo>
                      <a:pt x="46" y="24"/>
                    </a:lnTo>
                    <a:lnTo>
                      <a:pt x="48" y="19"/>
                    </a:lnTo>
                    <a:lnTo>
                      <a:pt x="48" y="13"/>
                    </a:lnTo>
                    <a:lnTo>
                      <a:pt x="48" y="9"/>
                    </a:lnTo>
                    <a:lnTo>
                      <a:pt x="46" y="11"/>
                    </a:lnTo>
                    <a:lnTo>
                      <a:pt x="42" y="15"/>
                    </a:lnTo>
                    <a:lnTo>
                      <a:pt x="40" y="19"/>
                    </a:lnTo>
                    <a:lnTo>
                      <a:pt x="36" y="23"/>
                    </a:lnTo>
                    <a:lnTo>
                      <a:pt x="34" y="26"/>
                    </a:lnTo>
                    <a:lnTo>
                      <a:pt x="33" y="30"/>
                    </a:lnTo>
                    <a:lnTo>
                      <a:pt x="31" y="32"/>
                    </a:lnTo>
                    <a:lnTo>
                      <a:pt x="29" y="34"/>
                    </a:lnTo>
                    <a:lnTo>
                      <a:pt x="27" y="36"/>
                    </a:lnTo>
                    <a:lnTo>
                      <a:pt x="27" y="38"/>
                    </a:lnTo>
                    <a:lnTo>
                      <a:pt x="25" y="38"/>
                    </a:lnTo>
                    <a:lnTo>
                      <a:pt x="23" y="40"/>
                    </a:lnTo>
                    <a:lnTo>
                      <a:pt x="23" y="42"/>
                    </a:lnTo>
                    <a:lnTo>
                      <a:pt x="21" y="42"/>
                    </a:lnTo>
                    <a:lnTo>
                      <a:pt x="19" y="44"/>
                    </a:lnTo>
                    <a:lnTo>
                      <a:pt x="17" y="44"/>
                    </a:lnTo>
                    <a:lnTo>
                      <a:pt x="15" y="46"/>
                    </a:lnTo>
                    <a:lnTo>
                      <a:pt x="11" y="46"/>
                    </a:lnTo>
                    <a:lnTo>
                      <a:pt x="9" y="47"/>
                    </a:lnTo>
                    <a:lnTo>
                      <a:pt x="8" y="47"/>
                    </a:lnTo>
                    <a:lnTo>
                      <a:pt x="6" y="47"/>
                    </a:lnTo>
                    <a:lnTo>
                      <a:pt x="2" y="47"/>
                    </a:lnTo>
                    <a:lnTo>
                      <a:pt x="8" y="34"/>
                    </a:lnTo>
                    <a:lnTo>
                      <a:pt x="9" y="34"/>
                    </a:lnTo>
                    <a:lnTo>
                      <a:pt x="11" y="32"/>
                    </a:lnTo>
                    <a:lnTo>
                      <a:pt x="13" y="32"/>
                    </a:lnTo>
                    <a:lnTo>
                      <a:pt x="13" y="30"/>
                    </a:lnTo>
                    <a:lnTo>
                      <a:pt x="15" y="30"/>
                    </a:lnTo>
                    <a:lnTo>
                      <a:pt x="15" y="28"/>
                    </a:lnTo>
                    <a:lnTo>
                      <a:pt x="17" y="26"/>
                    </a:lnTo>
                    <a:lnTo>
                      <a:pt x="21" y="26"/>
                    </a:lnTo>
                    <a:lnTo>
                      <a:pt x="21" y="24"/>
                    </a:lnTo>
                    <a:lnTo>
                      <a:pt x="21" y="23"/>
                    </a:lnTo>
                    <a:lnTo>
                      <a:pt x="19" y="21"/>
                    </a:lnTo>
                    <a:lnTo>
                      <a:pt x="19" y="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6" name="Freeform 101"/>
              <p:cNvSpPr>
                <a:spLocks/>
              </p:cNvSpPr>
              <p:nvPr/>
            </p:nvSpPr>
            <p:spPr bwMode="auto">
              <a:xfrm>
                <a:off x="3743" y="2831"/>
                <a:ext cx="3" cy="4"/>
              </a:xfrm>
              <a:custGeom>
                <a:avLst/>
                <a:gdLst>
                  <a:gd name="T0" fmla="*/ 0 w 6"/>
                  <a:gd name="T1" fmla="*/ 1 h 7"/>
                  <a:gd name="T2" fmla="*/ 1 w 6"/>
                  <a:gd name="T3" fmla="*/ 1 h 7"/>
                  <a:gd name="T4" fmla="*/ 1 w 6"/>
                  <a:gd name="T5" fmla="*/ 1 h 7"/>
                  <a:gd name="T6" fmla="*/ 1 w 6"/>
                  <a:gd name="T7" fmla="*/ 1 h 7"/>
                  <a:gd name="T8" fmla="*/ 1 w 6"/>
                  <a:gd name="T9" fmla="*/ 1 h 7"/>
                  <a:gd name="T10" fmla="*/ 1 w 6"/>
                  <a:gd name="T11" fmla="*/ 0 h 7"/>
                  <a:gd name="T12" fmla="*/ 0 w 6"/>
                  <a:gd name="T13" fmla="*/ 0 h 7"/>
                  <a:gd name="T14" fmla="*/ 0 w 6"/>
                  <a:gd name="T15" fmla="*/ 1 h 7"/>
                  <a:gd name="T16" fmla="*/ 1 w 6"/>
                  <a:gd name="T17" fmla="*/ 1 h 7"/>
                  <a:gd name="T18" fmla="*/ 1 w 6"/>
                  <a:gd name="T19" fmla="*/ 1 h 7"/>
                  <a:gd name="T20" fmla="*/ 0 w 6"/>
                  <a:gd name="T21" fmla="*/ 1 h 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"/>
                  <a:gd name="T34" fmla="*/ 0 h 7"/>
                  <a:gd name="T35" fmla="*/ 6 w 6"/>
                  <a:gd name="T36" fmla="*/ 7 h 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" h="7">
                    <a:moveTo>
                      <a:pt x="0" y="7"/>
                    </a:moveTo>
                    <a:lnTo>
                      <a:pt x="6" y="7"/>
                    </a:lnTo>
                    <a:lnTo>
                      <a:pt x="6" y="5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7" name="Freeform 102"/>
              <p:cNvSpPr>
                <a:spLocks/>
              </p:cNvSpPr>
              <p:nvPr/>
            </p:nvSpPr>
            <p:spPr bwMode="auto">
              <a:xfrm>
                <a:off x="3676" y="2805"/>
                <a:ext cx="24" cy="28"/>
              </a:xfrm>
              <a:custGeom>
                <a:avLst/>
                <a:gdLst>
                  <a:gd name="T0" fmla="*/ 1 w 48"/>
                  <a:gd name="T1" fmla="*/ 1 h 56"/>
                  <a:gd name="T2" fmla="*/ 1 w 48"/>
                  <a:gd name="T3" fmla="*/ 1 h 56"/>
                  <a:gd name="T4" fmla="*/ 1 w 48"/>
                  <a:gd name="T5" fmla="*/ 1 h 56"/>
                  <a:gd name="T6" fmla="*/ 1 w 48"/>
                  <a:gd name="T7" fmla="*/ 1 h 56"/>
                  <a:gd name="T8" fmla="*/ 1 w 48"/>
                  <a:gd name="T9" fmla="*/ 1 h 56"/>
                  <a:gd name="T10" fmla="*/ 1 w 48"/>
                  <a:gd name="T11" fmla="*/ 1 h 56"/>
                  <a:gd name="T12" fmla="*/ 1 w 48"/>
                  <a:gd name="T13" fmla="*/ 1 h 56"/>
                  <a:gd name="T14" fmla="*/ 1 w 48"/>
                  <a:gd name="T15" fmla="*/ 1 h 56"/>
                  <a:gd name="T16" fmla="*/ 1 w 48"/>
                  <a:gd name="T17" fmla="*/ 1 h 56"/>
                  <a:gd name="T18" fmla="*/ 1 w 48"/>
                  <a:gd name="T19" fmla="*/ 0 h 56"/>
                  <a:gd name="T20" fmla="*/ 1 w 48"/>
                  <a:gd name="T21" fmla="*/ 1 h 56"/>
                  <a:gd name="T22" fmla="*/ 1 w 48"/>
                  <a:gd name="T23" fmla="*/ 1 h 56"/>
                  <a:gd name="T24" fmla="*/ 0 w 48"/>
                  <a:gd name="T25" fmla="*/ 1 h 56"/>
                  <a:gd name="T26" fmla="*/ 0 w 48"/>
                  <a:gd name="T27" fmla="*/ 1 h 56"/>
                  <a:gd name="T28" fmla="*/ 1 w 48"/>
                  <a:gd name="T29" fmla="*/ 1 h 56"/>
                  <a:gd name="T30" fmla="*/ 1 w 48"/>
                  <a:gd name="T31" fmla="*/ 1 h 56"/>
                  <a:gd name="T32" fmla="*/ 1 w 48"/>
                  <a:gd name="T33" fmla="*/ 1 h 56"/>
                  <a:gd name="T34" fmla="*/ 1 w 48"/>
                  <a:gd name="T35" fmla="*/ 1 h 56"/>
                  <a:gd name="T36" fmla="*/ 1 w 48"/>
                  <a:gd name="T37" fmla="*/ 1 h 56"/>
                  <a:gd name="T38" fmla="*/ 1 w 48"/>
                  <a:gd name="T39" fmla="*/ 1 h 56"/>
                  <a:gd name="T40" fmla="*/ 1 w 48"/>
                  <a:gd name="T41" fmla="*/ 1 h 56"/>
                  <a:gd name="T42" fmla="*/ 1 w 48"/>
                  <a:gd name="T43" fmla="*/ 1 h 56"/>
                  <a:gd name="T44" fmla="*/ 1 w 48"/>
                  <a:gd name="T45" fmla="*/ 1 h 56"/>
                  <a:gd name="T46" fmla="*/ 1 w 48"/>
                  <a:gd name="T47" fmla="*/ 1 h 56"/>
                  <a:gd name="T48" fmla="*/ 1 w 48"/>
                  <a:gd name="T49" fmla="*/ 1 h 56"/>
                  <a:gd name="T50" fmla="*/ 1 w 48"/>
                  <a:gd name="T51" fmla="*/ 1 h 56"/>
                  <a:gd name="T52" fmla="*/ 1 w 48"/>
                  <a:gd name="T53" fmla="*/ 1 h 56"/>
                  <a:gd name="T54" fmla="*/ 1 w 48"/>
                  <a:gd name="T55" fmla="*/ 1 h 56"/>
                  <a:gd name="T56" fmla="*/ 1 w 48"/>
                  <a:gd name="T57" fmla="*/ 1 h 56"/>
                  <a:gd name="T58" fmla="*/ 1 w 48"/>
                  <a:gd name="T59" fmla="*/ 1 h 56"/>
                  <a:gd name="T60" fmla="*/ 1 w 48"/>
                  <a:gd name="T61" fmla="*/ 1 h 56"/>
                  <a:gd name="T62" fmla="*/ 1 w 48"/>
                  <a:gd name="T63" fmla="*/ 1 h 56"/>
                  <a:gd name="T64" fmla="*/ 1 w 48"/>
                  <a:gd name="T65" fmla="*/ 1 h 56"/>
                  <a:gd name="T66" fmla="*/ 1 w 48"/>
                  <a:gd name="T67" fmla="*/ 1 h 5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8"/>
                  <a:gd name="T103" fmla="*/ 0 h 56"/>
                  <a:gd name="T104" fmla="*/ 48 w 48"/>
                  <a:gd name="T105" fmla="*/ 56 h 5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8" h="56">
                    <a:moveTo>
                      <a:pt x="28" y="38"/>
                    </a:moveTo>
                    <a:lnTo>
                      <a:pt x="30" y="38"/>
                    </a:lnTo>
                    <a:lnTo>
                      <a:pt x="30" y="40"/>
                    </a:lnTo>
                    <a:lnTo>
                      <a:pt x="32" y="40"/>
                    </a:lnTo>
                    <a:lnTo>
                      <a:pt x="32" y="42"/>
                    </a:lnTo>
                    <a:lnTo>
                      <a:pt x="34" y="44"/>
                    </a:lnTo>
                    <a:lnTo>
                      <a:pt x="30" y="56"/>
                    </a:lnTo>
                    <a:lnTo>
                      <a:pt x="27" y="52"/>
                    </a:lnTo>
                    <a:lnTo>
                      <a:pt x="23" y="50"/>
                    </a:lnTo>
                    <a:lnTo>
                      <a:pt x="19" y="46"/>
                    </a:lnTo>
                    <a:lnTo>
                      <a:pt x="17" y="42"/>
                    </a:lnTo>
                    <a:lnTo>
                      <a:pt x="17" y="38"/>
                    </a:lnTo>
                    <a:lnTo>
                      <a:pt x="15" y="33"/>
                    </a:lnTo>
                    <a:lnTo>
                      <a:pt x="15" y="29"/>
                    </a:lnTo>
                    <a:lnTo>
                      <a:pt x="15" y="25"/>
                    </a:lnTo>
                    <a:lnTo>
                      <a:pt x="17" y="17"/>
                    </a:lnTo>
                    <a:lnTo>
                      <a:pt x="17" y="10"/>
                    </a:lnTo>
                    <a:lnTo>
                      <a:pt x="19" y="4"/>
                    </a:lnTo>
                    <a:lnTo>
                      <a:pt x="19" y="0"/>
                    </a:lnTo>
                    <a:lnTo>
                      <a:pt x="15" y="0"/>
                    </a:lnTo>
                    <a:lnTo>
                      <a:pt x="13" y="4"/>
                    </a:lnTo>
                    <a:lnTo>
                      <a:pt x="9" y="10"/>
                    </a:lnTo>
                    <a:lnTo>
                      <a:pt x="7" y="15"/>
                    </a:lnTo>
                    <a:lnTo>
                      <a:pt x="3" y="21"/>
                    </a:lnTo>
                    <a:lnTo>
                      <a:pt x="2" y="27"/>
                    </a:lnTo>
                    <a:lnTo>
                      <a:pt x="0" y="34"/>
                    </a:lnTo>
                    <a:lnTo>
                      <a:pt x="0" y="40"/>
                    </a:lnTo>
                    <a:lnTo>
                      <a:pt x="0" y="46"/>
                    </a:lnTo>
                    <a:lnTo>
                      <a:pt x="30" y="56"/>
                    </a:lnTo>
                    <a:lnTo>
                      <a:pt x="48" y="10"/>
                    </a:lnTo>
                    <a:lnTo>
                      <a:pt x="23" y="2"/>
                    </a:lnTo>
                    <a:lnTo>
                      <a:pt x="21" y="4"/>
                    </a:lnTo>
                    <a:lnTo>
                      <a:pt x="21" y="10"/>
                    </a:lnTo>
                    <a:lnTo>
                      <a:pt x="21" y="13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23" y="15"/>
                    </a:lnTo>
                    <a:lnTo>
                      <a:pt x="25" y="15"/>
                    </a:lnTo>
                    <a:lnTo>
                      <a:pt x="25" y="13"/>
                    </a:lnTo>
                    <a:lnTo>
                      <a:pt x="27" y="13"/>
                    </a:lnTo>
                    <a:lnTo>
                      <a:pt x="28" y="11"/>
                    </a:lnTo>
                    <a:lnTo>
                      <a:pt x="30" y="11"/>
                    </a:lnTo>
                    <a:lnTo>
                      <a:pt x="32" y="11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36" y="10"/>
                    </a:lnTo>
                    <a:lnTo>
                      <a:pt x="38" y="10"/>
                    </a:lnTo>
                    <a:lnTo>
                      <a:pt x="40" y="8"/>
                    </a:lnTo>
                    <a:lnTo>
                      <a:pt x="42" y="8"/>
                    </a:lnTo>
                    <a:lnTo>
                      <a:pt x="44" y="8"/>
                    </a:lnTo>
                    <a:lnTo>
                      <a:pt x="46" y="8"/>
                    </a:lnTo>
                    <a:lnTo>
                      <a:pt x="42" y="23"/>
                    </a:lnTo>
                    <a:lnTo>
                      <a:pt x="40" y="23"/>
                    </a:lnTo>
                    <a:lnTo>
                      <a:pt x="38" y="23"/>
                    </a:lnTo>
                    <a:lnTo>
                      <a:pt x="36" y="23"/>
                    </a:lnTo>
                    <a:lnTo>
                      <a:pt x="34" y="25"/>
                    </a:lnTo>
                    <a:lnTo>
                      <a:pt x="34" y="27"/>
                    </a:lnTo>
                    <a:lnTo>
                      <a:pt x="32" y="27"/>
                    </a:lnTo>
                    <a:lnTo>
                      <a:pt x="32" y="29"/>
                    </a:lnTo>
                    <a:lnTo>
                      <a:pt x="30" y="31"/>
                    </a:lnTo>
                    <a:lnTo>
                      <a:pt x="28" y="31"/>
                    </a:lnTo>
                    <a:lnTo>
                      <a:pt x="28" y="33"/>
                    </a:lnTo>
                    <a:lnTo>
                      <a:pt x="28" y="34"/>
                    </a:lnTo>
                    <a:lnTo>
                      <a:pt x="28" y="36"/>
                    </a:lnTo>
                    <a:lnTo>
                      <a:pt x="28" y="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8" name="Freeform 103"/>
              <p:cNvSpPr>
                <a:spLocks/>
              </p:cNvSpPr>
              <p:nvPr/>
            </p:nvSpPr>
            <p:spPr bwMode="auto">
              <a:xfrm>
                <a:off x="3685" y="2821"/>
                <a:ext cx="3" cy="4"/>
              </a:xfrm>
              <a:custGeom>
                <a:avLst/>
                <a:gdLst>
                  <a:gd name="T0" fmla="*/ 1 w 6"/>
                  <a:gd name="T1" fmla="*/ 1 h 7"/>
                  <a:gd name="T2" fmla="*/ 0 w 6"/>
                  <a:gd name="T3" fmla="*/ 1 h 7"/>
                  <a:gd name="T4" fmla="*/ 0 w 6"/>
                  <a:gd name="T5" fmla="*/ 1 h 7"/>
                  <a:gd name="T6" fmla="*/ 0 w 6"/>
                  <a:gd name="T7" fmla="*/ 1 h 7"/>
                  <a:gd name="T8" fmla="*/ 0 w 6"/>
                  <a:gd name="T9" fmla="*/ 1 h 7"/>
                  <a:gd name="T10" fmla="*/ 0 w 6"/>
                  <a:gd name="T11" fmla="*/ 0 h 7"/>
                  <a:gd name="T12" fmla="*/ 1 w 6"/>
                  <a:gd name="T13" fmla="*/ 0 h 7"/>
                  <a:gd name="T14" fmla="*/ 1 w 6"/>
                  <a:gd name="T15" fmla="*/ 1 h 7"/>
                  <a:gd name="T16" fmla="*/ 1 w 6"/>
                  <a:gd name="T17" fmla="*/ 1 h 7"/>
                  <a:gd name="T18" fmla="*/ 1 w 6"/>
                  <a:gd name="T19" fmla="*/ 1 h 7"/>
                  <a:gd name="T20" fmla="*/ 1 w 6"/>
                  <a:gd name="T21" fmla="*/ 1 h 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"/>
                  <a:gd name="T34" fmla="*/ 0 h 7"/>
                  <a:gd name="T35" fmla="*/ 6 w 6"/>
                  <a:gd name="T36" fmla="*/ 7 h 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" h="7">
                    <a:moveTo>
                      <a:pt x="6" y="7"/>
                    </a:move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6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9" name="Freeform 104"/>
              <p:cNvSpPr>
                <a:spLocks/>
              </p:cNvSpPr>
              <p:nvPr/>
            </p:nvSpPr>
            <p:spPr bwMode="auto">
              <a:xfrm>
                <a:off x="3698" y="2830"/>
                <a:ext cx="31" cy="11"/>
              </a:xfrm>
              <a:custGeom>
                <a:avLst/>
                <a:gdLst>
                  <a:gd name="T0" fmla="*/ 0 w 61"/>
                  <a:gd name="T1" fmla="*/ 1 h 21"/>
                  <a:gd name="T2" fmla="*/ 1 w 61"/>
                  <a:gd name="T3" fmla="*/ 1 h 21"/>
                  <a:gd name="T4" fmla="*/ 1 w 61"/>
                  <a:gd name="T5" fmla="*/ 1 h 21"/>
                  <a:gd name="T6" fmla="*/ 0 w 61"/>
                  <a:gd name="T7" fmla="*/ 0 h 21"/>
                  <a:gd name="T8" fmla="*/ 0 w 61"/>
                  <a:gd name="T9" fmla="*/ 1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"/>
                  <a:gd name="T16" fmla="*/ 0 h 21"/>
                  <a:gd name="T17" fmla="*/ 61 w 61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" h="21">
                    <a:moveTo>
                      <a:pt x="0" y="2"/>
                    </a:moveTo>
                    <a:lnTo>
                      <a:pt x="61" y="21"/>
                    </a:lnTo>
                    <a:lnTo>
                      <a:pt x="61" y="19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70" name="Freeform 105"/>
              <p:cNvSpPr>
                <a:spLocks/>
              </p:cNvSpPr>
              <p:nvPr/>
            </p:nvSpPr>
            <p:spPr bwMode="auto">
              <a:xfrm>
                <a:off x="3737" y="2830"/>
                <a:ext cx="2" cy="2"/>
              </a:xfrm>
              <a:custGeom>
                <a:avLst/>
                <a:gdLst>
                  <a:gd name="T0" fmla="*/ 1 w 4"/>
                  <a:gd name="T1" fmla="*/ 1 h 4"/>
                  <a:gd name="T2" fmla="*/ 1 w 4"/>
                  <a:gd name="T3" fmla="*/ 1 h 4"/>
                  <a:gd name="T4" fmla="*/ 1 w 4"/>
                  <a:gd name="T5" fmla="*/ 1 h 4"/>
                  <a:gd name="T6" fmla="*/ 1 w 4"/>
                  <a:gd name="T7" fmla="*/ 0 h 4"/>
                  <a:gd name="T8" fmla="*/ 1 w 4"/>
                  <a:gd name="T9" fmla="*/ 0 h 4"/>
                  <a:gd name="T10" fmla="*/ 0 w 4"/>
                  <a:gd name="T11" fmla="*/ 1 h 4"/>
                  <a:gd name="T12" fmla="*/ 1 w 4"/>
                  <a:gd name="T13" fmla="*/ 1 h 4"/>
                  <a:gd name="T14" fmla="*/ 1 w 4"/>
                  <a:gd name="T15" fmla="*/ 1 h 4"/>
                  <a:gd name="T16" fmla="*/ 1 w 4"/>
                  <a:gd name="T17" fmla="*/ 1 h 4"/>
                  <a:gd name="T18" fmla="*/ 1 w 4"/>
                  <a:gd name="T19" fmla="*/ 1 h 4"/>
                  <a:gd name="T20" fmla="*/ 1 w 4"/>
                  <a:gd name="T21" fmla="*/ 1 h 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"/>
                  <a:gd name="T34" fmla="*/ 0 h 4"/>
                  <a:gd name="T35" fmla="*/ 4 w 4"/>
                  <a:gd name="T36" fmla="*/ 4 h 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" h="4">
                    <a:moveTo>
                      <a:pt x="4" y="4"/>
                    </a:move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71" name="Freeform 106"/>
              <p:cNvSpPr>
                <a:spLocks/>
              </p:cNvSpPr>
              <p:nvPr/>
            </p:nvSpPr>
            <p:spPr bwMode="auto">
              <a:xfrm>
                <a:off x="3735" y="2836"/>
                <a:ext cx="2" cy="2"/>
              </a:xfrm>
              <a:custGeom>
                <a:avLst/>
                <a:gdLst>
                  <a:gd name="T0" fmla="*/ 1 w 3"/>
                  <a:gd name="T1" fmla="*/ 1 h 4"/>
                  <a:gd name="T2" fmla="*/ 1 w 3"/>
                  <a:gd name="T3" fmla="*/ 1 h 4"/>
                  <a:gd name="T4" fmla="*/ 1 w 3"/>
                  <a:gd name="T5" fmla="*/ 1 h 4"/>
                  <a:gd name="T6" fmla="*/ 0 w 3"/>
                  <a:gd name="T7" fmla="*/ 1 h 4"/>
                  <a:gd name="T8" fmla="*/ 0 w 3"/>
                  <a:gd name="T9" fmla="*/ 1 h 4"/>
                  <a:gd name="T10" fmla="*/ 0 w 3"/>
                  <a:gd name="T11" fmla="*/ 1 h 4"/>
                  <a:gd name="T12" fmla="*/ 1 w 3"/>
                  <a:gd name="T13" fmla="*/ 1 h 4"/>
                  <a:gd name="T14" fmla="*/ 1 w 3"/>
                  <a:gd name="T15" fmla="*/ 1 h 4"/>
                  <a:gd name="T16" fmla="*/ 1 w 3"/>
                  <a:gd name="T17" fmla="*/ 0 h 4"/>
                  <a:gd name="T18" fmla="*/ 1 w 3"/>
                  <a:gd name="T19" fmla="*/ 0 h 4"/>
                  <a:gd name="T20" fmla="*/ 1 w 3"/>
                  <a:gd name="T21" fmla="*/ 1 h 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"/>
                  <a:gd name="T34" fmla="*/ 0 h 4"/>
                  <a:gd name="T35" fmla="*/ 3 w 3"/>
                  <a:gd name="T36" fmla="*/ 4 h 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" h="4">
                    <a:moveTo>
                      <a:pt x="3" y="2"/>
                    </a:moveTo>
                    <a:lnTo>
                      <a:pt x="3" y="2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72" name="Freeform 107"/>
              <p:cNvSpPr>
                <a:spLocks/>
              </p:cNvSpPr>
              <p:nvPr/>
            </p:nvSpPr>
            <p:spPr bwMode="auto">
              <a:xfrm>
                <a:off x="3736" y="2832"/>
                <a:ext cx="2" cy="4"/>
              </a:xfrm>
              <a:custGeom>
                <a:avLst/>
                <a:gdLst>
                  <a:gd name="T0" fmla="*/ 1 w 4"/>
                  <a:gd name="T1" fmla="*/ 0 h 7"/>
                  <a:gd name="T2" fmla="*/ 0 w 4"/>
                  <a:gd name="T3" fmla="*/ 1 h 7"/>
                  <a:gd name="T4" fmla="*/ 0 w 4"/>
                  <a:gd name="T5" fmla="*/ 1 h 7"/>
                  <a:gd name="T6" fmla="*/ 1 w 4"/>
                  <a:gd name="T7" fmla="*/ 1 h 7"/>
                  <a:gd name="T8" fmla="*/ 1 w 4"/>
                  <a:gd name="T9" fmla="*/ 1 h 7"/>
                  <a:gd name="T10" fmla="*/ 1 w 4"/>
                  <a:gd name="T11" fmla="*/ 1 h 7"/>
                  <a:gd name="T12" fmla="*/ 1 w 4"/>
                  <a:gd name="T13" fmla="*/ 1 h 7"/>
                  <a:gd name="T14" fmla="*/ 1 w 4"/>
                  <a:gd name="T15" fmla="*/ 1 h 7"/>
                  <a:gd name="T16" fmla="*/ 1 w 4"/>
                  <a:gd name="T17" fmla="*/ 0 h 7"/>
                  <a:gd name="T18" fmla="*/ 1 w 4"/>
                  <a:gd name="T19" fmla="*/ 0 h 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"/>
                  <a:gd name="T31" fmla="*/ 0 h 7"/>
                  <a:gd name="T32" fmla="*/ 4 w 4"/>
                  <a:gd name="T33" fmla="*/ 7 h 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" h="7">
                    <a:moveTo>
                      <a:pt x="2" y="0"/>
                    </a:moveTo>
                    <a:lnTo>
                      <a:pt x="0" y="7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73" name="Freeform 108"/>
              <p:cNvSpPr>
                <a:spLocks/>
              </p:cNvSpPr>
              <p:nvPr/>
            </p:nvSpPr>
            <p:spPr bwMode="auto">
              <a:xfrm>
                <a:off x="3737" y="2834"/>
                <a:ext cx="2" cy="2"/>
              </a:xfrm>
              <a:custGeom>
                <a:avLst/>
                <a:gdLst>
                  <a:gd name="T0" fmla="*/ 1 w 4"/>
                  <a:gd name="T1" fmla="*/ 1 h 4"/>
                  <a:gd name="T2" fmla="*/ 1 w 4"/>
                  <a:gd name="T3" fmla="*/ 1 h 4"/>
                  <a:gd name="T4" fmla="*/ 1 w 4"/>
                  <a:gd name="T5" fmla="*/ 1 h 4"/>
                  <a:gd name="T6" fmla="*/ 1 w 4"/>
                  <a:gd name="T7" fmla="*/ 1 h 4"/>
                  <a:gd name="T8" fmla="*/ 1 w 4"/>
                  <a:gd name="T9" fmla="*/ 1 h 4"/>
                  <a:gd name="T10" fmla="*/ 0 w 4"/>
                  <a:gd name="T11" fmla="*/ 1 h 4"/>
                  <a:gd name="T12" fmla="*/ 0 w 4"/>
                  <a:gd name="T13" fmla="*/ 1 h 4"/>
                  <a:gd name="T14" fmla="*/ 1 w 4"/>
                  <a:gd name="T15" fmla="*/ 1 h 4"/>
                  <a:gd name="T16" fmla="*/ 1 w 4"/>
                  <a:gd name="T17" fmla="*/ 1 h 4"/>
                  <a:gd name="T18" fmla="*/ 1 w 4"/>
                  <a:gd name="T19" fmla="*/ 0 h 4"/>
                  <a:gd name="T20" fmla="*/ 1 w 4"/>
                  <a:gd name="T21" fmla="*/ 1 h 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"/>
                  <a:gd name="T34" fmla="*/ 0 h 4"/>
                  <a:gd name="T35" fmla="*/ 4 w 4"/>
                  <a:gd name="T36" fmla="*/ 4 h 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" h="4">
                    <a:moveTo>
                      <a:pt x="4" y="2"/>
                    </a:moveTo>
                    <a:lnTo>
                      <a:pt x="4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74" name="Freeform 109"/>
              <p:cNvSpPr>
                <a:spLocks/>
              </p:cNvSpPr>
              <p:nvPr/>
            </p:nvSpPr>
            <p:spPr bwMode="auto">
              <a:xfrm>
                <a:off x="3699" y="2827"/>
                <a:ext cx="31" cy="9"/>
              </a:xfrm>
              <a:custGeom>
                <a:avLst/>
                <a:gdLst>
                  <a:gd name="T0" fmla="*/ 0 w 63"/>
                  <a:gd name="T1" fmla="*/ 0 h 19"/>
                  <a:gd name="T2" fmla="*/ 0 w 63"/>
                  <a:gd name="T3" fmla="*/ 0 h 19"/>
                  <a:gd name="T4" fmla="*/ 0 w 63"/>
                  <a:gd name="T5" fmla="*/ 0 h 19"/>
                  <a:gd name="T6" fmla="*/ 0 w 63"/>
                  <a:gd name="T7" fmla="*/ 0 h 19"/>
                  <a:gd name="T8" fmla="*/ 0 w 63"/>
                  <a:gd name="T9" fmla="*/ 0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"/>
                  <a:gd name="T16" fmla="*/ 0 h 19"/>
                  <a:gd name="T17" fmla="*/ 63 w 63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" h="19">
                    <a:moveTo>
                      <a:pt x="0" y="2"/>
                    </a:moveTo>
                    <a:lnTo>
                      <a:pt x="63" y="19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75" name="Freeform 110"/>
              <p:cNvSpPr>
                <a:spLocks/>
              </p:cNvSpPr>
              <p:nvPr/>
            </p:nvSpPr>
            <p:spPr bwMode="auto">
              <a:xfrm>
                <a:off x="3700" y="2823"/>
                <a:ext cx="31" cy="10"/>
              </a:xfrm>
              <a:custGeom>
                <a:avLst/>
                <a:gdLst>
                  <a:gd name="T0" fmla="*/ 0 w 63"/>
                  <a:gd name="T1" fmla="*/ 0 h 22"/>
                  <a:gd name="T2" fmla="*/ 0 w 63"/>
                  <a:gd name="T3" fmla="*/ 0 h 22"/>
                  <a:gd name="T4" fmla="*/ 0 w 63"/>
                  <a:gd name="T5" fmla="*/ 0 h 22"/>
                  <a:gd name="T6" fmla="*/ 0 w 63"/>
                  <a:gd name="T7" fmla="*/ 0 h 22"/>
                  <a:gd name="T8" fmla="*/ 0 w 63"/>
                  <a:gd name="T9" fmla="*/ 0 h 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"/>
                  <a:gd name="T16" fmla="*/ 0 h 22"/>
                  <a:gd name="T17" fmla="*/ 63 w 63"/>
                  <a:gd name="T18" fmla="*/ 22 h 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" h="22">
                    <a:moveTo>
                      <a:pt x="0" y="2"/>
                    </a:moveTo>
                    <a:lnTo>
                      <a:pt x="63" y="22"/>
                    </a:lnTo>
                    <a:lnTo>
                      <a:pt x="63" y="2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76" name="Freeform 111"/>
              <p:cNvSpPr>
                <a:spLocks/>
              </p:cNvSpPr>
              <p:nvPr/>
            </p:nvSpPr>
            <p:spPr bwMode="auto">
              <a:xfrm>
                <a:off x="3702" y="2819"/>
                <a:ext cx="30" cy="10"/>
              </a:xfrm>
              <a:custGeom>
                <a:avLst/>
                <a:gdLst>
                  <a:gd name="T0" fmla="*/ 0 w 62"/>
                  <a:gd name="T1" fmla="*/ 0 h 21"/>
                  <a:gd name="T2" fmla="*/ 0 w 62"/>
                  <a:gd name="T3" fmla="*/ 0 h 21"/>
                  <a:gd name="T4" fmla="*/ 0 w 62"/>
                  <a:gd name="T5" fmla="*/ 0 h 21"/>
                  <a:gd name="T6" fmla="*/ 0 w 62"/>
                  <a:gd name="T7" fmla="*/ 0 h 21"/>
                  <a:gd name="T8" fmla="*/ 0 w 62"/>
                  <a:gd name="T9" fmla="*/ 0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"/>
                  <a:gd name="T16" fmla="*/ 0 h 21"/>
                  <a:gd name="T17" fmla="*/ 62 w 62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" h="21">
                    <a:moveTo>
                      <a:pt x="0" y="2"/>
                    </a:moveTo>
                    <a:lnTo>
                      <a:pt x="62" y="21"/>
                    </a:lnTo>
                    <a:lnTo>
                      <a:pt x="62" y="19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77" name="Freeform 112"/>
              <p:cNvSpPr>
                <a:spLocks/>
              </p:cNvSpPr>
              <p:nvPr/>
            </p:nvSpPr>
            <p:spPr bwMode="auto">
              <a:xfrm>
                <a:off x="3703" y="2815"/>
                <a:ext cx="31" cy="10"/>
              </a:xfrm>
              <a:custGeom>
                <a:avLst/>
                <a:gdLst>
                  <a:gd name="T0" fmla="*/ 0 w 64"/>
                  <a:gd name="T1" fmla="*/ 1 h 19"/>
                  <a:gd name="T2" fmla="*/ 0 w 64"/>
                  <a:gd name="T3" fmla="*/ 1 h 19"/>
                  <a:gd name="T4" fmla="*/ 0 w 64"/>
                  <a:gd name="T5" fmla="*/ 1 h 19"/>
                  <a:gd name="T6" fmla="*/ 0 w 64"/>
                  <a:gd name="T7" fmla="*/ 0 h 19"/>
                  <a:gd name="T8" fmla="*/ 0 w 64"/>
                  <a:gd name="T9" fmla="*/ 1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9"/>
                  <a:gd name="T17" fmla="*/ 64 w 64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9">
                    <a:moveTo>
                      <a:pt x="0" y="2"/>
                    </a:moveTo>
                    <a:lnTo>
                      <a:pt x="62" y="19"/>
                    </a:lnTo>
                    <a:lnTo>
                      <a:pt x="64" y="19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78" name="Freeform 113"/>
              <p:cNvSpPr>
                <a:spLocks/>
              </p:cNvSpPr>
              <p:nvPr/>
            </p:nvSpPr>
            <p:spPr bwMode="auto">
              <a:xfrm>
                <a:off x="3694" y="2820"/>
                <a:ext cx="1" cy="4"/>
              </a:xfrm>
              <a:custGeom>
                <a:avLst/>
                <a:gdLst>
                  <a:gd name="T0" fmla="*/ 0 w 2"/>
                  <a:gd name="T1" fmla="*/ 1 h 7"/>
                  <a:gd name="T2" fmla="*/ 1 w 2"/>
                  <a:gd name="T3" fmla="*/ 0 h 7"/>
                  <a:gd name="T4" fmla="*/ 1 w 2"/>
                  <a:gd name="T5" fmla="*/ 0 h 7"/>
                  <a:gd name="T6" fmla="*/ 1 w 2"/>
                  <a:gd name="T7" fmla="*/ 1 h 7"/>
                  <a:gd name="T8" fmla="*/ 0 w 2"/>
                  <a:gd name="T9" fmla="*/ 1 h 7"/>
                  <a:gd name="T10" fmla="*/ 0 w 2"/>
                  <a:gd name="T11" fmla="*/ 1 h 7"/>
                  <a:gd name="T12" fmla="*/ 0 w 2"/>
                  <a:gd name="T13" fmla="*/ 1 h 7"/>
                  <a:gd name="T14" fmla="*/ 0 w 2"/>
                  <a:gd name="T15" fmla="*/ 1 h 7"/>
                  <a:gd name="T16" fmla="*/ 0 w 2"/>
                  <a:gd name="T17" fmla="*/ 1 h 7"/>
                  <a:gd name="T18" fmla="*/ 0 w 2"/>
                  <a:gd name="T19" fmla="*/ 1 h 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"/>
                  <a:gd name="T31" fmla="*/ 0 h 7"/>
                  <a:gd name="T32" fmla="*/ 2 w 2"/>
                  <a:gd name="T33" fmla="*/ 7 h 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" h="7">
                    <a:moveTo>
                      <a:pt x="0" y="7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79" name="Freeform 114"/>
              <p:cNvSpPr>
                <a:spLocks/>
              </p:cNvSpPr>
              <p:nvPr/>
            </p:nvSpPr>
            <p:spPr bwMode="auto">
              <a:xfrm>
                <a:off x="3692" y="2824"/>
                <a:ext cx="2" cy="3"/>
              </a:xfrm>
              <a:custGeom>
                <a:avLst/>
                <a:gdLst>
                  <a:gd name="T0" fmla="*/ 1 w 4"/>
                  <a:gd name="T1" fmla="*/ 0 h 6"/>
                  <a:gd name="T2" fmla="*/ 1 w 4"/>
                  <a:gd name="T3" fmla="*/ 0 h 6"/>
                  <a:gd name="T4" fmla="*/ 1 w 4"/>
                  <a:gd name="T5" fmla="*/ 1 h 6"/>
                  <a:gd name="T6" fmla="*/ 1 w 4"/>
                  <a:gd name="T7" fmla="*/ 1 h 6"/>
                  <a:gd name="T8" fmla="*/ 1 w 4"/>
                  <a:gd name="T9" fmla="*/ 1 h 6"/>
                  <a:gd name="T10" fmla="*/ 1 w 4"/>
                  <a:gd name="T11" fmla="*/ 1 h 6"/>
                  <a:gd name="T12" fmla="*/ 1 w 4"/>
                  <a:gd name="T13" fmla="*/ 1 h 6"/>
                  <a:gd name="T14" fmla="*/ 0 w 4"/>
                  <a:gd name="T15" fmla="*/ 1 h 6"/>
                  <a:gd name="T16" fmla="*/ 0 w 4"/>
                  <a:gd name="T17" fmla="*/ 1 h 6"/>
                  <a:gd name="T18" fmla="*/ 0 w 4"/>
                  <a:gd name="T19" fmla="*/ 0 h 6"/>
                  <a:gd name="T20" fmla="*/ 1 w 4"/>
                  <a:gd name="T21" fmla="*/ 0 h 6"/>
                  <a:gd name="T22" fmla="*/ 1 w 4"/>
                  <a:gd name="T23" fmla="*/ 0 h 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"/>
                  <a:gd name="T37" fmla="*/ 0 h 6"/>
                  <a:gd name="T38" fmla="*/ 4 w 4"/>
                  <a:gd name="T39" fmla="*/ 6 h 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" h="6">
                    <a:moveTo>
                      <a:pt x="2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80" name="Freeform 115"/>
              <p:cNvSpPr>
                <a:spLocks/>
              </p:cNvSpPr>
              <p:nvPr/>
            </p:nvSpPr>
            <p:spPr bwMode="auto">
              <a:xfrm>
                <a:off x="3692" y="2819"/>
                <a:ext cx="2" cy="2"/>
              </a:xfrm>
              <a:custGeom>
                <a:avLst/>
                <a:gdLst>
                  <a:gd name="T0" fmla="*/ 0 w 4"/>
                  <a:gd name="T1" fmla="*/ 1 h 4"/>
                  <a:gd name="T2" fmla="*/ 0 w 4"/>
                  <a:gd name="T3" fmla="*/ 1 h 4"/>
                  <a:gd name="T4" fmla="*/ 1 w 4"/>
                  <a:gd name="T5" fmla="*/ 1 h 4"/>
                  <a:gd name="T6" fmla="*/ 1 w 4"/>
                  <a:gd name="T7" fmla="*/ 1 h 4"/>
                  <a:gd name="T8" fmla="*/ 1 w 4"/>
                  <a:gd name="T9" fmla="*/ 0 h 4"/>
                  <a:gd name="T10" fmla="*/ 1 w 4"/>
                  <a:gd name="T11" fmla="*/ 1 h 4"/>
                  <a:gd name="T12" fmla="*/ 1 w 4"/>
                  <a:gd name="T13" fmla="*/ 1 h 4"/>
                  <a:gd name="T14" fmla="*/ 1 w 4"/>
                  <a:gd name="T15" fmla="*/ 1 h 4"/>
                  <a:gd name="T16" fmla="*/ 1 w 4"/>
                  <a:gd name="T17" fmla="*/ 1 h 4"/>
                  <a:gd name="T18" fmla="*/ 1 w 4"/>
                  <a:gd name="T19" fmla="*/ 1 h 4"/>
                  <a:gd name="T20" fmla="*/ 0 w 4"/>
                  <a:gd name="T21" fmla="*/ 1 h 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"/>
                  <a:gd name="T34" fmla="*/ 0 h 4"/>
                  <a:gd name="T35" fmla="*/ 4 w 4"/>
                  <a:gd name="T36" fmla="*/ 4 h 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81" name="Freeform 116"/>
              <p:cNvSpPr>
                <a:spLocks/>
              </p:cNvSpPr>
              <p:nvPr/>
            </p:nvSpPr>
            <p:spPr bwMode="auto">
              <a:xfrm>
                <a:off x="3694" y="2818"/>
                <a:ext cx="2" cy="2"/>
              </a:xfrm>
              <a:custGeom>
                <a:avLst/>
                <a:gdLst>
                  <a:gd name="T0" fmla="*/ 0 w 4"/>
                  <a:gd name="T1" fmla="*/ 1 h 4"/>
                  <a:gd name="T2" fmla="*/ 1 w 4"/>
                  <a:gd name="T3" fmla="*/ 0 h 4"/>
                  <a:gd name="T4" fmla="*/ 1 w 4"/>
                  <a:gd name="T5" fmla="*/ 0 h 4"/>
                  <a:gd name="T6" fmla="*/ 1 w 4"/>
                  <a:gd name="T7" fmla="*/ 0 h 4"/>
                  <a:gd name="T8" fmla="*/ 1 w 4"/>
                  <a:gd name="T9" fmla="*/ 0 h 4"/>
                  <a:gd name="T10" fmla="*/ 1 w 4"/>
                  <a:gd name="T11" fmla="*/ 1 h 4"/>
                  <a:gd name="T12" fmla="*/ 1 w 4"/>
                  <a:gd name="T13" fmla="*/ 1 h 4"/>
                  <a:gd name="T14" fmla="*/ 1 w 4"/>
                  <a:gd name="T15" fmla="*/ 1 h 4"/>
                  <a:gd name="T16" fmla="*/ 1 w 4"/>
                  <a:gd name="T17" fmla="*/ 1 h 4"/>
                  <a:gd name="T18" fmla="*/ 0 w 4"/>
                  <a:gd name="T19" fmla="*/ 1 h 4"/>
                  <a:gd name="T20" fmla="*/ 0 w 4"/>
                  <a:gd name="T21" fmla="*/ 1 h 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"/>
                  <a:gd name="T34" fmla="*/ 0 h 4"/>
                  <a:gd name="T35" fmla="*/ 4 w 4"/>
                  <a:gd name="T36" fmla="*/ 4 h 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82" name="Rectangle 117"/>
              <p:cNvSpPr>
                <a:spLocks noChangeArrowheads="1"/>
              </p:cNvSpPr>
              <p:nvPr/>
            </p:nvSpPr>
            <p:spPr bwMode="auto">
              <a:xfrm>
                <a:off x="3586" y="2600"/>
                <a:ext cx="155" cy="158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83" name="Rectangle 118"/>
              <p:cNvSpPr>
                <a:spLocks noChangeArrowheads="1"/>
              </p:cNvSpPr>
              <p:nvPr/>
            </p:nvSpPr>
            <p:spPr bwMode="auto">
              <a:xfrm>
                <a:off x="3599" y="2616"/>
                <a:ext cx="130" cy="129"/>
              </a:xfrm>
              <a:prstGeom prst="rect">
                <a:avLst/>
              </a:prstGeom>
              <a:blipFill dpi="0" rotWithShape="0">
                <a:blip cstate="print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84" name="Freeform 119"/>
              <p:cNvSpPr>
                <a:spLocks/>
              </p:cNvSpPr>
              <p:nvPr/>
            </p:nvSpPr>
            <p:spPr bwMode="auto">
              <a:xfrm>
                <a:off x="3608" y="2631"/>
                <a:ext cx="85" cy="80"/>
              </a:xfrm>
              <a:custGeom>
                <a:avLst/>
                <a:gdLst>
                  <a:gd name="T0" fmla="*/ 0 w 171"/>
                  <a:gd name="T1" fmla="*/ 3 h 159"/>
                  <a:gd name="T2" fmla="*/ 2 w 171"/>
                  <a:gd name="T3" fmla="*/ 2 h 159"/>
                  <a:gd name="T4" fmla="*/ 2 w 171"/>
                  <a:gd name="T5" fmla="*/ 0 h 159"/>
                  <a:gd name="T6" fmla="*/ 0 w 171"/>
                  <a:gd name="T7" fmla="*/ 1 h 159"/>
                  <a:gd name="T8" fmla="*/ 0 w 171"/>
                  <a:gd name="T9" fmla="*/ 3 h 1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1"/>
                  <a:gd name="T16" fmla="*/ 0 h 159"/>
                  <a:gd name="T17" fmla="*/ 171 w 171"/>
                  <a:gd name="T18" fmla="*/ 159 h 1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1" h="159">
                    <a:moveTo>
                      <a:pt x="37" y="159"/>
                    </a:moveTo>
                    <a:lnTo>
                      <a:pt x="171" y="119"/>
                    </a:lnTo>
                    <a:lnTo>
                      <a:pt x="137" y="0"/>
                    </a:lnTo>
                    <a:lnTo>
                      <a:pt x="0" y="40"/>
                    </a:lnTo>
                    <a:lnTo>
                      <a:pt x="37" y="159"/>
                    </a:lnTo>
                    <a:close/>
                  </a:path>
                </a:pathLst>
              </a:custGeom>
              <a:solidFill>
                <a:srgbClr val="808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85" name="Line 120"/>
              <p:cNvSpPr>
                <a:spLocks noChangeShapeType="1"/>
              </p:cNvSpPr>
              <p:nvPr/>
            </p:nvSpPr>
            <p:spPr bwMode="auto">
              <a:xfrm flipV="1">
                <a:off x="3610" y="2636"/>
                <a:ext cx="67" cy="20"/>
              </a:xfrm>
              <a:prstGeom prst="line">
                <a:avLst/>
              </a:prstGeom>
              <a:noFill/>
              <a:ln w="3175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86" name="Line 121"/>
              <p:cNvSpPr>
                <a:spLocks noChangeShapeType="1"/>
              </p:cNvSpPr>
              <p:nvPr/>
            </p:nvSpPr>
            <p:spPr bwMode="auto">
              <a:xfrm flipV="1">
                <a:off x="3612" y="2641"/>
                <a:ext cx="66" cy="21"/>
              </a:xfrm>
              <a:prstGeom prst="line">
                <a:avLst/>
              </a:prstGeom>
              <a:noFill/>
              <a:ln w="3175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87" name="Line 122"/>
              <p:cNvSpPr>
                <a:spLocks noChangeShapeType="1"/>
              </p:cNvSpPr>
              <p:nvPr/>
            </p:nvSpPr>
            <p:spPr bwMode="auto">
              <a:xfrm flipV="1">
                <a:off x="3613" y="2645"/>
                <a:ext cx="66" cy="21"/>
              </a:xfrm>
              <a:prstGeom prst="line">
                <a:avLst/>
              </a:prstGeom>
              <a:noFill/>
              <a:ln w="3175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88" name="Line 123"/>
              <p:cNvSpPr>
                <a:spLocks noChangeShapeType="1"/>
              </p:cNvSpPr>
              <p:nvPr/>
            </p:nvSpPr>
            <p:spPr bwMode="auto">
              <a:xfrm flipV="1">
                <a:off x="3614" y="2651"/>
                <a:ext cx="67" cy="20"/>
              </a:xfrm>
              <a:prstGeom prst="line">
                <a:avLst/>
              </a:prstGeom>
              <a:noFill/>
              <a:ln w="3175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89" name="Line 124"/>
              <p:cNvSpPr>
                <a:spLocks noChangeShapeType="1"/>
              </p:cNvSpPr>
              <p:nvPr/>
            </p:nvSpPr>
            <p:spPr bwMode="auto">
              <a:xfrm flipV="1">
                <a:off x="3616" y="2656"/>
                <a:ext cx="67" cy="20"/>
              </a:xfrm>
              <a:prstGeom prst="line">
                <a:avLst/>
              </a:prstGeom>
              <a:noFill/>
              <a:ln w="3175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90" name="Line 125"/>
              <p:cNvSpPr>
                <a:spLocks noChangeShapeType="1"/>
              </p:cNvSpPr>
              <p:nvPr/>
            </p:nvSpPr>
            <p:spPr bwMode="auto">
              <a:xfrm flipV="1">
                <a:off x="3618" y="2662"/>
                <a:ext cx="66" cy="20"/>
              </a:xfrm>
              <a:prstGeom prst="line">
                <a:avLst/>
              </a:prstGeom>
              <a:noFill/>
              <a:ln w="3175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91" name="Line 126"/>
              <p:cNvSpPr>
                <a:spLocks noChangeShapeType="1"/>
              </p:cNvSpPr>
              <p:nvPr/>
            </p:nvSpPr>
            <p:spPr bwMode="auto">
              <a:xfrm flipV="1">
                <a:off x="3619" y="2666"/>
                <a:ext cx="67" cy="22"/>
              </a:xfrm>
              <a:prstGeom prst="line">
                <a:avLst/>
              </a:prstGeom>
              <a:noFill/>
              <a:ln w="3175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92" name="Line 127"/>
              <p:cNvSpPr>
                <a:spLocks noChangeShapeType="1"/>
              </p:cNvSpPr>
              <p:nvPr/>
            </p:nvSpPr>
            <p:spPr bwMode="auto">
              <a:xfrm flipV="1">
                <a:off x="3621" y="2672"/>
                <a:ext cx="66" cy="20"/>
              </a:xfrm>
              <a:prstGeom prst="line">
                <a:avLst/>
              </a:prstGeom>
              <a:noFill/>
              <a:ln w="3175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93" name="Line 128"/>
              <p:cNvSpPr>
                <a:spLocks noChangeShapeType="1"/>
              </p:cNvSpPr>
              <p:nvPr/>
            </p:nvSpPr>
            <p:spPr bwMode="auto">
              <a:xfrm flipV="1">
                <a:off x="3623" y="2677"/>
                <a:ext cx="66" cy="21"/>
              </a:xfrm>
              <a:prstGeom prst="line">
                <a:avLst/>
              </a:prstGeom>
              <a:noFill/>
              <a:ln w="3175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94" name="Line 129"/>
              <p:cNvSpPr>
                <a:spLocks noChangeShapeType="1"/>
              </p:cNvSpPr>
              <p:nvPr/>
            </p:nvSpPr>
            <p:spPr bwMode="auto">
              <a:xfrm flipV="1">
                <a:off x="3624" y="2683"/>
                <a:ext cx="67" cy="20"/>
              </a:xfrm>
              <a:prstGeom prst="line">
                <a:avLst/>
              </a:prstGeom>
              <a:noFill/>
              <a:ln w="3175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95" name="Freeform 130"/>
              <p:cNvSpPr>
                <a:spLocks/>
              </p:cNvSpPr>
              <p:nvPr/>
            </p:nvSpPr>
            <p:spPr bwMode="auto">
              <a:xfrm>
                <a:off x="3616" y="2650"/>
                <a:ext cx="70" cy="20"/>
              </a:xfrm>
              <a:custGeom>
                <a:avLst/>
                <a:gdLst>
                  <a:gd name="T0" fmla="*/ 0 w 140"/>
                  <a:gd name="T1" fmla="*/ 0 h 41"/>
                  <a:gd name="T2" fmla="*/ 1 w 140"/>
                  <a:gd name="T3" fmla="*/ 0 h 41"/>
                  <a:gd name="T4" fmla="*/ 1 w 140"/>
                  <a:gd name="T5" fmla="*/ 0 h 41"/>
                  <a:gd name="T6" fmla="*/ 1 w 140"/>
                  <a:gd name="T7" fmla="*/ 0 h 41"/>
                  <a:gd name="T8" fmla="*/ 1 w 140"/>
                  <a:gd name="T9" fmla="*/ 0 h 41"/>
                  <a:gd name="T10" fmla="*/ 1 w 140"/>
                  <a:gd name="T11" fmla="*/ 0 h 41"/>
                  <a:gd name="T12" fmla="*/ 1 w 140"/>
                  <a:gd name="T13" fmla="*/ 0 h 41"/>
                  <a:gd name="T14" fmla="*/ 1 w 140"/>
                  <a:gd name="T15" fmla="*/ 0 h 41"/>
                  <a:gd name="T16" fmla="*/ 1 w 140"/>
                  <a:gd name="T17" fmla="*/ 0 h 41"/>
                  <a:gd name="T18" fmla="*/ 2 w 140"/>
                  <a:gd name="T19" fmla="*/ 0 h 41"/>
                  <a:gd name="T20" fmla="*/ 2 w 140"/>
                  <a:gd name="T21" fmla="*/ 0 h 4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0"/>
                  <a:gd name="T34" fmla="*/ 0 h 41"/>
                  <a:gd name="T35" fmla="*/ 140 w 140"/>
                  <a:gd name="T36" fmla="*/ 41 h 4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0" h="41">
                    <a:moveTo>
                      <a:pt x="0" y="41"/>
                    </a:moveTo>
                    <a:lnTo>
                      <a:pt x="9" y="23"/>
                    </a:lnTo>
                    <a:lnTo>
                      <a:pt x="17" y="23"/>
                    </a:lnTo>
                    <a:lnTo>
                      <a:pt x="23" y="0"/>
                    </a:lnTo>
                    <a:lnTo>
                      <a:pt x="67" y="25"/>
                    </a:lnTo>
                    <a:lnTo>
                      <a:pt x="69" y="19"/>
                    </a:lnTo>
                    <a:lnTo>
                      <a:pt x="76" y="16"/>
                    </a:lnTo>
                    <a:lnTo>
                      <a:pt x="80" y="4"/>
                    </a:lnTo>
                    <a:lnTo>
                      <a:pt x="109" y="23"/>
                    </a:lnTo>
                    <a:lnTo>
                      <a:pt x="119" y="8"/>
                    </a:lnTo>
                    <a:lnTo>
                      <a:pt x="140" y="17"/>
                    </a:ln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96" name="Freeform 131"/>
              <p:cNvSpPr>
                <a:spLocks/>
              </p:cNvSpPr>
              <p:nvPr/>
            </p:nvSpPr>
            <p:spPr bwMode="auto">
              <a:xfrm>
                <a:off x="3630" y="2644"/>
                <a:ext cx="22" cy="60"/>
              </a:xfrm>
              <a:custGeom>
                <a:avLst/>
                <a:gdLst>
                  <a:gd name="T0" fmla="*/ 1 w 44"/>
                  <a:gd name="T1" fmla="*/ 2 h 119"/>
                  <a:gd name="T2" fmla="*/ 1 w 44"/>
                  <a:gd name="T3" fmla="*/ 2 h 119"/>
                  <a:gd name="T4" fmla="*/ 1 w 44"/>
                  <a:gd name="T5" fmla="*/ 0 h 119"/>
                  <a:gd name="T6" fmla="*/ 0 w 44"/>
                  <a:gd name="T7" fmla="*/ 1 h 119"/>
                  <a:gd name="T8" fmla="*/ 1 w 44"/>
                  <a:gd name="T9" fmla="*/ 2 h 1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119"/>
                  <a:gd name="T17" fmla="*/ 44 w 44"/>
                  <a:gd name="T18" fmla="*/ 119 h 1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119">
                    <a:moveTo>
                      <a:pt x="36" y="119"/>
                    </a:moveTo>
                    <a:lnTo>
                      <a:pt x="44" y="117"/>
                    </a:lnTo>
                    <a:lnTo>
                      <a:pt x="7" y="0"/>
                    </a:lnTo>
                    <a:lnTo>
                      <a:pt x="0" y="2"/>
                    </a:lnTo>
                    <a:lnTo>
                      <a:pt x="36" y="119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97" name="Freeform 132"/>
              <p:cNvSpPr>
                <a:spLocks/>
              </p:cNvSpPr>
              <p:nvPr/>
            </p:nvSpPr>
            <p:spPr bwMode="auto">
              <a:xfrm>
                <a:off x="3624" y="2681"/>
                <a:ext cx="12" cy="28"/>
              </a:xfrm>
              <a:custGeom>
                <a:avLst/>
                <a:gdLst>
                  <a:gd name="T0" fmla="*/ 1 w 23"/>
                  <a:gd name="T1" fmla="*/ 1 h 55"/>
                  <a:gd name="T2" fmla="*/ 1 w 23"/>
                  <a:gd name="T3" fmla="*/ 1 h 55"/>
                  <a:gd name="T4" fmla="*/ 1 w 23"/>
                  <a:gd name="T5" fmla="*/ 0 h 55"/>
                  <a:gd name="T6" fmla="*/ 0 w 23"/>
                  <a:gd name="T7" fmla="*/ 1 h 55"/>
                  <a:gd name="T8" fmla="*/ 1 w 23"/>
                  <a:gd name="T9" fmla="*/ 1 h 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55"/>
                  <a:gd name="T17" fmla="*/ 23 w 23"/>
                  <a:gd name="T18" fmla="*/ 55 h 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55">
                    <a:moveTo>
                      <a:pt x="15" y="55"/>
                    </a:moveTo>
                    <a:lnTo>
                      <a:pt x="23" y="53"/>
                    </a:lnTo>
                    <a:lnTo>
                      <a:pt x="8" y="0"/>
                    </a:lnTo>
                    <a:lnTo>
                      <a:pt x="0" y="2"/>
                    </a:lnTo>
                    <a:lnTo>
                      <a:pt x="15" y="55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98" name="Freeform 133"/>
              <p:cNvSpPr>
                <a:spLocks/>
              </p:cNvSpPr>
              <p:nvPr/>
            </p:nvSpPr>
            <p:spPr bwMode="auto">
              <a:xfrm>
                <a:off x="3628" y="2664"/>
                <a:ext cx="16" cy="42"/>
              </a:xfrm>
              <a:custGeom>
                <a:avLst/>
                <a:gdLst>
                  <a:gd name="T0" fmla="*/ 1 w 32"/>
                  <a:gd name="T1" fmla="*/ 1 h 84"/>
                  <a:gd name="T2" fmla="*/ 1 w 32"/>
                  <a:gd name="T3" fmla="*/ 1 h 84"/>
                  <a:gd name="T4" fmla="*/ 1 w 32"/>
                  <a:gd name="T5" fmla="*/ 0 h 84"/>
                  <a:gd name="T6" fmla="*/ 0 w 32"/>
                  <a:gd name="T7" fmla="*/ 1 h 84"/>
                  <a:gd name="T8" fmla="*/ 1 w 32"/>
                  <a:gd name="T9" fmla="*/ 1 h 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84"/>
                  <a:gd name="T17" fmla="*/ 32 w 32"/>
                  <a:gd name="T18" fmla="*/ 84 h 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84">
                    <a:moveTo>
                      <a:pt x="25" y="84"/>
                    </a:moveTo>
                    <a:lnTo>
                      <a:pt x="32" y="83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25" y="84"/>
                    </a:lnTo>
                    <a:close/>
                  </a:path>
                </a:pathLst>
              </a:custGeom>
              <a:solidFill>
                <a:srgbClr val="FFFF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99" name="Freeform 134"/>
              <p:cNvSpPr>
                <a:spLocks/>
              </p:cNvSpPr>
              <p:nvPr/>
            </p:nvSpPr>
            <p:spPr bwMode="auto">
              <a:xfrm>
                <a:off x="3640" y="2654"/>
                <a:ext cx="19" cy="48"/>
              </a:xfrm>
              <a:custGeom>
                <a:avLst/>
                <a:gdLst>
                  <a:gd name="T0" fmla="*/ 1 w 36"/>
                  <a:gd name="T1" fmla="*/ 2 h 96"/>
                  <a:gd name="T2" fmla="*/ 1 w 36"/>
                  <a:gd name="T3" fmla="*/ 2 h 96"/>
                  <a:gd name="T4" fmla="*/ 1 w 36"/>
                  <a:gd name="T5" fmla="*/ 0 h 96"/>
                  <a:gd name="T6" fmla="*/ 0 w 36"/>
                  <a:gd name="T7" fmla="*/ 1 h 96"/>
                  <a:gd name="T8" fmla="*/ 1 w 36"/>
                  <a:gd name="T9" fmla="*/ 2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96"/>
                  <a:gd name="T17" fmla="*/ 36 w 36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96">
                    <a:moveTo>
                      <a:pt x="28" y="96"/>
                    </a:moveTo>
                    <a:lnTo>
                      <a:pt x="36" y="92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28" y="96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00" name="Freeform 135"/>
              <p:cNvSpPr>
                <a:spLocks/>
              </p:cNvSpPr>
              <p:nvPr/>
            </p:nvSpPr>
            <p:spPr bwMode="auto">
              <a:xfrm>
                <a:off x="3652" y="2664"/>
                <a:ext cx="14" cy="35"/>
              </a:xfrm>
              <a:custGeom>
                <a:avLst/>
                <a:gdLst>
                  <a:gd name="T0" fmla="*/ 1 w 28"/>
                  <a:gd name="T1" fmla="*/ 2 h 69"/>
                  <a:gd name="T2" fmla="*/ 1 w 28"/>
                  <a:gd name="T3" fmla="*/ 2 h 69"/>
                  <a:gd name="T4" fmla="*/ 1 w 28"/>
                  <a:gd name="T5" fmla="*/ 0 h 69"/>
                  <a:gd name="T6" fmla="*/ 0 w 28"/>
                  <a:gd name="T7" fmla="*/ 1 h 69"/>
                  <a:gd name="T8" fmla="*/ 1 w 28"/>
                  <a:gd name="T9" fmla="*/ 2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"/>
                  <a:gd name="T16" fmla="*/ 0 h 69"/>
                  <a:gd name="T17" fmla="*/ 28 w 28"/>
                  <a:gd name="T18" fmla="*/ 69 h 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" h="69">
                    <a:moveTo>
                      <a:pt x="21" y="69"/>
                    </a:moveTo>
                    <a:lnTo>
                      <a:pt x="28" y="67"/>
                    </a:lnTo>
                    <a:lnTo>
                      <a:pt x="7" y="0"/>
                    </a:lnTo>
                    <a:lnTo>
                      <a:pt x="0" y="2"/>
                    </a:lnTo>
                    <a:lnTo>
                      <a:pt x="21" y="69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01" name="Freeform 136"/>
              <p:cNvSpPr>
                <a:spLocks/>
              </p:cNvSpPr>
              <p:nvPr/>
            </p:nvSpPr>
            <p:spPr bwMode="auto">
              <a:xfrm>
                <a:off x="3664" y="2651"/>
                <a:ext cx="18" cy="43"/>
              </a:xfrm>
              <a:custGeom>
                <a:avLst/>
                <a:gdLst>
                  <a:gd name="T0" fmla="*/ 1 w 34"/>
                  <a:gd name="T1" fmla="*/ 1 h 86"/>
                  <a:gd name="T2" fmla="*/ 1 w 34"/>
                  <a:gd name="T3" fmla="*/ 1 h 86"/>
                  <a:gd name="T4" fmla="*/ 1 w 34"/>
                  <a:gd name="T5" fmla="*/ 0 h 86"/>
                  <a:gd name="T6" fmla="*/ 0 w 34"/>
                  <a:gd name="T7" fmla="*/ 1 h 86"/>
                  <a:gd name="T8" fmla="*/ 1 w 34"/>
                  <a:gd name="T9" fmla="*/ 1 h 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86"/>
                  <a:gd name="T17" fmla="*/ 34 w 34"/>
                  <a:gd name="T18" fmla="*/ 86 h 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86">
                    <a:moveTo>
                      <a:pt x="26" y="86"/>
                    </a:moveTo>
                    <a:lnTo>
                      <a:pt x="34" y="85"/>
                    </a:lnTo>
                    <a:lnTo>
                      <a:pt x="7" y="0"/>
                    </a:lnTo>
                    <a:lnTo>
                      <a:pt x="0" y="2"/>
                    </a:lnTo>
                    <a:lnTo>
                      <a:pt x="26" y="86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02" name="Freeform 137"/>
              <p:cNvSpPr>
                <a:spLocks noEditPoints="1"/>
              </p:cNvSpPr>
              <p:nvPr/>
            </p:nvSpPr>
            <p:spPr bwMode="auto">
              <a:xfrm>
                <a:off x="3568" y="2587"/>
                <a:ext cx="186" cy="186"/>
              </a:xfrm>
              <a:custGeom>
                <a:avLst/>
                <a:gdLst>
                  <a:gd name="T0" fmla="*/ 3 w 372"/>
                  <a:gd name="T1" fmla="*/ 6 h 372"/>
                  <a:gd name="T2" fmla="*/ 6 w 372"/>
                  <a:gd name="T3" fmla="*/ 6 h 372"/>
                  <a:gd name="T4" fmla="*/ 6 w 372"/>
                  <a:gd name="T5" fmla="*/ 5 h 372"/>
                  <a:gd name="T6" fmla="*/ 6 w 372"/>
                  <a:gd name="T7" fmla="*/ 6 h 372"/>
                  <a:gd name="T8" fmla="*/ 3 w 372"/>
                  <a:gd name="T9" fmla="*/ 6 h 372"/>
                  <a:gd name="T10" fmla="*/ 1 w 372"/>
                  <a:gd name="T11" fmla="*/ 3 h 372"/>
                  <a:gd name="T12" fmla="*/ 1 w 372"/>
                  <a:gd name="T13" fmla="*/ 6 h 372"/>
                  <a:gd name="T14" fmla="*/ 1 w 372"/>
                  <a:gd name="T15" fmla="*/ 6 h 372"/>
                  <a:gd name="T16" fmla="*/ 1 w 372"/>
                  <a:gd name="T17" fmla="*/ 6 h 372"/>
                  <a:gd name="T18" fmla="*/ 1 w 372"/>
                  <a:gd name="T19" fmla="*/ 3 h 372"/>
                  <a:gd name="T20" fmla="*/ 1 w 372"/>
                  <a:gd name="T21" fmla="*/ 1 h 372"/>
                  <a:gd name="T22" fmla="*/ 1 w 372"/>
                  <a:gd name="T23" fmla="*/ 1 h 372"/>
                  <a:gd name="T24" fmla="*/ 3 w 372"/>
                  <a:gd name="T25" fmla="*/ 1 h 372"/>
                  <a:gd name="T26" fmla="*/ 0 w 372"/>
                  <a:gd name="T27" fmla="*/ 0 h 372"/>
                  <a:gd name="T28" fmla="*/ 1 w 372"/>
                  <a:gd name="T29" fmla="*/ 1 h 372"/>
                  <a:gd name="T30" fmla="*/ 5 w 372"/>
                  <a:gd name="T31" fmla="*/ 1 h 372"/>
                  <a:gd name="T32" fmla="*/ 6 w 372"/>
                  <a:gd name="T33" fmla="*/ 1 h 372"/>
                  <a:gd name="T34" fmla="*/ 6 w 372"/>
                  <a:gd name="T35" fmla="*/ 3 h 372"/>
                  <a:gd name="T36" fmla="*/ 6 w 372"/>
                  <a:gd name="T37" fmla="*/ 1 h 372"/>
                  <a:gd name="T38" fmla="*/ 5 w 372"/>
                  <a:gd name="T39" fmla="*/ 1 h 37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72"/>
                  <a:gd name="T61" fmla="*/ 0 h 372"/>
                  <a:gd name="T62" fmla="*/ 372 w 372"/>
                  <a:gd name="T63" fmla="*/ 372 h 372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72" h="372">
                    <a:moveTo>
                      <a:pt x="144" y="356"/>
                    </a:moveTo>
                    <a:lnTo>
                      <a:pt x="372" y="372"/>
                    </a:lnTo>
                    <a:lnTo>
                      <a:pt x="359" y="316"/>
                    </a:lnTo>
                    <a:lnTo>
                      <a:pt x="359" y="356"/>
                    </a:lnTo>
                    <a:lnTo>
                      <a:pt x="144" y="356"/>
                    </a:lnTo>
                    <a:close/>
                    <a:moveTo>
                      <a:pt x="17" y="184"/>
                    </a:moveTo>
                    <a:lnTo>
                      <a:pt x="6" y="372"/>
                    </a:lnTo>
                    <a:lnTo>
                      <a:pt x="57" y="358"/>
                    </a:lnTo>
                    <a:lnTo>
                      <a:pt x="17" y="358"/>
                    </a:lnTo>
                    <a:lnTo>
                      <a:pt x="17" y="184"/>
                    </a:lnTo>
                    <a:close/>
                    <a:moveTo>
                      <a:pt x="17" y="63"/>
                    </a:moveTo>
                    <a:lnTo>
                      <a:pt x="17" y="11"/>
                    </a:lnTo>
                    <a:lnTo>
                      <a:pt x="176" y="11"/>
                    </a:lnTo>
                    <a:lnTo>
                      <a:pt x="0" y="0"/>
                    </a:lnTo>
                    <a:lnTo>
                      <a:pt x="17" y="63"/>
                    </a:lnTo>
                    <a:close/>
                    <a:moveTo>
                      <a:pt x="303" y="11"/>
                    </a:moveTo>
                    <a:lnTo>
                      <a:pt x="360" y="11"/>
                    </a:lnTo>
                    <a:lnTo>
                      <a:pt x="360" y="191"/>
                    </a:lnTo>
                    <a:lnTo>
                      <a:pt x="372" y="3"/>
                    </a:lnTo>
                    <a:lnTo>
                      <a:pt x="303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03" name="Freeform 138"/>
              <p:cNvSpPr>
                <a:spLocks/>
              </p:cNvSpPr>
              <p:nvPr/>
            </p:nvSpPr>
            <p:spPr bwMode="auto">
              <a:xfrm>
                <a:off x="3606" y="2650"/>
                <a:ext cx="22" cy="59"/>
              </a:xfrm>
              <a:custGeom>
                <a:avLst/>
                <a:gdLst>
                  <a:gd name="T0" fmla="*/ 1 w 44"/>
                  <a:gd name="T1" fmla="*/ 2 h 117"/>
                  <a:gd name="T2" fmla="*/ 0 w 44"/>
                  <a:gd name="T3" fmla="*/ 1 h 117"/>
                  <a:gd name="T4" fmla="*/ 1 w 44"/>
                  <a:gd name="T5" fmla="*/ 0 h 117"/>
                  <a:gd name="T6" fmla="*/ 1 w 44"/>
                  <a:gd name="T7" fmla="*/ 2 h 117"/>
                  <a:gd name="T8" fmla="*/ 1 w 44"/>
                  <a:gd name="T9" fmla="*/ 2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117"/>
                  <a:gd name="T17" fmla="*/ 44 w 44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117">
                    <a:moveTo>
                      <a:pt x="32" y="117"/>
                    </a:moveTo>
                    <a:lnTo>
                      <a:pt x="0" y="4"/>
                    </a:lnTo>
                    <a:lnTo>
                      <a:pt x="11" y="0"/>
                    </a:lnTo>
                    <a:lnTo>
                      <a:pt x="44" y="113"/>
                    </a:lnTo>
                    <a:lnTo>
                      <a:pt x="32" y="1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04" name="Freeform 139"/>
              <p:cNvSpPr>
                <a:spLocks/>
              </p:cNvSpPr>
              <p:nvPr/>
            </p:nvSpPr>
            <p:spPr bwMode="auto">
              <a:xfrm>
                <a:off x="3622" y="2707"/>
                <a:ext cx="8" cy="7"/>
              </a:xfrm>
              <a:custGeom>
                <a:avLst/>
                <a:gdLst>
                  <a:gd name="T0" fmla="*/ 0 w 16"/>
                  <a:gd name="T1" fmla="*/ 0 h 16"/>
                  <a:gd name="T2" fmla="*/ 1 w 16"/>
                  <a:gd name="T3" fmla="*/ 0 h 16"/>
                  <a:gd name="T4" fmla="*/ 1 w 16"/>
                  <a:gd name="T5" fmla="*/ 0 h 16"/>
                  <a:gd name="T6" fmla="*/ 1 w 16"/>
                  <a:gd name="T7" fmla="*/ 0 h 16"/>
                  <a:gd name="T8" fmla="*/ 0 w 16"/>
                  <a:gd name="T9" fmla="*/ 0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"/>
                  <a:gd name="T16" fmla="*/ 0 h 16"/>
                  <a:gd name="T17" fmla="*/ 16 w 16"/>
                  <a:gd name="T18" fmla="*/ 16 h 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" h="16">
                    <a:moveTo>
                      <a:pt x="0" y="4"/>
                    </a:moveTo>
                    <a:lnTo>
                      <a:pt x="4" y="16"/>
                    </a:lnTo>
                    <a:lnTo>
                      <a:pt x="16" y="12"/>
                    </a:lnTo>
                    <a:lnTo>
                      <a:pt x="12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05" name="Freeform 140"/>
              <p:cNvSpPr>
                <a:spLocks/>
              </p:cNvSpPr>
              <p:nvPr/>
            </p:nvSpPr>
            <p:spPr bwMode="auto">
              <a:xfrm>
                <a:off x="3628" y="2687"/>
                <a:ext cx="66" cy="25"/>
              </a:xfrm>
              <a:custGeom>
                <a:avLst/>
                <a:gdLst>
                  <a:gd name="T0" fmla="*/ 1 w 132"/>
                  <a:gd name="T1" fmla="*/ 0 h 52"/>
                  <a:gd name="T2" fmla="*/ 0 w 132"/>
                  <a:gd name="T3" fmla="*/ 0 h 52"/>
                  <a:gd name="T4" fmla="*/ 2 w 132"/>
                  <a:gd name="T5" fmla="*/ 0 h 52"/>
                  <a:gd name="T6" fmla="*/ 2 w 132"/>
                  <a:gd name="T7" fmla="*/ 0 h 52"/>
                  <a:gd name="T8" fmla="*/ 1 w 132"/>
                  <a:gd name="T9" fmla="*/ 0 h 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52"/>
                  <a:gd name="T17" fmla="*/ 132 w 132"/>
                  <a:gd name="T18" fmla="*/ 52 h 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52">
                    <a:moveTo>
                      <a:pt x="4" y="52"/>
                    </a:moveTo>
                    <a:lnTo>
                      <a:pt x="0" y="40"/>
                    </a:lnTo>
                    <a:lnTo>
                      <a:pt x="128" y="0"/>
                    </a:lnTo>
                    <a:lnTo>
                      <a:pt x="132" y="12"/>
                    </a:lnTo>
                    <a:lnTo>
                      <a:pt x="4" y="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06" name="Freeform 141"/>
              <p:cNvSpPr>
                <a:spLocks/>
              </p:cNvSpPr>
              <p:nvPr/>
            </p:nvSpPr>
            <p:spPr bwMode="auto">
              <a:xfrm>
                <a:off x="3647" y="2646"/>
                <a:ext cx="73" cy="86"/>
              </a:xfrm>
              <a:custGeom>
                <a:avLst/>
                <a:gdLst>
                  <a:gd name="T0" fmla="*/ 0 w 146"/>
                  <a:gd name="T1" fmla="*/ 3 h 170"/>
                  <a:gd name="T2" fmla="*/ 1 w 146"/>
                  <a:gd name="T3" fmla="*/ 3 h 170"/>
                  <a:gd name="T4" fmla="*/ 2 w 146"/>
                  <a:gd name="T5" fmla="*/ 1 h 170"/>
                  <a:gd name="T6" fmla="*/ 1 w 146"/>
                  <a:gd name="T7" fmla="*/ 0 h 170"/>
                  <a:gd name="T8" fmla="*/ 0 w 146"/>
                  <a:gd name="T9" fmla="*/ 3 h 1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6"/>
                  <a:gd name="T16" fmla="*/ 0 h 170"/>
                  <a:gd name="T17" fmla="*/ 146 w 146"/>
                  <a:gd name="T18" fmla="*/ 170 h 1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6" h="170">
                    <a:moveTo>
                      <a:pt x="0" y="134"/>
                    </a:moveTo>
                    <a:lnTo>
                      <a:pt x="96" y="170"/>
                    </a:lnTo>
                    <a:lnTo>
                      <a:pt x="146" y="34"/>
                    </a:lnTo>
                    <a:lnTo>
                      <a:pt x="50" y="0"/>
                    </a:lnTo>
                    <a:lnTo>
                      <a:pt x="0" y="134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07" name="Freeform 142"/>
              <p:cNvSpPr>
                <a:spLocks noEditPoints="1"/>
              </p:cNvSpPr>
              <p:nvPr/>
            </p:nvSpPr>
            <p:spPr bwMode="auto">
              <a:xfrm>
                <a:off x="3656" y="2667"/>
                <a:ext cx="53" cy="51"/>
              </a:xfrm>
              <a:custGeom>
                <a:avLst/>
                <a:gdLst>
                  <a:gd name="T0" fmla="*/ 0 w 108"/>
                  <a:gd name="T1" fmla="*/ 2 h 101"/>
                  <a:gd name="T2" fmla="*/ 0 w 108"/>
                  <a:gd name="T3" fmla="*/ 2 h 101"/>
                  <a:gd name="T4" fmla="*/ 0 w 108"/>
                  <a:gd name="T5" fmla="*/ 1 h 101"/>
                  <a:gd name="T6" fmla="*/ 0 w 108"/>
                  <a:gd name="T7" fmla="*/ 1 h 101"/>
                  <a:gd name="T8" fmla="*/ 0 w 108"/>
                  <a:gd name="T9" fmla="*/ 2 h 101"/>
                  <a:gd name="T10" fmla="*/ 0 w 108"/>
                  <a:gd name="T11" fmla="*/ 1 h 101"/>
                  <a:gd name="T12" fmla="*/ 1 w 108"/>
                  <a:gd name="T13" fmla="*/ 2 h 101"/>
                  <a:gd name="T14" fmla="*/ 1 w 108"/>
                  <a:gd name="T15" fmla="*/ 1 h 101"/>
                  <a:gd name="T16" fmla="*/ 1 w 108"/>
                  <a:gd name="T17" fmla="*/ 0 h 101"/>
                  <a:gd name="T18" fmla="*/ 0 w 108"/>
                  <a:gd name="T19" fmla="*/ 1 h 101"/>
                  <a:gd name="T20" fmla="*/ 0 w 108"/>
                  <a:gd name="T21" fmla="*/ 2 h 101"/>
                  <a:gd name="T22" fmla="*/ 1 w 108"/>
                  <a:gd name="T23" fmla="*/ 2 h 101"/>
                  <a:gd name="T24" fmla="*/ 1 w 108"/>
                  <a:gd name="T25" fmla="*/ 2 h 101"/>
                  <a:gd name="T26" fmla="*/ 0 w 108"/>
                  <a:gd name="T27" fmla="*/ 2 h 101"/>
                  <a:gd name="T28" fmla="*/ 0 w 108"/>
                  <a:gd name="T29" fmla="*/ 2 h 101"/>
                  <a:gd name="T30" fmla="*/ 0 w 108"/>
                  <a:gd name="T31" fmla="*/ 2 h 101"/>
                  <a:gd name="T32" fmla="*/ 1 w 108"/>
                  <a:gd name="T33" fmla="*/ 2 h 101"/>
                  <a:gd name="T34" fmla="*/ 1 w 108"/>
                  <a:gd name="T35" fmla="*/ 2 h 101"/>
                  <a:gd name="T36" fmla="*/ 0 w 108"/>
                  <a:gd name="T37" fmla="*/ 2 h 101"/>
                  <a:gd name="T38" fmla="*/ 0 w 108"/>
                  <a:gd name="T39" fmla="*/ 2 h 101"/>
                  <a:gd name="T40" fmla="*/ 0 w 108"/>
                  <a:gd name="T41" fmla="*/ 2 h 101"/>
                  <a:gd name="T42" fmla="*/ 1 w 108"/>
                  <a:gd name="T43" fmla="*/ 2 h 101"/>
                  <a:gd name="T44" fmla="*/ 1 w 108"/>
                  <a:gd name="T45" fmla="*/ 2 h 101"/>
                  <a:gd name="T46" fmla="*/ 0 w 108"/>
                  <a:gd name="T47" fmla="*/ 2 h 101"/>
                  <a:gd name="T48" fmla="*/ 0 w 108"/>
                  <a:gd name="T49" fmla="*/ 2 h 101"/>
                  <a:gd name="T50" fmla="*/ 0 w 108"/>
                  <a:gd name="T51" fmla="*/ 2 h 101"/>
                  <a:gd name="T52" fmla="*/ 1 w 108"/>
                  <a:gd name="T53" fmla="*/ 2 h 101"/>
                  <a:gd name="T54" fmla="*/ 1 w 108"/>
                  <a:gd name="T55" fmla="*/ 2 h 101"/>
                  <a:gd name="T56" fmla="*/ 0 w 108"/>
                  <a:gd name="T57" fmla="*/ 2 h 101"/>
                  <a:gd name="T58" fmla="*/ 0 w 108"/>
                  <a:gd name="T59" fmla="*/ 2 h 101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08"/>
                  <a:gd name="T91" fmla="*/ 0 h 101"/>
                  <a:gd name="T92" fmla="*/ 108 w 108"/>
                  <a:gd name="T93" fmla="*/ 101 h 101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08" h="101">
                    <a:moveTo>
                      <a:pt x="0" y="80"/>
                    </a:moveTo>
                    <a:lnTo>
                      <a:pt x="29" y="92"/>
                    </a:lnTo>
                    <a:lnTo>
                      <a:pt x="43" y="53"/>
                    </a:lnTo>
                    <a:lnTo>
                      <a:pt x="14" y="42"/>
                    </a:lnTo>
                    <a:lnTo>
                      <a:pt x="0" y="80"/>
                    </a:lnTo>
                    <a:close/>
                    <a:moveTo>
                      <a:pt x="54" y="57"/>
                    </a:moveTo>
                    <a:lnTo>
                      <a:pt x="87" y="71"/>
                    </a:lnTo>
                    <a:lnTo>
                      <a:pt x="108" y="13"/>
                    </a:lnTo>
                    <a:lnTo>
                      <a:pt x="75" y="0"/>
                    </a:lnTo>
                    <a:lnTo>
                      <a:pt x="54" y="57"/>
                    </a:lnTo>
                    <a:close/>
                    <a:moveTo>
                      <a:pt x="52" y="73"/>
                    </a:moveTo>
                    <a:lnTo>
                      <a:pt x="79" y="82"/>
                    </a:lnTo>
                    <a:lnTo>
                      <a:pt x="81" y="80"/>
                    </a:lnTo>
                    <a:lnTo>
                      <a:pt x="52" y="71"/>
                    </a:lnTo>
                    <a:lnTo>
                      <a:pt x="52" y="73"/>
                    </a:lnTo>
                    <a:close/>
                    <a:moveTo>
                      <a:pt x="50" y="78"/>
                    </a:moveTo>
                    <a:lnTo>
                      <a:pt x="77" y="90"/>
                    </a:lnTo>
                    <a:lnTo>
                      <a:pt x="77" y="86"/>
                    </a:lnTo>
                    <a:lnTo>
                      <a:pt x="50" y="76"/>
                    </a:lnTo>
                    <a:lnTo>
                      <a:pt x="50" y="78"/>
                    </a:lnTo>
                    <a:close/>
                    <a:moveTo>
                      <a:pt x="48" y="86"/>
                    </a:moveTo>
                    <a:lnTo>
                      <a:pt x="75" y="96"/>
                    </a:lnTo>
                    <a:lnTo>
                      <a:pt x="77" y="94"/>
                    </a:lnTo>
                    <a:lnTo>
                      <a:pt x="48" y="82"/>
                    </a:lnTo>
                    <a:lnTo>
                      <a:pt x="48" y="86"/>
                    </a:lnTo>
                    <a:close/>
                    <a:moveTo>
                      <a:pt x="44" y="92"/>
                    </a:moveTo>
                    <a:lnTo>
                      <a:pt x="73" y="101"/>
                    </a:lnTo>
                    <a:lnTo>
                      <a:pt x="73" y="99"/>
                    </a:lnTo>
                    <a:lnTo>
                      <a:pt x="46" y="90"/>
                    </a:lnTo>
                    <a:lnTo>
                      <a:pt x="44" y="9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08" name="Freeform 143"/>
              <p:cNvSpPr>
                <a:spLocks/>
              </p:cNvSpPr>
              <p:nvPr/>
            </p:nvSpPr>
            <p:spPr bwMode="auto">
              <a:xfrm>
                <a:off x="3671" y="2652"/>
                <a:ext cx="45" cy="18"/>
              </a:xfrm>
              <a:custGeom>
                <a:avLst/>
                <a:gdLst>
                  <a:gd name="T0" fmla="*/ 0 w 90"/>
                  <a:gd name="T1" fmla="*/ 0 h 37"/>
                  <a:gd name="T2" fmla="*/ 1 w 90"/>
                  <a:gd name="T3" fmla="*/ 0 h 37"/>
                  <a:gd name="T4" fmla="*/ 1 w 90"/>
                  <a:gd name="T5" fmla="*/ 0 h 37"/>
                  <a:gd name="T6" fmla="*/ 1 w 90"/>
                  <a:gd name="T7" fmla="*/ 0 h 37"/>
                  <a:gd name="T8" fmla="*/ 0 w 90"/>
                  <a:gd name="T9" fmla="*/ 0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"/>
                  <a:gd name="T16" fmla="*/ 0 h 37"/>
                  <a:gd name="T17" fmla="*/ 90 w 90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" h="37">
                    <a:moveTo>
                      <a:pt x="0" y="4"/>
                    </a:moveTo>
                    <a:lnTo>
                      <a:pt x="88" y="37"/>
                    </a:lnTo>
                    <a:lnTo>
                      <a:pt x="90" y="33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09" name="Line 144"/>
              <p:cNvSpPr>
                <a:spLocks noChangeShapeType="1"/>
              </p:cNvSpPr>
              <p:nvPr/>
            </p:nvSpPr>
            <p:spPr bwMode="auto">
              <a:xfrm>
                <a:off x="3672" y="2656"/>
                <a:ext cx="41" cy="15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0" name="Line 145"/>
              <p:cNvSpPr>
                <a:spLocks noChangeShapeType="1"/>
              </p:cNvSpPr>
              <p:nvPr/>
            </p:nvSpPr>
            <p:spPr bwMode="auto">
              <a:xfrm flipH="1">
                <a:off x="3681" y="2701"/>
                <a:ext cx="3" cy="1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1" name="Line 146"/>
              <p:cNvSpPr>
                <a:spLocks noChangeShapeType="1"/>
              </p:cNvSpPr>
              <p:nvPr/>
            </p:nvSpPr>
            <p:spPr bwMode="auto">
              <a:xfrm flipH="1">
                <a:off x="3684" y="2702"/>
                <a:ext cx="3" cy="1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2" name="Line 147"/>
              <p:cNvSpPr>
                <a:spLocks noChangeShapeType="1"/>
              </p:cNvSpPr>
              <p:nvPr/>
            </p:nvSpPr>
            <p:spPr bwMode="auto">
              <a:xfrm>
                <a:off x="3683" y="2700"/>
                <a:ext cx="13" cy="6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3" name="Line 148"/>
              <p:cNvSpPr>
                <a:spLocks noChangeShapeType="1"/>
              </p:cNvSpPr>
              <p:nvPr/>
            </p:nvSpPr>
            <p:spPr bwMode="auto">
              <a:xfrm flipH="1">
                <a:off x="3689" y="2705"/>
                <a:ext cx="5" cy="1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4" name="Line 149"/>
              <p:cNvSpPr>
                <a:spLocks noChangeShapeType="1"/>
              </p:cNvSpPr>
              <p:nvPr/>
            </p:nvSpPr>
            <p:spPr bwMode="auto">
              <a:xfrm flipH="1">
                <a:off x="3686" y="2704"/>
                <a:ext cx="4" cy="1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5" name="Line 150"/>
              <p:cNvSpPr>
                <a:spLocks noChangeShapeType="1"/>
              </p:cNvSpPr>
              <p:nvPr/>
            </p:nvSpPr>
            <p:spPr bwMode="auto">
              <a:xfrm>
                <a:off x="3666" y="2679"/>
                <a:ext cx="14" cy="5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6" name="Line 151"/>
              <p:cNvSpPr>
                <a:spLocks noChangeShapeType="1"/>
              </p:cNvSpPr>
              <p:nvPr/>
            </p:nvSpPr>
            <p:spPr bwMode="auto">
              <a:xfrm>
                <a:off x="3665" y="2681"/>
                <a:ext cx="13" cy="5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7" name="Line 152"/>
              <p:cNvSpPr>
                <a:spLocks noChangeShapeType="1"/>
              </p:cNvSpPr>
              <p:nvPr/>
            </p:nvSpPr>
            <p:spPr bwMode="auto">
              <a:xfrm>
                <a:off x="3665" y="2684"/>
                <a:ext cx="9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8" name="Line 153"/>
              <p:cNvSpPr>
                <a:spLocks noChangeShapeType="1"/>
              </p:cNvSpPr>
              <p:nvPr/>
            </p:nvSpPr>
            <p:spPr bwMode="auto">
              <a:xfrm>
                <a:off x="3664" y="2686"/>
                <a:ext cx="14" cy="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9" name="Line 154"/>
              <p:cNvSpPr>
                <a:spLocks noChangeShapeType="1"/>
              </p:cNvSpPr>
              <p:nvPr/>
            </p:nvSpPr>
            <p:spPr bwMode="auto">
              <a:xfrm>
                <a:off x="3670" y="2670"/>
                <a:ext cx="7" cy="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20" name="Line 155"/>
              <p:cNvSpPr>
                <a:spLocks noChangeShapeType="1"/>
              </p:cNvSpPr>
              <p:nvPr/>
            </p:nvSpPr>
            <p:spPr bwMode="auto">
              <a:xfrm>
                <a:off x="3669" y="2672"/>
                <a:ext cx="14" cy="5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21" name="Line 156"/>
              <p:cNvSpPr>
                <a:spLocks noChangeShapeType="1"/>
              </p:cNvSpPr>
              <p:nvPr/>
            </p:nvSpPr>
            <p:spPr bwMode="auto">
              <a:xfrm>
                <a:off x="3668" y="2674"/>
                <a:ext cx="14" cy="6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22" name="Line 157"/>
              <p:cNvSpPr>
                <a:spLocks noChangeShapeType="1"/>
              </p:cNvSpPr>
              <p:nvPr/>
            </p:nvSpPr>
            <p:spPr bwMode="auto">
              <a:xfrm>
                <a:off x="3667" y="2677"/>
                <a:ext cx="14" cy="5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23" name="Line 158"/>
              <p:cNvSpPr>
                <a:spLocks noChangeShapeType="1"/>
              </p:cNvSpPr>
              <p:nvPr/>
            </p:nvSpPr>
            <p:spPr bwMode="auto">
              <a:xfrm>
                <a:off x="3672" y="2664"/>
                <a:ext cx="14" cy="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24" name="Line 159"/>
              <p:cNvSpPr>
                <a:spLocks noChangeShapeType="1"/>
              </p:cNvSpPr>
              <p:nvPr/>
            </p:nvSpPr>
            <p:spPr bwMode="auto">
              <a:xfrm>
                <a:off x="3671" y="2665"/>
                <a:ext cx="14" cy="5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25" name="Line 160"/>
              <p:cNvSpPr>
                <a:spLocks noChangeShapeType="1"/>
              </p:cNvSpPr>
              <p:nvPr/>
            </p:nvSpPr>
            <p:spPr bwMode="auto">
              <a:xfrm>
                <a:off x="3670" y="2667"/>
                <a:ext cx="13" cy="5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26" name="Freeform 161"/>
              <p:cNvSpPr>
                <a:spLocks/>
              </p:cNvSpPr>
              <p:nvPr/>
            </p:nvSpPr>
            <p:spPr bwMode="auto">
              <a:xfrm>
                <a:off x="3704" y="2674"/>
                <a:ext cx="3" cy="4"/>
              </a:xfrm>
              <a:custGeom>
                <a:avLst/>
                <a:gdLst>
                  <a:gd name="T0" fmla="*/ 0 w 6"/>
                  <a:gd name="T1" fmla="*/ 1 h 8"/>
                  <a:gd name="T2" fmla="*/ 1 w 6"/>
                  <a:gd name="T3" fmla="*/ 1 h 8"/>
                  <a:gd name="T4" fmla="*/ 1 w 6"/>
                  <a:gd name="T5" fmla="*/ 1 h 8"/>
                  <a:gd name="T6" fmla="*/ 1 w 6"/>
                  <a:gd name="T7" fmla="*/ 1 h 8"/>
                  <a:gd name="T8" fmla="*/ 1 w 6"/>
                  <a:gd name="T9" fmla="*/ 0 h 8"/>
                  <a:gd name="T10" fmla="*/ 0 w 6"/>
                  <a:gd name="T11" fmla="*/ 1 h 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8"/>
                  <a:gd name="T20" fmla="*/ 6 w 6"/>
                  <a:gd name="T21" fmla="*/ 8 h 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8">
                    <a:moveTo>
                      <a:pt x="0" y="8"/>
                    </a:moveTo>
                    <a:lnTo>
                      <a:pt x="2" y="8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4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27" name="Freeform 162"/>
              <p:cNvSpPr>
                <a:spLocks/>
              </p:cNvSpPr>
              <p:nvPr/>
            </p:nvSpPr>
            <p:spPr bwMode="auto">
              <a:xfrm>
                <a:off x="3700" y="2674"/>
                <a:ext cx="3" cy="3"/>
              </a:xfrm>
              <a:custGeom>
                <a:avLst/>
                <a:gdLst>
                  <a:gd name="T0" fmla="*/ 1 w 5"/>
                  <a:gd name="T1" fmla="*/ 1 h 6"/>
                  <a:gd name="T2" fmla="*/ 0 w 5"/>
                  <a:gd name="T3" fmla="*/ 1 h 6"/>
                  <a:gd name="T4" fmla="*/ 1 w 5"/>
                  <a:gd name="T5" fmla="*/ 1 h 6"/>
                  <a:gd name="T6" fmla="*/ 1 w 5"/>
                  <a:gd name="T7" fmla="*/ 1 h 6"/>
                  <a:gd name="T8" fmla="*/ 1 w 5"/>
                  <a:gd name="T9" fmla="*/ 0 h 6"/>
                  <a:gd name="T10" fmla="*/ 1 w 5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6"/>
                  <a:gd name="T20" fmla="*/ 5 w 5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6">
                    <a:moveTo>
                      <a:pt x="3" y="6"/>
                    </a:moveTo>
                    <a:lnTo>
                      <a:pt x="0" y="6"/>
                    </a:lnTo>
                    <a:lnTo>
                      <a:pt x="2" y="4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3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28" name="Freeform 163"/>
              <p:cNvSpPr>
                <a:spLocks/>
              </p:cNvSpPr>
              <p:nvPr/>
            </p:nvSpPr>
            <p:spPr bwMode="auto">
              <a:xfrm>
                <a:off x="3693" y="2672"/>
                <a:ext cx="6" cy="4"/>
              </a:xfrm>
              <a:custGeom>
                <a:avLst/>
                <a:gdLst>
                  <a:gd name="T0" fmla="*/ 1 w 12"/>
                  <a:gd name="T1" fmla="*/ 1 h 8"/>
                  <a:gd name="T2" fmla="*/ 1 w 12"/>
                  <a:gd name="T3" fmla="*/ 1 h 8"/>
                  <a:gd name="T4" fmla="*/ 1 w 12"/>
                  <a:gd name="T5" fmla="*/ 1 h 8"/>
                  <a:gd name="T6" fmla="*/ 1 w 12"/>
                  <a:gd name="T7" fmla="*/ 1 h 8"/>
                  <a:gd name="T8" fmla="*/ 1 w 12"/>
                  <a:gd name="T9" fmla="*/ 1 h 8"/>
                  <a:gd name="T10" fmla="*/ 0 w 12"/>
                  <a:gd name="T11" fmla="*/ 1 h 8"/>
                  <a:gd name="T12" fmla="*/ 0 w 12"/>
                  <a:gd name="T13" fmla="*/ 1 h 8"/>
                  <a:gd name="T14" fmla="*/ 1 w 12"/>
                  <a:gd name="T15" fmla="*/ 1 h 8"/>
                  <a:gd name="T16" fmla="*/ 1 w 12"/>
                  <a:gd name="T17" fmla="*/ 1 h 8"/>
                  <a:gd name="T18" fmla="*/ 1 w 12"/>
                  <a:gd name="T19" fmla="*/ 1 h 8"/>
                  <a:gd name="T20" fmla="*/ 1 w 12"/>
                  <a:gd name="T21" fmla="*/ 1 h 8"/>
                  <a:gd name="T22" fmla="*/ 1 w 12"/>
                  <a:gd name="T23" fmla="*/ 1 h 8"/>
                  <a:gd name="T24" fmla="*/ 1 w 12"/>
                  <a:gd name="T25" fmla="*/ 1 h 8"/>
                  <a:gd name="T26" fmla="*/ 1 w 12"/>
                  <a:gd name="T27" fmla="*/ 1 h 8"/>
                  <a:gd name="T28" fmla="*/ 1 w 12"/>
                  <a:gd name="T29" fmla="*/ 1 h 8"/>
                  <a:gd name="T30" fmla="*/ 1 w 12"/>
                  <a:gd name="T31" fmla="*/ 0 h 8"/>
                  <a:gd name="T32" fmla="*/ 1 w 12"/>
                  <a:gd name="T33" fmla="*/ 0 h 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"/>
                  <a:gd name="T52" fmla="*/ 0 h 8"/>
                  <a:gd name="T53" fmla="*/ 12 w 12"/>
                  <a:gd name="T54" fmla="*/ 8 h 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" h="8">
                    <a:moveTo>
                      <a:pt x="10" y="6"/>
                    </a:moveTo>
                    <a:lnTo>
                      <a:pt x="10" y="6"/>
                    </a:lnTo>
                    <a:lnTo>
                      <a:pt x="8" y="6"/>
                    </a:lnTo>
                    <a:lnTo>
                      <a:pt x="6" y="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6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29" name="Line 164"/>
              <p:cNvSpPr>
                <a:spLocks noChangeShapeType="1"/>
              </p:cNvSpPr>
              <p:nvPr/>
            </p:nvSpPr>
            <p:spPr bwMode="auto">
              <a:xfrm flipV="1">
                <a:off x="3694" y="2671"/>
                <a:ext cx="1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30" name="Line 165"/>
              <p:cNvSpPr>
                <a:spLocks noChangeShapeType="1"/>
              </p:cNvSpPr>
              <p:nvPr/>
            </p:nvSpPr>
            <p:spPr bwMode="auto">
              <a:xfrm flipV="1">
                <a:off x="3699" y="2673"/>
                <a:ext cx="1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31" name="Freeform 166"/>
              <p:cNvSpPr>
                <a:spLocks/>
              </p:cNvSpPr>
              <p:nvPr/>
            </p:nvSpPr>
            <p:spPr bwMode="auto">
              <a:xfrm>
                <a:off x="3691" y="2677"/>
                <a:ext cx="3" cy="3"/>
              </a:xfrm>
              <a:custGeom>
                <a:avLst/>
                <a:gdLst>
                  <a:gd name="T0" fmla="*/ 1 w 6"/>
                  <a:gd name="T1" fmla="*/ 0 h 6"/>
                  <a:gd name="T2" fmla="*/ 1 w 6"/>
                  <a:gd name="T3" fmla="*/ 0 h 6"/>
                  <a:gd name="T4" fmla="*/ 0 w 6"/>
                  <a:gd name="T5" fmla="*/ 1 h 6"/>
                  <a:gd name="T6" fmla="*/ 0 w 6"/>
                  <a:gd name="T7" fmla="*/ 1 h 6"/>
                  <a:gd name="T8" fmla="*/ 0 w 6"/>
                  <a:gd name="T9" fmla="*/ 1 h 6"/>
                  <a:gd name="T10" fmla="*/ 1 w 6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6"/>
                  <a:gd name="T20" fmla="*/ 6 w 6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6">
                    <a:moveTo>
                      <a:pt x="4" y="0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6" y="4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32" name="Freeform 167"/>
              <p:cNvSpPr>
                <a:spLocks/>
              </p:cNvSpPr>
              <p:nvPr/>
            </p:nvSpPr>
            <p:spPr bwMode="auto">
              <a:xfrm>
                <a:off x="3694" y="2678"/>
                <a:ext cx="3" cy="3"/>
              </a:xfrm>
              <a:custGeom>
                <a:avLst/>
                <a:gdLst>
                  <a:gd name="T0" fmla="*/ 1 w 6"/>
                  <a:gd name="T1" fmla="*/ 0 h 6"/>
                  <a:gd name="T2" fmla="*/ 1 w 6"/>
                  <a:gd name="T3" fmla="*/ 0 h 6"/>
                  <a:gd name="T4" fmla="*/ 1 w 6"/>
                  <a:gd name="T5" fmla="*/ 1 h 6"/>
                  <a:gd name="T6" fmla="*/ 1 w 6"/>
                  <a:gd name="T7" fmla="*/ 1 h 6"/>
                  <a:gd name="T8" fmla="*/ 0 w 6"/>
                  <a:gd name="T9" fmla="*/ 1 h 6"/>
                  <a:gd name="T10" fmla="*/ 1 w 6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6"/>
                  <a:gd name="T20" fmla="*/ 6 w 6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6">
                    <a:moveTo>
                      <a:pt x="4" y="0"/>
                    </a:moveTo>
                    <a:lnTo>
                      <a:pt x="6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33" name="Freeform 168"/>
              <p:cNvSpPr>
                <a:spLocks/>
              </p:cNvSpPr>
              <p:nvPr/>
            </p:nvSpPr>
            <p:spPr bwMode="auto">
              <a:xfrm>
                <a:off x="3699" y="2679"/>
                <a:ext cx="5" cy="4"/>
              </a:xfrm>
              <a:custGeom>
                <a:avLst/>
                <a:gdLst>
                  <a:gd name="T0" fmla="*/ 0 w 9"/>
                  <a:gd name="T1" fmla="*/ 1 h 7"/>
                  <a:gd name="T2" fmla="*/ 1 w 9"/>
                  <a:gd name="T3" fmla="*/ 1 h 7"/>
                  <a:gd name="T4" fmla="*/ 1 w 9"/>
                  <a:gd name="T5" fmla="*/ 0 h 7"/>
                  <a:gd name="T6" fmla="*/ 1 w 9"/>
                  <a:gd name="T7" fmla="*/ 0 h 7"/>
                  <a:gd name="T8" fmla="*/ 1 w 9"/>
                  <a:gd name="T9" fmla="*/ 0 h 7"/>
                  <a:gd name="T10" fmla="*/ 1 w 9"/>
                  <a:gd name="T11" fmla="*/ 0 h 7"/>
                  <a:gd name="T12" fmla="*/ 1 w 9"/>
                  <a:gd name="T13" fmla="*/ 0 h 7"/>
                  <a:gd name="T14" fmla="*/ 1 w 9"/>
                  <a:gd name="T15" fmla="*/ 1 h 7"/>
                  <a:gd name="T16" fmla="*/ 1 w 9"/>
                  <a:gd name="T17" fmla="*/ 1 h 7"/>
                  <a:gd name="T18" fmla="*/ 1 w 9"/>
                  <a:gd name="T19" fmla="*/ 1 h 7"/>
                  <a:gd name="T20" fmla="*/ 0 w 9"/>
                  <a:gd name="T21" fmla="*/ 1 h 7"/>
                  <a:gd name="T22" fmla="*/ 0 w 9"/>
                  <a:gd name="T23" fmla="*/ 1 h 7"/>
                  <a:gd name="T24" fmla="*/ 0 w 9"/>
                  <a:gd name="T25" fmla="*/ 1 h 7"/>
                  <a:gd name="T26" fmla="*/ 1 w 9"/>
                  <a:gd name="T27" fmla="*/ 1 h 7"/>
                  <a:gd name="T28" fmla="*/ 1 w 9"/>
                  <a:gd name="T29" fmla="*/ 1 h 7"/>
                  <a:gd name="T30" fmla="*/ 1 w 9"/>
                  <a:gd name="T31" fmla="*/ 1 h 7"/>
                  <a:gd name="T32" fmla="*/ 1 w 9"/>
                  <a:gd name="T33" fmla="*/ 1 h 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"/>
                  <a:gd name="T52" fmla="*/ 0 h 7"/>
                  <a:gd name="T53" fmla="*/ 9 w 9"/>
                  <a:gd name="T54" fmla="*/ 7 h 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" h="7">
                    <a:moveTo>
                      <a:pt x="0" y="2"/>
                    </a:moveTo>
                    <a:lnTo>
                      <a:pt x="2" y="2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5" y="2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5" y="7"/>
                    </a:lnTo>
                    <a:lnTo>
                      <a:pt x="4" y="7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34" name="Line 169"/>
              <p:cNvSpPr>
                <a:spLocks noChangeShapeType="1"/>
              </p:cNvSpPr>
              <p:nvPr/>
            </p:nvSpPr>
            <p:spPr bwMode="auto">
              <a:xfrm flipH="1">
                <a:off x="3702" y="2681"/>
                <a:ext cx="1" cy="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35" name="Line 170"/>
              <p:cNvSpPr>
                <a:spLocks noChangeShapeType="1"/>
              </p:cNvSpPr>
              <p:nvPr/>
            </p:nvSpPr>
            <p:spPr bwMode="auto">
              <a:xfrm flipH="1">
                <a:off x="3697" y="2679"/>
                <a:ext cx="1" cy="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36" name="Freeform 171"/>
              <p:cNvSpPr>
                <a:spLocks/>
              </p:cNvSpPr>
              <p:nvPr/>
            </p:nvSpPr>
            <p:spPr bwMode="auto">
              <a:xfrm>
                <a:off x="3700" y="2685"/>
                <a:ext cx="3" cy="3"/>
              </a:xfrm>
              <a:custGeom>
                <a:avLst/>
                <a:gdLst>
                  <a:gd name="T0" fmla="*/ 0 w 5"/>
                  <a:gd name="T1" fmla="*/ 0 h 8"/>
                  <a:gd name="T2" fmla="*/ 1 w 5"/>
                  <a:gd name="T3" fmla="*/ 0 h 8"/>
                  <a:gd name="T4" fmla="*/ 1 w 5"/>
                  <a:gd name="T5" fmla="*/ 0 h 8"/>
                  <a:gd name="T6" fmla="*/ 1 w 5"/>
                  <a:gd name="T7" fmla="*/ 0 h 8"/>
                  <a:gd name="T8" fmla="*/ 1 w 5"/>
                  <a:gd name="T9" fmla="*/ 0 h 8"/>
                  <a:gd name="T10" fmla="*/ 0 w 5"/>
                  <a:gd name="T11" fmla="*/ 0 h 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8"/>
                  <a:gd name="T20" fmla="*/ 5 w 5"/>
                  <a:gd name="T21" fmla="*/ 8 h 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8">
                    <a:moveTo>
                      <a:pt x="0" y="8"/>
                    </a:moveTo>
                    <a:lnTo>
                      <a:pt x="2" y="6"/>
                    </a:lnTo>
                    <a:lnTo>
                      <a:pt x="3" y="4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0" y="2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37" name="Freeform 172"/>
              <p:cNvSpPr>
                <a:spLocks/>
              </p:cNvSpPr>
              <p:nvPr/>
            </p:nvSpPr>
            <p:spPr bwMode="auto">
              <a:xfrm>
                <a:off x="3696" y="2685"/>
                <a:ext cx="4" cy="3"/>
              </a:xfrm>
              <a:custGeom>
                <a:avLst/>
                <a:gdLst>
                  <a:gd name="T0" fmla="*/ 1 w 8"/>
                  <a:gd name="T1" fmla="*/ 1 h 6"/>
                  <a:gd name="T2" fmla="*/ 0 w 8"/>
                  <a:gd name="T3" fmla="*/ 1 h 6"/>
                  <a:gd name="T4" fmla="*/ 1 w 8"/>
                  <a:gd name="T5" fmla="*/ 1 h 6"/>
                  <a:gd name="T6" fmla="*/ 1 w 8"/>
                  <a:gd name="T7" fmla="*/ 1 h 6"/>
                  <a:gd name="T8" fmla="*/ 1 w 8"/>
                  <a:gd name="T9" fmla="*/ 0 h 6"/>
                  <a:gd name="T10" fmla="*/ 1 w 8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"/>
                  <a:gd name="T19" fmla="*/ 0 h 6"/>
                  <a:gd name="T20" fmla="*/ 8 w 8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" h="6">
                    <a:moveTo>
                      <a:pt x="4" y="6"/>
                    </a:moveTo>
                    <a:lnTo>
                      <a:pt x="0" y="4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8" y="0"/>
                    </a:lnTo>
                    <a:lnTo>
                      <a:pt x="4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38" name="Freeform 173"/>
              <p:cNvSpPr>
                <a:spLocks/>
              </p:cNvSpPr>
              <p:nvPr/>
            </p:nvSpPr>
            <p:spPr bwMode="auto">
              <a:xfrm>
                <a:off x="3689" y="2683"/>
                <a:ext cx="6" cy="4"/>
              </a:xfrm>
              <a:custGeom>
                <a:avLst/>
                <a:gdLst>
                  <a:gd name="T0" fmla="*/ 1 w 11"/>
                  <a:gd name="T1" fmla="*/ 1 h 8"/>
                  <a:gd name="T2" fmla="*/ 1 w 11"/>
                  <a:gd name="T3" fmla="*/ 1 h 8"/>
                  <a:gd name="T4" fmla="*/ 1 w 11"/>
                  <a:gd name="T5" fmla="*/ 1 h 8"/>
                  <a:gd name="T6" fmla="*/ 1 w 11"/>
                  <a:gd name="T7" fmla="*/ 1 h 8"/>
                  <a:gd name="T8" fmla="*/ 1 w 11"/>
                  <a:gd name="T9" fmla="*/ 1 h 8"/>
                  <a:gd name="T10" fmla="*/ 0 w 11"/>
                  <a:gd name="T11" fmla="*/ 1 h 8"/>
                  <a:gd name="T12" fmla="*/ 0 w 11"/>
                  <a:gd name="T13" fmla="*/ 1 h 8"/>
                  <a:gd name="T14" fmla="*/ 1 w 11"/>
                  <a:gd name="T15" fmla="*/ 1 h 8"/>
                  <a:gd name="T16" fmla="*/ 1 w 11"/>
                  <a:gd name="T17" fmla="*/ 1 h 8"/>
                  <a:gd name="T18" fmla="*/ 1 w 11"/>
                  <a:gd name="T19" fmla="*/ 1 h 8"/>
                  <a:gd name="T20" fmla="*/ 1 w 11"/>
                  <a:gd name="T21" fmla="*/ 1 h 8"/>
                  <a:gd name="T22" fmla="*/ 1 w 11"/>
                  <a:gd name="T23" fmla="*/ 0 h 8"/>
                  <a:gd name="T24" fmla="*/ 1 w 11"/>
                  <a:gd name="T25" fmla="*/ 0 h 8"/>
                  <a:gd name="T26" fmla="*/ 1 w 11"/>
                  <a:gd name="T27" fmla="*/ 0 h 8"/>
                  <a:gd name="T28" fmla="*/ 1 w 11"/>
                  <a:gd name="T29" fmla="*/ 0 h 8"/>
                  <a:gd name="T30" fmla="*/ 1 w 11"/>
                  <a:gd name="T31" fmla="*/ 0 h 8"/>
                  <a:gd name="T32" fmla="*/ 1 w 11"/>
                  <a:gd name="T33" fmla="*/ 0 h 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1"/>
                  <a:gd name="T52" fmla="*/ 0 h 8"/>
                  <a:gd name="T53" fmla="*/ 11 w 11"/>
                  <a:gd name="T54" fmla="*/ 8 h 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1" h="8">
                    <a:moveTo>
                      <a:pt x="9" y="6"/>
                    </a:moveTo>
                    <a:lnTo>
                      <a:pt x="9" y="6"/>
                    </a:lnTo>
                    <a:lnTo>
                      <a:pt x="7" y="6"/>
                    </a:lnTo>
                    <a:lnTo>
                      <a:pt x="5" y="8"/>
                    </a:lnTo>
                    <a:lnTo>
                      <a:pt x="3" y="8"/>
                    </a:lnTo>
                    <a:lnTo>
                      <a:pt x="0" y="8"/>
                    </a:lnTo>
                    <a:lnTo>
                      <a:pt x="1" y="6"/>
                    </a:lnTo>
                    <a:lnTo>
                      <a:pt x="5" y="4"/>
                    </a:lnTo>
                    <a:lnTo>
                      <a:pt x="7" y="4"/>
                    </a:lnTo>
                    <a:lnTo>
                      <a:pt x="9" y="2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7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39" name="Line 174"/>
              <p:cNvSpPr>
                <a:spLocks noChangeShapeType="1"/>
              </p:cNvSpPr>
              <p:nvPr/>
            </p:nvSpPr>
            <p:spPr bwMode="auto">
              <a:xfrm flipV="1">
                <a:off x="3691" y="2682"/>
                <a:ext cx="1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40" name="Line 175"/>
              <p:cNvSpPr>
                <a:spLocks noChangeShapeType="1"/>
              </p:cNvSpPr>
              <p:nvPr/>
            </p:nvSpPr>
            <p:spPr bwMode="auto">
              <a:xfrm flipV="1">
                <a:off x="3695" y="2684"/>
                <a:ext cx="1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41" name="Freeform 176"/>
              <p:cNvSpPr>
                <a:spLocks/>
              </p:cNvSpPr>
              <p:nvPr/>
            </p:nvSpPr>
            <p:spPr bwMode="auto">
              <a:xfrm>
                <a:off x="3687" y="2688"/>
                <a:ext cx="3" cy="2"/>
              </a:xfrm>
              <a:custGeom>
                <a:avLst/>
                <a:gdLst>
                  <a:gd name="T0" fmla="*/ 1 w 5"/>
                  <a:gd name="T1" fmla="*/ 0 h 6"/>
                  <a:gd name="T2" fmla="*/ 1 w 5"/>
                  <a:gd name="T3" fmla="*/ 0 h 6"/>
                  <a:gd name="T4" fmla="*/ 1 w 5"/>
                  <a:gd name="T5" fmla="*/ 0 h 6"/>
                  <a:gd name="T6" fmla="*/ 0 w 5"/>
                  <a:gd name="T7" fmla="*/ 0 h 6"/>
                  <a:gd name="T8" fmla="*/ 1 w 5"/>
                  <a:gd name="T9" fmla="*/ 0 h 6"/>
                  <a:gd name="T10" fmla="*/ 1 w 5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6"/>
                  <a:gd name="T20" fmla="*/ 5 w 5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6">
                    <a:moveTo>
                      <a:pt x="5" y="0"/>
                    </a:moveTo>
                    <a:lnTo>
                      <a:pt x="4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5" y="4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42" name="Freeform 177"/>
              <p:cNvSpPr>
                <a:spLocks/>
              </p:cNvSpPr>
              <p:nvPr/>
            </p:nvSpPr>
            <p:spPr bwMode="auto">
              <a:xfrm>
                <a:off x="3691" y="2688"/>
                <a:ext cx="3" cy="3"/>
              </a:xfrm>
              <a:custGeom>
                <a:avLst/>
                <a:gdLst>
                  <a:gd name="T0" fmla="*/ 1 w 6"/>
                  <a:gd name="T1" fmla="*/ 0 h 6"/>
                  <a:gd name="T2" fmla="*/ 1 w 6"/>
                  <a:gd name="T3" fmla="*/ 0 h 6"/>
                  <a:gd name="T4" fmla="*/ 1 w 6"/>
                  <a:gd name="T5" fmla="*/ 1 h 6"/>
                  <a:gd name="T6" fmla="*/ 0 w 6"/>
                  <a:gd name="T7" fmla="*/ 1 h 6"/>
                  <a:gd name="T8" fmla="*/ 0 w 6"/>
                  <a:gd name="T9" fmla="*/ 1 h 6"/>
                  <a:gd name="T10" fmla="*/ 1 w 6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6"/>
                  <a:gd name="T20" fmla="*/ 6 w 6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6">
                    <a:moveTo>
                      <a:pt x="2" y="0"/>
                    </a:moveTo>
                    <a:lnTo>
                      <a:pt x="6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2" y="6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43" name="Freeform 178"/>
              <p:cNvSpPr>
                <a:spLocks/>
              </p:cNvSpPr>
              <p:nvPr/>
            </p:nvSpPr>
            <p:spPr bwMode="auto">
              <a:xfrm>
                <a:off x="3695" y="2689"/>
                <a:ext cx="6" cy="4"/>
              </a:xfrm>
              <a:custGeom>
                <a:avLst/>
                <a:gdLst>
                  <a:gd name="T0" fmla="*/ 1 w 12"/>
                  <a:gd name="T1" fmla="*/ 1 h 8"/>
                  <a:gd name="T2" fmla="*/ 1 w 12"/>
                  <a:gd name="T3" fmla="*/ 1 h 8"/>
                  <a:gd name="T4" fmla="*/ 1 w 12"/>
                  <a:gd name="T5" fmla="*/ 0 h 8"/>
                  <a:gd name="T6" fmla="*/ 1 w 12"/>
                  <a:gd name="T7" fmla="*/ 0 h 8"/>
                  <a:gd name="T8" fmla="*/ 1 w 12"/>
                  <a:gd name="T9" fmla="*/ 0 h 8"/>
                  <a:gd name="T10" fmla="*/ 1 w 12"/>
                  <a:gd name="T11" fmla="*/ 0 h 8"/>
                  <a:gd name="T12" fmla="*/ 1 w 12"/>
                  <a:gd name="T13" fmla="*/ 0 h 8"/>
                  <a:gd name="T14" fmla="*/ 1 w 12"/>
                  <a:gd name="T15" fmla="*/ 1 h 8"/>
                  <a:gd name="T16" fmla="*/ 1 w 12"/>
                  <a:gd name="T17" fmla="*/ 1 h 8"/>
                  <a:gd name="T18" fmla="*/ 1 w 12"/>
                  <a:gd name="T19" fmla="*/ 1 h 8"/>
                  <a:gd name="T20" fmla="*/ 1 w 12"/>
                  <a:gd name="T21" fmla="*/ 1 h 8"/>
                  <a:gd name="T22" fmla="*/ 0 w 12"/>
                  <a:gd name="T23" fmla="*/ 1 h 8"/>
                  <a:gd name="T24" fmla="*/ 1 w 12"/>
                  <a:gd name="T25" fmla="*/ 1 h 8"/>
                  <a:gd name="T26" fmla="*/ 1 w 12"/>
                  <a:gd name="T27" fmla="*/ 1 h 8"/>
                  <a:gd name="T28" fmla="*/ 1 w 12"/>
                  <a:gd name="T29" fmla="*/ 1 h 8"/>
                  <a:gd name="T30" fmla="*/ 1 w 12"/>
                  <a:gd name="T31" fmla="*/ 1 h 8"/>
                  <a:gd name="T32" fmla="*/ 1 w 12"/>
                  <a:gd name="T33" fmla="*/ 1 h 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"/>
                  <a:gd name="T52" fmla="*/ 0 h 8"/>
                  <a:gd name="T53" fmla="*/ 12 w 12"/>
                  <a:gd name="T54" fmla="*/ 8 h 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" h="8">
                    <a:moveTo>
                      <a:pt x="2" y="2"/>
                    </a:moveTo>
                    <a:lnTo>
                      <a:pt x="2" y="2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0" y="2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6" y="8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44" name="Line 179"/>
              <p:cNvSpPr>
                <a:spLocks noChangeShapeType="1"/>
              </p:cNvSpPr>
              <p:nvPr/>
            </p:nvSpPr>
            <p:spPr bwMode="auto">
              <a:xfrm flipH="1">
                <a:off x="3699" y="2691"/>
                <a:ext cx="1" cy="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45" name="Line 180"/>
              <p:cNvSpPr>
                <a:spLocks noChangeShapeType="1"/>
              </p:cNvSpPr>
              <p:nvPr/>
            </p:nvSpPr>
            <p:spPr bwMode="auto">
              <a:xfrm flipH="1">
                <a:off x="3694" y="2689"/>
                <a:ext cx="1" cy="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46" name="Freeform 181"/>
              <p:cNvSpPr>
                <a:spLocks/>
              </p:cNvSpPr>
              <p:nvPr/>
            </p:nvSpPr>
            <p:spPr bwMode="auto">
              <a:xfrm>
                <a:off x="3696" y="2696"/>
                <a:ext cx="4" cy="4"/>
              </a:xfrm>
              <a:custGeom>
                <a:avLst/>
                <a:gdLst>
                  <a:gd name="T0" fmla="*/ 1 w 8"/>
                  <a:gd name="T1" fmla="*/ 1 h 8"/>
                  <a:gd name="T2" fmla="*/ 1 w 8"/>
                  <a:gd name="T3" fmla="*/ 1 h 8"/>
                  <a:gd name="T4" fmla="*/ 1 w 8"/>
                  <a:gd name="T5" fmla="*/ 1 h 8"/>
                  <a:gd name="T6" fmla="*/ 1 w 8"/>
                  <a:gd name="T7" fmla="*/ 0 h 8"/>
                  <a:gd name="T8" fmla="*/ 1 w 8"/>
                  <a:gd name="T9" fmla="*/ 0 h 8"/>
                  <a:gd name="T10" fmla="*/ 0 w 8"/>
                  <a:gd name="T11" fmla="*/ 1 h 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"/>
                  <a:gd name="T19" fmla="*/ 0 h 8"/>
                  <a:gd name="T20" fmla="*/ 8 w 8"/>
                  <a:gd name="T21" fmla="*/ 8 h 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" h="8">
                    <a:moveTo>
                      <a:pt x="2" y="8"/>
                    </a:moveTo>
                    <a:lnTo>
                      <a:pt x="4" y="6"/>
                    </a:lnTo>
                    <a:lnTo>
                      <a:pt x="6" y="4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0" y="2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47" name="Freeform 182"/>
              <p:cNvSpPr>
                <a:spLocks/>
              </p:cNvSpPr>
              <p:nvPr/>
            </p:nvSpPr>
            <p:spPr bwMode="auto">
              <a:xfrm>
                <a:off x="3693" y="2695"/>
                <a:ext cx="3" cy="3"/>
              </a:xfrm>
              <a:custGeom>
                <a:avLst/>
                <a:gdLst>
                  <a:gd name="T0" fmla="*/ 1 w 6"/>
                  <a:gd name="T1" fmla="*/ 1 h 6"/>
                  <a:gd name="T2" fmla="*/ 0 w 6"/>
                  <a:gd name="T3" fmla="*/ 1 h 6"/>
                  <a:gd name="T4" fmla="*/ 1 w 6"/>
                  <a:gd name="T5" fmla="*/ 1 h 6"/>
                  <a:gd name="T6" fmla="*/ 1 w 6"/>
                  <a:gd name="T7" fmla="*/ 1 h 6"/>
                  <a:gd name="T8" fmla="*/ 1 w 6"/>
                  <a:gd name="T9" fmla="*/ 1 h 6"/>
                  <a:gd name="T10" fmla="*/ 1 w 6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6"/>
                  <a:gd name="T20" fmla="*/ 6 w 6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6">
                    <a:moveTo>
                      <a:pt x="2" y="6"/>
                    </a:moveTo>
                    <a:lnTo>
                      <a:pt x="0" y="6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2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48" name="Freeform 183"/>
              <p:cNvSpPr>
                <a:spLocks/>
              </p:cNvSpPr>
              <p:nvPr/>
            </p:nvSpPr>
            <p:spPr bwMode="auto">
              <a:xfrm>
                <a:off x="3686" y="2693"/>
                <a:ext cx="5" cy="5"/>
              </a:xfrm>
              <a:custGeom>
                <a:avLst/>
                <a:gdLst>
                  <a:gd name="T0" fmla="*/ 1 w 9"/>
                  <a:gd name="T1" fmla="*/ 1 h 9"/>
                  <a:gd name="T2" fmla="*/ 1 w 9"/>
                  <a:gd name="T3" fmla="*/ 1 h 9"/>
                  <a:gd name="T4" fmla="*/ 1 w 9"/>
                  <a:gd name="T5" fmla="*/ 1 h 9"/>
                  <a:gd name="T6" fmla="*/ 1 w 9"/>
                  <a:gd name="T7" fmla="*/ 1 h 9"/>
                  <a:gd name="T8" fmla="*/ 1 w 9"/>
                  <a:gd name="T9" fmla="*/ 1 h 9"/>
                  <a:gd name="T10" fmla="*/ 0 w 9"/>
                  <a:gd name="T11" fmla="*/ 1 h 9"/>
                  <a:gd name="T12" fmla="*/ 0 w 9"/>
                  <a:gd name="T13" fmla="*/ 1 h 9"/>
                  <a:gd name="T14" fmla="*/ 1 w 9"/>
                  <a:gd name="T15" fmla="*/ 1 h 9"/>
                  <a:gd name="T16" fmla="*/ 1 w 9"/>
                  <a:gd name="T17" fmla="*/ 1 h 9"/>
                  <a:gd name="T18" fmla="*/ 1 w 9"/>
                  <a:gd name="T19" fmla="*/ 1 h 9"/>
                  <a:gd name="T20" fmla="*/ 1 w 9"/>
                  <a:gd name="T21" fmla="*/ 1 h 9"/>
                  <a:gd name="T22" fmla="*/ 1 w 9"/>
                  <a:gd name="T23" fmla="*/ 1 h 9"/>
                  <a:gd name="T24" fmla="*/ 1 w 9"/>
                  <a:gd name="T25" fmla="*/ 1 h 9"/>
                  <a:gd name="T26" fmla="*/ 1 w 9"/>
                  <a:gd name="T27" fmla="*/ 1 h 9"/>
                  <a:gd name="T28" fmla="*/ 1 w 9"/>
                  <a:gd name="T29" fmla="*/ 1 h 9"/>
                  <a:gd name="T30" fmla="*/ 1 w 9"/>
                  <a:gd name="T31" fmla="*/ 1 h 9"/>
                  <a:gd name="T32" fmla="*/ 1 w 9"/>
                  <a:gd name="T33" fmla="*/ 0 h 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"/>
                  <a:gd name="T52" fmla="*/ 0 h 9"/>
                  <a:gd name="T53" fmla="*/ 9 w 9"/>
                  <a:gd name="T54" fmla="*/ 9 h 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" h="9">
                    <a:moveTo>
                      <a:pt x="9" y="5"/>
                    </a:moveTo>
                    <a:lnTo>
                      <a:pt x="7" y="7"/>
                    </a:lnTo>
                    <a:lnTo>
                      <a:pt x="6" y="7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2" y="5"/>
                    </a:lnTo>
                    <a:lnTo>
                      <a:pt x="4" y="5"/>
                    </a:lnTo>
                    <a:lnTo>
                      <a:pt x="6" y="3"/>
                    </a:lnTo>
                    <a:lnTo>
                      <a:pt x="9" y="3"/>
                    </a:lnTo>
                    <a:lnTo>
                      <a:pt x="9" y="1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4" y="1"/>
                    </a:lnTo>
                    <a:lnTo>
                      <a:pt x="6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49" name="Line 184"/>
              <p:cNvSpPr>
                <a:spLocks noChangeShapeType="1"/>
              </p:cNvSpPr>
              <p:nvPr/>
            </p:nvSpPr>
            <p:spPr bwMode="auto">
              <a:xfrm flipV="1">
                <a:off x="3687" y="2693"/>
                <a:ext cx="1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50" name="Line 185"/>
              <p:cNvSpPr>
                <a:spLocks noChangeShapeType="1"/>
              </p:cNvSpPr>
              <p:nvPr/>
            </p:nvSpPr>
            <p:spPr bwMode="auto">
              <a:xfrm flipV="1">
                <a:off x="3692" y="2695"/>
                <a:ext cx="1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51" name="Freeform 186"/>
              <p:cNvSpPr>
                <a:spLocks/>
              </p:cNvSpPr>
              <p:nvPr/>
            </p:nvSpPr>
            <p:spPr bwMode="auto">
              <a:xfrm>
                <a:off x="3661" y="2691"/>
                <a:ext cx="3" cy="4"/>
              </a:xfrm>
              <a:custGeom>
                <a:avLst/>
                <a:gdLst>
                  <a:gd name="T0" fmla="*/ 1 w 6"/>
                  <a:gd name="T1" fmla="*/ 0 h 7"/>
                  <a:gd name="T2" fmla="*/ 1 w 6"/>
                  <a:gd name="T3" fmla="*/ 1 h 7"/>
                  <a:gd name="T4" fmla="*/ 0 w 6"/>
                  <a:gd name="T5" fmla="*/ 1 h 7"/>
                  <a:gd name="T6" fmla="*/ 0 w 6"/>
                  <a:gd name="T7" fmla="*/ 1 h 7"/>
                  <a:gd name="T8" fmla="*/ 0 w 6"/>
                  <a:gd name="T9" fmla="*/ 1 h 7"/>
                  <a:gd name="T10" fmla="*/ 1 w 6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7"/>
                  <a:gd name="T20" fmla="*/ 6 w 6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7">
                    <a:moveTo>
                      <a:pt x="6" y="0"/>
                    </a:moveTo>
                    <a:lnTo>
                      <a:pt x="4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6" y="5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52" name="Freeform 187"/>
              <p:cNvSpPr>
                <a:spLocks/>
              </p:cNvSpPr>
              <p:nvPr/>
            </p:nvSpPr>
            <p:spPr bwMode="auto">
              <a:xfrm>
                <a:off x="3664" y="2692"/>
                <a:ext cx="3" cy="3"/>
              </a:xfrm>
              <a:custGeom>
                <a:avLst/>
                <a:gdLst>
                  <a:gd name="T0" fmla="*/ 1 w 5"/>
                  <a:gd name="T1" fmla="*/ 0 h 5"/>
                  <a:gd name="T2" fmla="*/ 1 w 5"/>
                  <a:gd name="T3" fmla="*/ 1 h 5"/>
                  <a:gd name="T4" fmla="*/ 1 w 5"/>
                  <a:gd name="T5" fmla="*/ 1 h 5"/>
                  <a:gd name="T6" fmla="*/ 1 w 5"/>
                  <a:gd name="T7" fmla="*/ 1 h 5"/>
                  <a:gd name="T8" fmla="*/ 0 w 5"/>
                  <a:gd name="T9" fmla="*/ 1 h 5"/>
                  <a:gd name="T10" fmla="*/ 1 w 5"/>
                  <a:gd name="T11" fmla="*/ 1 h 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5"/>
                  <a:gd name="T20" fmla="*/ 5 w 5"/>
                  <a:gd name="T21" fmla="*/ 5 h 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5">
                    <a:moveTo>
                      <a:pt x="3" y="0"/>
                    </a:moveTo>
                    <a:lnTo>
                      <a:pt x="5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3" y="5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53" name="Freeform 188"/>
              <p:cNvSpPr>
                <a:spLocks/>
              </p:cNvSpPr>
              <p:nvPr/>
            </p:nvSpPr>
            <p:spPr bwMode="auto">
              <a:xfrm>
                <a:off x="3669" y="2693"/>
                <a:ext cx="5" cy="4"/>
              </a:xfrm>
              <a:custGeom>
                <a:avLst/>
                <a:gdLst>
                  <a:gd name="T0" fmla="*/ 0 w 10"/>
                  <a:gd name="T1" fmla="*/ 1 h 7"/>
                  <a:gd name="T2" fmla="*/ 1 w 10"/>
                  <a:gd name="T3" fmla="*/ 1 h 7"/>
                  <a:gd name="T4" fmla="*/ 1 w 10"/>
                  <a:gd name="T5" fmla="*/ 1 h 7"/>
                  <a:gd name="T6" fmla="*/ 1 w 10"/>
                  <a:gd name="T7" fmla="*/ 0 h 7"/>
                  <a:gd name="T8" fmla="*/ 1 w 10"/>
                  <a:gd name="T9" fmla="*/ 0 h 7"/>
                  <a:gd name="T10" fmla="*/ 1 w 10"/>
                  <a:gd name="T11" fmla="*/ 0 h 7"/>
                  <a:gd name="T12" fmla="*/ 1 w 10"/>
                  <a:gd name="T13" fmla="*/ 0 h 7"/>
                  <a:gd name="T14" fmla="*/ 1 w 10"/>
                  <a:gd name="T15" fmla="*/ 1 h 7"/>
                  <a:gd name="T16" fmla="*/ 1 w 10"/>
                  <a:gd name="T17" fmla="*/ 1 h 7"/>
                  <a:gd name="T18" fmla="*/ 1 w 10"/>
                  <a:gd name="T19" fmla="*/ 1 h 7"/>
                  <a:gd name="T20" fmla="*/ 0 w 10"/>
                  <a:gd name="T21" fmla="*/ 1 h 7"/>
                  <a:gd name="T22" fmla="*/ 0 w 10"/>
                  <a:gd name="T23" fmla="*/ 1 h 7"/>
                  <a:gd name="T24" fmla="*/ 0 w 10"/>
                  <a:gd name="T25" fmla="*/ 1 h 7"/>
                  <a:gd name="T26" fmla="*/ 1 w 10"/>
                  <a:gd name="T27" fmla="*/ 1 h 7"/>
                  <a:gd name="T28" fmla="*/ 1 w 10"/>
                  <a:gd name="T29" fmla="*/ 1 h 7"/>
                  <a:gd name="T30" fmla="*/ 1 w 10"/>
                  <a:gd name="T31" fmla="*/ 1 h 7"/>
                  <a:gd name="T32" fmla="*/ 1 w 10"/>
                  <a:gd name="T33" fmla="*/ 1 h 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0"/>
                  <a:gd name="T52" fmla="*/ 0 h 7"/>
                  <a:gd name="T53" fmla="*/ 10 w 10"/>
                  <a:gd name="T54" fmla="*/ 7 h 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0" h="7">
                    <a:moveTo>
                      <a:pt x="0" y="1"/>
                    </a:moveTo>
                    <a:lnTo>
                      <a:pt x="2" y="1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8" y="1"/>
                    </a:lnTo>
                    <a:lnTo>
                      <a:pt x="6" y="3"/>
                    </a:lnTo>
                    <a:lnTo>
                      <a:pt x="4" y="3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2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4" y="7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54" name="Line 189"/>
              <p:cNvSpPr>
                <a:spLocks noChangeShapeType="1"/>
              </p:cNvSpPr>
              <p:nvPr/>
            </p:nvSpPr>
            <p:spPr bwMode="auto">
              <a:xfrm flipH="1">
                <a:off x="3672" y="2695"/>
                <a:ext cx="1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55" name="Line 190"/>
              <p:cNvSpPr>
                <a:spLocks noChangeShapeType="1"/>
              </p:cNvSpPr>
              <p:nvPr/>
            </p:nvSpPr>
            <p:spPr bwMode="auto">
              <a:xfrm>
                <a:off x="3668" y="2693"/>
                <a:ext cx="1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56" name="Freeform 191"/>
              <p:cNvSpPr>
                <a:spLocks/>
              </p:cNvSpPr>
              <p:nvPr/>
            </p:nvSpPr>
            <p:spPr bwMode="auto">
              <a:xfrm>
                <a:off x="3670" y="2700"/>
                <a:ext cx="3" cy="3"/>
              </a:xfrm>
              <a:custGeom>
                <a:avLst/>
                <a:gdLst>
                  <a:gd name="T0" fmla="*/ 0 w 6"/>
                  <a:gd name="T1" fmla="*/ 1 h 6"/>
                  <a:gd name="T2" fmla="*/ 1 w 6"/>
                  <a:gd name="T3" fmla="*/ 1 h 6"/>
                  <a:gd name="T4" fmla="*/ 1 w 6"/>
                  <a:gd name="T5" fmla="*/ 1 h 6"/>
                  <a:gd name="T6" fmla="*/ 1 w 6"/>
                  <a:gd name="T7" fmla="*/ 0 h 6"/>
                  <a:gd name="T8" fmla="*/ 1 w 6"/>
                  <a:gd name="T9" fmla="*/ 0 h 6"/>
                  <a:gd name="T10" fmla="*/ 0 w 6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6"/>
                  <a:gd name="T20" fmla="*/ 6 w 6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6">
                    <a:moveTo>
                      <a:pt x="0" y="6"/>
                    </a:moveTo>
                    <a:lnTo>
                      <a:pt x="2" y="6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0" y="2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57" name="Freeform 192"/>
              <p:cNvSpPr>
                <a:spLocks/>
              </p:cNvSpPr>
              <p:nvPr/>
            </p:nvSpPr>
            <p:spPr bwMode="auto">
              <a:xfrm>
                <a:off x="3667" y="2699"/>
                <a:ext cx="3" cy="3"/>
              </a:xfrm>
              <a:custGeom>
                <a:avLst/>
                <a:gdLst>
                  <a:gd name="T0" fmla="*/ 1 w 6"/>
                  <a:gd name="T1" fmla="*/ 1 h 6"/>
                  <a:gd name="T2" fmla="*/ 0 w 6"/>
                  <a:gd name="T3" fmla="*/ 1 h 6"/>
                  <a:gd name="T4" fmla="*/ 0 w 6"/>
                  <a:gd name="T5" fmla="*/ 1 h 6"/>
                  <a:gd name="T6" fmla="*/ 1 w 6"/>
                  <a:gd name="T7" fmla="*/ 1 h 6"/>
                  <a:gd name="T8" fmla="*/ 1 w 6"/>
                  <a:gd name="T9" fmla="*/ 1 h 6"/>
                  <a:gd name="T10" fmla="*/ 1 w 6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6"/>
                  <a:gd name="T20" fmla="*/ 6 w 6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6">
                    <a:moveTo>
                      <a:pt x="2" y="6"/>
                    </a:moveTo>
                    <a:lnTo>
                      <a:pt x="0" y="6"/>
                    </a:lnTo>
                    <a:lnTo>
                      <a:pt x="0" y="4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2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58" name="Freeform 193"/>
              <p:cNvSpPr>
                <a:spLocks/>
              </p:cNvSpPr>
              <p:nvPr/>
            </p:nvSpPr>
            <p:spPr bwMode="auto">
              <a:xfrm>
                <a:off x="3660" y="2697"/>
                <a:ext cx="5" cy="4"/>
              </a:xfrm>
              <a:custGeom>
                <a:avLst/>
                <a:gdLst>
                  <a:gd name="T0" fmla="*/ 1 w 10"/>
                  <a:gd name="T1" fmla="*/ 1 h 8"/>
                  <a:gd name="T2" fmla="*/ 1 w 10"/>
                  <a:gd name="T3" fmla="*/ 1 h 8"/>
                  <a:gd name="T4" fmla="*/ 1 w 10"/>
                  <a:gd name="T5" fmla="*/ 1 h 8"/>
                  <a:gd name="T6" fmla="*/ 1 w 10"/>
                  <a:gd name="T7" fmla="*/ 1 h 8"/>
                  <a:gd name="T8" fmla="*/ 1 w 10"/>
                  <a:gd name="T9" fmla="*/ 1 h 8"/>
                  <a:gd name="T10" fmla="*/ 0 w 10"/>
                  <a:gd name="T11" fmla="*/ 1 h 8"/>
                  <a:gd name="T12" fmla="*/ 0 w 10"/>
                  <a:gd name="T13" fmla="*/ 1 h 8"/>
                  <a:gd name="T14" fmla="*/ 1 w 10"/>
                  <a:gd name="T15" fmla="*/ 1 h 8"/>
                  <a:gd name="T16" fmla="*/ 1 w 10"/>
                  <a:gd name="T17" fmla="*/ 1 h 8"/>
                  <a:gd name="T18" fmla="*/ 1 w 10"/>
                  <a:gd name="T19" fmla="*/ 1 h 8"/>
                  <a:gd name="T20" fmla="*/ 1 w 10"/>
                  <a:gd name="T21" fmla="*/ 1 h 8"/>
                  <a:gd name="T22" fmla="*/ 1 w 10"/>
                  <a:gd name="T23" fmla="*/ 1 h 8"/>
                  <a:gd name="T24" fmla="*/ 1 w 10"/>
                  <a:gd name="T25" fmla="*/ 1 h 8"/>
                  <a:gd name="T26" fmla="*/ 1 w 10"/>
                  <a:gd name="T27" fmla="*/ 1 h 8"/>
                  <a:gd name="T28" fmla="*/ 1 w 10"/>
                  <a:gd name="T29" fmla="*/ 1 h 8"/>
                  <a:gd name="T30" fmla="*/ 1 w 10"/>
                  <a:gd name="T31" fmla="*/ 0 h 8"/>
                  <a:gd name="T32" fmla="*/ 1 w 10"/>
                  <a:gd name="T33" fmla="*/ 0 h 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0"/>
                  <a:gd name="T52" fmla="*/ 0 h 8"/>
                  <a:gd name="T53" fmla="*/ 10 w 10"/>
                  <a:gd name="T54" fmla="*/ 8 h 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0" h="8">
                    <a:moveTo>
                      <a:pt x="10" y="6"/>
                    </a:moveTo>
                    <a:lnTo>
                      <a:pt x="8" y="6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6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59" name="Line 194"/>
              <p:cNvSpPr>
                <a:spLocks noChangeShapeType="1"/>
              </p:cNvSpPr>
              <p:nvPr/>
            </p:nvSpPr>
            <p:spPr bwMode="auto">
              <a:xfrm flipV="1">
                <a:off x="3661" y="2697"/>
                <a:ext cx="1" cy="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0" name="Line 195"/>
              <p:cNvSpPr>
                <a:spLocks noChangeShapeType="1"/>
              </p:cNvSpPr>
              <p:nvPr/>
            </p:nvSpPr>
            <p:spPr bwMode="auto">
              <a:xfrm flipV="1">
                <a:off x="3666" y="2699"/>
                <a:ext cx="1" cy="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1" name="Freeform 196"/>
              <p:cNvSpPr>
                <a:spLocks/>
              </p:cNvSpPr>
              <p:nvPr/>
            </p:nvSpPr>
            <p:spPr bwMode="auto">
              <a:xfrm>
                <a:off x="3658" y="2702"/>
                <a:ext cx="2" cy="4"/>
              </a:xfrm>
              <a:custGeom>
                <a:avLst/>
                <a:gdLst>
                  <a:gd name="T0" fmla="*/ 0 w 6"/>
                  <a:gd name="T1" fmla="*/ 0 h 7"/>
                  <a:gd name="T2" fmla="*/ 0 w 6"/>
                  <a:gd name="T3" fmla="*/ 1 h 7"/>
                  <a:gd name="T4" fmla="*/ 0 w 6"/>
                  <a:gd name="T5" fmla="*/ 1 h 7"/>
                  <a:gd name="T6" fmla="*/ 0 w 6"/>
                  <a:gd name="T7" fmla="*/ 1 h 7"/>
                  <a:gd name="T8" fmla="*/ 0 w 6"/>
                  <a:gd name="T9" fmla="*/ 1 h 7"/>
                  <a:gd name="T10" fmla="*/ 0 w 6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7"/>
                  <a:gd name="T20" fmla="*/ 6 w 6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7">
                    <a:moveTo>
                      <a:pt x="6" y="0"/>
                    </a:moveTo>
                    <a:lnTo>
                      <a:pt x="4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2" y="7"/>
                    </a:lnTo>
                    <a:lnTo>
                      <a:pt x="6" y="6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2" name="Freeform 197"/>
              <p:cNvSpPr>
                <a:spLocks/>
              </p:cNvSpPr>
              <p:nvPr/>
            </p:nvSpPr>
            <p:spPr bwMode="auto">
              <a:xfrm>
                <a:off x="3661" y="2703"/>
                <a:ext cx="3" cy="3"/>
              </a:xfrm>
              <a:custGeom>
                <a:avLst/>
                <a:gdLst>
                  <a:gd name="T0" fmla="*/ 1 w 6"/>
                  <a:gd name="T1" fmla="*/ 0 h 5"/>
                  <a:gd name="T2" fmla="*/ 1 w 6"/>
                  <a:gd name="T3" fmla="*/ 1 h 5"/>
                  <a:gd name="T4" fmla="*/ 1 w 6"/>
                  <a:gd name="T5" fmla="*/ 1 h 5"/>
                  <a:gd name="T6" fmla="*/ 0 w 6"/>
                  <a:gd name="T7" fmla="*/ 1 h 5"/>
                  <a:gd name="T8" fmla="*/ 0 w 6"/>
                  <a:gd name="T9" fmla="*/ 1 h 5"/>
                  <a:gd name="T10" fmla="*/ 1 w 6"/>
                  <a:gd name="T11" fmla="*/ 1 h 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5"/>
                  <a:gd name="T20" fmla="*/ 6 w 6"/>
                  <a:gd name="T21" fmla="*/ 5 h 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5">
                    <a:moveTo>
                      <a:pt x="2" y="0"/>
                    </a:moveTo>
                    <a:lnTo>
                      <a:pt x="6" y="2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2" y="5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3" name="Freeform 198"/>
              <p:cNvSpPr>
                <a:spLocks/>
              </p:cNvSpPr>
              <p:nvPr/>
            </p:nvSpPr>
            <p:spPr bwMode="auto">
              <a:xfrm>
                <a:off x="3665" y="2704"/>
                <a:ext cx="6" cy="5"/>
              </a:xfrm>
              <a:custGeom>
                <a:avLst/>
                <a:gdLst>
                  <a:gd name="T0" fmla="*/ 1 w 11"/>
                  <a:gd name="T1" fmla="*/ 1 h 9"/>
                  <a:gd name="T2" fmla="*/ 1 w 11"/>
                  <a:gd name="T3" fmla="*/ 1 h 9"/>
                  <a:gd name="T4" fmla="*/ 1 w 11"/>
                  <a:gd name="T5" fmla="*/ 1 h 9"/>
                  <a:gd name="T6" fmla="*/ 1 w 11"/>
                  <a:gd name="T7" fmla="*/ 0 h 9"/>
                  <a:gd name="T8" fmla="*/ 1 w 11"/>
                  <a:gd name="T9" fmla="*/ 0 h 9"/>
                  <a:gd name="T10" fmla="*/ 1 w 11"/>
                  <a:gd name="T11" fmla="*/ 0 h 9"/>
                  <a:gd name="T12" fmla="*/ 1 w 11"/>
                  <a:gd name="T13" fmla="*/ 1 h 9"/>
                  <a:gd name="T14" fmla="*/ 1 w 11"/>
                  <a:gd name="T15" fmla="*/ 1 h 9"/>
                  <a:gd name="T16" fmla="*/ 1 w 11"/>
                  <a:gd name="T17" fmla="*/ 1 h 9"/>
                  <a:gd name="T18" fmla="*/ 1 w 11"/>
                  <a:gd name="T19" fmla="*/ 1 h 9"/>
                  <a:gd name="T20" fmla="*/ 1 w 11"/>
                  <a:gd name="T21" fmla="*/ 1 h 9"/>
                  <a:gd name="T22" fmla="*/ 0 w 11"/>
                  <a:gd name="T23" fmla="*/ 1 h 9"/>
                  <a:gd name="T24" fmla="*/ 1 w 11"/>
                  <a:gd name="T25" fmla="*/ 1 h 9"/>
                  <a:gd name="T26" fmla="*/ 1 w 11"/>
                  <a:gd name="T27" fmla="*/ 1 h 9"/>
                  <a:gd name="T28" fmla="*/ 1 w 11"/>
                  <a:gd name="T29" fmla="*/ 1 h 9"/>
                  <a:gd name="T30" fmla="*/ 1 w 11"/>
                  <a:gd name="T31" fmla="*/ 1 h 9"/>
                  <a:gd name="T32" fmla="*/ 1 w 11"/>
                  <a:gd name="T33" fmla="*/ 1 h 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1"/>
                  <a:gd name="T52" fmla="*/ 0 h 9"/>
                  <a:gd name="T53" fmla="*/ 11 w 11"/>
                  <a:gd name="T54" fmla="*/ 9 h 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1" h="9">
                    <a:moveTo>
                      <a:pt x="1" y="2"/>
                    </a:moveTo>
                    <a:lnTo>
                      <a:pt x="1" y="2"/>
                    </a:lnTo>
                    <a:lnTo>
                      <a:pt x="3" y="2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7" y="3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7"/>
                    </a:lnTo>
                    <a:lnTo>
                      <a:pt x="1" y="7"/>
                    </a:lnTo>
                    <a:lnTo>
                      <a:pt x="3" y="7"/>
                    </a:lnTo>
                    <a:lnTo>
                      <a:pt x="5" y="7"/>
                    </a:lnTo>
                    <a:lnTo>
                      <a:pt x="5" y="9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4" name="Line 199"/>
              <p:cNvSpPr>
                <a:spLocks noChangeShapeType="1"/>
              </p:cNvSpPr>
              <p:nvPr/>
            </p:nvSpPr>
            <p:spPr bwMode="auto">
              <a:xfrm flipH="1">
                <a:off x="3669" y="2706"/>
                <a:ext cx="1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5" name="Line 200"/>
              <p:cNvSpPr>
                <a:spLocks noChangeShapeType="1"/>
              </p:cNvSpPr>
              <p:nvPr/>
            </p:nvSpPr>
            <p:spPr bwMode="auto">
              <a:xfrm flipH="1">
                <a:off x="3664" y="2704"/>
                <a:ext cx="1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6" name="Rectangle 201"/>
              <p:cNvSpPr>
                <a:spLocks noChangeArrowheads="1"/>
              </p:cNvSpPr>
              <p:nvPr/>
            </p:nvSpPr>
            <p:spPr bwMode="auto">
              <a:xfrm>
                <a:off x="3329" y="2906"/>
                <a:ext cx="479" cy="346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7" name="Freeform 202"/>
              <p:cNvSpPr>
                <a:spLocks/>
              </p:cNvSpPr>
              <p:nvPr/>
            </p:nvSpPr>
            <p:spPr bwMode="auto">
              <a:xfrm>
                <a:off x="3333" y="2910"/>
                <a:ext cx="470" cy="338"/>
              </a:xfrm>
              <a:custGeom>
                <a:avLst/>
                <a:gdLst>
                  <a:gd name="T0" fmla="*/ 0 w 940"/>
                  <a:gd name="T1" fmla="*/ 11 h 675"/>
                  <a:gd name="T2" fmla="*/ 15 w 940"/>
                  <a:gd name="T3" fmla="*/ 11 h 675"/>
                  <a:gd name="T4" fmla="*/ 15 w 940"/>
                  <a:gd name="T5" fmla="*/ 0 h 675"/>
                  <a:gd name="T6" fmla="*/ 0 60000 65536"/>
                  <a:gd name="T7" fmla="*/ 0 60000 65536"/>
                  <a:gd name="T8" fmla="*/ 0 60000 65536"/>
                  <a:gd name="T9" fmla="*/ 0 w 940"/>
                  <a:gd name="T10" fmla="*/ 0 h 675"/>
                  <a:gd name="T11" fmla="*/ 940 w 940"/>
                  <a:gd name="T12" fmla="*/ 675 h 67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40" h="675">
                    <a:moveTo>
                      <a:pt x="0" y="675"/>
                    </a:moveTo>
                    <a:lnTo>
                      <a:pt x="940" y="675"/>
                    </a:lnTo>
                    <a:lnTo>
                      <a:pt x="940" y="0"/>
                    </a:lnTo>
                  </a:path>
                </a:pathLst>
              </a:custGeom>
              <a:noFill/>
              <a:ln w="3175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8" name="Freeform 203"/>
              <p:cNvSpPr>
                <a:spLocks/>
              </p:cNvSpPr>
              <p:nvPr/>
            </p:nvSpPr>
            <p:spPr bwMode="auto">
              <a:xfrm>
                <a:off x="3325" y="2901"/>
                <a:ext cx="483" cy="351"/>
              </a:xfrm>
              <a:custGeom>
                <a:avLst/>
                <a:gdLst>
                  <a:gd name="T0" fmla="*/ 15 w 966"/>
                  <a:gd name="T1" fmla="*/ 0 h 702"/>
                  <a:gd name="T2" fmla="*/ 0 w 966"/>
                  <a:gd name="T3" fmla="*/ 0 h 702"/>
                  <a:gd name="T4" fmla="*/ 0 w 966"/>
                  <a:gd name="T5" fmla="*/ 11 h 702"/>
                  <a:gd name="T6" fmla="*/ 0 60000 65536"/>
                  <a:gd name="T7" fmla="*/ 0 60000 65536"/>
                  <a:gd name="T8" fmla="*/ 0 60000 65536"/>
                  <a:gd name="T9" fmla="*/ 0 w 966"/>
                  <a:gd name="T10" fmla="*/ 0 h 702"/>
                  <a:gd name="T11" fmla="*/ 966 w 966"/>
                  <a:gd name="T12" fmla="*/ 702 h 70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6" h="702">
                    <a:moveTo>
                      <a:pt x="966" y="0"/>
                    </a:moveTo>
                    <a:lnTo>
                      <a:pt x="0" y="0"/>
                    </a:lnTo>
                    <a:lnTo>
                      <a:pt x="0" y="702"/>
                    </a:lnTo>
                  </a:path>
                </a:pathLst>
              </a:custGeom>
              <a:noFill/>
              <a:ln w="3175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9" name="Rectangle 204"/>
              <p:cNvSpPr>
                <a:spLocks noChangeArrowheads="1"/>
              </p:cNvSpPr>
              <p:nvPr/>
            </p:nvSpPr>
            <p:spPr bwMode="auto">
              <a:xfrm>
                <a:off x="3362" y="2863"/>
                <a:ext cx="286" cy="8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70" name="Rectangle 205"/>
              <p:cNvSpPr>
                <a:spLocks noChangeArrowheads="1"/>
              </p:cNvSpPr>
              <p:nvPr/>
            </p:nvSpPr>
            <p:spPr bwMode="auto">
              <a:xfrm>
                <a:off x="3362" y="2863"/>
                <a:ext cx="284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Features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39071" name="Rectangle 206"/>
              <p:cNvSpPr>
                <a:spLocks noChangeArrowheads="1"/>
              </p:cNvSpPr>
              <p:nvPr/>
            </p:nvSpPr>
            <p:spPr bwMode="auto">
              <a:xfrm>
                <a:off x="3377" y="2934"/>
                <a:ext cx="48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</a:rPr>
                  <a:t>1.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39072" name="Rectangle 207"/>
              <p:cNvSpPr>
                <a:spLocks noChangeArrowheads="1"/>
              </p:cNvSpPr>
              <p:nvPr/>
            </p:nvSpPr>
            <p:spPr bwMode="auto">
              <a:xfrm>
                <a:off x="3499" y="3041"/>
                <a:ext cx="274" cy="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73" name="Freeform 208"/>
              <p:cNvSpPr>
                <a:spLocks noEditPoints="1"/>
              </p:cNvSpPr>
              <p:nvPr/>
            </p:nvSpPr>
            <p:spPr bwMode="auto">
              <a:xfrm>
                <a:off x="3499" y="3041"/>
                <a:ext cx="274" cy="87"/>
              </a:xfrm>
              <a:custGeom>
                <a:avLst/>
                <a:gdLst>
                  <a:gd name="T0" fmla="*/ 9 w 546"/>
                  <a:gd name="T1" fmla="*/ 3 h 172"/>
                  <a:gd name="T2" fmla="*/ 9 w 546"/>
                  <a:gd name="T3" fmla="*/ 3 h 172"/>
                  <a:gd name="T4" fmla="*/ 9 w 546"/>
                  <a:gd name="T5" fmla="*/ 0 h 172"/>
                  <a:gd name="T6" fmla="*/ 9 w 546"/>
                  <a:gd name="T7" fmla="*/ 1 h 172"/>
                  <a:gd name="T8" fmla="*/ 9 w 546"/>
                  <a:gd name="T9" fmla="*/ 3 h 172"/>
                  <a:gd name="T10" fmla="*/ 9 w 546"/>
                  <a:gd name="T11" fmla="*/ 3 h 172"/>
                  <a:gd name="T12" fmla="*/ 9 w 546"/>
                  <a:gd name="T13" fmla="*/ 3 h 172"/>
                  <a:gd name="T14" fmla="*/ 0 w 546"/>
                  <a:gd name="T15" fmla="*/ 3 h 172"/>
                  <a:gd name="T16" fmla="*/ 1 w 546"/>
                  <a:gd name="T17" fmla="*/ 3 h 172"/>
                  <a:gd name="T18" fmla="*/ 9 w 546"/>
                  <a:gd name="T19" fmla="*/ 3 h 1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6"/>
                  <a:gd name="T31" fmla="*/ 0 h 172"/>
                  <a:gd name="T32" fmla="*/ 546 w 546"/>
                  <a:gd name="T33" fmla="*/ 172 h 17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6" h="172">
                    <a:moveTo>
                      <a:pt x="527" y="153"/>
                    </a:moveTo>
                    <a:lnTo>
                      <a:pt x="546" y="172"/>
                    </a:lnTo>
                    <a:lnTo>
                      <a:pt x="546" y="0"/>
                    </a:lnTo>
                    <a:lnTo>
                      <a:pt x="527" y="17"/>
                    </a:lnTo>
                    <a:lnTo>
                      <a:pt x="527" y="153"/>
                    </a:lnTo>
                    <a:close/>
                    <a:moveTo>
                      <a:pt x="527" y="153"/>
                    </a:moveTo>
                    <a:lnTo>
                      <a:pt x="546" y="172"/>
                    </a:lnTo>
                    <a:lnTo>
                      <a:pt x="0" y="172"/>
                    </a:lnTo>
                    <a:lnTo>
                      <a:pt x="17" y="153"/>
                    </a:lnTo>
                    <a:lnTo>
                      <a:pt x="527" y="1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74" name="Freeform 209"/>
              <p:cNvSpPr>
                <a:spLocks noEditPoints="1"/>
              </p:cNvSpPr>
              <p:nvPr/>
            </p:nvSpPr>
            <p:spPr bwMode="auto">
              <a:xfrm>
                <a:off x="3499" y="3041"/>
                <a:ext cx="274" cy="87"/>
              </a:xfrm>
              <a:custGeom>
                <a:avLst/>
                <a:gdLst>
                  <a:gd name="T0" fmla="*/ 9 w 546"/>
                  <a:gd name="T1" fmla="*/ 1 h 172"/>
                  <a:gd name="T2" fmla="*/ 9 w 546"/>
                  <a:gd name="T3" fmla="*/ 0 h 172"/>
                  <a:gd name="T4" fmla="*/ 0 w 546"/>
                  <a:gd name="T5" fmla="*/ 0 h 172"/>
                  <a:gd name="T6" fmla="*/ 1 w 546"/>
                  <a:gd name="T7" fmla="*/ 1 h 172"/>
                  <a:gd name="T8" fmla="*/ 9 w 546"/>
                  <a:gd name="T9" fmla="*/ 1 h 172"/>
                  <a:gd name="T10" fmla="*/ 1 w 546"/>
                  <a:gd name="T11" fmla="*/ 3 h 172"/>
                  <a:gd name="T12" fmla="*/ 0 w 546"/>
                  <a:gd name="T13" fmla="*/ 3 h 172"/>
                  <a:gd name="T14" fmla="*/ 0 w 546"/>
                  <a:gd name="T15" fmla="*/ 0 h 172"/>
                  <a:gd name="T16" fmla="*/ 1 w 546"/>
                  <a:gd name="T17" fmla="*/ 1 h 172"/>
                  <a:gd name="T18" fmla="*/ 1 w 546"/>
                  <a:gd name="T19" fmla="*/ 3 h 1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6"/>
                  <a:gd name="T31" fmla="*/ 0 h 172"/>
                  <a:gd name="T32" fmla="*/ 546 w 546"/>
                  <a:gd name="T33" fmla="*/ 172 h 17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6" h="172">
                    <a:moveTo>
                      <a:pt x="537" y="7"/>
                    </a:moveTo>
                    <a:lnTo>
                      <a:pt x="546" y="0"/>
                    </a:lnTo>
                    <a:lnTo>
                      <a:pt x="0" y="0"/>
                    </a:lnTo>
                    <a:lnTo>
                      <a:pt x="9" y="7"/>
                    </a:lnTo>
                    <a:lnTo>
                      <a:pt x="537" y="7"/>
                    </a:lnTo>
                    <a:close/>
                    <a:moveTo>
                      <a:pt x="9" y="163"/>
                    </a:moveTo>
                    <a:lnTo>
                      <a:pt x="0" y="172"/>
                    </a:lnTo>
                    <a:lnTo>
                      <a:pt x="0" y="0"/>
                    </a:lnTo>
                    <a:lnTo>
                      <a:pt x="9" y="7"/>
                    </a:lnTo>
                    <a:lnTo>
                      <a:pt x="9" y="163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75" name="Freeform 210"/>
              <p:cNvSpPr>
                <a:spLocks noEditPoints="1"/>
              </p:cNvSpPr>
              <p:nvPr/>
            </p:nvSpPr>
            <p:spPr bwMode="auto">
              <a:xfrm>
                <a:off x="3504" y="3045"/>
                <a:ext cx="264" cy="78"/>
              </a:xfrm>
              <a:custGeom>
                <a:avLst/>
                <a:gdLst>
                  <a:gd name="T0" fmla="*/ 1 w 528"/>
                  <a:gd name="T1" fmla="*/ 2 h 156"/>
                  <a:gd name="T2" fmla="*/ 0 w 528"/>
                  <a:gd name="T3" fmla="*/ 2 h 156"/>
                  <a:gd name="T4" fmla="*/ 8 w 528"/>
                  <a:gd name="T5" fmla="*/ 2 h 156"/>
                  <a:gd name="T6" fmla="*/ 8 w 528"/>
                  <a:gd name="T7" fmla="*/ 2 h 156"/>
                  <a:gd name="T8" fmla="*/ 1 w 528"/>
                  <a:gd name="T9" fmla="*/ 2 h 156"/>
                  <a:gd name="T10" fmla="*/ 8 w 528"/>
                  <a:gd name="T11" fmla="*/ 1 h 156"/>
                  <a:gd name="T12" fmla="*/ 8 w 528"/>
                  <a:gd name="T13" fmla="*/ 0 h 156"/>
                  <a:gd name="T14" fmla="*/ 8 w 528"/>
                  <a:gd name="T15" fmla="*/ 2 h 156"/>
                  <a:gd name="T16" fmla="*/ 8 w 528"/>
                  <a:gd name="T17" fmla="*/ 2 h 156"/>
                  <a:gd name="T18" fmla="*/ 8 w 528"/>
                  <a:gd name="T19" fmla="*/ 1 h 1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28"/>
                  <a:gd name="T31" fmla="*/ 0 h 156"/>
                  <a:gd name="T32" fmla="*/ 528 w 528"/>
                  <a:gd name="T33" fmla="*/ 156 h 15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28" h="156">
                    <a:moveTo>
                      <a:pt x="6" y="150"/>
                    </a:moveTo>
                    <a:lnTo>
                      <a:pt x="0" y="156"/>
                    </a:lnTo>
                    <a:lnTo>
                      <a:pt x="528" y="156"/>
                    </a:lnTo>
                    <a:lnTo>
                      <a:pt x="522" y="150"/>
                    </a:lnTo>
                    <a:lnTo>
                      <a:pt x="6" y="150"/>
                    </a:lnTo>
                    <a:close/>
                    <a:moveTo>
                      <a:pt x="522" y="6"/>
                    </a:moveTo>
                    <a:lnTo>
                      <a:pt x="528" y="0"/>
                    </a:lnTo>
                    <a:lnTo>
                      <a:pt x="528" y="156"/>
                    </a:lnTo>
                    <a:lnTo>
                      <a:pt x="522" y="150"/>
                    </a:lnTo>
                    <a:lnTo>
                      <a:pt x="522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76" name="Freeform 211"/>
              <p:cNvSpPr>
                <a:spLocks/>
              </p:cNvSpPr>
              <p:nvPr/>
            </p:nvSpPr>
            <p:spPr bwMode="auto">
              <a:xfrm>
                <a:off x="3504" y="3045"/>
                <a:ext cx="264" cy="78"/>
              </a:xfrm>
              <a:custGeom>
                <a:avLst/>
                <a:gdLst>
                  <a:gd name="T0" fmla="*/ 0 w 528"/>
                  <a:gd name="T1" fmla="*/ 2 h 156"/>
                  <a:gd name="T2" fmla="*/ 0 w 528"/>
                  <a:gd name="T3" fmla="*/ 0 h 156"/>
                  <a:gd name="T4" fmla="*/ 8 w 528"/>
                  <a:gd name="T5" fmla="*/ 0 h 156"/>
                  <a:gd name="T6" fmla="*/ 8 w 528"/>
                  <a:gd name="T7" fmla="*/ 1 h 156"/>
                  <a:gd name="T8" fmla="*/ 1 w 528"/>
                  <a:gd name="T9" fmla="*/ 1 h 156"/>
                  <a:gd name="T10" fmla="*/ 1 w 528"/>
                  <a:gd name="T11" fmla="*/ 2 h 156"/>
                  <a:gd name="T12" fmla="*/ 0 w 528"/>
                  <a:gd name="T13" fmla="*/ 2 h 15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28"/>
                  <a:gd name="T22" fmla="*/ 0 h 156"/>
                  <a:gd name="T23" fmla="*/ 528 w 528"/>
                  <a:gd name="T24" fmla="*/ 156 h 15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28" h="156">
                    <a:moveTo>
                      <a:pt x="0" y="156"/>
                    </a:moveTo>
                    <a:lnTo>
                      <a:pt x="0" y="0"/>
                    </a:lnTo>
                    <a:lnTo>
                      <a:pt x="528" y="0"/>
                    </a:lnTo>
                    <a:lnTo>
                      <a:pt x="522" y="6"/>
                    </a:lnTo>
                    <a:lnTo>
                      <a:pt x="6" y="6"/>
                    </a:lnTo>
                    <a:lnTo>
                      <a:pt x="6" y="150"/>
                    </a:ln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77" name="Rectangle 212"/>
              <p:cNvSpPr>
                <a:spLocks noChangeArrowheads="1"/>
              </p:cNvSpPr>
              <p:nvPr/>
            </p:nvSpPr>
            <p:spPr bwMode="auto">
              <a:xfrm>
                <a:off x="3508" y="3050"/>
                <a:ext cx="178" cy="6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78" name="Rectangle 213"/>
              <p:cNvSpPr>
                <a:spLocks noChangeArrowheads="1"/>
              </p:cNvSpPr>
              <p:nvPr/>
            </p:nvSpPr>
            <p:spPr bwMode="auto">
              <a:xfrm>
                <a:off x="3508" y="3046"/>
                <a:ext cx="160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xxxxx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39079" name="Rectangle 214"/>
              <p:cNvSpPr>
                <a:spLocks noChangeArrowheads="1"/>
              </p:cNvSpPr>
              <p:nvPr/>
            </p:nvSpPr>
            <p:spPr bwMode="auto">
              <a:xfrm>
                <a:off x="3695" y="3050"/>
                <a:ext cx="69" cy="69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80" name="Freeform 215"/>
              <p:cNvSpPr>
                <a:spLocks/>
              </p:cNvSpPr>
              <p:nvPr/>
            </p:nvSpPr>
            <p:spPr bwMode="auto">
              <a:xfrm>
                <a:off x="3695" y="3050"/>
                <a:ext cx="69" cy="69"/>
              </a:xfrm>
              <a:custGeom>
                <a:avLst/>
                <a:gdLst>
                  <a:gd name="T0" fmla="*/ 2 w 138"/>
                  <a:gd name="T1" fmla="*/ 0 h 138"/>
                  <a:gd name="T2" fmla="*/ 2 w 138"/>
                  <a:gd name="T3" fmla="*/ 1 h 138"/>
                  <a:gd name="T4" fmla="*/ 2 w 138"/>
                  <a:gd name="T5" fmla="*/ 2 h 138"/>
                  <a:gd name="T6" fmla="*/ 1 w 138"/>
                  <a:gd name="T7" fmla="*/ 2 h 138"/>
                  <a:gd name="T8" fmla="*/ 0 w 138"/>
                  <a:gd name="T9" fmla="*/ 2 h 138"/>
                  <a:gd name="T10" fmla="*/ 2 w 138"/>
                  <a:gd name="T11" fmla="*/ 2 h 138"/>
                  <a:gd name="T12" fmla="*/ 2 w 138"/>
                  <a:gd name="T13" fmla="*/ 0 h 1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8"/>
                  <a:gd name="T22" fmla="*/ 0 h 138"/>
                  <a:gd name="T23" fmla="*/ 138 w 138"/>
                  <a:gd name="T24" fmla="*/ 138 h 1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8" h="138">
                    <a:moveTo>
                      <a:pt x="138" y="0"/>
                    </a:moveTo>
                    <a:lnTo>
                      <a:pt x="119" y="17"/>
                    </a:lnTo>
                    <a:lnTo>
                      <a:pt x="119" y="119"/>
                    </a:lnTo>
                    <a:lnTo>
                      <a:pt x="17" y="119"/>
                    </a:lnTo>
                    <a:lnTo>
                      <a:pt x="0" y="138"/>
                    </a:lnTo>
                    <a:lnTo>
                      <a:pt x="138" y="13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81" name="Rectangle 216"/>
              <p:cNvSpPr>
                <a:spLocks noChangeArrowheads="1"/>
              </p:cNvSpPr>
              <p:nvPr/>
            </p:nvSpPr>
            <p:spPr bwMode="auto">
              <a:xfrm>
                <a:off x="3704" y="3059"/>
                <a:ext cx="50" cy="50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82" name="Freeform 217"/>
              <p:cNvSpPr>
                <a:spLocks/>
              </p:cNvSpPr>
              <p:nvPr/>
            </p:nvSpPr>
            <p:spPr bwMode="auto">
              <a:xfrm>
                <a:off x="3720" y="3076"/>
                <a:ext cx="22" cy="17"/>
              </a:xfrm>
              <a:custGeom>
                <a:avLst/>
                <a:gdLst>
                  <a:gd name="T0" fmla="*/ 1 w 44"/>
                  <a:gd name="T1" fmla="*/ 0 h 34"/>
                  <a:gd name="T2" fmla="*/ 1 w 44"/>
                  <a:gd name="T3" fmla="*/ 1 h 34"/>
                  <a:gd name="T4" fmla="*/ 0 w 44"/>
                  <a:gd name="T5" fmla="*/ 0 h 34"/>
                  <a:gd name="T6" fmla="*/ 1 w 44"/>
                  <a:gd name="T7" fmla="*/ 0 h 3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34"/>
                  <a:gd name="T14" fmla="*/ 44 w 44"/>
                  <a:gd name="T15" fmla="*/ 34 h 3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34">
                    <a:moveTo>
                      <a:pt x="44" y="0"/>
                    </a:moveTo>
                    <a:lnTo>
                      <a:pt x="21" y="34"/>
                    </a:lnTo>
                    <a:lnTo>
                      <a:pt x="0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83" name="Freeform 218"/>
              <p:cNvSpPr>
                <a:spLocks/>
              </p:cNvSpPr>
              <p:nvPr/>
            </p:nvSpPr>
            <p:spPr bwMode="auto">
              <a:xfrm>
                <a:off x="3695" y="3050"/>
                <a:ext cx="69" cy="69"/>
              </a:xfrm>
              <a:custGeom>
                <a:avLst/>
                <a:gdLst>
                  <a:gd name="T0" fmla="*/ 2 w 138"/>
                  <a:gd name="T1" fmla="*/ 0 h 138"/>
                  <a:gd name="T2" fmla="*/ 2 w 138"/>
                  <a:gd name="T3" fmla="*/ 2 h 138"/>
                  <a:gd name="T4" fmla="*/ 0 w 138"/>
                  <a:gd name="T5" fmla="*/ 2 h 138"/>
                  <a:gd name="T6" fmla="*/ 1 w 138"/>
                  <a:gd name="T7" fmla="*/ 2 h 138"/>
                  <a:gd name="T8" fmla="*/ 2 w 138"/>
                  <a:gd name="T9" fmla="*/ 2 h 138"/>
                  <a:gd name="T10" fmla="*/ 2 w 138"/>
                  <a:gd name="T11" fmla="*/ 1 h 138"/>
                  <a:gd name="T12" fmla="*/ 2 w 138"/>
                  <a:gd name="T13" fmla="*/ 0 h 1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8"/>
                  <a:gd name="T22" fmla="*/ 0 h 138"/>
                  <a:gd name="T23" fmla="*/ 138 w 138"/>
                  <a:gd name="T24" fmla="*/ 138 h 1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8" h="138">
                    <a:moveTo>
                      <a:pt x="138" y="0"/>
                    </a:moveTo>
                    <a:lnTo>
                      <a:pt x="138" y="138"/>
                    </a:lnTo>
                    <a:lnTo>
                      <a:pt x="0" y="138"/>
                    </a:lnTo>
                    <a:lnTo>
                      <a:pt x="8" y="129"/>
                    </a:lnTo>
                    <a:lnTo>
                      <a:pt x="129" y="129"/>
                    </a:lnTo>
                    <a:lnTo>
                      <a:pt x="129" y="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84" name="Rectangle 219"/>
              <p:cNvSpPr>
                <a:spLocks noChangeArrowheads="1"/>
              </p:cNvSpPr>
              <p:nvPr/>
            </p:nvSpPr>
            <p:spPr bwMode="auto">
              <a:xfrm>
                <a:off x="3377" y="3046"/>
                <a:ext cx="48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</a:rPr>
                  <a:t>2.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39085" name="Rectangle 220"/>
              <p:cNvSpPr>
                <a:spLocks noChangeArrowheads="1"/>
              </p:cNvSpPr>
              <p:nvPr/>
            </p:nvSpPr>
            <p:spPr bwMode="auto">
              <a:xfrm>
                <a:off x="3499" y="2929"/>
                <a:ext cx="274" cy="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86" name="Freeform 221"/>
              <p:cNvSpPr>
                <a:spLocks noEditPoints="1"/>
              </p:cNvSpPr>
              <p:nvPr/>
            </p:nvSpPr>
            <p:spPr bwMode="auto">
              <a:xfrm>
                <a:off x="3499" y="2929"/>
                <a:ext cx="274" cy="86"/>
              </a:xfrm>
              <a:custGeom>
                <a:avLst/>
                <a:gdLst>
                  <a:gd name="T0" fmla="*/ 9 w 546"/>
                  <a:gd name="T1" fmla="*/ 2 h 173"/>
                  <a:gd name="T2" fmla="*/ 9 w 546"/>
                  <a:gd name="T3" fmla="*/ 2 h 173"/>
                  <a:gd name="T4" fmla="*/ 9 w 546"/>
                  <a:gd name="T5" fmla="*/ 0 h 173"/>
                  <a:gd name="T6" fmla="*/ 9 w 546"/>
                  <a:gd name="T7" fmla="*/ 0 h 173"/>
                  <a:gd name="T8" fmla="*/ 9 w 546"/>
                  <a:gd name="T9" fmla="*/ 2 h 173"/>
                  <a:gd name="T10" fmla="*/ 9 w 546"/>
                  <a:gd name="T11" fmla="*/ 2 h 173"/>
                  <a:gd name="T12" fmla="*/ 9 w 546"/>
                  <a:gd name="T13" fmla="*/ 2 h 173"/>
                  <a:gd name="T14" fmla="*/ 0 w 546"/>
                  <a:gd name="T15" fmla="*/ 2 h 173"/>
                  <a:gd name="T16" fmla="*/ 1 w 546"/>
                  <a:gd name="T17" fmla="*/ 2 h 173"/>
                  <a:gd name="T18" fmla="*/ 9 w 546"/>
                  <a:gd name="T19" fmla="*/ 2 h 17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6"/>
                  <a:gd name="T31" fmla="*/ 0 h 173"/>
                  <a:gd name="T32" fmla="*/ 546 w 546"/>
                  <a:gd name="T33" fmla="*/ 173 h 17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6" h="173">
                    <a:moveTo>
                      <a:pt x="527" y="156"/>
                    </a:moveTo>
                    <a:lnTo>
                      <a:pt x="546" y="173"/>
                    </a:lnTo>
                    <a:lnTo>
                      <a:pt x="546" y="0"/>
                    </a:lnTo>
                    <a:lnTo>
                      <a:pt x="527" y="18"/>
                    </a:lnTo>
                    <a:lnTo>
                      <a:pt x="527" y="156"/>
                    </a:lnTo>
                    <a:close/>
                    <a:moveTo>
                      <a:pt x="527" y="156"/>
                    </a:moveTo>
                    <a:lnTo>
                      <a:pt x="546" y="173"/>
                    </a:lnTo>
                    <a:lnTo>
                      <a:pt x="0" y="173"/>
                    </a:lnTo>
                    <a:lnTo>
                      <a:pt x="17" y="156"/>
                    </a:lnTo>
                    <a:lnTo>
                      <a:pt x="527" y="1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87" name="Freeform 222"/>
              <p:cNvSpPr>
                <a:spLocks noEditPoints="1"/>
              </p:cNvSpPr>
              <p:nvPr/>
            </p:nvSpPr>
            <p:spPr bwMode="auto">
              <a:xfrm>
                <a:off x="3499" y="2929"/>
                <a:ext cx="274" cy="86"/>
              </a:xfrm>
              <a:custGeom>
                <a:avLst/>
                <a:gdLst>
                  <a:gd name="T0" fmla="*/ 9 w 546"/>
                  <a:gd name="T1" fmla="*/ 0 h 173"/>
                  <a:gd name="T2" fmla="*/ 9 w 546"/>
                  <a:gd name="T3" fmla="*/ 0 h 173"/>
                  <a:gd name="T4" fmla="*/ 0 w 546"/>
                  <a:gd name="T5" fmla="*/ 0 h 173"/>
                  <a:gd name="T6" fmla="*/ 1 w 546"/>
                  <a:gd name="T7" fmla="*/ 0 h 173"/>
                  <a:gd name="T8" fmla="*/ 9 w 546"/>
                  <a:gd name="T9" fmla="*/ 0 h 173"/>
                  <a:gd name="T10" fmla="*/ 1 w 546"/>
                  <a:gd name="T11" fmla="*/ 2 h 173"/>
                  <a:gd name="T12" fmla="*/ 0 w 546"/>
                  <a:gd name="T13" fmla="*/ 2 h 173"/>
                  <a:gd name="T14" fmla="*/ 0 w 546"/>
                  <a:gd name="T15" fmla="*/ 0 h 173"/>
                  <a:gd name="T16" fmla="*/ 1 w 546"/>
                  <a:gd name="T17" fmla="*/ 0 h 173"/>
                  <a:gd name="T18" fmla="*/ 1 w 546"/>
                  <a:gd name="T19" fmla="*/ 2 h 17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6"/>
                  <a:gd name="T31" fmla="*/ 0 h 173"/>
                  <a:gd name="T32" fmla="*/ 546 w 546"/>
                  <a:gd name="T33" fmla="*/ 173 h 17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6" h="173">
                    <a:moveTo>
                      <a:pt x="537" y="10"/>
                    </a:moveTo>
                    <a:lnTo>
                      <a:pt x="546" y="0"/>
                    </a:lnTo>
                    <a:lnTo>
                      <a:pt x="0" y="0"/>
                    </a:lnTo>
                    <a:lnTo>
                      <a:pt x="9" y="10"/>
                    </a:lnTo>
                    <a:lnTo>
                      <a:pt x="537" y="10"/>
                    </a:lnTo>
                    <a:close/>
                    <a:moveTo>
                      <a:pt x="9" y="165"/>
                    </a:moveTo>
                    <a:lnTo>
                      <a:pt x="0" y="173"/>
                    </a:lnTo>
                    <a:lnTo>
                      <a:pt x="0" y="0"/>
                    </a:lnTo>
                    <a:lnTo>
                      <a:pt x="9" y="10"/>
                    </a:lnTo>
                    <a:lnTo>
                      <a:pt x="9" y="165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88" name="Freeform 223"/>
              <p:cNvSpPr>
                <a:spLocks noEditPoints="1"/>
              </p:cNvSpPr>
              <p:nvPr/>
            </p:nvSpPr>
            <p:spPr bwMode="auto">
              <a:xfrm>
                <a:off x="3504" y="2934"/>
                <a:ext cx="264" cy="78"/>
              </a:xfrm>
              <a:custGeom>
                <a:avLst/>
                <a:gdLst>
                  <a:gd name="T0" fmla="*/ 1 w 528"/>
                  <a:gd name="T1" fmla="*/ 3 h 155"/>
                  <a:gd name="T2" fmla="*/ 0 w 528"/>
                  <a:gd name="T3" fmla="*/ 3 h 155"/>
                  <a:gd name="T4" fmla="*/ 8 w 528"/>
                  <a:gd name="T5" fmla="*/ 3 h 155"/>
                  <a:gd name="T6" fmla="*/ 8 w 528"/>
                  <a:gd name="T7" fmla="*/ 3 h 155"/>
                  <a:gd name="T8" fmla="*/ 1 w 528"/>
                  <a:gd name="T9" fmla="*/ 3 h 155"/>
                  <a:gd name="T10" fmla="*/ 8 w 528"/>
                  <a:gd name="T11" fmla="*/ 1 h 155"/>
                  <a:gd name="T12" fmla="*/ 8 w 528"/>
                  <a:gd name="T13" fmla="*/ 0 h 155"/>
                  <a:gd name="T14" fmla="*/ 8 w 528"/>
                  <a:gd name="T15" fmla="*/ 3 h 155"/>
                  <a:gd name="T16" fmla="*/ 8 w 528"/>
                  <a:gd name="T17" fmla="*/ 3 h 155"/>
                  <a:gd name="T18" fmla="*/ 8 w 528"/>
                  <a:gd name="T19" fmla="*/ 1 h 15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28"/>
                  <a:gd name="T31" fmla="*/ 0 h 155"/>
                  <a:gd name="T32" fmla="*/ 528 w 528"/>
                  <a:gd name="T33" fmla="*/ 155 h 15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28" h="155">
                    <a:moveTo>
                      <a:pt x="6" y="150"/>
                    </a:moveTo>
                    <a:lnTo>
                      <a:pt x="0" y="155"/>
                    </a:lnTo>
                    <a:lnTo>
                      <a:pt x="528" y="155"/>
                    </a:lnTo>
                    <a:lnTo>
                      <a:pt x="522" y="150"/>
                    </a:lnTo>
                    <a:lnTo>
                      <a:pt x="6" y="150"/>
                    </a:lnTo>
                    <a:close/>
                    <a:moveTo>
                      <a:pt x="522" y="6"/>
                    </a:moveTo>
                    <a:lnTo>
                      <a:pt x="528" y="0"/>
                    </a:lnTo>
                    <a:lnTo>
                      <a:pt x="528" y="155"/>
                    </a:lnTo>
                    <a:lnTo>
                      <a:pt x="522" y="150"/>
                    </a:lnTo>
                    <a:lnTo>
                      <a:pt x="522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89" name="Freeform 224"/>
              <p:cNvSpPr>
                <a:spLocks/>
              </p:cNvSpPr>
              <p:nvPr/>
            </p:nvSpPr>
            <p:spPr bwMode="auto">
              <a:xfrm>
                <a:off x="3504" y="2934"/>
                <a:ext cx="264" cy="78"/>
              </a:xfrm>
              <a:custGeom>
                <a:avLst/>
                <a:gdLst>
                  <a:gd name="T0" fmla="*/ 0 w 528"/>
                  <a:gd name="T1" fmla="*/ 3 h 155"/>
                  <a:gd name="T2" fmla="*/ 0 w 528"/>
                  <a:gd name="T3" fmla="*/ 0 h 155"/>
                  <a:gd name="T4" fmla="*/ 8 w 528"/>
                  <a:gd name="T5" fmla="*/ 0 h 155"/>
                  <a:gd name="T6" fmla="*/ 8 w 528"/>
                  <a:gd name="T7" fmla="*/ 1 h 155"/>
                  <a:gd name="T8" fmla="*/ 1 w 528"/>
                  <a:gd name="T9" fmla="*/ 1 h 155"/>
                  <a:gd name="T10" fmla="*/ 1 w 528"/>
                  <a:gd name="T11" fmla="*/ 3 h 155"/>
                  <a:gd name="T12" fmla="*/ 0 w 528"/>
                  <a:gd name="T13" fmla="*/ 3 h 1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28"/>
                  <a:gd name="T22" fmla="*/ 0 h 155"/>
                  <a:gd name="T23" fmla="*/ 528 w 528"/>
                  <a:gd name="T24" fmla="*/ 155 h 15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28" h="155">
                    <a:moveTo>
                      <a:pt x="0" y="155"/>
                    </a:moveTo>
                    <a:lnTo>
                      <a:pt x="0" y="0"/>
                    </a:lnTo>
                    <a:lnTo>
                      <a:pt x="528" y="0"/>
                    </a:lnTo>
                    <a:lnTo>
                      <a:pt x="522" y="6"/>
                    </a:lnTo>
                    <a:lnTo>
                      <a:pt x="6" y="6"/>
                    </a:lnTo>
                    <a:lnTo>
                      <a:pt x="6" y="150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90" name="Rectangle 225"/>
              <p:cNvSpPr>
                <a:spLocks noChangeArrowheads="1"/>
              </p:cNvSpPr>
              <p:nvPr/>
            </p:nvSpPr>
            <p:spPr bwMode="auto">
              <a:xfrm>
                <a:off x="3508" y="2938"/>
                <a:ext cx="178" cy="6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91" name="Rectangle 226"/>
              <p:cNvSpPr>
                <a:spLocks noChangeArrowheads="1"/>
              </p:cNvSpPr>
              <p:nvPr/>
            </p:nvSpPr>
            <p:spPr bwMode="auto">
              <a:xfrm>
                <a:off x="3508" y="2934"/>
                <a:ext cx="160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xxxxx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39092" name="Rectangle 227"/>
              <p:cNvSpPr>
                <a:spLocks noChangeArrowheads="1"/>
              </p:cNvSpPr>
              <p:nvPr/>
            </p:nvSpPr>
            <p:spPr bwMode="auto">
              <a:xfrm>
                <a:off x="3695" y="2938"/>
                <a:ext cx="69" cy="69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93" name="Freeform 228"/>
              <p:cNvSpPr>
                <a:spLocks/>
              </p:cNvSpPr>
              <p:nvPr/>
            </p:nvSpPr>
            <p:spPr bwMode="auto">
              <a:xfrm>
                <a:off x="3695" y="2938"/>
                <a:ext cx="69" cy="69"/>
              </a:xfrm>
              <a:custGeom>
                <a:avLst/>
                <a:gdLst>
                  <a:gd name="T0" fmla="*/ 2 w 138"/>
                  <a:gd name="T1" fmla="*/ 0 h 138"/>
                  <a:gd name="T2" fmla="*/ 2 w 138"/>
                  <a:gd name="T3" fmla="*/ 1 h 138"/>
                  <a:gd name="T4" fmla="*/ 2 w 138"/>
                  <a:gd name="T5" fmla="*/ 2 h 138"/>
                  <a:gd name="T6" fmla="*/ 1 w 138"/>
                  <a:gd name="T7" fmla="*/ 2 h 138"/>
                  <a:gd name="T8" fmla="*/ 0 w 138"/>
                  <a:gd name="T9" fmla="*/ 2 h 138"/>
                  <a:gd name="T10" fmla="*/ 2 w 138"/>
                  <a:gd name="T11" fmla="*/ 2 h 138"/>
                  <a:gd name="T12" fmla="*/ 2 w 138"/>
                  <a:gd name="T13" fmla="*/ 0 h 1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8"/>
                  <a:gd name="T22" fmla="*/ 0 h 138"/>
                  <a:gd name="T23" fmla="*/ 138 w 138"/>
                  <a:gd name="T24" fmla="*/ 138 h 1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8" h="138">
                    <a:moveTo>
                      <a:pt x="138" y="0"/>
                    </a:moveTo>
                    <a:lnTo>
                      <a:pt x="119" y="19"/>
                    </a:lnTo>
                    <a:lnTo>
                      <a:pt x="119" y="120"/>
                    </a:lnTo>
                    <a:lnTo>
                      <a:pt x="17" y="120"/>
                    </a:lnTo>
                    <a:lnTo>
                      <a:pt x="0" y="138"/>
                    </a:lnTo>
                    <a:lnTo>
                      <a:pt x="138" y="13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94" name="Rectangle 229"/>
              <p:cNvSpPr>
                <a:spLocks noChangeArrowheads="1"/>
              </p:cNvSpPr>
              <p:nvPr/>
            </p:nvSpPr>
            <p:spPr bwMode="auto">
              <a:xfrm>
                <a:off x="3704" y="2947"/>
                <a:ext cx="50" cy="51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95" name="Freeform 230"/>
              <p:cNvSpPr>
                <a:spLocks/>
              </p:cNvSpPr>
              <p:nvPr/>
            </p:nvSpPr>
            <p:spPr bwMode="auto">
              <a:xfrm>
                <a:off x="3720" y="2964"/>
                <a:ext cx="22" cy="18"/>
              </a:xfrm>
              <a:custGeom>
                <a:avLst/>
                <a:gdLst>
                  <a:gd name="T0" fmla="*/ 1 w 44"/>
                  <a:gd name="T1" fmla="*/ 0 h 37"/>
                  <a:gd name="T2" fmla="*/ 1 w 44"/>
                  <a:gd name="T3" fmla="*/ 0 h 37"/>
                  <a:gd name="T4" fmla="*/ 0 w 44"/>
                  <a:gd name="T5" fmla="*/ 0 h 37"/>
                  <a:gd name="T6" fmla="*/ 1 w 44"/>
                  <a:gd name="T7" fmla="*/ 0 h 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37"/>
                  <a:gd name="T14" fmla="*/ 44 w 44"/>
                  <a:gd name="T15" fmla="*/ 37 h 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37">
                    <a:moveTo>
                      <a:pt x="44" y="0"/>
                    </a:moveTo>
                    <a:lnTo>
                      <a:pt x="21" y="37"/>
                    </a:lnTo>
                    <a:lnTo>
                      <a:pt x="0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96" name="Freeform 231"/>
              <p:cNvSpPr>
                <a:spLocks/>
              </p:cNvSpPr>
              <p:nvPr/>
            </p:nvSpPr>
            <p:spPr bwMode="auto">
              <a:xfrm>
                <a:off x="3695" y="2938"/>
                <a:ext cx="69" cy="69"/>
              </a:xfrm>
              <a:custGeom>
                <a:avLst/>
                <a:gdLst>
                  <a:gd name="T0" fmla="*/ 2 w 138"/>
                  <a:gd name="T1" fmla="*/ 0 h 138"/>
                  <a:gd name="T2" fmla="*/ 2 w 138"/>
                  <a:gd name="T3" fmla="*/ 2 h 138"/>
                  <a:gd name="T4" fmla="*/ 0 w 138"/>
                  <a:gd name="T5" fmla="*/ 2 h 138"/>
                  <a:gd name="T6" fmla="*/ 1 w 138"/>
                  <a:gd name="T7" fmla="*/ 2 h 138"/>
                  <a:gd name="T8" fmla="*/ 2 w 138"/>
                  <a:gd name="T9" fmla="*/ 2 h 138"/>
                  <a:gd name="T10" fmla="*/ 2 w 138"/>
                  <a:gd name="T11" fmla="*/ 1 h 138"/>
                  <a:gd name="T12" fmla="*/ 2 w 138"/>
                  <a:gd name="T13" fmla="*/ 0 h 1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8"/>
                  <a:gd name="T22" fmla="*/ 0 h 138"/>
                  <a:gd name="T23" fmla="*/ 138 w 138"/>
                  <a:gd name="T24" fmla="*/ 138 h 1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8" h="138">
                    <a:moveTo>
                      <a:pt x="138" y="0"/>
                    </a:moveTo>
                    <a:lnTo>
                      <a:pt x="138" y="138"/>
                    </a:lnTo>
                    <a:lnTo>
                      <a:pt x="0" y="138"/>
                    </a:lnTo>
                    <a:lnTo>
                      <a:pt x="8" y="128"/>
                    </a:lnTo>
                    <a:lnTo>
                      <a:pt x="129" y="128"/>
                    </a:lnTo>
                    <a:lnTo>
                      <a:pt x="129" y="9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97" name="Rectangle 232"/>
              <p:cNvSpPr>
                <a:spLocks noChangeArrowheads="1"/>
              </p:cNvSpPr>
              <p:nvPr/>
            </p:nvSpPr>
            <p:spPr bwMode="auto">
              <a:xfrm>
                <a:off x="3377" y="3164"/>
                <a:ext cx="48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</a:rPr>
                  <a:t>3.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39098" name="Rectangle 233"/>
              <p:cNvSpPr>
                <a:spLocks noChangeArrowheads="1"/>
              </p:cNvSpPr>
              <p:nvPr/>
            </p:nvSpPr>
            <p:spPr bwMode="auto">
              <a:xfrm>
                <a:off x="3499" y="3153"/>
                <a:ext cx="274" cy="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99" name="Freeform 234"/>
              <p:cNvSpPr>
                <a:spLocks noEditPoints="1"/>
              </p:cNvSpPr>
              <p:nvPr/>
            </p:nvSpPr>
            <p:spPr bwMode="auto">
              <a:xfrm>
                <a:off x="3499" y="3153"/>
                <a:ext cx="274" cy="86"/>
              </a:xfrm>
              <a:custGeom>
                <a:avLst/>
                <a:gdLst>
                  <a:gd name="T0" fmla="*/ 9 w 546"/>
                  <a:gd name="T1" fmla="*/ 2 h 173"/>
                  <a:gd name="T2" fmla="*/ 9 w 546"/>
                  <a:gd name="T3" fmla="*/ 2 h 173"/>
                  <a:gd name="T4" fmla="*/ 9 w 546"/>
                  <a:gd name="T5" fmla="*/ 0 h 173"/>
                  <a:gd name="T6" fmla="*/ 9 w 546"/>
                  <a:gd name="T7" fmla="*/ 0 h 173"/>
                  <a:gd name="T8" fmla="*/ 9 w 546"/>
                  <a:gd name="T9" fmla="*/ 2 h 173"/>
                  <a:gd name="T10" fmla="*/ 9 w 546"/>
                  <a:gd name="T11" fmla="*/ 2 h 173"/>
                  <a:gd name="T12" fmla="*/ 9 w 546"/>
                  <a:gd name="T13" fmla="*/ 2 h 173"/>
                  <a:gd name="T14" fmla="*/ 0 w 546"/>
                  <a:gd name="T15" fmla="*/ 2 h 173"/>
                  <a:gd name="T16" fmla="*/ 1 w 546"/>
                  <a:gd name="T17" fmla="*/ 2 h 173"/>
                  <a:gd name="T18" fmla="*/ 9 w 546"/>
                  <a:gd name="T19" fmla="*/ 2 h 17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6"/>
                  <a:gd name="T31" fmla="*/ 0 h 173"/>
                  <a:gd name="T32" fmla="*/ 546 w 546"/>
                  <a:gd name="T33" fmla="*/ 173 h 17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6" h="173">
                    <a:moveTo>
                      <a:pt x="527" y="156"/>
                    </a:moveTo>
                    <a:lnTo>
                      <a:pt x="546" y="173"/>
                    </a:lnTo>
                    <a:lnTo>
                      <a:pt x="546" y="0"/>
                    </a:lnTo>
                    <a:lnTo>
                      <a:pt x="527" y="19"/>
                    </a:lnTo>
                    <a:lnTo>
                      <a:pt x="527" y="156"/>
                    </a:lnTo>
                    <a:close/>
                    <a:moveTo>
                      <a:pt x="527" y="156"/>
                    </a:moveTo>
                    <a:lnTo>
                      <a:pt x="546" y="173"/>
                    </a:lnTo>
                    <a:lnTo>
                      <a:pt x="0" y="173"/>
                    </a:lnTo>
                    <a:lnTo>
                      <a:pt x="17" y="156"/>
                    </a:lnTo>
                    <a:lnTo>
                      <a:pt x="527" y="1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00" name="Freeform 235"/>
              <p:cNvSpPr>
                <a:spLocks noEditPoints="1"/>
              </p:cNvSpPr>
              <p:nvPr/>
            </p:nvSpPr>
            <p:spPr bwMode="auto">
              <a:xfrm>
                <a:off x="3499" y="3153"/>
                <a:ext cx="274" cy="86"/>
              </a:xfrm>
              <a:custGeom>
                <a:avLst/>
                <a:gdLst>
                  <a:gd name="T0" fmla="*/ 9 w 546"/>
                  <a:gd name="T1" fmla="*/ 0 h 173"/>
                  <a:gd name="T2" fmla="*/ 9 w 546"/>
                  <a:gd name="T3" fmla="*/ 0 h 173"/>
                  <a:gd name="T4" fmla="*/ 0 w 546"/>
                  <a:gd name="T5" fmla="*/ 0 h 173"/>
                  <a:gd name="T6" fmla="*/ 1 w 546"/>
                  <a:gd name="T7" fmla="*/ 0 h 173"/>
                  <a:gd name="T8" fmla="*/ 9 w 546"/>
                  <a:gd name="T9" fmla="*/ 0 h 173"/>
                  <a:gd name="T10" fmla="*/ 1 w 546"/>
                  <a:gd name="T11" fmla="*/ 2 h 173"/>
                  <a:gd name="T12" fmla="*/ 0 w 546"/>
                  <a:gd name="T13" fmla="*/ 2 h 173"/>
                  <a:gd name="T14" fmla="*/ 0 w 546"/>
                  <a:gd name="T15" fmla="*/ 0 h 173"/>
                  <a:gd name="T16" fmla="*/ 1 w 546"/>
                  <a:gd name="T17" fmla="*/ 0 h 173"/>
                  <a:gd name="T18" fmla="*/ 1 w 546"/>
                  <a:gd name="T19" fmla="*/ 2 h 17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6"/>
                  <a:gd name="T31" fmla="*/ 0 h 173"/>
                  <a:gd name="T32" fmla="*/ 546 w 546"/>
                  <a:gd name="T33" fmla="*/ 173 h 17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6" h="173">
                    <a:moveTo>
                      <a:pt x="537" y="10"/>
                    </a:moveTo>
                    <a:lnTo>
                      <a:pt x="546" y="0"/>
                    </a:lnTo>
                    <a:lnTo>
                      <a:pt x="0" y="0"/>
                    </a:lnTo>
                    <a:lnTo>
                      <a:pt x="9" y="10"/>
                    </a:lnTo>
                    <a:lnTo>
                      <a:pt x="537" y="10"/>
                    </a:lnTo>
                    <a:close/>
                    <a:moveTo>
                      <a:pt x="9" y="165"/>
                    </a:moveTo>
                    <a:lnTo>
                      <a:pt x="0" y="173"/>
                    </a:lnTo>
                    <a:lnTo>
                      <a:pt x="0" y="0"/>
                    </a:lnTo>
                    <a:lnTo>
                      <a:pt x="9" y="10"/>
                    </a:lnTo>
                    <a:lnTo>
                      <a:pt x="9" y="165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01" name="Freeform 236"/>
              <p:cNvSpPr>
                <a:spLocks noEditPoints="1"/>
              </p:cNvSpPr>
              <p:nvPr/>
            </p:nvSpPr>
            <p:spPr bwMode="auto">
              <a:xfrm>
                <a:off x="3504" y="3157"/>
                <a:ext cx="264" cy="78"/>
              </a:xfrm>
              <a:custGeom>
                <a:avLst/>
                <a:gdLst>
                  <a:gd name="T0" fmla="*/ 1 w 528"/>
                  <a:gd name="T1" fmla="*/ 3 h 155"/>
                  <a:gd name="T2" fmla="*/ 0 w 528"/>
                  <a:gd name="T3" fmla="*/ 3 h 155"/>
                  <a:gd name="T4" fmla="*/ 8 w 528"/>
                  <a:gd name="T5" fmla="*/ 3 h 155"/>
                  <a:gd name="T6" fmla="*/ 8 w 528"/>
                  <a:gd name="T7" fmla="*/ 3 h 155"/>
                  <a:gd name="T8" fmla="*/ 1 w 528"/>
                  <a:gd name="T9" fmla="*/ 3 h 155"/>
                  <a:gd name="T10" fmla="*/ 8 w 528"/>
                  <a:gd name="T11" fmla="*/ 1 h 155"/>
                  <a:gd name="T12" fmla="*/ 8 w 528"/>
                  <a:gd name="T13" fmla="*/ 0 h 155"/>
                  <a:gd name="T14" fmla="*/ 8 w 528"/>
                  <a:gd name="T15" fmla="*/ 3 h 155"/>
                  <a:gd name="T16" fmla="*/ 8 w 528"/>
                  <a:gd name="T17" fmla="*/ 3 h 155"/>
                  <a:gd name="T18" fmla="*/ 8 w 528"/>
                  <a:gd name="T19" fmla="*/ 1 h 15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28"/>
                  <a:gd name="T31" fmla="*/ 0 h 155"/>
                  <a:gd name="T32" fmla="*/ 528 w 528"/>
                  <a:gd name="T33" fmla="*/ 155 h 15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28" h="155">
                    <a:moveTo>
                      <a:pt x="6" y="149"/>
                    </a:moveTo>
                    <a:lnTo>
                      <a:pt x="0" y="155"/>
                    </a:lnTo>
                    <a:lnTo>
                      <a:pt x="528" y="155"/>
                    </a:lnTo>
                    <a:lnTo>
                      <a:pt x="522" y="149"/>
                    </a:lnTo>
                    <a:lnTo>
                      <a:pt x="6" y="149"/>
                    </a:lnTo>
                    <a:close/>
                    <a:moveTo>
                      <a:pt x="522" y="6"/>
                    </a:moveTo>
                    <a:lnTo>
                      <a:pt x="528" y="0"/>
                    </a:lnTo>
                    <a:lnTo>
                      <a:pt x="528" y="155"/>
                    </a:lnTo>
                    <a:lnTo>
                      <a:pt x="522" y="149"/>
                    </a:lnTo>
                    <a:lnTo>
                      <a:pt x="522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02" name="Freeform 237"/>
              <p:cNvSpPr>
                <a:spLocks/>
              </p:cNvSpPr>
              <p:nvPr/>
            </p:nvSpPr>
            <p:spPr bwMode="auto">
              <a:xfrm>
                <a:off x="3504" y="3157"/>
                <a:ext cx="264" cy="78"/>
              </a:xfrm>
              <a:custGeom>
                <a:avLst/>
                <a:gdLst>
                  <a:gd name="T0" fmla="*/ 0 w 528"/>
                  <a:gd name="T1" fmla="*/ 3 h 155"/>
                  <a:gd name="T2" fmla="*/ 0 w 528"/>
                  <a:gd name="T3" fmla="*/ 0 h 155"/>
                  <a:gd name="T4" fmla="*/ 8 w 528"/>
                  <a:gd name="T5" fmla="*/ 0 h 155"/>
                  <a:gd name="T6" fmla="*/ 8 w 528"/>
                  <a:gd name="T7" fmla="*/ 1 h 155"/>
                  <a:gd name="T8" fmla="*/ 1 w 528"/>
                  <a:gd name="T9" fmla="*/ 1 h 155"/>
                  <a:gd name="T10" fmla="*/ 1 w 528"/>
                  <a:gd name="T11" fmla="*/ 3 h 155"/>
                  <a:gd name="T12" fmla="*/ 0 w 528"/>
                  <a:gd name="T13" fmla="*/ 3 h 1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28"/>
                  <a:gd name="T22" fmla="*/ 0 h 155"/>
                  <a:gd name="T23" fmla="*/ 528 w 528"/>
                  <a:gd name="T24" fmla="*/ 155 h 15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28" h="155">
                    <a:moveTo>
                      <a:pt x="0" y="155"/>
                    </a:moveTo>
                    <a:lnTo>
                      <a:pt x="0" y="0"/>
                    </a:lnTo>
                    <a:lnTo>
                      <a:pt x="528" y="0"/>
                    </a:lnTo>
                    <a:lnTo>
                      <a:pt x="522" y="6"/>
                    </a:lnTo>
                    <a:lnTo>
                      <a:pt x="6" y="6"/>
                    </a:lnTo>
                    <a:lnTo>
                      <a:pt x="6" y="149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03" name="Rectangle 238"/>
              <p:cNvSpPr>
                <a:spLocks noChangeArrowheads="1"/>
              </p:cNvSpPr>
              <p:nvPr/>
            </p:nvSpPr>
            <p:spPr bwMode="auto">
              <a:xfrm>
                <a:off x="3508" y="3161"/>
                <a:ext cx="178" cy="6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04" name="Rectangle 239"/>
              <p:cNvSpPr>
                <a:spLocks noChangeArrowheads="1"/>
              </p:cNvSpPr>
              <p:nvPr/>
            </p:nvSpPr>
            <p:spPr bwMode="auto">
              <a:xfrm>
                <a:off x="3508" y="3157"/>
                <a:ext cx="160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xxxxx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39105" name="Rectangle 240"/>
              <p:cNvSpPr>
                <a:spLocks noChangeArrowheads="1"/>
              </p:cNvSpPr>
              <p:nvPr/>
            </p:nvSpPr>
            <p:spPr bwMode="auto">
              <a:xfrm>
                <a:off x="3695" y="3161"/>
                <a:ext cx="69" cy="69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06" name="Freeform 241"/>
              <p:cNvSpPr>
                <a:spLocks/>
              </p:cNvSpPr>
              <p:nvPr/>
            </p:nvSpPr>
            <p:spPr bwMode="auto">
              <a:xfrm>
                <a:off x="3695" y="3161"/>
                <a:ext cx="69" cy="69"/>
              </a:xfrm>
              <a:custGeom>
                <a:avLst/>
                <a:gdLst>
                  <a:gd name="T0" fmla="*/ 2 w 138"/>
                  <a:gd name="T1" fmla="*/ 0 h 138"/>
                  <a:gd name="T2" fmla="*/ 2 w 138"/>
                  <a:gd name="T3" fmla="*/ 1 h 138"/>
                  <a:gd name="T4" fmla="*/ 2 w 138"/>
                  <a:gd name="T5" fmla="*/ 2 h 138"/>
                  <a:gd name="T6" fmla="*/ 1 w 138"/>
                  <a:gd name="T7" fmla="*/ 2 h 138"/>
                  <a:gd name="T8" fmla="*/ 0 w 138"/>
                  <a:gd name="T9" fmla="*/ 2 h 138"/>
                  <a:gd name="T10" fmla="*/ 2 w 138"/>
                  <a:gd name="T11" fmla="*/ 2 h 138"/>
                  <a:gd name="T12" fmla="*/ 2 w 138"/>
                  <a:gd name="T13" fmla="*/ 0 h 1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8"/>
                  <a:gd name="T22" fmla="*/ 0 h 138"/>
                  <a:gd name="T23" fmla="*/ 138 w 138"/>
                  <a:gd name="T24" fmla="*/ 138 h 1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8" h="138">
                    <a:moveTo>
                      <a:pt x="138" y="0"/>
                    </a:moveTo>
                    <a:lnTo>
                      <a:pt x="119" y="19"/>
                    </a:lnTo>
                    <a:lnTo>
                      <a:pt x="119" y="120"/>
                    </a:lnTo>
                    <a:lnTo>
                      <a:pt x="17" y="120"/>
                    </a:lnTo>
                    <a:lnTo>
                      <a:pt x="0" y="138"/>
                    </a:lnTo>
                    <a:lnTo>
                      <a:pt x="138" y="13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07" name="Rectangle 242"/>
              <p:cNvSpPr>
                <a:spLocks noChangeArrowheads="1"/>
              </p:cNvSpPr>
              <p:nvPr/>
            </p:nvSpPr>
            <p:spPr bwMode="auto">
              <a:xfrm>
                <a:off x="3704" y="3171"/>
                <a:ext cx="50" cy="51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08" name="Freeform 243"/>
              <p:cNvSpPr>
                <a:spLocks/>
              </p:cNvSpPr>
              <p:nvPr/>
            </p:nvSpPr>
            <p:spPr bwMode="auto">
              <a:xfrm>
                <a:off x="3720" y="3187"/>
                <a:ext cx="22" cy="18"/>
              </a:xfrm>
              <a:custGeom>
                <a:avLst/>
                <a:gdLst>
                  <a:gd name="T0" fmla="*/ 1 w 44"/>
                  <a:gd name="T1" fmla="*/ 0 h 37"/>
                  <a:gd name="T2" fmla="*/ 1 w 44"/>
                  <a:gd name="T3" fmla="*/ 0 h 37"/>
                  <a:gd name="T4" fmla="*/ 0 w 44"/>
                  <a:gd name="T5" fmla="*/ 0 h 37"/>
                  <a:gd name="T6" fmla="*/ 1 w 44"/>
                  <a:gd name="T7" fmla="*/ 0 h 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37"/>
                  <a:gd name="T14" fmla="*/ 44 w 44"/>
                  <a:gd name="T15" fmla="*/ 37 h 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37">
                    <a:moveTo>
                      <a:pt x="44" y="0"/>
                    </a:moveTo>
                    <a:lnTo>
                      <a:pt x="21" y="37"/>
                    </a:lnTo>
                    <a:lnTo>
                      <a:pt x="0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09" name="Freeform 244"/>
              <p:cNvSpPr>
                <a:spLocks/>
              </p:cNvSpPr>
              <p:nvPr/>
            </p:nvSpPr>
            <p:spPr bwMode="auto">
              <a:xfrm>
                <a:off x="3695" y="3161"/>
                <a:ext cx="69" cy="69"/>
              </a:xfrm>
              <a:custGeom>
                <a:avLst/>
                <a:gdLst>
                  <a:gd name="T0" fmla="*/ 2 w 138"/>
                  <a:gd name="T1" fmla="*/ 0 h 138"/>
                  <a:gd name="T2" fmla="*/ 2 w 138"/>
                  <a:gd name="T3" fmla="*/ 2 h 138"/>
                  <a:gd name="T4" fmla="*/ 0 w 138"/>
                  <a:gd name="T5" fmla="*/ 2 h 138"/>
                  <a:gd name="T6" fmla="*/ 1 w 138"/>
                  <a:gd name="T7" fmla="*/ 2 h 138"/>
                  <a:gd name="T8" fmla="*/ 2 w 138"/>
                  <a:gd name="T9" fmla="*/ 2 h 138"/>
                  <a:gd name="T10" fmla="*/ 2 w 138"/>
                  <a:gd name="T11" fmla="*/ 1 h 138"/>
                  <a:gd name="T12" fmla="*/ 2 w 138"/>
                  <a:gd name="T13" fmla="*/ 0 h 1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8"/>
                  <a:gd name="T22" fmla="*/ 0 h 138"/>
                  <a:gd name="T23" fmla="*/ 138 w 138"/>
                  <a:gd name="T24" fmla="*/ 138 h 1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8" h="138">
                    <a:moveTo>
                      <a:pt x="138" y="0"/>
                    </a:moveTo>
                    <a:lnTo>
                      <a:pt x="138" y="138"/>
                    </a:lnTo>
                    <a:lnTo>
                      <a:pt x="0" y="138"/>
                    </a:lnTo>
                    <a:lnTo>
                      <a:pt x="8" y="130"/>
                    </a:lnTo>
                    <a:lnTo>
                      <a:pt x="129" y="130"/>
                    </a:lnTo>
                    <a:lnTo>
                      <a:pt x="129" y="9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0" name="Freeform 245"/>
              <p:cNvSpPr>
                <a:spLocks/>
              </p:cNvSpPr>
              <p:nvPr/>
            </p:nvSpPr>
            <p:spPr bwMode="auto">
              <a:xfrm>
                <a:off x="3539" y="2410"/>
                <a:ext cx="59" cy="60"/>
              </a:xfrm>
              <a:custGeom>
                <a:avLst/>
                <a:gdLst>
                  <a:gd name="T0" fmla="*/ 0 w 119"/>
                  <a:gd name="T1" fmla="*/ 2 h 119"/>
                  <a:gd name="T2" fmla="*/ 0 w 119"/>
                  <a:gd name="T3" fmla="*/ 0 h 119"/>
                  <a:gd name="T4" fmla="*/ 0 w 119"/>
                  <a:gd name="T5" fmla="*/ 1 h 119"/>
                  <a:gd name="T6" fmla="*/ 0 w 119"/>
                  <a:gd name="T7" fmla="*/ 1 h 119"/>
                  <a:gd name="T8" fmla="*/ 0 w 119"/>
                  <a:gd name="T9" fmla="*/ 1 h 119"/>
                  <a:gd name="T10" fmla="*/ 0 w 119"/>
                  <a:gd name="T11" fmla="*/ 1 h 119"/>
                  <a:gd name="T12" fmla="*/ 0 w 119"/>
                  <a:gd name="T13" fmla="*/ 1 h 119"/>
                  <a:gd name="T14" fmla="*/ 0 w 119"/>
                  <a:gd name="T15" fmla="*/ 1 h 119"/>
                  <a:gd name="T16" fmla="*/ 0 w 119"/>
                  <a:gd name="T17" fmla="*/ 1 h 119"/>
                  <a:gd name="T18" fmla="*/ 0 w 119"/>
                  <a:gd name="T19" fmla="*/ 1 h 119"/>
                  <a:gd name="T20" fmla="*/ 1 w 119"/>
                  <a:gd name="T21" fmla="*/ 1 h 119"/>
                  <a:gd name="T22" fmla="*/ 1 w 119"/>
                  <a:gd name="T23" fmla="*/ 1 h 119"/>
                  <a:gd name="T24" fmla="*/ 1 w 119"/>
                  <a:gd name="T25" fmla="*/ 1 h 119"/>
                  <a:gd name="T26" fmla="*/ 1 w 119"/>
                  <a:gd name="T27" fmla="*/ 1 h 119"/>
                  <a:gd name="T28" fmla="*/ 1 w 119"/>
                  <a:gd name="T29" fmla="*/ 1 h 119"/>
                  <a:gd name="T30" fmla="*/ 1 w 119"/>
                  <a:gd name="T31" fmla="*/ 1 h 119"/>
                  <a:gd name="T32" fmla="*/ 1 w 119"/>
                  <a:gd name="T33" fmla="*/ 1 h 119"/>
                  <a:gd name="T34" fmla="*/ 1 w 119"/>
                  <a:gd name="T35" fmla="*/ 1 h 119"/>
                  <a:gd name="T36" fmla="*/ 1 w 119"/>
                  <a:gd name="T37" fmla="*/ 0 h 119"/>
                  <a:gd name="T38" fmla="*/ 0 w 119"/>
                  <a:gd name="T39" fmla="*/ 2 h 11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19"/>
                  <a:gd name="T61" fmla="*/ 0 h 119"/>
                  <a:gd name="T62" fmla="*/ 119 w 119"/>
                  <a:gd name="T63" fmla="*/ 119 h 119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19" h="119">
                    <a:moveTo>
                      <a:pt x="60" y="119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14" y="5"/>
                    </a:lnTo>
                    <a:lnTo>
                      <a:pt x="20" y="7"/>
                    </a:lnTo>
                    <a:lnTo>
                      <a:pt x="27" y="9"/>
                    </a:lnTo>
                    <a:lnTo>
                      <a:pt x="35" y="11"/>
                    </a:lnTo>
                    <a:lnTo>
                      <a:pt x="41" y="13"/>
                    </a:lnTo>
                    <a:lnTo>
                      <a:pt x="48" y="13"/>
                    </a:lnTo>
                    <a:lnTo>
                      <a:pt x="56" y="13"/>
                    </a:lnTo>
                    <a:lnTo>
                      <a:pt x="64" y="13"/>
                    </a:lnTo>
                    <a:lnTo>
                      <a:pt x="71" y="13"/>
                    </a:lnTo>
                    <a:lnTo>
                      <a:pt x="77" y="13"/>
                    </a:lnTo>
                    <a:lnTo>
                      <a:pt x="85" y="11"/>
                    </a:lnTo>
                    <a:lnTo>
                      <a:pt x="92" y="9"/>
                    </a:lnTo>
                    <a:lnTo>
                      <a:pt x="98" y="7"/>
                    </a:lnTo>
                    <a:lnTo>
                      <a:pt x="106" y="5"/>
                    </a:lnTo>
                    <a:lnTo>
                      <a:pt x="112" y="4"/>
                    </a:lnTo>
                    <a:lnTo>
                      <a:pt x="119" y="0"/>
                    </a:lnTo>
                    <a:lnTo>
                      <a:pt x="60" y="1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1" name="Line 246"/>
              <p:cNvSpPr>
                <a:spLocks noChangeShapeType="1"/>
              </p:cNvSpPr>
              <p:nvPr/>
            </p:nvSpPr>
            <p:spPr bwMode="auto">
              <a:xfrm>
                <a:off x="2928" y="28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8947" name="Text Box 247"/>
            <p:cNvSpPr txBox="1">
              <a:spLocks noChangeArrowheads="1"/>
            </p:cNvSpPr>
            <p:nvPr/>
          </p:nvSpPr>
          <p:spPr bwMode="auto">
            <a:xfrm>
              <a:off x="1152" y="1008"/>
              <a:ext cx="30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>
                  <a:solidFill>
                    <a:schemeClr val="accent2"/>
                  </a:solidFill>
                  <a:latin typeface="Arial" charset="0"/>
                  <a:cs typeface="Times New Roman" pitchFamily="18" charset="0"/>
                </a:rPr>
                <a:t>Where</a:t>
              </a:r>
              <a:r>
                <a:rPr lang="en-US" sz="2000">
                  <a:latin typeface="Arial" charset="0"/>
                  <a:cs typeface="Times New Roman" pitchFamily="18" charset="0"/>
                </a:rPr>
                <a:t> we measure = </a:t>
              </a:r>
              <a:r>
                <a:rPr lang="en-US" sz="2000" b="1">
                  <a:solidFill>
                    <a:srgbClr val="FF3300"/>
                  </a:solidFill>
                  <a:latin typeface="Arial" charset="0"/>
                  <a:cs typeface="Times New Roman" pitchFamily="18" charset="0"/>
                </a:rPr>
                <a:t>Task</a:t>
              </a:r>
              <a:r>
                <a:rPr lang="en-US" sz="2000" b="1">
                  <a:solidFill>
                    <a:schemeClr val="hlink"/>
                  </a:solidFill>
                  <a:latin typeface="Arial" charset="0"/>
                  <a:cs typeface="Times New Roman" pitchFamily="18" charset="0"/>
                </a:rPr>
                <a:t> </a:t>
              </a:r>
              <a:r>
                <a:rPr lang="en-US" sz="2000">
                  <a:latin typeface="Arial" charset="0"/>
                  <a:cs typeface="Times New Roman" pitchFamily="18" charset="0"/>
                </a:rPr>
                <a:t>Model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1249-74C7-48C7-AE5E-70175C83D1C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848600" cy="838200"/>
          </a:xfrm>
        </p:spPr>
        <p:txBody>
          <a:bodyPr/>
          <a:lstStyle/>
          <a:p>
            <a:pPr eaLnBrk="1" hangingPunct="1"/>
            <a:r>
              <a:rPr lang="en-US" sz="3500"/>
              <a:t>Conceptual Assessment Framework (CAF)</a:t>
            </a:r>
          </a:p>
        </p:txBody>
      </p:sp>
      <p:sp>
        <p:nvSpPr>
          <p:cNvPr id="39940" name="Freeform 3"/>
          <p:cNvSpPr>
            <a:spLocks/>
          </p:cNvSpPr>
          <p:nvPr/>
        </p:nvSpPr>
        <p:spPr bwMode="auto">
          <a:xfrm>
            <a:off x="1589088" y="5834063"/>
            <a:ext cx="1428750" cy="57150"/>
          </a:xfrm>
          <a:custGeom>
            <a:avLst/>
            <a:gdLst>
              <a:gd name="T0" fmla="*/ 2147483647 w 1799"/>
              <a:gd name="T1" fmla="*/ 0 h 73"/>
              <a:gd name="T2" fmla="*/ 0 w 1799"/>
              <a:gd name="T3" fmla="*/ 0 h 73"/>
              <a:gd name="T4" fmla="*/ 2147483647 w 1799"/>
              <a:gd name="T5" fmla="*/ 2147483647 h 73"/>
              <a:gd name="T6" fmla="*/ 2147483647 w 1799"/>
              <a:gd name="T7" fmla="*/ 2147483647 h 73"/>
              <a:gd name="T8" fmla="*/ 2147483647 w 1799"/>
              <a:gd name="T9" fmla="*/ 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99"/>
              <a:gd name="T16" fmla="*/ 0 h 73"/>
              <a:gd name="T17" fmla="*/ 1799 w 1799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99" h="73">
                <a:moveTo>
                  <a:pt x="1728" y="0"/>
                </a:moveTo>
                <a:lnTo>
                  <a:pt x="0" y="0"/>
                </a:lnTo>
                <a:lnTo>
                  <a:pt x="73" y="73"/>
                </a:lnTo>
                <a:lnTo>
                  <a:pt x="1799" y="73"/>
                </a:lnTo>
                <a:lnTo>
                  <a:pt x="1728" y="0"/>
                </a:lnTo>
                <a:close/>
              </a:path>
            </a:pathLst>
          </a:custGeom>
          <a:solidFill>
            <a:srgbClr val="C0C0C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1" name="Freeform 4"/>
          <p:cNvSpPr>
            <a:spLocks/>
          </p:cNvSpPr>
          <p:nvPr/>
        </p:nvSpPr>
        <p:spPr bwMode="auto">
          <a:xfrm>
            <a:off x="2960688" y="4578350"/>
            <a:ext cx="57150" cy="1312863"/>
          </a:xfrm>
          <a:custGeom>
            <a:avLst/>
            <a:gdLst>
              <a:gd name="T0" fmla="*/ 2147483647 w 71"/>
              <a:gd name="T1" fmla="*/ 2147483647 h 1655"/>
              <a:gd name="T2" fmla="*/ 0 w 71"/>
              <a:gd name="T3" fmla="*/ 2147483647 h 1655"/>
              <a:gd name="T4" fmla="*/ 0 w 71"/>
              <a:gd name="T5" fmla="*/ 0 h 1655"/>
              <a:gd name="T6" fmla="*/ 2147483647 w 71"/>
              <a:gd name="T7" fmla="*/ 2147483647 h 1655"/>
              <a:gd name="T8" fmla="*/ 2147483647 w 71"/>
              <a:gd name="T9" fmla="*/ 2147483647 h 16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1655"/>
              <a:gd name="T17" fmla="*/ 71 w 71"/>
              <a:gd name="T18" fmla="*/ 1655 h 16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1655">
                <a:moveTo>
                  <a:pt x="71" y="1655"/>
                </a:moveTo>
                <a:lnTo>
                  <a:pt x="0" y="1582"/>
                </a:lnTo>
                <a:lnTo>
                  <a:pt x="0" y="0"/>
                </a:lnTo>
                <a:lnTo>
                  <a:pt x="71" y="73"/>
                </a:lnTo>
                <a:lnTo>
                  <a:pt x="71" y="1655"/>
                </a:lnTo>
                <a:close/>
              </a:path>
            </a:pathLst>
          </a:custGeom>
          <a:solidFill>
            <a:srgbClr val="C0C0C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1589088" y="4578350"/>
            <a:ext cx="1371600" cy="1255713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1600200" y="4648200"/>
            <a:ext cx="12985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Proficiency Model(s)</a:t>
            </a:r>
            <a:endParaRPr lang="en-US">
              <a:latin typeface="Tahoma" pitchFamily="34" charset="0"/>
            </a:endParaRPr>
          </a:p>
        </p:txBody>
      </p:sp>
      <p:sp>
        <p:nvSpPr>
          <p:cNvPr id="39944" name="Freeform 7"/>
          <p:cNvSpPr>
            <a:spLocks/>
          </p:cNvSpPr>
          <p:nvPr/>
        </p:nvSpPr>
        <p:spPr bwMode="auto">
          <a:xfrm>
            <a:off x="2247900" y="5056188"/>
            <a:ext cx="114300" cy="114300"/>
          </a:xfrm>
          <a:custGeom>
            <a:avLst/>
            <a:gdLst>
              <a:gd name="T0" fmla="*/ 0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2147483647 h 144"/>
              <a:gd name="T10" fmla="*/ 2147483647 w 144"/>
              <a:gd name="T11" fmla="*/ 0 h 144"/>
              <a:gd name="T12" fmla="*/ 2147483647 w 144"/>
              <a:gd name="T13" fmla="*/ 2147483647 h 144"/>
              <a:gd name="T14" fmla="*/ 2147483647 w 144"/>
              <a:gd name="T15" fmla="*/ 2147483647 h 144"/>
              <a:gd name="T16" fmla="*/ 2147483647 w 144"/>
              <a:gd name="T17" fmla="*/ 2147483647 h 144"/>
              <a:gd name="T18" fmla="*/ 2147483647 w 144"/>
              <a:gd name="T19" fmla="*/ 2147483647 h 144"/>
              <a:gd name="T20" fmla="*/ 2147483647 w 144"/>
              <a:gd name="T21" fmla="*/ 2147483647 h 144"/>
              <a:gd name="T22" fmla="*/ 2147483647 w 144"/>
              <a:gd name="T23" fmla="*/ 2147483647 h 144"/>
              <a:gd name="T24" fmla="*/ 2147483647 w 144"/>
              <a:gd name="T25" fmla="*/ 2147483647 h 144"/>
              <a:gd name="T26" fmla="*/ 2147483647 w 144"/>
              <a:gd name="T27" fmla="*/ 2147483647 h 144"/>
              <a:gd name="T28" fmla="*/ 2147483647 w 144"/>
              <a:gd name="T29" fmla="*/ 2147483647 h 144"/>
              <a:gd name="T30" fmla="*/ 2147483647 w 144"/>
              <a:gd name="T31" fmla="*/ 2147483647 h 144"/>
              <a:gd name="T32" fmla="*/ 2147483647 w 144"/>
              <a:gd name="T33" fmla="*/ 2147483647 h 144"/>
              <a:gd name="T34" fmla="*/ 2147483647 w 144"/>
              <a:gd name="T35" fmla="*/ 2147483647 h 144"/>
              <a:gd name="T36" fmla="*/ 2147483647 w 144"/>
              <a:gd name="T37" fmla="*/ 2147483647 h 144"/>
              <a:gd name="T38" fmla="*/ 2147483647 w 144"/>
              <a:gd name="T39" fmla="*/ 2147483647 h 144"/>
              <a:gd name="T40" fmla="*/ 0 w 144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0" y="73"/>
                </a:moveTo>
                <a:lnTo>
                  <a:pt x="4" y="50"/>
                </a:lnTo>
                <a:lnTo>
                  <a:pt x="16" y="31"/>
                </a:lnTo>
                <a:lnTo>
                  <a:pt x="31" y="13"/>
                </a:lnTo>
                <a:lnTo>
                  <a:pt x="50" y="4"/>
                </a:lnTo>
                <a:lnTo>
                  <a:pt x="73" y="0"/>
                </a:lnTo>
                <a:lnTo>
                  <a:pt x="96" y="4"/>
                </a:lnTo>
                <a:lnTo>
                  <a:pt x="116" y="13"/>
                </a:lnTo>
                <a:lnTo>
                  <a:pt x="131" y="31"/>
                </a:lnTo>
                <a:lnTo>
                  <a:pt x="142" y="50"/>
                </a:lnTo>
                <a:lnTo>
                  <a:pt x="144" y="73"/>
                </a:lnTo>
                <a:lnTo>
                  <a:pt x="142" y="94"/>
                </a:lnTo>
                <a:lnTo>
                  <a:pt x="131" y="115"/>
                </a:lnTo>
                <a:lnTo>
                  <a:pt x="116" y="130"/>
                </a:lnTo>
                <a:lnTo>
                  <a:pt x="96" y="140"/>
                </a:lnTo>
                <a:lnTo>
                  <a:pt x="73" y="144"/>
                </a:lnTo>
                <a:lnTo>
                  <a:pt x="50" y="140"/>
                </a:lnTo>
                <a:lnTo>
                  <a:pt x="31" y="130"/>
                </a:lnTo>
                <a:lnTo>
                  <a:pt x="16" y="115"/>
                </a:lnTo>
                <a:lnTo>
                  <a:pt x="4" y="94"/>
                </a:lnTo>
                <a:lnTo>
                  <a:pt x="0" y="73"/>
                </a:lnTo>
                <a:close/>
              </a:path>
            </a:pathLst>
          </a:custGeom>
          <a:solidFill>
            <a:srgbClr val="008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5" name="Freeform 8"/>
          <p:cNvSpPr>
            <a:spLocks/>
          </p:cNvSpPr>
          <p:nvPr/>
        </p:nvSpPr>
        <p:spPr bwMode="auto">
          <a:xfrm>
            <a:off x="2247900" y="5341938"/>
            <a:ext cx="114300" cy="114300"/>
          </a:xfrm>
          <a:custGeom>
            <a:avLst/>
            <a:gdLst>
              <a:gd name="T0" fmla="*/ 0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2147483647 h 144"/>
              <a:gd name="T10" fmla="*/ 2147483647 w 144"/>
              <a:gd name="T11" fmla="*/ 0 h 144"/>
              <a:gd name="T12" fmla="*/ 2147483647 w 144"/>
              <a:gd name="T13" fmla="*/ 2147483647 h 144"/>
              <a:gd name="T14" fmla="*/ 2147483647 w 144"/>
              <a:gd name="T15" fmla="*/ 2147483647 h 144"/>
              <a:gd name="T16" fmla="*/ 2147483647 w 144"/>
              <a:gd name="T17" fmla="*/ 2147483647 h 144"/>
              <a:gd name="T18" fmla="*/ 2147483647 w 144"/>
              <a:gd name="T19" fmla="*/ 2147483647 h 144"/>
              <a:gd name="T20" fmla="*/ 2147483647 w 144"/>
              <a:gd name="T21" fmla="*/ 2147483647 h 144"/>
              <a:gd name="T22" fmla="*/ 2147483647 w 144"/>
              <a:gd name="T23" fmla="*/ 2147483647 h 144"/>
              <a:gd name="T24" fmla="*/ 2147483647 w 144"/>
              <a:gd name="T25" fmla="*/ 2147483647 h 144"/>
              <a:gd name="T26" fmla="*/ 2147483647 w 144"/>
              <a:gd name="T27" fmla="*/ 2147483647 h 144"/>
              <a:gd name="T28" fmla="*/ 2147483647 w 144"/>
              <a:gd name="T29" fmla="*/ 2147483647 h 144"/>
              <a:gd name="T30" fmla="*/ 2147483647 w 144"/>
              <a:gd name="T31" fmla="*/ 2147483647 h 144"/>
              <a:gd name="T32" fmla="*/ 2147483647 w 144"/>
              <a:gd name="T33" fmla="*/ 2147483647 h 144"/>
              <a:gd name="T34" fmla="*/ 2147483647 w 144"/>
              <a:gd name="T35" fmla="*/ 2147483647 h 144"/>
              <a:gd name="T36" fmla="*/ 2147483647 w 144"/>
              <a:gd name="T37" fmla="*/ 2147483647 h 144"/>
              <a:gd name="T38" fmla="*/ 2147483647 w 144"/>
              <a:gd name="T39" fmla="*/ 2147483647 h 144"/>
              <a:gd name="T40" fmla="*/ 0 w 144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0" y="71"/>
                </a:moveTo>
                <a:lnTo>
                  <a:pt x="4" y="50"/>
                </a:lnTo>
                <a:lnTo>
                  <a:pt x="16" y="29"/>
                </a:lnTo>
                <a:lnTo>
                  <a:pt x="31" y="14"/>
                </a:lnTo>
                <a:lnTo>
                  <a:pt x="50" y="4"/>
                </a:lnTo>
                <a:lnTo>
                  <a:pt x="73" y="0"/>
                </a:lnTo>
                <a:lnTo>
                  <a:pt x="96" y="4"/>
                </a:lnTo>
                <a:lnTo>
                  <a:pt x="116" y="14"/>
                </a:lnTo>
                <a:lnTo>
                  <a:pt x="131" y="29"/>
                </a:lnTo>
                <a:lnTo>
                  <a:pt x="142" y="50"/>
                </a:lnTo>
                <a:lnTo>
                  <a:pt x="144" y="71"/>
                </a:lnTo>
                <a:lnTo>
                  <a:pt x="142" y="94"/>
                </a:lnTo>
                <a:lnTo>
                  <a:pt x="131" y="114"/>
                </a:lnTo>
                <a:lnTo>
                  <a:pt x="116" y="131"/>
                </a:lnTo>
                <a:lnTo>
                  <a:pt x="96" y="140"/>
                </a:lnTo>
                <a:lnTo>
                  <a:pt x="73" y="144"/>
                </a:lnTo>
                <a:lnTo>
                  <a:pt x="50" y="140"/>
                </a:lnTo>
                <a:lnTo>
                  <a:pt x="31" y="131"/>
                </a:lnTo>
                <a:lnTo>
                  <a:pt x="16" y="114"/>
                </a:lnTo>
                <a:lnTo>
                  <a:pt x="4" y="94"/>
                </a:lnTo>
                <a:lnTo>
                  <a:pt x="0" y="71"/>
                </a:lnTo>
                <a:close/>
              </a:path>
            </a:pathLst>
          </a:custGeom>
          <a:solidFill>
            <a:srgbClr val="008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6" name="Freeform 9"/>
          <p:cNvSpPr>
            <a:spLocks/>
          </p:cNvSpPr>
          <p:nvPr/>
        </p:nvSpPr>
        <p:spPr bwMode="auto">
          <a:xfrm>
            <a:off x="2647950" y="5056188"/>
            <a:ext cx="114300" cy="114300"/>
          </a:xfrm>
          <a:custGeom>
            <a:avLst/>
            <a:gdLst>
              <a:gd name="T0" fmla="*/ 0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2147483647 h 144"/>
              <a:gd name="T10" fmla="*/ 2147483647 w 144"/>
              <a:gd name="T11" fmla="*/ 0 h 144"/>
              <a:gd name="T12" fmla="*/ 2147483647 w 144"/>
              <a:gd name="T13" fmla="*/ 2147483647 h 144"/>
              <a:gd name="T14" fmla="*/ 2147483647 w 144"/>
              <a:gd name="T15" fmla="*/ 2147483647 h 144"/>
              <a:gd name="T16" fmla="*/ 2147483647 w 144"/>
              <a:gd name="T17" fmla="*/ 2147483647 h 144"/>
              <a:gd name="T18" fmla="*/ 2147483647 w 144"/>
              <a:gd name="T19" fmla="*/ 2147483647 h 144"/>
              <a:gd name="T20" fmla="*/ 2147483647 w 144"/>
              <a:gd name="T21" fmla="*/ 2147483647 h 144"/>
              <a:gd name="T22" fmla="*/ 2147483647 w 144"/>
              <a:gd name="T23" fmla="*/ 2147483647 h 144"/>
              <a:gd name="T24" fmla="*/ 2147483647 w 144"/>
              <a:gd name="T25" fmla="*/ 2147483647 h 144"/>
              <a:gd name="T26" fmla="*/ 2147483647 w 144"/>
              <a:gd name="T27" fmla="*/ 2147483647 h 144"/>
              <a:gd name="T28" fmla="*/ 2147483647 w 144"/>
              <a:gd name="T29" fmla="*/ 2147483647 h 144"/>
              <a:gd name="T30" fmla="*/ 2147483647 w 144"/>
              <a:gd name="T31" fmla="*/ 2147483647 h 144"/>
              <a:gd name="T32" fmla="*/ 2147483647 w 144"/>
              <a:gd name="T33" fmla="*/ 2147483647 h 144"/>
              <a:gd name="T34" fmla="*/ 2147483647 w 144"/>
              <a:gd name="T35" fmla="*/ 2147483647 h 144"/>
              <a:gd name="T36" fmla="*/ 2147483647 w 144"/>
              <a:gd name="T37" fmla="*/ 2147483647 h 144"/>
              <a:gd name="T38" fmla="*/ 2147483647 w 144"/>
              <a:gd name="T39" fmla="*/ 2147483647 h 144"/>
              <a:gd name="T40" fmla="*/ 0 w 144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0" y="73"/>
                </a:moveTo>
                <a:lnTo>
                  <a:pt x="4" y="50"/>
                </a:lnTo>
                <a:lnTo>
                  <a:pt x="13" y="31"/>
                </a:lnTo>
                <a:lnTo>
                  <a:pt x="29" y="13"/>
                </a:lnTo>
                <a:lnTo>
                  <a:pt x="50" y="4"/>
                </a:lnTo>
                <a:lnTo>
                  <a:pt x="73" y="0"/>
                </a:lnTo>
                <a:lnTo>
                  <a:pt x="94" y="4"/>
                </a:lnTo>
                <a:lnTo>
                  <a:pt x="115" y="13"/>
                </a:lnTo>
                <a:lnTo>
                  <a:pt x="130" y="31"/>
                </a:lnTo>
                <a:lnTo>
                  <a:pt x="140" y="50"/>
                </a:lnTo>
                <a:lnTo>
                  <a:pt x="144" y="73"/>
                </a:lnTo>
                <a:lnTo>
                  <a:pt x="140" y="94"/>
                </a:lnTo>
                <a:lnTo>
                  <a:pt x="130" y="115"/>
                </a:lnTo>
                <a:lnTo>
                  <a:pt x="115" y="130"/>
                </a:lnTo>
                <a:lnTo>
                  <a:pt x="94" y="140"/>
                </a:lnTo>
                <a:lnTo>
                  <a:pt x="73" y="144"/>
                </a:lnTo>
                <a:lnTo>
                  <a:pt x="50" y="140"/>
                </a:lnTo>
                <a:lnTo>
                  <a:pt x="29" y="130"/>
                </a:lnTo>
                <a:lnTo>
                  <a:pt x="13" y="115"/>
                </a:lnTo>
                <a:lnTo>
                  <a:pt x="4" y="94"/>
                </a:lnTo>
                <a:lnTo>
                  <a:pt x="0" y="73"/>
                </a:lnTo>
                <a:close/>
              </a:path>
            </a:pathLst>
          </a:custGeom>
          <a:solidFill>
            <a:srgbClr val="008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7" name="Freeform 10"/>
          <p:cNvSpPr>
            <a:spLocks/>
          </p:cNvSpPr>
          <p:nvPr/>
        </p:nvSpPr>
        <p:spPr bwMode="auto">
          <a:xfrm>
            <a:off x="2647950" y="5227638"/>
            <a:ext cx="114300" cy="114300"/>
          </a:xfrm>
          <a:custGeom>
            <a:avLst/>
            <a:gdLst>
              <a:gd name="T0" fmla="*/ 0 w 144"/>
              <a:gd name="T1" fmla="*/ 2147483647 h 143"/>
              <a:gd name="T2" fmla="*/ 2147483647 w 144"/>
              <a:gd name="T3" fmla="*/ 2147483647 h 143"/>
              <a:gd name="T4" fmla="*/ 2147483647 w 144"/>
              <a:gd name="T5" fmla="*/ 2147483647 h 143"/>
              <a:gd name="T6" fmla="*/ 2147483647 w 144"/>
              <a:gd name="T7" fmla="*/ 2147483647 h 143"/>
              <a:gd name="T8" fmla="*/ 2147483647 w 144"/>
              <a:gd name="T9" fmla="*/ 2147483647 h 143"/>
              <a:gd name="T10" fmla="*/ 2147483647 w 144"/>
              <a:gd name="T11" fmla="*/ 0 h 143"/>
              <a:gd name="T12" fmla="*/ 2147483647 w 144"/>
              <a:gd name="T13" fmla="*/ 2147483647 h 143"/>
              <a:gd name="T14" fmla="*/ 2147483647 w 144"/>
              <a:gd name="T15" fmla="*/ 2147483647 h 143"/>
              <a:gd name="T16" fmla="*/ 2147483647 w 144"/>
              <a:gd name="T17" fmla="*/ 2147483647 h 143"/>
              <a:gd name="T18" fmla="*/ 2147483647 w 144"/>
              <a:gd name="T19" fmla="*/ 2147483647 h 143"/>
              <a:gd name="T20" fmla="*/ 2147483647 w 144"/>
              <a:gd name="T21" fmla="*/ 2147483647 h 143"/>
              <a:gd name="T22" fmla="*/ 2147483647 w 144"/>
              <a:gd name="T23" fmla="*/ 2147483647 h 143"/>
              <a:gd name="T24" fmla="*/ 2147483647 w 144"/>
              <a:gd name="T25" fmla="*/ 2147483647 h 143"/>
              <a:gd name="T26" fmla="*/ 2147483647 w 144"/>
              <a:gd name="T27" fmla="*/ 2147483647 h 143"/>
              <a:gd name="T28" fmla="*/ 2147483647 w 144"/>
              <a:gd name="T29" fmla="*/ 2147483647 h 143"/>
              <a:gd name="T30" fmla="*/ 2147483647 w 144"/>
              <a:gd name="T31" fmla="*/ 2147483647 h 143"/>
              <a:gd name="T32" fmla="*/ 2147483647 w 144"/>
              <a:gd name="T33" fmla="*/ 2147483647 h 143"/>
              <a:gd name="T34" fmla="*/ 2147483647 w 144"/>
              <a:gd name="T35" fmla="*/ 2147483647 h 143"/>
              <a:gd name="T36" fmla="*/ 2147483647 w 144"/>
              <a:gd name="T37" fmla="*/ 2147483647 h 143"/>
              <a:gd name="T38" fmla="*/ 2147483647 w 144"/>
              <a:gd name="T39" fmla="*/ 2147483647 h 143"/>
              <a:gd name="T40" fmla="*/ 0 w 144"/>
              <a:gd name="T41" fmla="*/ 2147483647 h 14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3"/>
              <a:gd name="T65" fmla="*/ 144 w 144"/>
              <a:gd name="T66" fmla="*/ 143 h 143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3">
                <a:moveTo>
                  <a:pt x="0" y="71"/>
                </a:moveTo>
                <a:lnTo>
                  <a:pt x="4" y="49"/>
                </a:lnTo>
                <a:lnTo>
                  <a:pt x="13" y="28"/>
                </a:lnTo>
                <a:lnTo>
                  <a:pt x="29" y="13"/>
                </a:lnTo>
                <a:lnTo>
                  <a:pt x="50" y="3"/>
                </a:lnTo>
                <a:lnTo>
                  <a:pt x="73" y="0"/>
                </a:lnTo>
                <a:lnTo>
                  <a:pt x="94" y="3"/>
                </a:lnTo>
                <a:lnTo>
                  <a:pt x="115" y="13"/>
                </a:lnTo>
                <a:lnTo>
                  <a:pt x="130" y="28"/>
                </a:lnTo>
                <a:lnTo>
                  <a:pt x="140" y="49"/>
                </a:lnTo>
                <a:lnTo>
                  <a:pt x="144" y="71"/>
                </a:lnTo>
                <a:lnTo>
                  <a:pt x="140" y="94"/>
                </a:lnTo>
                <a:lnTo>
                  <a:pt x="130" y="113"/>
                </a:lnTo>
                <a:lnTo>
                  <a:pt x="115" y="130"/>
                </a:lnTo>
                <a:lnTo>
                  <a:pt x="94" y="140"/>
                </a:lnTo>
                <a:lnTo>
                  <a:pt x="73" y="143"/>
                </a:lnTo>
                <a:lnTo>
                  <a:pt x="50" y="140"/>
                </a:lnTo>
                <a:lnTo>
                  <a:pt x="29" y="130"/>
                </a:lnTo>
                <a:lnTo>
                  <a:pt x="13" y="113"/>
                </a:lnTo>
                <a:lnTo>
                  <a:pt x="4" y="94"/>
                </a:lnTo>
                <a:lnTo>
                  <a:pt x="0" y="71"/>
                </a:lnTo>
                <a:close/>
              </a:path>
            </a:pathLst>
          </a:custGeom>
          <a:solidFill>
            <a:srgbClr val="008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8" name="Freeform 11"/>
          <p:cNvSpPr>
            <a:spLocks/>
          </p:cNvSpPr>
          <p:nvPr/>
        </p:nvSpPr>
        <p:spPr bwMode="auto">
          <a:xfrm>
            <a:off x="2476500" y="5341938"/>
            <a:ext cx="114300" cy="114300"/>
          </a:xfrm>
          <a:custGeom>
            <a:avLst/>
            <a:gdLst>
              <a:gd name="T0" fmla="*/ 0 w 146"/>
              <a:gd name="T1" fmla="*/ 2147483647 h 144"/>
              <a:gd name="T2" fmla="*/ 2147483647 w 146"/>
              <a:gd name="T3" fmla="*/ 2147483647 h 144"/>
              <a:gd name="T4" fmla="*/ 2147483647 w 146"/>
              <a:gd name="T5" fmla="*/ 2147483647 h 144"/>
              <a:gd name="T6" fmla="*/ 2147483647 w 146"/>
              <a:gd name="T7" fmla="*/ 2147483647 h 144"/>
              <a:gd name="T8" fmla="*/ 2147483647 w 146"/>
              <a:gd name="T9" fmla="*/ 2147483647 h 144"/>
              <a:gd name="T10" fmla="*/ 2147483647 w 146"/>
              <a:gd name="T11" fmla="*/ 0 h 144"/>
              <a:gd name="T12" fmla="*/ 2147483647 w 146"/>
              <a:gd name="T13" fmla="*/ 2147483647 h 144"/>
              <a:gd name="T14" fmla="*/ 2147483647 w 146"/>
              <a:gd name="T15" fmla="*/ 2147483647 h 144"/>
              <a:gd name="T16" fmla="*/ 2147483647 w 146"/>
              <a:gd name="T17" fmla="*/ 2147483647 h 144"/>
              <a:gd name="T18" fmla="*/ 2147483647 w 146"/>
              <a:gd name="T19" fmla="*/ 2147483647 h 144"/>
              <a:gd name="T20" fmla="*/ 2147483647 w 146"/>
              <a:gd name="T21" fmla="*/ 2147483647 h 144"/>
              <a:gd name="T22" fmla="*/ 2147483647 w 146"/>
              <a:gd name="T23" fmla="*/ 2147483647 h 144"/>
              <a:gd name="T24" fmla="*/ 2147483647 w 146"/>
              <a:gd name="T25" fmla="*/ 2147483647 h 144"/>
              <a:gd name="T26" fmla="*/ 2147483647 w 146"/>
              <a:gd name="T27" fmla="*/ 2147483647 h 144"/>
              <a:gd name="T28" fmla="*/ 2147483647 w 146"/>
              <a:gd name="T29" fmla="*/ 2147483647 h 144"/>
              <a:gd name="T30" fmla="*/ 2147483647 w 146"/>
              <a:gd name="T31" fmla="*/ 2147483647 h 144"/>
              <a:gd name="T32" fmla="*/ 2147483647 w 146"/>
              <a:gd name="T33" fmla="*/ 2147483647 h 144"/>
              <a:gd name="T34" fmla="*/ 2147483647 w 146"/>
              <a:gd name="T35" fmla="*/ 2147483647 h 144"/>
              <a:gd name="T36" fmla="*/ 2147483647 w 146"/>
              <a:gd name="T37" fmla="*/ 2147483647 h 144"/>
              <a:gd name="T38" fmla="*/ 2147483647 w 146"/>
              <a:gd name="T39" fmla="*/ 2147483647 h 144"/>
              <a:gd name="T40" fmla="*/ 0 w 146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6"/>
              <a:gd name="T64" fmla="*/ 0 h 144"/>
              <a:gd name="T65" fmla="*/ 146 w 146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6" h="144">
                <a:moveTo>
                  <a:pt x="0" y="71"/>
                </a:moveTo>
                <a:lnTo>
                  <a:pt x="4" y="50"/>
                </a:lnTo>
                <a:lnTo>
                  <a:pt x="15" y="29"/>
                </a:lnTo>
                <a:lnTo>
                  <a:pt x="31" y="14"/>
                </a:lnTo>
                <a:lnTo>
                  <a:pt x="50" y="4"/>
                </a:lnTo>
                <a:lnTo>
                  <a:pt x="73" y="0"/>
                </a:lnTo>
                <a:lnTo>
                  <a:pt x="96" y="4"/>
                </a:lnTo>
                <a:lnTo>
                  <a:pt x="115" y="14"/>
                </a:lnTo>
                <a:lnTo>
                  <a:pt x="131" y="29"/>
                </a:lnTo>
                <a:lnTo>
                  <a:pt x="142" y="50"/>
                </a:lnTo>
                <a:lnTo>
                  <a:pt x="146" y="71"/>
                </a:lnTo>
                <a:lnTo>
                  <a:pt x="142" y="94"/>
                </a:lnTo>
                <a:lnTo>
                  <a:pt x="131" y="114"/>
                </a:lnTo>
                <a:lnTo>
                  <a:pt x="115" y="131"/>
                </a:lnTo>
                <a:lnTo>
                  <a:pt x="96" y="140"/>
                </a:lnTo>
                <a:lnTo>
                  <a:pt x="73" y="144"/>
                </a:lnTo>
                <a:lnTo>
                  <a:pt x="50" y="140"/>
                </a:lnTo>
                <a:lnTo>
                  <a:pt x="31" y="131"/>
                </a:lnTo>
                <a:lnTo>
                  <a:pt x="15" y="114"/>
                </a:lnTo>
                <a:lnTo>
                  <a:pt x="4" y="94"/>
                </a:lnTo>
                <a:lnTo>
                  <a:pt x="0" y="71"/>
                </a:lnTo>
                <a:close/>
              </a:path>
            </a:pathLst>
          </a:custGeom>
          <a:solidFill>
            <a:srgbClr val="008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9" name="Line 12"/>
          <p:cNvSpPr>
            <a:spLocks noChangeShapeType="1"/>
          </p:cNvSpPr>
          <p:nvPr/>
        </p:nvSpPr>
        <p:spPr bwMode="auto">
          <a:xfrm>
            <a:off x="2362200" y="5113338"/>
            <a:ext cx="231775" cy="158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0" name="Freeform 13"/>
          <p:cNvSpPr>
            <a:spLocks/>
          </p:cNvSpPr>
          <p:nvPr/>
        </p:nvSpPr>
        <p:spPr bwMode="auto">
          <a:xfrm>
            <a:off x="2578100" y="5078413"/>
            <a:ext cx="69850" cy="69850"/>
          </a:xfrm>
          <a:custGeom>
            <a:avLst/>
            <a:gdLst>
              <a:gd name="T0" fmla="*/ 2147483647 w 88"/>
              <a:gd name="T1" fmla="*/ 2147483647 h 88"/>
              <a:gd name="T2" fmla="*/ 0 w 88"/>
              <a:gd name="T3" fmla="*/ 2147483647 h 88"/>
              <a:gd name="T4" fmla="*/ 2147483647 w 88"/>
              <a:gd name="T5" fmla="*/ 2147483647 h 88"/>
              <a:gd name="T6" fmla="*/ 2147483647 w 88"/>
              <a:gd name="T7" fmla="*/ 2147483647 h 88"/>
              <a:gd name="T8" fmla="*/ 2147483647 w 88"/>
              <a:gd name="T9" fmla="*/ 2147483647 h 88"/>
              <a:gd name="T10" fmla="*/ 2147483647 w 88"/>
              <a:gd name="T11" fmla="*/ 2147483647 h 88"/>
              <a:gd name="T12" fmla="*/ 2147483647 w 88"/>
              <a:gd name="T13" fmla="*/ 2147483647 h 88"/>
              <a:gd name="T14" fmla="*/ 2147483647 w 88"/>
              <a:gd name="T15" fmla="*/ 2147483647 h 88"/>
              <a:gd name="T16" fmla="*/ 2147483647 w 88"/>
              <a:gd name="T17" fmla="*/ 2147483647 h 88"/>
              <a:gd name="T18" fmla="*/ 2147483647 w 88"/>
              <a:gd name="T19" fmla="*/ 2147483647 h 88"/>
              <a:gd name="T20" fmla="*/ 2147483647 w 88"/>
              <a:gd name="T21" fmla="*/ 2147483647 h 88"/>
              <a:gd name="T22" fmla="*/ 2147483647 w 88"/>
              <a:gd name="T23" fmla="*/ 2147483647 h 88"/>
              <a:gd name="T24" fmla="*/ 2147483647 w 88"/>
              <a:gd name="T25" fmla="*/ 2147483647 h 88"/>
              <a:gd name="T26" fmla="*/ 2147483647 w 88"/>
              <a:gd name="T27" fmla="*/ 2147483647 h 88"/>
              <a:gd name="T28" fmla="*/ 2147483647 w 88"/>
              <a:gd name="T29" fmla="*/ 2147483647 h 88"/>
              <a:gd name="T30" fmla="*/ 2147483647 w 88"/>
              <a:gd name="T31" fmla="*/ 2147483647 h 88"/>
              <a:gd name="T32" fmla="*/ 2147483647 w 88"/>
              <a:gd name="T33" fmla="*/ 2147483647 h 88"/>
              <a:gd name="T34" fmla="*/ 2147483647 w 88"/>
              <a:gd name="T35" fmla="*/ 2147483647 h 88"/>
              <a:gd name="T36" fmla="*/ 0 w 88"/>
              <a:gd name="T37" fmla="*/ 0 h 88"/>
              <a:gd name="T38" fmla="*/ 2147483647 w 88"/>
              <a:gd name="T39" fmla="*/ 2147483647 h 8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88"/>
              <a:gd name="T61" fmla="*/ 0 h 88"/>
              <a:gd name="T62" fmla="*/ 88 w 88"/>
              <a:gd name="T63" fmla="*/ 88 h 8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88" h="88">
                <a:moveTo>
                  <a:pt x="88" y="44"/>
                </a:moveTo>
                <a:lnTo>
                  <a:pt x="0" y="88"/>
                </a:lnTo>
                <a:lnTo>
                  <a:pt x="2" y="82"/>
                </a:lnTo>
                <a:lnTo>
                  <a:pt x="3" y="78"/>
                </a:lnTo>
                <a:lnTo>
                  <a:pt x="5" y="73"/>
                </a:lnTo>
                <a:lnTo>
                  <a:pt x="7" y="67"/>
                </a:lnTo>
                <a:lnTo>
                  <a:pt x="9" y="63"/>
                </a:lnTo>
                <a:lnTo>
                  <a:pt x="9" y="57"/>
                </a:lnTo>
                <a:lnTo>
                  <a:pt x="9" y="51"/>
                </a:lnTo>
                <a:lnTo>
                  <a:pt x="9" y="46"/>
                </a:lnTo>
                <a:lnTo>
                  <a:pt x="9" y="40"/>
                </a:lnTo>
                <a:lnTo>
                  <a:pt x="9" y="36"/>
                </a:lnTo>
                <a:lnTo>
                  <a:pt x="9" y="30"/>
                </a:lnTo>
                <a:lnTo>
                  <a:pt x="9" y="25"/>
                </a:lnTo>
                <a:lnTo>
                  <a:pt x="7" y="19"/>
                </a:lnTo>
                <a:lnTo>
                  <a:pt x="5" y="15"/>
                </a:lnTo>
                <a:lnTo>
                  <a:pt x="3" y="9"/>
                </a:lnTo>
                <a:lnTo>
                  <a:pt x="2" y="3"/>
                </a:lnTo>
                <a:lnTo>
                  <a:pt x="0" y="0"/>
                </a:lnTo>
                <a:lnTo>
                  <a:pt x="88" y="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1" name="Line 14"/>
          <p:cNvSpPr>
            <a:spLocks noChangeShapeType="1"/>
          </p:cNvSpPr>
          <p:nvPr/>
        </p:nvSpPr>
        <p:spPr bwMode="auto">
          <a:xfrm>
            <a:off x="2305050" y="5170488"/>
            <a:ext cx="1588" cy="11906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2" name="Freeform 15"/>
          <p:cNvSpPr>
            <a:spLocks/>
          </p:cNvSpPr>
          <p:nvPr/>
        </p:nvSpPr>
        <p:spPr bwMode="auto">
          <a:xfrm>
            <a:off x="2270125" y="5272088"/>
            <a:ext cx="69850" cy="69850"/>
          </a:xfrm>
          <a:custGeom>
            <a:avLst/>
            <a:gdLst>
              <a:gd name="T0" fmla="*/ 2147483647 w 88"/>
              <a:gd name="T1" fmla="*/ 2147483647 h 88"/>
              <a:gd name="T2" fmla="*/ 0 w 88"/>
              <a:gd name="T3" fmla="*/ 0 h 88"/>
              <a:gd name="T4" fmla="*/ 2147483647 w 88"/>
              <a:gd name="T5" fmla="*/ 2147483647 h 88"/>
              <a:gd name="T6" fmla="*/ 2147483647 w 88"/>
              <a:gd name="T7" fmla="*/ 2147483647 h 88"/>
              <a:gd name="T8" fmla="*/ 2147483647 w 88"/>
              <a:gd name="T9" fmla="*/ 2147483647 h 88"/>
              <a:gd name="T10" fmla="*/ 2147483647 w 88"/>
              <a:gd name="T11" fmla="*/ 2147483647 h 88"/>
              <a:gd name="T12" fmla="*/ 2147483647 w 88"/>
              <a:gd name="T13" fmla="*/ 2147483647 h 88"/>
              <a:gd name="T14" fmla="*/ 2147483647 w 88"/>
              <a:gd name="T15" fmla="*/ 2147483647 h 88"/>
              <a:gd name="T16" fmla="*/ 2147483647 w 88"/>
              <a:gd name="T17" fmla="*/ 2147483647 h 88"/>
              <a:gd name="T18" fmla="*/ 2147483647 w 88"/>
              <a:gd name="T19" fmla="*/ 2147483647 h 88"/>
              <a:gd name="T20" fmla="*/ 2147483647 w 88"/>
              <a:gd name="T21" fmla="*/ 2147483647 h 88"/>
              <a:gd name="T22" fmla="*/ 2147483647 w 88"/>
              <a:gd name="T23" fmla="*/ 2147483647 h 88"/>
              <a:gd name="T24" fmla="*/ 2147483647 w 88"/>
              <a:gd name="T25" fmla="*/ 2147483647 h 88"/>
              <a:gd name="T26" fmla="*/ 2147483647 w 88"/>
              <a:gd name="T27" fmla="*/ 2147483647 h 88"/>
              <a:gd name="T28" fmla="*/ 2147483647 w 88"/>
              <a:gd name="T29" fmla="*/ 2147483647 h 88"/>
              <a:gd name="T30" fmla="*/ 2147483647 w 88"/>
              <a:gd name="T31" fmla="*/ 2147483647 h 88"/>
              <a:gd name="T32" fmla="*/ 2147483647 w 88"/>
              <a:gd name="T33" fmla="*/ 2147483647 h 88"/>
              <a:gd name="T34" fmla="*/ 2147483647 w 88"/>
              <a:gd name="T35" fmla="*/ 2147483647 h 88"/>
              <a:gd name="T36" fmla="*/ 2147483647 w 88"/>
              <a:gd name="T37" fmla="*/ 0 h 88"/>
              <a:gd name="T38" fmla="*/ 2147483647 w 88"/>
              <a:gd name="T39" fmla="*/ 2147483647 h 8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88"/>
              <a:gd name="T61" fmla="*/ 0 h 88"/>
              <a:gd name="T62" fmla="*/ 88 w 88"/>
              <a:gd name="T63" fmla="*/ 88 h 8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88" h="88">
                <a:moveTo>
                  <a:pt x="44" y="88"/>
                </a:moveTo>
                <a:lnTo>
                  <a:pt x="0" y="0"/>
                </a:lnTo>
                <a:lnTo>
                  <a:pt x="6" y="2"/>
                </a:lnTo>
                <a:lnTo>
                  <a:pt x="10" y="4"/>
                </a:lnTo>
                <a:lnTo>
                  <a:pt x="16" y="6"/>
                </a:lnTo>
                <a:lnTo>
                  <a:pt x="19" y="8"/>
                </a:lnTo>
                <a:lnTo>
                  <a:pt x="25" y="8"/>
                </a:lnTo>
                <a:lnTo>
                  <a:pt x="31" y="10"/>
                </a:lnTo>
                <a:lnTo>
                  <a:pt x="37" y="10"/>
                </a:lnTo>
                <a:lnTo>
                  <a:pt x="42" y="10"/>
                </a:lnTo>
                <a:lnTo>
                  <a:pt x="46" y="10"/>
                </a:lnTo>
                <a:lnTo>
                  <a:pt x="52" y="10"/>
                </a:lnTo>
                <a:lnTo>
                  <a:pt x="58" y="10"/>
                </a:lnTo>
                <a:lnTo>
                  <a:pt x="63" y="8"/>
                </a:lnTo>
                <a:lnTo>
                  <a:pt x="67" y="8"/>
                </a:lnTo>
                <a:lnTo>
                  <a:pt x="73" y="6"/>
                </a:lnTo>
                <a:lnTo>
                  <a:pt x="79" y="4"/>
                </a:lnTo>
                <a:lnTo>
                  <a:pt x="83" y="2"/>
                </a:lnTo>
                <a:lnTo>
                  <a:pt x="88" y="0"/>
                </a:lnTo>
                <a:lnTo>
                  <a:pt x="44" y="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3" name="Line 16"/>
          <p:cNvSpPr>
            <a:spLocks noChangeShapeType="1"/>
          </p:cNvSpPr>
          <p:nvPr/>
        </p:nvSpPr>
        <p:spPr bwMode="auto">
          <a:xfrm>
            <a:off x="2362200" y="5399088"/>
            <a:ext cx="61913" cy="158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4" name="Freeform 17"/>
          <p:cNvSpPr>
            <a:spLocks/>
          </p:cNvSpPr>
          <p:nvPr/>
        </p:nvSpPr>
        <p:spPr bwMode="auto">
          <a:xfrm>
            <a:off x="2405063" y="5364163"/>
            <a:ext cx="71437" cy="69850"/>
          </a:xfrm>
          <a:custGeom>
            <a:avLst/>
            <a:gdLst>
              <a:gd name="T0" fmla="*/ 2147483647 w 88"/>
              <a:gd name="T1" fmla="*/ 2147483647 h 89"/>
              <a:gd name="T2" fmla="*/ 0 w 88"/>
              <a:gd name="T3" fmla="*/ 2147483647 h 89"/>
              <a:gd name="T4" fmla="*/ 2147483647 w 88"/>
              <a:gd name="T5" fmla="*/ 2147483647 h 89"/>
              <a:gd name="T6" fmla="*/ 2147483647 w 88"/>
              <a:gd name="T7" fmla="*/ 2147483647 h 89"/>
              <a:gd name="T8" fmla="*/ 2147483647 w 88"/>
              <a:gd name="T9" fmla="*/ 2147483647 h 89"/>
              <a:gd name="T10" fmla="*/ 2147483647 w 88"/>
              <a:gd name="T11" fmla="*/ 2147483647 h 89"/>
              <a:gd name="T12" fmla="*/ 2147483647 w 88"/>
              <a:gd name="T13" fmla="*/ 2147483647 h 89"/>
              <a:gd name="T14" fmla="*/ 2147483647 w 88"/>
              <a:gd name="T15" fmla="*/ 2147483647 h 89"/>
              <a:gd name="T16" fmla="*/ 2147483647 w 88"/>
              <a:gd name="T17" fmla="*/ 2147483647 h 89"/>
              <a:gd name="T18" fmla="*/ 2147483647 w 88"/>
              <a:gd name="T19" fmla="*/ 2147483647 h 89"/>
              <a:gd name="T20" fmla="*/ 2147483647 w 88"/>
              <a:gd name="T21" fmla="*/ 2147483647 h 89"/>
              <a:gd name="T22" fmla="*/ 2147483647 w 88"/>
              <a:gd name="T23" fmla="*/ 2147483647 h 89"/>
              <a:gd name="T24" fmla="*/ 2147483647 w 88"/>
              <a:gd name="T25" fmla="*/ 2147483647 h 89"/>
              <a:gd name="T26" fmla="*/ 2147483647 w 88"/>
              <a:gd name="T27" fmla="*/ 2147483647 h 89"/>
              <a:gd name="T28" fmla="*/ 2147483647 w 88"/>
              <a:gd name="T29" fmla="*/ 2147483647 h 89"/>
              <a:gd name="T30" fmla="*/ 2147483647 w 88"/>
              <a:gd name="T31" fmla="*/ 2147483647 h 89"/>
              <a:gd name="T32" fmla="*/ 2147483647 w 88"/>
              <a:gd name="T33" fmla="*/ 2147483647 h 89"/>
              <a:gd name="T34" fmla="*/ 2147483647 w 88"/>
              <a:gd name="T35" fmla="*/ 2147483647 h 89"/>
              <a:gd name="T36" fmla="*/ 0 w 88"/>
              <a:gd name="T37" fmla="*/ 0 h 89"/>
              <a:gd name="T38" fmla="*/ 2147483647 w 88"/>
              <a:gd name="T39" fmla="*/ 2147483647 h 8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88"/>
              <a:gd name="T61" fmla="*/ 0 h 89"/>
              <a:gd name="T62" fmla="*/ 88 w 88"/>
              <a:gd name="T63" fmla="*/ 89 h 8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88" h="89">
                <a:moveTo>
                  <a:pt x="88" y="44"/>
                </a:moveTo>
                <a:lnTo>
                  <a:pt x="0" y="89"/>
                </a:lnTo>
                <a:lnTo>
                  <a:pt x="4" y="85"/>
                </a:lnTo>
                <a:lnTo>
                  <a:pt x="6" y="79"/>
                </a:lnTo>
                <a:lnTo>
                  <a:pt x="8" y="75"/>
                </a:lnTo>
                <a:lnTo>
                  <a:pt x="8" y="69"/>
                </a:lnTo>
                <a:lnTo>
                  <a:pt x="9" y="64"/>
                </a:lnTo>
                <a:lnTo>
                  <a:pt x="9" y="58"/>
                </a:lnTo>
                <a:lnTo>
                  <a:pt x="11" y="54"/>
                </a:lnTo>
                <a:lnTo>
                  <a:pt x="11" y="48"/>
                </a:lnTo>
                <a:lnTo>
                  <a:pt x="11" y="43"/>
                </a:lnTo>
                <a:lnTo>
                  <a:pt x="11" y="37"/>
                </a:lnTo>
                <a:lnTo>
                  <a:pt x="9" y="31"/>
                </a:lnTo>
                <a:lnTo>
                  <a:pt x="9" y="27"/>
                </a:lnTo>
                <a:lnTo>
                  <a:pt x="8" y="21"/>
                </a:lnTo>
                <a:lnTo>
                  <a:pt x="8" y="16"/>
                </a:lnTo>
                <a:lnTo>
                  <a:pt x="6" y="10"/>
                </a:lnTo>
                <a:lnTo>
                  <a:pt x="4" y="6"/>
                </a:lnTo>
                <a:lnTo>
                  <a:pt x="0" y="0"/>
                </a:lnTo>
                <a:lnTo>
                  <a:pt x="88" y="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5" name="Line 18"/>
          <p:cNvSpPr>
            <a:spLocks noChangeShapeType="1"/>
          </p:cNvSpPr>
          <p:nvPr/>
        </p:nvSpPr>
        <p:spPr bwMode="auto">
          <a:xfrm flipV="1">
            <a:off x="2590800" y="5365750"/>
            <a:ext cx="66675" cy="33338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6" name="Freeform 19"/>
          <p:cNvSpPr>
            <a:spLocks/>
          </p:cNvSpPr>
          <p:nvPr/>
        </p:nvSpPr>
        <p:spPr bwMode="auto">
          <a:xfrm>
            <a:off x="2627313" y="5341938"/>
            <a:ext cx="77787" cy="63500"/>
          </a:xfrm>
          <a:custGeom>
            <a:avLst/>
            <a:gdLst>
              <a:gd name="T0" fmla="*/ 2147483647 w 100"/>
              <a:gd name="T1" fmla="*/ 0 h 79"/>
              <a:gd name="T2" fmla="*/ 2147483647 w 100"/>
              <a:gd name="T3" fmla="*/ 2147483647 h 79"/>
              <a:gd name="T4" fmla="*/ 2147483647 w 100"/>
              <a:gd name="T5" fmla="*/ 2147483647 h 79"/>
              <a:gd name="T6" fmla="*/ 2147483647 w 100"/>
              <a:gd name="T7" fmla="*/ 2147483647 h 79"/>
              <a:gd name="T8" fmla="*/ 2147483647 w 100"/>
              <a:gd name="T9" fmla="*/ 2147483647 h 79"/>
              <a:gd name="T10" fmla="*/ 2147483647 w 100"/>
              <a:gd name="T11" fmla="*/ 2147483647 h 79"/>
              <a:gd name="T12" fmla="*/ 2147483647 w 100"/>
              <a:gd name="T13" fmla="*/ 2147483647 h 79"/>
              <a:gd name="T14" fmla="*/ 2147483647 w 100"/>
              <a:gd name="T15" fmla="*/ 2147483647 h 79"/>
              <a:gd name="T16" fmla="*/ 2147483647 w 100"/>
              <a:gd name="T17" fmla="*/ 2147483647 h 79"/>
              <a:gd name="T18" fmla="*/ 2147483647 w 100"/>
              <a:gd name="T19" fmla="*/ 2147483647 h 79"/>
              <a:gd name="T20" fmla="*/ 2147483647 w 100"/>
              <a:gd name="T21" fmla="*/ 2147483647 h 79"/>
              <a:gd name="T22" fmla="*/ 2147483647 w 100"/>
              <a:gd name="T23" fmla="*/ 2147483647 h 79"/>
              <a:gd name="T24" fmla="*/ 2147483647 w 100"/>
              <a:gd name="T25" fmla="*/ 2147483647 h 79"/>
              <a:gd name="T26" fmla="*/ 2147483647 w 100"/>
              <a:gd name="T27" fmla="*/ 2147483647 h 79"/>
              <a:gd name="T28" fmla="*/ 2147483647 w 100"/>
              <a:gd name="T29" fmla="*/ 2147483647 h 79"/>
              <a:gd name="T30" fmla="*/ 2147483647 w 100"/>
              <a:gd name="T31" fmla="*/ 2147483647 h 79"/>
              <a:gd name="T32" fmla="*/ 2147483647 w 100"/>
              <a:gd name="T33" fmla="*/ 2147483647 h 79"/>
              <a:gd name="T34" fmla="*/ 2147483647 w 100"/>
              <a:gd name="T35" fmla="*/ 2147483647 h 79"/>
              <a:gd name="T36" fmla="*/ 0 w 100"/>
              <a:gd name="T37" fmla="*/ 0 h 79"/>
              <a:gd name="T38" fmla="*/ 2147483647 w 100"/>
              <a:gd name="T39" fmla="*/ 0 h 7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00"/>
              <a:gd name="T61" fmla="*/ 0 h 79"/>
              <a:gd name="T62" fmla="*/ 100 w 100"/>
              <a:gd name="T63" fmla="*/ 79 h 7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00" h="79">
                <a:moveTo>
                  <a:pt x="100" y="0"/>
                </a:moveTo>
                <a:lnTo>
                  <a:pt x="40" y="79"/>
                </a:lnTo>
                <a:lnTo>
                  <a:pt x="40" y="73"/>
                </a:lnTo>
                <a:lnTo>
                  <a:pt x="38" y="68"/>
                </a:lnTo>
                <a:lnTo>
                  <a:pt x="38" y="64"/>
                </a:lnTo>
                <a:lnTo>
                  <a:pt x="36" y="58"/>
                </a:lnTo>
                <a:lnTo>
                  <a:pt x="36" y="52"/>
                </a:lnTo>
                <a:lnTo>
                  <a:pt x="35" y="47"/>
                </a:lnTo>
                <a:lnTo>
                  <a:pt x="33" y="43"/>
                </a:lnTo>
                <a:lnTo>
                  <a:pt x="31" y="37"/>
                </a:lnTo>
                <a:lnTo>
                  <a:pt x="29" y="33"/>
                </a:lnTo>
                <a:lnTo>
                  <a:pt x="25" y="27"/>
                </a:lnTo>
                <a:lnTo>
                  <a:pt x="23" y="23"/>
                </a:lnTo>
                <a:lnTo>
                  <a:pt x="19" y="20"/>
                </a:lnTo>
                <a:lnTo>
                  <a:pt x="15" y="16"/>
                </a:lnTo>
                <a:lnTo>
                  <a:pt x="12" y="10"/>
                </a:lnTo>
                <a:lnTo>
                  <a:pt x="8" y="6"/>
                </a:lnTo>
                <a:lnTo>
                  <a:pt x="4" y="4"/>
                </a:lnTo>
                <a:lnTo>
                  <a:pt x="0" y="0"/>
                </a:lnTo>
                <a:lnTo>
                  <a:pt x="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7" name="Line 20"/>
          <p:cNvSpPr>
            <a:spLocks noChangeShapeType="1"/>
          </p:cNvSpPr>
          <p:nvPr/>
        </p:nvSpPr>
        <p:spPr bwMode="auto">
          <a:xfrm>
            <a:off x="2362200" y="5113338"/>
            <a:ext cx="239713" cy="14446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8" name="Freeform 21"/>
          <p:cNvSpPr>
            <a:spLocks/>
          </p:cNvSpPr>
          <p:nvPr/>
        </p:nvSpPr>
        <p:spPr bwMode="auto">
          <a:xfrm>
            <a:off x="2570163" y="5219700"/>
            <a:ext cx="77787" cy="65088"/>
          </a:xfrm>
          <a:custGeom>
            <a:avLst/>
            <a:gdLst>
              <a:gd name="T0" fmla="*/ 2147483647 w 98"/>
              <a:gd name="T1" fmla="*/ 2147483647 h 83"/>
              <a:gd name="T2" fmla="*/ 0 w 98"/>
              <a:gd name="T3" fmla="*/ 2147483647 h 83"/>
              <a:gd name="T4" fmla="*/ 2147483647 w 98"/>
              <a:gd name="T5" fmla="*/ 2147483647 h 83"/>
              <a:gd name="T6" fmla="*/ 2147483647 w 98"/>
              <a:gd name="T7" fmla="*/ 2147483647 h 83"/>
              <a:gd name="T8" fmla="*/ 2147483647 w 98"/>
              <a:gd name="T9" fmla="*/ 2147483647 h 83"/>
              <a:gd name="T10" fmla="*/ 2147483647 w 98"/>
              <a:gd name="T11" fmla="*/ 2147483647 h 83"/>
              <a:gd name="T12" fmla="*/ 2147483647 w 98"/>
              <a:gd name="T13" fmla="*/ 2147483647 h 83"/>
              <a:gd name="T14" fmla="*/ 2147483647 w 98"/>
              <a:gd name="T15" fmla="*/ 2147483647 h 83"/>
              <a:gd name="T16" fmla="*/ 2147483647 w 98"/>
              <a:gd name="T17" fmla="*/ 2147483647 h 83"/>
              <a:gd name="T18" fmla="*/ 2147483647 w 98"/>
              <a:gd name="T19" fmla="*/ 2147483647 h 83"/>
              <a:gd name="T20" fmla="*/ 2147483647 w 98"/>
              <a:gd name="T21" fmla="*/ 2147483647 h 83"/>
              <a:gd name="T22" fmla="*/ 2147483647 w 98"/>
              <a:gd name="T23" fmla="*/ 2147483647 h 83"/>
              <a:gd name="T24" fmla="*/ 2147483647 w 98"/>
              <a:gd name="T25" fmla="*/ 2147483647 h 83"/>
              <a:gd name="T26" fmla="*/ 2147483647 w 98"/>
              <a:gd name="T27" fmla="*/ 2147483647 h 83"/>
              <a:gd name="T28" fmla="*/ 2147483647 w 98"/>
              <a:gd name="T29" fmla="*/ 2147483647 h 83"/>
              <a:gd name="T30" fmla="*/ 2147483647 w 98"/>
              <a:gd name="T31" fmla="*/ 2147483647 h 83"/>
              <a:gd name="T32" fmla="*/ 2147483647 w 98"/>
              <a:gd name="T33" fmla="*/ 2147483647 h 83"/>
              <a:gd name="T34" fmla="*/ 2147483647 w 98"/>
              <a:gd name="T35" fmla="*/ 2147483647 h 83"/>
              <a:gd name="T36" fmla="*/ 2147483647 w 98"/>
              <a:gd name="T37" fmla="*/ 0 h 83"/>
              <a:gd name="T38" fmla="*/ 2147483647 w 98"/>
              <a:gd name="T39" fmla="*/ 2147483647 h 8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98"/>
              <a:gd name="T61" fmla="*/ 0 h 83"/>
              <a:gd name="T62" fmla="*/ 98 w 98"/>
              <a:gd name="T63" fmla="*/ 83 h 83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98" h="83">
                <a:moveTo>
                  <a:pt x="98" y="83"/>
                </a:moveTo>
                <a:lnTo>
                  <a:pt x="0" y="75"/>
                </a:lnTo>
                <a:lnTo>
                  <a:pt x="4" y="73"/>
                </a:lnTo>
                <a:lnTo>
                  <a:pt x="8" y="69"/>
                </a:lnTo>
                <a:lnTo>
                  <a:pt x="12" y="65"/>
                </a:lnTo>
                <a:lnTo>
                  <a:pt x="15" y="61"/>
                </a:lnTo>
                <a:lnTo>
                  <a:pt x="19" y="58"/>
                </a:lnTo>
                <a:lnTo>
                  <a:pt x="23" y="54"/>
                </a:lnTo>
                <a:lnTo>
                  <a:pt x="27" y="50"/>
                </a:lnTo>
                <a:lnTo>
                  <a:pt x="29" y="46"/>
                </a:lnTo>
                <a:lnTo>
                  <a:pt x="33" y="40"/>
                </a:lnTo>
                <a:lnTo>
                  <a:pt x="35" y="37"/>
                </a:lnTo>
                <a:lnTo>
                  <a:pt x="36" y="31"/>
                </a:lnTo>
                <a:lnTo>
                  <a:pt x="38" y="27"/>
                </a:lnTo>
                <a:lnTo>
                  <a:pt x="40" y="21"/>
                </a:lnTo>
                <a:lnTo>
                  <a:pt x="42" y="15"/>
                </a:lnTo>
                <a:lnTo>
                  <a:pt x="44" y="12"/>
                </a:lnTo>
                <a:lnTo>
                  <a:pt x="44" y="6"/>
                </a:lnTo>
                <a:lnTo>
                  <a:pt x="44" y="0"/>
                </a:lnTo>
                <a:lnTo>
                  <a:pt x="98" y="8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9" name="Rectangle 22"/>
          <p:cNvSpPr>
            <a:spLocks noChangeArrowheads="1"/>
          </p:cNvSpPr>
          <p:nvPr/>
        </p:nvSpPr>
        <p:spPr bwMode="auto">
          <a:xfrm>
            <a:off x="2190750" y="4999038"/>
            <a:ext cx="628650" cy="51435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0" name="Freeform 23"/>
          <p:cNvSpPr>
            <a:spLocks/>
          </p:cNvSpPr>
          <p:nvPr/>
        </p:nvSpPr>
        <p:spPr bwMode="auto">
          <a:xfrm>
            <a:off x="1731963" y="4914900"/>
            <a:ext cx="119062" cy="114300"/>
          </a:xfrm>
          <a:custGeom>
            <a:avLst/>
            <a:gdLst>
              <a:gd name="T0" fmla="*/ 2147483647 w 152"/>
              <a:gd name="T1" fmla="*/ 2147483647 h 143"/>
              <a:gd name="T2" fmla="*/ 2147483647 w 152"/>
              <a:gd name="T3" fmla="*/ 0 h 143"/>
              <a:gd name="T4" fmla="*/ 2147483647 w 152"/>
              <a:gd name="T5" fmla="*/ 2147483647 h 143"/>
              <a:gd name="T6" fmla="*/ 0 w 152"/>
              <a:gd name="T7" fmla="*/ 2147483647 h 143"/>
              <a:gd name="T8" fmla="*/ 2147483647 w 152"/>
              <a:gd name="T9" fmla="*/ 2147483647 h 143"/>
              <a:gd name="T10" fmla="*/ 2147483647 w 152"/>
              <a:gd name="T11" fmla="*/ 2147483647 h 143"/>
              <a:gd name="T12" fmla="*/ 2147483647 w 152"/>
              <a:gd name="T13" fmla="*/ 2147483647 h 143"/>
              <a:gd name="T14" fmla="*/ 2147483647 w 152"/>
              <a:gd name="T15" fmla="*/ 2147483647 h 143"/>
              <a:gd name="T16" fmla="*/ 2147483647 w 152"/>
              <a:gd name="T17" fmla="*/ 2147483647 h 143"/>
              <a:gd name="T18" fmla="*/ 2147483647 w 152"/>
              <a:gd name="T19" fmla="*/ 2147483647 h 143"/>
              <a:gd name="T20" fmla="*/ 2147483647 w 152"/>
              <a:gd name="T21" fmla="*/ 2147483647 h 14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2"/>
              <a:gd name="T34" fmla="*/ 0 h 143"/>
              <a:gd name="T35" fmla="*/ 152 w 152"/>
              <a:gd name="T36" fmla="*/ 143 h 14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2" h="143">
                <a:moveTo>
                  <a:pt x="92" y="53"/>
                </a:moveTo>
                <a:lnTo>
                  <a:pt x="75" y="0"/>
                </a:lnTo>
                <a:lnTo>
                  <a:pt x="58" y="53"/>
                </a:lnTo>
                <a:lnTo>
                  <a:pt x="0" y="53"/>
                </a:lnTo>
                <a:lnTo>
                  <a:pt x="46" y="88"/>
                </a:lnTo>
                <a:lnTo>
                  <a:pt x="29" y="143"/>
                </a:lnTo>
                <a:lnTo>
                  <a:pt x="75" y="109"/>
                </a:lnTo>
                <a:lnTo>
                  <a:pt x="123" y="143"/>
                </a:lnTo>
                <a:lnTo>
                  <a:pt x="104" y="88"/>
                </a:lnTo>
                <a:lnTo>
                  <a:pt x="152" y="53"/>
                </a:lnTo>
                <a:lnTo>
                  <a:pt x="92" y="5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1" name="Freeform 24"/>
          <p:cNvSpPr>
            <a:spLocks/>
          </p:cNvSpPr>
          <p:nvPr/>
        </p:nvSpPr>
        <p:spPr bwMode="auto">
          <a:xfrm>
            <a:off x="1958975" y="5143500"/>
            <a:ext cx="120650" cy="114300"/>
          </a:xfrm>
          <a:custGeom>
            <a:avLst/>
            <a:gdLst>
              <a:gd name="T0" fmla="*/ 2147483647 w 151"/>
              <a:gd name="T1" fmla="*/ 2147483647 h 144"/>
              <a:gd name="T2" fmla="*/ 2147483647 w 151"/>
              <a:gd name="T3" fmla="*/ 0 h 144"/>
              <a:gd name="T4" fmla="*/ 2147483647 w 151"/>
              <a:gd name="T5" fmla="*/ 2147483647 h 144"/>
              <a:gd name="T6" fmla="*/ 0 w 151"/>
              <a:gd name="T7" fmla="*/ 2147483647 h 144"/>
              <a:gd name="T8" fmla="*/ 2147483647 w 151"/>
              <a:gd name="T9" fmla="*/ 2147483647 h 144"/>
              <a:gd name="T10" fmla="*/ 2147483647 w 151"/>
              <a:gd name="T11" fmla="*/ 2147483647 h 144"/>
              <a:gd name="T12" fmla="*/ 2147483647 w 151"/>
              <a:gd name="T13" fmla="*/ 2147483647 h 144"/>
              <a:gd name="T14" fmla="*/ 2147483647 w 151"/>
              <a:gd name="T15" fmla="*/ 2147483647 h 144"/>
              <a:gd name="T16" fmla="*/ 2147483647 w 151"/>
              <a:gd name="T17" fmla="*/ 2147483647 h 144"/>
              <a:gd name="T18" fmla="*/ 2147483647 w 151"/>
              <a:gd name="T19" fmla="*/ 2147483647 h 144"/>
              <a:gd name="T20" fmla="*/ 2147483647 w 151"/>
              <a:gd name="T21" fmla="*/ 2147483647 h 1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1"/>
              <a:gd name="T34" fmla="*/ 0 h 144"/>
              <a:gd name="T35" fmla="*/ 151 w 151"/>
              <a:gd name="T36" fmla="*/ 144 h 14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1" h="144">
                <a:moveTo>
                  <a:pt x="92" y="54"/>
                </a:moveTo>
                <a:lnTo>
                  <a:pt x="75" y="0"/>
                </a:lnTo>
                <a:lnTo>
                  <a:pt x="57" y="54"/>
                </a:lnTo>
                <a:lnTo>
                  <a:pt x="0" y="54"/>
                </a:lnTo>
                <a:lnTo>
                  <a:pt x="46" y="88"/>
                </a:lnTo>
                <a:lnTo>
                  <a:pt x="29" y="144"/>
                </a:lnTo>
                <a:lnTo>
                  <a:pt x="75" y="110"/>
                </a:lnTo>
                <a:lnTo>
                  <a:pt x="123" y="144"/>
                </a:lnTo>
                <a:lnTo>
                  <a:pt x="105" y="88"/>
                </a:lnTo>
                <a:lnTo>
                  <a:pt x="151" y="54"/>
                </a:lnTo>
                <a:lnTo>
                  <a:pt x="92" y="54"/>
                </a:lnTo>
                <a:close/>
              </a:path>
            </a:pathLst>
          </a:custGeom>
          <a:solidFill>
            <a:srgbClr val="FFFF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2" name="Freeform 25"/>
          <p:cNvSpPr>
            <a:spLocks/>
          </p:cNvSpPr>
          <p:nvPr/>
        </p:nvSpPr>
        <p:spPr bwMode="auto">
          <a:xfrm>
            <a:off x="1731963" y="5257800"/>
            <a:ext cx="119062" cy="112713"/>
          </a:xfrm>
          <a:custGeom>
            <a:avLst/>
            <a:gdLst>
              <a:gd name="T0" fmla="*/ 2147483647 w 152"/>
              <a:gd name="T1" fmla="*/ 2147483647 h 144"/>
              <a:gd name="T2" fmla="*/ 2147483647 w 152"/>
              <a:gd name="T3" fmla="*/ 0 h 144"/>
              <a:gd name="T4" fmla="*/ 2147483647 w 152"/>
              <a:gd name="T5" fmla="*/ 2147483647 h 144"/>
              <a:gd name="T6" fmla="*/ 0 w 152"/>
              <a:gd name="T7" fmla="*/ 2147483647 h 144"/>
              <a:gd name="T8" fmla="*/ 2147483647 w 152"/>
              <a:gd name="T9" fmla="*/ 2147483647 h 144"/>
              <a:gd name="T10" fmla="*/ 2147483647 w 152"/>
              <a:gd name="T11" fmla="*/ 2147483647 h 144"/>
              <a:gd name="T12" fmla="*/ 2147483647 w 152"/>
              <a:gd name="T13" fmla="*/ 2147483647 h 144"/>
              <a:gd name="T14" fmla="*/ 2147483647 w 152"/>
              <a:gd name="T15" fmla="*/ 2147483647 h 144"/>
              <a:gd name="T16" fmla="*/ 2147483647 w 152"/>
              <a:gd name="T17" fmla="*/ 2147483647 h 144"/>
              <a:gd name="T18" fmla="*/ 2147483647 w 152"/>
              <a:gd name="T19" fmla="*/ 2147483647 h 144"/>
              <a:gd name="T20" fmla="*/ 2147483647 w 152"/>
              <a:gd name="T21" fmla="*/ 2147483647 h 1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2"/>
              <a:gd name="T34" fmla="*/ 0 h 144"/>
              <a:gd name="T35" fmla="*/ 152 w 152"/>
              <a:gd name="T36" fmla="*/ 144 h 14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2" h="144">
                <a:moveTo>
                  <a:pt x="92" y="54"/>
                </a:moveTo>
                <a:lnTo>
                  <a:pt x="75" y="0"/>
                </a:lnTo>
                <a:lnTo>
                  <a:pt x="58" y="54"/>
                </a:lnTo>
                <a:lnTo>
                  <a:pt x="0" y="54"/>
                </a:lnTo>
                <a:lnTo>
                  <a:pt x="46" y="88"/>
                </a:lnTo>
                <a:lnTo>
                  <a:pt x="29" y="144"/>
                </a:lnTo>
                <a:lnTo>
                  <a:pt x="75" y="109"/>
                </a:lnTo>
                <a:lnTo>
                  <a:pt x="123" y="144"/>
                </a:lnTo>
                <a:lnTo>
                  <a:pt x="104" y="88"/>
                </a:lnTo>
                <a:lnTo>
                  <a:pt x="152" y="54"/>
                </a:lnTo>
                <a:lnTo>
                  <a:pt x="92" y="54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3" name="Freeform 26"/>
          <p:cNvSpPr>
            <a:spLocks/>
          </p:cNvSpPr>
          <p:nvPr/>
        </p:nvSpPr>
        <p:spPr bwMode="auto">
          <a:xfrm>
            <a:off x="1958975" y="5427663"/>
            <a:ext cx="120650" cy="114300"/>
          </a:xfrm>
          <a:custGeom>
            <a:avLst/>
            <a:gdLst>
              <a:gd name="T0" fmla="*/ 2147483647 w 151"/>
              <a:gd name="T1" fmla="*/ 2147483647 h 144"/>
              <a:gd name="T2" fmla="*/ 2147483647 w 151"/>
              <a:gd name="T3" fmla="*/ 0 h 144"/>
              <a:gd name="T4" fmla="*/ 2147483647 w 151"/>
              <a:gd name="T5" fmla="*/ 2147483647 h 144"/>
              <a:gd name="T6" fmla="*/ 0 w 151"/>
              <a:gd name="T7" fmla="*/ 2147483647 h 144"/>
              <a:gd name="T8" fmla="*/ 2147483647 w 151"/>
              <a:gd name="T9" fmla="*/ 2147483647 h 144"/>
              <a:gd name="T10" fmla="*/ 2147483647 w 151"/>
              <a:gd name="T11" fmla="*/ 2147483647 h 144"/>
              <a:gd name="T12" fmla="*/ 2147483647 w 151"/>
              <a:gd name="T13" fmla="*/ 2147483647 h 144"/>
              <a:gd name="T14" fmla="*/ 2147483647 w 151"/>
              <a:gd name="T15" fmla="*/ 2147483647 h 144"/>
              <a:gd name="T16" fmla="*/ 2147483647 w 151"/>
              <a:gd name="T17" fmla="*/ 2147483647 h 144"/>
              <a:gd name="T18" fmla="*/ 2147483647 w 151"/>
              <a:gd name="T19" fmla="*/ 2147483647 h 144"/>
              <a:gd name="T20" fmla="*/ 2147483647 w 151"/>
              <a:gd name="T21" fmla="*/ 2147483647 h 1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1"/>
              <a:gd name="T34" fmla="*/ 0 h 144"/>
              <a:gd name="T35" fmla="*/ 151 w 151"/>
              <a:gd name="T36" fmla="*/ 144 h 14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1" h="144">
                <a:moveTo>
                  <a:pt x="92" y="56"/>
                </a:moveTo>
                <a:lnTo>
                  <a:pt x="75" y="0"/>
                </a:lnTo>
                <a:lnTo>
                  <a:pt x="57" y="56"/>
                </a:lnTo>
                <a:lnTo>
                  <a:pt x="0" y="56"/>
                </a:lnTo>
                <a:lnTo>
                  <a:pt x="46" y="88"/>
                </a:lnTo>
                <a:lnTo>
                  <a:pt x="29" y="144"/>
                </a:lnTo>
                <a:lnTo>
                  <a:pt x="75" y="109"/>
                </a:lnTo>
                <a:lnTo>
                  <a:pt x="123" y="144"/>
                </a:lnTo>
                <a:lnTo>
                  <a:pt x="105" y="88"/>
                </a:lnTo>
                <a:lnTo>
                  <a:pt x="151" y="56"/>
                </a:lnTo>
                <a:lnTo>
                  <a:pt x="92" y="5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4" name="Freeform 27"/>
          <p:cNvSpPr>
            <a:spLocks/>
          </p:cNvSpPr>
          <p:nvPr/>
        </p:nvSpPr>
        <p:spPr bwMode="auto">
          <a:xfrm>
            <a:off x="1731963" y="5599113"/>
            <a:ext cx="119062" cy="114300"/>
          </a:xfrm>
          <a:custGeom>
            <a:avLst/>
            <a:gdLst>
              <a:gd name="T0" fmla="*/ 2147483647 w 152"/>
              <a:gd name="T1" fmla="*/ 2147483647 h 143"/>
              <a:gd name="T2" fmla="*/ 2147483647 w 152"/>
              <a:gd name="T3" fmla="*/ 0 h 143"/>
              <a:gd name="T4" fmla="*/ 2147483647 w 152"/>
              <a:gd name="T5" fmla="*/ 2147483647 h 143"/>
              <a:gd name="T6" fmla="*/ 0 w 152"/>
              <a:gd name="T7" fmla="*/ 2147483647 h 143"/>
              <a:gd name="T8" fmla="*/ 2147483647 w 152"/>
              <a:gd name="T9" fmla="*/ 2147483647 h 143"/>
              <a:gd name="T10" fmla="*/ 2147483647 w 152"/>
              <a:gd name="T11" fmla="*/ 2147483647 h 143"/>
              <a:gd name="T12" fmla="*/ 2147483647 w 152"/>
              <a:gd name="T13" fmla="*/ 2147483647 h 143"/>
              <a:gd name="T14" fmla="*/ 2147483647 w 152"/>
              <a:gd name="T15" fmla="*/ 2147483647 h 143"/>
              <a:gd name="T16" fmla="*/ 2147483647 w 152"/>
              <a:gd name="T17" fmla="*/ 2147483647 h 143"/>
              <a:gd name="T18" fmla="*/ 2147483647 w 152"/>
              <a:gd name="T19" fmla="*/ 2147483647 h 143"/>
              <a:gd name="T20" fmla="*/ 2147483647 w 152"/>
              <a:gd name="T21" fmla="*/ 2147483647 h 14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2"/>
              <a:gd name="T34" fmla="*/ 0 h 143"/>
              <a:gd name="T35" fmla="*/ 152 w 152"/>
              <a:gd name="T36" fmla="*/ 143 h 14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2" h="143">
                <a:moveTo>
                  <a:pt x="92" y="53"/>
                </a:moveTo>
                <a:lnTo>
                  <a:pt x="75" y="0"/>
                </a:lnTo>
                <a:lnTo>
                  <a:pt x="58" y="53"/>
                </a:lnTo>
                <a:lnTo>
                  <a:pt x="0" y="53"/>
                </a:lnTo>
                <a:lnTo>
                  <a:pt x="46" y="88"/>
                </a:lnTo>
                <a:lnTo>
                  <a:pt x="29" y="143"/>
                </a:lnTo>
                <a:lnTo>
                  <a:pt x="75" y="109"/>
                </a:lnTo>
                <a:lnTo>
                  <a:pt x="123" y="143"/>
                </a:lnTo>
                <a:lnTo>
                  <a:pt x="104" y="88"/>
                </a:lnTo>
                <a:lnTo>
                  <a:pt x="152" y="53"/>
                </a:lnTo>
                <a:lnTo>
                  <a:pt x="92" y="53"/>
                </a:lnTo>
                <a:close/>
              </a:path>
            </a:pathLst>
          </a:custGeom>
          <a:solidFill>
            <a:srgbClr val="00FF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5" name="Text Box 28"/>
          <p:cNvSpPr txBox="1">
            <a:spLocks noChangeArrowheads="1"/>
          </p:cNvSpPr>
          <p:nvPr/>
        </p:nvSpPr>
        <p:spPr bwMode="auto">
          <a:xfrm>
            <a:off x="1447800" y="990600"/>
            <a:ext cx="594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What</a:t>
            </a:r>
            <a:r>
              <a:rPr lang="en-US" sz="200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  <a:cs typeface="Times New Roman" pitchFamily="18" charset="0"/>
              </a:rPr>
              <a:t>we measure = Student</a:t>
            </a:r>
            <a:r>
              <a:rPr lang="en-US" sz="2000" b="1">
                <a:solidFill>
                  <a:schemeClr val="hlink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FF3300"/>
                </a:solidFill>
                <a:latin typeface="Arial" charset="0"/>
                <a:cs typeface="Times New Roman" pitchFamily="18" charset="0"/>
              </a:rPr>
              <a:t>Proficiency</a:t>
            </a:r>
            <a:r>
              <a:rPr lang="en-US" sz="2000" b="1">
                <a:solidFill>
                  <a:schemeClr val="hlink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  <a:cs typeface="Times New Roman" pitchFamily="18" charset="0"/>
              </a:rPr>
              <a:t>Model</a:t>
            </a:r>
          </a:p>
        </p:txBody>
      </p:sp>
      <p:grpSp>
        <p:nvGrpSpPr>
          <p:cNvPr id="39966" name="Group 29"/>
          <p:cNvGrpSpPr>
            <a:grpSpLocks/>
          </p:cNvGrpSpPr>
          <p:nvPr/>
        </p:nvGrpSpPr>
        <p:grpSpPr bwMode="auto">
          <a:xfrm>
            <a:off x="1524000" y="1295400"/>
            <a:ext cx="4419600" cy="4595813"/>
            <a:chOff x="960" y="816"/>
            <a:chExt cx="2784" cy="2895"/>
          </a:xfrm>
        </p:grpSpPr>
        <p:grpSp>
          <p:nvGrpSpPr>
            <p:cNvPr id="40157" name="Group 30"/>
            <p:cNvGrpSpPr>
              <a:grpSpLocks/>
            </p:cNvGrpSpPr>
            <p:nvPr/>
          </p:nvGrpSpPr>
          <p:grpSpPr bwMode="auto">
            <a:xfrm>
              <a:off x="1758" y="2884"/>
              <a:ext cx="1078" cy="827"/>
              <a:chOff x="1824" y="2470"/>
              <a:chExt cx="1078" cy="827"/>
            </a:xfrm>
          </p:grpSpPr>
          <p:sp>
            <p:nvSpPr>
              <p:cNvPr id="40159" name="Freeform 31"/>
              <p:cNvSpPr>
                <a:spLocks/>
              </p:cNvSpPr>
              <p:nvPr/>
            </p:nvSpPr>
            <p:spPr bwMode="auto">
              <a:xfrm>
                <a:off x="2003" y="3261"/>
                <a:ext cx="899" cy="36"/>
              </a:xfrm>
              <a:custGeom>
                <a:avLst/>
                <a:gdLst>
                  <a:gd name="T0" fmla="*/ 27 w 1797"/>
                  <a:gd name="T1" fmla="*/ 0 h 73"/>
                  <a:gd name="T2" fmla="*/ 0 w 1797"/>
                  <a:gd name="T3" fmla="*/ 0 h 73"/>
                  <a:gd name="T4" fmla="*/ 2 w 1797"/>
                  <a:gd name="T5" fmla="*/ 1 h 73"/>
                  <a:gd name="T6" fmla="*/ 29 w 1797"/>
                  <a:gd name="T7" fmla="*/ 1 h 73"/>
                  <a:gd name="T8" fmla="*/ 27 w 1797"/>
                  <a:gd name="T9" fmla="*/ 0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97"/>
                  <a:gd name="T16" fmla="*/ 0 h 73"/>
                  <a:gd name="T17" fmla="*/ 1797 w 1797"/>
                  <a:gd name="T18" fmla="*/ 73 h 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97" h="73">
                    <a:moveTo>
                      <a:pt x="1726" y="0"/>
                    </a:moveTo>
                    <a:lnTo>
                      <a:pt x="0" y="0"/>
                    </a:lnTo>
                    <a:lnTo>
                      <a:pt x="71" y="73"/>
                    </a:lnTo>
                    <a:lnTo>
                      <a:pt x="1797" y="73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60" name="Freeform 32"/>
              <p:cNvSpPr>
                <a:spLocks/>
              </p:cNvSpPr>
              <p:nvPr/>
            </p:nvSpPr>
            <p:spPr bwMode="auto">
              <a:xfrm>
                <a:off x="2866" y="2470"/>
                <a:ext cx="36" cy="827"/>
              </a:xfrm>
              <a:custGeom>
                <a:avLst/>
                <a:gdLst>
                  <a:gd name="T0" fmla="*/ 2 w 71"/>
                  <a:gd name="T1" fmla="*/ 25 h 1655"/>
                  <a:gd name="T2" fmla="*/ 0 w 71"/>
                  <a:gd name="T3" fmla="*/ 24 h 1655"/>
                  <a:gd name="T4" fmla="*/ 0 w 71"/>
                  <a:gd name="T5" fmla="*/ 0 h 1655"/>
                  <a:gd name="T6" fmla="*/ 2 w 71"/>
                  <a:gd name="T7" fmla="*/ 1 h 1655"/>
                  <a:gd name="T8" fmla="*/ 2 w 71"/>
                  <a:gd name="T9" fmla="*/ 25 h 16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1655"/>
                  <a:gd name="T17" fmla="*/ 71 w 71"/>
                  <a:gd name="T18" fmla="*/ 1655 h 16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1655">
                    <a:moveTo>
                      <a:pt x="71" y="1655"/>
                    </a:moveTo>
                    <a:lnTo>
                      <a:pt x="0" y="1582"/>
                    </a:lnTo>
                    <a:lnTo>
                      <a:pt x="0" y="0"/>
                    </a:lnTo>
                    <a:lnTo>
                      <a:pt x="71" y="73"/>
                    </a:lnTo>
                    <a:lnTo>
                      <a:pt x="71" y="1655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61" name="Rectangle 33"/>
              <p:cNvSpPr>
                <a:spLocks noChangeArrowheads="1"/>
              </p:cNvSpPr>
              <p:nvPr/>
            </p:nvSpPr>
            <p:spPr bwMode="auto">
              <a:xfrm>
                <a:off x="2003" y="2470"/>
                <a:ext cx="863" cy="79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62" name="Rectangle 34"/>
              <p:cNvSpPr>
                <a:spLocks noChangeArrowheads="1"/>
              </p:cNvSpPr>
              <p:nvPr/>
            </p:nvSpPr>
            <p:spPr bwMode="auto">
              <a:xfrm>
                <a:off x="2100" y="2493"/>
                <a:ext cx="66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Evidence Models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40163" name="Freeform 35"/>
              <p:cNvSpPr>
                <a:spLocks/>
              </p:cNvSpPr>
              <p:nvPr/>
            </p:nvSpPr>
            <p:spPr bwMode="auto">
              <a:xfrm>
                <a:off x="2039" y="3144"/>
                <a:ext cx="341" cy="18"/>
              </a:xfrm>
              <a:custGeom>
                <a:avLst/>
                <a:gdLst>
                  <a:gd name="T0" fmla="*/ 11 w 682"/>
                  <a:gd name="T1" fmla="*/ 0 h 36"/>
                  <a:gd name="T2" fmla="*/ 0 w 682"/>
                  <a:gd name="T3" fmla="*/ 0 h 36"/>
                  <a:gd name="T4" fmla="*/ 1 w 682"/>
                  <a:gd name="T5" fmla="*/ 1 h 36"/>
                  <a:gd name="T6" fmla="*/ 11 w 682"/>
                  <a:gd name="T7" fmla="*/ 1 h 36"/>
                  <a:gd name="T8" fmla="*/ 11 w 682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2"/>
                  <a:gd name="T16" fmla="*/ 0 h 36"/>
                  <a:gd name="T17" fmla="*/ 682 w 682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2" h="36">
                    <a:moveTo>
                      <a:pt x="648" y="0"/>
                    </a:moveTo>
                    <a:lnTo>
                      <a:pt x="0" y="0"/>
                    </a:lnTo>
                    <a:lnTo>
                      <a:pt x="36" y="36"/>
                    </a:lnTo>
                    <a:lnTo>
                      <a:pt x="682" y="36"/>
                    </a:lnTo>
                    <a:lnTo>
                      <a:pt x="648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64" name="Freeform 36"/>
              <p:cNvSpPr>
                <a:spLocks/>
              </p:cNvSpPr>
              <p:nvPr/>
            </p:nvSpPr>
            <p:spPr bwMode="auto">
              <a:xfrm>
                <a:off x="2363" y="2659"/>
                <a:ext cx="17" cy="503"/>
              </a:xfrm>
              <a:custGeom>
                <a:avLst/>
                <a:gdLst>
                  <a:gd name="T0" fmla="*/ 1 w 34"/>
                  <a:gd name="T1" fmla="*/ 15 h 1007"/>
                  <a:gd name="T2" fmla="*/ 0 w 34"/>
                  <a:gd name="T3" fmla="*/ 15 h 1007"/>
                  <a:gd name="T4" fmla="*/ 0 w 34"/>
                  <a:gd name="T5" fmla="*/ 0 h 1007"/>
                  <a:gd name="T6" fmla="*/ 1 w 34"/>
                  <a:gd name="T7" fmla="*/ 0 h 1007"/>
                  <a:gd name="T8" fmla="*/ 1 w 34"/>
                  <a:gd name="T9" fmla="*/ 15 h 10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1007"/>
                  <a:gd name="T17" fmla="*/ 34 w 34"/>
                  <a:gd name="T18" fmla="*/ 1007 h 10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1007">
                    <a:moveTo>
                      <a:pt x="34" y="1007"/>
                    </a:moveTo>
                    <a:lnTo>
                      <a:pt x="0" y="971"/>
                    </a:lnTo>
                    <a:lnTo>
                      <a:pt x="0" y="0"/>
                    </a:lnTo>
                    <a:lnTo>
                      <a:pt x="34" y="37"/>
                    </a:lnTo>
                    <a:lnTo>
                      <a:pt x="34" y="1007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65" name="Rectangle 37"/>
              <p:cNvSpPr>
                <a:spLocks noChangeArrowheads="1"/>
              </p:cNvSpPr>
              <p:nvPr/>
            </p:nvSpPr>
            <p:spPr bwMode="auto">
              <a:xfrm>
                <a:off x="2039" y="2659"/>
                <a:ext cx="324" cy="485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66" name="Freeform 38"/>
              <p:cNvSpPr>
                <a:spLocks/>
              </p:cNvSpPr>
              <p:nvPr/>
            </p:nvSpPr>
            <p:spPr bwMode="auto">
              <a:xfrm>
                <a:off x="2075" y="2856"/>
                <a:ext cx="72" cy="72"/>
              </a:xfrm>
              <a:custGeom>
                <a:avLst/>
                <a:gdLst>
                  <a:gd name="T0" fmla="*/ 0 w 144"/>
                  <a:gd name="T1" fmla="*/ 2 h 143"/>
                  <a:gd name="T2" fmla="*/ 1 w 144"/>
                  <a:gd name="T3" fmla="*/ 1 h 143"/>
                  <a:gd name="T4" fmla="*/ 1 w 144"/>
                  <a:gd name="T5" fmla="*/ 1 h 143"/>
                  <a:gd name="T6" fmla="*/ 1 w 144"/>
                  <a:gd name="T7" fmla="*/ 1 h 143"/>
                  <a:gd name="T8" fmla="*/ 1 w 144"/>
                  <a:gd name="T9" fmla="*/ 1 h 143"/>
                  <a:gd name="T10" fmla="*/ 1 w 144"/>
                  <a:gd name="T11" fmla="*/ 0 h 143"/>
                  <a:gd name="T12" fmla="*/ 1 w 144"/>
                  <a:gd name="T13" fmla="*/ 1 h 143"/>
                  <a:gd name="T14" fmla="*/ 2 w 144"/>
                  <a:gd name="T15" fmla="*/ 1 h 143"/>
                  <a:gd name="T16" fmla="*/ 2 w 144"/>
                  <a:gd name="T17" fmla="*/ 1 h 143"/>
                  <a:gd name="T18" fmla="*/ 2 w 144"/>
                  <a:gd name="T19" fmla="*/ 1 h 143"/>
                  <a:gd name="T20" fmla="*/ 2 w 144"/>
                  <a:gd name="T21" fmla="*/ 2 h 143"/>
                  <a:gd name="T22" fmla="*/ 2 w 144"/>
                  <a:gd name="T23" fmla="*/ 2 h 143"/>
                  <a:gd name="T24" fmla="*/ 2 w 144"/>
                  <a:gd name="T25" fmla="*/ 2 h 143"/>
                  <a:gd name="T26" fmla="*/ 2 w 144"/>
                  <a:gd name="T27" fmla="*/ 3 h 143"/>
                  <a:gd name="T28" fmla="*/ 1 w 144"/>
                  <a:gd name="T29" fmla="*/ 3 h 143"/>
                  <a:gd name="T30" fmla="*/ 1 w 144"/>
                  <a:gd name="T31" fmla="*/ 3 h 143"/>
                  <a:gd name="T32" fmla="*/ 1 w 144"/>
                  <a:gd name="T33" fmla="*/ 3 h 143"/>
                  <a:gd name="T34" fmla="*/ 1 w 144"/>
                  <a:gd name="T35" fmla="*/ 3 h 143"/>
                  <a:gd name="T36" fmla="*/ 1 w 144"/>
                  <a:gd name="T37" fmla="*/ 2 h 143"/>
                  <a:gd name="T38" fmla="*/ 1 w 144"/>
                  <a:gd name="T39" fmla="*/ 2 h 143"/>
                  <a:gd name="T40" fmla="*/ 0 w 144"/>
                  <a:gd name="T41" fmla="*/ 2 h 14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44"/>
                  <a:gd name="T64" fmla="*/ 0 h 143"/>
                  <a:gd name="T65" fmla="*/ 144 w 144"/>
                  <a:gd name="T66" fmla="*/ 143 h 14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44" h="143">
                    <a:moveTo>
                      <a:pt x="0" y="72"/>
                    </a:moveTo>
                    <a:lnTo>
                      <a:pt x="2" y="49"/>
                    </a:lnTo>
                    <a:lnTo>
                      <a:pt x="14" y="30"/>
                    </a:lnTo>
                    <a:lnTo>
                      <a:pt x="29" y="13"/>
                    </a:lnTo>
                    <a:lnTo>
                      <a:pt x="50" y="3"/>
                    </a:lnTo>
                    <a:lnTo>
                      <a:pt x="71" y="0"/>
                    </a:lnTo>
                    <a:lnTo>
                      <a:pt x="94" y="3"/>
                    </a:lnTo>
                    <a:lnTo>
                      <a:pt x="114" y="13"/>
                    </a:lnTo>
                    <a:lnTo>
                      <a:pt x="129" y="30"/>
                    </a:lnTo>
                    <a:lnTo>
                      <a:pt x="140" y="49"/>
                    </a:lnTo>
                    <a:lnTo>
                      <a:pt x="144" y="72"/>
                    </a:lnTo>
                    <a:lnTo>
                      <a:pt x="140" y="94"/>
                    </a:lnTo>
                    <a:lnTo>
                      <a:pt x="129" y="115"/>
                    </a:lnTo>
                    <a:lnTo>
                      <a:pt x="114" y="130"/>
                    </a:lnTo>
                    <a:lnTo>
                      <a:pt x="94" y="140"/>
                    </a:lnTo>
                    <a:lnTo>
                      <a:pt x="71" y="143"/>
                    </a:lnTo>
                    <a:lnTo>
                      <a:pt x="50" y="140"/>
                    </a:lnTo>
                    <a:lnTo>
                      <a:pt x="29" y="130"/>
                    </a:lnTo>
                    <a:lnTo>
                      <a:pt x="14" y="115"/>
                    </a:lnTo>
                    <a:lnTo>
                      <a:pt x="2" y="94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008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67" name="Freeform 39"/>
              <p:cNvSpPr>
                <a:spLocks/>
              </p:cNvSpPr>
              <p:nvPr/>
            </p:nvSpPr>
            <p:spPr bwMode="auto">
              <a:xfrm>
                <a:off x="2075" y="3000"/>
                <a:ext cx="72" cy="72"/>
              </a:xfrm>
              <a:custGeom>
                <a:avLst/>
                <a:gdLst>
                  <a:gd name="T0" fmla="*/ 0 w 144"/>
                  <a:gd name="T1" fmla="*/ 1 h 144"/>
                  <a:gd name="T2" fmla="*/ 1 w 144"/>
                  <a:gd name="T3" fmla="*/ 1 h 144"/>
                  <a:gd name="T4" fmla="*/ 1 w 144"/>
                  <a:gd name="T5" fmla="*/ 1 h 144"/>
                  <a:gd name="T6" fmla="*/ 1 w 144"/>
                  <a:gd name="T7" fmla="*/ 1 h 144"/>
                  <a:gd name="T8" fmla="*/ 1 w 144"/>
                  <a:gd name="T9" fmla="*/ 1 h 144"/>
                  <a:gd name="T10" fmla="*/ 1 w 144"/>
                  <a:gd name="T11" fmla="*/ 0 h 144"/>
                  <a:gd name="T12" fmla="*/ 1 w 144"/>
                  <a:gd name="T13" fmla="*/ 1 h 144"/>
                  <a:gd name="T14" fmla="*/ 2 w 144"/>
                  <a:gd name="T15" fmla="*/ 1 h 144"/>
                  <a:gd name="T16" fmla="*/ 2 w 144"/>
                  <a:gd name="T17" fmla="*/ 1 h 144"/>
                  <a:gd name="T18" fmla="*/ 2 w 144"/>
                  <a:gd name="T19" fmla="*/ 1 h 144"/>
                  <a:gd name="T20" fmla="*/ 2 w 144"/>
                  <a:gd name="T21" fmla="*/ 1 h 144"/>
                  <a:gd name="T22" fmla="*/ 2 w 144"/>
                  <a:gd name="T23" fmla="*/ 1 h 144"/>
                  <a:gd name="T24" fmla="*/ 2 w 144"/>
                  <a:gd name="T25" fmla="*/ 2 h 144"/>
                  <a:gd name="T26" fmla="*/ 2 w 144"/>
                  <a:gd name="T27" fmla="*/ 2 h 144"/>
                  <a:gd name="T28" fmla="*/ 1 w 144"/>
                  <a:gd name="T29" fmla="*/ 2 h 144"/>
                  <a:gd name="T30" fmla="*/ 1 w 144"/>
                  <a:gd name="T31" fmla="*/ 2 h 144"/>
                  <a:gd name="T32" fmla="*/ 1 w 144"/>
                  <a:gd name="T33" fmla="*/ 2 h 144"/>
                  <a:gd name="T34" fmla="*/ 1 w 144"/>
                  <a:gd name="T35" fmla="*/ 2 h 144"/>
                  <a:gd name="T36" fmla="*/ 1 w 144"/>
                  <a:gd name="T37" fmla="*/ 2 h 144"/>
                  <a:gd name="T38" fmla="*/ 1 w 144"/>
                  <a:gd name="T39" fmla="*/ 1 h 144"/>
                  <a:gd name="T40" fmla="*/ 0 w 144"/>
                  <a:gd name="T41" fmla="*/ 1 h 14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44"/>
                  <a:gd name="T64" fmla="*/ 0 h 144"/>
                  <a:gd name="T65" fmla="*/ 144 w 144"/>
                  <a:gd name="T66" fmla="*/ 144 h 14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44" h="144">
                    <a:moveTo>
                      <a:pt x="0" y="73"/>
                    </a:moveTo>
                    <a:lnTo>
                      <a:pt x="2" y="50"/>
                    </a:lnTo>
                    <a:lnTo>
                      <a:pt x="14" y="31"/>
                    </a:lnTo>
                    <a:lnTo>
                      <a:pt x="29" y="14"/>
                    </a:lnTo>
                    <a:lnTo>
                      <a:pt x="50" y="4"/>
                    </a:lnTo>
                    <a:lnTo>
                      <a:pt x="71" y="0"/>
                    </a:lnTo>
                    <a:lnTo>
                      <a:pt x="94" y="4"/>
                    </a:lnTo>
                    <a:lnTo>
                      <a:pt x="114" y="14"/>
                    </a:lnTo>
                    <a:lnTo>
                      <a:pt x="129" y="31"/>
                    </a:lnTo>
                    <a:lnTo>
                      <a:pt x="140" y="50"/>
                    </a:lnTo>
                    <a:lnTo>
                      <a:pt x="144" y="73"/>
                    </a:lnTo>
                    <a:lnTo>
                      <a:pt x="140" y="94"/>
                    </a:lnTo>
                    <a:lnTo>
                      <a:pt x="129" y="115"/>
                    </a:lnTo>
                    <a:lnTo>
                      <a:pt x="114" y="131"/>
                    </a:lnTo>
                    <a:lnTo>
                      <a:pt x="94" y="140"/>
                    </a:lnTo>
                    <a:lnTo>
                      <a:pt x="71" y="144"/>
                    </a:lnTo>
                    <a:lnTo>
                      <a:pt x="50" y="140"/>
                    </a:lnTo>
                    <a:lnTo>
                      <a:pt x="29" y="131"/>
                    </a:lnTo>
                    <a:lnTo>
                      <a:pt x="14" y="115"/>
                    </a:lnTo>
                    <a:lnTo>
                      <a:pt x="2" y="94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8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68" name="Rectangle 40"/>
              <p:cNvSpPr>
                <a:spLocks noChangeArrowheads="1"/>
              </p:cNvSpPr>
              <p:nvPr/>
            </p:nvSpPr>
            <p:spPr bwMode="auto">
              <a:xfrm>
                <a:off x="2255" y="2821"/>
                <a:ext cx="71" cy="72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69" name="Rectangle 41"/>
              <p:cNvSpPr>
                <a:spLocks noChangeArrowheads="1"/>
              </p:cNvSpPr>
              <p:nvPr/>
            </p:nvSpPr>
            <p:spPr bwMode="auto">
              <a:xfrm>
                <a:off x="2255" y="2928"/>
                <a:ext cx="71" cy="72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70" name="Rectangle 42"/>
              <p:cNvSpPr>
                <a:spLocks noChangeArrowheads="1"/>
              </p:cNvSpPr>
              <p:nvPr/>
            </p:nvSpPr>
            <p:spPr bwMode="auto">
              <a:xfrm>
                <a:off x="2255" y="3037"/>
                <a:ext cx="71" cy="72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71" name="Line 43"/>
              <p:cNvSpPr>
                <a:spLocks noChangeShapeType="1"/>
              </p:cNvSpPr>
              <p:nvPr/>
            </p:nvSpPr>
            <p:spPr bwMode="auto">
              <a:xfrm flipV="1">
                <a:off x="2147" y="2867"/>
                <a:ext cx="76" cy="26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72" name="Freeform 44"/>
              <p:cNvSpPr>
                <a:spLocks/>
              </p:cNvSpPr>
              <p:nvPr/>
            </p:nvSpPr>
            <p:spPr bwMode="auto">
              <a:xfrm>
                <a:off x="2206" y="2850"/>
                <a:ext cx="49" cy="42"/>
              </a:xfrm>
              <a:custGeom>
                <a:avLst/>
                <a:gdLst>
                  <a:gd name="T0" fmla="*/ 2 w 98"/>
                  <a:gd name="T1" fmla="*/ 0 h 85"/>
                  <a:gd name="T2" fmla="*/ 1 w 98"/>
                  <a:gd name="T3" fmla="*/ 1 h 85"/>
                  <a:gd name="T4" fmla="*/ 1 w 98"/>
                  <a:gd name="T5" fmla="*/ 1 h 85"/>
                  <a:gd name="T6" fmla="*/ 1 w 98"/>
                  <a:gd name="T7" fmla="*/ 1 h 85"/>
                  <a:gd name="T8" fmla="*/ 1 w 98"/>
                  <a:gd name="T9" fmla="*/ 1 h 85"/>
                  <a:gd name="T10" fmla="*/ 1 w 98"/>
                  <a:gd name="T11" fmla="*/ 0 h 85"/>
                  <a:gd name="T12" fmla="*/ 1 w 98"/>
                  <a:gd name="T13" fmla="*/ 0 h 85"/>
                  <a:gd name="T14" fmla="*/ 1 w 98"/>
                  <a:gd name="T15" fmla="*/ 0 h 85"/>
                  <a:gd name="T16" fmla="*/ 1 w 98"/>
                  <a:gd name="T17" fmla="*/ 0 h 85"/>
                  <a:gd name="T18" fmla="*/ 1 w 98"/>
                  <a:gd name="T19" fmla="*/ 0 h 85"/>
                  <a:gd name="T20" fmla="*/ 1 w 98"/>
                  <a:gd name="T21" fmla="*/ 0 h 85"/>
                  <a:gd name="T22" fmla="*/ 1 w 98"/>
                  <a:gd name="T23" fmla="*/ 0 h 85"/>
                  <a:gd name="T24" fmla="*/ 1 w 98"/>
                  <a:gd name="T25" fmla="*/ 0 h 85"/>
                  <a:gd name="T26" fmla="*/ 1 w 98"/>
                  <a:gd name="T27" fmla="*/ 0 h 85"/>
                  <a:gd name="T28" fmla="*/ 1 w 98"/>
                  <a:gd name="T29" fmla="*/ 0 h 85"/>
                  <a:gd name="T30" fmla="*/ 1 w 98"/>
                  <a:gd name="T31" fmla="*/ 0 h 85"/>
                  <a:gd name="T32" fmla="*/ 1 w 98"/>
                  <a:gd name="T33" fmla="*/ 0 h 85"/>
                  <a:gd name="T34" fmla="*/ 1 w 98"/>
                  <a:gd name="T35" fmla="*/ 0 h 85"/>
                  <a:gd name="T36" fmla="*/ 0 w 98"/>
                  <a:gd name="T37" fmla="*/ 0 h 85"/>
                  <a:gd name="T38" fmla="*/ 2 w 98"/>
                  <a:gd name="T39" fmla="*/ 0 h 8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98"/>
                  <a:gd name="T61" fmla="*/ 0 h 85"/>
                  <a:gd name="T62" fmla="*/ 98 w 98"/>
                  <a:gd name="T63" fmla="*/ 85 h 8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98" h="85">
                    <a:moveTo>
                      <a:pt x="98" y="14"/>
                    </a:moveTo>
                    <a:lnTo>
                      <a:pt x="29" y="85"/>
                    </a:lnTo>
                    <a:lnTo>
                      <a:pt x="29" y="79"/>
                    </a:lnTo>
                    <a:lnTo>
                      <a:pt x="29" y="73"/>
                    </a:lnTo>
                    <a:lnTo>
                      <a:pt x="29" y="67"/>
                    </a:lnTo>
                    <a:lnTo>
                      <a:pt x="29" y="62"/>
                    </a:lnTo>
                    <a:lnTo>
                      <a:pt x="29" y="58"/>
                    </a:lnTo>
                    <a:lnTo>
                      <a:pt x="27" y="52"/>
                    </a:lnTo>
                    <a:lnTo>
                      <a:pt x="27" y="46"/>
                    </a:lnTo>
                    <a:lnTo>
                      <a:pt x="25" y="40"/>
                    </a:lnTo>
                    <a:lnTo>
                      <a:pt x="23" y="37"/>
                    </a:lnTo>
                    <a:lnTo>
                      <a:pt x="21" y="31"/>
                    </a:lnTo>
                    <a:lnTo>
                      <a:pt x="19" y="27"/>
                    </a:lnTo>
                    <a:lnTo>
                      <a:pt x="18" y="21"/>
                    </a:lnTo>
                    <a:lnTo>
                      <a:pt x="14" y="17"/>
                    </a:lnTo>
                    <a:lnTo>
                      <a:pt x="12" y="12"/>
                    </a:lnTo>
                    <a:lnTo>
                      <a:pt x="8" y="8"/>
                    </a:lnTo>
                    <a:lnTo>
                      <a:pt x="4" y="4"/>
                    </a:lnTo>
                    <a:lnTo>
                      <a:pt x="0" y="0"/>
                    </a:lnTo>
                    <a:lnTo>
                      <a:pt x="98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73" name="Line 45"/>
              <p:cNvSpPr>
                <a:spLocks noChangeShapeType="1"/>
              </p:cNvSpPr>
              <p:nvPr/>
            </p:nvSpPr>
            <p:spPr bwMode="auto">
              <a:xfrm>
                <a:off x="2147" y="2893"/>
                <a:ext cx="80" cy="5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74" name="Freeform 46"/>
              <p:cNvSpPr>
                <a:spLocks/>
              </p:cNvSpPr>
              <p:nvPr/>
            </p:nvSpPr>
            <p:spPr bwMode="auto">
              <a:xfrm>
                <a:off x="2206" y="2922"/>
                <a:ext cx="49" cy="43"/>
              </a:xfrm>
              <a:custGeom>
                <a:avLst/>
                <a:gdLst>
                  <a:gd name="T0" fmla="*/ 2 w 98"/>
                  <a:gd name="T1" fmla="*/ 1 h 86"/>
                  <a:gd name="T2" fmla="*/ 0 w 98"/>
                  <a:gd name="T3" fmla="*/ 1 h 86"/>
                  <a:gd name="T4" fmla="*/ 1 w 98"/>
                  <a:gd name="T5" fmla="*/ 1 h 86"/>
                  <a:gd name="T6" fmla="*/ 1 w 98"/>
                  <a:gd name="T7" fmla="*/ 1 h 86"/>
                  <a:gd name="T8" fmla="*/ 1 w 98"/>
                  <a:gd name="T9" fmla="*/ 1 h 86"/>
                  <a:gd name="T10" fmla="*/ 1 w 98"/>
                  <a:gd name="T11" fmla="*/ 1 h 86"/>
                  <a:gd name="T12" fmla="*/ 1 w 98"/>
                  <a:gd name="T13" fmla="*/ 1 h 86"/>
                  <a:gd name="T14" fmla="*/ 1 w 98"/>
                  <a:gd name="T15" fmla="*/ 1 h 86"/>
                  <a:gd name="T16" fmla="*/ 1 w 98"/>
                  <a:gd name="T17" fmla="*/ 1 h 86"/>
                  <a:gd name="T18" fmla="*/ 1 w 98"/>
                  <a:gd name="T19" fmla="*/ 1 h 86"/>
                  <a:gd name="T20" fmla="*/ 1 w 98"/>
                  <a:gd name="T21" fmla="*/ 1 h 86"/>
                  <a:gd name="T22" fmla="*/ 1 w 98"/>
                  <a:gd name="T23" fmla="*/ 1 h 86"/>
                  <a:gd name="T24" fmla="*/ 1 w 98"/>
                  <a:gd name="T25" fmla="*/ 1 h 86"/>
                  <a:gd name="T26" fmla="*/ 1 w 98"/>
                  <a:gd name="T27" fmla="*/ 1 h 86"/>
                  <a:gd name="T28" fmla="*/ 1 w 98"/>
                  <a:gd name="T29" fmla="*/ 1 h 86"/>
                  <a:gd name="T30" fmla="*/ 1 w 98"/>
                  <a:gd name="T31" fmla="*/ 1 h 86"/>
                  <a:gd name="T32" fmla="*/ 1 w 98"/>
                  <a:gd name="T33" fmla="*/ 1 h 86"/>
                  <a:gd name="T34" fmla="*/ 1 w 98"/>
                  <a:gd name="T35" fmla="*/ 1 h 86"/>
                  <a:gd name="T36" fmla="*/ 1 w 98"/>
                  <a:gd name="T37" fmla="*/ 0 h 86"/>
                  <a:gd name="T38" fmla="*/ 2 w 98"/>
                  <a:gd name="T39" fmla="*/ 1 h 8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98"/>
                  <a:gd name="T61" fmla="*/ 0 h 86"/>
                  <a:gd name="T62" fmla="*/ 98 w 98"/>
                  <a:gd name="T63" fmla="*/ 86 h 8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98" h="86">
                    <a:moveTo>
                      <a:pt x="98" y="86"/>
                    </a:moveTo>
                    <a:lnTo>
                      <a:pt x="0" y="73"/>
                    </a:lnTo>
                    <a:lnTo>
                      <a:pt x="4" y="71"/>
                    </a:lnTo>
                    <a:lnTo>
                      <a:pt x="10" y="67"/>
                    </a:lnTo>
                    <a:lnTo>
                      <a:pt x="14" y="65"/>
                    </a:lnTo>
                    <a:lnTo>
                      <a:pt x="18" y="61"/>
                    </a:lnTo>
                    <a:lnTo>
                      <a:pt x="21" y="58"/>
                    </a:lnTo>
                    <a:lnTo>
                      <a:pt x="25" y="54"/>
                    </a:lnTo>
                    <a:lnTo>
                      <a:pt x="29" y="50"/>
                    </a:lnTo>
                    <a:lnTo>
                      <a:pt x="33" y="44"/>
                    </a:lnTo>
                    <a:lnTo>
                      <a:pt x="35" y="40"/>
                    </a:lnTo>
                    <a:lnTo>
                      <a:pt x="39" y="36"/>
                    </a:lnTo>
                    <a:lnTo>
                      <a:pt x="41" y="31"/>
                    </a:lnTo>
                    <a:lnTo>
                      <a:pt x="42" y="27"/>
                    </a:lnTo>
                    <a:lnTo>
                      <a:pt x="44" y="21"/>
                    </a:lnTo>
                    <a:lnTo>
                      <a:pt x="46" y="15"/>
                    </a:lnTo>
                    <a:lnTo>
                      <a:pt x="48" y="12"/>
                    </a:lnTo>
                    <a:lnTo>
                      <a:pt x="48" y="6"/>
                    </a:lnTo>
                    <a:lnTo>
                      <a:pt x="50" y="0"/>
                    </a:lnTo>
                    <a:lnTo>
                      <a:pt x="98" y="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75" name="Line 47"/>
              <p:cNvSpPr>
                <a:spLocks noChangeShapeType="1"/>
              </p:cNvSpPr>
              <p:nvPr/>
            </p:nvSpPr>
            <p:spPr bwMode="auto">
              <a:xfrm flipV="1">
                <a:off x="2147" y="2983"/>
                <a:ext cx="80" cy="5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76" name="Freeform 48"/>
              <p:cNvSpPr>
                <a:spLocks/>
              </p:cNvSpPr>
              <p:nvPr/>
            </p:nvSpPr>
            <p:spPr bwMode="auto">
              <a:xfrm>
                <a:off x="2206" y="2965"/>
                <a:ext cx="49" cy="42"/>
              </a:xfrm>
              <a:custGeom>
                <a:avLst/>
                <a:gdLst>
                  <a:gd name="T0" fmla="*/ 2 w 98"/>
                  <a:gd name="T1" fmla="*/ 0 h 85"/>
                  <a:gd name="T2" fmla="*/ 1 w 98"/>
                  <a:gd name="T3" fmla="*/ 1 h 85"/>
                  <a:gd name="T4" fmla="*/ 1 w 98"/>
                  <a:gd name="T5" fmla="*/ 1 h 85"/>
                  <a:gd name="T6" fmla="*/ 1 w 98"/>
                  <a:gd name="T7" fmla="*/ 1 h 85"/>
                  <a:gd name="T8" fmla="*/ 1 w 98"/>
                  <a:gd name="T9" fmla="*/ 1 h 85"/>
                  <a:gd name="T10" fmla="*/ 1 w 98"/>
                  <a:gd name="T11" fmla="*/ 1 h 85"/>
                  <a:gd name="T12" fmla="*/ 1 w 98"/>
                  <a:gd name="T13" fmla="*/ 0 h 85"/>
                  <a:gd name="T14" fmla="*/ 1 w 98"/>
                  <a:gd name="T15" fmla="*/ 0 h 85"/>
                  <a:gd name="T16" fmla="*/ 1 w 98"/>
                  <a:gd name="T17" fmla="*/ 0 h 85"/>
                  <a:gd name="T18" fmla="*/ 1 w 98"/>
                  <a:gd name="T19" fmla="*/ 0 h 85"/>
                  <a:gd name="T20" fmla="*/ 1 w 98"/>
                  <a:gd name="T21" fmla="*/ 0 h 85"/>
                  <a:gd name="T22" fmla="*/ 1 w 98"/>
                  <a:gd name="T23" fmla="*/ 0 h 85"/>
                  <a:gd name="T24" fmla="*/ 1 w 98"/>
                  <a:gd name="T25" fmla="*/ 0 h 85"/>
                  <a:gd name="T26" fmla="*/ 1 w 98"/>
                  <a:gd name="T27" fmla="*/ 0 h 85"/>
                  <a:gd name="T28" fmla="*/ 1 w 98"/>
                  <a:gd name="T29" fmla="*/ 0 h 85"/>
                  <a:gd name="T30" fmla="*/ 1 w 98"/>
                  <a:gd name="T31" fmla="*/ 0 h 85"/>
                  <a:gd name="T32" fmla="*/ 1 w 98"/>
                  <a:gd name="T33" fmla="*/ 0 h 85"/>
                  <a:gd name="T34" fmla="*/ 1 w 98"/>
                  <a:gd name="T35" fmla="*/ 0 h 85"/>
                  <a:gd name="T36" fmla="*/ 0 w 98"/>
                  <a:gd name="T37" fmla="*/ 0 h 85"/>
                  <a:gd name="T38" fmla="*/ 2 w 98"/>
                  <a:gd name="T39" fmla="*/ 0 h 8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98"/>
                  <a:gd name="T61" fmla="*/ 0 h 85"/>
                  <a:gd name="T62" fmla="*/ 98 w 98"/>
                  <a:gd name="T63" fmla="*/ 85 h 8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98" h="85">
                    <a:moveTo>
                      <a:pt x="98" y="0"/>
                    </a:moveTo>
                    <a:lnTo>
                      <a:pt x="50" y="85"/>
                    </a:lnTo>
                    <a:lnTo>
                      <a:pt x="48" y="81"/>
                    </a:lnTo>
                    <a:lnTo>
                      <a:pt x="48" y="75"/>
                    </a:lnTo>
                    <a:lnTo>
                      <a:pt x="46" y="69"/>
                    </a:lnTo>
                    <a:lnTo>
                      <a:pt x="44" y="64"/>
                    </a:lnTo>
                    <a:lnTo>
                      <a:pt x="42" y="60"/>
                    </a:lnTo>
                    <a:lnTo>
                      <a:pt x="41" y="54"/>
                    </a:lnTo>
                    <a:lnTo>
                      <a:pt x="39" y="50"/>
                    </a:lnTo>
                    <a:lnTo>
                      <a:pt x="35" y="44"/>
                    </a:lnTo>
                    <a:lnTo>
                      <a:pt x="33" y="41"/>
                    </a:lnTo>
                    <a:lnTo>
                      <a:pt x="29" y="37"/>
                    </a:lnTo>
                    <a:lnTo>
                      <a:pt x="25" y="33"/>
                    </a:lnTo>
                    <a:lnTo>
                      <a:pt x="21" y="29"/>
                    </a:lnTo>
                    <a:lnTo>
                      <a:pt x="18" y="25"/>
                    </a:lnTo>
                    <a:lnTo>
                      <a:pt x="14" y="21"/>
                    </a:lnTo>
                    <a:lnTo>
                      <a:pt x="10" y="18"/>
                    </a:lnTo>
                    <a:lnTo>
                      <a:pt x="4" y="16"/>
                    </a:lnTo>
                    <a:lnTo>
                      <a:pt x="0" y="12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77" name="Line 49"/>
              <p:cNvSpPr>
                <a:spLocks noChangeShapeType="1"/>
              </p:cNvSpPr>
              <p:nvPr/>
            </p:nvSpPr>
            <p:spPr bwMode="auto">
              <a:xfrm>
                <a:off x="2291" y="2893"/>
                <a:ext cx="1" cy="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78" name="Freeform 50"/>
              <p:cNvSpPr>
                <a:spLocks/>
              </p:cNvSpPr>
              <p:nvPr/>
            </p:nvSpPr>
            <p:spPr bwMode="auto">
              <a:xfrm>
                <a:off x="2269" y="2884"/>
                <a:ext cx="44" cy="44"/>
              </a:xfrm>
              <a:custGeom>
                <a:avLst/>
                <a:gdLst>
                  <a:gd name="T0" fmla="*/ 1 w 88"/>
                  <a:gd name="T1" fmla="*/ 1 h 88"/>
                  <a:gd name="T2" fmla="*/ 0 w 88"/>
                  <a:gd name="T3" fmla="*/ 0 h 88"/>
                  <a:gd name="T4" fmla="*/ 1 w 88"/>
                  <a:gd name="T5" fmla="*/ 1 h 88"/>
                  <a:gd name="T6" fmla="*/ 1 w 88"/>
                  <a:gd name="T7" fmla="*/ 1 h 88"/>
                  <a:gd name="T8" fmla="*/ 1 w 88"/>
                  <a:gd name="T9" fmla="*/ 1 h 88"/>
                  <a:gd name="T10" fmla="*/ 1 w 88"/>
                  <a:gd name="T11" fmla="*/ 1 h 88"/>
                  <a:gd name="T12" fmla="*/ 1 w 88"/>
                  <a:gd name="T13" fmla="*/ 1 h 88"/>
                  <a:gd name="T14" fmla="*/ 1 w 88"/>
                  <a:gd name="T15" fmla="*/ 1 h 88"/>
                  <a:gd name="T16" fmla="*/ 1 w 88"/>
                  <a:gd name="T17" fmla="*/ 1 h 88"/>
                  <a:gd name="T18" fmla="*/ 1 w 88"/>
                  <a:gd name="T19" fmla="*/ 1 h 88"/>
                  <a:gd name="T20" fmla="*/ 1 w 88"/>
                  <a:gd name="T21" fmla="*/ 1 h 88"/>
                  <a:gd name="T22" fmla="*/ 1 w 88"/>
                  <a:gd name="T23" fmla="*/ 1 h 88"/>
                  <a:gd name="T24" fmla="*/ 1 w 88"/>
                  <a:gd name="T25" fmla="*/ 1 h 88"/>
                  <a:gd name="T26" fmla="*/ 1 w 88"/>
                  <a:gd name="T27" fmla="*/ 1 h 88"/>
                  <a:gd name="T28" fmla="*/ 1 w 88"/>
                  <a:gd name="T29" fmla="*/ 1 h 88"/>
                  <a:gd name="T30" fmla="*/ 1 w 88"/>
                  <a:gd name="T31" fmla="*/ 1 h 88"/>
                  <a:gd name="T32" fmla="*/ 1 w 88"/>
                  <a:gd name="T33" fmla="*/ 1 h 88"/>
                  <a:gd name="T34" fmla="*/ 1 w 88"/>
                  <a:gd name="T35" fmla="*/ 1 h 88"/>
                  <a:gd name="T36" fmla="*/ 1 w 88"/>
                  <a:gd name="T37" fmla="*/ 0 h 88"/>
                  <a:gd name="T38" fmla="*/ 1 w 88"/>
                  <a:gd name="T39" fmla="*/ 1 h 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88"/>
                  <a:gd name="T61" fmla="*/ 0 h 88"/>
                  <a:gd name="T62" fmla="*/ 88 w 88"/>
                  <a:gd name="T63" fmla="*/ 88 h 8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88" h="88">
                    <a:moveTo>
                      <a:pt x="44" y="88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9" y="4"/>
                    </a:lnTo>
                    <a:lnTo>
                      <a:pt x="13" y="6"/>
                    </a:lnTo>
                    <a:lnTo>
                      <a:pt x="19" y="8"/>
                    </a:lnTo>
                    <a:lnTo>
                      <a:pt x="25" y="10"/>
                    </a:lnTo>
                    <a:lnTo>
                      <a:pt x="31" y="10"/>
                    </a:lnTo>
                    <a:lnTo>
                      <a:pt x="34" y="10"/>
                    </a:lnTo>
                    <a:lnTo>
                      <a:pt x="40" y="12"/>
                    </a:lnTo>
                    <a:lnTo>
                      <a:pt x="46" y="12"/>
                    </a:lnTo>
                    <a:lnTo>
                      <a:pt x="52" y="10"/>
                    </a:lnTo>
                    <a:lnTo>
                      <a:pt x="57" y="10"/>
                    </a:lnTo>
                    <a:lnTo>
                      <a:pt x="61" y="10"/>
                    </a:lnTo>
                    <a:lnTo>
                      <a:pt x="67" y="8"/>
                    </a:lnTo>
                    <a:lnTo>
                      <a:pt x="73" y="6"/>
                    </a:lnTo>
                    <a:lnTo>
                      <a:pt x="79" y="4"/>
                    </a:lnTo>
                    <a:lnTo>
                      <a:pt x="82" y="2"/>
                    </a:lnTo>
                    <a:lnTo>
                      <a:pt x="88" y="0"/>
                    </a:lnTo>
                    <a:lnTo>
                      <a:pt x="44" y="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79" name="Line 51"/>
              <p:cNvSpPr>
                <a:spLocks noChangeShapeType="1"/>
              </p:cNvSpPr>
              <p:nvPr/>
            </p:nvSpPr>
            <p:spPr bwMode="auto">
              <a:xfrm>
                <a:off x="2147" y="3037"/>
                <a:ext cx="76" cy="25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80" name="Freeform 52"/>
              <p:cNvSpPr>
                <a:spLocks/>
              </p:cNvSpPr>
              <p:nvPr/>
            </p:nvSpPr>
            <p:spPr bwMode="auto">
              <a:xfrm>
                <a:off x="2206" y="3038"/>
                <a:ext cx="49" cy="42"/>
              </a:xfrm>
              <a:custGeom>
                <a:avLst/>
                <a:gdLst>
                  <a:gd name="T0" fmla="*/ 2 w 98"/>
                  <a:gd name="T1" fmla="*/ 1 h 84"/>
                  <a:gd name="T2" fmla="*/ 0 w 98"/>
                  <a:gd name="T3" fmla="*/ 1 h 84"/>
                  <a:gd name="T4" fmla="*/ 1 w 98"/>
                  <a:gd name="T5" fmla="*/ 1 h 84"/>
                  <a:gd name="T6" fmla="*/ 1 w 98"/>
                  <a:gd name="T7" fmla="*/ 1 h 84"/>
                  <a:gd name="T8" fmla="*/ 1 w 98"/>
                  <a:gd name="T9" fmla="*/ 1 h 84"/>
                  <a:gd name="T10" fmla="*/ 1 w 98"/>
                  <a:gd name="T11" fmla="*/ 1 h 84"/>
                  <a:gd name="T12" fmla="*/ 1 w 98"/>
                  <a:gd name="T13" fmla="*/ 1 h 84"/>
                  <a:gd name="T14" fmla="*/ 1 w 98"/>
                  <a:gd name="T15" fmla="*/ 1 h 84"/>
                  <a:gd name="T16" fmla="*/ 1 w 98"/>
                  <a:gd name="T17" fmla="*/ 1 h 84"/>
                  <a:gd name="T18" fmla="*/ 1 w 98"/>
                  <a:gd name="T19" fmla="*/ 1 h 84"/>
                  <a:gd name="T20" fmla="*/ 1 w 98"/>
                  <a:gd name="T21" fmla="*/ 1 h 84"/>
                  <a:gd name="T22" fmla="*/ 1 w 98"/>
                  <a:gd name="T23" fmla="*/ 1 h 84"/>
                  <a:gd name="T24" fmla="*/ 1 w 98"/>
                  <a:gd name="T25" fmla="*/ 1 h 84"/>
                  <a:gd name="T26" fmla="*/ 1 w 98"/>
                  <a:gd name="T27" fmla="*/ 1 h 84"/>
                  <a:gd name="T28" fmla="*/ 1 w 98"/>
                  <a:gd name="T29" fmla="*/ 1 h 84"/>
                  <a:gd name="T30" fmla="*/ 1 w 98"/>
                  <a:gd name="T31" fmla="*/ 1 h 84"/>
                  <a:gd name="T32" fmla="*/ 1 w 98"/>
                  <a:gd name="T33" fmla="*/ 1 h 84"/>
                  <a:gd name="T34" fmla="*/ 1 w 98"/>
                  <a:gd name="T35" fmla="*/ 1 h 84"/>
                  <a:gd name="T36" fmla="*/ 1 w 98"/>
                  <a:gd name="T37" fmla="*/ 0 h 84"/>
                  <a:gd name="T38" fmla="*/ 2 w 98"/>
                  <a:gd name="T39" fmla="*/ 1 h 8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98"/>
                  <a:gd name="T61" fmla="*/ 0 h 84"/>
                  <a:gd name="T62" fmla="*/ 98 w 98"/>
                  <a:gd name="T63" fmla="*/ 84 h 84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98" h="84">
                    <a:moveTo>
                      <a:pt x="98" y="69"/>
                    </a:moveTo>
                    <a:lnTo>
                      <a:pt x="0" y="84"/>
                    </a:lnTo>
                    <a:lnTo>
                      <a:pt x="4" y="79"/>
                    </a:lnTo>
                    <a:lnTo>
                      <a:pt x="8" y="75"/>
                    </a:lnTo>
                    <a:lnTo>
                      <a:pt x="12" y="71"/>
                    </a:lnTo>
                    <a:lnTo>
                      <a:pt x="14" y="67"/>
                    </a:lnTo>
                    <a:lnTo>
                      <a:pt x="18" y="61"/>
                    </a:lnTo>
                    <a:lnTo>
                      <a:pt x="19" y="58"/>
                    </a:lnTo>
                    <a:lnTo>
                      <a:pt x="21" y="52"/>
                    </a:lnTo>
                    <a:lnTo>
                      <a:pt x="23" y="48"/>
                    </a:lnTo>
                    <a:lnTo>
                      <a:pt x="25" y="42"/>
                    </a:lnTo>
                    <a:lnTo>
                      <a:pt x="27" y="37"/>
                    </a:lnTo>
                    <a:lnTo>
                      <a:pt x="27" y="33"/>
                    </a:lnTo>
                    <a:lnTo>
                      <a:pt x="29" y="27"/>
                    </a:lnTo>
                    <a:lnTo>
                      <a:pt x="29" y="21"/>
                    </a:lnTo>
                    <a:lnTo>
                      <a:pt x="29" y="15"/>
                    </a:lnTo>
                    <a:lnTo>
                      <a:pt x="29" y="10"/>
                    </a:lnTo>
                    <a:lnTo>
                      <a:pt x="29" y="6"/>
                    </a:lnTo>
                    <a:lnTo>
                      <a:pt x="29" y="0"/>
                    </a:lnTo>
                    <a:lnTo>
                      <a:pt x="98" y="6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81" name="Rectangle 53"/>
              <p:cNvSpPr>
                <a:spLocks noChangeArrowheads="1"/>
              </p:cNvSpPr>
              <p:nvPr/>
            </p:nvSpPr>
            <p:spPr bwMode="auto">
              <a:xfrm>
                <a:off x="2150" y="2662"/>
                <a:ext cx="100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</a:rPr>
                  <a:t>Stat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40182" name="Rectangle 54"/>
              <p:cNvSpPr>
                <a:spLocks noChangeArrowheads="1"/>
              </p:cNvSpPr>
              <p:nvPr/>
            </p:nvSpPr>
            <p:spPr bwMode="auto">
              <a:xfrm>
                <a:off x="2120" y="2739"/>
                <a:ext cx="160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</a:rPr>
                  <a:t>model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40183" name="Freeform 55"/>
              <p:cNvSpPr>
                <a:spLocks/>
              </p:cNvSpPr>
              <p:nvPr/>
            </p:nvSpPr>
            <p:spPr bwMode="auto">
              <a:xfrm>
                <a:off x="2452" y="3144"/>
                <a:ext cx="396" cy="18"/>
              </a:xfrm>
              <a:custGeom>
                <a:avLst/>
                <a:gdLst>
                  <a:gd name="T0" fmla="*/ 12 w 792"/>
                  <a:gd name="T1" fmla="*/ 0 h 36"/>
                  <a:gd name="T2" fmla="*/ 0 w 792"/>
                  <a:gd name="T3" fmla="*/ 0 h 36"/>
                  <a:gd name="T4" fmla="*/ 1 w 792"/>
                  <a:gd name="T5" fmla="*/ 1 h 36"/>
                  <a:gd name="T6" fmla="*/ 12 w 792"/>
                  <a:gd name="T7" fmla="*/ 1 h 36"/>
                  <a:gd name="T8" fmla="*/ 12 w 792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2"/>
                  <a:gd name="T16" fmla="*/ 0 h 36"/>
                  <a:gd name="T17" fmla="*/ 792 w 792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2" h="36">
                    <a:moveTo>
                      <a:pt x="756" y="0"/>
                    </a:moveTo>
                    <a:lnTo>
                      <a:pt x="0" y="0"/>
                    </a:lnTo>
                    <a:lnTo>
                      <a:pt x="37" y="36"/>
                    </a:lnTo>
                    <a:lnTo>
                      <a:pt x="792" y="36"/>
                    </a:lnTo>
                    <a:lnTo>
                      <a:pt x="756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84" name="Freeform 56"/>
              <p:cNvSpPr>
                <a:spLocks/>
              </p:cNvSpPr>
              <p:nvPr/>
            </p:nvSpPr>
            <p:spPr bwMode="auto">
              <a:xfrm>
                <a:off x="2830" y="2659"/>
                <a:ext cx="18" cy="503"/>
              </a:xfrm>
              <a:custGeom>
                <a:avLst/>
                <a:gdLst>
                  <a:gd name="T0" fmla="*/ 1 w 36"/>
                  <a:gd name="T1" fmla="*/ 15 h 1007"/>
                  <a:gd name="T2" fmla="*/ 0 w 36"/>
                  <a:gd name="T3" fmla="*/ 15 h 1007"/>
                  <a:gd name="T4" fmla="*/ 0 w 36"/>
                  <a:gd name="T5" fmla="*/ 0 h 1007"/>
                  <a:gd name="T6" fmla="*/ 1 w 36"/>
                  <a:gd name="T7" fmla="*/ 0 h 1007"/>
                  <a:gd name="T8" fmla="*/ 1 w 36"/>
                  <a:gd name="T9" fmla="*/ 15 h 10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1007"/>
                  <a:gd name="T17" fmla="*/ 36 w 36"/>
                  <a:gd name="T18" fmla="*/ 1007 h 10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1007">
                    <a:moveTo>
                      <a:pt x="36" y="1007"/>
                    </a:moveTo>
                    <a:lnTo>
                      <a:pt x="0" y="971"/>
                    </a:lnTo>
                    <a:lnTo>
                      <a:pt x="0" y="0"/>
                    </a:lnTo>
                    <a:lnTo>
                      <a:pt x="36" y="37"/>
                    </a:lnTo>
                    <a:lnTo>
                      <a:pt x="36" y="1007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85" name="Rectangle 57"/>
              <p:cNvSpPr>
                <a:spLocks noChangeArrowheads="1"/>
              </p:cNvSpPr>
              <p:nvPr/>
            </p:nvSpPr>
            <p:spPr bwMode="auto">
              <a:xfrm>
                <a:off x="2452" y="2659"/>
                <a:ext cx="378" cy="485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86" name="Rectangle 58"/>
              <p:cNvSpPr>
                <a:spLocks noChangeArrowheads="1"/>
              </p:cNvSpPr>
              <p:nvPr/>
            </p:nvSpPr>
            <p:spPr bwMode="auto">
              <a:xfrm>
                <a:off x="2522" y="2653"/>
                <a:ext cx="238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</a:rPr>
                  <a:t>Evidence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40187" name="Rectangle 59"/>
              <p:cNvSpPr>
                <a:spLocks noChangeArrowheads="1"/>
              </p:cNvSpPr>
              <p:nvPr/>
            </p:nvSpPr>
            <p:spPr bwMode="auto">
              <a:xfrm>
                <a:off x="2568" y="2730"/>
                <a:ext cx="146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</a:rPr>
                  <a:t>Rules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40188" name="Rectangle 60"/>
              <p:cNvSpPr>
                <a:spLocks noChangeArrowheads="1"/>
              </p:cNvSpPr>
              <p:nvPr/>
            </p:nvSpPr>
            <p:spPr bwMode="auto">
              <a:xfrm>
                <a:off x="2480" y="2838"/>
                <a:ext cx="72" cy="72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89" name="Rectangle 61"/>
              <p:cNvSpPr>
                <a:spLocks noChangeArrowheads="1"/>
              </p:cNvSpPr>
              <p:nvPr/>
            </p:nvSpPr>
            <p:spPr bwMode="auto">
              <a:xfrm>
                <a:off x="2480" y="2946"/>
                <a:ext cx="72" cy="72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90" name="Rectangle 62"/>
              <p:cNvSpPr>
                <a:spLocks noChangeArrowheads="1"/>
              </p:cNvSpPr>
              <p:nvPr/>
            </p:nvSpPr>
            <p:spPr bwMode="auto">
              <a:xfrm>
                <a:off x="2480" y="3054"/>
                <a:ext cx="72" cy="73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91" name="Rectangle 63"/>
              <p:cNvSpPr>
                <a:spLocks noChangeArrowheads="1"/>
              </p:cNvSpPr>
              <p:nvPr/>
            </p:nvSpPr>
            <p:spPr bwMode="auto">
              <a:xfrm>
                <a:off x="2677" y="2838"/>
                <a:ext cx="126" cy="306"/>
              </a:xfrm>
              <a:prstGeom prst="rect">
                <a:avLst/>
              </a:prstGeom>
              <a:solidFill>
                <a:srgbClr val="FFFF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92" name="Freeform 64"/>
              <p:cNvSpPr>
                <a:spLocks/>
              </p:cNvSpPr>
              <p:nvPr/>
            </p:nvSpPr>
            <p:spPr bwMode="auto">
              <a:xfrm>
                <a:off x="2696" y="2856"/>
                <a:ext cx="72" cy="54"/>
              </a:xfrm>
              <a:custGeom>
                <a:avLst/>
                <a:gdLst>
                  <a:gd name="T0" fmla="*/ 1 w 144"/>
                  <a:gd name="T1" fmla="*/ 2 h 107"/>
                  <a:gd name="T2" fmla="*/ 1 w 144"/>
                  <a:gd name="T3" fmla="*/ 2 h 107"/>
                  <a:gd name="T4" fmla="*/ 2 w 144"/>
                  <a:gd name="T5" fmla="*/ 1 h 107"/>
                  <a:gd name="T6" fmla="*/ 1 w 144"/>
                  <a:gd name="T7" fmla="*/ 0 h 107"/>
                  <a:gd name="T8" fmla="*/ 1 w 144"/>
                  <a:gd name="T9" fmla="*/ 0 h 107"/>
                  <a:gd name="T10" fmla="*/ 0 w 144"/>
                  <a:gd name="T11" fmla="*/ 1 h 107"/>
                  <a:gd name="T12" fmla="*/ 1 w 144"/>
                  <a:gd name="T13" fmla="*/ 2 h 10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4"/>
                  <a:gd name="T22" fmla="*/ 0 h 107"/>
                  <a:gd name="T23" fmla="*/ 144 w 144"/>
                  <a:gd name="T24" fmla="*/ 107 h 10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4" h="107">
                    <a:moveTo>
                      <a:pt x="35" y="107"/>
                    </a:moveTo>
                    <a:lnTo>
                      <a:pt x="108" y="107"/>
                    </a:lnTo>
                    <a:lnTo>
                      <a:pt x="144" y="53"/>
                    </a:lnTo>
                    <a:lnTo>
                      <a:pt x="108" y="0"/>
                    </a:lnTo>
                    <a:lnTo>
                      <a:pt x="35" y="0"/>
                    </a:lnTo>
                    <a:lnTo>
                      <a:pt x="0" y="53"/>
                    </a:lnTo>
                    <a:lnTo>
                      <a:pt x="35" y="107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93" name="Freeform 65"/>
              <p:cNvSpPr>
                <a:spLocks/>
              </p:cNvSpPr>
              <p:nvPr/>
            </p:nvSpPr>
            <p:spPr bwMode="auto">
              <a:xfrm>
                <a:off x="2723" y="3072"/>
                <a:ext cx="80" cy="55"/>
              </a:xfrm>
              <a:custGeom>
                <a:avLst/>
                <a:gdLst>
                  <a:gd name="T0" fmla="*/ 0 w 161"/>
                  <a:gd name="T1" fmla="*/ 2 h 109"/>
                  <a:gd name="T2" fmla="*/ 1 w 161"/>
                  <a:gd name="T3" fmla="*/ 2 h 109"/>
                  <a:gd name="T4" fmla="*/ 2 w 161"/>
                  <a:gd name="T5" fmla="*/ 0 h 109"/>
                  <a:gd name="T6" fmla="*/ 0 w 161"/>
                  <a:gd name="T7" fmla="*/ 0 h 109"/>
                  <a:gd name="T8" fmla="*/ 0 w 161"/>
                  <a:gd name="T9" fmla="*/ 2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1"/>
                  <a:gd name="T16" fmla="*/ 0 h 109"/>
                  <a:gd name="T17" fmla="*/ 161 w 161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1" h="109">
                    <a:moveTo>
                      <a:pt x="40" y="109"/>
                    </a:moveTo>
                    <a:lnTo>
                      <a:pt x="121" y="109"/>
                    </a:lnTo>
                    <a:lnTo>
                      <a:pt x="161" y="0"/>
                    </a:lnTo>
                    <a:lnTo>
                      <a:pt x="0" y="0"/>
                    </a:lnTo>
                    <a:lnTo>
                      <a:pt x="40" y="109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94" name="Freeform 66"/>
              <p:cNvSpPr>
                <a:spLocks/>
              </p:cNvSpPr>
              <p:nvPr/>
            </p:nvSpPr>
            <p:spPr bwMode="auto">
              <a:xfrm>
                <a:off x="2696" y="3054"/>
                <a:ext cx="72" cy="55"/>
              </a:xfrm>
              <a:custGeom>
                <a:avLst/>
                <a:gdLst>
                  <a:gd name="T0" fmla="*/ 0 w 144"/>
                  <a:gd name="T1" fmla="*/ 1 h 109"/>
                  <a:gd name="T2" fmla="*/ 1 w 144"/>
                  <a:gd name="T3" fmla="*/ 0 h 109"/>
                  <a:gd name="T4" fmla="*/ 2 w 144"/>
                  <a:gd name="T5" fmla="*/ 1 h 109"/>
                  <a:gd name="T6" fmla="*/ 1 w 144"/>
                  <a:gd name="T7" fmla="*/ 2 h 109"/>
                  <a:gd name="T8" fmla="*/ 0 w 144"/>
                  <a:gd name="T9" fmla="*/ 1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109"/>
                  <a:gd name="T17" fmla="*/ 144 w 144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109">
                    <a:moveTo>
                      <a:pt x="0" y="55"/>
                    </a:moveTo>
                    <a:lnTo>
                      <a:pt x="71" y="0"/>
                    </a:lnTo>
                    <a:lnTo>
                      <a:pt x="144" y="55"/>
                    </a:lnTo>
                    <a:lnTo>
                      <a:pt x="71" y="109"/>
                    </a:ln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95" name="Rectangle 67"/>
              <p:cNvSpPr>
                <a:spLocks noChangeArrowheads="1"/>
              </p:cNvSpPr>
              <p:nvPr/>
            </p:nvSpPr>
            <p:spPr bwMode="auto">
              <a:xfrm>
                <a:off x="2696" y="3018"/>
                <a:ext cx="96" cy="36"/>
              </a:xfrm>
              <a:prstGeom prst="rect">
                <a:avLst/>
              </a:prstGeom>
              <a:solidFill>
                <a:srgbClr val="FFFF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96" name="Freeform 68"/>
              <p:cNvSpPr>
                <a:spLocks/>
              </p:cNvSpPr>
              <p:nvPr/>
            </p:nvSpPr>
            <p:spPr bwMode="auto">
              <a:xfrm>
                <a:off x="2731" y="2893"/>
                <a:ext cx="72" cy="53"/>
              </a:xfrm>
              <a:custGeom>
                <a:avLst/>
                <a:gdLst>
                  <a:gd name="T0" fmla="*/ 1 w 144"/>
                  <a:gd name="T1" fmla="*/ 0 h 108"/>
                  <a:gd name="T2" fmla="*/ 2 w 144"/>
                  <a:gd name="T3" fmla="*/ 0 h 108"/>
                  <a:gd name="T4" fmla="*/ 2 w 144"/>
                  <a:gd name="T5" fmla="*/ 0 h 108"/>
                  <a:gd name="T6" fmla="*/ 2 w 144"/>
                  <a:gd name="T7" fmla="*/ 0 h 108"/>
                  <a:gd name="T8" fmla="*/ 2 w 144"/>
                  <a:gd name="T9" fmla="*/ 1 h 108"/>
                  <a:gd name="T10" fmla="*/ 2 w 144"/>
                  <a:gd name="T11" fmla="*/ 1 h 108"/>
                  <a:gd name="T12" fmla="*/ 1 w 144"/>
                  <a:gd name="T13" fmla="*/ 1 h 108"/>
                  <a:gd name="T14" fmla="*/ 1 w 144"/>
                  <a:gd name="T15" fmla="*/ 1 h 108"/>
                  <a:gd name="T16" fmla="*/ 0 w 144"/>
                  <a:gd name="T17" fmla="*/ 0 h 108"/>
                  <a:gd name="T18" fmla="*/ 1 w 144"/>
                  <a:gd name="T19" fmla="*/ 0 h 108"/>
                  <a:gd name="T20" fmla="*/ 1 w 144"/>
                  <a:gd name="T21" fmla="*/ 0 h 10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4"/>
                  <a:gd name="T34" fmla="*/ 0 h 108"/>
                  <a:gd name="T35" fmla="*/ 144 w 144"/>
                  <a:gd name="T36" fmla="*/ 108 h 10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4" h="108">
                    <a:moveTo>
                      <a:pt x="14" y="0"/>
                    </a:moveTo>
                    <a:lnTo>
                      <a:pt x="144" y="0"/>
                    </a:lnTo>
                    <a:lnTo>
                      <a:pt x="135" y="25"/>
                    </a:lnTo>
                    <a:lnTo>
                      <a:pt x="131" y="54"/>
                    </a:lnTo>
                    <a:lnTo>
                      <a:pt x="135" y="81"/>
                    </a:lnTo>
                    <a:lnTo>
                      <a:pt x="144" y="108"/>
                    </a:lnTo>
                    <a:lnTo>
                      <a:pt x="14" y="108"/>
                    </a:lnTo>
                    <a:lnTo>
                      <a:pt x="4" y="81"/>
                    </a:lnTo>
                    <a:lnTo>
                      <a:pt x="0" y="54"/>
                    </a:lnTo>
                    <a:lnTo>
                      <a:pt x="4" y="25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97" name="Freeform 69"/>
              <p:cNvSpPr>
                <a:spLocks/>
              </p:cNvSpPr>
              <p:nvPr/>
            </p:nvSpPr>
            <p:spPr bwMode="auto">
              <a:xfrm>
                <a:off x="2686" y="2946"/>
                <a:ext cx="82" cy="54"/>
              </a:xfrm>
              <a:custGeom>
                <a:avLst/>
                <a:gdLst>
                  <a:gd name="T0" fmla="*/ 1 w 163"/>
                  <a:gd name="T1" fmla="*/ 2 h 107"/>
                  <a:gd name="T2" fmla="*/ 2 w 163"/>
                  <a:gd name="T3" fmla="*/ 2 h 107"/>
                  <a:gd name="T4" fmla="*/ 3 w 163"/>
                  <a:gd name="T5" fmla="*/ 0 h 107"/>
                  <a:gd name="T6" fmla="*/ 0 w 163"/>
                  <a:gd name="T7" fmla="*/ 0 h 107"/>
                  <a:gd name="T8" fmla="*/ 1 w 163"/>
                  <a:gd name="T9" fmla="*/ 2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3"/>
                  <a:gd name="T16" fmla="*/ 0 h 107"/>
                  <a:gd name="T17" fmla="*/ 163 w 163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3" h="107">
                    <a:moveTo>
                      <a:pt x="40" y="107"/>
                    </a:moveTo>
                    <a:lnTo>
                      <a:pt x="123" y="107"/>
                    </a:lnTo>
                    <a:lnTo>
                      <a:pt x="163" y="0"/>
                    </a:lnTo>
                    <a:lnTo>
                      <a:pt x="0" y="0"/>
                    </a:lnTo>
                    <a:lnTo>
                      <a:pt x="40" y="107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98" name="Line 70"/>
              <p:cNvSpPr>
                <a:spLocks noChangeShapeType="1"/>
              </p:cNvSpPr>
              <p:nvPr/>
            </p:nvSpPr>
            <p:spPr bwMode="auto">
              <a:xfrm flipH="1" flipV="1">
                <a:off x="2596" y="2877"/>
                <a:ext cx="100" cy="6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99" name="Freeform 71"/>
              <p:cNvSpPr>
                <a:spLocks/>
              </p:cNvSpPr>
              <p:nvPr/>
            </p:nvSpPr>
            <p:spPr bwMode="auto">
              <a:xfrm>
                <a:off x="2552" y="2849"/>
                <a:ext cx="60" cy="59"/>
              </a:xfrm>
              <a:custGeom>
                <a:avLst/>
                <a:gdLst>
                  <a:gd name="T0" fmla="*/ 0 w 121"/>
                  <a:gd name="T1" fmla="*/ 0 h 119"/>
                  <a:gd name="T2" fmla="*/ 1 w 121"/>
                  <a:gd name="T3" fmla="*/ 0 h 119"/>
                  <a:gd name="T4" fmla="*/ 1 w 121"/>
                  <a:gd name="T5" fmla="*/ 0 h 119"/>
                  <a:gd name="T6" fmla="*/ 1 w 121"/>
                  <a:gd name="T7" fmla="*/ 0 h 119"/>
                  <a:gd name="T8" fmla="*/ 1 w 121"/>
                  <a:gd name="T9" fmla="*/ 0 h 119"/>
                  <a:gd name="T10" fmla="*/ 1 w 121"/>
                  <a:gd name="T11" fmla="*/ 0 h 119"/>
                  <a:gd name="T12" fmla="*/ 1 w 121"/>
                  <a:gd name="T13" fmla="*/ 0 h 119"/>
                  <a:gd name="T14" fmla="*/ 1 w 121"/>
                  <a:gd name="T15" fmla="*/ 0 h 119"/>
                  <a:gd name="T16" fmla="*/ 1 w 121"/>
                  <a:gd name="T17" fmla="*/ 0 h 119"/>
                  <a:gd name="T18" fmla="*/ 1 w 121"/>
                  <a:gd name="T19" fmla="*/ 0 h 119"/>
                  <a:gd name="T20" fmla="*/ 1 w 121"/>
                  <a:gd name="T21" fmla="*/ 0 h 119"/>
                  <a:gd name="T22" fmla="*/ 1 w 121"/>
                  <a:gd name="T23" fmla="*/ 1 h 119"/>
                  <a:gd name="T24" fmla="*/ 1 w 121"/>
                  <a:gd name="T25" fmla="*/ 1 h 119"/>
                  <a:gd name="T26" fmla="*/ 1 w 121"/>
                  <a:gd name="T27" fmla="*/ 1 h 119"/>
                  <a:gd name="T28" fmla="*/ 1 w 121"/>
                  <a:gd name="T29" fmla="*/ 1 h 119"/>
                  <a:gd name="T30" fmla="*/ 1 w 121"/>
                  <a:gd name="T31" fmla="*/ 1 h 119"/>
                  <a:gd name="T32" fmla="*/ 1 w 121"/>
                  <a:gd name="T33" fmla="*/ 1 h 119"/>
                  <a:gd name="T34" fmla="*/ 1 w 121"/>
                  <a:gd name="T35" fmla="*/ 1 h 119"/>
                  <a:gd name="T36" fmla="*/ 1 w 121"/>
                  <a:gd name="T37" fmla="*/ 1 h 119"/>
                  <a:gd name="T38" fmla="*/ 0 w 121"/>
                  <a:gd name="T39" fmla="*/ 0 h 11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21"/>
                  <a:gd name="T61" fmla="*/ 0 h 119"/>
                  <a:gd name="T62" fmla="*/ 121 w 121"/>
                  <a:gd name="T63" fmla="*/ 119 h 119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21" h="119">
                    <a:moveTo>
                      <a:pt x="0" y="52"/>
                    </a:moveTo>
                    <a:lnTo>
                      <a:pt x="121" y="0"/>
                    </a:lnTo>
                    <a:lnTo>
                      <a:pt x="119" y="6"/>
                    </a:lnTo>
                    <a:lnTo>
                      <a:pt x="115" y="14"/>
                    </a:lnTo>
                    <a:lnTo>
                      <a:pt x="113" y="19"/>
                    </a:lnTo>
                    <a:lnTo>
                      <a:pt x="109" y="27"/>
                    </a:lnTo>
                    <a:lnTo>
                      <a:pt x="107" y="33"/>
                    </a:lnTo>
                    <a:lnTo>
                      <a:pt x="105" y="41"/>
                    </a:lnTo>
                    <a:lnTo>
                      <a:pt x="105" y="48"/>
                    </a:lnTo>
                    <a:lnTo>
                      <a:pt x="103" y="54"/>
                    </a:lnTo>
                    <a:lnTo>
                      <a:pt x="103" y="62"/>
                    </a:lnTo>
                    <a:lnTo>
                      <a:pt x="103" y="69"/>
                    </a:lnTo>
                    <a:lnTo>
                      <a:pt x="103" y="77"/>
                    </a:lnTo>
                    <a:lnTo>
                      <a:pt x="105" y="85"/>
                    </a:lnTo>
                    <a:lnTo>
                      <a:pt x="105" y="90"/>
                    </a:lnTo>
                    <a:lnTo>
                      <a:pt x="107" y="98"/>
                    </a:lnTo>
                    <a:lnTo>
                      <a:pt x="109" y="106"/>
                    </a:lnTo>
                    <a:lnTo>
                      <a:pt x="111" y="111"/>
                    </a:lnTo>
                    <a:lnTo>
                      <a:pt x="115" y="119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00" name="Line 72"/>
              <p:cNvSpPr>
                <a:spLocks noChangeShapeType="1"/>
              </p:cNvSpPr>
              <p:nvPr/>
            </p:nvSpPr>
            <p:spPr bwMode="auto">
              <a:xfrm flipH="1" flipV="1">
                <a:off x="2596" y="2986"/>
                <a:ext cx="81" cy="6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01" name="Freeform 73"/>
              <p:cNvSpPr>
                <a:spLocks/>
              </p:cNvSpPr>
              <p:nvPr/>
            </p:nvSpPr>
            <p:spPr bwMode="auto">
              <a:xfrm>
                <a:off x="2552" y="2957"/>
                <a:ext cx="61" cy="59"/>
              </a:xfrm>
              <a:custGeom>
                <a:avLst/>
                <a:gdLst>
                  <a:gd name="T0" fmla="*/ 0 w 122"/>
                  <a:gd name="T1" fmla="*/ 0 h 119"/>
                  <a:gd name="T2" fmla="*/ 2 w 122"/>
                  <a:gd name="T3" fmla="*/ 0 h 119"/>
                  <a:gd name="T4" fmla="*/ 2 w 122"/>
                  <a:gd name="T5" fmla="*/ 0 h 119"/>
                  <a:gd name="T6" fmla="*/ 2 w 122"/>
                  <a:gd name="T7" fmla="*/ 0 h 119"/>
                  <a:gd name="T8" fmla="*/ 2 w 122"/>
                  <a:gd name="T9" fmla="*/ 0 h 119"/>
                  <a:gd name="T10" fmla="*/ 2 w 122"/>
                  <a:gd name="T11" fmla="*/ 0 h 119"/>
                  <a:gd name="T12" fmla="*/ 2 w 122"/>
                  <a:gd name="T13" fmla="*/ 0 h 119"/>
                  <a:gd name="T14" fmla="*/ 2 w 122"/>
                  <a:gd name="T15" fmla="*/ 0 h 119"/>
                  <a:gd name="T16" fmla="*/ 2 w 122"/>
                  <a:gd name="T17" fmla="*/ 0 h 119"/>
                  <a:gd name="T18" fmla="*/ 2 w 122"/>
                  <a:gd name="T19" fmla="*/ 0 h 119"/>
                  <a:gd name="T20" fmla="*/ 2 w 122"/>
                  <a:gd name="T21" fmla="*/ 0 h 119"/>
                  <a:gd name="T22" fmla="*/ 2 w 122"/>
                  <a:gd name="T23" fmla="*/ 1 h 119"/>
                  <a:gd name="T24" fmla="*/ 2 w 122"/>
                  <a:gd name="T25" fmla="*/ 1 h 119"/>
                  <a:gd name="T26" fmla="*/ 2 w 122"/>
                  <a:gd name="T27" fmla="*/ 1 h 119"/>
                  <a:gd name="T28" fmla="*/ 2 w 122"/>
                  <a:gd name="T29" fmla="*/ 1 h 119"/>
                  <a:gd name="T30" fmla="*/ 2 w 122"/>
                  <a:gd name="T31" fmla="*/ 1 h 119"/>
                  <a:gd name="T32" fmla="*/ 2 w 122"/>
                  <a:gd name="T33" fmla="*/ 1 h 119"/>
                  <a:gd name="T34" fmla="*/ 2 w 122"/>
                  <a:gd name="T35" fmla="*/ 1 h 119"/>
                  <a:gd name="T36" fmla="*/ 2 w 122"/>
                  <a:gd name="T37" fmla="*/ 1 h 119"/>
                  <a:gd name="T38" fmla="*/ 0 w 122"/>
                  <a:gd name="T39" fmla="*/ 0 h 11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22"/>
                  <a:gd name="T61" fmla="*/ 0 h 119"/>
                  <a:gd name="T62" fmla="*/ 122 w 122"/>
                  <a:gd name="T63" fmla="*/ 119 h 119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22" h="119">
                    <a:moveTo>
                      <a:pt x="0" y="50"/>
                    </a:moveTo>
                    <a:lnTo>
                      <a:pt x="122" y="0"/>
                    </a:lnTo>
                    <a:lnTo>
                      <a:pt x="119" y="6"/>
                    </a:lnTo>
                    <a:lnTo>
                      <a:pt x="115" y="13"/>
                    </a:lnTo>
                    <a:lnTo>
                      <a:pt x="113" y="19"/>
                    </a:lnTo>
                    <a:lnTo>
                      <a:pt x="109" y="27"/>
                    </a:lnTo>
                    <a:lnTo>
                      <a:pt x="107" y="33"/>
                    </a:lnTo>
                    <a:lnTo>
                      <a:pt x="105" y="40"/>
                    </a:lnTo>
                    <a:lnTo>
                      <a:pt x="105" y="48"/>
                    </a:lnTo>
                    <a:lnTo>
                      <a:pt x="103" y="54"/>
                    </a:lnTo>
                    <a:lnTo>
                      <a:pt x="103" y="61"/>
                    </a:lnTo>
                    <a:lnTo>
                      <a:pt x="103" y="69"/>
                    </a:lnTo>
                    <a:lnTo>
                      <a:pt x="103" y="77"/>
                    </a:lnTo>
                    <a:lnTo>
                      <a:pt x="103" y="84"/>
                    </a:lnTo>
                    <a:lnTo>
                      <a:pt x="105" y="90"/>
                    </a:lnTo>
                    <a:lnTo>
                      <a:pt x="107" y="98"/>
                    </a:lnTo>
                    <a:lnTo>
                      <a:pt x="109" y="105"/>
                    </a:lnTo>
                    <a:lnTo>
                      <a:pt x="111" y="111"/>
                    </a:lnTo>
                    <a:lnTo>
                      <a:pt x="113" y="119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02" name="Line 74"/>
              <p:cNvSpPr>
                <a:spLocks noChangeShapeType="1"/>
              </p:cNvSpPr>
              <p:nvPr/>
            </p:nvSpPr>
            <p:spPr bwMode="auto">
              <a:xfrm flipH="1">
                <a:off x="2596" y="3082"/>
                <a:ext cx="100" cy="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03" name="Freeform 75"/>
              <p:cNvSpPr>
                <a:spLocks/>
              </p:cNvSpPr>
              <p:nvPr/>
            </p:nvSpPr>
            <p:spPr bwMode="auto">
              <a:xfrm>
                <a:off x="2552" y="3057"/>
                <a:ext cx="60" cy="59"/>
              </a:xfrm>
              <a:custGeom>
                <a:avLst/>
                <a:gdLst>
                  <a:gd name="T0" fmla="*/ 0 w 121"/>
                  <a:gd name="T1" fmla="*/ 1 h 119"/>
                  <a:gd name="T2" fmla="*/ 1 w 121"/>
                  <a:gd name="T3" fmla="*/ 0 h 119"/>
                  <a:gd name="T4" fmla="*/ 1 w 121"/>
                  <a:gd name="T5" fmla="*/ 0 h 119"/>
                  <a:gd name="T6" fmla="*/ 1 w 121"/>
                  <a:gd name="T7" fmla="*/ 0 h 119"/>
                  <a:gd name="T8" fmla="*/ 1 w 121"/>
                  <a:gd name="T9" fmla="*/ 0 h 119"/>
                  <a:gd name="T10" fmla="*/ 1 w 121"/>
                  <a:gd name="T11" fmla="*/ 0 h 119"/>
                  <a:gd name="T12" fmla="*/ 1 w 121"/>
                  <a:gd name="T13" fmla="*/ 0 h 119"/>
                  <a:gd name="T14" fmla="*/ 1 w 121"/>
                  <a:gd name="T15" fmla="*/ 0 h 119"/>
                  <a:gd name="T16" fmla="*/ 1 w 121"/>
                  <a:gd name="T17" fmla="*/ 0 h 119"/>
                  <a:gd name="T18" fmla="*/ 1 w 121"/>
                  <a:gd name="T19" fmla="*/ 0 h 119"/>
                  <a:gd name="T20" fmla="*/ 1 w 121"/>
                  <a:gd name="T21" fmla="*/ 1 h 119"/>
                  <a:gd name="T22" fmla="*/ 1 w 121"/>
                  <a:gd name="T23" fmla="*/ 1 h 119"/>
                  <a:gd name="T24" fmla="*/ 1 w 121"/>
                  <a:gd name="T25" fmla="*/ 1 h 119"/>
                  <a:gd name="T26" fmla="*/ 1 w 121"/>
                  <a:gd name="T27" fmla="*/ 1 h 119"/>
                  <a:gd name="T28" fmla="*/ 1 w 121"/>
                  <a:gd name="T29" fmla="*/ 1 h 119"/>
                  <a:gd name="T30" fmla="*/ 1 w 121"/>
                  <a:gd name="T31" fmla="*/ 1 h 119"/>
                  <a:gd name="T32" fmla="*/ 1 w 121"/>
                  <a:gd name="T33" fmla="*/ 1 h 119"/>
                  <a:gd name="T34" fmla="*/ 1 w 121"/>
                  <a:gd name="T35" fmla="*/ 1 h 119"/>
                  <a:gd name="T36" fmla="*/ 1 w 121"/>
                  <a:gd name="T37" fmla="*/ 1 h 119"/>
                  <a:gd name="T38" fmla="*/ 0 w 121"/>
                  <a:gd name="T39" fmla="*/ 1 h 11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21"/>
                  <a:gd name="T61" fmla="*/ 0 h 119"/>
                  <a:gd name="T62" fmla="*/ 121 w 121"/>
                  <a:gd name="T63" fmla="*/ 119 h 119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21" h="119">
                    <a:moveTo>
                      <a:pt x="0" y="68"/>
                    </a:moveTo>
                    <a:lnTo>
                      <a:pt x="115" y="0"/>
                    </a:lnTo>
                    <a:lnTo>
                      <a:pt x="111" y="8"/>
                    </a:lnTo>
                    <a:lnTo>
                      <a:pt x="109" y="14"/>
                    </a:lnTo>
                    <a:lnTo>
                      <a:pt x="107" y="22"/>
                    </a:lnTo>
                    <a:lnTo>
                      <a:pt x="105" y="29"/>
                    </a:lnTo>
                    <a:lnTo>
                      <a:pt x="105" y="35"/>
                    </a:lnTo>
                    <a:lnTo>
                      <a:pt x="103" y="43"/>
                    </a:lnTo>
                    <a:lnTo>
                      <a:pt x="103" y="50"/>
                    </a:lnTo>
                    <a:lnTo>
                      <a:pt x="103" y="58"/>
                    </a:lnTo>
                    <a:lnTo>
                      <a:pt x="103" y="64"/>
                    </a:lnTo>
                    <a:lnTo>
                      <a:pt x="105" y="71"/>
                    </a:lnTo>
                    <a:lnTo>
                      <a:pt x="105" y="79"/>
                    </a:lnTo>
                    <a:lnTo>
                      <a:pt x="107" y="87"/>
                    </a:lnTo>
                    <a:lnTo>
                      <a:pt x="109" y="93"/>
                    </a:lnTo>
                    <a:lnTo>
                      <a:pt x="113" y="100"/>
                    </a:lnTo>
                    <a:lnTo>
                      <a:pt x="115" y="106"/>
                    </a:lnTo>
                    <a:lnTo>
                      <a:pt x="119" y="114"/>
                    </a:lnTo>
                    <a:lnTo>
                      <a:pt x="121" y="119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04" name="Line 76"/>
              <p:cNvSpPr>
                <a:spLocks noChangeShapeType="1"/>
              </p:cNvSpPr>
              <p:nvPr/>
            </p:nvSpPr>
            <p:spPr bwMode="auto">
              <a:xfrm>
                <a:off x="2363" y="2901"/>
                <a:ext cx="89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05" name="Rectangle 77"/>
              <p:cNvSpPr>
                <a:spLocks noChangeArrowheads="1"/>
              </p:cNvSpPr>
              <p:nvPr/>
            </p:nvSpPr>
            <p:spPr bwMode="auto">
              <a:xfrm>
                <a:off x="2340" y="2879"/>
                <a:ext cx="45" cy="4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06" name="Rectangle 78"/>
              <p:cNvSpPr>
                <a:spLocks noChangeArrowheads="1"/>
              </p:cNvSpPr>
              <p:nvPr/>
            </p:nvSpPr>
            <p:spPr bwMode="auto">
              <a:xfrm>
                <a:off x="2430" y="2879"/>
                <a:ext cx="45" cy="4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07" name="Line 79"/>
              <p:cNvSpPr>
                <a:spLocks noChangeShapeType="1"/>
              </p:cNvSpPr>
              <p:nvPr/>
            </p:nvSpPr>
            <p:spPr bwMode="auto">
              <a:xfrm>
                <a:off x="1824" y="28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0158" name="Text Box 80"/>
            <p:cNvSpPr txBox="1">
              <a:spLocks noChangeArrowheads="1"/>
            </p:cNvSpPr>
            <p:nvPr/>
          </p:nvSpPr>
          <p:spPr bwMode="auto">
            <a:xfrm>
              <a:off x="960" y="816"/>
              <a:ext cx="27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>
                  <a:solidFill>
                    <a:schemeClr val="accent2"/>
                  </a:solidFill>
                  <a:latin typeface="Arial" charset="0"/>
                  <a:cs typeface="Times New Roman" pitchFamily="18" charset="0"/>
                </a:rPr>
                <a:t>How</a:t>
              </a:r>
              <a:r>
                <a:rPr lang="en-US" sz="2000">
                  <a:latin typeface="Arial" charset="0"/>
                  <a:cs typeface="Times New Roman" pitchFamily="18" charset="0"/>
                </a:rPr>
                <a:t> we measure = </a:t>
              </a:r>
              <a:r>
                <a:rPr lang="en-US" sz="2000" b="1">
                  <a:solidFill>
                    <a:srgbClr val="FF3300"/>
                  </a:solidFill>
                  <a:latin typeface="Arial" charset="0"/>
                  <a:cs typeface="Times New Roman" pitchFamily="18" charset="0"/>
                </a:rPr>
                <a:t>Evidence</a:t>
              </a:r>
              <a:r>
                <a:rPr lang="en-US" sz="2000" b="1">
                  <a:solidFill>
                    <a:schemeClr val="hlink"/>
                  </a:solidFill>
                  <a:latin typeface="Arial" charset="0"/>
                  <a:cs typeface="Times New Roman" pitchFamily="18" charset="0"/>
                </a:rPr>
                <a:t> </a:t>
              </a:r>
              <a:r>
                <a:rPr lang="en-US" sz="2000">
                  <a:latin typeface="Arial" charset="0"/>
                  <a:cs typeface="Times New Roman" pitchFamily="18" charset="0"/>
                </a:rPr>
                <a:t>Model</a:t>
              </a:r>
            </a:p>
          </p:txBody>
        </p:sp>
      </p:grpSp>
      <p:grpSp>
        <p:nvGrpSpPr>
          <p:cNvPr id="39967" name="Group 81"/>
          <p:cNvGrpSpPr>
            <a:grpSpLocks/>
          </p:cNvGrpSpPr>
          <p:nvPr/>
        </p:nvGrpSpPr>
        <p:grpSpPr bwMode="auto">
          <a:xfrm>
            <a:off x="1828800" y="1600200"/>
            <a:ext cx="4800600" cy="4291013"/>
            <a:chOff x="1152" y="1008"/>
            <a:chExt cx="3024" cy="2703"/>
          </a:xfrm>
        </p:grpSpPr>
        <p:grpSp>
          <p:nvGrpSpPr>
            <p:cNvPr id="39991" name="Group 82"/>
            <p:cNvGrpSpPr>
              <a:grpSpLocks/>
            </p:cNvGrpSpPr>
            <p:nvPr/>
          </p:nvGrpSpPr>
          <p:grpSpPr bwMode="auto">
            <a:xfrm>
              <a:off x="2862" y="2824"/>
              <a:ext cx="1107" cy="887"/>
              <a:chOff x="2928" y="2410"/>
              <a:chExt cx="1107" cy="887"/>
            </a:xfrm>
          </p:grpSpPr>
          <p:sp>
            <p:nvSpPr>
              <p:cNvPr id="39993" name="Freeform 83"/>
              <p:cNvSpPr>
                <a:spLocks/>
              </p:cNvSpPr>
              <p:nvPr/>
            </p:nvSpPr>
            <p:spPr bwMode="auto">
              <a:xfrm>
                <a:off x="3945" y="2827"/>
                <a:ext cx="90" cy="59"/>
              </a:xfrm>
              <a:custGeom>
                <a:avLst/>
                <a:gdLst>
                  <a:gd name="T0" fmla="*/ 3 w 178"/>
                  <a:gd name="T1" fmla="*/ 1 h 119"/>
                  <a:gd name="T2" fmla="*/ 0 w 178"/>
                  <a:gd name="T3" fmla="*/ 0 h 119"/>
                  <a:gd name="T4" fmla="*/ 3 w 178"/>
                  <a:gd name="T5" fmla="*/ 0 h 119"/>
                  <a:gd name="T6" fmla="*/ 3 w 178"/>
                  <a:gd name="T7" fmla="*/ 1 h 1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8"/>
                  <a:gd name="T13" fmla="*/ 0 h 119"/>
                  <a:gd name="T14" fmla="*/ 178 w 178"/>
                  <a:gd name="T15" fmla="*/ 119 h 1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8" h="119">
                    <a:moveTo>
                      <a:pt x="178" y="119"/>
                    </a:moveTo>
                    <a:lnTo>
                      <a:pt x="0" y="60"/>
                    </a:lnTo>
                    <a:lnTo>
                      <a:pt x="178" y="0"/>
                    </a:lnTo>
                    <a:lnTo>
                      <a:pt x="178" y="1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94" name="Freeform 84"/>
              <p:cNvSpPr>
                <a:spLocks/>
              </p:cNvSpPr>
              <p:nvPr/>
            </p:nvSpPr>
            <p:spPr bwMode="auto">
              <a:xfrm>
                <a:off x="3137" y="3261"/>
                <a:ext cx="898" cy="36"/>
              </a:xfrm>
              <a:custGeom>
                <a:avLst/>
                <a:gdLst>
                  <a:gd name="T0" fmla="*/ 26 w 1797"/>
                  <a:gd name="T1" fmla="*/ 0 h 73"/>
                  <a:gd name="T2" fmla="*/ 0 w 1797"/>
                  <a:gd name="T3" fmla="*/ 0 h 73"/>
                  <a:gd name="T4" fmla="*/ 1 w 1797"/>
                  <a:gd name="T5" fmla="*/ 1 h 73"/>
                  <a:gd name="T6" fmla="*/ 28 w 1797"/>
                  <a:gd name="T7" fmla="*/ 1 h 73"/>
                  <a:gd name="T8" fmla="*/ 26 w 1797"/>
                  <a:gd name="T9" fmla="*/ 0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97"/>
                  <a:gd name="T16" fmla="*/ 0 h 73"/>
                  <a:gd name="T17" fmla="*/ 1797 w 1797"/>
                  <a:gd name="T18" fmla="*/ 73 h 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97" h="73">
                    <a:moveTo>
                      <a:pt x="1726" y="0"/>
                    </a:moveTo>
                    <a:lnTo>
                      <a:pt x="0" y="0"/>
                    </a:lnTo>
                    <a:lnTo>
                      <a:pt x="71" y="73"/>
                    </a:lnTo>
                    <a:lnTo>
                      <a:pt x="1797" y="73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95" name="Freeform 85"/>
              <p:cNvSpPr>
                <a:spLocks/>
              </p:cNvSpPr>
              <p:nvPr/>
            </p:nvSpPr>
            <p:spPr bwMode="auto">
              <a:xfrm>
                <a:off x="4000" y="2470"/>
                <a:ext cx="35" cy="827"/>
              </a:xfrm>
              <a:custGeom>
                <a:avLst/>
                <a:gdLst>
                  <a:gd name="T0" fmla="*/ 1 w 71"/>
                  <a:gd name="T1" fmla="*/ 25 h 1655"/>
                  <a:gd name="T2" fmla="*/ 0 w 71"/>
                  <a:gd name="T3" fmla="*/ 24 h 1655"/>
                  <a:gd name="T4" fmla="*/ 0 w 71"/>
                  <a:gd name="T5" fmla="*/ 0 h 1655"/>
                  <a:gd name="T6" fmla="*/ 1 w 71"/>
                  <a:gd name="T7" fmla="*/ 1 h 1655"/>
                  <a:gd name="T8" fmla="*/ 1 w 71"/>
                  <a:gd name="T9" fmla="*/ 25 h 16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1655"/>
                  <a:gd name="T17" fmla="*/ 71 w 71"/>
                  <a:gd name="T18" fmla="*/ 1655 h 16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1655">
                    <a:moveTo>
                      <a:pt x="71" y="1655"/>
                    </a:moveTo>
                    <a:lnTo>
                      <a:pt x="0" y="1582"/>
                    </a:lnTo>
                    <a:lnTo>
                      <a:pt x="0" y="0"/>
                    </a:lnTo>
                    <a:lnTo>
                      <a:pt x="71" y="73"/>
                    </a:lnTo>
                    <a:lnTo>
                      <a:pt x="71" y="1655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96" name="Rectangle 86"/>
              <p:cNvSpPr>
                <a:spLocks noChangeArrowheads="1"/>
              </p:cNvSpPr>
              <p:nvPr/>
            </p:nvSpPr>
            <p:spPr bwMode="auto">
              <a:xfrm>
                <a:off x="3137" y="2470"/>
                <a:ext cx="863" cy="79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97" name="Rectangle 87"/>
              <p:cNvSpPr>
                <a:spLocks noChangeArrowheads="1"/>
              </p:cNvSpPr>
              <p:nvPr/>
            </p:nvSpPr>
            <p:spPr bwMode="auto">
              <a:xfrm>
                <a:off x="3312" y="2496"/>
                <a:ext cx="49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Task Models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39998" name="Rectangle 88"/>
              <p:cNvSpPr>
                <a:spLocks noChangeArrowheads="1"/>
              </p:cNvSpPr>
              <p:nvPr/>
            </p:nvSpPr>
            <p:spPr bwMode="auto">
              <a:xfrm>
                <a:off x="3382" y="2594"/>
                <a:ext cx="93" cy="226"/>
              </a:xfrm>
              <a:prstGeom prst="rect">
                <a:avLst/>
              </a:prstGeom>
              <a:solidFill>
                <a:srgbClr val="FFFF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99" name="Freeform 89"/>
              <p:cNvSpPr>
                <a:spLocks/>
              </p:cNvSpPr>
              <p:nvPr/>
            </p:nvSpPr>
            <p:spPr bwMode="auto">
              <a:xfrm>
                <a:off x="3395" y="2606"/>
                <a:ext cx="54" cy="40"/>
              </a:xfrm>
              <a:custGeom>
                <a:avLst/>
                <a:gdLst>
                  <a:gd name="T0" fmla="*/ 1 w 107"/>
                  <a:gd name="T1" fmla="*/ 1 h 81"/>
                  <a:gd name="T2" fmla="*/ 2 w 107"/>
                  <a:gd name="T3" fmla="*/ 1 h 81"/>
                  <a:gd name="T4" fmla="*/ 2 w 107"/>
                  <a:gd name="T5" fmla="*/ 0 h 81"/>
                  <a:gd name="T6" fmla="*/ 2 w 107"/>
                  <a:gd name="T7" fmla="*/ 0 h 81"/>
                  <a:gd name="T8" fmla="*/ 1 w 107"/>
                  <a:gd name="T9" fmla="*/ 0 h 81"/>
                  <a:gd name="T10" fmla="*/ 0 w 107"/>
                  <a:gd name="T11" fmla="*/ 0 h 81"/>
                  <a:gd name="T12" fmla="*/ 1 w 107"/>
                  <a:gd name="T13" fmla="*/ 1 h 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7"/>
                  <a:gd name="T22" fmla="*/ 0 h 81"/>
                  <a:gd name="T23" fmla="*/ 107 w 107"/>
                  <a:gd name="T24" fmla="*/ 81 h 8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7" h="81">
                    <a:moveTo>
                      <a:pt x="27" y="81"/>
                    </a:moveTo>
                    <a:lnTo>
                      <a:pt x="80" y="81"/>
                    </a:lnTo>
                    <a:lnTo>
                      <a:pt x="107" y="40"/>
                    </a:lnTo>
                    <a:lnTo>
                      <a:pt x="80" y="0"/>
                    </a:lnTo>
                    <a:lnTo>
                      <a:pt x="27" y="0"/>
                    </a:lnTo>
                    <a:lnTo>
                      <a:pt x="0" y="40"/>
                    </a:lnTo>
                    <a:lnTo>
                      <a:pt x="27" y="81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00" name="Freeform 90"/>
              <p:cNvSpPr>
                <a:spLocks/>
              </p:cNvSpPr>
              <p:nvPr/>
            </p:nvSpPr>
            <p:spPr bwMode="auto">
              <a:xfrm>
                <a:off x="3415" y="2766"/>
                <a:ext cx="60" cy="40"/>
              </a:xfrm>
              <a:custGeom>
                <a:avLst/>
                <a:gdLst>
                  <a:gd name="T0" fmla="*/ 0 w 121"/>
                  <a:gd name="T1" fmla="*/ 1 h 81"/>
                  <a:gd name="T2" fmla="*/ 1 w 121"/>
                  <a:gd name="T3" fmla="*/ 1 h 81"/>
                  <a:gd name="T4" fmla="*/ 1 w 121"/>
                  <a:gd name="T5" fmla="*/ 0 h 81"/>
                  <a:gd name="T6" fmla="*/ 0 w 121"/>
                  <a:gd name="T7" fmla="*/ 0 h 81"/>
                  <a:gd name="T8" fmla="*/ 0 w 121"/>
                  <a:gd name="T9" fmla="*/ 1 h 8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1"/>
                  <a:gd name="T16" fmla="*/ 0 h 81"/>
                  <a:gd name="T17" fmla="*/ 121 w 121"/>
                  <a:gd name="T18" fmla="*/ 81 h 8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1" h="81">
                    <a:moveTo>
                      <a:pt x="31" y="81"/>
                    </a:moveTo>
                    <a:lnTo>
                      <a:pt x="90" y="81"/>
                    </a:lnTo>
                    <a:lnTo>
                      <a:pt x="121" y="0"/>
                    </a:lnTo>
                    <a:lnTo>
                      <a:pt x="0" y="0"/>
                    </a:lnTo>
                    <a:lnTo>
                      <a:pt x="31" y="81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01" name="Freeform 91"/>
              <p:cNvSpPr>
                <a:spLocks/>
              </p:cNvSpPr>
              <p:nvPr/>
            </p:nvSpPr>
            <p:spPr bwMode="auto">
              <a:xfrm>
                <a:off x="3395" y="2753"/>
                <a:ext cx="54" cy="40"/>
              </a:xfrm>
              <a:custGeom>
                <a:avLst/>
                <a:gdLst>
                  <a:gd name="T0" fmla="*/ 0 w 107"/>
                  <a:gd name="T1" fmla="*/ 0 h 81"/>
                  <a:gd name="T2" fmla="*/ 1 w 107"/>
                  <a:gd name="T3" fmla="*/ 0 h 81"/>
                  <a:gd name="T4" fmla="*/ 2 w 107"/>
                  <a:gd name="T5" fmla="*/ 0 h 81"/>
                  <a:gd name="T6" fmla="*/ 1 w 107"/>
                  <a:gd name="T7" fmla="*/ 1 h 81"/>
                  <a:gd name="T8" fmla="*/ 0 w 107"/>
                  <a:gd name="T9" fmla="*/ 0 h 8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7"/>
                  <a:gd name="T16" fmla="*/ 0 h 81"/>
                  <a:gd name="T17" fmla="*/ 107 w 107"/>
                  <a:gd name="T18" fmla="*/ 81 h 8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7" h="81">
                    <a:moveTo>
                      <a:pt x="0" y="41"/>
                    </a:moveTo>
                    <a:lnTo>
                      <a:pt x="53" y="0"/>
                    </a:lnTo>
                    <a:lnTo>
                      <a:pt x="107" y="41"/>
                    </a:lnTo>
                    <a:lnTo>
                      <a:pt x="53" y="81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02" name="Rectangle 92"/>
              <p:cNvSpPr>
                <a:spLocks noChangeArrowheads="1"/>
              </p:cNvSpPr>
              <p:nvPr/>
            </p:nvSpPr>
            <p:spPr bwMode="auto">
              <a:xfrm>
                <a:off x="3395" y="2726"/>
                <a:ext cx="71" cy="27"/>
              </a:xfrm>
              <a:prstGeom prst="rect">
                <a:avLst/>
              </a:prstGeom>
              <a:solidFill>
                <a:srgbClr val="FFFF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03" name="Freeform 93"/>
              <p:cNvSpPr>
                <a:spLocks/>
              </p:cNvSpPr>
              <p:nvPr/>
            </p:nvSpPr>
            <p:spPr bwMode="auto">
              <a:xfrm>
                <a:off x="3422" y="2633"/>
                <a:ext cx="53" cy="40"/>
              </a:xfrm>
              <a:custGeom>
                <a:avLst/>
                <a:gdLst>
                  <a:gd name="T0" fmla="*/ 0 w 108"/>
                  <a:gd name="T1" fmla="*/ 0 h 80"/>
                  <a:gd name="T2" fmla="*/ 1 w 108"/>
                  <a:gd name="T3" fmla="*/ 0 h 80"/>
                  <a:gd name="T4" fmla="*/ 1 w 108"/>
                  <a:gd name="T5" fmla="*/ 1 h 80"/>
                  <a:gd name="T6" fmla="*/ 1 w 108"/>
                  <a:gd name="T7" fmla="*/ 1 h 80"/>
                  <a:gd name="T8" fmla="*/ 1 w 108"/>
                  <a:gd name="T9" fmla="*/ 1 h 80"/>
                  <a:gd name="T10" fmla="*/ 1 w 108"/>
                  <a:gd name="T11" fmla="*/ 1 h 80"/>
                  <a:gd name="T12" fmla="*/ 0 w 108"/>
                  <a:gd name="T13" fmla="*/ 1 h 80"/>
                  <a:gd name="T14" fmla="*/ 0 w 108"/>
                  <a:gd name="T15" fmla="*/ 1 h 80"/>
                  <a:gd name="T16" fmla="*/ 0 w 108"/>
                  <a:gd name="T17" fmla="*/ 1 h 80"/>
                  <a:gd name="T18" fmla="*/ 0 w 108"/>
                  <a:gd name="T19" fmla="*/ 1 h 80"/>
                  <a:gd name="T20" fmla="*/ 0 w 108"/>
                  <a:gd name="T21" fmla="*/ 0 h 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08"/>
                  <a:gd name="T34" fmla="*/ 0 h 80"/>
                  <a:gd name="T35" fmla="*/ 108 w 108"/>
                  <a:gd name="T36" fmla="*/ 80 h 8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08" h="80">
                    <a:moveTo>
                      <a:pt x="10" y="0"/>
                    </a:moveTo>
                    <a:lnTo>
                      <a:pt x="108" y="0"/>
                    </a:lnTo>
                    <a:lnTo>
                      <a:pt x="100" y="19"/>
                    </a:lnTo>
                    <a:lnTo>
                      <a:pt x="98" y="40"/>
                    </a:lnTo>
                    <a:lnTo>
                      <a:pt x="100" y="61"/>
                    </a:lnTo>
                    <a:lnTo>
                      <a:pt x="108" y="80"/>
                    </a:lnTo>
                    <a:lnTo>
                      <a:pt x="10" y="80"/>
                    </a:lnTo>
                    <a:lnTo>
                      <a:pt x="4" y="61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04" name="Freeform 94"/>
              <p:cNvSpPr>
                <a:spLocks/>
              </p:cNvSpPr>
              <p:nvPr/>
            </p:nvSpPr>
            <p:spPr bwMode="auto">
              <a:xfrm>
                <a:off x="3389" y="2673"/>
                <a:ext cx="60" cy="40"/>
              </a:xfrm>
              <a:custGeom>
                <a:avLst/>
                <a:gdLst>
                  <a:gd name="T0" fmla="*/ 1 w 119"/>
                  <a:gd name="T1" fmla="*/ 1 h 81"/>
                  <a:gd name="T2" fmla="*/ 2 w 119"/>
                  <a:gd name="T3" fmla="*/ 1 h 81"/>
                  <a:gd name="T4" fmla="*/ 2 w 119"/>
                  <a:gd name="T5" fmla="*/ 0 h 81"/>
                  <a:gd name="T6" fmla="*/ 0 w 119"/>
                  <a:gd name="T7" fmla="*/ 0 h 81"/>
                  <a:gd name="T8" fmla="*/ 1 w 119"/>
                  <a:gd name="T9" fmla="*/ 1 h 8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81"/>
                  <a:gd name="T17" fmla="*/ 119 w 119"/>
                  <a:gd name="T18" fmla="*/ 81 h 8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81">
                    <a:moveTo>
                      <a:pt x="29" y="81"/>
                    </a:moveTo>
                    <a:lnTo>
                      <a:pt x="88" y="81"/>
                    </a:lnTo>
                    <a:lnTo>
                      <a:pt x="119" y="0"/>
                    </a:lnTo>
                    <a:lnTo>
                      <a:pt x="0" y="0"/>
                    </a:lnTo>
                    <a:lnTo>
                      <a:pt x="29" y="81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05" name="Freeform 95"/>
              <p:cNvSpPr>
                <a:spLocks/>
              </p:cNvSpPr>
              <p:nvPr/>
            </p:nvSpPr>
            <p:spPr bwMode="auto">
              <a:xfrm>
                <a:off x="3669" y="2846"/>
                <a:ext cx="91" cy="29"/>
              </a:xfrm>
              <a:custGeom>
                <a:avLst/>
                <a:gdLst>
                  <a:gd name="T0" fmla="*/ 3 w 182"/>
                  <a:gd name="T1" fmla="*/ 1 h 58"/>
                  <a:gd name="T2" fmla="*/ 3 w 182"/>
                  <a:gd name="T3" fmla="*/ 1 h 58"/>
                  <a:gd name="T4" fmla="*/ 3 w 182"/>
                  <a:gd name="T5" fmla="*/ 1 h 58"/>
                  <a:gd name="T6" fmla="*/ 3 w 182"/>
                  <a:gd name="T7" fmla="*/ 1 h 58"/>
                  <a:gd name="T8" fmla="*/ 3 w 182"/>
                  <a:gd name="T9" fmla="*/ 1 h 58"/>
                  <a:gd name="T10" fmla="*/ 3 w 182"/>
                  <a:gd name="T11" fmla="*/ 1 h 58"/>
                  <a:gd name="T12" fmla="*/ 3 w 182"/>
                  <a:gd name="T13" fmla="*/ 1 h 58"/>
                  <a:gd name="T14" fmla="*/ 3 w 182"/>
                  <a:gd name="T15" fmla="*/ 1 h 58"/>
                  <a:gd name="T16" fmla="*/ 3 w 182"/>
                  <a:gd name="T17" fmla="*/ 1 h 58"/>
                  <a:gd name="T18" fmla="*/ 3 w 182"/>
                  <a:gd name="T19" fmla="*/ 1 h 58"/>
                  <a:gd name="T20" fmla="*/ 3 w 182"/>
                  <a:gd name="T21" fmla="*/ 1 h 58"/>
                  <a:gd name="T22" fmla="*/ 3 w 182"/>
                  <a:gd name="T23" fmla="*/ 1 h 58"/>
                  <a:gd name="T24" fmla="*/ 3 w 182"/>
                  <a:gd name="T25" fmla="*/ 1 h 58"/>
                  <a:gd name="T26" fmla="*/ 3 w 182"/>
                  <a:gd name="T27" fmla="*/ 1 h 58"/>
                  <a:gd name="T28" fmla="*/ 3 w 182"/>
                  <a:gd name="T29" fmla="*/ 1 h 58"/>
                  <a:gd name="T30" fmla="*/ 3 w 182"/>
                  <a:gd name="T31" fmla="*/ 1 h 58"/>
                  <a:gd name="T32" fmla="*/ 3 w 182"/>
                  <a:gd name="T33" fmla="*/ 1 h 58"/>
                  <a:gd name="T34" fmla="*/ 3 w 182"/>
                  <a:gd name="T35" fmla="*/ 1 h 58"/>
                  <a:gd name="T36" fmla="*/ 3 w 182"/>
                  <a:gd name="T37" fmla="*/ 1 h 58"/>
                  <a:gd name="T38" fmla="*/ 3 w 182"/>
                  <a:gd name="T39" fmla="*/ 1 h 58"/>
                  <a:gd name="T40" fmla="*/ 3 w 182"/>
                  <a:gd name="T41" fmla="*/ 1 h 58"/>
                  <a:gd name="T42" fmla="*/ 1 w 182"/>
                  <a:gd name="T43" fmla="*/ 1 h 58"/>
                  <a:gd name="T44" fmla="*/ 1 w 182"/>
                  <a:gd name="T45" fmla="*/ 1 h 58"/>
                  <a:gd name="T46" fmla="*/ 1 w 182"/>
                  <a:gd name="T47" fmla="*/ 1 h 58"/>
                  <a:gd name="T48" fmla="*/ 1 w 182"/>
                  <a:gd name="T49" fmla="*/ 1 h 58"/>
                  <a:gd name="T50" fmla="*/ 1 w 182"/>
                  <a:gd name="T51" fmla="*/ 1 h 58"/>
                  <a:gd name="T52" fmla="*/ 1 w 182"/>
                  <a:gd name="T53" fmla="*/ 1 h 58"/>
                  <a:gd name="T54" fmla="*/ 1 w 182"/>
                  <a:gd name="T55" fmla="*/ 1 h 58"/>
                  <a:gd name="T56" fmla="*/ 1 w 182"/>
                  <a:gd name="T57" fmla="*/ 1 h 58"/>
                  <a:gd name="T58" fmla="*/ 1 w 182"/>
                  <a:gd name="T59" fmla="*/ 1 h 58"/>
                  <a:gd name="T60" fmla="*/ 1 w 182"/>
                  <a:gd name="T61" fmla="*/ 1 h 58"/>
                  <a:gd name="T62" fmla="*/ 1 w 182"/>
                  <a:gd name="T63" fmla="*/ 1 h 58"/>
                  <a:gd name="T64" fmla="*/ 1 w 182"/>
                  <a:gd name="T65" fmla="*/ 1 h 58"/>
                  <a:gd name="T66" fmla="*/ 2 w 182"/>
                  <a:gd name="T67" fmla="*/ 1 h 58"/>
                  <a:gd name="T68" fmla="*/ 2 w 182"/>
                  <a:gd name="T69" fmla="*/ 1 h 58"/>
                  <a:gd name="T70" fmla="*/ 3 w 182"/>
                  <a:gd name="T71" fmla="*/ 1 h 58"/>
                  <a:gd name="T72" fmla="*/ 3 w 182"/>
                  <a:gd name="T73" fmla="*/ 1 h 58"/>
                  <a:gd name="T74" fmla="*/ 3 w 182"/>
                  <a:gd name="T75" fmla="*/ 1 h 5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82"/>
                  <a:gd name="T115" fmla="*/ 0 h 58"/>
                  <a:gd name="T116" fmla="*/ 182 w 182"/>
                  <a:gd name="T117" fmla="*/ 58 h 58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82" h="58">
                    <a:moveTo>
                      <a:pt x="148" y="58"/>
                    </a:moveTo>
                    <a:lnTo>
                      <a:pt x="148" y="58"/>
                    </a:lnTo>
                    <a:lnTo>
                      <a:pt x="150" y="56"/>
                    </a:lnTo>
                    <a:lnTo>
                      <a:pt x="154" y="56"/>
                    </a:lnTo>
                    <a:lnTo>
                      <a:pt x="156" y="54"/>
                    </a:lnTo>
                    <a:lnTo>
                      <a:pt x="159" y="52"/>
                    </a:lnTo>
                    <a:lnTo>
                      <a:pt x="163" y="50"/>
                    </a:lnTo>
                    <a:lnTo>
                      <a:pt x="165" y="48"/>
                    </a:lnTo>
                    <a:lnTo>
                      <a:pt x="167" y="48"/>
                    </a:lnTo>
                    <a:lnTo>
                      <a:pt x="169" y="47"/>
                    </a:lnTo>
                    <a:lnTo>
                      <a:pt x="171" y="47"/>
                    </a:lnTo>
                    <a:lnTo>
                      <a:pt x="171" y="45"/>
                    </a:lnTo>
                    <a:lnTo>
                      <a:pt x="173" y="43"/>
                    </a:lnTo>
                    <a:lnTo>
                      <a:pt x="173" y="41"/>
                    </a:lnTo>
                    <a:lnTo>
                      <a:pt x="173" y="39"/>
                    </a:lnTo>
                    <a:lnTo>
                      <a:pt x="175" y="37"/>
                    </a:lnTo>
                    <a:lnTo>
                      <a:pt x="175" y="33"/>
                    </a:lnTo>
                    <a:lnTo>
                      <a:pt x="177" y="29"/>
                    </a:lnTo>
                    <a:lnTo>
                      <a:pt x="179" y="24"/>
                    </a:lnTo>
                    <a:lnTo>
                      <a:pt x="179" y="20"/>
                    </a:lnTo>
                    <a:lnTo>
                      <a:pt x="181" y="14"/>
                    </a:lnTo>
                    <a:lnTo>
                      <a:pt x="181" y="12"/>
                    </a:lnTo>
                    <a:lnTo>
                      <a:pt x="182" y="10"/>
                    </a:lnTo>
                    <a:lnTo>
                      <a:pt x="181" y="12"/>
                    </a:lnTo>
                    <a:lnTo>
                      <a:pt x="179" y="16"/>
                    </a:lnTo>
                    <a:lnTo>
                      <a:pt x="177" y="20"/>
                    </a:lnTo>
                    <a:lnTo>
                      <a:pt x="175" y="25"/>
                    </a:lnTo>
                    <a:lnTo>
                      <a:pt x="171" y="29"/>
                    </a:lnTo>
                    <a:lnTo>
                      <a:pt x="169" y="35"/>
                    </a:lnTo>
                    <a:lnTo>
                      <a:pt x="167" y="39"/>
                    </a:lnTo>
                    <a:lnTo>
                      <a:pt x="165" y="41"/>
                    </a:lnTo>
                    <a:lnTo>
                      <a:pt x="163" y="43"/>
                    </a:lnTo>
                    <a:lnTo>
                      <a:pt x="159" y="43"/>
                    </a:lnTo>
                    <a:lnTo>
                      <a:pt x="156" y="45"/>
                    </a:lnTo>
                    <a:lnTo>
                      <a:pt x="152" y="47"/>
                    </a:lnTo>
                    <a:lnTo>
                      <a:pt x="150" y="48"/>
                    </a:lnTo>
                    <a:lnTo>
                      <a:pt x="148" y="48"/>
                    </a:lnTo>
                    <a:lnTo>
                      <a:pt x="146" y="48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10" y="6"/>
                    </a:lnTo>
                    <a:lnTo>
                      <a:pt x="14" y="6"/>
                    </a:lnTo>
                    <a:lnTo>
                      <a:pt x="17" y="8"/>
                    </a:lnTo>
                    <a:lnTo>
                      <a:pt x="21" y="10"/>
                    </a:lnTo>
                    <a:lnTo>
                      <a:pt x="27" y="12"/>
                    </a:lnTo>
                    <a:lnTo>
                      <a:pt x="31" y="12"/>
                    </a:lnTo>
                    <a:lnTo>
                      <a:pt x="37" y="14"/>
                    </a:lnTo>
                    <a:lnTo>
                      <a:pt x="41" y="16"/>
                    </a:lnTo>
                    <a:lnTo>
                      <a:pt x="46" y="18"/>
                    </a:lnTo>
                    <a:lnTo>
                      <a:pt x="52" y="20"/>
                    </a:lnTo>
                    <a:lnTo>
                      <a:pt x="58" y="22"/>
                    </a:lnTo>
                    <a:lnTo>
                      <a:pt x="62" y="24"/>
                    </a:lnTo>
                    <a:lnTo>
                      <a:pt x="67" y="25"/>
                    </a:lnTo>
                    <a:lnTo>
                      <a:pt x="73" y="27"/>
                    </a:lnTo>
                    <a:lnTo>
                      <a:pt x="79" y="29"/>
                    </a:lnTo>
                    <a:lnTo>
                      <a:pt x="85" y="33"/>
                    </a:lnTo>
                    <a:lnTo>
                      <a:pt x="90" y="35"/>
                    </a:lnTo>
                    <a:lnTo>
                      <a:pt x="96" y="37"/>
                    </a:lnTo>
                    <a:lnTo>
                      <a:pt x="102" y="39"/>
                    </a:lnTo>
                    <a:lnTo>
                      <a:pt x="108" y="41"/>
                    </a:lnTo>
                    <a:lnTo>
                      <a:pt x="111" y="43"/>
                    </a:lnTo>
                    <a:lnTo>
                      <a:pt x="117" y="45"/>
                    </a:lnTo>
                    <a:lnTo>
                      <a:pt x="121" y="47"/>
                    </a:lnTo>
                    <a:lnTo>
                      <a:pt x="127" y="48"/>
                    </a:lnTo>
                    <a:lnTo>
                      <a:pt x="131" y="50"/>
                    </a:lnTo>
                    <a:lnTo>
                      <a:pt x="134" y="52"/>
                    </a:lnTo>
                    <a:lnTo>
                      <a:pt x="138" y="54"/>
                    </a:lnTo>
                    <a:lnTo>
                      <a:pt x="142" y="54"/>
                    </a:lnTo>
                    <a:lnTo>
                      <a:pt x="144" y="56"/>
                    </a:lnTo>
                    <a:lnTo>
                      <a:pt x="148" y="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06" name="Freeform 96"/>
              <p:cNvSpPr>
                <a:spLocks/>
              </p:cNvSpPr>
              <p:nvPr/>
            </p:nvSpPr>
            <p:spPr bwMode="auto">
              <a:xfrm>
                <a:off x="3660" y="2793"/>
                <a:ext cx="106" cy="73"/>
              </a:xfrm>
              <a:custGeom>
                <a:avLst/>
                <a:gdLst>
                  <a:gd name="T0" fmla="*/ 0 w 213"/>
                  <a:gd name="T1" fmla="*/ 1 h 146"/>
                  <a:gd name="T2" fmla="*/ 0 w 213"/>
                  <a:gd name="T3" fmla="*/ 1 h 146"/>
                  <a:gd name="T4" fmla="*/ 0 w 213"/>
                  <a:gd name="T5" fmla="*/ 1 h 146"/>
                  <a:gd name="T6" fmla="*/ 0 w 213"/>
                  <a:gd name="T7" fmla="*/ 1 h 146"/>
                  <a:gd name="T8" fmla="*/ 0 w 213"/>
                  <a:gd name="T9" fmla="*/ 1 h 146"/>
                  <a:gd name="T10" fmla="*/ 3 w 213"/>
                  <a:gd name="T11" fmla="*/ 1 h 146"/>
                  <a:gd name="T12" fmla="*/ 3 w 213"/>
                  <a:gd name="T13" fmla="*/ 1 h 146"/>
                  <a:gd name="T14" fmla="*/ 3 w 213"/>
                  <a:gd name="T15" fmla="*/ 1 h 146"/>
                  <a:gd name="T16" fmla="*/ 3 w 213"/>
                  <a:gd name="T17" fmla="*/ 1 h 146"/>
                  <a:gd name="T18" fmla="*/ 3 w 213"/>
                  <a:gd name="T19" fmla="*/ 1 h 146"/>
                  <a:gd name="T20" fmla="*/ 3 w 213"/>
                  <a:gd name="T21" fmla="*/ 1 h 146"/>
                  <a:gd name="T22" fmla="*/ 3 w 213"/>
                  <a:gd name="T23" fmla="*/ 1 h 146"/>
                  <a:gd name="T24" fmla="*/ 3 w 213"/>
                  <a:gd name="T25" fmla="*/ 1 h 146"/>
                  <a:gd name="T26" fmla="*/ 3 w 213"/>
                  <a:gd name="T27" fmla="*/ 1 h 146"/>
                  <a:gd name="T28" fmla="*/ 2 w 213"/>
                  <a:gd name="T29" fmla="*/ 2 h 146"/>
                  <a:gd name="T30" fmla="*/ 2 w 213"/>
                  <a:gd name="T31" fmla="*/ 2 h 146"/>
                  <a:gd name="T32" fmla="*/ 2 w 213"/>
                  <a:gd name="T33" fmla="*/ 2 h 146"/>
                  <a:gd name="T34" fmla="*/ 2 w 213"/>
                  <a:gd name="T35" fmla="*/ 2 h 146"/>
                  <a:gd name="T36" fmla="*/ 2 w 213"/>
                  <a:gd name="T37" fmla="*/ 2 h 146"/>
                  <a:gd name="T38" fmla="*/ 2 w 213"/>
                  <a:gd name="T39" fmla="*/ 2 h 146"/>
                  <a:gd name="T40" fmla="*/ 2 w 213"/>
                  <a:gd name="T41" fmla="*/ 2 h 146"/>
                  <a:gd name="T42" fmla="*/ 2 w 213"/>
                  <a:gd name="T43" fmla="*/ 2 h 146"/>
                  <a:gd name="T44" fmla="*/ 2 w 213"/>
                  <a:gd name="T45" fmla="*/ 2 h 146"/>
                  <a:gd name="T46" fmla="*/ 2 w 213"/>
                  <a:gd name="T47" fmla="*/ 2 h 146"/>
                  <a:gd name="T48" fmla="*/ 2 w 213"/>
                  <a:gd name="T49" fmla="*/ 2 h 146"/>
                  <a:gd name="T50" fmla="*/ 2 w 213"/>
                  <a:gd name="T51" fmla="*/ 2 h 146"/>
                  <a:gd name="T52" fmla="*/ 2 w 213"/>
                  <a:gd name="T53" fmla="*/ 2 h 146"/>
                  <a:gd name="T54" fmla="*/ 2 w 213"/>
                  <a:gd name="T55" fmla="*/ 2 h 146"/>
                  <a:gd name="T56" fmla="*/ 2 w 213"/>
                  <a:gd name="T57" fmla="*/ 2 h 146"/>
                  <a:gd name="T58" fmla="*/ 2 w 213"/>
                  <a:gd name="T59" fmla="*/ 2 h 146"/>
                  <a:gd name="T60" fmla="*/ 2 w 213"/>
                  <a:gd name="T61" fmla="*/ 2 h 146"/>
                  <a:gd name="T62" fmla="*/ 1 w 213"/>
                  <a:gd name="T63" fmla="*/ 2 h 146"/>
                  <a:gd name="T64" fmla="*/ 1 w 213"/>
                  <a:gd name="T65" fmla="*/ 2 h 146"/>
                  <a:gd name="T66" fmla="*/ 1 w 213"/>
                  <a:gd name="T67" fmla="*/ 2 h 146"/>
                  <a:gd name="T68" fmla="*/ 1 w 213"/>
                  <a:gd name="T69" fmla="*/ 2 h 146"/>
                  <a:gd name="T70" fmla="*/ 0 w 213"/>
                  <a:gd name="T71" fmla="*/ 1 h 146"/>
                  <a:gd name="T72" fmla="*/ 0 w 213"/>
                  <a:gd name="T73" fmla="*/ 1 h 146"/>
                  <a:gd name="T74" fmla="*/ 0 w 213"/>
                  <a:gd name="T75" fmla="*/ 1 h 146"/>
                  <a:gd name="T76" fmla="*/ 0 w 213"/>
                  <a:gd name="T77" fmla="*/ 1 h 146"/>
                  <a:gd name="T78" fmla="*/ 0 w 213"/>
                  <a:gd name="T79" fmla="*/ 1 h 146"/>
                  <a:gd name="T80" fmla="*/ 0 w 213"/>
                  <a:gd name="T81" fmla="*/ 1 h 146"/>
                  <a:gd name="T82" fmla="*/ 0 w 213"/>
                  <a:gd name="T83" fmla="*/ 1 h 146"/>
                  <a:gd name="T84" fmla="*/ 0 w 213"/>
                  <a:gd name="T85" fmla="*/ 1 h 146"/>
                  <a:gd name="T86" fmla="*/ 0 w 213"/>
                  <a:gd name="T87" fmla="*/ 1 h 146"/>
                  <a:gd name="T88" fmla="*/ 0 w 213"/>
                  <a:gd name="T89" fmla="*/ 1 h 146"/>
                  <a:gd name="T90" fmla="*/ 0 w 213"/>
                  <a:gd name="T91" fmla="*/ 1 h 146"/>
                  <a:gd name="T92" fmla="*/ 0 w 213"/>
                  <a:gd name="T93" fmla="*/ 1 h 146"/>
                  <a:gd name="T94" fmla="*/ 0 w 213"/>
                  <a:gd name="T95" fmla="*/ 1 h 146"/>
                  <a:gd name="T96" fmla="*/ 0 w 213"/>
                  <a:gd name="T97" fmla="*/ 1 h 146"/>
                  <a:gd name="T98" fmla="*/ 0 w 213"/>
                  <a:gd name="T99" fmla="*/ 1 h 146"/>
                  <a:gd name="T100" fmla="*/ 0 w 213"/>
                  <a:gd name="T101" fmla="*/ 1 h 146"/>
                  <a:gd name="T102" fmla="*/ 0 w 213"/>
                  <a:gd name="T103" fmla="*/ 1 h 146"/>
                  <a:gd name="T104" fmla="*/ 0 w 213"/>
                  <a:gd name="T105" fmla="*/ 1 h 146"/>
                  <a:gd name="T106" fmla="*/ 0 w 213"/>
                  <a:gd name="T107" fmla="*/ 1 h 14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13"/>
                  <a:gd name="T163" fmla="*/ 0 h 146"/>
                  <a:gd name="T164" fmla="*/ 213 w 213"/>
                  <a:gd name="T165" fmla="*/ 146 h 14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13" h="146">
                    <a:moveTo>
                      <a:pt x="23" y="19"/>
                    </a:moveTo>
                    <a:lnTo>
                      <a:pt x="23" y="17"/>
                    </a:lnTo>
                    <a:lnTo>
                      <a:pt x="23" y="15"/>
                    </a:lnTo>
                    <a:lnTo>
                      <a:pt x="25" y="12"/>
                    </a:lnTo>
                    <a:lnTo>
                      <a:pt x="27" y="10"/>
                    </a:lnTo>
                    <a:lnTo>
                      <a:pt x="27" y="8"/>
                    </a:lnTo>
                    <a:lnTo>
                      <a:pt x="38" y="2"/>
                    </a:lnTo>
                    <a:lnTo>
                      <a:pt x="40" y="0"/>
                    </a:lnTo>
                    <a:lnTo>
                      <a:pt x="213" y="52"/>
                    </a:lnTo>
                    <a:lnTo>
                      <a:pt x="213" y="56"/>
                    </a:lnTo>
                    <a:lnTo>
                      <a:pt x="211" y="58"/>
                    </a:lnTo>
                    <a:lnTo>
                      <a:pt x="209" y="61"/>
                    </a:lnTo>
                    <a:lnTo>
                      <a:pt x="209" y="65"/>
                    </a:lnTo>
                    <a:lnTo>
                      <a:pt x="207" y="69"/>
                    </a:lnTo>
                    <a:lnTo>
                      <a:pt x="205" y="73"/>
                    </a:lnTo>
                    <a:lnTo>
                      <a:pt x="205" y="75"/>
                    </a:lnTo>
                    <a:lnTo>
                      <a:pt x="205" y="77"/>
                    </a:lnTo>
                    <a:lnTo>
                      <a:pt x="203" y="77"/>
                    </a:lnTo>
                    <a:lnTo>
                      <a:pt x="201" y="86"/>
                    </a:lnTo>
                    <a:lnTo>
                      <a:pt x="198" y="96"/>
                    </a:lnTo>
                    <a:lnTo>
                      <a:pt x="196" y="104"/>
                    </a:lnTo>
                    <a:lnTo>
                      <a:pt x="192" y="113"/>
                    </a:lnTo>
                    <a:lnTo>
                      <a:pt x="190" y="121"/>
                    </a:lnTo>
                    <a:lnTo>
                      <a:pt x="188" y="127"/>
                    </a:lnTo>
                    <a:lnTo>
                      <a:pt x="186" y="130"/>
                    </a:lnTo>
                    <a:lnTo>
                      <a:pt x="186" y="132"/>
                    </a:lnTo>
                    <a:lnTo>
                      <a:pt x="184" y="134"/>
                    </a:lnTo>
                    <a:lnTo>
                      <a:pt x="184" y="136"/>
                    </a:lnTo>
                    <a:lnTo>
                      <a:pt x="182" y="136"/>
                    </a:lnTo>
                    <a:lnTo>
                      <a:pt x="182" y="138"/>
                    </a:lnTo>
                    <a:lnTo>
                      <a:pt x="180" y="138"/>
                    </a:lnTo>
                    <a:lnTo>
                      <a:pt x="178" y="140"/>
                    </a:lnTo>
                    <a:lnTo>
                      <a:pt x="177" y="140"/>
                    </a:lnTo>
                    <a:lnTo>
                      <a:pt x="175" y="142"/>
                    </a:lnTo>
                    <a:lnTo>
                      <a:pt x="173" y="142"/>
                    </a:lnTo>
                    <a:lnTo>
                      <a:pt x="171" y="144"/>
                    </a:lnTo>
                    <a:lnTo>
                      <a:pt x="169" y="144"/>
                    </a:lnTo>
                    <a:lnTo>
                      <a:pt x="167" y="144"/>
                    </a:lnTo>
                    <a:lnTo>
                      <a:pt x="167" y="146"/>
                    </a:lnTo>
                    <a:lnTo>
                      <a:pt x="165" y="144"/>
                    </a:lnTo>
                    <a:lnTo>
                      <a:pt x="163" y="144"/>
                    </a:lnTo>
                    <a:lnTo>
                      <a:pt x="159" y="144"/>
                    </a:lnTo>
                    <a:lnTo>
                      <a:pt x="157" y="142"/>
                    </a:lnTo>
                    <a:lnTo>
                      <a:pt x="152" y="142"/>
                    </a:lnTo>
                    <a:lnTo>
                      <a:pt x="148" y="140"/>
                    </a:lnTo>
                    <a:lnTo>
                      <a:pt x="142" y="138"/>
                    </a:lnTo>
                    <a:lnTo>
                      <a:pt x="136" y="136"/>
                    </a:lnTo>
                    <a:lnTo>
                      <a:pt x="130" y="134"/>
                    </a:lnTo>
                    <a:lnTo>
                      <a:pt x="125" y="132"/>
                    </a:lnTo>
                    <a:lnTo>
                      <a:pt x="117" y="130"/>
                    </a:lnTo>
                    <a:lnTo>
                      <a:pt x="111" y="129"/>
                    </a:lnTo>
                    <a:lnTo>
                      <a:pt x="104" y="127"/>
                    </a:lnTo>
                    <a:lnTo>
                      <a:pt x="96" y="125"/>
                    </a:lnTo>
                    <a:lnTo>
                      <a:pt x="88" y="123"/>
                    </a:lnTo>
                    <a:lnTo>
                      <a:pt x="83" y="121"/>
                    </a:lnTo>
                    <a:lnTo>
                      <a:pt x="75" y="119"/>
                    </a:lnTo>
                    <a:lnTo>
                      <a:pt x="67" y="115"/>
                    </a:lnTo>
                    <a:lnTo>
                      <a:pt x="60" y="113"/>
                    </a:lnTo>
                    <a:lnTo>
                      <a:pt x="54" y="111"/>
                    </a:lnTo>
                    <a:lnTo>
                      <a:pt x="46" y="109"/>
                    </a:lnTo>
                    <a:lnTo>
                      <a:pt x="40" y="107"/>
                    </a:lnTo>
                    <a:lnTo>
                      <a:pt x="35" y="105"/>
                    </a:lnTo>
                    <a:lnTo>
                      <a:pt x="29" y="105"/>
                    </a:lnTo>
                    <a:lnTo>
                      <a:pt x="23" y="104"/>
                    </a:lnTo>
                    <a:lnTo>
                      <a:pt x="19" y="102"/>
                    </a:lnTo>
                    <a:lnTo>
                      <a:pt x="15" y="100"/>
                    </a:lnTo>
                    <a:lnTo>
                      <a:pt x="12" y="100"/>
                    </a:lnTo>
                    <a:lnTo>
                      <a:pt x="10" y="100"/>
                    </a:lnTo>
                    <a:lnTo>
                      <a:pt x="8" y="98"/>
                    </a:lnTo>
                    <a:lnTo>
                      <a:pt x="6" y="98"/>
                    </a:lnTo>
                    <a:lnTo>
                      <a:pt x="4" y="98"/>
                    </a:lnTo>
                    <a:lnTo>
                      <a:pt x="4" y="96"/>
                    </a:lnTo>
                    <a:lnTo>
                      <a:pt x="2" y="96"/>
                    </a:lnTo>
                    <a:lnTo>
                      <a:pt x="0" y="94"/>
                    </a:lnTo>
                    <a:lnTo>
                      <a:pt x="0" y="92"/>
                    </a:lnTo>
                    <a:lnTo>
                      <a:pt x="0" y="88"/>
                    </a:lnTo>
                    <a:lnTo>
                      <a:pt x="0" y="84"/>
                    </a:lnTo>
                    <a:lnTo>
                      <a:pt x="2" y="81"/>
                    </a:lnTo>
                    <a:lnTo>
                      <a:pt x="2" y="79"/>
                    </a:lnTo>
                    <a:lnTo>
                      <a:pt x="4" y="71"/>
                    </a:lnTo>
                    <a:lnTo>
                      <a:pt x="8" y="63"/>
                    </a:lnTo>
                    <a:lnTo>
                      <a:pt x="10" y="56"/>
                    </a:lnTo>
                    <a:lnTo>
                      <a:pt x="13" y="46"/>
                    </a:lnTo>
                    <a:lnTo>
                      <a:pt x="17" y="36"/>
                    </a:lnTo>
                    <a:lnTo>
                      <a:pt x="21" y="27"/>
                    </a:lnTo>
                    <a:lnTo>
                      <a:pt x="23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07" name="Freeform 97"/>
              <p:cNvSpPr>
                <a:spLocks/>
              </p:cNvSpPr>
              <p:nvPr/>
            </p:nvSpPr>
            <p:spPr bwMode="auto">
              <a:xfrm>
                <a:off x="3660" y="2793"/>
                <a:ext cx="103" cy="70"/>
              </a:xfrm>
              <a:custGeom>
                <a:avLst/>
                <a:gdLst>
                  <a:gd name="T0" fmla="*/ 0 w 207"/>
                  <a:gd name="T1" fmla="*/ 1 h 140"/>
                  <a:gd name="T2" fmla="*/ 0 w 207"/>
                  <a:gd name="T3" fmla="*/ 1 h 140"/>
                  <a:gd name="T4" fmla="*/ 1 w 207"/>
                  <a:gd name="T5" fmla="*/ 1 h 140"/>
                  <a:gd name="T6" fmla="*/ 1 w 207"/>
                  <a:gd name="T7" fmla="*/ 1 h 140"/>
                  <a:gd name="T8" fmla="*/ 2 w 207"/>
                  <a:gd name="T9" fmla="*/ 1 h 140"/>
                  <a:gd name="T10" fmla="*/ 2 w 207"/>
                  <a:gd name="T11" fmla="*/ 1 h 140"/>
                  <a:gd name="T12" fmla="*/ 3 w 207"/>
                  <a:gd name="T13" fmla="*/ 1 h 140"/>
                  <a:gd name="T14" fmla="*/ 3 w 207"/>
                  <a:gd name="T15" fmla="*/ 1 h 140"/>
                  <a:gd name="T16" fmla="*/ 3 w 207"/>
                  <a:gd name="T17" fmla="*/ 1 h 140"/>
                  <a:gd name="T18" fmla="*/ 3 w 207"/>
                  <a:gd name="T19" fmla="*/ 1 h 140"/>
                  <a:gd name="T20" fmla="*/ 0 w 207"/>
                  <a:gd name="T21" fmla="*/ 1 h 140"/>
                  <a:gd name="T22" fmla="*/ 0 w 207"/>
                  <a:gd name="T23" fmla="*/ 1 h 140"/>
                  <a:gd name="T24" fmla="*/ 0 w 207"/>
                  <a:gd name="T25" fmla="*/ 1 h 140"/>
                  <a:gd name="T26" fmla="*/ 0 w 207"/>
                  <a:gd name="T27" fmla="*/ 1 h 140"/>
                  <a:gd name="T28" fmla="*/ 0 w 207"/>
                  <a:gd name="T29" fmla="*/ 1 h 140"/>
                  <a:gd name="T30" fmla="*/ 0 w 207"/>
                  <a:gd name="T31" fmla="*/ 1 h 140"/>
                  <a:gd name="T32" fmla="*/ 0 w 207"/>
                  <a:gd name="T33" fmla="*/ 1 h 140"/>
                  <a:gd name="T34" fmla="*/ 1 w 207"/>
                  <a:gd name="T35" fmla="*/ 1 h 140"/>
                  <a:gd name="T36" fmla="*/ 1 w 207"/>
                  <a:gd name="T37" fmla="*/ 1 h 140"/>
                  <a:gd name="T38" fmla="*/ 1 w 207"/>
                  <a:gd name="T39" fmla="*/ 2 h 140"/>
                  <a:gd name="T40" fmla="*/ 2 w 207"/>
                  <a:gd name="T41" fmla="*/ 2 h 140"/>
                  <a:gd name="T42" fmla="*/ 2 w 207"/>
                  <a:gd name="T43" fmla="*/ 2 h 140"/>
                  <a:gd name="T44" fmla="*/ 2 w 207"/>
                  <a:gd name="T45" fmla="*/ 2 h 140"/>
                  <a:gd name="T46" fmla="*/ 2 w 207"/>
                  <a:gd name="T47" fmla="*/ 2 h 140"/>
                  <a:gd name="T48" fmla="*/ 2 w 207"/>
                  <a:gd name="T49" fmla="*/ 2 h 140"/>
                  <a:gd name="T50" fmla="*/ 2 w 207"/>
                  <a:gd name="T51" fmla="*/ 2 h 140"/>
                  <a:gd name="T52" fmla="*/ 2 w 207"/>
                  <a:gd name="T53" fmla="*/ 2 h 140"/>
                  <a:gd name="T54" fmla="*/ 2 w 207"/>
                  <a:gd name="T55" fmla="*/ 2 h 140"/>
                  <a:gd name="T56" fmla="*/ 2 w 207"/>
                  <a:gd name="T57" fmla="*/ 2 h 140"/>
                  <a:gd name="T58" fmla="*/ 2 w 207"/>
                  <a:gd name="T59" fmla="*/ 2 h 140"/>
                  <a:gd name="T60" fmla="*/ 2 w 207"/>
                  <a:gd name="T61" fmla="*/ 2 h 140"/>
                  <a:gd name="T62" fmla="*/ 1 w 207"/>
                  <a:gd name="T63" fmla="*/ 2 h 140"/>
                  <a:gd name="T64" fmla="*/ 1 w 207"/>
                  <a:gd name="T65" fmla="*/ 2 h 140"/>
                  <a:gd name="T66" fmla="*/ 0 w 207"/>
                  <a:gd name="T67" fmla="*/ 1 h 140"/>
                  <a:gd name="T68" fmla="*/ 0 w 207"/>
                  <a:gd name="T69" fmla="*/ 1 h 140"/>
                  <a:gd name="T70" fmla="*/ 0 w 207"/>
                  <a:gd name="T71" fmla="*/ 1 h 140"/>
                  <a:gd name="T72" fmla="*/ 0 w 207"/>
                  <a:gd name="T73" fmla="*/ 1 h 140"/>
                  <a:gd name="T74" fmla="*/ 0 w 207"/>
                  <a:gd name="T75" fmla="*/ 1 h 140"/>
                  <a:gd name="T76" fmla="*/ 0 w 207"/>
                  <a:gd name="T77" fmla="*/ 1 h 140"/>
                  <a:gd name="T78" fmla="*/ 0 w 207"/>
                  <a:gd name="T79" fmla="*/ 1 h 140"/>
                  <a:gd name="T80" fmla="*/ 0 w 207"/>
                  <a:gd name="T81" fmla="*/ 1 h 140"/>
                  <a:gd name="T82" fmla="*/ 0 w 207"/>
                  <a:gd name="T83" fmla="*/ 1 h 140"/>
                  <a:gd name="T84" fmla="*/ 0 w 207"/>
                  <a:gd name="T85" fmla="*/ 1 h 140"/>
                  <a:gd name="T86" fmla="*/ 0 w 207"/>
                  <a:gd name="T87" fmla="*/ 1 h 140"/>
                  <a:gd name="T88" fmla="*/ 0 w 207"/>
                  <a:gd name="T89" fmla="*/ 1 h 140"/>
                  <a:gd name="T90" fmla="*/ 0 w 207"/>
                  <a:gd name="T91" fmla="*/ 1 h 140"/>
                  <a:gd name="T92" fmla="*/ 0 w 207"/>
                  <a:gd name="T93" fmla="*/ 1 h 140"/>
                  <a:gd name="T94" fmla="*/ 0 w 207"/>
                  <a:gd name="T95" fmla="*/ 1 h 140"/>
                  <a:gd name="T96" fmla="*/ 0 w 207"/>
                  <a:gd name="T97" fmla="*/ 1 h 140"/>
                  <a:gd name="T98" fmla="*/ 0 w 207"/>
                  <a:gd name="T99" fmla="*/ 1 h 140"/>
                  <a:gd name="T100" fmla="*/ 0 w 207"/>
                  <a:gd name="T101" fmla="*/ 0 h 140"/>
                  <a:gd name="T102" fmla="*/ 0 w 207"/>
                  <a:gd name="T103" fmla="*/ 1 h 140"/>
                  <a:gd name="T104" fmla="*/ 0 w 207"/>
                  <a:gd name="T105" fmla="*/ 1 h 140"/>
                  <a:gd name="T106" fmla="*/ 0 w 207"/>
                  <a:gd name="T107" fmla="*/ 1 h 140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07"/>
                  <a:gd name="T163" fmla="*/ 0 h 140"/>
                  <a:gd name="T164" fmla="*/ 207 w 207"/>
                  <a:gd name="T165" fmla="*/ 140 h 140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07" h="140">
                    <a:moveTo>
                      <a:pt x="38" y="13"/>
                    </a:moveTo>
                    <a:lnTo>
                      <a:pt x="38" y="13"/>
                    </a:lnTo>
                    <a:lnTo>
                      <a:pt x="40" y="13"/>
                    </a:lnTo>
                    <a:lnTo>
                      <a:pt x="44" y="15"/>
                    </a:lnTo>
                    <a:lnTo>
                      <a:pt x="46" y="15"/>
                    </a:lnTo>
                    <a:lnTo>
                      <a:pt x="50" y="17"/>
                    </a:lnTo>
                    <a:lnTo>
                      <a:pt x="56" y="17"/>
                    </a:lnTo>
                    <a:lnTo>
                      <a:pt x="60" y="19"/>
                    </a:lnTo>
                    <a:lnTo>
                      <a:pt x="65" y="21"/>
                    </a:lnTo>
                    <a:lnTo>
                      <a:pt x="73" y="23"/>
                    </a:lnTo>
                    <a:lnTo>
                      <a:pt x="79" y="25"/>
                    </a:lnTo>
                    <a:lnTo>
                      <a:pt x="86" y="27"/>
                    </a:lnTo>
                    <a:lnTo>
                      <a:pt x="92" y="29"/>
                    </a:lnTo>
                    <a:lnTo>
                      <a:pt x="100" y="31"/>
                    </a:lnTo>
                    <a:lnTo>
                      <a:pt x="107" y="33"/>
                    </a:lnTo>
                    <a:lnTo>
                      <a:pt x="115" y="36"/>
                    </a:lnTo>
                    <a:lnTo>
                      <a:pt x="123" y="38"/>
                    </a:lnTo>
                    <a:lnTo>
                      <a:pt x="132" y="40"/>
                    </a:lnTo>
                    <a:lnTo>
                      <a:pt x="140" y="42"/>
                    </a:lnTo>
                    <a:lnTo>
                      <a:pt x="148" y="44"/>
                    </a:lnTo>
                    <a:lnTo>
                      <a:pt x="153" y="48"/>
                    </a:lnTo>
                    <a:lnTo>
                      <a:pt x="161" y="50"/>
                    </a:lnTo>
                    <a:lnTo>
                      <a:pt x="169" y="52"/>
                    </a:lnTo>
                    <a:lnTo>
                      <a:pt x="175" y="54"/>
                    </a:lnTo>
                    <a:lnTo>
                      <a:pt x="180" y="56"/>
                    </a:lnTo>
                    <a:lnTo>
                      <a:pt x="186" y="58"/>
                    </a:lnTo>
                    <a:lnTo>
                      <a:pt x="192" y="58"/>
                    </a:lnTo>
                    <a:lnTo>
                      <a:pt x="196" y="59"/>
                    </a:lnTo>
                    <a:lnTo>
                      <a:pt x="200" y="61"/>
                    </a:lnTo>
                    <a:lnTo>
                      <a:pt x="203" y="61"/>
                    </a:lnTo>
                    <a:lnTo>
                      <a:pt x="205" y="61"/>
                    </a:lnTo>
                    <a:lnTo>
                      <a:pt x="207" y="63"/>
                    </a:lnTo>
                    <a:lnTo>
                      <a:pt x="203" y="73"/>
                    </a:lnTo>
                    <a:lnTo>
                      <a:pt x="205" y="73"/>
                    </a:lnTo>
                    <a:lnTo>
                      <a:pt x="205" y="75"/>
                    </a:lnTo>
                    <a:lnTo>
                      <a:pt x="205" y="77"/>
                    </a:lnTo>
                    <a:lnTo>
                      <a:pt x="203" y="77"/>
                    </a:lnTo>
                    <a:lnTo>
                      <a:pt x="201" y="77"/>
                    </a:lnTo>
                    <a:lnTo>
                      <a:pt x="205" y="63"/>
                    </a:lnTo>
                    <a:lnTo>
                      <a:pt x="40" y="15"/>
                    </a:lnTo>
                    <a:lnTo>
                      <a:pt x="35" y="27"/>
                    </a:lnTo>
                    <a:lnTo>
                      <a:pt x="33" y="27"/>
                    </a:lnTo>
                    <a:lnTo>
                      <a:pt x="29" y="35"/>
                    </a:lnTo>
                    <a:lnTo>
                      <a:pt x="27" y="44"/>
                    </a:lnTo>
                    <a:lnTo>
                      <a:pt x="23" y="54"/>
                    </a:lnTo>
                    <a:lnTo>
                      <a:pt x="21" y="61"/>
                    </a:lnTo>
                    <a:lnTo>
                      <a:pt x="17" y="69"/>
                    </a:lnTo>
                    <a:lnTo>
                      <a:pt x="15" y="75"/>
                    </a:lnTo>
                    <a:lnTo>
                      <a:pt x="13" y="79"/>
                    </a:lnTo>
                    <a:lnTo>
                      <a:pt x="13" y="82"/>
                    </a:lnTo>
                    <a:lnTo>
                      <a:pt x="13" y="84"/>
                    </a:lnTo>
                    <a:lnTo>
                      <a:pt x="12" y="86"/>
                    </a:lnTo>
                    <a:lnTo>
                      <a:pt x="13" y="88"/>
                    </a:lnTo>
                    <a:lnTo>
                      <a:pt x="15" y="90"/>
                    </a:lnTo>
                    <a:lnTo>
                      <a:pt x="17" y="90"/>
                    </a:lnTo>
                    <a:lnTo>
                      <a:pt x="19" y="90"/>
                    </a:lnTo>
                    <a:lnTo>
                      <a:pt x="21" y="92"/>
                    </a:lnTo>
                    <a:lnTo>
                      <a:pt x="23" y="92"/>
                    </a:lnTo>
                    <a:lnTo>
                      <a:pt x="27" y="92"/>
                    </a:lnTo>
                    <a:lnTo>
                      <a:pt x="31" y="94"/>
                    </a:lnTo>
                    <a:lnTo>
                      <a:pt x="35" y="96"/>
                    </a:lnTo>
                    <a:lnTo>
                      <a:pt x="38" y="96"/>
                    </a:lnTo>
                    <a:lnTo>
                      <a:pt x="44" y="98"/>
                    </a:lnTo>
                    <a:lnTo>
                      <a:pt x="50" y="100"/>
                    </a:lnTo>
                    <a:lnTo>
                      <a:pt x="56" y="102"/>
                    </a:lnTo>
                    <a:lnTo>
                      <a:pt x="61" y="104"/>
                    </a:lnTo>
                    <a:lnTo>
                      <a:pt x="69" y="105"/>
                    </a:lnTo>
                    <a:lnTo>
                      <a:pt x="75" y="107"/>
                    </a:lnTo>
                    <a:lnTo>
                      <a:pt x="83" y="109"/>
                    </a:lnTo>
                    <a:lnTo>
                      <a:pt x="88" y="111"/>
                    </a:lnTo>
                    <a:lnTo>
                      <a:pt x="96" y="113"/>
                    </a:lnTo>
                    <a:lnTo>
                      <a:pt x="104" y="115"/>
                    </a:lnTo>
                    <a:lnTo>
                      <a:pt x="109" y="117"/>
                    </a:lnTo>
                    <a:lnTo>
                      <a:pt x="117" y="119"/>
                    </a:lnTo>
                    <a:lnTo>
                      <a:pt x="123" y="121"/>
                    </a:lnTo>
                    <a:lnTo>
                      <a:pt x="129" y="123"/>
                    </a:lnTo>
                    <a:lnTo>
                      <a:pt x="136" y="125"/>
                    </a:lnTo>
                    <a:lnTo>
                      <a:pt x="142" y="127"/>
                    </a:lnTo>
                    <a:lnTo>
                      <a:pt x="146" y="129"/>
                    </a:lnTo>
                    <a:lnTo>
                      <a:pt x="152" y="130"/>
                    </a:lnTo>
                    <a:lnTo>
                      <a:pt x="155" y="130"/>
                    </a:lnTo>
                    <a:lnTo>
                      <a:pt x="161" y="132"/>
                    </a:lnTo>
                    <a:lnTo>
                      <a:pt x="163" y="134"/>
                    </a:lnTo>
                    <a:lnTo>
                      <a:pt x="167" y="134"/>
                    </a:lnTo>
                    <a:lnTo>
                      <a:pt x="169" y="134"/>
                    </a:lnTo>
                    <a:lnTo>
                      <a:pt x="171" y="134"/>
                    </a:lnTo>
                    <a:lnTo>
                      <a:pt x="171" y="136"/>
                    </a:lnTo>
                    <a:lnTo>
                      <a:pt x="173" y="136"/>
                    </a:lnTo>
                    <a:lnTo>
                      <a:pt x="175" y="136"/>
                    </a:lnTo>
                    <a:lnTo>
                      <a:pt x="177" y="136"/>
                    </a:lnTo>
                    <a:lnTo>
                      <a:pt x="178" y="136"/>
                    </a:lnTo>
                    <a:lnTo>
                      <a:pt x="180" y="136"/>
                    </a:lnTo>
                    <a:lnTo>
                      <a:pt x="182" y="136"/>
                    </a:lnTo>
                    <a:lnTo>
                      <a:pt x="184" y="136"/>
                    </a:lnTo>
                    <a:lnTo>
                      <a:pt x="182" y="136"/>
                    </a:lnTo>
                    <a:lnTo>
                      <a:pt x="182" y="138"/>
                    </a:lnTo>
                    <a:lnTo>
                      <a:pt x="180" y="138"/>
                    </a:lnTo>
                    <a:lnTo>
                      <a:pt x="178" y="140"/>
                    </a:lnTo>
                    <a:lnTo>
                      <a:pt x="177" y="140"/>
                    </a:lnTo>
                    <a:lnTo>
                      <a:pt x="175" y="138"/>
                    </a:lnTo>
                    <a:lnTo>
                      <a:pt x="173" y="138"/>
                    </a:lnTo>
                    <a:lnTo>
                      <a:pt x="171" y="138"/>
                    </a:lnTo>
                    <a:lnTo>
                      <a:pt x="169" y="138"/>
                    </a:lnTo>
                    <a:lnTo>
                      <a:pt x="167" y="136"/>
                    </a:lnTo>
                    <a:lnTo>
                      <a:pt x="165" y="136"/>
                    </a:lnTo>
                    <a:lnTo>
                      <a:pt x="163" y="136"/>
                    </a:lnTo>
                    <a:lnTo>
                      <a:pt x="159" y="134"/>
                    </a:lnTo>
                    <a:lnTo>
                      <a:pt x="155" y="134"/>
                    </a:lnTo>
                    <a:lnTo>
                      <a:pt x="152" y="132"/>
                    </a:lnTo>
                    <a:lnTo>
                      <a:pt x="148" y="130"/>
                    </a:lnTo>
                    <a:lnTo>
                      <a:pt x="142" y="130"/>
                    </a:lnTo>
                    <a:lnTo>
                      <a:pt x="136" y="129"/>
                    </a:lnTo>
                    <a:lnTo>
                      <a:pt x="130" y="127"/>
                    </a:lnTo>
                    <a:lnTo>
                      <a:pt x="125" y="125"/>
                    </a:lnTo>
                    <a:lnTo>
                      <a:pt x="119" y="123"/>
                    </a:lnTo>
                    <a:lnTo>
                      <a:pt x="111" y="121"/>
                    </a:lnTo>
                    <a:lnTo>
                      <a:pt x="106" y="119"/>
                    </a:lnTo>
                    <a:lnTo>
                      <a:pt x="98" y="117"/>
                    </a:lnTo>
                    <a:lnTo>
                      <a:pt x="92" y="115"/>
                    </a:lnTo>
                    <a:lnTo>
                      <a:pt x="84" y="113"/>
                    </a:lnTo>
                    <a:lnTo>
                      <a:pt x="77" y="111"/>
                    </a:lnTo>
                    <a:lnTo>
                      <a:pt x="71" y="107"/>
                    </a:lnTo>
                    <a:lnTo>
                      <a:pt x="63" y="105"/>
                    </a:lnTo>
                    <a:lnTo>
                      <a:pt x="58" y="104"/>
                    </a:lnTo>
                    <a:lnTo>
                      <a:pt x="52" y="102"/>
                    </a:lnTo>
                    <a:lnTo>
                      <a:pt x="46" y="102"/>
                    </a:lnTo>
                    <a:lnTo>
                      <a:pt x="40" y="100"/>
                    </a:lnTo>
                    <a:lnTo>
                      <a:pt x="35" y="98"/>
                    </a:lnTo>
                    <a:lnTo>
                      <a:pt x="31" y="96"/>
                    </a:lnTo>
                    <a:lnTo>
                      <a:pt x="27" y="96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19" y="92"/>
                    </a:lnTo>
                    <a:lnTo>
                      <a:pt x="17" y="92"/>
                    </a:lnTo>
                    <a:lnTo>
                      <a:pt x="15" y="92"/>
                    </a:lnTo>
                    <a:lnTo>
                      <a:pt x="13" y="92"/>
                    </a:lnTo>
                    <a:lnTo>
                      <a:pt x="13" y="90"/>
                    </a:lnTo>
                    <a:lnTo>
                      <a:pt x="12" y="90"/>
                    </a:lnTo>
                    <a:lnTo>
                      <a:pt x="2" y="96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10" y="88"/>
                    </a:lnTo>
                    <a:lnTo>
                      <a:pt x="10" y="86"/>
                    </a:lnTo>
                    <a:lnTo>
                      <a:pt x="10" y="84"/>
                    </a:lnTo>
                    <a:lnTo>
                      <a:pt x="12" y="82"/>
                    </a:lnTo>
                    <a:lnTo>
                      <a:pt x="12" y="81"/>
                    </a:lnTo>
                    <a:lnTo>
                      <a:pt x="13" y="77"/>
                    </a:lnTo>
                    <a:lnTo>
                      <a:pt x="15" y="69"/>
                    </a:lnTo>
                    <a:lnTo>
                      <a:pt x="17" y="61"/>
                    </a:lnTo>
                    <a:lnTo>
                      <a:pt x="21" y="54"/>
                    </a:lnTo>
                    <a:lnTo>
                      <a:pt x="25" y="44"/>
                    </a:lnTo>
                    <a:lnTo>
                      <a:pt x="27" y="35"/>
                    </a:lnTo>
                    <a:lnTo>
                      <a:pt x="31" y="25"/>
                    </a:lnTo>
                    <a:lnTo>
                      <a:pt x="29" y="25"/>
                    </a:lnTo>
                    <a:lnTo>
                      <a:pt x="27" y="23"/>
                    </a:lnTo>
                    <a:lnTo>
                      <a:pt x="27" y="21"/>
                    </a:lnTo>
                    <a:lnTo>
                      <a:pt x="25" y="21"/>
                    </a:lnTo>
                    <a:lnTo>
                      <a:pt x="25" y="19"/>
                    </a:lnTo>
                    <a:lnTo>
                      <a:pt x="23" y="19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5" y="17"/>
                    </a:lnTo>
                    <a:lnTo>
                      <a:pt x="27" y="17"/>
                    </a:lnTo>
                    <a:lnTo>
                      <a:pt x="27" y="19"/>
                    </a:lnTo>
                    <a:lnTo>
                      <a:pt x="29" y="21"/>
                    </a:lnTo>
                    <a:lnTo>
                      <a:pt x="31" y="21"/>
                    </a:lnTo>
                    <a:lnTo>
                      <a:pt x="31" y="23"/>
                    </a:lnTo>
                    <a:lnTo>
                      <a:pt x="33" y="23"/>
                    </a:lnTo>
                    <a:lnTo>
                      <a:pt x="33" y="17"/>
                    </a:lnTo>
                    <a:lnTo>
                      <a:pt x="35" y="13"/>
                    </a:lnTo>
                    <a:lnTo>
                      <a:pt x="36" y="10"/>
                    </a:lnTo>
                    <a:lnTo>
                      <a:pt x="36" y="8"/>
                    </a:lnTo>
                    <a:lnTo>
                      <a:pt x="38" y="4"/>
                    </a:lnTo>
                    <a:lnTo>
                      <a:pt x="38" y="2"/>
                    </a:lnTo>
                    <a:lnTo>
                      <a:pt x="40" y="0"/>
                    </a:lnTo>
                    <a:lnTo>
                      <a:pt x="40" y="2"/>
                    </a:lnTo>
                    <a:lnTo>
                      <a:pt x="40" y="4"/>
                    </a:lnTo>
                    <a:lnTo>
                      <a:pt x="38" y="6"/>
                    </a:lnTo>
                    <a:lnTo>
                      <a:pt x="38" y="10"/>
                    </a:lnTo>
                    <a:lnTo>
                      <a:pt x="36" y="13"/>
                    </a:lnTo>
                    <a:lnTo>
                      <a:pt x="35" y="17"/>
                    </a:lnTo>
                    <a:lnTo>
                      <a:pt x="33" y="23"/>
                    </a:lnTo>
                    <a:lnTo>
                      <a:pt x="35" y="23"/>
                    </a:lnTo>
                    <a:lnTo>
                      <a:pt x="35" y="21"/>
                    </a:lnTo>
                    <a:lnTo>
                      <a:pt x="36" y="19"/>
                    </a:lnTo>
                    <a:lnTo>
                      <a:pt x="38" y="15"/>
                    </a:lnTo>
                    <a:lnTo>
                      <a:pt x="38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08" name="Freeform 98"/>
              <p:cNvSpPr>
                <a:spLocks/>
              </p:cNvSpPr>
              <p:nvPr/>
            </p:nvSpPr>
            <p:spPr bwMode="auto">
              <a:xfrm>
                <a:off x="3673" y="2831"/>
                <a:ext cx="76" cy="23"/>
              </a:xfrm>
              <a:custGeom>
                <a:avLst/>
                <a:gdLst>
                  <a:gd name="T0" fmla="*/ 0 w 151"/>
                  <a:gd name="T1" fmla="*/ 0 h 46"/>
                  <a:gd name="T2" fmla="*/ 1 w 151"/>
                  <a:gd name="T3" fmla="*/ 1 h 46"/>
                  <a:gd name="T4" fmla="*/ 1 w 151"/>
                  <a:gd name="T5" fmla="*/ 1 h 46"/>
                  <a:gd name="T6" fmla="*/ 1 w 151"/>
                  <a:gd name="T7" fmla="*/ 1 h 46"/>
                  <a:gd name="T8" fmla="*/ 1 w 151"/>
                  <a:gd name="T9" fmla="*/ 1 h 46"/>
                  <a:gd name="T10" fmla="*/ 1 w 151"/>
                  <a:gd name="T11" fmla="*/ 1 h 46"/>
                  <a:gd name="T12" fmla="*/ 1 w 151"/>
                  <a:gd name="T13" fmla="*/ 1 h 46"/>
                  <a:gd name="T14" fmla="*/ 2 w 151"/>
                  <a:gd name="T15" fmla="*/ 1 h 46"/>
                  <a:gd name="T16" fmla="*/ 2 w 151"/>
                  <a:gd name="T17" fmla="*/ 1 h 46"/>
                  <a:gd name="T18" fmla="*/ 2 w 151"/>
                  <a:gd name="T19" fmla="*/ 1 h 46"/>
                  <a:gd name="T20" fmla="*/ 2 w 151"/>
                  <a:gd name="T21" fmla="*/ 1 h 46"/>
                  <a:gd name="T22" fmla="*/ 2 w 151"/>
                  <a:gd name="T23" fmla="*/ 1 h 46"/>
                  <a:gd name="T24" fmla="*/ 3 w 151"/>
                  <a:gd name="T25" fmla="*/ 1 h 46"/>
                  <a:gd name="T26" fmla="*/ 3 w 151"/>
                  <a:gd name="T27" fmla="*/ 1 h 46"/>
                  <a:gd name="T28" fmla="*/ 3 w 151"/>
                  <a:gd name="T29" fmla="*/ 1 h 46"/>
                  <a:gd name="T30" fmla="*/ 3 w 151"/>
                  <a:gd name="T31" fmla="*/ 1 h 46"/>
                  <a:gd name="T32" fmla="*/ 3 w 151"/>
                  <a:gd name="T33" fmla="*/ 1 h 46"/>
                  <a:gd name="T34" fmla="*/ 3 w 151"/>
                  <a:gd name="T35" fmla="*/ 1 h 46"/>
                  <a:gd name="T36" fmla="*/ 3 w 151"/>
                  <a:gd name="T37" fmla="*/ 1 h 46"/>
                  <a:gd name="T38" fmla="*/ 3 w 151"/>
                  <a:gd name="T39" fmla="*/ 1 h 46"/>
                  <a:gd name="T40" fmla="*/ 2 w 151"/>
                  <a:gd name="T41" fmla="*/ 1 h 46"/>
                  <a:gd name="T42" fmla="*/ 2 w 151"/>
                  <a:gd name="T43" fmla="*/ 1 h 46"/>
                  <a:gd name="T44" fmla="*/ 2 w 151"/>
                  <a:gd name="T45" fmla="*/ 1 h 46"/>
                  <a:gd name="T46" fmla="*/ 2 w 151"/>
                  <a:gd name="T47" fmla="*/ 1 h 46"/>
                  <a:gd name="T48" fmla="*/ 2 w 151"/>
                  <a:gd name="T49" fmla="*/ 1 h 46"/>
                  <a:gd name="T50" fmla="*/ 1 w 151"/>
                  <a:gd name="T51" fmla="*/ 1 h 46"/>
                  <a:gd name="T52" fmla="*/ 1 w 151"/>
                  <a:gd name="T53" fmla="*/ 1 h 46"/>
                  <a:gd name="T54" fmla="*/ 1 w 151"/>
                  <a:gd name="T55" fmla="*/ 1 h 46"/>
                  <a:gd name="T56" fmla="*/ 1 w 151"/>
                  <a:gd name="T57" fmla="*/ 1 h 46"/>
                  <a:gd name="T58" fmla="*/ 1 w 151"/>
                  <a:gd name="T59" fmla="*/ 1 h 46"/>
                  <a:gd name="T60" fmla="*/ 1 w 151"/>
                  <a:gd name="T61" fmla="*/ 1 h 46"/>
                  <a:gd name="T62" fmla="*/ 1 w 151"/>
                  <a:gd name="T63" fmla="*/ 1 h 46"/>
                  <a:gd name="T64" fmla="*/ 0 w 151"/>
                  <a:gd name="T65" fmla="*/ 1 h 4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51"/>
                  <a:gd name="T100" fmla="*/ 0 h 46"/>
                  <a:gd name="T101" fmla="*/ 151 w 151"/>
                  <a:gd name="T102" fmla="*/ 46 h 4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51" h="46">
                    <a:moveTo>
                      <a:pt x="0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11" y="4"/>
                    </a:lnTo>
                    <a:lnTo>
                      <a:pt x="15" y="5"/>
                    </a:lnTo>
                    <a:lnTo>
                      <a:pt x="21" y="5"/>
                    </a:lnTo>
                    <a:lnTo>
                      <a:pt x="25" y="7"/>
                    </a:lnTo>
                    <a:lnTo>
                      <a:pt x="31" y="9"/>
                    </a:lnTo>
                    <a:lnTo>
                      <a:pt x="36" y="11"/>
                    </a:lnTo>
                    <a:lnTo>
                      <a:pt x="44" y="13"/>
                    </a:lnTo>
                    <a:lnTo>
                      <a:pt x="50" y="15"/>
                    </a:lnTo>
                    <a:lnTo>
                      <a:pt x="56" y="17"/>
                    </a:lnTo>
                    <a:lnTo>
                      <a:pt x="63" y="19"/>
                    </a:lnTo>
                    <a:lnTo>
                      <a:pt x="71" y="21"/>
                    </a:lnTo>
                    <a:lnTo>
                      <a:pt x="77" y="23"/>
                    </a:lnTo>
                    <a:lnTo>
                      <a:pt x="84" y="25"/>
                    </a:lnTo>
                    <a:lnTo>
                      <a:pt x="90" y="27"/>
                    </a:lnTo>
                    <a:lnTo>
                      <a:pt x="98" y="28"/>
                    </a:lnTo>
                    <a:lnTo>
                      <a:pt x="103" y="30"/>
                    </a:lnTo>
                    <a:lnTo>
                      <a:pt x="109" y="32"/>
                    </a:lnTo>
                    <a:lnTo>
                      <a:pt x="115" y="34"/>
                    </a:lnTo>
                    <a:lnTo>
                      <a:pt x="121" y="36"/>
                    </a:lnTo>
                    <a:lnTo>
                      <a:pt x="126" y="38"/>
                    </a:lnTo>
                    <a:lnTo>
                      <a:pt x="132" y="38"/>
                    </a:lnTo>
                    <a:lnTo>
                      <a:pt x="136" y="40"/>
                    </a:lnTo>
                    <a:lnTo>
                      <a:pt x="140" y="42"/>
                    </a:lnTo>
                    <a:lnTo>
                      <a:pt x="144" y="42"/>
                    </a:lnTo>
                    <a:lnTo>
                      <a:pt x="148" y="44"/>
                    </a:lnTo>
                    <a:lnTo>
                      <a:pt x="150" y="44"/>
                    </a:lnTo>
                    <a:lnTo>
                      <a:pt x="151" y="44"/>
                    </a:lnTo>
                    <a:lnTo>
                      <a:pt x="151" y="46"/>
                    </a:lnTo>
                    <a:lnTo>
                      <a:pt x="150" y="46"/>
                    </a:lnTo>
                    <a:lnTo>
                      <a:pt x="148" y="46"/>
                    </a:lnTo>
                    <a:lnTo>
                      <a:pt x="146" y="44"/>
                    </a:lnTo>
                    <a:lnTo>
                      <a:pt x="144" y="44"/>
                    </a:lnTo>
                    <a:lnTo>
                      <a:pt x="140" y="42"/>
                    </a:lnTo>
                    <a:lnTo>
                      <a:pt x="136" y="42"/>
                    </a:lnTo>
                    <a:lnTo>
                      <a:pt x="132" y="40"/>
                    </a:lnTo>
                    <a:lnTo>
                      <a:pt x="126" y="38"/>
                    </a:lnTo>
                    <a:lnTo>
                      <a:pt x="121" y="38"/>
                    </a:lnTo>
                    <a:lnTo>
                      <a:pt x="115" y="36"/>
                    </a:lnTo>
                    <a:lnTo>
                      <a:pt x="109" y="34"/>
                    </a:lnTo>
                    <a:lnTo>
                      <a:pt x="103" y="32"/>
                    </a:lnTo>
                    <a:lnTo>
                      <a:pt x="96" y="30"/>
                    </a:lnTo>
                    <a:lnTo>
                      <a:pt x="90" y="28"/>
                    </a:lnTo>
                    <a:lnTo>
                      <a:pt x="82" y="27"/>
                    </a:lnTo>
                    <a:lnTo>
                      <a:pt x="77" y="25"/>
                    </a:lnTo>
                    <a:lnTo>
                      <a:pt x="69" y="23"/>
                    </a:lnTo>
                    <a:lnTo>
                      <a:pt x="63" y="21"/>
                    </a:lnTo>
                    <a:lnTo>
                      <a:pt x="56" y="17"/>
                    </a:lnTo>
                    <a:lnTo>
                      <a:pt x="50" y="15"/>
                    </a:lnTo>
                    <a:lnTo>
                      <a:pt x="42" y="15"/>
                    </a:lnTo>
                    <a:lnTo>
                      <a:pt x="36" y="13"/>
                    </a:lnTo>
                    <a:lnTo>
                      <a:pt x="31" y="11"/>
                    </a:lnTo>
                    <a:lnTo>
                      <a:pt x="25" y="9"/>
                    </a:lnTo>
                    <a:lnTo>
                      <a:pt x="19" y="7"/>
                    </a:lnTo>
                    <a:lnTo>
                      <a:pt x="15" y="5"/>
                    </a:lnTo>
                    <a:lnTo>
                      <a:pt x="11" y="5"/>
                    </a:lnTo>
                    <a:lnTo>
                      <a:pt x="8" y="4"/>
                    </a:lnTo>
                    <a:lnTo>
                      <a:pt x="4" y="4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09" name="Freeform 99"/>
              <p:cNvSpPr>
                <a:spLocks/>
              </p:cNvSpPr>
              <p:nvPr/>
            </p:nvSpPr>
            <p:spPr bwMode="auto">
              <a:xfrm>
                <a:off x="3694" y="2811"/>
                <a:ext cx="43" cy="34"/>
              </a:xfrm>
              <a:custGeom>
                <a:avLst/>
                <a:gdLst>
                  <a:gd name="T0" fmla="*/ 1 w 86"/>
                  <a:gd name="T1" fmla="*/ 1 h 68"/>
                  <a:gd name="T2" fmla="*/ 1 w 86"/>
                  <a:gd name="T3" fmla="*/ 0 h 68"/>
                  <a:gd name="T4" fmla="*/ 1 w 86"/>
                  <a:gd name="T5" fmla="*/ 0 h 68"/>
                  <a:gd name="T6" fmla="*/ 1 w 86"/>
                  <a:gd name="T7" fmla="*/ 0 h 68"/>
                  <a:gd name="T8" fmla="*/ 1 w 86"/>
                  <a:gd name="T9" fmla="*/ 0 h 68"/>
                  <a:gd name="T10" fmla="*/ 1 w 86"/>
                  <a:gd name="T11" fmla="*/ 0 h 68"/>
                  <a:gd name="T12" fmla="*/ 1 w 86"/>
                  <a:gd name="T13" fmla="*/ 0 h 68"/>
                  <a:gd name="T14" fmla="*/ 1 w 86"/>
                  <a:gd name="T15" fmla="*/ 0 h 68"/>
                  <a:gd name="T16" fmla="*/ 1 w 86"/>
                  <a:gd name="T17" fmla="*/ 1 h 68"/>
                  <a:gd name="T18" fmla="*/ 1 w 86"/>
                  <a:gd name="T19" fmla="*/ 1 h 68"/>
                  <a:gd name="T20" fmla="*/ 1 w 86"/>
                  <a:gd name="T21" fmla="*/ 1 h 68"/>
                  <a:gd name="T22" fmla="*/ 1 w 86"/>
                  <a:gd name="T23" fmla="*/ 1 h 68"/>
                  <a:gd name="T24" fmla="*/ 1 w 86"/>
                  <a:gd name="T25" fmla="*/ 1 h 68"/>
                  <a:gd name="T26" fmla="*/ 1 w 86"/>
                  <a:gd name="T27" fmla="*/ 1 h 68"/>
                  <a:gd name="T28" fmla="*/ 1 w 86"/>
                  <a:gd name="T29" fmla="*/ 1 h 68"/>
                  <a:gd name="T30" fmla="*/ 1 w 86"/>
                  <a:gd name="T31" fmla="*/ 1 h 68"/>
                  <a:gd name="T32" fmla="*/ 0 w 86"/>
                  <a:gd name="T33" fmla="*/ 1 h 68"/>
                  <a:gd name="T34" fmla="*/ 0 w 86"/>
                  <a:gd name="T35" fmla="*/ 1 h 68"/>
                  <a:gd name="T36" fmla="*/ 1 w 86"/>
                  <a:gd name="T37" fmla="*/ 1 h 68"/>
                  <a:gd name="T38" fmla="*/ 1 w 86"/>
                  <a:gd name="T39" fmla="*/ 1 h 68"/>
                  <a:gd name="T40" fmla="*/ 1 w 86"/>
                  <a:gd name="T41" fmla="*/ 1 h 68"/>
                  <a:gd name="T42" fmla="*/ 1 w 86"/>
                  <a:gd name="T43" fmla="*/ 1 h 68"/>
                  <a:gd name="T44" fmla="*/ 1 w 86"/>
                  <a:gd name="T45" fmla="*/ 1 h 68"/>
                  <a:gd name="T46" fmla="*/ 1 w 86"/>
                  <a:gd name="T47" fmla="*/ 1 h 68"/>
                  <a:gd name="T48" fmla="*/ 1 w 86"/>
                  <a:gd name="T49" fmla="*/ 1 h 68"/>
                  <a:gd name="T50" fmla="*/ 1 w 86"/>
                  <a:gd name="T51" fmla="*/ 1 h 68"/>
                  <a:gd name="T52" fmla="*/ 1 w 86"/>
                  <a:gd name="T53" fmla="*/ 1 h 68"/>
                  <a:gd name="T54" fmla="*/ 1 w 86"/>
                  <a:gd name="T55" fmla="*/ 1 h 68"/>
                  <a:gd name="T56" fmla="*/ 1 w 86"/>
                  <a:gd name="T57" fmla="*/ 1 h 68"/>
                  <a:gd name="T58" fmla="*/ 1 w 86"/>
                  <a:gd name="T59" fmla="*/ 1 h 68"/>
                  <a:gd name="T60" fmla="*/ 1 w 86"/>
                  <a:gd name="T61" fmla="*/ 1 h 68"/>
                  <a:gd name="T62" fmla="*/ 1 w 86"/>
                  <a:gd name="T63" fmla="*/ 1 h 68"/>
                  <a:gd name="T64" fmla="*/ 1 w 86"/>
                  <a:gd name="T65" fmla="*/ 1 h 68"/>
                  <a:gd name="T66" fmla="*/ 1 w 86"/>
                  <a:gd name="T67" fmla="*/ 1 h 68"/>
                  <a:gd name="T68" fmla="*/ 1 w 86"/>
                  <a:gd name="T69" fmla="*/ 1 h 68"/>
                  <a:gd name="T70" fmla="*/ 1 w 86"/>
                  <a:gd name="T71" fmla="*/ 1 h 68"/>
                  <a:gd name="T72" fmla="*/ 1 w 86"/>
                  <a:gd name="T73" fmla="*/ 1 h 6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86"/>
                  <a:gd name="T112" fmla="*/ 0 h 68"/>
                  <a:gd name="T113" fmla="*/ 86 w 86"/>
                  <a:gd name="T114" fmla="*/ 68 h 6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86" h="68">
                    <a:moveTo>
                      <a:pt x="81" y="18"/>
                    </a:moveTo>
                    <a:lnTo>
                      <a:pt x="21" y="0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4" y="2"/>
                    </a:lnTo>
                    <a:lnTo>
                      <a:pt x="12" y="6"/>
                    </a:lnTo>
                    <a:lnTo>
                      <a:pt x="10" y="12"/>
                    </a:lnTo>
                    <a:lnTo>
                      <a:pt x="8" y="18"/>
                    </a:lnTo>
                    <a:lnTo>
                      <a:pt x="6" y="25"/>
                    </a:lnTo>
                    <a:lnTo>
                      <a:pt x="4" y="33"/>
                    </a:lnTo>
                    <a:lnTo>
                      <a:pt x="2" y="39"/>
                    </a:lnTo>
                    <a:lnTo>
                      <a:pt x="0" y="43"/>
                    </a:lnTo>
                    <a:lnTo>
                      <a:pt x="0" y="45"/>
                    </a:lnTo>
                    <a:lnTo>
                      <a:pt x="2" y="46"/>
                    </a:lnTo>
                    <a:lnTo>
                      <a:pt x="69" y="68"/>
                    </a:lnTo>
                    <a:lnTo>
                      <a:pt x="73" y="66"/>
                    </a:lnTo>
                    <a:lnTo>
                      <a:pt x="73" y="64"/>
                    </a:lnTo>
                    <a:lnTo>
                      <a:pt x="75" y="60"/>
                    </a:lnTo>
                    <a:lnTo>
                      <a:pt x="77" y="54"/>
                    </a:lnTo>
                    <a:lnTo>
                      <a:pt x="79" y="46"/>
                    </a:lnTo>
                    <a:lnTo>
                      <a:pt x="83" y="39"/>
                    </a:lnTo>
                    <a:lnTo>
                      <a:pt x="84" y="33"/>
                    </a:lnTo>
                    <a:lnTo>
                      <a:pt x="86" y="27"/>
                    </a:lnTo>
                    <a:lnTo>
                      <a:pt x="86" y="25"/>
                    </a:lnTo>
                    <a:lnTo>
                      <a:pt x="86" y="23"/>
                    </a:lnTo>
                    <a:lnTo>
                      <a:pt x="86" y="22"/>
                    </a:lnTo>
                    <a:lnTo>
                      <a:pt x="86" y="20"/>
                    </a:lnTo>
                    <a:lnTo>
                      <a:pt x="84" y="20"/>
                    </a:lnTo>
                    <a:lnTo>
                      <a:pt x="83" y="20"/>
                    </a:lnTo>
                    <a:lnTo>
                      <a:pt x="81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10" name="Freeform 100"/>
              <p:cNvSpPr>
                <a:spLocks/>
              </p:cNvSpPr>
              <p:nvPr/>
            </p:nvSpPr>
            <p:spPr bwMode="auto">
              <a:xfrm>
                <a:off x="3731" y="2822"/>
                <a:ext cx="24" cy="28"/>
              </a:xfrm>
              <a:custGeom>
                <a:avLst/>
                <a:gdLst>
                  <a:gd name="T0" fmla="*/ 1 w 48"/>
                  <a:gd name="T1" fmla="*/ 1 h 55"/>
                  <a:gd name="T2" fmla="*/ 1 w 48"/>
                  <a:gd name="T3" fmla="*/ 1 h 55"/>
                  <a:gd name="T4" fmla="*/ 1 w 48"/>
                  <a:gd name="T5" fmla="*/ 1 h 55"/>
                  <a:gd name="T6" fmla="*/ 1 w 48"/>
                  <a:gd name="T7" fmla="*/ 1 h 55"/>
                  <a:gd name="T8" fmla="*/ 1 w 48"/>
                  <a:gd name="T9" fmla="*/ 1 h 55"/>
                  <a:gd name="T10" fmla="*/ 1 w 48"/>
                  <a:gd name="T11" fmla="*/ 1 h 55"/>
                  <a:gd name="T12" fmla="*/ 1 w 48"/>
                  <a:gd name="T13" fmla="*/ 1 h 55"/>
                  <a:gd name="T14" fmla="*/ 1 w 48"/>
                  <a:gd name="T15" fmla="*/ 1 h 55"/>
                  <a:gd name="T16" fmla="*/ 0 w 48"/>
                  <a:gd name="T17" fmla="*/ 1 h 55"/>
                  <a:gd name="T18" fmla="*/ 1 w 48"/>
                  <a:gd name="T19" fmla="*/ 1 h 55"/>
                  <a:gd name="T20" fmla="*/ 1 w 48"/>
                  <a:gd name="T21" fmla="*/ 1 h 55"/>
                  <a:gd name="T22" fmla="*/ 1 w 48"/>
                  <a:gd name="T23" fmla="*/ 1 h 55"/>
                  <a:gd name="T24" fmla="*/ 1 w 48"/>
                  <a:gd name="T25" fmla="*/ 1 h 55"/>
                  <a:gd name="T26" fmla="*/ 1 w 48"/>
                  <a:gd name="T27" fmla="*/ 1 h 55"/>
                  <a:gd name="T28" fmla="*/ 1 w 48"/>
                  <a:gd name="T29" fmla="*/ 1 h 55"/>
                  <a:gd name="T30" fmla="*/ 1 w 48"/>
                  <a:gd name="T31" fmla="*/ 1 h 55"/>
                  <a:gd name="T32" fmla="*/ 1 w 48"/>
                  <a:gd name="T33" fmla="*/ 1 h 55"/>
                  <a:gd name="T34" fmla="*/ 1 w 48"/>
                  <a:gd name="T35" fmla="*/ 1 h 55"/>
                  <a:gd name="T36" fmla="*/ 1 w 48"/>
                  <a:gd name="T37" fmla="*/ 1 h 55"/>
                  <a:gd name="T38" fmla="*/ 1 w 48"/>
                  <a:gd name="T39" fmla="*/ 1 h 55"/>
                  <a:gd name="T40" fmla="*/ 1 w 48"/>
                  <a:gd name="T41" fmla="*/ 1 h 55"/>
                  <a:gd name="T42" fmla="*/ 1 w 48"/>
                  <a:gd name="T43" fmla="*/ 1 h 55"/>
                  <a:gd name="T44" fmla="*/ 1 w 48"/>
                  <a:gd name="T45" fmla="*/ 1 h 55"/>
                  <a:gd name="T46" fmla="*/ 1 w 48"/>
                  <a:gd name="T47" fmla="*/ 1 h 55"/>
                  <a:gd name="T48" fmla="*/ 1 w 48"/>
                  <a:gd name="T49" fmla="*/ 1 h 55"/>
                  <a:gd name="T50" fmla="*/ 1 w 48"/>
                  <a:gd name="T51" fmla="*/ 1 h 55"/>
                  <a:gd name="T52" fmla="*/ 1 w 48"/>
                  <a:gd name="T53" fmla="*/ 1 h 55"/>
                  <a:gd name="T54" fmla="*/ 1 w 48"/>
                  <a:gd name="T55" fmla="*/ 1 h 55"/>
                  <a:gd name="T56" fmla="*/ 1 w 48"/>
                  <a:gd name="T57" fmla="*/ 1 h 55"/>
                  <a:gd name="T58" fmla="*/ 1 w 48"/>
                  <a:gd name="T59" fmla="*/ 1 h 55"/>
                  <a:gd name="T60" fmla="*/ 1 w 48"/>
                  <a:gd name="T61" fmla="*/ 1 h 55"/>
                  <a:gd name="T62" fmla="*/ 1 w 48"/>
                  <a:gd name="T63" fmla="*/ 1 h 5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48"/>
                  <a:gd name="T97" fmla="*/ 0 h 55"/>
                  <a:gd name="T98" fmla="*/ 48 w 48"/>
                  <a:gd name="T99" fmla="*/ 55 h 55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48" h="55">
                    <a:moveTo>
                      <a:pt x="19" y="19"/>
                    </a:moveTo>
                    <a:lnTo>
                      <a:pt x="17" y="19"/>
                    </a:lnTo>
                    <a:lnTo>
                      <a:pt x="15" y="17"/>
                    </a:lnTo>
                    <a:lnTo>
                      <a:pt x="15" y="15"/>
                    </a:lnTo>
                    <a:lnTo>
                      <a:pt x="13" y="15"/>
                    </a:lnTo>
                    <a:lnTo>
                      <a:pt x="19" y="1"/>
                    </a:lnTo>
                    <a:lnTo>
                      <a:pt x="21" y="1"/>
                    </a:lnTo>
                    <a:lnTo>
                      <a:pt x="23" y="3"/>
                    </a:lnTo>
                    <a:lnTo>
                      <a:pt x="27" y="7"/>
                    </a:lnTo>
                    <a:lnTo>
                      <a:pt x="29" y="9"/>
                    </a:lnTo>
                    <a:lnTo>
                      <a:pt x="31" y="13"/>
                    </a:lnTo>
                    <a:lnTo>
                      <a:pt x="33" y="17"/>
                    </a:lnTo>
                    <a:lnTo>
                      <a:pt x="33" y="21"/>
                    </a:lnTo>
                    <a:lnTo>
                      <a:pt x="33" y="24"/>
                    </a:lnTo>
                    <a:lnTo>
                      <a:pt x="44" y="7"/>
                    </a:lnTo>
                    <a:lnTo>
                      <a:pt x="17" y="0"/>
                    </a:lnTo>
                    <a:lnTo>
                      <a:pt x="0" y="46"/>
                    </a:lnTo>
                    <a:lnTo>
                      <a:pt x="31" y="55"/>
                    </a:lnTo>
                    <a:lnTo>
                      <a:pt x="36" y="51"/>
                    </a:lnTo>
                    <a:lnTo>
                      <a:pt x="40" y="46"/>
                    </a:lnTo>
                    <a:lnTo>
                      <a:pt x="42" y="38"/>
                    </a:lnTo>
                    <a:lnTo>
                      <a:pt x="46" y="32"/>
                    </a:lnTo>
                    <a:lnTo>
                      <a:pt x="46" y="24"/>
                    </a:lnTo>
                    <a:lnTo>
                      <a:pt x="48" y="19"/>
                    </a:lnTo>
                    <a:lnTo>
                      <a:pt x="48" y="13"/>
                    </a:lnTo>
                    <a:lnTo>
                      <a:pt x="48" y="9"/>
                    </a:lnTo>
                    <a:lnTo>
                      <a:pt x="46" y="11"/>
                    </a:lnTo>
                    <a:lnTo>
                      <a:pt x="42" y="15"/>
                    </a:lnTo>
                    <a:lnTo>
                      <a:pt x="40" y="19"/>
                    </a:lnTo>
                    <a:lnTo>
                      <a:pt x="36" y="23"/>
                    </a:lnTo>
                    <a:lnTo>
                      <a:pt x="34" y="26"/>
                    </a:lnTo>
                    <a:lnTo>
                      <a:pt x="33" y="30"/>
                    </a:lnTo>
                    <a:lnTo>
                      <a:pt x="31" y="32"/>
                    </a:lnTo>
                    <a:lnTo>
                      <a:pt x="29" y="34"/>
                    </a:lnTo>
                    <a:lnTo>
                      <a:pt x="27" y="36"/>
                    </a:lnTo>
                    <a:lnTo>
                      <a:pt x="27" y="38"/>
                    </a:lnTo>
                    <a:lnTo>
                      <a:pt x="25" y="38"/>
                    </a:lnTo>
                    <a:lnTo>
                      <a:pt x="23" y="40"/>
                    </a:lnTo>
                    <a:lnTo>
                      <a:pt x="23" y="42"/>
                    </a:lnTo>
                    <a:lnTo>
                      <a:pt x="21" y="42"/>
                    </a:lnTo>
                    <a:lnTo>
                      <a:pt x="19" y="44"/>
                    </a:lnTo>
                    <a:lnTo>
                      <a:pt x="17" y="44"/>
                    </a:lnTo>
                    <a:lnTo>
                      <a:pt x="15" y="46"/>
                    </a:lnTo>
                    <a:lnTo>
                      <a:pt x="11" y="46"/>
                    </a:lnTo>
                    <a:lnTo>
                      <a:pt x="9" y="47"/>
                    </a:lnTo>
                    <a:lnTo>
                      <a:pt x="8" y="47"/>
                    </a:lnTo>
                    <a:lnTo>
                      <a:pt x="6" y="47"/>
                    </a:lnTo>
                    <a:lnTo>
                      <a:pt x="2" y="47"/>
                    </a:lnTo>
                    <a:lnTo>
                      <a:pt x="8" y="34"/>
                    </a:lnTo>
                    <a:lnTo>
                      <a:pt x="9" y="34"/>
                    </a:lnTo>
                    <a:lnTo>
                      <a:pt x="11" y="32"/>
                    </a:lnTo>
                    <a:lnTo>
                      <a:pt x="13" y="32"/>
                    </a:lnTo>
                    <a:lnTo>
                      <a:pt x="13" y="30"/>
                    </a:lnTo>
                    <a:lnTo>
                      <a:pt x="15" y="30"/>
                    </a:lnTo>
                    <a:lnTo>
                      <a:pt x="15" y="28"/>
                    </a:lnTo>
                    <a:lnTo>
                      <a:pt x="17" y="26"/>
                    </a:lnTo>
                    <a:lnTo>
                      <a:pt x="21" y="26"/>
                    </a:lnTo>
                    <a:lnTo>
                      <a:pt x="21" y="24"/>
                    </a:lnTo>
                    <a:lnTo>
                      <a:pt x="21" y="23"/>
                    </a:lnTo>
                    <a:lnTo>
                      <a:pt x="19" y="21"/>
                    </a:lnTo>
                    <a:lnTo>
                      <a:pt x="19" y="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11" name="Freeform 101"/>
              <p:cNvSpPr>
                <a:spLocks/>
              </p:cNvSpPr>
              <p:nvPr/>
            </p:nvSpPr>
            <p:spPr bwMode="auto">
              <a:xfrm>
                <a:off x="3743" y="2831"/>
                <a:ext cx="3" cy="4"/>
              </a:xfrm>
              <a:custGeom>
                <a:avLst/>
                <a:gdLst>
                  <a:gd name="T0" fmla="*/ 0 w 6"/>
                  <a:gd name="T1" fmla="*/ 1 h 7"/>
                  <a:gd name="T2" fmla="*/ 1 w 6"/>
                  <a:gd name="T3" fmla="*/ 1 h 7"/>
                  <a:gd name="T4" fmla="*/ 1 w 6"/>
                  <a:gd name="T5" fmla="*/ 1 h 7"/>
                  <a:gd name="T6" fmla="*/ 1 w 6"/>
                  <a:gd name="T7" fmla="*/ 1 h 7"/>
                  <a:gd name="T8" fmla="*/ 1 w 6"/>
                  <a:gd name="T9" fmla="*/ 1 h 7"/>
                  <a:gd name="T10" fmla="*/ 1 w 6"/>
                  <a:gd name="T11" fmla="*/ 0 h 7"/>
                  <a:gd name="T12" fmla="*/ 0 w 6"/>
                  <a:gd name="T13" fmla="*/ 0 h 7"/>
                  <a:gd name="T14" fmla="*/ 0 w 6"/>
                  <a:gd name="T15" fmla="*/ 1 h 7"/>
                  <a:gd name="T16" fmla="*/ 1 w 6"/>
                  <a:gd name="T17" fmla="*/ 1 h 7"/>
                  <a:gd name="T18" fmla="*/ 1 w 6"/>
                  <a:gd name="T19" fmla="*/ 1 h 7"/>
                  <a:gd name="T20" fmla="*/ 0 w 6"/>
                  <a:gd name="T21" fmla="*/ 1 h 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"/>
                  <a:gd name="T34" fmla="*/ 0 h 7"/>
                  <a:gd name="T35" fmla="*/ 6 w 6"/>
                  <a:gd name="T36" fmla="*/ 7 h 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" h="7">
                    <a:moveTo>
                      <a:pt x="0" y="7"/>
                    </a:moveTo>
                    <a:lnTo>
                      <a:pt x="6" y="7"/>
                    </a:lnTo>
                    <a:lnTo>
                      <a:pt x="6" y="5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12" name="Freeform 102"/>
              <p:cNvSpPr>
                <a:spLocks/>
              </p:cNvSpPr>
              <p:nvPr/>
            </p:nvSpPr>
            <p:spPr bwMode="auto">
              <a:xfrm>
                <a:off x="3676" y="2805"/>
                <a:ext cx="24" cy="28"/>
              </a:xfrm>
              <a:custGeom>
                <a:avLst/>
                <a:gdLst>
                  <a:gd name="T0" fmla="*/ 1 w 48"/>
                  <a:gd name="T1" fmla="*/ 1 h 56"/>
                  <a:gd name="T2" fmla="*/ 1 w 48"/>
                  <a:gd name="T3" fmla="*/ 1 h 56"/>
                  <a:gd name="T4" fmla="*/ 1 w 48"/>
                  <a:gd name="T5" fmla="*/ 1 h 56"/>
                  <a:gd name="T6" fmla="*/ 1 w 48"/>
                  <a:gd name="T7" fmla="*/ 1 h 56"/>
                  <a:gd name="T8" fmla="*/ 1 w 48"/>
                  <a:gd name="T9" fmla="*/ 1 h 56"/>
                  <a:gd name="T10" fmla="*/ 1 w 48"/>
                  <a:gd name="T11" fmla="*/ 1 h 56"/>
                  <a:gd name="T12" fmla="*/ 1 w 48"/>
                  <a:gd name="T13" fmla="*/ 1 h 56"/>
                  <a:gd name="T14" fmla="*/ 1 w 48"/>
                  <a:gd name="T15" fmla="*/ 1 h 56"/>
                  <a:gd name="T16" fmla="*/ 1 w 48"/>
                  <a:gd name="T17" fmla="*/ 1 h 56"/>
                  <a:gd name="T18" fmla="*/ 1 w 48"/>
                  <a:gd name="T19" fmla="*/ 0 h 56"/>
                  <a:gd name="T20" fmla="*/ 1 w 48"/>
                  <a:gd name="T21" fmla="*/ 1 h 56"/>
                  <a:gd name="T22" fmla="*/ 1 w 48"/>
                  <a:gd name="T23" fmla="*/ 1 h 56"/>
                  <a:gd name="T24" fmla="*/ 0 w 48"/>
                  <a:gd name="T25" fmla="*/ 1 h 56"/>
                  <a:gd name="T26" fmla="*/ 0 w 48"/>
                  <a:gd name="T27" fmla="*/ 1 h 56"/>
                  <a:gd name="T28" fmla="*/ 1 w 48"/>
                  <a:gd name="T29" fmla="*/ 1 h 56"/>
                  <a:gd name="T30" fmla="*/ 1 w 48"/>
                  <a:gd name="T31" fmla="*/ 1 h 56"/>
                  <a:gd name="T32" fmla="*/ 1 w 48"/>
                  <a:gd name="T33" fmla="*/ 1 h 56"/>
                  <a:gd name="T34" fmla="*/ 1 w 48"/>
                  <a:gd name="T35" fmla="*/ 1 h 56"/>
                  <a:gd name="T36" fmla="*/ 1 w 48"/>
                  <a:gd name="T37" fmla="*/ 1 h 56"/>
                  <a:gd name="T38" fmla="*/ 1 w 48"/>
                  <a:gd name="T39" fmla="*/ 1 h 56"/>
                  <a:gd name="T40" fmla="*/ 1 w 48"/>
                  <a:gd name="T41" fmla="*/ 1 h 56"/>
                  <a:gd name="T42" fmla="*/ 1 w 48"/>
                  <a:gd name="T43" fmla="*/ 1 h 56"/>
                  <a:gd name="T44" fmla="*/ 1 w 48"/>
                  <a:gd name="T45" fmla="*/ 1 h 56"/>
                  <a:gd name="T46" fmla="*/ 1 w 48"/>
                  <a:gd name="T47" fmla="*/ 1 h 56"/>
                  <a:gd name="T48" fmla="*/ 1 w 48"/>
                  <a:gd name="T49" fmla="*/ 1 h 56"/>
                  <a:gd name="T50" fmla="*/ 1 w 48"/>
                  <a:gd name="T51" fmla="*/ 1 h 56"/>
                  <a:gd name="T52" fmla="*/ 1 w 48"/>
                  <a:gd name="T53" fmla="*/ 1 h 56"/>
                  <a:gd name="T54" fmla="*/ 1 w 48"/>
                  <a:gd name="T55" fmla="*/ 1 h 56"/>
                  <a:gd name="T56" fmla="*/ 1 w 48"/>
                  <a:gd name="T57" fmla="*/ 1 h 56"/>
                  <a:gd name="T58" fmla="*/ 1 w 48"/>
                  <a:gd name="T59" fmla="*/ 1 h 56"/>
                  <a:gd name="T60" fmla="*/ 1 w 48"/>
                  <a:gd name="T61" fmla="*/ 1 h 56"/>
                  <a:gd name="T62" fmla="*/ 1 w 48"/>
                  <a:gd name="T63" fmla="*/ 1 h 56"/>
                  <a:gd name="T64" fmla="*/ 1 w 48"/>
                  <a:gd name="T65" fmla="*/ 1 h 56"/>
                  <a:gd name="T66" fmla="*/ 1 w 48"/>
                  <a:gd name="T67" fmla="*/ 1 h 5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8"/>
                  <a:gd name="T103" fmla="*/ 0 h 56"/>
                  <a:gd name="T104" fmla="*/ 48 w 48"/>
                  <a:gd name="T105" fmla="*/ 56 h 5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8" h="56">
                    <a:moveTo>
                      <a:pt x="28" y="38"/>
                    </a:moveTo>
                    <a:lnTo>
                      <a:pt x="30" y="38"/>
                    </a:lnTo>
                    <a:lnTo>
                      <a:pt x="30" y="40"/>
                    </a:lnTo>
                    <a:lnTo>
                      <a:pt x="32" y="40"/>
                    </a:lnTo>
                    <a:lnTo>
                      <a:pt x="32" y="42"/>
                    </a:lnTo>
                    <a:lnTo>
                      <a:pt x="34" y="44"/>
                    </a:lnTo>
                    <a:lnTo>
                      <a:pt x="30" y="56"/>
                    </a:lnTo>
                    <a:lnTo>
                      <a:pt x="27" y="52"/>
                    </a:lnTo>
                    <a:lnTo>
                      <a:pt x="23" y="50"/>
                    </a:lnTo>
                    <a:lnTo>
                      <a:pt x="19" y="46"/>
                    </a:lnTo>
                    <a:lnTo>
                      <a:pt x="17" y="42"/>
                    </a:lnTo>
                    <a:lnTo>
                      <a:pt x="17" y="38"/>
                    </a:lnTo>
                    <a:lnTo>
                      <a:pt x="15" y="33"/>
                    </a:lnTo>
                    <a:lnTo>
                      <a:pt x="15" y="29"/>
                    </a:lnTo>
                    <a:lnTo>
                      <a:pt x="15" y="25"/>
                    </a:lnTo>
                    <a:lnTo>
                      <a:pt x="17" y="17"/>
                    </a:lnTo>
                    <a:lnTo>
                      <a:pt x="17" y="10"/>
                    </a:lnTo>
                    <a:lnTo>
                      <a:pt x="19" y="4"/>
                    </a:lnTo>
                    <a:lnTo>
                      <a:pt x="19" y="0"/>
                    </a:lnTo>
                    <a:lnTo>
                      <a:pt x="15" y="0"/>
                    </a:lnTo>
                    <a:lnTo>
                      <a:pt x="13" y="4"/>
                    </a:lnTo>
                    <a:lnTo>
                      <a:pt x="9" y="10"/>
                    </a:lnTo>
                    <a:lnTo>
                      <a:pt x="7" y="15"/>
                    </a:lnTo>
                    <a:lnTo>
                      <a:pt x="3" y="21"/>
                    </a:lnTo>
                    <a:lnTo>
                      <a:pt x="2" y="27"/>
                    </a:lnTo>
                    <a:lnTo>
                      <a:pt x="0" y="34"/>
                    </a:lnTo>
                    <a:lnTo>
                      <a:pt x="0" y="40"/>
                    </a:lnTo>
                    <a:lnTo>
                      <a:pt x="0" y="46"/>
                    </a:lnTo>
                    <a:lnTo>
                      <a:pt x="30" y="56"/>
                    </a:lnTo>
                    <a:lnTo>
                      <a:pt x="48" y="10"/>
                    </a:lnTo>
                    <a:lnTo>
                      <a:pt x="23" y="2"/>
                    </a:lnTo>
                    <a:lnTo>
                      <a:pt x="21" y="4"/>
                    </a:lnTo>
                    <a:lnTo>
                      <a:pt x="21" y="10"/>
                    </a:lnTo>
                    <a:lnTo>
                      <a:pt x="21" y="13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23" y="15"/>
                    </a:lnTo>
                    <a:lnTo>
                      <a:pt x="25" y="15"/>
                    </a:lnTo>
                    <a:lnTo>
                      <a:pt x="25" y="13"/>
                    </a:lnTo>
                    <a:lnTo>
                      <a:pt x="27" y="13"/>
                    </a:lnTo>
                    <a:lnTo>
                      <a:pt x="28" y="11"/>
                    </a:lnTo>
                    <a:lnTo>
                      <a:pt x="30" y="11"/>
                    </a:lnTo>
                    <a:lnTo>
                      <a:pt x="32" y="11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36" y="10"/>
                    </a:lnTo>
                    <a:lnTo>
                      <a:pt x="38" y="10"/>
                    </a:lnTo>
                    <a:lnTo>
                      <a:pt x="40" y="8"/>
                    </a:lnTo>
                    <a:lnTo>
                      <a:pt x="42" y="8"/>
                    </a:lnTo>
                    <a:lnTo>
                      <a:pt x="44" y="8"/>
                    </a:lnTo>
                    <a:lnTo>
                      <a:pt x="46" y="8"/>
                    </a:lnTo>
                    <a:lnTo>
                      <a:pt x="42" y="23"/>
                    </a:lnTo>
                    <a:lnTo>
                      <a:pt x="40" y="23"/>
                    </a:lnTo>
                    <a:lnTo>
                      <a:pt x="38" y="23"/>
                    </a:lnTo>
                    <a:lnTo>
                      <a:pt x="36" y="23"/>
                    </a:lnTo>
                    <a:lnTo>
                      <a:pt x="34" y="25"/>
                    </a:lnTo>
                    <a:lnTo>
                      <a:pt x="34" y="27"/>
                    </a:lnTo>
                    <a:lnTo>
                      <a:pt x="32" y="27"/>
                    </a:lnTo>
                    <a:lnTo>
                      <a:pt x="32" y="29"/>
                    </a:lnTo>
                    <a:lnTo>
                      <a:pt x="30" y="31"/>
                    </a:lnTo>
                    <a:lnTo>
                      <a:pt x="28" y="31"/>
                    </a:lnTo>
                    <a:lnTo>
                      <a:pt x="28" y="33"/>
                    </a:lnTo>
                    <a:lnTo>
                      <a:pt x="28" y="34"/>
                    </a:lnTo>
                    <a:lnTo>
                      <a:pt x="28" y="36"/>
                    </a:lnTo>
                    <a:lnTo>
                      <a:pt x="28" y="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13" name="Freeform 103"/>
              <p:cNvSpPr>
                <a:spLocks/>
              </p:cNvSpPr>
              <p:nvPr/>
            </p:nvSpPr>
            <p:spPr bwMode="auto">
              <a:xfrm>
                <a:off x="3685" y="2821"/>
                <a:ext cx="3" cy="4"/>
              </a:xfrm>
              <a:custGeom>
                <a:avLst/>
                <a:gdLst>
                  <a:gd name="T0" fmla="*/ 1 w 6"/>
                  <a:gd name="T1" fmla="*/ 1 h 7"/>
                  <a:gd name="T2" fmla="*/ 0 w 6"/>
                  <a:gd name="T3" fmla="*/ 1 h 7"/>
                  <a:gd name="T4" fmla="*/ 0 w 6"/>
                  <a:gd name="T5" fmla="*/ 1 h 7"/>
                  <a:gd name="T6" fmla="*/ 0 w 6"/>
                  <a:gd name="T7" fmla="*/ 1 h 7"/>
                  <a:gd name="T8" fmla="*/ 0 w 6"/>
                  <a:gd name="T9" fmla="*/ 1 h 7"/>
                  <a:gd name="T10" fmla="*/ 0 w 6"/>
                  <a:gd name="T11" fmla="*/ 0 h 7"/>
                  <a:gd name="T12" fmla="*/ 1 w 6"/>
                  <a:gd name="T13" fmla="*/ 0 h 7"/>
                  <a:gd name="T14" fmla="*/ 1 w 6"/>
                  <a:gd name="T15" fmla="*/ 1 h 7"/>
                  <a:gd name="T16" fmla="*/ 1 w 6"/>
                  <a:gd name="T17" fmla="*/ 1 h 7"/>
                  <a:gd name="T18" fmla="*/ 1 w 6"/>
                  <a:gd name="T19" fmla="*/ 1 h 7"/>
                  <a:gd name="T20" fmla="*/ 1 w 6"/>
                  <a:gd name="T21" fmla="*/ 1 h 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"/>
                  <a:gd name="T34" fmla="*/ 0 h 7"/>
                  <a:gd name="T35" fmla="*/ 6 w 6"/>
                  <a:gd name="T36" fmla="*/ 7 h 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" h="7">
                    <a:moveTo>
                      <a:pt x="6" y="7"/>
                    </a:move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6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14" name="Freeform 104"/>
              <p:cNvSpPr>
                <a:spLocks/>
              </p:cNvSpPr>
              <p:nvPr/>
            </p:nvSpPr>
            <p:spPr bwMode="auto">
              <a:xfrm>
                <a:off x="3698" y="2830"/>
                <a:ext cx="31" cy="11"/>
              </a:xfrm>
              <a:custGeom>
                <a:avLst/>
                <a:gdLst>
                  <a:gd name="T0" fmla="*/ 0 w 61"/>
                  <a:gd name="T1" fmla="*/ 1 h 21"/>
                  <a:gd name="T2" fmla="*/ 1 w 61"/>
                  <a:gd name="T3" fmla="*/ 1 h 21"/>
                  <a:gd name="T4" fmla="*/ 1 w 61"/>
                  <a:gd name="T5" fmla="*/ 1 h 21"/>
                  <a:gd name="T6" fmla="*/ 0 w 61"/>
                  <a:gd name="T7" fmla="*/ 0 h 21"/>
                  <a:gd name="T8" fmla="*/ 0 w 61"/>
                  <a:gd name="T9" fmla="*/ 1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"/>
                  <a:gd name="T16" fmla="*/ 0 h 21"/>
                  <a:gd name="T17" fmla="*/ 61 w 61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" h="21">
                    <a:moveTo>
                      <a:pt x="0" y="2"/>
                    </a:moveTo>
                    <a:lnTo>
                      <a:pt x="61" y="21"/>
                    </a:lnTo>
                    <a:lnTo>
                      <a:pt x="61" y="19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15" name="Freeform 105"/>
              <p:cNvSpPr>
                <a:spLocks/>
              </p:cNvSpPr>
              <p:nvPr/>
            </p:nvSpPr>
            <p:spPr bwMode="auto">
              <a:xfrm>
                <a:off x="3737" y="2830"/>
                <a:ext cx="2" cy="2"/>
              </a:xfrm>
              <a:custGeom>
                <a:avLst/>
                <a:gdLst>
                  <a:gd name="T0" fmla="*/ 1 w 4"/>
                  <a:gd name="T1" fmla="*/ 1 h 4"/>
                  <a:gd name="T2" fmla="*/ 1 w 4"/>
                  <a:gd name="T3" fmla="*/ 1 h 4"/>
                  <a:gd name="T4" fmla="*/ 1 w 4"/>
                  <a:gd name="T5" fmla="*/ 1 h 4"/>
                  <a:gd name="T6" fmla="*/ 1 w 4"/>
                  <a:gd name="T7" fmla="*/ 0 h 4"/>
                  <a:gd name="T8" fmla="*/ 1 w 4"/>
                  <a:gd name="T9" fmla="*/ 0 h 4"/>
                  <a:gd name="T10" fmla="*/ 0 w 4"/>
                  <a:gd name="T11" fmla="*/ 1 h 4"/>
                  <a:gd name="T12" fmla="*/ 1 w 4"/>
                  <a:gd name="T13" fmla="*/ 1 h 4"/>
                  <a:gd name="T14" fmla="*/ 1 w 4"/>
                  <a:gd name="T15" fmla="*/ 1 h 4"/>
                  <a:gd name="T16" fmla="*/ 1 w 4"/>
                  <a:gd name="T17" fmla="*/ 1 h 4"/>
                  <a:gd name="T18" fmla="*/ 1 w 4"/>
                  <a:gd name="T19" fmla="*/ 1 h 4"/>
                  <a:gd name="T20" fmla="*/ 1 w 4"/>
                  <a:gd name="T21" fmla="*/ 1 h 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"/>
                  <a:gd name="T34" fmla="*/ 0 h 4"/>
                  <a:gd name="T35" fmla="*/ 4 w 4"/>
                  <a:gd name="T36" fmla="*/ 4 h 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" h="4">
                    <a:moveTo>
                      <a:pt x="4" y="4"/>
                    </a:move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16" name="Freeform 106"/>
              <p:cNvSpPr>
                <a:spLocks/>
              </p:cNvSpPr>
              <p:nvPr/>
            </p:nvSpPr>
            <p:spPr bwMode="auto">
              <a:xfrm>
                <a:off x="3735" y="2836"/>
                <a:ext cx="2" cy="2"/>
              </a:xfrm>
              <a:custGeom>
                <a:avLst/>
                <a:gdLst>
                  <a:gd name="T0" fmla="*/ 1 w 3"/>
                  <a:gd name="T1" fmla="*/ 1 h 4"/>
                  <a:gd name="T2" fmla="*/ 1 w 3"/>
                  <a:gd name="T3" fmla="*/ 1 h 4"/>
                  <a:gd name="T4" fmla="*/ 1 w 3"/>
                  <a:gd name="T5" fmla="*/ 1 h 4"/>
                  <a:gd name="T6" fmla="*/ 0 w 3"/>
                  <a:gd name="T7" fmla="*/ 1 h 4"/>
                  <a:gd name="T8" fmla="*/ 0 w 3"/>
                  <a:gd name="T9" fmla="*/ 1 h 4"/>
                  <a:gd name="T10" fmla="*/ 0 w 3"/>
                  <a:gd name="T11" fmla="*/ 1 h 4"/>
                  <a:gd name="T12" fmla="*/ 1 w 3"/>
                  <a:gd name="T13" fmla="*/ 1 h 4"/>
                  <a:gd name="T14" fmla="*/ 1 w 3"/>
                  <a:gd name="T15" fmla="*/ 1 h 4"/>
                  <a:gd name="T16" fmla="*/ 1 w 3"/>
                  <a:gd name="T17" fmla="*/ 0 h 4"/>
                  <a:gd name="T18" fmla="*/ 1 w 3"/>
                  <a:gd name="T19" fmla="*/ 0 h 4"/>
                  <a:gd name="T20" fmla="*/ 1 w 3"/>
                  <a:gd name="T21" fmla="*/ 1 h 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"/>
                  <a:gd name="T34" fmla="*/ 0 h 4"/>
                  <a:gd name="T35" fmla="*/ 3 w 3"/>
                  <a:gd name="T36" fmla="*/ 4 h 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" h="4">
                    <a:moveTo>
                      <a:pt x="3" y="2"/>
                    </a:moveTo>
                    <a:lnTo>
                      <a:pt x="3" y="2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17" name="Freeform 107"/>
              <p:cNvSpPr>
                <a:spLocks/>
              </p:cNvSpPr>
              <p:nvPr/>
            </p:nvSpPr>
            <p:spPr bwMode="auto">
              <a:xfrm>
                <a:off x="3736" y="2832"/>
                <a:ext cx="2" cy="4"/>
              </a:xfrm>
              <a:custGeom>
                <a:avLst/>
                <a:gdLst>
                  <a:gd name="T0" fmla="*/ 1 w 4"/>
                  <a:gd name="T1" fmla="*/ 0 h 7"/>
                  <a:gd name="T2" fmla="*/ 0 w 4"/>
                  <a:gd name="T3" fmla="*/ 1 h 7"/>
                  <a:gd name="T4" fmla="*/ 0 w 4"/>
                  <a:gd name="T5" fmla="*/ 1 h 7"/>
                  <a:gd name="T6" fmla="*/ 1 w 4"/>
                  <a:gd name="T7" fmla="*/ 1 h 7"/>
                  <a:gd name="T8" fmla="*/ 1 w 4"/>
                  <a:gd name="T9" fmla="*/ 1 h 7"/>
                  <a:gd name="T10" fmla="*/ 1 w 4"/>
                  <a:gd name="T11" fmla="*/ 1 h 7"/>
                  <a:gd name="T12" fmla="*/ 1 w 4"/>
                  <a:gd name="T13" fmla="*/ 1 h 7"/>
                  <a:gd name="T14" fmla="*/ 1 w 4"/>
                  <a:gd name="T15" fmla="*/ 1 h 7"/>
                  <a:gd name="T16" fmla="*/ 1 w 4"/>
                  <a:gd name="T17" fmla="*/ 0 h 7"/>
                  <a:gd name="T18" fmla="*/ 1 w 4"/>
                  <a:gd name="T19" fmla="*/ 0 h 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"/>
                  <a:gd name="T31" fmla="*/ 0 h 7"/>
                  <a:gd name="T32" fmla="*/ 4 w 4"/>
                  <a:gd name="T33" fmla="*/ 7 h 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" h="7">
                    <a:moveTo>
                      <a:pt x="2" y="0"/>
                    </a:moveTo>
                    <a:lnTo>
                      <a:pt x="0" y="7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18" name="Freeform 108"/>
              <p:cNvSpPr>
                <a:spLocks/>
              </p:cNvSpPr>
              <p:nvPr/>
            </p:nvSpPr>
            <p:spPr bwMode="auto">
              <a:xfrm>
                <a:off x="3737" y="2834"/>
                <a:ext cx="2" cy="2"/>
              </a:xfrm>
              <a:custGeom>
                <a:avLst/>
                <a:gdLst>
                  <a:gd name="T0" fmla="*/ 1 w 4"/>
                  <a:gd name="T1" fmla="*/ 1 h 4"/>
                  <a:gd name="T2" fmla="*/ 1 w 4"/>
                  <a:gd name="T3" fmla="*/ 1 h 4"/>
                  <a:gd name="T4" fmla="*/ 1 w 4"/>
                  <a:gd name="T5" fmla="*/ 1 h 4"/>
                  <a:gd name="T6" fmla="*/ 1 w 4"/>
                  <a:gd name="T7" fmla="*/ 1 h 4"/>
                  <a:gd name="T8" fmla="*/ 1 w 4"/>
                  <a:gd name="T9" fmla="*/ 1 h 4"/>
                  <a:gd name="T10" fmla="*/ 0 w 4"/>
                  <a:gd name="T11" fmla="*/ 1 h 4"/>
                  <a:gd name="T12" fmla="*/ 0 w 4"/>
                  <a:gd name="T13" fmla="*/ 1 h 4"/>
                  <a:gd name="T14" fmla="*/ 1 w 4"/>
                  <a:gd name="T15" fmla="*/ 1 h 4"/>
                  <a:gd name="T16" fmla="*/ 1 w 4"/>
                  <a:gd name="T17" fmla="*/ 1 h 4"/>
                  <a:gd name="T18" fmla="*/ 1 w 4"/>
                  <a:gd name="T19" fmla="*/ 0 h 4"/>
                  <a:gd name="T20" fmla="*/ 1 w 4"/>
                  <a:gd name="T21" fmla="*/ 1 h 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"/>
                  <a:gd name="T34" fmla="*/ 0 h 4"/>
                  <a:gd name="T35" fmla="*/ 4 w 4"/>
                  <a:gd name="T36" fmla="*/ 4 h 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" h="4">
                    <a:moveTo>
                      <a:pt x="4" y="2"/>
                    </a:moveTo>
                    <a:lnTo>
                      <a:pt x="4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19" name="Freeform 109"/>
              <p:cNvSpPr>
                <a:spLocks/>
              </p:cNvSpPr>
              <p:nvPr/>
            </p:nvSpPr>
            <p:spPr bwMode="auto">
              <a:xfrm>
                <a:off x="3699" y="2827"/>
                <a:ext cx="31" cy="9"/>
              </a:xfrm>
              <a:custGeom>
                <a:avLst/>
                <a:gdLst>
                  <a:gd name="T0" fmla="*/ 0 w 63"/>
                  <a:gd name="T1" fmla="*/ 0 h 19"/>
                  <a:gd name="T2" fmla="*/ 0 w 63"/>
                  <a:gd name="T3" fmla="*/ 0 h 19"/>
                  <a:gd name="T4" fmla="*/ 0 w 63"/>
                  <a:gd name="T5" fmla="*/ 0 h 19"/>
                  <a:gd name="T6" fmla="*/ 0 w 63"/>
                  <a:gd name="T7" fmla="*/ 0 h 19"/>
                  <a:gd name="T8" fmla="*/ 0 w 63"/>
                  <a:gd name="T9" fmla="*/ 0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"/>
                  <a:gd name="T16" fmla="*/ 0 h 19"/>
                  <a:gd name="T17" fmla="*/ 63 w 63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" h="19">
                    <a:moveTo>
                      <a:pt x="0" y="2"/>
                    </a:moveTo>
                    <a:lnTo>
                      <a:pt x="63" y="19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20" name="Freeform 110"/>
              <p:cNvSpPr>
                <a:spLocks/>
              </p:cNvSpPr>
              <p:nvPr/>
            </p:nvSpPr>
            <p:spPr bwMode="auto">
              <a:xfrm>
                <a:off x="3700" y="2823"/>
                <a:ext cx="31" cy="10"/>
              </a:xfrm>
              <a:custGeom>
                <a:avLst/>
                <a:gdLst>
                  <a:gd name="T0" fmla="*/ 0 w 63"/>
                  <a:gd name="T1" fmla="*/ 0 h 22"/>
                  <a:gd name="T2" fmla="*/ 0 w 63"/>
                  <a:gd name="T3" fmla="*/ 0 h 22"/>
                  <a:gd name="T4" fmla="*/ 0 w 63"/>
                  <a:gd name="T5" fmla="*/ 0 h 22"/>
                  <a:gd name="T6" fmla="*/ 0 w 63"/>
                  <a:gd name="T7" fmla="*/ 0 h 22"/>
                  <a:gd name="T8" fmla="*/ 0 w 63"/>
                  <a:gd name="T9" fmla="*/ 0 h 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"/>
                  <a:gd name="T16" fmla="*/ 0 h 22"/>
                  <a:gd name="T17" fmla="*/ 63 w 63"/>
                  <a:gd name="T18" fmla="*/ 22 h 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" h="22">
                    <a:moveTo>
                      <a:pt x="0" y="2"/>
                    </a:moveTo>
                    <a:lnTo>
                      <a:pt x="63" y="22"/>
                    </a:lnTo>
                    <a:lnTo>
                      <a:pt x="63" y="2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21" name="Freeform 111"/>
              <p:cNvSpPr>
                <a:spLocks/>
              </p:cNvSpPr>
              <p:nvPr/>
            </p:nvSpPr>
            <p:spPr bwMode="auto">
              <a:xfrm>
                <a:off x="3702" y="2819"/>
                <a:ext cx="30" cy="10"/>
              </a:xfrm>
              <a:custGeom>
                <a:avLst/>
                <a:gdLst>
                  <a:gd name="T0" fmla="*/ 0 w 62"/>
                  <a:gd name="T1" fmla="*/ 0 h 21"/>
                  <a:gd name="T2" fmla="*/ 0 w 62"/>
                  <a:gd name="T3" fmla="*/ 0 h 21"/>
                  <a:gd name="T4" fmla="*/ 0 w 62"/>
                  <a:gd name="T5" fmla="*/ 0 h 21"/>
                  <a:gd name="T6" fmla="*/ 0 w 62"/>
                  <a:gd name="T7" fmla="*/ 0 h 21"/>
                  <a:gd name="T8" fmla="*/ 0 w 62"/>
                  <a:gd name="T9" fmla="*/ 0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"/>
                  <a:gd name="T16" fmla="*/ 0 h 21"/>
                  <a:gd name="T17" fmla="*/ 62 w 62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" h="21">
                    <a:moveTo>
                      <a:pt x="0" y="2"/>
                    </a:moveTo>
                    <a:lnTo>
                      <a:pt x="62" y="21"/>
                    </a:lnTo>
                    <a:lnTo>
                      <a:pt x="62" y="19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22" name="Freeform 112"/>
              <p:cNvSpPr>
                <a:spLocks/>
              </p:cNvSpPr>
              <p:nvPr/>
            </p:nvSpPr>
            <p:spPr bwMode="auto">
              <a:xfrm>
                <a:off x="3703" y="2815"/>
                <a:ext cx="31" cy="10"/>
              </a:xfrm>
              <a:custGeom>
                <a:avLst/>
                <a:gdLst>
                  <a:gd name="T0" fmla="*/ 0 w 64"/>
                  <a:gd name="T1" fmla="*/ 1 h 19"/>
                  <a:gd name="T2" fmla="*/ 0 w 64"/>
                  <a:gd name="T3" fmla="*/ 1 h 19"/>
                  <a:gd name="T4" fmla="*/ 0 w 64"/>
                  <a:gd name="T5" fmla="*/ 1 h 19"/>
                  <a:gd name="T6" fmla="*/ 0 w 64"/>
                  <a:gd name="T7" fmla="*/ 0 h 19"/>
                  <a:gd name="T8" fmla="*/ 0 w 64"/>
                  <a:gd name="T9" fmla="*/ 1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9"/>
                  <a:gd name="T17" fmla="*/ 64 w 64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9">
                    <a:moveTo>
                      <a:pt x="0" y="2"/>
                    </a:moveTo>
                    <a:lnTo>
                      <a:pt x="62" y="19"/>
                    </a:lnTo>
                    <a:lnTo>
                      <a:pt x="64" y="19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23" name="Freeform 113"/>
              <p:cNvSpPr>
                <a:spLocks/>
              </p:cNvSpPr>
              <p:nvPr/>
            </p:nvSpPr>
            <p:spPr bwMode="auto">
              <a:xfrm>
                <a:off x="3694" y="2820"/>
                <a:ext cx="1" cy="4"/>
              </a:xfrm>
              <a:custGeom>
                <a:avLst/>
                <a:gdLst>
                  <a:gd name="T0" fmla="*/ 0 w 2"/>
                  <a:gd name="T1" fmla="*/ 1 h 7"/>
                  <a:gd name="T2" fmla="*/ 1 w 2"/>
                  <a:gd name="T3" fmla="*/ 0 h 7"/>
                  <a:gd name="T4" fmla="*/ 1 w 2"/>
                  <a:gd name="T5" fmla="*/ 0 h 7"/>
                  <a:gd name="T6" fmla="*/ 1 w 2"/>
                  <a:gd name="T7" fmla="*/ 1 h 7"/>
                  <a:gd name="T8" fmla="*/ 0 w 2"/>
                  <a:gd name="T9" fmla="*/ 1 h 7"/>
                  <a:gd name="T10" fmla="*/ 0 w 2"/>
                  <a:gd name="T11" fmla="*/ 1 h 7"/>
                  <a:gd name="T12" fmla="*/ 0 w 2"/>
                  <a:gd name="T13" fmla="*/ 1 h 7"/>
                  <a:gd name="T14" fmla="*/ 0 w 2"/>
                  <a:gd name="T15" fmla="*/ 1 h 7"/>
                  <a:gd name="T16" fmla="*/ 0 w 2"/>
                  <a:gd name="T17" fmla="*/ 1 h 7"/>
                  <a:gd name="T18" fmla="*/ 0 w 2"/>
                  <a:gd name="T19" fmla="*/ 1 h 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"/>
                  <a:gd name="T31" fmla="*/ 0 h 7"/>
                  <a:gd name="T32" fmla="*/ 2 w 2"/>
                  <a:gd name="T33" fmla="*/ 7 h 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" h="7">
                    <a:moveTo>
                      <a:pt x="0" y="7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24" name="Freeform 114"/>
              <p:cNvSpPr>
                <a:spLocks/>
              </p:cNvSpPr>
              <p:nvPr/>
            </p:nvSpPr>
            <p:spPr bwMode="auto">
              <a:xfrm>
                <a:off x="3692" y="2824"/>
                <a:ext cx="2" cy="3"/>
              </a:xfrm>
              <a:custGeom>
                <a:avLst/>
                <a:gdLst>
                  <a:gd name="T0" fmla="*/ 1 w 4"/>
                  <a:gd name="T1" fmla="*/ 0 h 6"/>
                  <a:gd name="T2" fmla="*/ 1 w 4"/>
                  <a:gd name="T3" fmla="*/ 0 h 6"/>
                  <a:gd name="T4" fmla="*/ 1 w 4"/>
                  <a:gd name="T5" fmla="*/ 1 h 6"/>
                  <a:gd name="T6" fmla="*/ 1 w 4"/>
                  <a:gd name="T7" fmla="*/ 1 h 6"/>
                  <a:gd name="T8" fmla="*/ 1 w 4"/>
                  <a:gd name="T9" fmla="*/ 1 h 6"/>
                  <a:gd name="T10" fmla="*/ 1 w 4"/>
                  <a:gd name="T11" fmla="*/ 1 h 6"/>
                  <a:gd name="T12" fmla="*/ 1 w 4"/>
                  <a:gd name="T13" fmla="*/ 1 h 6"/>
                  <a:gd name="T14" fmla="*/ 0 w 4"/>
                  <a:gd name="T15" fmla="*/ 1 h 6"/>
                  <a:gd name="T16" fmla="*/ 0 w 4"/>
                  <a:gd name="T17" fmla="*/ 1 h 6"/>
                  <a:gd name="T18" fmla="*/ 0 w 4"/>
                  <a:gd name="T19" fmla="*/ 0 h 6"/>
                  <a:gd name="T20" fmla="*/ 1 w 4"/>
                  <a:gd name="T21" fmla="*/ 0 h 6"/>
                  <a:gd name="T22" fmla="*/ 1 w 4"/>
                  <a:gd name="T23" fmla="*/ 0 h 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"/>
                  <a:gd name="T37" fmla="*/ 0 h 6"/>
                  <a:gd name="T38" fmla="*/ 4 w 4"/>
                  <a:gd name="T39" fmla="*/ 6 h 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" h="6">
                    <a:moveTo>
                      <a:pt x="2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25" name="Freeform 115"/>
              <p:cNvSpPr>
                <a:spLocks/>
              </p:cNvSpPr>
              <p:nvPr/>
            </p:nvSpPr>
            <p:spPr bwMode="auto">
              <a:xfrm>
                <a:off x="3692" y="2819"/>
                <a:ext cx="2" cy="2"/>
              </a:xfrm>
              <a:custGeom>
                <a:avLst/>
                <a:gdLst>
                  <a:gd name="T0" fmla="*/ 0 w 4"/>
                  <a:gd name="T1" fmla="*/ 1 h 4"/>
                  <a:gd name="T2" fmla="*/ 0 w 4"/>
                  <a:gd name="T3" fmla="*/ 1 h 4"/>
                  <a:gd name="T4" fmla="*/ 1 w 4"/>
                  <a:gd name="T5" fmla="*/ 1 h 4"/>
                  <a:gd name="T6" fmla="*/ 1 w 4"/>
                  <a:gd name="T7" fmla="*/ 1 h 4"/>
                  <a:gd name="T8" fmla="*/ 1 w 4"/>
                  <a:gd name="T9" fmla="*/ 0 h 4"/>
                  <a:gd name="T10" fmla="*/ 1 w 4"/>
                  <a:gd name="T11" fmla="*/ 1 h 4"/>
                  <a:gd name="T12" fmla="*/ 1 w 4"/>
                  <a:gd name="T13" fmla="*/ 1 h 4"/>
                  <a:gd name="T14" fmla="*/ 1 w 4"/>
                  <a:gd name="T15" fmla="*/ 1 h 4"/>
                  <a:gd name="T16" fmla="*/ 1 w 4"/>
                  <a:gd name="T17" fmla="*/ 1 h 4"/>
                  <a:gd name="T18" fmla="*/ 1 w 4"/>
                  <a:gd name="T19" fmla="*/ 1 h 4"/>
                  <a:gd name="T20" fmla="*/ 0 w 4"/>
                  <a:gd name="T21" fmla="*/ 1 h 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"/>
                  <a:gd name="T34" fmla="*/ 0 h 4"/>
                  <a:gd name="T35" fmla="*/ 4 w 4"/>
                  <a:gd name="T36" fmla="*/ 4 h 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26" name="Freeform 116"/>
              <p:cNvSpPr>
                <a:spLocks/>
              </p:cNvSpPr>
              <p:nvPr/>
            </p:nvSpPr>
            <p:spPr bwMode="auto">
              <a:xfrm>
                <a:off x="3694" y="2818"/>
                <a:ext cx="2" cy="2"/>
              </a:xfrm>
              <a:custGeom>
                <a:avLst/>
                <a:gdLst>
                  <a:gd name="T0" fmla="*/ 0 w 4"/>
                  <a:gd name="T1" fmla="*/ 1 h 4"/>
                  <a:gd name="T2" fmla="*/ 1 w 4"/>
                  <a:gd name="T3" fmla="*/ 0 h 4"/>
                  <a:gd name="T4" fmla="*/ 1 w 4"/>
                  <a:gd name="T5" fmla="*/ 0 h 4"/>
                  <a:gd name="T6" fmla="*/ 1 w 4"/>
                  <a:gd name="T7" fmla="*/ 0 h 4"/>
                  <a:gd name="T8" fmla="*/ 1 w 4"/>
                  <a:gd name="T9" fmla="*/ 0 h 4"/>
                  <a:gd name="T10" fmla="*/ 1 w 4"/>
                  <a:gd name="T11" fmla="*/ 1 h 4"/>
                  <a:gd name="T12" fmla="*/ 1 w 4"/>
                  <a:gd name="T13" fmla="*/ 1 h 4"/>
                  <a:gd name="T14" fmla="*/ 1 w 4"/>
                  <a:gd name="T15" fmla="*/ 1 h 4"/>
                  <a:gd name="T16" fmla="*/ 1 w 4"/>
                  <a:gd name="T17" fmla="*/ 1 h 4"/>
                  <a:gd name="T18" fmla="*/ 0 w 4"/>
                  <a:gd name="T19" fmla="*/ 1 h 4"/>
                  <a:gd name="T20" fmla="*/ 0 w 4"/>
                  <a:gd name="T21" fmla="*/ 1 h 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"/>
                  <a:gd name="T34" fmla="*/ 0 h 4"/>
                  <a:gd name="T35" fmla="*/ 4 w 4"/>
                  <a:gd name="T36" fmla="*/ 4 h 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27" name="Rectangle 117"/>
              <p:cNvSpPr>
                <a:spLocks noChangeArrowheads="1"/>
              </p:cNvSpPr>
              <p:nvPr/>
            </p:nvSpPr>
            <p:spPr bwMode="auto">
              <a:xfrm>
                <a:off x="3586" y="2600"/>
                <a:ext cx="155" cy="158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28" name="Rectangle 118"/>
              <p:cNvSpPr>
                <a:spLocks noChangeArrowheads="1"/>
              </p:cNvSpPr>
              <p:nvPr/>
            </p:nvSpPr>
            <p:spPr bwMode="auto">
              <a:xfrm>
                <a:off x="3599" y="2616"/>
                <a:ext cx="130" cy="129"/>
              </a:xfrm>
              <a:prstGeom prst="rect">
                <a:avLst/>
              </a:prstGeom>
              <a:blipFill dpi="0" rotWithShape="0">
                <a:blip cstate="print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29" name="Freeform 119"/>
              <p:cNvSpPr>
                <a:spLocks/>
              </p:cNvSpPr>
              <p:nvPr/>
            </p:nvSpPr>
            <p:spPr bwMode="auto">
              <a:xfrm>
                <a:off x="3608" y="2631"/>
                <a:ext cx="85" cy="80"/>
              </a:xfrm>
              <a:custGeom>
                <a:avLst/>
                <a:gdLst>
                  <a:gd name="T0" fmla="*/ 0 w 171"/>
                  <a:gd name="T1" fmla="*/ 3 h 159"/>
                  <a:gd name="T2" fmla="*/ 2 w 171"/>
                  <a:gd name="T3" fmla="*/ 2 h 159"/>
                  <a:gd name="T4" fmla="*/ 2 w 171"/>
                  <a:gd name="T5" fmla="*/ 0 h 159"/>
                  <a:gd name="T6" fmla="*/ 0 w 171"/>
                  <a:gd name="T7" fmla="*/ 1 h 159"/>
                  <a:gd name="T8" fmla="*/ 0 w 171"/>
                  <a:gd name="T9" fmla="*/ 3 h 1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1"/>
                  <a:gd name="T16" fmla="*/ 0 h 159"/>
                  <a:gd name="T17" fmla="*/ 171 w 171"/>
                  <a:gd name="T18" fmla="*/ 159 h 1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1" h="159">
                    <a:moveTo>
                      <a:pt x="37" y="159"/>
                    </a:moveTo>
                    <a:lnTo>
                      <a:pt x="171" y="119"/>
                    </a:lnTo>
                    <a:lnTo>
                      <a:pt x="137" y="0"/>
                    </a:lnTo>
                    <a:lnTo>
                      <a:pt x="0" y="40"/>
                    </a:lnTo>
                    <a:lnTo>
                      <a:pt x="37" y="159"/>
                    </a:lnTo>
                    <a:close/>
                  </a:path>
                </a:pathLst>
              </a:custGeom>
              <a:solidFill>
                <a:srgbClr val="808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30" name="Line 120"/>
              <p:cNvSpPr>
                <a:spLocks noChangeShapeType="1"/>
              </p:cNvSpPr>
              <p:nvPr/>
            </p:nvSpPr>
            <p:spPr bwMode="auto">
              <a:xfrm flipV="1">
                <a:off x="3610" y="2636"/>
                <a:ext cx="67" cy="20"/>
              </a:xfrm>
              <a:prstGeom prst="line">
                <a:avLst/>
              </a:prstGeom>
              <a:noFill/>
              <a:ln w="3175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31" name="Line 121"/>
              <p:cNvSpPr>
                <a:spLocks noChangeShapeType="1"/>
              </p:cNvSpPr>
              <p:nvPr/>
            </p:nvSpPr>
            <p:spPr bwMode="auto">
              <a:xfrm flipV="1">
                <a:off x="3612" y="2641"/>
                <a:ext cx="66" cy="21"/>
              </a:xfrm>
              <a:prstGeom prst="line">
                <a:avLst/>
              </a:prstGeom>
              <a:noFill/>
              <a:ln w="3175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32" name="Line 122"/>
              <p:cNvSpPr>
                <a:spLocks noChangeShapeType="1"/>
              </p:cNvSpPr>
              <p:nvPr/>
            </p:nvSpPr>
            <p:spPr bwMode="auto">
              <a:xfrm flipV="1">
                <a:off x="3613" y="2645"/>
                <a:ext cx="66" cy="21"/>
              </a:xfrm>
              <a:prstGeom prst="line">
                <a:avLst/>
              </a:prstGeom>
              <a:noFill/>
              <a:ln w="3175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33" name="Line 123"/>
              <p:cNvSpPr>
                <a:spLocks noChangeShapeType="1"/>
              </p:cNvSpPr>
              <p:nvPr/>
            </p:nvSpPr>
            <p:spPr bwMode="auto">
              <a:xfrm flipV="1">
                <a:off x="3614" y="2651"/>
                <a:ext cx="67" cy="20"/>
              </a:xfrm>
              <a:prstGeom prst="line">
                <a:avLst/>
              </a:prstGeom>
              <a:noFill/>
              <a:ln w="3175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34" name="Line 124"/>
              <p:cNvSpPr>
                <a:spLocks noChangeShapeType="1"/>
              </p:cNvSpPr>
              <p:nvPr/>
            </p:nvSpPr>
            <p:spPr bwMode="auto">
              <a:xfrm flipV="1">
                <a:off x="3616" y="2656"/>
                <a:ext cx="67" cy="20"/>
              </a:xfrm>
              <a:prstGeom prst="line">
                <a:avLst/>
              </a:prstGeom>
              <a:noFill/>
              <a:ln w="3175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35" name="Line 125"/>
              <p:cNvSpPr>
                <a:spLocks noChangeShapeType="1"/>
              </p:cNvSpPr>
              <p:nvPr/>
            </p:nvSpPr>
            <p:spPr bwMode="auto">
              <a:xfrm flipV="1">
                <a:off x="3618" y="2662"/>
                <a:ext cx="66" cy="20"/>
              </a:xfrm>
              <a:prstGeom prst="line">
                <a:avLst/>
              </a:prstGeom>
              <a:noFill/>
              <a:ln w="3175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36" name="Line 126"/>
              <p:cNvSpPr>
                <a:spLocks noChangeShapeType="1"/>
              </p:cNvSpPr>
              <p:nvPr/>
            </p:nvSpPr>
            <p:spPr bwMode="auto">
              <a:xfrm flipV="1">
                <a:off x="3619" y="2666"/>
                <a:ext cx="67" cy="22"/>
              </a:xfrm>
              <a:prstGeom prst="line">
                <a:avLst/>
              </a:prstGeom>
              <a:noFill/>
              <a:ln w="3175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37" name="Line 127"/>
              <p:cNvSpPr>
                <a:spLocks noChangeShapeType="1"/>
              </p:cNvSpPr>
              <p:nvPr/>
            </p:nvSpPr>
            <p:spPr bwMode="auto">
              <a:xfrm flipV="1">
                <a:off x="3621" y="2672"/>
                <a:ext cx="66" cy="20"/>
              </a:xfrm>
              <a:prstGeom prst="line">
                <a:avLst/>
              </a:prstGeom>
              <a:noFill/>
              <a:ln w="3175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38" name="Line 128"/>
              <p:cNvSpPr>
                <a:spLocks noChangeShapeType="1"/>
              </p:cNvSpPr>
              <p:nvPr/>
            </p:nvSpPr>
            <p:spPr bwMode="auto">
              <a:xfrm flipV="1">
                <a:off x="3623" y="2677"/>
                <a:ext cx="66" cy="21"/>
              </a:xfrm>
              <a:prstGeom prst="line">
                <a:avLst/>
              </a:prstGeom>
              <a:noFill/>
              <a:ln w="3175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39" name="Line 129"/>
              <p:cNvSpPr>
                <a:spLocks noChangeShapeType="1"/>
              </p:cNvSpPr>
              <p:nvPr/>
            </p:nvSpPr>
            <p:spPr bwMode="auto">
              <a:xfrm flipV="1">
                <a:off x="3624" y="2683"/>
                <a:ext cx="67" cy="20"/>
              </a:xfrm>
              <a:prstGeom prst="line">
                <a:avLst/>
              </a:prstGeom>
              <a:noFill/>
              <a:ln w="3175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40" name="Freeform 130"/>
              <p:cNvSpPr>
                <a:spLocks/>
              </p:cNvSpPr>
              <p:nvPr/>
            </p:nvSpPr>
            <p:spPr bwMode="auto">
              <a:xfrm>
                <a:off x="3616" y="2650"/>
                <a:ext cx="70" cy="20"/>
              </a:xfrm>
              <a:custGeom>
                <a:avLst/>
                <a:gdLst>
                  <a:gd name="T0" fmla="*/ 0 w 140"/>
                  <a:gd name="T1" fmla="*/ 0 h 41"/>
                  <a:gd name="T2" fmla="*/ 1 w 140"/>
                  <a:gd name="T3" fmla="*/ 0 h 41"/>
                  <a:gd name="T4" fmla="*/ 1 w 140"/>
                  <a:gd name="T5" fmla="*/ 0 h 41"/>
                  <a:gd name="T6" fmla="*/ 1 w 140"/>
                  <a:gd name="T7" fmla="*/ 0 h 41"/>
                  <a:gd name="T8" fmla="*/ 1 w 140"/>
                  <a:gd name="T9" fmla="*/ 0 h 41"/>
                  <a:gd name="T10" fmla="*/ 1 w 140"/>
                  <a:gd name="T11" fmla="*/ 0 h 41"/>
                  <a:gd name="T12" fmla="*/ 1 w 140"/>
                  <a:gd name="T13" fmla="*/ 0 h 41"/>
                  <a:gd name="T14" fmla="*/ 1 w 140"/>
                  <a:gd name="T15" fmla="*/ 0 h 41"/>
                  <a:gd name="T16" fmla="*/ 1 w 140"/>
                  <a:gd name="T17" fmla="*/ 0 h 41"/>
                  <a:gd name="T18" fmla="*/ 2 w 140"/>
                  <a:gd name="T19" fmla="*/ 0 h 41"/>
                  <a:gd name="T20" fmla="*/ 2 w 140"/>
                  <a:gd name="T21" fmla="*/ 0 h 4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0"/>
                  <a:gd name="T34" fmla="*/ 0 h 41"/>
                  <a:gd name="T35" fmla="*/ 140 w 140"/>
                  <a:gd name="T36" fmla="*/ 41 h 4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0" h="41">
                    <a:moveTo>
                      <a:pt x="0" y="41"/>
                    </a:moveTo>
                    <a:lnTo>
                      <a:pt x="9" y="23"/>
                    </a:lnTo>
                    <a:lnTo>
                      <a:pt x="17" y="23"/>
                    </a:lnTo>
                    <a:lnTo>
                      <a:pt x="23" y="0"/>
                    </a:lnTo>
                    <a:lnTo>
                      <a:pt x="67" y="25"/>
                    </a:lnTo>
                    <a:lnTo>
                      <a:pt x="69" y="19"/>
                    </a:lnTo>
                    <a:lnTo>
                      <a:pt x="76" y="16"/>
                    </a:lnTo>
                    <a:lnTo>
                      <a:pt x="80" y="4"/>
                    </a:lnTo>
                    <a:lnTo>
                      <a:pt x="109" y="23"/>
                    </a:lnTo>
                    <a:lnTo>
                      <a:pt x="119" y="8"/>
                    </a:lnTo>
                    <a:lnTo>
                      <a:pt x="140" y="17"/>
                    </a:ln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41" name="Freeform 131"/>
              <p:cNvSpPr>
                <a:spLocks/>
              </p:cNvSpPr>
              <p:nvPr/>
            </p:nvSpPr>
            <p:spPr bwMode="auto">
              <a:xfrm>
                <a:off x="3630" y="2644"/>
                <a:ext cx="22" cy="60"/>
              </a:xfrm>
              <a:custGeom>
                <a:avLst/>
                <a:gdLst>
                  <a:gd name="T0" fmla="*/ 1 w 44"/>
                  <a:gd name="T1" fmla="*/ 2 h 119"/>
                  <a:gd name="T2" fmla="*/ 1 w 44"/>
                  <a:gd name="T3" fmla="*/ 2 h 119"/>
                  <a:gd name="T4" fmla="*/ 1 w 44"/>
                  <a:gd name="T5" fmla="*/ 0 h 119"/>
                  <a:gd name="T6" fmla="*/ 0 w 44"/>
                  <a:gd name="T7" fmla="*/ 1 h 119"/>
                  <a:gd name="T8" fmla="*/ 1 w 44"/>
                  <a:gd name="T9" fmla="*/ 2 h 1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119"/>
                  <a:gd name="T17" fmla="*/ 44 w 44"/>
                  <a:gd name="T18" fmla="*/ 119 h 1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119">
                    <a:moveTo>
                      <a:pt x="36" y="119"/>
                    </a:moveTo>
                    <a:lnTo>
                      <a:pt x="44" y="117"/>
                    </a:lnTo>
                    <a:lnTo>
                      <a:pt x="7" y="0"/>
                    </a:lnTo>
                    <a:lnTo>
                      <a:pt x="0" y="2"/>
                    </a:lnTo>
                    <a:lnTo>
                      <a:pt x="36" y="119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42" name="Freeform 132"/>
              <p:cNvSpPr>
                <a:spLocks/>
              </p:cNvSpPr>
              <p:nvPr/>
            </p:nvSpPr>
            <p:spPr bwMode="auto">
              <a:xfrm>
                <a:off x="3624" y="2681"/>
                <a:ext cx="12" cy="28"/>
              </a:xfrm>
              <a:custGeom>
                <a:avLst/>
                <a:gdLst>
                  <a:gd name="T0" fmla="*/ 1 w 23"/>
                  <a:gd name="T1" fmla="*/ 1 h 55"/>
                  <a:gd name="T2" fmla="*/ 1 w 23"/>
                  <a:gd name="T3" fmla="*/ 1 h 55"/>
                  <a:gd name="T4" fmla="*/ 1 w 23"/>
                  <a:gd name="T5" fmla="*/ 0 h 55"/>
                  <a:gd name="T6" fmla="*/ 0 w 23"/>
                  <a:gd name="T7" fmla="*/ 1 h 55"/>
                  <a:gd name="T8" fmla="*/ 1 w 23"/>
                  <a:gd name="T9" fmla="*/ 1 h 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55"/>
                  <a:gd name="T17" fmla="*/ 23 w 23"/>
                  <a:gd name="T18" fmla="*/ 55 h 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55">
                    <a:moveTo>
                      <a:pt x="15" y="55"/>
                    </a:moveTo>
                    <a:lnTo>
                      <a:pt x="23" y="53"/>
                    </a:lnTo>
                    <a:lnTo>
                      <a:pt x="8" y="0"/>
                    </a:lnTo>
                    <a:lnTo>
                      <a:pt x="0" y="2"/>
                    </a:lnTo>
                    <a:lnTo>
                      <a:pt x="15" y="55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43" name="Freeform 133"/>
              <p:cNvSpPr>
                <a:spLocks/>
              </p:cNvSpPr>
              <p:nvPr/>
            </p:nvSpPr>
            <p:spPr bwMode="auto">
              <a:xfrm>
                <a:off x="3628" y="2664"/>
                <a:ext cx="16" cy="42"/>
              </a:xfrm>
              <a:custGeom>
                <a:avLst/>
                <a:gdLst>
                  <a:gd name="T0" fmla="*/ 1 w 32"/>
                  <a:gd name="T1" fmla="*/ 1 h 84"/>
                  <a:gd name="T2" fmla="*/ 1 w 32"/>
                  <a:gd name="T3" fmla="*/ 1 h 84"/>
                  <a:gd name="T4" fmla="*/ 1 w 32"/>
                  <a:gd name="T5" fmla="*/ 0 h 84"/>
                  <a:gd name="T6" fmla="*/ 0 w 32"/>
                  <a:gd name="T7" fmla="*/ 1 h 84"/>
                  <a:gd name="T8" fmla="*/ 1 w 32"/>
                  <a:gd name="T9" fmla="*/ 1 h 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84"/>
                  <a:gd name="T17" fmla="*/ 32 w 32"/>
                  <a:gd name="T18" fmla="*/ 84 h 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84">
                    <a:moveTo>
                      <a:pt x="25" y="84"/>
                    </a:moveTo>
                    <a:lnTo>
                      <a:pt x="32" y="83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25" y="84"/>
                    </a:lnTo>
                    <a:close/>
                  </a:path>
                </a:pathLst>
              </a:custGeom>
              <a:solidFill>
                <a:srgbClr val="FFFF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44" name="Freeform 134"/>
              <p:cNvSpPr>
                <a:spLocks/>
              </p:cNvSpPr>
              <p:nvPr/>
            </p:nvSpPr>
            <p:spPr bwMode="auto">
              <a:xfrm>
                <a:off x="3640" y="2654"/>
                <a:ext cx="19" cy="48"/>
              </a:xfrm>
              <a:custGeom>
                <a:avLst/>
                <a:gdLst>
                  <a:gd name="T0" fmla="*/ 1 w 36"/>
                  <a:gd name="T1" fmla="*/ 2 h 96"/>
                  <a:gd name="T2" fmla="*/ 1 w 36"/>
                  <a:gd name="T3" fmla="*/ 2 h 96"/>
                  <a:gd name="T4" fmla="*/ 1 w 36"/>
                  <a:gd name="T5" fmla="*/ 0 h 96"/>
                  <a:gd name="T6" fmla="*/ 0 w 36"/>
                  <a:gd name="T7" fmla="*/ 1 h 96"/>
                  <a:gd name="T8" fmla="*/ 1 w 36"/>
                  <a:gd name="T9" fmla="*/ 2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96"/>
                  <a:gd name="T17" fmla="*/ 36 w 36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96">
                    <a:moveTo>
                      <a:pt x="28" y="96"/>
                    </a:moveTo>
                    <a:lnTo>
                      <a:pt x="36" y="92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28" y="96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45" name="Freeform 135"/>
              <p:cNvSpPr>
                <a:spLocks/>
              </p:cNvSpPr>
              <p:nvPr/>
            </p:nvSpPr>
            <p:spPr bwMode="auto">
              <a:xfrm>
                <a:off x="3652" y="2664"/>
                <a:ext cx="14" cy="35"/>
              </a:xfrm>
              <a:custGeom>
                <a:avLst/>
                <a:gdLst>
                  <a:gd name="T0" fmla="*/ 1 w 28"/>
                  <a:gd name="T1" fmla="*/ 2 h 69"/>
                  <a:gd name="T2" fmla="*/ 1 w 28"/>
                  <a:gd name="T3" fmla="*/ 2 h 69"/>
                  <a:gd name="T4" fmla="*/ 1 w 28"/>
                  <a:gd name="T5" fmla="*/ 0 h 69"/>
                  <a:gd name="T6" fmla="*/ 0 w 28"/>
                  <a:gd name="T7" fmla="*/ 1 h 69"/>
                  <a:gd name="T8" fmla="*/ 1 w 28"/>
                  <a:gd name="T9" fmla="*/ 2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"/>
                  <a:gd name="T16" fmla="*/ 0 h 69"/>
                  <a:gd name="T17" fmla="*/ 28 w 28"/>
                  <a:gd name="T18" fmla="*/ 69 h 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" h="69">
                    <a:moveTo>
                      <a:pt x="21" y="69"/>
                    </a:moveTo>
                    <a:lnTo>
                      <a:pt x="28" y="67"/>
                    </a:lnTo>
                    <a:lnTo>
                      <a:pt x="7" y="0"/>
                    </a:lnTo>
                    <a:lnTo>
                      <a:pt x="0" y="2"/>
                    </a:lnTo>
                    <a:lnTo>
                      <a:pt x="21" y="69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46" name="Freeform 136"/>
              <p:cNvSpPr>
                <a:spLocks/>
              </p:cNvSpPr>
              <p:nvPr/>
            </p:nvSpPr>
            <p:spPr bwMode="auto">
              <a:xfrm>
                <a:off x="3664" y="2651"/>
                <a:ext cx="18" cy="43"/>
              </a:xfrm>
              <a:custGeom>
                <a:avLst/>
                <a:gdLst>
                  <a:gd name="T0" fmla="*/ 1 w 34"/>
                  <a:gd name="T1" fmla="*/ 1 h 86"/>
                  <a:gd name="T2" fmla="*/ 1 w 34"/>
                  <a:gd name="T3" fmla="*/ 1 h 86"/>
                  <a:gd name="T4" fmla="*/ 1 w 34"/>
                  <a:gd name="T5" fmla="*/ 0 h 86"/>
                  <a:gd name="T6" fmla="*/ 0 w 34"/>
                  <a:gd name="T7" fmla="*/ 1 h 86"/>
                  <a:gd name="T8" fmla="*/ 1 w 34"/>
                  <a:gd name="T9" fmla="*/ 1 h 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86"/>
                  <a:gd name="T17" fmla="*/ 34 w 34"/>
                  <a:gd name="T18" fmla="*/ 86 h 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86">
                    <a:moveTo>
                      <a:pt x="26" y="86"/>
                    </a:moveTo>
                    <a:lnTo>
                      <a:pt x="34" y="85"/>
                    </a:lnTo>
                    <a:lnTo>
                      <a:pt x="7" y="0"/>
                    </a:lnTo>
                    <a:lnTo>
                      <a:pt x="0" y="2"/>
                    </a:lnTo>
                    <a:lnTo>
                      <a:pt x="26" y="86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47" name="Freeform 137"/>
              <p:cNvSpPr>
                <a:spLocks noEditPoints="1"/>
              </p:cNvSpPr>
              <p:nvPr/>
            </p:nvSpPr>
            <p:spPr bwMode="auto">
              <a:xfrm>
                <a:off x="3568" y="2587"/>
                <a:ext cx="186" cy="186"/>
              </a:xfrm>
              <a:custGeom>
                <a:avLst/>
                <a:gdLst>
                  <a:gd name="T0" fmla="*/ 3 w 372"/>
                  <a:gd name="T1" fmla="*/ 6 h 372"/>
                  <a:gd name="T2" fmla="*/ 6 w 372"/>
                  <a:gd name="T3" fmla="*/ 6 h 372"/>
                  <a:gd name="T4" fmla="*/ 6 w 372"/>
                  <a:gd name="T5" fmla="*/ 5 h 372"/>
                  <a:gd name="T6" fmla="*/ 6 w 372"/>
                  <a:gd name="T7" fmla="*/ 6 h 372"/>
                  <a:gd name="T8" fmla="*/ 3 w 372"/>
                  <a:gd name="T9" fmla="*/ 6 h 372"/>
                  <a:gd name="T10" fmla="*/ 1 w 372"/>
                  <a:gd name="T11" fmla="*/ 3 h 372"/>
                  <a:gd name="T12" fmla="*/ 1 w 372"/>
                  <a:gd name="T13" fmla="*/ 6 h 372"/>
                  <a:gd name="T14" fmla="*/ 1 w 372"/>
                  <a:gd name="T15" fmla="*/ 6 h 372"/>
                  <a:gd name="T16" fmla="*/ 1 w 372"/>
                  <a:gd name="T17" fmla="*/ 6 h 372"/>
                  <a:gd name="T18" fmla="*/ 1 w 372"/>
                  <a:gd name="T19" fmla="*/ 3 h 372"/>
                  <a:gd name="T20" fmla="*/ 1 w 372"/>
                  <a:gd name="T21" fmla="*/ 1 h 372"/>
                  <a:gd name="T22" fmla="*/ 1 w 372"/>
                  <a:gd name="T23" fmla="*/ 1 h 372"/>
                  <a:gd name="T24" fmla="*/ 3 w 372"/>
                  <a:gd name="T25" fmla="*/ 1 h 372"/>
                  <a:gd name="T26" fmla="*/ 0 w 372"/>
                  <a:gd name="T27" fmla="*/ 0 h 372"/>
                  <a:gd name="T28" fmla="*/ 1 w 372"/>
                  <a:gd name="T29" fmla="*/ 1 h 372"/>
                  <a:gd name="T30" fmla="*/ 5 w 372"/>
                  <a:gd name="T31" fmla="*/ 1 h 372"/>
                  <a:gd name="T32" fmla="*/ 6 w 372"/>
                  <a:gd name="T33" fmla="*/ 1 h 372"/>
                  <a:gd name="T34" fmla="*/ 6 w 372"/>
                  <a:gd name="T35" fmla="*/ 3 h 372"/>
                  <a:gd name="T36" fmla="*/ 6 w 372"/>
                  <a:gd name="T37" fmla="*/ 1 h 372"/>
                  <a:gd name="T38" fmla="*/ 5 w 372"/>
                  <a:gd name="T39" fmla="*/ 1 h 37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72"/>
                  <a:gd name="T61" fmla="*/ 0 h 372"/>
                  <a:gd name="T62" fmla="*/ 372 w 372"/>
                  <a:gd name="T63" fmla="*/ 372 h 372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72" h="372">
                    <a:moveTo>
                      <a:pt x="144" y="356"/>
                    </a:moveTo>
                    <a:lnTo>
                      <a:pt x="372" y="372"/>
                    </a:lnTo>
                    <a:lnTo>
                      <a:pt x="359" y="316"/>
                    </a:lnTo>
                    <a:lnTo>
                      <a:pt x="359" y="356"/>
                    </a:lnTo>
                    <a:lnTo>
                      <a:pt x="144" y="356"/>
                    </a:lnTo>
                    <a:close/>
                    <a:moveTo>
                      <a:pt x="17" y="184"/>
                    </a:moveTo>
                    <a:lnTo>
                      <a:pt x="6" y="372"/>
                    </a:lnTo>
                    <a:lnTo>
                      <a:pt x="57" y="358"/>
                    </a:lnTo>
                    <a:lnTo>
                      <a:pt x="17" y="358"/>
                    </a:lnTo>
                    <a:lnTo>
                      <a:pt x="17" y="184"/>
                    </a:lnTo>
                    <a:close/>
                    <a:moveTo>
                      <a:pt x="17" y="63"/>
                    </a:moveTo>
                    <a:lnTo>
                      <a:pt x="17" y="11"/>
                    </a:lnTo>
                    <a:lnTo>
                      <a:pt x="176" y="11"/>
                    </a:lnTo>
                    <a:lnTo>
                      <a:pt x="0" y="0"/>
                    </a:lnTo>
                    <a:lnTo>
                      <a:pt x="17" y="63"/>
                    </a:lnTo>
                    <a:close/>
                    <a:moveTo>
                      <a:pt x="303" y="11"/>
                    </a:moveTo>
                    <a:lnTo>
                      <a:pt x="360" y="11"/>
                    </a:lnTo>
                    <a:lnTo>
                      <a:pt x="360" y="191"/>
                    </a:lnTo>
                    <a:lnTo>
                      <a:pt x="372" y="3"/>
                    </a:lnTo>
                    <a:lnTo>
                      <a:pt x="303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48" name="Freeform 138"/>
              <p:cNvSpPr>
                <a:spLocks/>
              </p:cNvSpPr>
              <p:nvPr/>
            </p:nvSpPr>
            <p:spPr bwMode="auto">
              <a:xfrm>
                <a:off x="3606" y="2650"/>
                <a:ext cx="22" cy="59"/>
              </a:xfrm>
              <a:custGeom>
                <a:avLst/>
                <a:gdLst>
                  <a:gd name="T0" fmla="*/ 1 w 44"/>
                  <a:gd name="T1" fmla="*/ 2 h 117"/>
                  <a:gd name="T2" fmla="*/ 0 w 44"/>
                  <a:gd name="T3" fmla="*/ 1 h 117"/>
                  <a:gd name="T4" fmla="*/ 1 w 44"/>
                  <a:gd name="T5" fmla="*/ 0 h 117"/>
                  <a:gd name="T6" fmla="*/ 1 w 44"/>
                  <a:gd name="T7" fmla="*/ 2 h 117"/>
                  <a:gd name="T8" fmla="*/ 1 w 44"/>
                  <a:gd name="T9" fmla="*/ 2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117"/>
                  <a:gd name="T17" fmla="*/ 44 w 44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117">
                    <a:moveTo>
                      <a:pt x="32" y="117"/>
                    </a:moveTo>
                    <a:lnTo>
                      <a:pt x="0" y="4"/>
                    </a:lnTo>
                    <a:lnTo>
                      <a:pt x="11" y="0"/>
                    </a:lnTo>
                    <a:lnTo>
                      <a:pt x="44" y="113"/>
                    </a:lnTo>
                    <a:lnTo>
                      <a:pt x="32" y="1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49" name="Freeform 139"/>
              <p:cNvSpPr>
                <a:spLocks/>
              </p:cNvSpPr>
              <p:nvPr/>
            </p:nvSpPr>
            <p:spPr bwMode="auto">
              <a:xfrm>
                <a:off x="3622" y="2707"/>
                <a:ext cx="8" cy="7"/>
              </a:xfrm>
              <a:custGeom>
                <a:avLst/>
                <a:gdLst>
                  <a:gd name="T0" fmla="*/ 0 w 16"/>
                  <a:gd name="T1" fmla="*/ 0 h 16"/>
                  <a:gd name="T2" fmla="*/ 1 w 16"/>
                  <a:gd name="T3" fmla="*/ 0 h 16"/>
                  <a:gd name="T4" fmla="*/ 1 w 16"/>
                  <a:gd name="T5" fmla="*/ 0 h 16"/>
                  <a:gd name="T6" fmla="*/ 1 w 16"/>
                  <a:gd name="T7" fmla="*/ 0 h 16"/>
                  <a:gd name="T8" fmla="*/ 0 w 16"/>
                  <a:gd name="T9" fmla="*/ 0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"/>
                  <a:gd name="T16" fmla="*/ 0 h 16"/>
                  <a:gd name="T17" fmla="*/ 16 w 16"/>
                  <a:gd name="T18" fmla="*/ 16 h 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" h="16">
                    <a:moveTo>
                      <a:pt x="0" y="4"/>
                    </a:moveTo>
                    <a:lnTo>
                      <a:pt x="4" y="16"/>
                    </a:lnTo>
                    <a:lnTo>
                      <a:pt x="16" y="12"/>
                    </a:lnTo>
                    <a:lnTo>
                      <a:pt x="12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50" name="Freeform 140"/>
              <p:cNvSpPr>
                <a:spLocks/>
              </p:cNvSpPr>
              <p:nvPr/>
            </p:nvSpPr>
            <p:spPr bwMode="auto">
              <a:xfrm>
                <a:off x="3628" y="2687"/>
                <a:ext cx="66" cy="25"/>
              </a:xfrm>
              <a:custGeom>
                <a:avLst/>
                <a:gdLst>
                  <a:gd name="T0" fmla="*/ 1 w 132"/>
                  <a:gd name="T1" fmla="*/ 0 h 52"/>
                  <a:gd name="T2" fmla="*/ 0 w 132"/>
                  <a:gd name="T3" fmla="*/ 0 h 52"/>
                  <a:gd name="T4" fmla="*/ 2 w 132"/>
                  <a:gd name="T5" fmla="*/ 0 h 52"/>
                  <a:gd name="T6" fmla="*/ 2 w 132"/>
                  <a:gd name="T7" fmla="*/ 0 h 52"/>
                  <a:gd name="T8" fmla="*/ 1 w 132"/>
                  <a:gd name="T9" fmla="*/ 0 h 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52"/>
                  <a:gd name="T17" fmla="*/ 132 w 132"/>
                  <a:gd name="T18" fmla="*/ 52 h 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52">
                    <a:moveTo>
                      <a:pt x="4" y="52"/>
                    </a:moveTo>
                    <a:lnTo>
                      <a:pt x="0" y="40"/>
                    </a:lnTo>
                    <a:lnTo>
                      <a:pt x="128" y="0"/>
                    </a:lnTo>
                    <a:lnTo>
                      <a:pt x="132" y="12"/>
                    </a:lnTo>
                    <a:lnTo>
                      <a:pt x="4" y="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51" name="Freeform 141"/>
              <p:cNvSpPr>
                <a:spLocks/>
              </p:cNvSpPr>
              <p:nvPr/>
            </p:nvSpPr>
            <p:spPr bwMode="auto">
              <a:xfrm>
                <a:off x="3647" y="2646"/>
                <a:ext cx="73" cy="86"/>
              </a:xfrm>
              <a:custGeom>
                <a:avLst/>
                <a:gdLst>
                  <a:gd name="T0" fmla="*/ 0 w 146"/>
                  <a:gd name="T1" fmla="*/ 3 h 170"/>
                  <a:gd name="T2" fmla="*/ 1 w 146"/>
                  <a:gd name="T3" fmla="*/ 3 h 170"/>
                  <a:gd name="T4" fmla="*/ 2 w 146"/>
                  <a:gd name="T5" fmla="*/ 1 h 170"/>
                  <a:gd name="T6" fmla="*/ 1 w 146"/>
                  <a:gd name="T7" fmla="*/ 0 h 170"/>
                  <a:gd name="T8" fmla="*/ 0 w 146"/>
                  <a:gd name="T9" fmla="*/ 3 h 1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6"/>
                  <a:gd name="T16" fmla="*/ 0 h 170"/>
                  <a:gd name="T17" fmla="*/ 146 w 146"/>
                  <a:gd name="T18" fmla="*/ 170 h 1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6" h="170">
                    <a:moveTo>
                      <a:pt x="0" y="134"/>
                    </a:moveTo>
                    <a:lnTo>
                      <a:pt x="96" y="170"/>
                    </a:lnTo>
                    <a:lnTo>
                      <a:pt x="146" y="34"/>
                    </a:lnTo>
                    <a:lnTo>
                      <a:pt x="50" y="0"/>
                    </a:lnTo>
                    <a:lnTo>
                      <a:pt x="0" y="134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52" name="Freeform 142"/>
              <p:cNvSpPr>
                <a:spLocks noEditPoints="1"/>
              </p:cNvSpPr>
              <p:nvPr/>
            </p:nvSpPr>
            <p:spPr bwMode="auto">
              <a:xfrm>
                <a:off x="3656" y="2667"/>
                <a:ext cx="53" cy="51"/>
              </a:xfrm>
              <a:custGeom>
                <a:avLst/>
                <a:gdLst>
                  <a:gd name="T0" fmla="*/ 0 w 108"/>
                  <a:gd name="T1" fmla="*/ 2 h 101"/>
                  <a:gd name="T2" fmla="*/ 0 w 108"/>
                  <a:gd name="T3" fmla="*/ 2 h 101"/>
                  <a:gd name="T4" fmla="*/ 0 w 108"/>
                  <a:gd name="T5" fmla="*/ 1 h 101"/>
                  <a:gd name="T6" fmla="*/ 0 w 108"/>
                  <a:gd name="T7" fmla="*/ 1 h 101"/>
                  <a:gd name="T8" fmla="*/ 0 w 108"/>
                  <a:gd name="T9" fmla="*/ 2 h 101"/>
                  <a:gd name="T10" fmla="*/ 0 w 108"/>
                  <a:gd name="T11" fmla="*/ 1 h 101"/>
                  <a:gd name="T12" fmla="*/ 1 w 108"/>
                  <a:gd name="T13" fmla="*/ 2 h 101"/>
                  <a:gd name="T14" fmla="*/ 1 w 108"/>
                  <a:gd name="T15" fmla="*/ 1 h 101"/>
                  <a:gd name="T16" fmla="*/ 1 w 108"/>
                  <a:gd name="T17" fmla="*/ 0 h 101"/>
                  <a:gd name="T18" fmla="*/ 0 w 108"/>
                  <a:gd name="T19" fmla="*/ 1 h 101"/>
                  <a:gd name="T20" fmla="*/ 0 w 108"/>
                  <a:gd name="T21" fmla="*/ 2 h 101"/>
                  <a:gd name="T22" fmla="*/ 1 w 108"/>
                  <a:gd name="T23" fmla="*/ 2 h 101"/>
                  <a:gd name="T24" fmla="*/ 1 w 108"/>
                  <a:gd name="T25" fmla="*/ 2 h 101"/>
                  <a:gd name="T26" fmla="*/ 0 w 108"/>
                  <a:gd name="T27" fmla="*/ 2 h 101"/>
                  <a:gd name="T28" fmla="*/ 0 w 108"/>
                  <a:gd name="T29" fmla="*/ 2 h 101"/>
                  <a:gd name="T30" fmla="*/ 0 w 108"/>
                  <a:gd name="T31" fmla="*/ 2 h 101"/>
                  <a:gd name="T32" fmla="*/ 1 w 108"/>
                  <a:gd name="T33" fmla="*/ 2 h 101"/>
                  <a:gd name="T34" fmla="*/ 1 w 108"/>
                  <a:gd name="T35" fmla="*/ 2 h 101"/>
                  <a:gd name="T36" fmla="*/ 0 w 108"/>
                  <a:gd name="T37" fmla="*/ 2 h 101"/>
                  <a:gd name="T38" fmla="*/ 0 w 108"/>
                  <a:gd name="T39" fmla="*/ 2 h 101"/>
                  <a:gd name="T40" fmla="*/ 0 w 108"/>
                  <a:gd name="T41" fmla="*/ 2 h 101"/>
                  <a:gd name="T42" fmla="*/ 1 w 108"/>
                  <a:gd name="T43" fmla="*/ 2 h 101"/>
                  <a:gd name="T44" fmla="*/ 1 w 108"/>
                  <a:gd name="T45" fmla="*/ 2 h 101"/>
                  <a:gd name="T46" fmla="*/ 0 w 108"/>
                  <a:gd name="T47" fmla="*/ 2 h 101"/>
                  <a:gd name="T48" fmla="*/ 0 w 108"/>
                  <a:gd name="T49" fmla="*/ 2 h 101"/>
                  <a:gd name="T50" fmla="*/ 0 w 108"/>
                  <a:gd name="T51" fmla="*/ 2 h 101"/>
                  <a:gd name="T52" fmla="*/ 1 w 108"/>
                  <a:gd name="T53" fmla="*/ 2 h 101"/>
                  <a:gd name="T54" fmla="*/ 1 w 108"/>
                  <a:gd name="T55" fmla="*/ 2 h 101"/>
                  <a:gd name="T56" fmla="*/ 0 w 108"/>
                  <a:gd name="T57" fmla="*/ 2 h 101"/>
                  <a:gd name="T58" fmla="*/ 0 w 108"/>
                  <a:gd name="T59" fmla="*/ 2 h 101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08"/>
                  <a:gd name="T91" fmla="*/ 0 h 101"/>
                  <a:gd name="T92" fmla="*/ 108 w 108"/>
                  <a:gd name="T93" fmla="*/ 101 h 101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08" h="101">
                    <a:moveTo>
                      <a:pt x="0" y="80"/>
                    </a:moveTo>
                    <a:lnTo>
                      <a:pt x="29" y="92"/>
                    </a:lnTo>
                    <a:lnTo>
                      <a:pt x="43" y="53"/>
                    </a:lnTo>
                    <a:lnTo>
                      <a:pt x="14" y="42"/>
                    </a:lnTo>
                    <a:lnTo>
                      <a:pt x="0" y="80"/>
                    </a:lnTo>
                    <a:close/>
                    <a:moveTo>
                      <a:pt x="54" y="57"/>
                    </a:moveTo>
                    <a:lnTo>
                      <a:pt x="87" y="71"/>
                    </a:lnTo>
                    <a:lnTo>
                      <a:pt x="108" y="13"/>
                    </a:lnTo>
                    <a:lnTo>
                      <a:pt x="75" y="0"/>
                    </a:lnTo>
                    <a:lnTo>
                      <a:pt x="54" y="57"/>
                    </a:lnTo>
                    <a:close/>
                    <a:moveTo>
                      <a:pt x="52" y="73"/>
                    </a:moveTo>
                    <a:lnTo>
                      <a:pt x="79" y="82"/>
                    </a:lnTo>
                    <a:lnTo>
                      <a:pt x="81" y="80"/>
                    </a:lnTo>
                    <a:lnTo>
                      <a:pt x="52" y="71"/>
                    </a:lnTo>
                    <a:lnTo>
                      <a:pt x="52" y="73"/>
                    </a:lnTo>
                    <a:close/>
                    <a:moveTo>
                      <a:pt x="50" y="78"/>
                    </a:moveTo>
                    <a:lnTo>
                      <a:pt x="77" y="90"/>
                    </a:lnTo>
                    <a:lnTo>
                      <a:pt x="77" y="86"/>
                    </a:lnTo>
                    <a:lnTo>
                      <a:pt x="50" y="76"/>
                    </a:lnTo>
                    <a:lnTo>
                      <a:pt x="50" y="78"/>
                    </a:lnTo>
                    <a:close/>
                    <a:moveTo>
                      <a:pt x="48" y="86"/>
                    </a:moveTo>
                    <a:lnTo>
                      <a:pt x="75" y="96"/>
                    </a:lnTo>
                    <a:lnTo>
                      <a:pt x="77" y="94"/>
                    </a:lnTo>
                    <a:lnTo>
                      <a:pt x="48" y="82"/>
                    </a:lnTo>
                    <a:lnTo>
                      <a:pt x="48" y="86"/>
                    </a:lnTo>
                    <a:close/>
                    <a:moveTo>
                      <a:pt x="44" y="92"/>
                    </a:moveTo>
                    <a:lnTo>
                      <a:pt x="73" y="101"/>
                    </a:lnTo>
                    <a:lnTo>
                      <a:pt x="73" y="99"/>
                    </a:lnTo>
                    <a:lnTo>
                      <a:pt x="46" y="90"/>
                    </a:lnTo>
                    <a:lnTo>
                      <a:pt x="44" y="9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53" name="Freeform 143"/>
              <p:cNvSpPr>
                <a:spLocks/>
              </p:cNvSpPr>
              <p:nvPr/>
            </p:nvSpPr>
            <p:spPr bwMode="auto">
              <a:xfrm>
                <a:off x="3671" y="2652"/>
                <a:ext cx="45" cy="18"/>
              </a:xfrm>
              <a:custGeom>
                <a:avLst/>
                <a:gdLst>
                  <a:gd name="T0" fmla="*/ 0 w 90"/>
                  <a:gd name="T1" fmla="*/ 0 h 37"/>
                  <a:gd name="T2" fmla="*/ 1 w 90"/>
                  <a:gd name="T3" fmla="*/ 0 h 37"/>
                  <a:gd name="T4" fmla="*/ 1 w 90"/>
                  <a:gd name="T5" fmla="*/ 0 h 37"/>
                  <a:gd name="T6" fmla="*/ 1 w 90"/>
                  <a:gd name="T7" fmla="*/ 0 h 37"/>
                  <a:gd name="T8" fmla="*/ 0 w 90"/>
                  <a:gd name="T9" fmla="*/ 0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"/>
                  <a:gd name="T16" fmla="*/ 0 h 37"/>
                  <a:gd name="T17" fmla="*/ 90 w 90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" h="37">
                    <a:moveTo>
                      <a:pt x="0" y="4"/>
                    </a:moveTo>
                    <a:lnTo>
                      <a:pt x="88" y="37"/>
                    </a:lnTo>
                    <a:lnTo>
                      <a:pt x="90" y="33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54" name="Line 144"/>
              <p:cNvSpPr>
                <a:spLocks noChangeShapeType="1"/>
              </p:cNvSpPr>
              <p:nvPr/>
            </p:nvSpPr>
            <p:spPr bwMode="auto">
              <a:xfrm>
                <a:off x="3672" y="2656"/>
                <a:ext cx="41" cy="15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55" name="Line 145"/>
              <p:cNvSpPr>
                <a:spLocks noChangeShapeType="1"/>
              </p:cNvSpPr>
              <p:nvPr/>
            </p:nvSpPr>
            <p:spPr bwMode="auto">
              <a:xfrm flipH="1">
                <a:off x="3681" y="2701"/>
                <a:ext cx="3" cy="1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56" name="Line 146"/>
              <p:cNvSpPr>
                <a:spLocks noChangeShapeType="1"/>
              </p:cNvSpPr>
              <p:nvPr/>
            </p:nvSpPr>
            <p:spPr bwMode="auto">
              <a:xfrm flipH="1">
                <a:off x="3684" y="2702"/>
                <a:ext cx="3" cy="1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57" name="Line 147"/>
              <p:cNvSpPr>
                <a:spLocks noChangeShapeType="1"/>
              </p:cNvSpPr>
              <p:nvPr/>
            </p:nvSpPr>
            <p:spPr bwMode="auto">
              <a:xfrm>
                <a:off x="3683" y="2700"/>
                <a:ext cx="13" cy="6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58" name="Line 148"/>
              <p:cNvSpPr>
                <a:spLocks noChangeShapeType="1"/>
              </p:cNvSpPr>
              <p:nvPr/>
            </p:nvSpPr>
            <p:spPr bwMode="auto">
              <a:xfrm flipH="1">
                <a:off x="3689" y="2705"/>
                <a:ext cx="5" cy="1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59" name="Line 149"/>
              <p:cNvSpPr>
                <a:spLocks noChangeShapeType="1"/>
              </p:cNvSpPr>
              <p:nvPr/>
            </p:nvSpPr>
            <p:spPr bwMode="auto">
              <a:xfrm flipH="1">
                <a:off x="3686" y="2704"/>
                <a:ext cx="4" cy="1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0" name="Line 150"/>
              <p:cNvSpPr>
                <a:spLocks noChangeShapeType="1"/>
              </p:cNvSpPr>
              <p:nvPr/>
            </p:nvSpPr>
            <p:spPr bwMode="auto">
              <a:xfrm>
                <a:off x="3666" y="2679"/>
                <a:ext cx="14" cy="5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1" name="Line 151"/>
              <p:cNvSpPr>
                <a:spLocks noChangeShapeType="1"/>
              </p:cNvSpPr>
              <p:nvPr/>
            </p:nvSpPr>
            <p:spPr bwMode="auto">
              <a:xfrm>
                <a:off x="3665" y="2681"/>
                <a:ext cx="13" cy="5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2" name="Line 152"/>
              <p:cNvSpPr>
                <a:spLocks noChangeShapeType="1"/>
              </p:cNvSpPr>
              <p:nvPr/>
            </p:nvSpPr>
            <p:spPr bwMode="auto">
              <a:xfrm>
                <a:off x="3665" y="2684"/>
                <a:ext cx="9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3" name="Line 153"/>
              <p:cNvSpPr>
                <a:spLocks noChangeShapeType="1"/>
              </p:cNvSpPr>
              <p:nvPr/>
            </p:nvSpPr>
            <p:spPr bwMode="auto">
              <a:xfrm>
                <a:off x="3664" y="2686"/>
                <a:ext cx="14" cy="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4" name="Line 154"/>
              <p:cNvSpPr>
                <a:spLocks noChangeShapeType="1"/>
              </p:cNvSpPr>
              <p:nvPr/>
            </p:nvSpPr>
            <p:spPr bwMode="auto">
              <a:xfrm>
                <a:off x="3670" y="2670"/>
                <a:ext cx="7" cy="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5" name="Line 155"/>
              <p:cNvSpPr>
                <a:spLocks noChangeShapeType="1"/>
              </p:cNvSpPr>
              <p:nvPr/>
            </p:nvSpPr>
            <p:spPr bwMode="auto">
              <a:xfrm>
                <a:off x="3669" y="2672"/>
                <a:ext cx="14" cy="5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6" name="Line 156"/>
              <p:cNvSpPr>
                <a:spLocks noChangeShapeType="1"/>
              </p:cNvSpPr>
              <p:nvPr/>
            </p:nvSpPr>
            <p:spPr bwMode="auto">
              <a:xfrm>
                <a:off x="3668" y="2674"/>
                <a:ext cx="14" cy="6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7" name="Line 157"/>
              <p:cNvSpPr>
                <a:spLocks noChangeShapeType="1"/>
              </p:cNvSpPr>
              <p:nvPr/>
            </p:nvSpPr>
            <p:spPr bwMode="auto">
              <a:xfrm>
                <a:off x="3667" y="2677"/>
                <a:ext cx="14" cy="5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8" name="Line 158"/>
              <p:cNvSpPr>
                <a:spLocks noChangeShapeType="1"/>
              </p:cNvSpPr>
              <p:nvPr/>
            </p:nvSpPr>
            <p:spPr bwMode="auto">
              <a:xfrm>
                <a:off x="3672" y="2664"/>
                <a:ext cx="14" cy="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9" name="Line 159"/>
              <p:cNvSpPr>
                <a:spLocks noChangeShapeType="1"/>
              </p:cNvSpPr>
              <p:nvPr/>
            </p:nvSpPr>
            <p:spPr bwMode="auto">
              <a:xfrm>
                <a:off x="3671" y="2665"/>
                <a:ext cx="14" cy="5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0" name="Line 160"/>
              <p:cNvSpPr>
                <a:spLocks noChangeShapeType="1"/>
              </p:cNvSpPr>
              <p:nvPr/>
            </p:nvSpPr>
            <p:spPr bwMode="auto">
              <a:xfrm>
                <a:off x="3670" y="2667"/>
                <a:ext cx="13" cy="5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1" name="Freeform 161"/>
              <p:cNvSpPr>
                <a:spLocks/>
              </p:cNvSpPr>
              <p:nvPr/>
            </p:nvSpPr>
            <p:spPr bwMode="auto">
              <a:xfrm>
                <a:off x="3704" y="2674"/>
                <a:ext cx="3" cy="4"/>
              </a:xfrm>
              <a:custGeom>
                <a:avLst/>
                <a:gdLst>
                  <a:gd name="T0" fmla="*/ 0 w 6"/>
                  <a:gd name="T1" fmla="*/ 1 h 8"/>
                  <a:gd name="T2" fmla="*/ 1 w 6"/>
                  <a:gd name="T3" fmla="*/ 1 h 8"/>
                  <a:gd name="T4" fmla="*/ 1 w 6"/>
                  <a:gd name="T5" fmla="*/ 1 h 8"/>
                  <a:gd name="T6" fmla="*/ 1 w 6"/>
                  <a:gd name="T7" fmla="*/ 1 h 8"/>
                  <a:gd name="T8" fmla="*/ 1 w 6"/>
                  <a:gd name="T9" fmla="*/ 0 h 8"/>
                  <a:gd name="T10" fmla="*/ 0 w 6"/>
                  <a:gd name="T11" fmla="*/ 1 h 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8"/>
                  <a:gd name="T20" fmla="*/ 6 w 6"/>
                  <a:gd name="T21" fmla="*/ 8 h 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8">
                    <a:moveTo>
                      <a:pt x="0" y="8"/>
                    </a:moveTo>
                    <a:lnTo>
                      <a:pt x="2" y="8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4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2" name="Freeform 162"/>
              <p:cNvSpPr>
                <a:spLocks/>
              </p:cNvSpPr>
              <p:nvPr/>
            </p:nvSpPr>
            <p:spPr bwMode="auto">
              <a:xfrm>
                <a:off x="3700" y="2674"/>
                <a:ext cx="3" cy="3"/>
              </a:xfrm>
              <a:custGeom>
                <a:avLst/>
                <a:gdLst>
                  <a:gd name="T0" fmla="*/ 1 w 5"/>
                  <a:gd name="T1" fmla="*/ 1 h 6"/>
                  <a:gd name="T2" fmla="*/ 0 w 5"/>
                  <a:gd name="T3" fmla="*/ 1 h 6"/>
                  <a:gd name="T4" fmla="*/ 1 w 5"/>
                  <a:gd name="T5" fmla="*/ 1 h 6"/>
                  <a:gd name="T6" fmla="*/ 1 w 5"/>
                  <a:gd name="T7" fmla="*/ 1 h 6"/>
                  <a:gd name="T8" fmla="*/ 1 w 5"/>
                  <a:gd name="T9" fmla="*/ 0 h 6"/>
                  <a:gd name="T10" fmla="*/ 1 w 5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6"/>
                  <a:gd name="T20" fmla="*/ 5 w 5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6">
                    <a:moveTo>
                      <a:pt x="3" y="6"/>
                    </a:moveTo>
                    <a:lnTo>
                      <a:pt x="0" y="6"/>
                    </a:lnTo>
                    <a:lnTo>
                      <a:pt x="2" y="4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3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3" name="Freeform 163"/>
              <p:cNvSpPr>
                <a:spLocks/>
              </p:cNvSpPr>
              <p:nvPr/>
            </p:nvSpPr>
            <p:spPr bwMode="auto">
              <a:xfrm>
                <a:off x="3693" y="2672"/>
                <a:ext cx="6" cy="4"/>
              </a:xfrm>
              <a:custGeom>
                <a:avLst/>
                <a:gdLst>
                  <a:gd name="T0" fmla="*/ 1 w 12"/>
                  <a:gd name="T1" fmla="*/ 1 h 8"/>
                  <a:gd name="T2" fmla="*/ 1 w 12"/>
                  <a:gd name="T3" fmla="*/ 1 h 8"/>
                  <a:gd name="T4" fmla="*/ 1 w 12"/>
                  <a:gd name="T5" fmla="*/ 1 h 8"/>
                  <a:gd name="T6" fmla="*/ 1 w 12"/>
                  <a:gd name="T7" fmla="*/ 1 h 8"/>
                  <a:gd name="T8" fmla="*/ 1 w 12"/>
                  <a:gd name="T9" fmla="*/ 1 h 8"/>
                  <a:gd name="T10" fmla="*/ 0 w 12"/>
                  <a:gd name="T11" fmla="*/ 1 h 8"/>
                  <a:gd name="T12" fmla="*/ 0 w 12"/>
                  <a:gd name="T13" fmla="*/ 1 h 8"/>
                  <a:gd name="T14" fmla="*/ 1 w 12"/>
                  <a:gd name="T15" fmla="*/ 1 h 8"/>
                  <a:gd name="T16" fmla="*/ 1 w 12"/>
                  <a:gd name="T17" fmla="*/ 1 h 8"/>
                  <a:gd name="T18" fmla="*/ 1 w 12"/>
                  <a:gd name="T19" fmla="*/ 1 h 8"/>
                  <a:gd name="T20" fmla="*/ 1 w 12"/>
                  <a:gd name="T21" fmla="*/ 1 h 8"/>
                  <a:gd name="T22" fmla="*/ 1 w 12"/>
                  <a:gd name="T23" fmla="*/ 1 h 8"/>
                  <a:gd name="T24" fmla="*/ 1 w 12"/>
                  <a:gd name="T25" fmla="*/ 1 h 8"/>
                  <a:gd name="T26" fmla="*/ 1 w 12"/>
                  <a:gd name="T27" fmla="*/ 1 h 8"/>
                  <a:gd name="T28" fmla="*/ 1 w 12"/>
                  <a:gd name="T29" fmla="*/ 1 h 8"/>
                  <a:gd name="T30" fmla="*/ 1 w 12"/>
                  <a:gd name="T31" fmla="*/ 0 h 8"/>
                  <a:gd name="T32" fmla="*/ 1 w 12"/>
                  <a:gd name="T33" fmla="*/ 0 h 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"/>
                  <a:gd name="T52" fmla="*/ 0 h 8"/>
                  <a:gd name="T53" fmla="*/ 12 w 12"/>
                  <a:gd name="T54" fmla="*/ 8 h 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" h="8">
                    <a:moveTo>
                      <a:pt x="10" y="6"/>
                    </a:moveTo>
                    <a:lnTo>
                      <a:pt x="10" y="6"/>
                    </a:lnTo>
                    <a:lnTo>
                      <a:pt x="8" y="6"/>
                    </a:lnTo>
                    <a:lnTo>
                      <a:pt x="6" y="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6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4" name="Line 164"/>
              <p:cNvSpPr>
                <a:spLocks noChangeShapeType="1"/>
              </p:cNvSpPr>
              <p:nvPr/>
            </p:nvSpPr>
            <p:spPr bwMode="auto">
              <a:xfrm flipV="1">
                <a:off x="3694" y="2671"/>
                <a:ext cx="1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5" name="Line 165"/>
              <p:cNvSpPr>
                <a:spLocks noChangeShapeType="1"/>
              </p:cNvSpPr>
              <p:nvPr/>
            </p:nvSpPr>
            <p:spPr bwMode="auto">
              <a:xfrm flipV="1">
                <a:off x="3699" y="2673"/>
                <a:ext cx="1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6" name="Freeform 166"/>
              <p:cNvSpPr>
                <a:spLocks/>
              </p:cNvSpPr>
              <p:nvPr/>
            </p:nvSpPr>
            <p:spPr bwMode="auto">
              <a:xfrm>
                <a:off x="3691" y="2677"/>
                <a:ext cx="3" cy="3"/>
              </a:xfrm>
              <a:custGeom>
                <a:avLst/>
                <a:gdLst>
                  <a:gd name="T0" fmla="*/ 1 w 6"/>
                  <a:gd name="T1" fmla="*/ 0 h 6"/>
                  <a:gd name="T2" fmla="*/ 1 w 6"/>
                  <a:gd name="T3" fmla="*/ 0 h 6"/>
                  <a:gd name="T4" fmla="*/ 0 w 6"/>
                  <a:gd name="T5" fmla="*/ 1 h 6"/>
                  <a:gd name="T6" fmla="*/ 0 w 6"/>
                  <a:gd name="T7" fmla="*/ 1 h 6"/>
                  <a:gd name="T8" fmla="*/ 0 w 6"/>
                  <a:gd name="T9" fmla="*/ 1 h 6"/>
                  <a:gd name="T10" fmla="*/ 1 w 6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6"/>
                  <a:gd name="T20" fmla="*/ 6 w 6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6">
                    <a:moveTo>
                      <a:pt x="4" y="0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6" y="4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7" name="Freeform 167"/>
              <p:cNvSpPr>
                <a:spLocks/>
              </p:cNvSpPr>
              <p:nvPr/>
            </p:nvSpPr>
            <p:spPr bwMode="auto">
              <a:xfrm>
                <a:off x="3694" y="2678"/>
                <a:ext cx="3" cy="3"/>
              </a:xfrm>
              <a:custGeom>
                <a:avLst/>
                <a:gdLst>
                  <a:gd name="T0" fmla="*/ 1 w 6"/>
                  <a:gd name="T1" fmla="*/ 0 h 6"/>
                  <a:gd name="T2" fmla="*/ 1 w 6"/>
                  <a:gd name="T3" fmla="*/ 0 h 6"/>
                  <a:gd name="T4" fmla="*/ 1 w 6"/>
                  <a:gd name="T5" fmla="*/ 1 h 6"/>
                  <a:gd name="T6" fmla="*/ 1 w 6"/>
                  <a:gd name="T7" fmla="*/ 1 h 6"/>
                  <a:gd name="T8" fmla="*/ 0 w 6"/>
                  <a:gd name="T9" fmla="*/ 1 h 6"/>
                  <a:gd name="T10" fmla="*/ 1 w 6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6"/>
                  <a:gd name="T20" fmla="*/ 6 w 6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6">
                    <a:moveTo>
                      <a:pt x="4" y="0"/>
                    </a:moveTo>
                    <a:lnTo>
                      <a:pt x="6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8" name="Freeform 168"/>
              <p:cNvSpPr>
                <a:spLocks/>
              </p:cNvSpPr>
              <p:nvPr/>
            </p:nvSpPr>
            <p:spPr bwMode="auto">
              <a:xfrm>
                <a:off x="3699" y="2679"/>
                <a:ext cx="5" cy="4"/>
              </a:xfrm>
              <a:custGeom>
                <a:avLst/>
                <a:gdLst>
                  <a:gd name="T0" fmla="*/ 0 w 9"/>
                  <a:gd name="T1" fmla="*/ 1 h 7"/>
                  <a:gd name="T2" fmla="*/ 1 w 9"/>
                  <a:gd name="T3" fmla="*/ 1 h 7"/>
                  <a:gd name="T4" fmla="*/ 1 w 9"/>
                  <a:gd name="T5" fmla="*/ 0 h 7"/>
                  <a:gd name="T6" fmla="*/ 1 w 9"/>
                  <a:gd name="T7" fmla="*/ 0 h 7"/>
                  <a:gd name="T8" fmla="*/ 1 w 9"/>
                  <a:gd name="T9" fmla="*/ 0 h 7"/>
                  <a:gd name="T10" fmla="*/ 1 w 9"/>
                  <a:gd name="T11" fmla="*/ 0 h 7"/>
                  <a:gd name="T12" fmla="*/ 1 w 9"/>
                  <a:gd name="T13" fmla="*/ 0 h 7"/>
                  <a:gd name="T14" fmla="*/ 1 w 9"/>
                  <a:gd name="T15" fmla="*/ 1 h 7"/>
                  <a:gd name="T16" fmla="*/ 1 w 9"/>
                  <a:gd name="T17" fmla="*/ 1 h 7"/>
                  <a:gd name="T18" fmla="*/ 1 w 9"/>
                  <a:gd name="T19" fmla="*/ 1 h 7"/>
                  <a:gd name="T20" fmla="*/ 0 w 9"/>
                  <a:gd name="T21" fmla="*/ 1 h 7"/>
                  <a:gd name="T22" fmla="*/ 0 w 9"/>
                  <a:gd name="T23" fmla="*/ 1 h 7"/>
                  <a:gd name="T24" fmla="*/ 0 w 9"/>
                  <a:gd name="T25" fmla="*/ 1 h 7"/>
                  <a:gd name="T26" fmla="*/ 1 w 9"/>
                  <a:gd name="T27" fmla="*/ 1 h 7"/>
                  <a:gd name="T28" fmla="*/ 1 w 9"/>
                  <a:gd name="T29" fmla="*/ 1 h 7"/>
                  <a:gd name="T30" fmla="*/ 1 w 9"/>
                  <a:gd name="T31" fmla="*/ 1 h 7"/>
                  <a:gd name="T32" fmla="*/ 1 w 9"/>
                  <a:gd name="T33" fmla="*/ 1 h 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"/>
                  <a:gd name="T52" fmla="*/ 0 h 7"/>
                  <a:gd name="T53" fmla="*/ 9 w 9"/>
                  <a:gd name="T54" fmla="*/ 7 h 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" h="7">
                    <a:moveTo>
                      <a:pt x="0" y="2"/>
                    </a:moveTo>
                    <a:lnTo>
                      <a:pt x="2" y="2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5" y="2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5" y="7"/>
                    </a:lnTo>
                    <a:lnTo>
                      <a:pt x="4" y="7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9" name="Line 169"/>
              <p:cNvSpPr>
                <a:spLocks noChangeShapeType="1"/>
              </p:cNvSpPr>
              <p:nvPr/>
            </p:nvSpPr>
            <p:spPr bwMode="auto">
              <a:xfrm flipH="1">
                <a:off x="3702" y="2681"/>
                <a:ext cx="1" cy="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80" name="Line 170"/>
              <p:cNvSpPr>
                <a:spLocks noChangeShapeType="1"/>
              </p:cNvSpPr>
              <p:nvPr/>
            </p:nvSpPr>
            <p:spPr bwMode="auto">
              <a:xfrm flipH="1">
                <a:off x="3697" y="2679"/>
                <a:ext cx="1" cy="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81" name="Freeform 171"/>
              <p:cNvSpPr>
                <a:spLocks/>
              </p:cNvSpPr>
              <p:nvPr/>
            </p:nvSpPr>
            <p:spPr bwMode="auto">
              <a:xfrm>
                <a:off x="3700" y="2685"/>
                <a:ext cx="3" cy="3"/>
              </a:xfrm>
              <a:custGeom>
                <a:avLst/>
                <a:gdLst>
                  <a:gd name="T0" fmla="*/ 0 w 5"/>
                  <a:gd name="T1" fmla="*/ 0 h 8"/>
                  <a:gd name="T2" fmla="*/ 1 w 5"/>
                  <a:gd name="T3" fmla="*/ 0 h 8"/>
                  <a:gd name="T4" fmla="*/ 1 w 5"/>
                  <a:gd name="T5" fmla="*/ 0 h 8"/>
                  <a:gd name="T6" fmla="*/ 1 w 5"/>
                  <a:gd name="T7" fmla="*/ 0 h 8"/>
                  <a:gd name="T8" fmla="*/ 1 w 5"/>
                  <a:gd name="T9" fmla="*/ 0 h 8"/>
                  <a:gd name="T10" fmla="*/ 0 w 5"/>
                  <a:gd name="T11" fmla="*/ 0 h 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8"/>
                  <a:gd name="T20" fmla="*/ 5 w 5"/>
                  <a:gd name="T21" fmla="*/ 8 h 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8">
                    <a:moveTo>
                      <a:pt x="0" y="8"/>
                    </a:moveTo>
                    <a:lnTo>
                      <a:pt x="2" y="6"/>
                    </a:lnTo>
                    <a:lnTo>
                      <a:pt x="3" y="4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0" y="2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82" name="Freeform 172"/>
              <p:cNvSpPr>
                <a:spLocks/>
              </p:cNvSpPr>
              <p:nvPr/>
            </p:nvSpPr>
            <p:spPr bwMode="auto">
              <a:xfrm>
                <a:off x="3696" y="2685"/>
                <a:ext cx="4" cy="3"/>
              </a:xfrm>
              <a:custGeom>
                <a:avLst/>
                <a:gdLst>
                  <a:gd name="T0" fmla="*/ 1 w 8"/>
                  <a:gd name="T1" fmla="*/ 1 h 6"/>
                  <a:gd name="T2" fmla="*/ 0 w 8"/>
                  <a:gd name="T3" fmla="*/ 1 h 6"/>
                  <a:gd name="T4" fmla="*/ 1 w 8"/>
                  <a:gd name="T5" fmla="*/ 1 h 6"/>
                  <a:gd name="T6" fmla="*/ 1 w 8"/>
                  <a:gd name="T7" fmla="*/ 1 h 6"/>
                  <a:gd name="T8" fmla="*/ 1 w 8"/>
                  <a:gd name="T9" fmla="*/ 0 h 6"/>
                  <a:gd name="T10" fmla="*/ 1 w 8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"/>
                  <a:gd name="T19" fmla="*/ 0 h 6"/>
                  <a:gd name="T20" fmla="*/ 8 w 8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" h="6">
                    <a:moveTo>
                      <a:pt x="4" y="6"/>
                    </a:moveTo>
                    <a:lnTo>
                      <a:pt x="0" y="4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8" y="0"/>
                    </a:lnTo>
                    <a:lnTo>
                      <a:pt x="4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83" name="Freeform 173"/>
              <p:cNvSpPr>
                <a:spLocks/>
              </p:cNvSpPr>
              <p:nvPr/>
            </p:nvSpPr>
            <p:spPr bwMode="auto">
              <a:xfrm>
                <a:off x="3689" y="2683"/>
                <a:ext cx="6" cy="4"/>
              </a:xfrm>
              <a:custGeom>
                <a:avLst/>
                <a:gdLst>
                  <a:gd name="T0" fmla="*/ 1 w 11"/>
                  <a:gd name="T1" fmla="*/ 1 h 8"/>
                  <a:gd name="T2" fmla="*/ 1 w 11"/>
                  <a:gd name="T3" fmla="*/ 1 h 8"/>
                  <a:gd name="T4" fmla="*/ 1 w 11"/>
                  <a:gd name="T5" fmla="*/ 1 h 8"/>
                  <a:gd name="T6" fmla="*/ 1 w 11"/>
                  <a:gd name="T7" fmla="*/ 1 h 8"/>
                  <a:gd name="T8" fmla="*/ 1 w 11"/>
                  <a:gd name="T9" fmla="*/ 1 h 8"/>
                  <a:gd name="T10" fmla="*/ 0 w 11"/>
                  <a:gd name="T11" fmla="*/ 1 h 8"/>
                  <a:gd name="T12" fmla="*/ 0 w 11"/>
                  <a:gd name="T13" fmla="*/ 1 h 8"/>
                  <a:gd name="T14" fmla="*/ 1 w 11"/>
                  <a:gd name="T15" fmla="*/ 1 h 8"/>
                  <a:gd name="T16" fmla="*/ 1 w 11"/>
                  <a:gd name="T17" fmla="*/ 1 h 8"/>
                  <a:gd name="T18" fmla="*/ 1 w 11"/>
                  <a:gd name="T19" fmla="*/ 1 h 8"/>
                  <a:gd name="T20" fmla="*/ 1 w 11"/>
                  <a:gd name="T21" fmla="*/ 1 h 8"/>
                  <a:gd name="T22" fmla="*/ 1 w 11"/>
                  <a:gd name="T23" fmla="*/ 0 h 8"/>
                  <a:gd name="T24" fmla="*/ 1 w 11"/>
                  <a:gd name="T25" fmla="*/ 0 h 8"/>
                  <a:gd name="T26" fmla="*/ 1 w 11"/>
                  <a:gd name="T27" fmla="*/ 0 h 8"/>
                  <a:gd name="T28" fmla="*/ 1 w 11"/>
                  <a:gd name="T29" fmla="*/ 0 h 8"/>
                  <a:gd name="T30" fmla="*/ 1 w 11"/>
                  <a:gd name="T31" fmla="*/ 0 h 8"/>
                  <a:gd name="T32" fmla="*/ 1 w 11"/>
                  <a:gd name="T33" fmla="*/ 0 h 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1"/>
                  <a:gd name="T52" fmla="*/ 0 h 8"/>
                  <a:gd name="T53" fmla="*/ 11 w 11"/>
                  <a:gd name="T54" fmla="*/ 8 h 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1" h="8">
                    <a:moveTo>
                      <a:pt x="9" y="6"/>
                    </a:moveTo>
                    <a:lnTo>
                      <a:pt x="9" y="6"/>
                    </a:lnTo>
                    <a:lnTo>
                      <a:pt x="7" y="6"/>
                    </a:lnTo>
                    <a:lnTo>
                      <a:pt x="5" y="8"/>
                    </a:lnTo>
                    <a:lnTo>
                      <a:pt x="3" y="8"/>
                    </a:lnTo>
                    <a:lnTo>
                      <a:pt x="0" y="8"/>
                    </a:lnTo>
                    <a:lnTo>
                      <a:pt x="1" y="6"/>
                    </a:lnTo>
                    <a:lnTo>
                      <a:pt x="5" y="4"/>
                    </a:lnTo>
                    <a:lnTo>
                      <a:pt x="7" y="4"/>
                    </a:lnTo>
                    <a:lnTo>
                      <a:pt x="9" y="2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7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84" name="Line 174"/>
              <p:cNvSpPr>
                <a:spLocks noChangeShapeType="1"/>
              </p:cNvSpPr>
              <p:nvPr/>
            </p:nvSpPr>
            <p:spPr bwMode="auto">
              <a:xfrm flipV="1">
                <a:off x="3691" y="2682"/>
                <a:ext cx="1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85" name="Line 175"/>
              <p:cNvSpPr>
                <a:spLocks noChangeShapeType="1"/>
              </p:cNvSpPr>
              <p:nvPr/>
            </p:nvSpPr>
            <p:spPr bwMode="auto">
              <a:xfrm flipV="1">
                <a:off x="3695" y="2684"/>
                <a:ext cx="1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86" name="Freeform 176"/>
              <p:cNvSpPr>
                <a:spLocks/>
              </p:cNvSpPr>
              <p:nvPr/>
            </p:nvSpPr>
            <p:spPr bwMode="auto">
              <a:xfrm>
                <a:off x="3687" y="2688"/>
                <a:ext cx="3" cy="2"/>
              </a:xfrm>
              <a:custGeom>
                <a:avLst/>
                <a:gdLst>
                  <a:gd name="T0" fmla="*/ 1 w 5"/>
                  <a:gd name="T1" fmla="*/ 0 h 6"/>
                  <a:gd name="T2" fmla="*/ 1 w 5"/>
                  <a:gd name="T3" fmla="*/ 0 h 6"/>
                  <a:gd name="T4" fmla="*/ 1 w 5"/>
                  <a:gd name="T5" fmla="*/ 0 h 6"/>
                  <a:gd name="T6" fmla="*/ 0 w 5"/>
                  <a:gd name="T7" fmla="*/ 0 h 6"/>
                  <a:gd name="T8" fmla="*/ 1 w 5"/>
                  <a:gd name="T9" fmla="*/ 0 h 6"/>
                  <a:gd name="T10" fmla="*/ 1 w 5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6"/>
                  <a:gd name="T20" fmla="*/ 5 w 5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6">
                    <a:moveTo>
                      <a:pt x="5" y="0"/>
                    </a:moveTo>
                    <a:lnTo>
                      <a:pt x="4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5" y="4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87" name="Freeform 177"/>
              <p:cNvSpPr>
                <a:spLocks/>
              </p:cNvSpPr>
              <p:nvPr/>
            </p:nvSpPr>
            <p:spPr bwMode="auto">
              <a:xfrm>
                <a:off x="3691" y="2688"/>
                <a:ext cx="3" cy="3"/>
              </a:xfrm>
              <a:custGeom>
                <a:avLst/>
                <a:gdLst>
                  <a:gd name="T0" fmla="*/ 1 w 6"/>
                  <a:gd name="T1" fmla="*/ 0 h 6"/>
                  <a:gd name="T2" fmla="*/ 1 w 6"/>
                  <a:gd name="T3" fmla="*/ 0 h 6"/>
                  <a:gd name="T4" fmla="*/ 1 w 6"/>
                  <a:gd name="T5" fmla="*/ 1 h 6"/>
                  <a:gd name="T6" fmla="*/ 0 w 6"/>
                  <a:gd name="T7" fmla="*/ 1 h 6"/>
                  <a:gd name="T8" fmla="*/ 0 w 6"/>
                  <a:gd name="T9" fmla="*/ 1 h 6"/>
                  <a:gd name="T10" fmla="*/ 1 w 6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6"/>
                  <a:gd name="T20" fmla="*/ 6 w 6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6">
                    <a:moveTo>
                      <a:pt x="2" y="0"/>
                    </a:moveTo>
                    <a:lnTo>
                      <a:pt x="6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2" y="6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88" name="Freeform 178"/>
              <p:cNvSpPr>
                <a:spLocks/>
              </p:cNvSpPr>
              <p:nvPr/>
            </p:nvSpPr>
            <p:spPr bwMode="auto">
              <a:xfrm>
                <a:off x="3695" y="2689"/>
                <a:ext cx="6" cy="4"/>
              </a:xfrm>
              <a:custGeom>
                <a:avLst/>
                <a:gdLst>
                  <a:gd name="T0" fmla="*/ 1 w 12"/>
                  <a:gd name="T1" fmla="*/ 1 h 8"/>
                  <a:gd name="T2" fmla="*/ 1 w 12"/>
                  <a:gd name="T3" fmla="*/ 1 h 8"/>
                  <a:gd name="T4" fmla="*/ 1 w 12"/>
                  <a:gd name="T5" fmla="*/ 0 h 8"/>
                  <a:gd name="T6" fmla="*/ 1 w 12"/>
                  <a:gd name="T7" fmla="*/ 0 h 8"/>
                  <a:gd name="T8" fmla="*/ 1 w 12"/>
                  <a:gd name="T9" fmla="*/ 0 h 8"/>
                  <a:gd name="T10" fmla="*/ 1 w 12"/>
                  <a:gd name="T11" fmla="*/ 0 h 8"/>
                  <a:gd name="T12" fmla="*/ 1 w 12"/>
                  <a:gd name="T13" fmla="*/ 0 h 8"/>
                  <a:gd name="T14" fmla="*/ 1 w 12"/>
                  <a:gd name="T15" fmla="*/ 1 h 8"/>
                  <a:gd name="T16" fmla="*/ 1 w 12"/>
                  <a:gd name="T17" fmla="*/ 1 h 8"/>
                  <a:gd name="T18" fmla="*/ 1 w 12"/>
                  <a:gd name="T19" fmla="*/ 1 h 8"/>
                  <a:gd name="T20" fmla="*/ 1 w 12"/>
                  <a:gd name="T21" fmla="*/ 1 h 8"/>
                  <a:gd name="T22" fmla="*/ 0 w 12"/>
                  <a:gd name="T23" fmla="*/ 1 h 8"/>
                  <a:gd name="T24" fmla="*/ 1 w 12"/>
                  <a:gd name="T25" fmla="*/ 1 h 8"/>
                  <a:gd name="T26" fmla="*/ 1 w 12"/>
                  <a:gd name="T27" fmla="*/ 1 h 8"/>
                  <a:gd name="T28" fmla="*/ 1 w 12"/>
                  <a:gd name="T29" fmla="*/ 1 h 8"/>
                  <a:gd name="T30" fmla="*/ 1 w 12"/>
                  <a:gd name="T31" fmla="*/ 1 h 8"/>
                  <a:gd name="T32" fmla="*/ 1 w 12"/>
                  <a:gd name="T33" fmla="*/ 1 h 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"/>
                  <a:gd name="T52" fmla="*/ 0 h 8"/>
                  <a:gd name="T53" fmla="*/ 12 w 12"/>
                  <a:gd name="T54" fmla="*/ 8 h 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" h="8">
                    <a:moveTo>
                      <a:pt x="2" y="2"/>
                    </a:moveTo>
                    <a:lnTo>
                      <a:pt x="2" y="2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0" y="2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6" y="8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89" name="Line 179"/>
              <p:cNvSpPr>
                <a:spLocks noChangeShapeType="1"/>
              </p:cNvSpPr>
              <p:nvPr/>
            </p:nvSpPr>
            <p:spPr bwMode="auto">
              <a:xfrm flipH="1">
                <a:off x="3699" y="2691"/>
                <a:ext cx="1" cy="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90" name="Line 180"/>
              <p:cNvSpPr>
                <a:spLocks noChangeShapeType="1"/>
              </p:cNvSpPr>
              <p:nvPr/>
            </p:nvSpPr>
            <p:spPr bwMode="auto">
              <a:xfrm flipH="1">
                <a:off x="3694" y="2689"/>
                <a:ext cx="1" cy="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91" name="Freeform 181"/>
              <p:cNvSpPr>
                <a:spLocks/>
              </p:cNvSpPr>
              <p:nvPr/>
            </p:nvSpPr>
            <p:spPr bwMode="auto">
              <a:xfrm>
                <a:off x="3696" y="2696"/>
                <a:ext cx="4" cy="4"/>
              </a:xfrm>
              <a:custGeom>
                <a:avLst/>
                <a:gdLst>
                  <a:gd name="T0" fmla="*/ 1 w 8"/>
                  <a:gd name="T1" fmla="*/ 1 h 8"/>
                  <a:gd name="T2" fmla="*/ 1 w 8"/>
                  <a:gd name="T3" fmla="*/ 1 h 8"/>
                  <a:gd name="T4" fmla="*/ 1 w 8"/>
                  <a:gd name="T5" fmla="*/ 1 h 8"/>
                  <a:gd name="T6" fmla="*/ 1 w 8"/>
                  <a:gd name="T7" fmla="*/ 0 h 8"/>
                  <a:gd name="T8" fmla="*/ 1 w 8"/>
                  <a:gd name="T9" fmla="*/ 0 h 8"/>
                  <a:gd name="T10" fmla="*/ 0 w 8"/>
                  <a:gd name="T11" fmla="*/ 1 h 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"/>
                  <a:gd name="T19" fmla="*/ 0 h 8"/>
                  <a:gd name="T20" fmla="*/ 8 w 8"/>
                  <a:gd name="T21" fmla="*/ 8 h 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" h="8">
                    <a:moveTo>
                      <a:pt x="2" y="8"/>
                    </a:moveTo>
                    <a:lnTo>
                      <a:pt x="4" y="6"/>
                    </a:lnTo>
                    <a:lnTo>
                      <a:pt x="6" y="4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0" y="2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92" name="Freeform 182"/>
              <p:cNvSpPr>
                <a:spLocks/>
              </p:cNvSpPr>
              <p:nvPr/>
            </p:nvSpPr>
            <p:spPr bwMode="auto">
              <a:xfrm>
                <a:off x="3693" y="2695"/>
                <a:ext cx="3" cy="3"/>
              </a:xfrm>
              <a:custGeom>
                <a:avLst/>
                <a:gdLst>
                  <a:gd name="T0" fmla="*/ 1 w 6"/>
                  <a:gd name="T1" fmla="*/ 1 h 6"/>
                  <a:gd name="T2" fmla="*/ 0 w 6"/>
                  <a:gd name="T3" fmla="*/ 1 h 6"/>
                  <a:gd name="T4" fmla="*/ 1 w 6"/>
                  <a:gd name="T5" fmla="*/ 1 h 6"/>
                  <a:gd name="T6" fmla="*/ 1 w 6"/>
                  <a:gd name="T7" fmla="*/ 1 h 6"/>
                  <a:gd name="T8" fmla="*/ 1 w 6"/>
                  <a:gd name="T9" fmla="*/ 1 h 6"/>
                  <a:gd name="T10" fmla="*/ 1 w 6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6"/>
                  <a:gd name="T20" fmla="*/ 6 w 6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6">
                    <a:moveTo>
                      <a:pt x="2" y="6"/>
                    </a:moveTo>
                    <a:lnTo>
                      <a:pt x="0" y="6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2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93" name="Freeform 183"/>
              <p:cNvSpPr>
                <a:spLocks/>
              </p:cNvSpPr>
              <p:nvPr/>
            </p:nvSpPr>
            <p:spPr bwMode="auto">
              <a:xfrm>
                <a:off x="3686" y="2693"/>
                <a:ext cx="5" cy="5"/>
              </a:xfrm>
              <a:custGeom>
                <a:avLst/>
                <a:gdLst>
                  <a:gd name="T0" fmla="*/ 1 w 9"/>
                  <a:gd name="T1" fmla="*/ 1 h 9"/>
                  <a:gd name="T2" fmla="*/ 1 w 9"/>
                  <a:gd name="T3" fmla="*/ 1 h 9"/>
                  <a:gd name="T4" fmla="*/ 1 w 9"/>
                  <a:gd name="T5" fmla="*/ 1 h 9"/>
                  <a:gd name="T6" fmla="*/ 1 w 9"/>
                  <a:gd name="T7" fmla="*/ 1 h 9"/>
                  <a:gd name="T8" fmla="*/ 1 w 9"/>
                  <a:gd name="T9" fmla="*/ 1 h 9"/>
                  <a:gd name="T10" fmla="*/ 0 w 9"/>
                  <a:gd name="T11" fmla="*/ 1 h 9"/>
                  <a:gd name="T12" fmla="*/ 0 w 9"/>
                  <a:gd name="T13" fmla="*/ 1 h 9"/>
                  <a:gd name="T14" fmla="*/ 1 w 9"/>
                  <a:gd name="T15" fmla="*/ 1 h 9"/>
                  <a:gd name="T16" fmla="*/ 1 w 9"/>
                  <a:gd name="T17" fmla="*/ 1 h 9"/>
                  <a:gd name="T18" fmla="*/ 1 w 9"/>
                  <a:gd name="T19" fmla="*/ 1 h 9"/>
                  <a:gd name="T20" fmla="*/ 1 w 9"/>
                  <a:gd name="T21" fmla="*/ 1 h 9"/>
                  <a:gd name="T22" fmla="*/ 1 w 9"/>
                  <a:gd name="T23" fmla="*/ 1 h 9"/>
                  <a:gd name="T24" fmla="*/ 1 w 9"/>
                  <a:gd name="T25" fmla="*/ 1 h 9"/>
                  <a:gd name="T26" fmla="*/ 1 w 9"/>
                  <a:gd name="T27" fmla="*/ 1 h 9"/>
                  <a:gd name="T28" fmla="*/ 1 w 9"/>
                  <a:gd name="T29" fmla="*/ 1 h 9"/>
                  <a:gd name="T30" fmla="*/ 1 w 9"/>
                  <a:gd name="T31" fmla="*/ 1 h 9"/>
                  <a:gd name="T32" fmla="*/ 1 w 9"/>
                  <a:gd name="T33" fmla="*/ 0 h 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"/>
                  <a:gd name="T52" fmla="*/ 0 h 9"/>
                  <a:gd name="T53" fmla="*/ 9 w 9"/>
                  <a:gd name="T54" fmla="*/ 9 h 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" h="9">
                    <a:moveTo>
                      <a:pt x="9" y="5"/>
                    </a:moveTo>
                    <a:lnTo>
                      <a:pt x="7" y="7"/>
                    </a:lnTo>
                    <a:lnTo>
                      <a:pt x="6" y="7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2" y="5"/>
                    </a:lnTo>
                    <a:lnTo>
                      <a:pt x="4" y="5"/>
                    </a:lnTo>
                    <a:lnTo>
                      <a:pt x="6" y="3"/>
                    </a:lnTo>
                    <a:lnTo>
                      <a:pt x="9" y="3"/>
                    </a:lnTo>
                    <a:lnTo>
                      <a:pt x="9" y="1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4" y="1"/>
                    </a:lnTo>
                    <a:lnTo>
                      <a:pt x="6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94" name="Line 184"/>
              <p:cNvSpPr>
                <a:spLocks noChangeShapeType="1"/>
              </p:cNvSpPr>
              <p:nvPr/>
            </p:nvSpPr>
            <p:spPr bwMode="auto">
              <a:xfrm flipV="1">
                <a:off x="3687" y="2693"/>
                <a:ext cx="1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95" name="Line 185"/>
              <p:cNvSpPr>
                <a:spLocks noChangeShapeType="1"/>
              </p:cNvSpPr>
              <p:nvPr/>
            </p:nvSpPr>
            <p:spPr bwMode="auto">
              <a:xfrm flipV="1">
                <a:off x="3692" y="2695"/>
                <a:ext cx="1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96" name="Freeform 186"/>
              <p:cNvSpPr>
                <a:spLocks/>
              </p:cNvSpPr>
              <p:nvPr/>
            </p:nvSpPr>
            <p:spPr bwMode="auto">
              <a:xfrm>
                <a:off x="3661" y="2691"/>
                <a:ext cx="3" cy="4"/>
              </a:xfrm>
              <a:custGeom>
                <a:avLst/>
                <a:gdLst>
                  <a:gd name="T0" fmla="*/ 1 w 6"/>
                  <a:gd name="T1" fmla="*/ 0 h 7"/>
                  <a:gd name="T2" fmla="*/ 1 w 6"/>
                  <a:gd name="T3" fmla="*/ 1 h 7"/>
                  <a:gd name="T4" fmla="*/ 0 w 6"/>
                  <a:gd name="T5" fmla="*/ 1 h 7"/>
                  <a:gd name="T6" fmla="*/ 0 w 6"/>
                  <a:gd name="T7" fmla="*/ 1 h 7"/>
                  <a:gd name="T8" fmla="*/ 0 w 6"/>
                  <a:gd name="T9" fmla="*/ 1 h 7"/>
                  <a:gd name="T10" fmla="*/ 1 w 6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7"/>
                  <a:gd name="T20" fmla="*/ 6 w 6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7">
                    <a:moveTo>
                      <a:pt x="6" y="0"/>
                    </a:moveTo>
                    <a:lnTo>
                      <a:pt x="4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6" y="5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97" name="Freeform 187"/>
              <p:cNvSpPr>
                <a:spLocks/>
              </p:cNvSpPr>
              <p:nvPr/>
            </p:nvSpPr>
            <p:spPr bwMode="auto">
              <a:xfrm>
                <a:off x="3664" y="2692"/>
                <a:ext cx="3" cy="3"/>
              </a:xfrm>
              <a:custGeom>
                <a:avLst/>
                <a:gdLst>
                  <a:gd name="T0" fmla="*/ 1 w 5"/>
                  <a:gd name="T1" fmla="*/ 0 h 5"/>
                  <a:gd name="T2" fmla="*/ 1 w 5"/>
                  <a:gd name="T3" fmla="*/ 1 h 5"/>
                  <a:gd name="T4" fmla="*/ 1 w 5"/>
                  <a:gd name="T5" fmla="*/ 1 h 5"/>
                  <a:gd name="T6" fmla="*/ 1 w 5"/>
                  <a:gd name="T7" fmla="*/ 1 h 5"/>
                  <a:gd name="T8" fmla="*/ 0 w 5"/>
                  <a:gd name="T9" fmla="*/ 1 h 5"/>
                  <a:gd name="T10" fmla="*/ 1 w 5"/>
                  <a:gd name="T11" fmla="*/ 1 h 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5"/>
                  <a:gd name="T20" fmla="*/ 5 w 5"/>
                  <a:gd name="T21" fmla="*/ 5 h 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5">
                    <a:moveTo>
                      <a:pt x="3" y="0"/>
                    </a:moveTo>
                    <a:lnTo>
                      <a:pt x="5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3" y="5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98" name="Freeform 188"/>
              <p:cNvSpPr>
                <a:spLocks/>
              </p:cNvSpPr>
              <p:nvPr/>
            </p:nvSpPr>
            <p:spPr bwMode="auto">
              <a:xfrm>
                <a:off x="3669" y="2693"/>
                <a:ext cx="5" cy="4"/>
              </a:xfrm>
              <a:custGeom>
                <a:avLst/>
                <a:gdLst>
                  <a:gd name="T0" fmla="*/ 0 w 10"/>
                  <a:gd name="T1" fmla="*/ 1 h 7"/>
                  <a:gd name="T2" fmla="*/ 1 w 10"/>
                  <a:gd name="T3" fmla="*/ 1 h 7"/>
                  <a:gd name="T4" fmla="*/ 1 w 10"/>
                  <a:gd name="T5" fmla="*/ 1 h 7"/>
                  <a:gd name="T6" fmla="*/ 1 w 10"/>
                  <a:gd name="T7" fmla="*/ 0 h 7"/>
                  <a:gd name="T8" fmla="*/ 1 w 10"/>
                  <a:gd name="T9" fmla="*/ 0 h 7"/>
                  <a:gd name="T10" fmla="*/ 1 w 10"/>
                  <a:gd name="T11" fmla="*/ 0 h 7"/>
                  <a:gd name="T12" fmla="*/ 1 w 10"/>
                  <a:gd name="T13" fmla="*/ 0 h 7"/>
                  <a:gd name="T14" fmla="*/ 1 w 10"/>
                  <a:gd name="T15" fmla="*/ 1 h 7"/>
                  <a:gd name="T16" fmla="*/ 1 w 10"/>
                  <a:gd name="T17" fmla="*/ 1 h 7"/>
                  <a:gd name="T18" fmla="*/ 1 w 10"/>
                  <a:gd name="T19" fmla="*/ 1 h 7"/>
                  <a:gd name="T20" fmla="*/ 0 w 10"/>
                  <a:gd name="T21" fmla="*/ 1 h 7"/>
                  <a:gd name="T22" fmla="*/ 0 w 10"/>
                  <a:gd name="T23" fmla="*/ 1 h 7"/>
                  <a:gd name="T24" fmla="*/ 0 w 10"/>
                  <a:gd name="T25" fmla="*/ 1 h 7"/>
                  <a:gd name="T26" fmla="*/ 1 w 10"/>
                  <a:gd name="T27" fmla="*/ 1 h 7"/>
                  <a:gd name="T28" fmla="*/ 1 w 10"/>
                  <a:gd name="T29" fmla="*/ 1 h 7"/>
                  <a:gd name="T30" fmla="*/ 1 w 10"/>
                  <a:gd name="T31" fmla="*/ 1 h 7"/>
                  <a:gd name="T32" fmla="*/ 1 w 10"/>
                  <a:gd name="T33" fmla="*/ 1 h 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0"/>
                  <a:gd name="T52" fmla="*/ 0 h 7"/>
                  <a:gd name="T53" fmla="*/ 10 w 10"/>
                  <a:gd name="T54" fmla="*/ 7 h 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0" h="7">
                    <a:moveTo>
                      <a:pt x="0" y="1"/>
                    </a:moveTo>
                    <a:lnTo>
                      <a:pt x="2" y="1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8" y="1"/>
                    </a:lnTo>
                    <a:lnTo>
                      <a:pt x="6" y="3"/>
                    </a:lnTo>
                    <a:lnTo>
                      <a:pt x="4" y="3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2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4" y="7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99" name="Line 189"/>
              <p:cNvSpPr>
                <a:spLocks noChangeShapeType="1"/>
              </p:cNvSpPr>
              <p:nvPr/>
            </p:nvSpPr>
            <p:spPr bwMode="auto">
              <a:xfrm flipH="1">
                <a:off x="3672" y="2695"/>
                <a:ext cx="1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00" name="Line 190"/>
              <p:cNvSpPr>
                <a:spLocks noChangeShapeType="1"/>
              </p:cNvSpPr>
              <p:nvPr/>
            </p:nvSpPr>
            <p:spPr bwMode="auto">
              <a:xfrm>
                <a:off x="3668" y="2693"/>
                <a:ext cx="1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01" name="Freeform 191"/>
              <p:cNvSpPr>
                <a:spLocks/>
              </p:cNvSpPr>
              <p:nvPr/>
            </p:nvSpPr>
            <p:spPr bwMode="auto">
              <a:xfrm>
                <a:off x="3670" y="2700"/>
                <a:ext cx="3" cy="3"/>
              </a:xfrm>
              <a:custGeom>
                <a:avLst/>
                <a:gdLst>
                  <a:gd name="T0" fmla="*/ 0 w 6"/>
                  <a:gd name="T1" fmla="*/ 1 h 6"/>
                  <a:gd name="T2" fmla="*/ 1 w 6"/>
                  <a:gd name="T3" fmla="*/ 1 h 6"/>
                  <a:gd name="T4" fmla="*/ 1 w 6"/>
                  <a:gd name="T5" fmla="*/ 1 h 6"/>
                  <a:gd name="T6" fmla="*/ 1 w 6"/>
                  <a:gd name="T7" fmla="*/ 0 h 6"/>
                  <a:gd name="T8" fmla="*/ 1 w 6"/>
                  <a:gd name="T9" fmla="*/ 0 h 6"/>
                  <a:gd name="T10" fmla="*/ 0 w 6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6"/>
                  <a:gd name="T20" fmla="*/ 6 w 6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6">
                    <a:moveTo>
                      <a:pt x="0" y="6"/>
                    </a:moveTo>
                    <a:lnTo>
                      <a:pt x="2" y="6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0" y="2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02" name="Freeform 192"/>
              <p:cNvSpPr>
                <a:spLocks/>
              </p:cNvSpPr>
              <p:nvPr/>
            </p:nvSpPr>
            <p:spPr bwMode="auto">
              <a:xfrm>
                <a:off x="3667" y="2699"/>
                <a:ext cx="3" cy="3"/>
              </a:xfrm>
              <a:custGeom>
                <a:avLst/>
                <a:gdLst>
                  <a:gd name="T0" fmla="*/ 1 w 6"/>
                  <a:gd name="T1" fmla="*/ 1 h 6"/>
                  <a:gd name="T2" fmla="*/ 0 w 6"/>
                  <a:gd name="T3" fmla="*/ 1 h 6"/>
                  <a:gd name="T4" fmla="*/ 0 w 6"/>
                  <a:gd name="T5" fmla="*/ 1 h 6"/>
                  <a:gd name="T6" fmla="*/ 1 w 6"/>
                  <a:gd name="T7" fmla="*/ 1 h 6"/>
                  <a:gd name="T8" fmla="*/ 1 w 6"/>
                  <a:gd name="T9" fmla="*/ 1 h 6"/>
                  <a:gd name="T10" fmla="*/ 1 w 6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6"/>
                  <a:gd name="T20" fmla="*/ 6 w 6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6">
                    <a:moveTo>
                      <a:pt x="2" y="6"/>
                    </a:moveTo>
                    <a:lnTo>
                      <a:pt x="0" y="6"/>
                    </a:lnTo>
                    <a:lnTo>
                      <a:pt x="0" y="4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2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03" name="Freeform 193"/>
              <p:cNvSpPr>
                <a:spLocks/>
              </p:cNvSpPr>
              <p:nvPr/>
            </p:nvSpPr>
            <p:spPr bwMode="auto">
              <a:xfrm>
                <a:off x="3660" y="2697"/>
                <a:ext cx="5" cy="4"/>
              </a:xfrm>
              <a:custGeom>
                <a:avLst/>
                <a:gdLst>
                  <a:gd name="T0" fmla="*/ 1 w 10"/>
                  <a:gd name="T1" fmla="*/ 1 h 8"/>
                  <a:gd name="T2" fmla="*/ 1 w 10"/>
                  <a:gd name="T3" fmla="*/ 1 h 8"/>
                  <a:gd name="T4" fmla="*/ 1 w 10"/>
                  <a:gd name="T5" fmla="*/ 1 h 8"/>
                  <a:gd name="T6" fmla="*/ 1 w 10"/>
                  <a:gd name="T7" fmla="*/ 1 h 8"/>
                  <a:gd name="T8" fmla="*/ 1 w 10"/>
                  <a:gd name="T9" fmla="*/ 1 h 8"/>
                  <a:gd name="T10" fmla="*/ 0 w 10"/>
                  <a:gd name="T11" fmla="*/ 1 h 8"/>
                  <a:gd name="T12" fmla="*/ 0 w 10"/>
                  <a:gd name="T13" fmla="*/ 1 h 8"/>
                  <a:gd name="T14" fmla="*/ 1 w 10"/>
                  <a:gd name="T15" fmla="*/ 1 h 8"/>
                  <a:gd name="T16" fmla="*/ 1 w 10"/>
                  <a:gd name="T17" fmla="*/ 1 h 8"/>
                  <a:gd name="T18" fmla="*/ 1 w 10"/>
                  <a:gd name="T19" fmla="*/ 1 h 8"/>
                  <a:gd name="T20" fmla="*/ 1 w 10"/>
                  <a:gd name="T21" fmla="*/ 1 h 8"/>
                  <a:gd name="T22" fmla="*/ 1 w 10"/>
                  <a:gd name="T23" fmla="*/ 1 h 8"/>
                  <a:gd name="T24" fmla="*/ 1 w 10"/>
                  <a:gd name="T25" fmla="*/ 1 h 8"/>
                  <a:gd name="T26" fmla="*/ 1 w 10"/>
                  <a:gd name="T27" fmla="*/ 1 h 8"/>
                  <a:gd name="T28" fmla="*/ 1 w 10"/>
                  <a:gd name="T29" fmla="*/ 1 h 8"/>
                  <a:gd name="T30" fmla="*/ 1 w 10"/>
                  <a:gd name="T31" fmla="*/ 0 h 8"/>
                  <a:gd name="T32" fmla="*/ 1 w 10"/>
                  <a:gd name="T33" fmla="*/ 0 h 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0"/>
                  <a:gd name="T52" fmla="*/ 0 h 8"/>
                  <a:gd name="T53" fmla="*/ 10 w 10"/>
                  <a:gd name="T54" fmla="*/ 8 h 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0" h="8">
                    <a:moveTo>
                      <a:pt x="10" y="6"/>
                    </a:moveTo>
                    <a:lnTo>
                      <a:pt x="8" y="6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6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04" name="Line 194"/>
              <p:cNvSpPr>
                <a:spLocks noChangeShapeType="1"/>
              </p:cNvSpPr>
              <p:nvPr/>
            </p:nvSpPr>
            <p:spPr bwMode="auto">
              <a:xfrm flipV="1">
                <a:off x="3661" y="2697"/>
                <a:ext cx="1" cy="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05" name="Line 195"/>
              <p:cNvSpPr>
                <a:spLocks noChangeShapeType="1"/>
              </p:cNvSpPr>
              <p:nvPr/>
            </p:nvSpPr>
            <p:spPr bwMode="auto">
              <a:xfrm flipV="1">
                <a:off x="3666" y="2699"/>
                <a:ext cx="1" cy="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06" name="Freeform 196"/>
              <p:cNvSpPr>
                <a:spLocks/>
              </p:cNvSpPr>
              <p:nvPr/>
            </p:nvSpPr>
            <p:spPr bwMode="auto">
              <a:xfrm>
                <a:off x="3658" y="2702"/>
                <a:ext cx="2" cy="4"/>
              </a:xfrm>
              <a:custGeom>
                <a:avLst/>
                <a:gdLst>
                  <a:gd name="T0" fmla="*/ 0 w 6"/>
                  <a:gd name="T1" fmla="*/ 0 h 7"/>
                  <a:gd name="T2" fmla="*/ 0 w 6"/>
                  <a:gd name="T3" fmla="*/ 1 h 7"/>
                  <a:gd name="T4" fmla="*/ 0 w 6"/>
                  <a:gd name="T5" fmla="*/ 1 h 7"/>
                  <a:gd name="T6" fmla="*/ 0 w 6"/>
                  <a:gd name="T7" fmla="*/ 1 h 7"/>
                  <a:gd name="T8" fmla="*/ 0 w 6"/>
                  <a:gd name="T9" fmla="*/ 1 h 7"/>
                  <a:gd name="T10" fmla="*/ 0 w 6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7"/>
                  <a:gd name="T20" fmla="*/ 6 w 6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7">
                    <a:moveTo>
                      <a:pt x="6" y="0"/>
                    </a:moveTo>
                    <a:lnTo>
                      <a:pt x="4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2" y="7"/>
                    </a:lnTo>
                    <a:lnTo>
                      <a:pt x="6" y="6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07" name="Freeform 197"/>
              <p:cNvSpPr>
                <a:spLocks/>
              </p:cNvSpPr>
              <p:nvPr/>
            </p:nvSpPr>
            <p:spPr bwMode="auto">
              <a:xfrm>
                <a:off x="3661" y="2703"/>
                <a:ext cx="3" cy="3"/>
              </a:xfrm>
              <a:custGeom>
                <a:avLst/>
                <a:gdLst>
                  <a:gd name="T0" fmla="*/ 1 w 6"/>
                  <a:gd name="T1" fmla="*/ 0 h 5"/>
                  <a:gd name="T2" fmla="*/ 1 w 6"/>
                  <a:gd name="T3" fmla="*/ 1 h 5"/>
                  <a:gd name="T4" fmla="*/ 1 w 6"/>
                  <a:gd name="T5" fmla="*/ 1 h 5"/>
                  <a:gd name="T6" fmla="*/ 0 w 6"/>
                  <a:gd name="T7" fmla="*/ 1 h 5"/>
                  <a:gd name="T8" fmla="*/ 0 w 6"/>
                  <a:gd name="T9" fmla="*/ 1 h 5"/>
                  <a:gd name="T10" fmla="*/ 1 w 6"/>
                  <a:gd name="T11" fmla="*/ 1 h 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5"/>
                  <a:gd name="T20" fmla="*/ 6 w 6"/>
                  <a:gd name="T21" fmla="*/ 5 h 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5">
                    <a:moveTo>
                      <a:pt x="2" y="0"/>
                    </a:moveTo>
                    <a:lnTo>
                      <a:pt x="6" y="2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2" y="5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08" name="Freeform 198"/>
              <p:cNvSpPr>
                <a:spLocks/>
              </p:cNvSpPr>
              <p:nvPr/>
            </p:nvSpPr>
            <p:spPr bwMode="auto">
              <a:xfrm>
                <a:off x="3665" y="2704"/>
                <a:ext cx="6" cy="5"/>
              </a:xfrm>
              <a:custGeom>
                <a:avLst/>
                <a:gdLst>
                  <a:gd name="T0" fmla="*/ 1 w 11"/>
                  <a:gd name="T1" fmla="*/ 1 h 9"/>
                  <a:gd name="T2" fmla="*/ 1 w 11"/>
                  <a:gd name="T3" fmla="*/ 1 h 9"/>
                  <a:gd name="T4" fmla="*/ 1 w 11"/>
                  <a:gd name="T5" fmla="*/ 1 h 9"/>
                  <a:gd name="T6" fmla="*/ 1 w 11"/>
                  <a:gd name="T7" fmla="*/ 0 h 9"/>
                  <a:gd name="T8" fmla="*/ 1 w 11"/>
                  <a:gd name="T9" fmla="*/ 0 h 9"/>
                  <a:gd name="T10" fmla="*/ 1 w 11"/>
                  <a:gd name="T11" fmla="*/ 0 h 9"/>
                  <a:gd name="T12" fmla="*/ 1 w 11"/>
                  <a:gd name="T13" fmla="*/ 1 h 9"/>
                  <a:gd name="T14" fmla="*/ 1 w 11"/>
                  <a:gd name="T15" fmla="*/ 1 h 9"/>
                  <a:gd name="T16" fmla="*/ 1 w 11"/>
                  <a:gd name="T17" fmla="*/ 1 h 9"/>
                  <a:gd name="T18" fmla="*/ 1 w 11"/>
                  <a:gd name="T19" fmla="*/ 1 h 9"/>
                  <a:gd name="T20" fmla="*/ 1 w 11"/>
                  <a:gd name="T21" fmla="*/ 1 h 9"/>
                  <a:gd name="T22" fmla="*/ 0 w 11"/>
                  <a:gd name="T23" fmla="*/ 1 h 9"/>
                  <a:gd name="T24" fmla="*/ 1 w 11"/>
                  <a:gd name="T25" fmla="*/ 1 h 9"/>
                  <a:gd name="T26" fmla="*/ 1 w 11"/>
                  <a:gd name="T27" fmla="*/ 1 h 9"/>
                  <a:gd name="T28" fmla="*/ 1 w 11"/>
                  <a:gd name="T29" fmla="*/ 1 h 9"/>
                  <a:gd name="T30" fmla="*/ 1 w 11"/>
                  <a:gd name="T31" fmla="*/ 1 h 9"/>
                  <a:gd name="T32" fmla="*/ 1 w 11"/>
                  <a:gd name="T33" fmla="*/ 1 h 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1"/>
                  <a:gd name="T52" fmla="*/ 0 h 9"/>
                  <a:gd name="T53" fmla="*/ 11 w 11"/>
                  <a:gd name="T54" fmla="*/ 9 h 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1" h="9">
                    <a:moveTo>
                      <a:pt x="1" y="2"/>
                    </a:moveTo>
                    <a:lnTo>
                      <a:pt x="1" y="2"/>
                    </a:lnTo>
                    <a:lnTo>
                      <a:pt x="3" y="2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7" y="3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7"/>
                    </a:lnTo>
                    <a:lnTo>
                      <a:pt x="1" y="7"/>
                    </a:lnTo>
                    <a:lnTo>
                      <a:pt x="3" y="7"/>
                    </a:lnTo>
                    <a:lnTo>
                      <a:pt x="5" y="7"/>
                    </a:lnTo>
                    <a:lnTo>
                      <a:pt x="5" y="9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09" name="Line 199"/>
              <p:cNvSpPr>
                <a:spLocks noChangeShapeType="1"/>
              </p:cNvSpPr>
              <p:nvPr/>
            </p:nvSpPr>
            <p:spPr bwMode="auto">
              <a:xfrm flipH="1">
                <a:off x="3669" y="2706"/>
                <a:ext cx="1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10" name="Line 200"/>
              <p:cNvSpPr>
                <a:spLocks noChangeShapeType="1"/>
              </p:cNvSpPr>
              <p:nvPr/>
            </p:nvSpPr>
            <p:spPr bwMode="auto">
              <a:xfrm flipH="1">
                <a:off x="3664" y="2704"/>
                <a:ext cx="1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11" name="Rectangle 201"/>
              <p:cNvSpPr>
                <a:spLocks noChangeArrowheads="1"/>
              </p:cNvSpPr>
              <p:nvPr/>
            </p:nvSpPr>
            <p:spPr bwMode="auto">
              <a:xfrm>
                <a:off x="3329" y="2906"/>
                <a:ext cx="479" cy="346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12" name="Freeform 202"/>
              <p:cNvSpPr>
                <a:spLocks/>
              </p:cNvSpPr>
              <p:nvPr/>
            </p:nvSpPr>
            <p:spPr bwMode="auto">
              <a:xfrm>
                <a:off x="3333" y="2910"/>
                <a:ext cx="470" cy="338"/>
              </a:xfrm>
              <a:custGeom>
                <a:avLst/>
                <a:gdLst>
                  <a:gd name="T0" fmla="*/ 0 w 940"/>
                  <a:gd name="T1" fmla="*/ 11 h 675"/>
                  <a:gd name="T2" fmla="*/ 15 w 940"/>
                  <a:gd name="T3" fmla="*/ 11 h 675"/>
                  <a:gd name="T4" fmla="*/ 15 w 940"/>
                  <a:gd name="T5" fmla="*/ 0 h 675"/>
                  <a:gd name="T6" fmla="*/ 0 60000 65536"/>
                  <a:gd name="T7" fmla="*/ 0 60000 65536"/>
                  <a:gd name="T8" fmla="*/ 0 60000 65536"/>
                  <a:gd name="T9" fmla="*/ 0 w 940"/>
                  <a:gd name="T10" fmla="*/ 0 h 675"/>
                  <a:gd name="T11" fmla="*/ 940 w 940"/>
                  <a:gd name="T12" fmla="*/ 675 h 67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40" h="675">
                    <a:moveTo>
                      <a:pt x="0" y="675"/>
                    </a:moveTo>
                    <a:lnTo>
                      <a:pt x="940" y="675"/>
                    </a:lnTo>
                    <a:lnTo>
                      <a:pt x="940" y="0"/>
                    </a:lnTo>
                  </a:path>
                </a:pathLst>
              </a:custGeom>
              <a:noFill/>
              <a:ln w="3175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13" name="Freeform 203"/>
              <p:cNvSpPr>
                <a:spLocks/>
              </p:cNvSpPr>
              <p:nvPr/>
            </p:nvSpPr>
            <p:spPr bwMode="auto">
              <a:xfrm>
                <a:off x="3325" y="2901"/>
                <a:ext cx="483" cy="351"/>
              </a:xfrm>
              <a:custGeom>
                <a:avLst/>
                <a:gdLst>
                  <a:gd name="T0" fmla="*/ 15 w 966"/>
                  <a:gd name="T1" fmla="*/ 0 h 702"/>
                  <a:gd name="T2" fmla="*/ 0 w 966"/>
                  <a:gd name="T3" fmla="*/ 0 h 702"/>
                  <a:gd name="T4" fmla="*/ 0 w 966"/>
                  <a:gd name="T5" fmla="*/ 11 h 702"/>
                  <a:gd name="T6" fmla="*/ 0 60000 65536"/>
                  <a:gd name="T7" fmla="*/ 0 60000 65536"/>
                  <a:gd name="T8" fmla="*/ 0 60000 65536"/>
                  <a:gd name="T9" fmla="*/ 0 w 966"/>
                  <a:gd name="T10" fmla="*/ 0 h 702"/>
                  <a:gd name="T11" fmla="*/ 966 w 966"/>
                  <a:gd name="T12" fmla="*/ 702 h 70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6" h="702">
                    <a:moveTo>
                      <a:pt x="966" y="0"/>
                    </a:moveTo>
                    <a:lnTo>
                      <a:pt x="0" y="0"/>
                    </a:lnTo>
                    <a:lnTo>
                      <a:pt x="0" y="702"/>
                    </a:lnTo>
                  </a:path>
                </a:pathLst>
              </a:custGeom>
              <a:noFill/>
              <a:ln w="3175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14" name="Rectangle 204"/>
              <p:cNvSpPr>
                <a:spLocks noChangeArrowheads="1"/>
              </p:cNvSpPr>
              <p:nvPr/>
            </p:nvSpPr>
            <p:spPr bwMode="auto">
              <a:xfrm>
                <a:off x="3362" y="2863"/>
                <a:ext cx="286" cy="8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15" name="Rectangle 205"/>
              <p:cNvSpPr>
                <a:spLocks noChangeArrowheads="1"/>
              </p:cNvSpPr>
              <p:nvPr/>
            </p:nvSpPr>
            <p:spPr bwMode="auto">
              <a:xfrm>
                <a:off x="3362" y="2863"/>
                <a:ext cx="284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Features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40116" name="Rectangle 206"/>
              <p:cNvSpPr>
                <a:spLocks noChangeArrowheads="1"/>
              </p:cNvSpPr>
              <p:nvPr/>
            </p:nvSpPr>
            <p:spPr bwMode="auto">
              <a:xfrm>
                <a:off x="3377" y="2934"/>
                <a:ext cx="48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</a:rPr>
                  <a:t>1.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40117" name="Rectangle 207"/>
              <p:cNvSpPr>
                <a:spLocks noChangeArrowheads="1"/>
              </p:cNvSpPr>
              <p:nvPr/>
            </p:nvSpPr>
            <p:spPr bwMode="auto">
              <a:xfrm>
                <a:off x="3499" y="3041"/>
                <a:ext cx="274" cy="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18" name="Freeform 208"/>
              <p:cNvSpPr>
                <a:spLocks noEditPoints="1"/>
              </p:cNvSpPr>
              <p:nvPr/>
            </p:nvSpPr>
            <p:spPr bwMode="auto">
              <a:xfrm>
                <a:off x="3499" y="3041"/>
                <a:ext cx="274" cy="87"/>
              </a:xfrm>
              <a:custGeom>
                <a:avLst/>
                <a:gdLst>
                  <a:gd name="T0" fmla="*/ 9 w 546"/>
                  <a:gd name="T1" fmla="*/ 3 h 172"/>
                  <a:gd name="T2" fmla="*/ 9 w 546"/>
                  <a:gd name="T3" fmla="*/ 3 h 172"/>
                  <a:gd name="T4" fmla="*/ 9 w 546"/>
                  <a:gd name="T5" fmla="*/ 0 h 172"/>
                  <a:gd name="T6" fmla="*/ 9 w 546"/>
                  <a:gd name="T7" fmla="*/ 1 h 172"/>
                  <a:gd name="T8" fmla="*/ 9 w 546"/>
                  <a:gd name="T9" fmla="*/ 3 h 172"/>
                  <a:gd name="T10" fmla="*/ 9 w 546"/>
                  <a:gd name="T11" fmla="*/ 3 h 172"/>
                  <a:gd name="T12" fmla="*/ 9 w 546"/>
                  <a:gd name="T13" fmla="*/ 3 h 172"/>
                  <a:gd name="T14" fmla="*/ 0 w 546"/>
                  <a:gd name="T15" fmla="*/ 3 h 172"/>
                  <a:gd name="T16" fmla="*/ 1 w 546"/>
                  <a:gd name="T17" fmla="*/ 3 h 172"/>
                  <a:gd name="T18" fmla="*/ 9 w 546"/>
                  <a:gd name="T19" fmla="*/ 3 h 1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6"/>
                  <a:gd name="T31" fmla="*/ 0 h 172"/>
                  <a:gd name="T32" fmla="*/ 546 w 546"/>
                  <a:gd name="T33" fmla="*/ 172 h 17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6" h="172">
                    <a:moveTo>
                      <a:pt x="527" y="153"/>
                    </a:moveTo>
                    <a:lnTo>
                      <a:pt x="546" y="172"/>
                    </a:lnTo>
                    <a:lnTo>
                      <a:pt x="546" y="0"/>
                    </a:lnTo>
                    <a:lnTo>
                      <a:pt x="527" y="17"/>
                    </a:lnTo>
                    <a:lnTo>
                      <a:pt x="527" y="153"/>
                    </a:lnTo>
                    <a:close/>
                    <a:moveTo>
                      <a:pt x="527" y="153"/>
                    </a:moveTo>
                    <a:lnTo>
                      <a:pt x="546" y="172"/>
                    </a:lnTo>
                    <a:lnTo>
                      <a:pt x="0" y="172"/>
                    </a:lnTo>
                    <a:lnTo>
                      <a:pt x="17" y="153"/>
                    </a:lnTo>
                    <a:lnTo>
                      <a:pt x="527" y="1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19" name="Freeform 209"/>
              <p:cNvSpPr>
                <a:spLocks noEditPoints="1"/>
              </p:cNvSpPr>
              <p:nvPr/>
            </p:nvSpPr>
            <p:spPr bwMode="auto">
              <a:xfrm>
                <a:off x="3499" y="3041"/>
                <a:ext cx="274" cy="87"/>
              </a:xfrm>
              <a:custGeom>
                <a:avLst/>
                <a:gdLst>
                  <a:gd name="T0" fmla="*/ 9 w 546"/>
                  <a:gd name="T1" fmla="*/ 1 h 172"/>
                  <a:gd name="T2" fmla="*/ 9 w 546"/>
                  <a:gd name="T3" fmla="*/ 0 h 172"/>
                  <a:gd name="T4" fmla="*/ 0 w 546"/>
                  <a:gd name="T5" fmla="*/ 0 h 172"/>
                  <a:gd name="T6" fmla="*/ 1 w 546"/>
                  <a:gd name="T7" fmla="*/ 1 h 172"/>
                  <a:gd name="T8" fmla="*/ 9 w 546"/>
                  <a:gd name="T9" fmla="*/ 1 h 172"/>
                  <a:gd name="T10" fmla="*/ 1 w 546"/>
                  <a:gd name="T11" fmla="*/ 3 h 172"/>
                  <a:gd name="T12" fmla="*/ 0 w 546"/>
                  <a:gd name="T13" fmla="*/ 3 h 172"/>
                  <a:gd name="T14" fmla="*/ 0 w 546"/>
                  <a:gd name="T15" fmla="*/ 0 h 172"/>
                  <a:gd name="T16" fmla="*/ 1 w 546"/>
                  <a:gd name="T17" fmla="*/ 1 h 172"/>
                  <a:gd name="T18" fmla="*/ 1 w 546"/>
                  <a:gd name="T19" fmla="*/ 3 h 1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6"/>
                  <a:gd name="T31" fmla="*/ 0 h 172"/>
                  <a:gd name="T32" fmla="*/ 546 w 546"/>
                  <a:gd name="T33" fmla="*/ 172 h 17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6" h="172">
                    <a:moveTo>
                      <a:pt x="537" y="7"/>
                    </a:moveTo>
                    <a:lnTo>
                      <a:pt x="546" y="0"/>
                    </a:lnTo>
                    <a:lnTo>
                      <a:pt x="0" y="0"/>
                    </a:lnTo>
                    <a:lnTo>
                      <a:pt x="9" y="7"/>
                    </a:lnTo>
                    <a:lnTo>
                      <a:pt x="537" y="7"/>
                    </a:lnTo>
                    <a:close/>
                    <a:moveTo>
                      <a:pt x="9" y="163"/>
                    </a:moveTo>
                    <a:lnTo>
                      <a:pt x="0" y="172"/>
                    </a:lnTo>
                    <a:lnTo>
                      <a:pt x="0" y="0"/>
                    </a:lnTo>
                    <a:lnTo>
                      <a:pt x="9" y="7"/>
                    </a:lnTo>
                    <a:lnTo>
                      <a:pt x="9" y="163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0" name="Freeform 210"/>
              <p:cNvSpPr>
                <a:spLocks noEditPoints="1"/>
              </p:cNvSpPr>
              <p:nvPr/>
            </p:nvSpPr>
            <p:spPr bwMode="auto">
              <a:xfrm>
                <a:off x="3504" y="3045"/>
                <a:ext cx="264" cy="78"/>
              </a:xfrm>
              <a:custGeom>
                <a:avLst/>
                <a:gdLst>
                  <a:gd name="T0" fmla="*/ 1 w 528"/>
                  <a:gd name="T1" fmla="*/ 2 h 156"/>
                  <a:gd name="T2" fmla="*/ 0 w 528"/>
                  <a:gd name="T3" fmla="*/ 2 h 156"/>
                  <a:gd name="T4" fmla="*/ 8 w 528"/>
                  <a:gd name="T5" fmla="*/ 2 h 156"/>
                  <a:gd name="T6" fmla="*/ 8 w 528"/>
                  <a:gd name="T7" fmla="*/ 2 h 156"/>
                  <a:gd name="T8" fmla="*/ 1 w 528"/>
                  <a:gd name="T9" fmla="*/ 2 h 156"/>
                  <a:gd name="T10" fmla="*/ 8 w 528"/>
                  <a:gd name="T11" fmla="*/ 1 h 156"/>
                  <a:gd name="T12" fmla="*/ 8 w 528"/>
                  <a:gd name="T13" fmla="*/ 0 h 156"/>
                  <a:gd name="T14" fmla="*/ 8 w 528"/>
                  <a:gd name="T15" fmla="*/ 2 h 156"/>
                  <a:gd name="T16" fmla="*/ 8 w 528"/>
                  <a:gd name="T17" fmla="*/ 2 h 156"/>
                  <a:gd name="T18" fmla="*/ 8 w 528"/>
                  <a:gd name="T19" fmla="*/ 1 h 1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28"/>
                  <a:gd name="T31" fmla="*/ 0 h 156"/>
                  <a:gd name="T32" fmla="*/ 528 w 528"/>
                  <a:gd name="T33" fmla="*/ 156 h 15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28" h="156">
                    <a:moveTo>
                      <a:pt x="6" y="150"/>
                    </a:moveTo>
                    <a:lnTo>
                      <a:pt x="0" y="156"/>
                    </a:lnTo>
                    <a:lnTo>
                      <a:pt x="528" y="156"/>
                    </a:lnTo>
                    <a:lnTo>
                      <a:pt x="522" y="150"/>
                    </a:lnTo>
                    <a:lnTo>
                      <a:pt x="6" y="150"/>
                    </a:lnTo>
                    <a:close/>
                    <a:moveTo>
                      <a:pt x="522" y="6"/>
                    </a:moveTo>
                    <a:lnTo>
                      <a:pt x="528" y="0"/>
                    </a:lnTo>
                    <a:lnTo>
                      <a:pt x="528" y="156"/>
                    </a:lnTo>
                    <a:lnTo>
                      <a:pt x="522" y="150"/>
                    </a:lnTo>
                    <a:lnTo>
                      <a:pt x="522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1" name="Freeform 211"/>
              <p:cNvSpPr>
                <a:spLocks/>
              </p:cNvSpPr>
              <p:nvPr/>
            </p:nvSpPr>
            <p:spPr bwMode="auto">
              <a:xfrm>
                <a:off x="3504" y="3045"/>
                <a:ext cx="264" cy="78"/>
              </a:xfrm>
              <a:custGeom>
                <a:avLst/>
                <a:gdLst>
                  <a:gd name="T0" fmla="*/ 0 w 528"/>
                  <a:gd name="T1" fmla="*/ 2 h 156"/>
                  <a:gd name="T2" fmla="*/ 0 w 528"/>
                  <a:gd name="T3" fmla="*/ 0 h 156"/>
                  <a:gd name="T4" fmla="*/ 8 w 528"/>
                  <a:gd name="T5" fmla="*/ 0 h 156"/>
                  <a:gd name="T6" fmla="*/ 8 w 528"/>
                  <a:gd name="T7" fmla="*/ 1 h 156"/>
                  <a:gd name="T8" fmla="*/ 1 w 528"/>
                  <a:gd name="T9" fmla="*/ 1 h 156"/>
                  <a:gd name="T10" fmla="*/ 1 w 528"/>
                  <a:gd name="T11" fmla="*/ 2 h 156"/>
                  <a:gd name="T12" fmla="*/ 0 w 528"/>
                  <a:gd name="T13" fmla="*/ 2 h 15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28"/>
                  <a:gd name="T22" fmla="*/ 0 h 156"/>
                  <a:gd name="T23" fmla="*/ 528 w 528"/>
                  <a:gd name="T24" fmla="*/ 156 h 15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28" h="156">
                    <a:moveTo>
                      <a:pt x="0" y="156"/>
                    </a:moveTo>
                    <a:lnTo>
                      <a:pt x="0" y="0"/>
                    </a:lnTo>
                    <a:lnTo>
                      <a:pt x="528" y="0"/>
                    </a:lnTo>
                    <a:lnTo>
                      <a:pt x="522" y="6"/>
                    </a:lnTo>
                    <a:lnTo>
                      <a:pt x="6" y="6"/>
                    </a:lnTo>
                    <a:lnTo>
                      <a:pt x="6" y="150"/>
                    </a:ln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2" name="Rectangle 212"/>
              <p:cNvSpPr>
                <a:spLocks noChangeArrowheads="1"/>
              </p:cNvSpPr>
              <p:nvPr/>
            </p:nvSpPr>
            <p:spPr bwMode="auto">
              <a:xfrm>
                <a:off x="3508" y="3050"/>
                <a:ext cx="178" cy="6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3" name="Rectangle 213"/>
              <p:cNvSpPr>
                <a:spLocks noChangeArrowheads="1"/>
              </p:cNvSpPr>
              <p:nvPr/>
            </p:nvSpPr>
            <p:spPr bwMode="auto">
              <a:xfrm>
                <a:off x="3508" y="3046"/>
                <a:ext cx="160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xxxxx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40124" name="Rectangle 214"/>
              <p:cNvSpPr>
                <a:spLocks noChangeArrowheads="1"/>
              </p:cNvSpPr>
              <p:nvPr/>
            </p:nvSpPr>
            <p:spPr bwMode="auto">
              <a:xfrm>
                <a:off x="3695" y="3050"/>
                <a:ext cx="69" cy="69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5" name="Freeform 215"/>
              <p:cNvSpPr>
                <a:spLocks/>
              </p:cNvSpPr>
              <p:nvPr/>
            </p:nvSpPr>
            <p:spPr bwMode="auto">
              <a:xfrm>
                <a:off x="3695" y="3050"/>
                <a:ext cx="69" cy="69"/>
              </a:xfrm>
              <a:custGeom>
                <a:avLst/>
                <a:gdLst>
                  <a:gd name="T0" fmla="*/ 2 w 138"/>
                  <a:gd name="T1" fmla="*/ 0 h 138"/>
                  <a:gd name="T2" fmla="*/ 2 w 138"/>
                  <a:gd name="T3" fmla="*/ 1 h 138"/>
                  <a:gd name="T4" fmla="*/ 2 w 138"/>
                  <a:gd name="T5" fmla="*/ 2 h 138"/>
                  <a:gd name="T6" fmla="*/ 1 w 138"/>
                  <a:gd name="T7" fmla="*/ 2 h 138"/>
                  <a:gd name="T8" fmla="*/ 0 w 138"/>
                  <a:gd name="T9" fmla="*/ 2 h 138"/>
                  <a:gd name="T10" fmla="*/ 2 w 138"/>
                  <a:gd name="T11" fmla="*/ 2 h 138"/>
                  <a:gd name="T12" fmla="*/ 2 w 138"/>
                  <a:gd name="T13" fmla="*/ 0 h 1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8"/>
                  <a:gd name="T22" fmla="*/ 0 h 138"/>
                  <a:gd name="T23" fmla="*/ 138 w 138"/>
                  <a:gd name="T24" fmla="*/ 138 h 1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8" h="138">
                    <a:moveTo>
                      <a:pt x="138" y="0"/>
                    </a:moveTo>
                    <a:lnTo>
                      <a:pt x="119" y="17"/>
                    </a:lnTo>
                    <a:lnTo>
                      <a:pt x="119" y="119"/>
                    </a:lnTo>
                    <a:lnTo>
                      <a:pt x="17" y="119"/>
                    </a:lnTo>
                    <a:lnTo>
                      <a:pt x="0" y="138"/>
                    </a:lnTo>
                    <a:lnTo>
                      <a:pt x="138" y="13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6" name="Rectangle 216"/>
              <p:cNvSpPr>
                <a:spLocks noChangeArrowheads="1"/>
              </p:cNvSpPr>
              <p:nvPr/>
            </p:nvSpPr>
            <p:spPr bwMode="auto">
              <a:xfrm>
                <a:off x="3704" y="3059"/>
                <a:ext cx="50" cy="50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7" name="Freeform 217"/>
              <p:cNvSpPr>
                <a:spLocks/>
              </p:cNvSpPr>
              <p:nvPr/>
            </p:nvSpPr>
            <p:spPr bwMode="auto">
              <a:xfrm>
                <a:off x="3720" y="3076"/>
                <a:ext cx="22" cy="17"/>
              </a:xfrm>
              <a:custGeom>
                <a:avLst/>
                <a:gdLst>
                  <a:gd name="T0" fmla="*/ 1 w 44"/>
                  <a:gd name="T1" fmla="*/ 0 h 34"/>
                  <a:gd name="T2" fmla="*/ 1 w 44"/>
                  <a:gd name="T3" fmla="*/ 1 h 34"/>
                  <a:gd name="T4" fmla="*/ 0 w 44"/>
                  <a:gd name="T5" fmla="*/ 0 h 34"/>
                  <a:gd name="T6" fmla="*/ 1 w 44"/>
                  <a:gd name="T7" fmla="*/ 0 h 3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34"/>
                  <a:gd name="T14" fmla="*/ 44 w 44"/>
                  <a:gd name="T15" fmla="*/ 34 h 3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34">
                    <a:moveTo>
                      <a:pt x="44" y="0"/>
                    </a:moveTo>
                    <a:lnTo>
                      <a:pt x="21" y="34"/>
                    </a:lnTo>
                    <a:lnTo>
                      <a:pt x="0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8" name="Freeform 218"/>
              <p:cNvSpPr>
                <a:spLocks/>
              </p:cNvSpPr>
              <p:nvPr/>
            </p:nvSpPr>
            <p:spPr bwMode="auto">
              <a:xfrm>
                <a:off x="3695" y="3050"/>
                <a:ext cx="69" cy="69"/>
              </a:xfrm>
              <a:custGeom>
                <a:avLst/>
                <a:gdLst>
                  <a:gd name="T0" fmla="*/ 2 w 138"/>
                  <a:gd name="T1" fmla="*/ 0 h 138"/>
                  <a:gd name="T2" fmla="*/ 2 w 138"/>
                  <a:gd name="T3" fmla="*/ 2 h 138"/>
                  <a:gd name="T4" fmla="*/ 0 w 138"/>
                  <a:gd name="T5" fmla="*/ 2 h 138"/>
                  <a:gd name="T6" fmla="*/ 1 w 138"/>
                  <a:gd name="T7" fmla="*/ 2 h 138"/>
                  <a:gd name="T8" fmla="*/ 2 w 138"/>
                  <a:gd name="T9" fmla="*/ 2 h 138"/>
                  <a:gd name="T10" fmla="*/ 2 w 138"/>
                  <a:gd name="T11" fmla="*/ 1 h 138"/>
                  <a:gd name="T12" fmla="*/ 2 w 138"/>
                  <a:gd name="T13" fmla="*/ 0 h 1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8"/>
                  <a:gd name="T22" fmla="*/ 0 h 138"/>
                  <a:gd name="T23" fmla="*/ 138 w 138"/>
                  <a:gd name="T24" fmla="*/ 138 h 1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8" h="138">
                    <a:moveTo>
                      <a:pt x="138" y="0"/>
                    </a:moveTo>
                    <a:lnTo>
                      <a:pt x="138" y="138"/>
                    </a:lnTo>
                    <a:lnTo>
                      <a:pt x="0" y="138"/>
                    </a:lnTo>
                    <a:lnTo>
                      <a:pt x="8" y="129"/>
                    </a:lnTo>
                    <a:lnTo>
                      <a:pt x="129" y="129"/>
                    </a:lnTo>
                    <a:lnTo>
                      <a:pt x="129" y="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9" name="Rectangle 219"/>
              <p:cNvSpPr>
                <a:spLocks noChangeArrowheads="1"/>
              </p:cNvSpPr>
              <p:nvPr/>
            </p:nvSpPr>
            <p:spPr bwMode="auto">
              <a:xfrm>
                <a:off x="3377" y="3046"/>
                <a:ext cx="48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</a:rPr>
                  <a:t>2.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40130" name="Rectangle 220"/>
              <p:cNvSpPr>
                <a:spLocks noChangeArrowheads="1"/>
              </p:cNvSpPr>
              <p:nvPr/>
            </p:nvSpPr>
            <p:spPr bwMode="auto">
              <a:xfrm>
                <a:off x="3499" y="2929"/>
                <a:ext cx="274" cy="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1" name="Freeform 221"/>
              <p:cNvSpPr>
                <a:spLocks noEditPoints="1"/>
              </p:cNvSpPr>
              <p:nvPr/>
            </p:nvSpPr>
            <p:spPr bwMode="auto">
              <a:xfrm>
                <a:off x="3499" y="2929"/>
                <a:ext cx="274" cy="86"/>
              </a:xfrm>
              <a:custGeom>
                <a:avLst/>
                <a:gdLst>
                  <a:gd name="T0" fmla="*/ 9 w 546"/>
                  <a:gd name="T1" fmla="*/ 2 h 173"/>
                  <a:gd name="T2" fmla="*/ 9 w 546"/>
                  <a:gd name="T3" fmla="*/ 2 h 173"/>
                  <a:gd name="T4" fmla="*/ 9 w 546"/>
                  <a:gd name="T5" fmla="*/ 0 h 173"/>
                  <a:gd name="T6" fmla="*/ 9 w 546"/>
                  <a:gd name="T7" fmla="*/ 0 h 173"/>
                  <a:gd name="T8" fmla="*/ 9 w 546"/>
                  <a:gd name="T9" fmla="*/ 2 h 173"/>
                  <a:gd name="T10" fmla="*/ 9 w 546"/>
                  <a:gd name="T11" fmla="*/ 2 h 173"/>
                  <a:gd name="T12" fmla="*/ 9 w 546"/>
                  <a:gd name="T13" fmla="*/ 2 h 173"/>
                  <a:gd name="T14" fmla="*/ 0 w 546"/>
                  <a:gd name="T15" fmla="*/ 2 h 173"/>
                  <a:gd name="T16" fmla="*/ 1 w 546"/>
                  <a:gd name="T17" fmla="*/ 2 h 173"/>
                  <a:gd name="T18" fmla="*/ 9 w 546"/>
                  <a:gd name="T19" fmla="*/ 2 h 17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6"/>
                  <a:gd name="T31" fmla="*/ 0 h 173"/>
                  <a:gd name="T32" fmla="*/ 546 w 546"/>
                  <a:gd name="T33" fmla="*/ 173 h 17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6" h="173">
                    <a:moveTo>
                      <a:pt x="527" y="156"/>
                    </a:moveTo>
                    <a:lnTo>
                      <a:pt x="546" y="173"/>
                    </a:lnTo>
                    <a:lnTo>
                      <a:pt x="546" y="0"/>
                    </a:lnTo>
                    <a:lnTo>
                      <a:pt x="527" y="18"/>
                    </a:lnTo>
                    <a:lnTo>
                      <a:pt x="527" y="156"/>
                    </a:lnTo>
                    <a:close/>
                    <a:moveTo>
                      <a:pt x="527" y="156"/>
                    </a:moveTo>
                    <a:lnTo>
                      <a:pt x="546" y="173"/>
                    </a:lnTo>
                    <a:lnTo>
                      <a:pt x="0" y="173"/>
                    </a:lnTo>
                    <a:lnTo>
                      <a:pt x="17" y="156"/>
                    </a:lnTo>
                    <a:lnTo>
                      <a:pt x="527" y="1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2" name="Freeform 222"/>
              <p:cNvSpPr>
                <a:spLocks noEditPoints="1"/>
              </p:cNvSpPr>
              <p:nvPr/>
            </p:nvSpPr>
            <p:spPr bwMode="auto">
              <a:xfrm>
                <a:off x="3499" y="2929"/>
                <a:ext cx="274" cy="86"/>
              </a:xfrm>
              <a:custGeom>
                <a:avLst/>
                <a:gdLst>
                  <a:gd name="T0" fmla="*/ 9 w 546"/>
                  <a:gd name="T1" fmla="*/ 0 h 173"/>
                  <a:gd name="T2" fmla="*/ 9 w 546"/>
                  <a:gd name="T3" fmla="*/ 0 h 173"/>
                  <a:gd name="T4" fmla="*/ 0 w 546"/>
                  <a:gd name="T5" fmla="*/ 0 h 173"/>
                  <a:gd name="T6" fmla="*/ 1 w 546"/>
                  <a:gd name="T7" fmla="*/ 0 h 173"/>
                  <a:gd name="T8" fmla="*/ 9 w 546"/>
                  <a:gd name="T9" fmla="*/ 0 h 173"/>
                  <a:gd name="T10" fmla="*/ 1 w 546"/>
                  <a:gd name="T11" fmla="*/ 2 h 173"/>
                  <a:gd name="T12" fmla="*/ 0 w 546"/>
                  <a:gd name="T13" fmla="*/ 2 h 173"/>
                  <a:gd name="T14" fmla="*/ 0 w 546"/>
                  <a:gd name="T15" fmla="*/ 0 h 173"/>
                  <a:gd name="T16" fmla="*/ 1 w 546"/>
                  <a:gd name="T17" fmla="*/ 0 h 173"/>
                  <a:gd name="T18" fmla="*/ 1 w 546"/>
                  <a:gd name="T19" fmla="*/ 2 h 17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6"/>
                  <a:gd name="T31" fmla="*/ 0 h 173"/>
                  <a:gd name="T32" fmla="*/ 546 w 546"/>
                  <a:gd name="T33" fmla="*/ 173 h 17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6" h="173">
                    <a:moveTo>
                      <a:pt x="537" y="10"/>
                    </a:moveTo>
                    <a:lnTo>
                      <a:pt x="546" y="0"/>
                    </a:lnTo>
                    <a:lnTo>
                      <a:pt x="0" y="0"/>
                    </a:lnTo>
                    <a:lnTo>
                      <a:pt x="9" y="10"/>
                    </a:lnTo>
                    <a:lnTo>
                      <a:pt x="537" y="10"/>
                    </a:lnTo>
                    <a:close/>
                    <a:moveTo>
                      <a:pt x="9" y="165"/>
                    </a:moveTo>
                    <a:lnTo>
                      <a:pt x="0" y="173"/>
                    </a:lnTo>
                    <a:lnTo>
                      <a:pt x="0" y="0"/>
                    </a:lnTo>
                    <a:lnTo>
                      <a:pt x="9" y="10"/>
                    </a:lnTo>
                    <a:lnTo>
                      <a:pt x="9" y="165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3" name="Freeform 223"/>
              <p:cNvSpPr>
                <a:spLocks noEditPoints="1"/>
              </p:cNvSpPr>
              <p:nvPr/>
            </p:nvSpPr>
            <p:spPr bwMode="auto">
              <a:xfrm>
                <a:off x="3504" y="2934"/>
                <a:ext cx="264" cy="78"/>
              </a:xfrm>
              <a:custGeom>
                <a:avLst/>
                <a:gdLst>
                  <a:gd name="T0" fmla="*/ 1 w 528"/>
                  <a:gd name="T1" fmla="*/ 3 h 155"/>
                  <a:gd name="T2" fmla="*/ 0 w 528"/>
                  <a:gd name="T3" fmla="*/ 3 h 155"/>
                  <a:gd name="T4" fmla="*/ 8 w 528"/>
                  <a:gd name="T5" fmla="*/ 3 h 155"/>
                  <a:gd name="T6" fmla="*/ 8 w 528"/>
                  <a:gd name="T7" fmla="*/ 3 h 155"/>
                  <a:gd name="T8" fmla="*/ 1 w 528"/>
                  <a:gd name="T9" fmla="*/ 3 h 155"/>
                  <a:gd name="T10" fmla="*/ 8 w 528"/>
                  <a:gd name="T11" fmla="*/ 1 h 155"/>
                  <a:gd name="T12" fmla="*/ 8 w 528"/>
                  <a:gd name="T13" fmla="*/ 0 h 155"/>
                  <a:gd name="T14" fmla="*/ 8 w 528"/>
                  <a:gd name="T15" fmla="*/ 3 h 155"/>
                  <a:gd name="T16" fmla="*/ 8 w 528"/>
                  <a:gd name="T17" fmla="*/ 3 h 155"/>
                  <a:gd name="T18" fmla="*/ 8 w 528"/>
                  <a:gd name="T19" fmla="*/ 1 h 15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28"/>
                  <a:gd name="T31" fmla="*/ 0 h 155"/>
                  <a:gd name="T32" fmla="*/ 528 w 528"/>
                  <a:gd name="T33" fmla="*/ 155 h 15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28" h="155">
                    <a:moveTo>
                      <a:pt x="6" y="150"/>
                    </a:moveTo>
                    <a:lnTo>
                      <a:pt x="0" y="155"/>
                    </a:lnTo>
                    <a:lnTo>
                      <a:pt x="528" y="155"/>
                    </a:lnTo>
                    <a:lnTo>
                      <a:pt x="522" y="150"/>
                    </a:lnTo>
                    <a:lnTo>
                      <a:pt x="6" y="150"/>
                    </a:lnTo>
                    <a:close/>
                    <a:moveTo>
                      <a:pt x="522" y="6"/>
                    </a:moveTo>
                    <a:lnTo>
                      <a:pt x="528" y="0"/>
                    </a:lnTo>
                    <a:lnTo>
                      <a:pt x="528" y="155"/>
                    </a:lnTo>
                    <a:lnTo>
                      <a:pt x="522" y="150"/>
                    </a:lnTo>
                    <a:lnTo>
                      <a:pt x="522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4" name="Freeform 224"/>
              <p:cNvSpPr>
                <a:spLocks/>
              </p:cNvSpPr>
              <p:nvPr/>
            </p:nvSpPr>
            <p:spPr bwMode="auto">
              <a:xfrm>
                <a:off x="3504" y="2934"/>
                <a:ext cx="264" cy="78"/>
              </a:xfrm>
              <a:custGeom>
                <a:avLst/>
                <a:gdLst>
                  <a:gd name="T0" fmla="*/ 0 w 528"/>
                  <a:gd name="T1" fmla="*/ 3 h 155"/>
                  <a:gd name="T2" fmla="*/ 0 w 528"/>
                  <a:gd name="T3" fmla="*/ 0 h 155"/>
                  <a:gd name="T4" fmla="*/ 8 w 528"/>
                  <a:gd name="T5" fmla="*/ 0 h 155"/>
                  <a:gd name="T6" fmla="*/ 8 w 528"/>
                  <a:gd name="T7" fmla="*/ 1 h 155"/>
                  <a:gd name="T8" fmla="*/ 1 w 528"/>
                  <a:gd name="T9" fmla="*/ 1 h 155"/>
                  <a:gd name="T10" fmla="*/ 1 w 528"/>
                  <a:gd name="T11" fmla="*/ 3 h 155"/>
                  <a:gd name="T12" fmla="*/ 0 w 528"/>
                  <a:gd name="T13" fmla="*/ 3 h 1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28"/>
                  <a:gd name="T22" fmla="*/ 0 h 155"/>
                  <a:gd name="T23" fmla="*/ 528 w 528"/>
                  <a:gd name="T24" fmla="*/ 155 h 15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28" h="155">
                    <a:moveTo>
                      <a:pt x="0" y="155"/>
                    </a:moveTo>
                    <a:lnTo>
                      <a:pt x="0" y="0"/>
                    </a:lnTo>
                    <a:lnTo>
                      <a:pt x="528" y="0"/>
                    </a:lnTo>
                    <a:lnTo>
                      <a:pt x="522" y="6"/>
                    </a:lnTo>
                    <a:lnTo>
                      <a:pt x="6" y="6"/>
                    </a:lnTo>
                    <a:lnTo>
                      <a:pt x="6" y="150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5" name="Rectangle 225"/>
              <p:cNvSpPr>
                <a:spLocks noChangeArrowheads="1"/>
              </p:cNvSpPr>
              <p:nvPr/>
            </p:nvSpPr>
            <p:spPr bwMode="auto">
              <a:xfrm>
                <a:off x="3508" y="2938"/>
                <a:ext cx="178" cy="6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6" name="Rectangle 226"/>
              <p:cNvSpPr>
                <a:spLocks noChangeArrowheads="1"/>
              </p:cNvSpPr>
              <p:nvPr/>
            </p:nvSpPr>
            <p:spPr bwMode="auto">
              <a:xfrm>
                <a:off x="3508" y="2934"/>
                <a:ext cx="160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xxxxx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40137" name="Rectangle 227"/>
              <p:cNvSpPr>
                <a:spLocks noChangeArrowheads="1"/>
              </p:cNvSpPr>
              <p:nvPr/>
            </p:nvSpPr>
            <p:spPr bwMode="auto">
              <a:xfrm>
                <a:off x="3695" y="2938"/>
                <a:ext cx="69" cy="69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8" name="Freeform 228"/>
              <p:cNvSpPr>
                <a:spLocks/>
              </p:cNvSpPr>
              <p:nvPr/>
            </p:nvSpPr>
            <p:spPr bwMode="auto">
              <a:xfrm>
                <a:off x="3695" y="2938"/>
                <a:ext cx="69" cy="69"/>
              </a:xfrm>
              <a:custGeom>
                <a:avLst/>
                <a:gdLst>
                  <a:gd name="T0" fmla="*/ 2 w 138"/>
                  <a:gd name="T1" fmla="*/ 0 h 138"/>
                  <a:gd name="T2" fmla="*/ 2 w 138"/>
                  <a:gd name="T3" fmla="*/ 1 h 138"/>
                  <a:gd name="T4" fmla="*/ 2 w 138"/>
                  <a:gd name="T5" fmla="*/ 2 h 138"/>
                  <a:gd name="T6" fmla="*/ 1 w 138"/>
                  <a:gd name="T7" fmla="*/ 2 h 138"/>
                  <a:gd name="T8" fmla="*/ 0 w 138"/>
                  <a:gd name="T9" fmla="*/ 2 h 138"/>
                  <a:gd name="T10" fmla="*/ 2 w 138"/>
                  <a:gd name="T11" fmla="*/ 2 h 138"/>
                  <a:gd name="T12" fmla="*/ 2 w 138"/>
                  <a:gd name="T13" fmla="*/ 0 h 1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8"/>
                  <a:gd name="T22" fmla="*/ 0 h 138"/>
                  <a:gd name="T23" fmla="*/ 138 w 138"/>
                  <a:gd name="T24" fmla="*/ 138 h 1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8" h="138">
                    <a:moveTo>
                      <a:pt x="138" y="0"/>
                    </a:moveTo>
                    <a:lnTo>
                      <a:pt x="119" y="19"/>
                    </a:lnTo>
                    <a:lnTo>
                      <a:pt x="119" y="120"/>
                    </a:lnTo>
                    <a:lnTo>
                      <a:pt x="17" y="120"/>
                    </a:lnTo>
                    <a:lnTo>
                      <a:pt x="0" y="138"/>
                    </a:lnTo>
                    <a:lnTo>
                      <a:pt x="138" y="13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9" name="Rectangle 229"/>
              <p:cNvSpPr>
                <a:spLocks noChangeArrowheads="1"/>
              </p:cNvSpPr>
              <p:nvPr/>
            </p:nvSpPr>
            <p:spPr bwMode="auto">
              <a:xfrm>
                <a:off x="3704" y="2947"/>
                <a:ext cx="50" cy="51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40" name="Freeform 230"/>
              <p:cNvSpPr>
                <a:spLocks/>
              </p:cNvSpPr>
              <p:nvPr/>
            </p:nvSpPr>
            <p:spPr bwMode="auto">
              <a:xfrm>
                <a:off x="3720" y="2964"/>
                <a:ext cx="22" cy="18"/>
              </a:xfrm>
              <a:custGeom>
                <a:avLst/>
                <a:gdLst>
                  <a:gd name="T0" fmla="*/ 1 w 44"/>
                  <a:gd name="T1" fmla="*/ 0 h 37"/>
                  <a:gd name="T2" fmla="*/ 1 w 44"/>
                  <a:gd name="T3" fmla="*/ 0 h 37"/>
                  <a:gd name="T4" fmla="*/ 0 w 44"/>
                  <a:gd name="T5" fmla="*/ 0 h 37"/>
                  <a:gd name="T6" fmla="*/ 1 w 44"/>
                  <a:gd name="T7" fmla="*/ 0 h 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37"/>
                  <a:gd name="T14" fmla="*/ 44 w 44"/>
                  <a:gd name="T15" fmla="*/ 37 h 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37">
                    <a:moveTo>
                      <a:pt x="44" y="0"/>
                    </a:moveTo>
                    <a:lnTo>
                      <a:pt x="21" y="37"/>
                    </a:lnTo>
                    <a:lnTo>
                      <a:pt x="0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41" name="Freeform 231"/>
              <p:cNvSpPr>
                <a:spLocks/>
              </p:cNvSpPr>
              <p:nvPr/>
            </p:nvSpPr>
            <p:spPr bwMode="auto">
              <a:xfrm>
                <a:off x="3695" y="2938"/>
                <a:ext cx="69" cy="69"/>
              </a:xfrm>
              <a:custGeom>
                <a:avLst/>
                <a:gdLst>
                  <a:gd name="T0" fmla="*/ 2 w 138"/>
                  <a:gd name="T1" fmla="*/ 0 h 138"/>
                  <a:gd name="T2" fmla="*/ 2 w 138"/>
                  <a:gd name="T3" fmla="*/ 2 h 138"/>
                  <a:gd name="T4" fmla="*/ 0 w 138"/>
                  <a:gd name="T5" fmla="*/ 2 h 138"/>
                  <a:gd name="T6" fmla="*/ 1 w 138"/>
                  <a:gd name="T7" fmla="*/ 2 h 138"/>
                  <a:gd name="T8" fmla="*/ 2 w 138"/>
                  <a:gd name="T9" fmla="*/ 2 h 138"/>
                  <a:gd name="T10" fmla="*/ 2 w 138"/>
                  <a:gd name="T11" fmla="*/ 1 h 138"/>
                  <a:gd name="T12" fmla="*/ 2 w 138"/>
                  <a:gd name="T13" fmla="*/ 0 h 1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8"/>
                  <a:gd name="T22" fmla="*/ 0 h 138"/>
                  <a:gd name="T23" fmla="*/ 138 w 138"/>
                  <a:gd name="T24" fmla="*/ 138 h 1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8" h="138">
                    <a:moveTo>
                      <a:pt x="138" y="0"/>
                    </a:moveTo>
                    <a:lnTo>
                      <a:pt x="138" y="138"/>
                    </a:lnTo>
                    <a:lnTo>
                      <a:pt x="0" y="138"/>
                    </a:lnTo>
                    <a:lnTo>
                      <a:pt x="8" y="128"/>
                    </a:lnTo>
                    <a:lnTo>
                      <a:pt x="129" y="128"/>
                    </a:lnTo>
                    <a:lnTo>
                      <a:pt x="129" y="9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42" name="Rectangle 232"/>
              <p:cNvSpPr>
                <a:spLocks noChangeArrowheads="1"/>
              </p:cNvSpPr>
              <p:nvPr/>
            </p:nvSpPr>
            <p:spPr bwMode="auto">
              <a:xfrm>
                <a:off x="3377" y="3164"/>
                <a:ext cx="48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</a:rPr>
                  <a:t>3.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40143" name="Rectangle 233"/>
              <p:cNvSpPr>
                <a:spLocks noChangeArrowheads="1"/>
              </p:cNvSpPr>
              <p:nvPr/>
            </p:nvSpPr>
            <p:spPr bwMode="auto">
              <a:xfrm>
                <a:off x="3499" y="3153"/>
                <a:ext cx="274" cy="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44" name="Freeform 234"/>
              <p:cNvSpPr>
                <a:spLocks noEditPoints="1"/>
              </p:cNvSpPr>
              <p:nvPr/>
            </p:nvSpPr>
            <p:spPr bwMode="auto">
              <a:xfrm>
                <a:off x="3499" y="3153"/>
                <a:ext cx="274" cy="86"/>
              </a:xfrm>
              <a:custGeom>
                <a:avLst/>
                <a:gdLst>
                  <a:gd name="T0" fmla="*/ 9 w 546"/>
                  <a:gd name="T1" fmla="*/ 2 h 173"/>
                  <a:gd name="T2" fmla="*/ 9 w 546"/>
                  <a:gd name="T3" fmla="*/ 2 h 173"/>
                  <a:gd name="T4" fmla="*/ 9 w 546"/>
                  <a:gd name="T5" fmla="*/ 0 h 173"/>
                  <a:gd name="T6" fmla="*/ 9 w 546"/>
                  <a:gd name="T7" fmla="*/ 0 h 173"/>
                  <a:gd name="T8" fmla="*/ 9 w 546"/>
                  <a:gd name="T9" fmla="*/ 2 h 173"/>
                  <a:gd name="T10" fmla="*/ 9 w 546"/>
                  <a:gd name="T11" fmla="*/ 2 h 173"/>
                  <a:gd name="T12" fmla="*/ 9 w 546"/>
                  <a:gd name="T13" fmla="*/ 2 h 173"/>
                  <a:gd name="T14" fmla="*/ 0 w 546"/>
                  <a:gd name="T15" fmla="*/ 2 h 173"/>
                  <a:gd name="T16" fmla="*/ 1 w 546"/>
                  <a:gd name="T17" fmla="*/ 2 h 173"/>
                  <a:gd name="T18" fmla="*/ 9 w 546"/>
                  <a:gd name="T19" fmla="*/ 2 h 17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6"/>
                  <a:gd name="T31" fmla="*/ 0 h 173"/>
                  <a:gd name="T32" fmla="*/ 546 w 546"/>
                  <a:gd name="T33" fmla="*/ 173 h 17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6" h="173">
                    <a:moveTo>
                      <a:pt x="527" y="156"/>
                    </a:moveTo>
                    <a:lnTo>
                      <a:pt x="546" y="173"/>
                    </a:lnTo>
                    <a:lnTo>
                      <a:pt x="546" y="0"/>
                    </a:lnTo>
                    <a:lnTo>
                      <a:pt x="527" y="19"/>
                    </a:lnTo>
                    <a:lnTo>
                      <a:pt x="527" y="156"/>
                    </a:lnTo>
                    <a:close/>
                    <a:moveTo>
                      <a:pt x="527" y="156"/>
                    </a:moveTo>
                    <a:lnTo>
                      <a:pt x="546" y="173"/>
                    </a:lnTo>
                    <a:lnTo>
                      <a:pt x="0" y="173"/>
                    </a:lnTo>
                    <a:lnTo>
                      <a:pt x="17" y="156"/>
                    </a:lnTo>
                    <a:lnTo>
                      <a:pt x="527" y="1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45" name="Freeform 235"/>
              <p:cNvSpPr>
                <a:spLocks noEditPoints="1"/>
              </p:cNvSpPr>
              <p:nvPr/>
            </p:nvSpPr>
            <p:spPr bwMode="auto">
              <a:xfrm>
                <a:off x="3499" y="3153"/>
                <a:ext cx="274" cy="86"/>
              </a:xfrm>
              <a:custGeom>
                <a:avLst/>
                <a:gdLst>
                  <a:gd name="T0" fmla="*/ 9 w 546"/>
                  <a:gd name="T1" fmla="*/ 0 h 173"/>
                  <a:gd name="T2" fmla="*/ 9 w 546"/>
                  <a:gd name="T3" fmla="*/ 0 h 173"/>
                  <a:gd name="T4" fmla="*/ 0 w 546"/>
                  <a:gd name="T5" fmla="*/ 0 h 173"/>
                  <a:gd name="T6" fmla="*/ 1 w 546"/>
                  <a:gd name="T7" fmla="*/ 0 h 173"/>
                  <a:gd name="T8" fmla="*/ 9 w 546"/>
                  <a:gd name="T9" fmla="*/ 0 h 173"/>
                  <a:gd name="T10" fmla="*/ 1 w 546"/>
                  <a:gd name="T11" fmla="*/ 2 h 173"/>
                  <a:gd name="T12" fmla="*/ 0 w 546"/>
                  <a:gd name="T13" fmla="*/ 2 h 173"/>
                  <a:gd name="T14" fmla="*/ 0 w 546"/>
                  <a:gd name="T15" fmla="*/ 0 h 173"/>
                  <a:gd name="T16" fmla="*/ 1 w 546"/>
                  <a:gd name="T17" fmla="*/ 0 h 173"/>
                  <a:gd name="T18" fmla="*/ 1 w 546"/>
                  <a:gd name="T19" fmla="*/ 2 h 17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6"/>
                  <a:gd name="T31" fmla="*/ 0 h 173"/>
                  <a:gd name="T32" fmla="*/ 546 w 546"/>
                  <a:gd name="T33" fmla="*/ 173 h 17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6" h="173">
                    <a:moveTo>
                      <a:pt x="537" y="10"/>
                    </a:moveTo>
                    <a:lnTo>
                      <a:pt x="546" y="0"/>
                    </a:lnTo>
                    <a:lnTo>
                      <a:pt x="0" y="0"/>
                    </a:lnTo>
                    <a:lnTo>
                      <a:pt x="9" y="10"/>
                    </a:lnTo>
                    <a:lnTo>
                      <a:pt x="537" y="10"/>
                    </a:lnTo>
                    <a:close/>
                    <a:moveTo>
                      <a:pt x="9" y="165"/>
                    </a:moveTo>
                    <a:lnTo>
                      <a:pt x="0" y="173"/>
                    </a:lnTo>
                    <a:lnTo>
                      <a:pt x="0" y="0"/>
                    </a:lnTo>
                    <a:lnTo>
                      <a:pt x="9" y="10"/>
                    </a:lnTo>
                    <a:lnTo>
                      <a:pt x="9" y="165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46" name="Freeform 236"/>
              <p:cNvSpPr>
                <a:spLocks noEditPoints="1"/>
              </p:cNvSpPr>
              <p:nvPr/>
            </p:nvSpPr>
            <p:spPr bwMode="auto">
              <a:xfrm>
                <a:off x="3504" y="3157"/>
                <a:ext cx="264" cy="78"/>
              </a:xfrm>
              <a:custGeom>
                <a:avLst/>
                <a:gdLst>
                  <a:gd name="T0" fmla="*/ 1 w 528"/>
                  <a:gd name="T1" fmla="*/ 3 h 155"/>
                  <a:gd name="T2" fmla="*/ 0 w 528"/>
                  <a:gd name="T3" fmla="*/ 3 h 155"/>
                  <a:gd name="T4" fmla="*/ 8 w 528"/>
                  <a:gd name="T5" fmla="*/ 3 h 155"/>
                  <a:gd name="T6" fmla="*/ 8 w 528"/>
                  <a:gd name="T7" fmla="*/ 3 h 155"/>
                  <a:gd name="T8" fmla="*/ 1 w 528"/>
                  <a:gd name="T9" fmla="*/ 3 h 155"/>
                  <a:gd name="T10" fmla="*/ 8 w 528"/>
                  <a:gd name="T11" fmla="*/ 1 h 155"/>
                  <a:gd name="T12" fmla="*/ 8 w 528"/>
                  <a:gd name="T13" fmla="*/ 0 h 155"/>
                  <a:gd name="T14" fmla="*/ 8 w 528"/>
                  <a:gd name="T15" fmla="*/ 3 h 155"/>
                  <a:gd name="T16" fmla="*/ 8 w 528"/>
                  <a:gd name="T17" fmla="*/ 3 h 155"/>
                  <a:gd name="T18" fmla="*/ 8 w 528"/>
                  <a:gd name="T19" fmla="*/ 1 h 15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28"/>
                  <a:gd name="T31" fmla="*/ 0 h 155"/>
                  <a:gd name="T32" fmla="*/ 528 w 528"/>
                  <a:gd name="T33" fmla="*/ 155 h 15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28" h="155">
                    <a:moveTo>
                      <a:pt x="6" y="149"/>
                    </a:moveTo>
                    <a:lnTo>
                      <a:pt x="0" y="155"/>
                    </a:lnTo>
                    <a:lnTo>
                      <a:pt x="528" y="155"/>
                    </a:lnTo>
                    <a:lnTo>
                      <a:pt x="522" y="149"/>
                    </a:lnTo>
                    <a:lnTo>
                      <a:pt x="6" y="149"/>
                    </a:lnTo>
                    <a:close/>
                    <a:moveTo>
                      <a:pt x="522" y="6"/>
                    </a:moveTo>
                    <a:lnTo>
                      <a:pt x="528" y="0"/>
                    </a:lnTo>
                    <a:lnTo>
                      <a:pt x="528" y="155"/>
                    </a:lnTo>
                    <a:lnTo>
                      <a:pt x="522" y="149"/>
                    </a:lnTo>
                    <a:lnTo>
                      <a:pt x="522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47" name="Freeform 237"/>
              <p:cNvSpPr>
                <a:spLocks/>
              </p:cNvSpPr>
              <p:nvPr/>
            </p:nvSpPr>
            <p:spPr bwMode="auto">
              <a:xfrm>
                <a:off x="3504" y="3157"/>
                <a:ext cx="264" cy="78"/>
              </a:xfrm>
              <a:custGeom>
                <a:avLst/>
                <a:gdLst>
                  <a:gd name="T0" fmla="*/ 0 w 528"/>
                  <a:gd name="T1" fmla="*/ 3 h 155"/>
                  <a:gd name="T2" fmla="*/ 0 w 528"/>
                  <a:gd name="T3" fmla="*/ 0 h 155"/>
                  <a:gd name="T4" fmla="*/ 8 w 528"/>
                  <a:gd name="T5" fmla="*/ 0 h 155"/>
                  <a:gd name="T6" fmla="*/ 8 w 528"/>
                  <a:gd name="T7" fmla="*/ 1 h 155"/>
                  <a:gd name="T8" fmla="*/ 1 w 528"/>
                  <a:gd name="T9" fmla="*/ 1 h 155"/>
                  <a:gd name="T10" fmla="*/ 1 w 528"/>
                  <a:gd name="T11" fmla="*/ 3 h 155"/>
                  <a:gd name="T12" fmla="*/ 0 w 528"/>
                  <a:gd name="T13" fmla="*/ 3 h 1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28"/>
                  <a:gd name="T22" fmla="*/ 0 h 155"/>
                  <a:gd name="T23" fmla="*/ 528 w 528"/>
                  <a:gd name="T24" fmla="*/ 155 h 15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28" h="155">
                    <a:moveTo>
                      <a:pt x="0" y="155"/>
                    </a:moveTo>
                    <a:lnTo>
                      <a:pt x="0" y="0"/>
                    </a:lnTo>
                    <a:lnTo>
                      <a:pt x="528" y="0"/>
                    </a:lnTo>
                    <a:lnTo>
                      <a:pt x="522" y="6"/>
                    </a:lnTo>
                    <a:lnTo>
                      <a:pt x="6" y="6"/>
                    </a:lnTo>
                    <a:lnTo>
                      <a:pt x="6" y="149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48" name="Rectangle 238"/>
              <p:cNvSpPr>
                <a:spLocks noChangeArrowheads="1"/>
              </p:cNvSpPr>
              <p:nvPr/>
            </p:nvSpPr>
            <p:spPr bwMode="auto">
              <a:xfrm>
                <a:off x="3508" y="3161"/>
                <a:ext cx="178" cy="6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49" name="Rectangle 239"/>
              <p:cNvSpPr>
                <a:spLocks noChangeArrowheads="1"/>
              </p:cNvSpPr>
              <p:nvPr/>
            </p:nvSpPr>
            <p:spPr bwMode="auto">
              <a:xfrm>
                <a:off x="3508" y="3157"/>
                <a:ext cx="160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xxxxx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40150" name="Rectangle 240"/>
              <p:cNvSpPr>
                <a:spLocks noChangeArrowheads="1"/>
              </p:cNvSpPr>
              <p:nvPr/>
            </p:nvSpPr>
            <p:spPr bwMode="auto">
              <a:xfrm>
                <a:off x="3695" y="3161"/>
                <a:ext cx="69" cy="69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51" name="Freeform 241"/>
              <p:cNvSpPr>
                <a:spLocks/>
              </p:cNvSpPr>
              <p:nvPr/>
            </p:nvSpPr>
            <p:spPr bwMode="auto">
              <a:xfrm>
                <a:off x="3695" y="3161"/>
                <a:ext cx="69" cy="69"/>
              </a:xfrm>
              <a:custGeom>
                <a:avLst/>
                <a:gdLst>
                  <a:gd name="T0" fmla="*/ 2 w 138"/>
                  <a:gd name="T1" fmla="*/ 0 h 138"/>
                  <a:gd name="T2" fmla="*/ 2 w 138"/>
                  <a:gd name="T3" fmla="*/ 1 h 138"/>
                  <a:gd name="T4" fmla="*/ 2 w 138"/>
                  <a:gd name="T5" fmla="*/ 2 h 138"/>
                  <a:gd name="T6" fmla="*/ 1 w 138"/>
                  <a:gd name="T7" fmla="*/ 2 h 138"/>
                  <a:gd name="T8" fmla="*/ 0 w 138"/>
                  <a:gd name="T9" fmla="*/ 2 h 138"/>
                  <a:gd name="T10" fmla="*/ 2 w 138"/>
                  <a:gd name="T11" fmla="*/ 2 h 138"/>
                  <a:gd name="T12" fmla="*/ 2 w 138"/>
                  <a:gd name="T13" fmla="*/ 0 h 1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8"/>
                  <a:gd name="T22" fmla="*/ 0 h 138"/>
                  <a:gd name="T23" fmla="*/ 138 w 138"/>
                  <a:gd name="T24" fmla="*/ 138 h 1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8" h="138">
                    <a:moveTo>
                      <a:pt x="138" y="0"/>
                    </a:moveTo>
                    <a:lnTo>
                      <a:pt x="119" y="19"/>
                    </a:lnTo>
                    <a:lnTo>
                      <a:pt x="119" y="120"/>
                    </a:lnTo>
                    <a:lnTo>
                      <a:pt x="17" y="120"/>
                    </a:lnTo>
                    <a:lnTo>
                      <a:pt x="0" y="138"/>
                    </a:lnTo>
                    <a:lnTo>
                      <a:pt x="138" y="13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52" name="Rectangle 242"/>
              <p:cNvSpPr>
                <a:spLocks noChangeArrowheads="1"/>
              </p:cNvSpPr>
              <p:nvPr/>
            </p:nvSpPr>
            <p:spPr bwMode="auto">
              <a:xfrm>
                <a:off x="3704" y="3171"/>
                <a:ext cx="50" cy="51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53" name="Freeform 243"/>
              <p:cNvSpPr>
                <a:spLocks/>
              </p:cNvSpPr>
              <p:nvPr/>
            </p:nvSpPr>
            <p:spPr bwMode="auto">
              <a:xfrm>
                <a:off x="3720" y="3187"/>
                <a:ext cx="22" cy="18"/>
              </a:xfrm>
              <a:custGeom>
                <a:avLst/>
                <a:gdLst>
                  <a:gd name="T0" fmla="*/ 1 w 44"/>
                  <a:gd name="T1" fmla="*/ 0 h 37"/>
                  <a:gd name="T2" fmla="*/ 1 w 44"/>
                  <a:gd name="T3" fmla="*/ 0 h 37"/>
                  <a:gd name="T4" fmla="*/ 0 w 44"/>
                  <a:gd name="T5" fmla="*/ 0 h 37"/>
                  <a:gd name="T6" fmla="*/ 1 w 44"/>
                  <a:gd name="T7" fmla="*/ 0 h 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37"/>
                  <a:gd name="T14" fmla="*/ 44 w 44"/>
                  <a:gd name="T15" fmla="*/ 37 h 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37">
                    <a:moveTo>
                      <a:pt x="44" y="0"/>
                    </a:moveTo>
                    <a:lnTo>
                      <a:pt x="21" y="37"/>
                    </a:lnTo>
                    <a:lnTo>
                      <a:pt x="0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54" name="Freeform 244"/>
              <p:cNvSpPr>
                <a:spLocks/>
              </p:cNvSpPr>
              <p:nvPr/>
            </p:nvSpPr>
            <p:spPr bwMode="auto">
              <a:xfrm>
                <a:off x="3695" y="3161"/>
                <a:ext cx="69" cy="69"/>
              </a:xfrm>
              <a:custGeom>
                <a:avLst/>
                <a:gdLst>
                  <a:gd name="T0" fmla="*/ 2 w 138"/>
                  <a:gd name="T1" fmla="*/ 0 h 138"/>
                  <a:gd name="T2" fmla="*/ 2 w 138"/>
                  <a:gd name="T3" fmla="*/ 2 h 138"/>
                  <a:gd name="T4" fmla="*/ 0 w 138"/>
                  <a:gd name="T5" fmla="*/ 2 h 138"/>
                  <a:gd name="T6" fmla="*/ 1 w 138"/>
                  <a:gd name="T7" fmla="*/ 2 h 138"/>
                  <a:gd name="T8" fmla="*/ 2 w 138"/>
                  <a:gd name="T9" fmla="*/ 2 h 138"/>
                  <a:gd name="T10" fmla="*/ 2 w 138"/>
                  <a:gd name="T11" fmla="*/ 1 h 138"/>
                  <a:gd name="T12" fmla="*/ 2 w 138"/>
                  <a:gd name="T13" fmla="*/ 0 h 1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8"/>
                  <a:gd name="T22" fmla="*/ 0 h 138"/>
                  <a:gd name="T23" fmla="*/ 138 w 138"/>
                  <a:gd name="T24" fmla="*/ 138 h 1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8" h="138">
                    <a:moveTo>
                      <a:pt x="138" y="0"/>
                    </a:moveTo>
                    <a:lnTo>
                      <a:pt x="138" y="138"/>
                    </a:lnTo>
                    <a:lnTo>
                      <a:pt x="0" y="138"/>
                    </a:lnTo>
                    <a:lnTo>
                      <a:pt x="8" y="130"/>
                    </a:lnTo>
                    <a:lnTo>
                      <a:pt x="129" y="130"/>
                    </a:lnTo>
                    <a:lnTo>
                      <a:pt x="129" y="9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55" name="Freeform 245"/>
              <p:cNvSpPr>
                <a:spLocks/>
              </p:cNvSpPr>
              <p:nvPr/>
            </p:nvSpPr>
            <p:spPr bwMode="auto">
              <a:xfrm>
                <a:off x="3539" y="2410"/>
                <a:ext cx="59" cy="60"/>
              </a:xfrm>
              <a:custGeom>
                <a:avLst/>
                <a:gdLst>
                  <a:gd name="T0" fmla="*/ 0 w 119"/>
                  <a:gd name="T1" fmla="*/ 2 h 119"/>
                  <a:gd name="T2" fmla="*/ 0 w 119"/>
                  <a:gd name="T3" fmla="*/ 0 h 119"/>
                  <a:gd name="T4" fmla="*/ 0 w 119"/>
                  <a:gd name="T5" fmla="*/ 1 h 119"/>
                  <a:gd name="T6" fmla="*/ 0 w 119"/>
                  <a:gd name="T7" fmla="*/ 1 h 119"/>
                  <a:gd name="T8" fmla="*/ 0 w 119"/>
                  <a:gd name="T9" fmla="*/ 1 h 119"/>
                  <a:gd name="T10" fmla="*/ 0 w 119"/>
                  <a:gd name="T11" fmla="*/ 1 h 119"/>
                  <a:gd name="T12" fmla="*/ 0 w 119"/>
                  <a:gd name="T13" fmla="*/ 1 h 119"/>
                  <a:gd name="T14" fmla="*/ 0 w 119"/>
                  <a:gd name="T15" fmla="*/ 1 h 119"/>
                  <a:gd name="T16" fmla="*/ 0 w 119"/>
                  <a:gd name="T17" fmla="*/ 1 h 119"/>
                  <a:gd name="T18" fmla="*/ 0 w 119"/>
                  <a:gd name="T19" fmla="*/ 1 h 119"/>
                  <a:gd name="T20" fmla="*/ 1 w 119"/>
                  <a:gd name="T21" fmla="*/ 1 h 119"/>
                  <a:gd name="T22" fmla="*/ 1 w 119"/>
                  <a:gd name="T23" fmla="*/ 1 h 119"/>
                  <a:gd name="T24" fmla="*/ 1 w 119"/>
                  <a:gd name="T25" fmla="*/ 1 h 119"/>
                  <a:gd name="T26" fmla="*/ 1 w 119"/>
                  <a:gd name="T27" fmla="*/ 1 h 119"/>
                  <a:gd name="T28" fmla="*/ 1 w 119"/>
                  <a:gd name="T29" fmla="*/ 1 h 119"/>
                  <a:gd name="T30" fmla="*/ 1 w 119"/>
                  <a:gd name="T31" fmla="*/ 1 h 119"/>
                  <a:gd name="T32" fmla="*/ 1 w 119"/>
                  <a:gd name="T33" fmla="*/ 1 h 119"/>
                  <a:gd name="T34" fmla="*/ 1 w 119"/>
                  <a:gd name="T35" fmla="*/ 1 h 119"/>
                  <a:gd name="T36" fmla="*/ 1 w 119"/>
                  <a:gd name="T37" fmla="*/ 0 h 119"/>
                  <a:gd name="T38" fmla="*/ 0 w 119"/>
                  <a:gd name="T39" fmla="*/ 2 h 11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19"/>
                  <a:gd name="T61" fmla="*/ 0 h 119"/>
                  <a:gd name="T62" fmla="*/ 119 w 119"/>
                  <a:gd name="T63" fmla="*/ 119 h 119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19" h="119">
                    <a:moveTo>
                      <a:pt x="60" y="119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14" y="5"/>
                    </a:lnTo>
                    <a:lnTo>
                      <a:pt x="20" y="7"/>
                    </a:lnTo>
                    <a:lnTo>
                      <a:pt x="27" y="9"/>
                    </a:lnTo>
                    <a:lnTo>
                      <a:pt x="35" y="11"/>
                    </a:lnTo>
                    <a:lnTo>
                      <a:pt x="41" y="13"/>
                    </a:lnTo>
                    <a:lnTo>
                      <a:pt x="48" y="13"/>
                    </a:lnTo>
                    <a:lnTo>
                      <a:pt x="56" y="13"/>
                    </a:lnTo>
                    <a:lnTo>
                      <a:pt x="64" y="13"/>
                    </a:lnTo>
                    <a:lnTo>
                      <a:pt x="71" y="13"/>
                    </a:lnTo>
                    <a:lnTo>
                      <a:pt x="77" y="13"/>
                    </a:lnTo>
                    <a:lnTo>
                      <a:pt x="85" y="11"/>
                    </a:lnTo>
                    <a:lnTo>
                      <a:pt x="92" y="9"/>
                    </a:lnTo>
                    <a:lnTo>
                      <a:pt x="98" y="7"/>
                    </a:lnTo>
                    <a:lnTo>
                      <a:pt x="106" y="5"/>
                    </a:lnTo>
                    <a:lnTo>
                      <a:pt x="112" y="4"/>
                    </a:lnTo>
                    <a:lnTo>
                      <a:pt x="119" y="0"/>
                    </a:lnTo>
                    <a:lnTo>
                      <a:pt x="60" y="1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56" name="Line 246"/>
              <p:cNvSpPr>
                <a:spLocks noChangeShapeType="1"/>
              </p:cNvSpPr>
              <p:nvPr/>
            </p:nvSpPr>
            <p:spPr bwMode="auto">
              <a:xfrm>
                <a:off x="2928" y="28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9992" name="Text Box 247"/>
            <p:cNvSpPr txBox="1">
              <a:spLocks noChangeArrowheads="1"/>
            </p:cNvSpPr>
            <p:nvPr/>
          </p:nvSpPr>
          <p:spPr bwMode="auto">
            <a:xfrm>
              <a:off x="1152" y="1008"/>
              <a:ext cx="30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>
                  <a:solidFill>
                    <a:schemeClr val="accent2"/>
                  </a:solidFill>
                  <a:latin typeface="Arial" charset="0"/>
                  <a:cs typeface="Times New Roman" pitchFamily="18" charset="0"/>
                </a:rPr>
                <a:t>Where</a:t>
              </a:r>
              <a:r>
                <a:rPr lang="en-US" sz="2000">
                  <a:latin typeface="Arial" charset="0"/>
                  <a:cs typeface="Times New Roman" pitchFamily="18" charset="0"/>
                </a:rPr>
                <a:t> we measure = </a:t>
              </a:r>
              <a:r>
                <a:rPr lang="en-US" sz="2000" b="1">
                  <a:solidFill>
                    <a:srgbClr val="FF3300"/>
                  </a:solidFill>
                  <a:latin typeface="Arial" charset="0"/>
                  <a:cs typeface="Times New Roman" pitchFamily="18" charset="0"/>
                </a:rPr>
                <a:t>Task</a:t>
              </a:r>
              <a:r>
                <a:rPr lang="en-US" sz="2000" b="1">
                  <a:solidFill>
                    <a:schemeClr val="hlink"/>
                  </a:solidFill>
                  <a:latin typeface="Arial" charset="0"/>
                  <a:cs typeface="Times New Roman" pitchFamily="18" charset="0"/>
                </a:rPr>
                <a:t> </a:t>
              </a:r>
              <a:r>
                <a:rPr lang="en-US" sz="2000">
                  <a:latin typeface="Arial" charset="0"/>
                  <a:cs typeface="Times New Roman" pitchFamily="18" charset="0"/>
                </a:rPr>
                <a:t>Model</a:t>
              </a:r>
            </a:p>
          </p:txBody>
        </p:sp>
      </p:grpSp>
      <p:grpSp>
        <p:nvGrpSpPr>
          <p:cNvPr id="39968" name="Group 248"/>
          <p:cNvGrpSpPr>
            <a:grpSpLocks/>
          </p:cNvGrpSpPr>
          <p:nvPr/>
        </p:nvGrpSpPr>
        <p:grpSpPr bwMode="auto">
          <a:xfrm>
            <a:off x="2046288" y="1905000"/>
            <a:ext cx="5649912" cy="2659063"/>
            <a:chOff x="1289" y="1200"/>
            <a:chExt cx="3559" cy="1675"/>
          </a:xfrm>
        </p:grpSpPr>
        <p:grpSp>
          <p:nvGrpSpPr>
            <p:cNvPr id="39971" name="Group 249"/>
            <p:cNvGrpSpPr>
              <a:grpSpLocks/>
            </p:cNvGrpSpPr>
            <p:nvPr/>
          </p:nvGrpSpPr>
          <p:grpSpPr bwMode="auto">
            <a:xfrm>
              <a:off x="1289" y="1768"/>
              <a:ext cx="2213" cy="1107"/>
              <a:chOff x="1289" y="1768"/>
              <a:chExt cx="2213" cy="1107"/>
            </a:xfrm>
          </p:grpSpPr>
          <p:sp>
            <p:nvSpPr>
              <p:cNvPr id="39973" name="Rectangle 250"/>
              <p:cNvSpPr>
                <a:spLocks noChangeArrowheads="1"/>
              </p:cNvSpPr>
              <p:nvPr/>
            </p:nvSpPr>
            <p:spPr bwMode="auto">
              <a:xfrm>
                <a:off x="2081" y="1768"/>
                <a:ext cx="863" cy="79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974" name="Group 251"/>
              <p:cNvGrpSpPr>
                <a:grpSpLocks/>
              </p:cNvGrpSpPr>
              <p:nvPr/>
            </p:nvGrpSpPr>
            <p:grpSpPr bwMode="auto">
              <a:xfrm>
                <a:off x="1289" y="1768"/>
                <a:ext cx="2213" cy="1107"/>
                <a:chOff x="1289" y="1768"/>
                <a:chExt cx="2213" cy="1107"/>
              </a:xfrm>
            </p:grpSpPr>
            <p:sp>
              <p:nvSpPr>
                <p:cNvPr id="39975" name="Freeform 252"/>
                <p:cNvSpPr>
                  <a:spLocks/>
                </p:cNvSpPr>
                <p:nvPr/>
              </p:nvSpPr>
              <p:spPr bwMode="auto">
                <a:xfrm>
                  <a:off x="2944" y="1768"/>
                  <a:ext cx="36" cy="828"/>
                </a:xfrm>
                <a:custGeom>
                  <a:avLst/>
                  <a:gdLst>
                    <a:gd name="T0" fmla="*/ 2 w 70"/>
                    <a:gd name="T1" fmla="*/ 26 h 1655"/>
                    <a:gd name="T2" fmla="*/ 0 w 70"/>
                    <a:gd name="T3" fmla="*/ 25 h 1655"/>
                    <a:gd name="T4" fmla="*/ 0 w 70"/>
                    <a:gd name="T5" fmla="*/ 0 h 1655"/>
                    <a:gd name="T6" fmla="*/ 2 w 70"/>
                    <a:gd name="T7" fmla="*/ 2 h 1655"/>
                    <a:gd name="T8" fmla="*/ 2 w 70"/>
                    <a:gd name="T9" fmla="*/ 26 h 16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1655"/>
                    <a:gd name="T17" fmla="*/ 70 w 70"/>
                    <a:gd name="T18" fmla="*/ 1655 h 16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1655">
                      <a:moveTo>
                        <a:pt x="70" y="1655"/>
                      </a:moveTo>
                      <a:lnTo>
                        <a:pt x="0" y="1582"/>
                      </a:lnTo>
                      <a:lnTo>
                        <a:pt x="0" y="0"/>
                      </a:lnTo>
                      <a:lnTo>
                        <a:pt x="70" y="73"/>
                      </a:lnTo>
                      <a:lnTo>
                        <a:pt x="70" y="165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9976" name="Group 253"/>
                <p:cNvGrpSpPr>
                  <a:grpSpLocks/>
                </p:cNvGrpSpPr>
                <p:nvPr/>
              </p:nvGrpSpPr>
              <p:grpSpPr bwMode="auto">
                <a:xfrm>
                  <a:off x="1289" y="1783"/>
                  <a:ext cx="2213" cy="1092"/>
                  <a:chOff x="1355" y="1369"/>
                  <a:chExt cx="2213" cy="1092"/>
                </a:xfrm>
              </p:grpSpPr>
              <p:sp>
                <p:nvSpPr>
                  <p:cNvPr id="39977" name="Freeform 254"/>
                  <p:cNvSpPr>
                    <a:spLocks/>
                  </p:cNvSpPr>
                  <p:nvPr/>
                </p:nvSpPr>
                <p:spPr bwMode="auto">
                  <a:xfrm>
                    <a:off x="1355" y="1751"/>
                    <a:ext cx="710" cy="710"/>
                  </a:xfrm>
                  <a:custGeom>
                    <a:avLst/>
                    <a:gdLst>
                      <a:gd name="T0" fmla="*/ 0 w 1419"/>
                      <a:gd name="T1" fmla="*/ 22 h 1421"/>
                      <a:gd name="T2" fmla="*/ 0 w 1419"/>
                      <a:gd name="T3" fmla="*/ 0 h 1421"/>
                      <a:gd name="T4" fmla="*/ 23 w 1419"/>
                      <a:gd name="T5" fmla="*/ 0 h 1421"/>
                      <a:gd name="T6" fmla="*/ 0 60000 65536"/>
                      <a:gd name="T7" fmla="*/ 0 60000 65536"/>
                      <a:gd name="T8" fmla="*/ 0 60000 65536"/>
                      <a:gd name="T9" fmla="*/ 0 w 1419"/>
                      <a:gd name="T10" fmla="*/ 0 h 1421"/>
                      <a:gd name="T11" fmla="*/ 1419 w 1419"/>
                      <a:gd name="T12" fmla="*/ 1421 h 142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419" h="1421">
                        <a:moveTo>
                          <a:pt x="0" y="1421"/>
                        </a:moveTo>
                        <a:lnTo>
                          <a:pt x="0" y="0"/>
                        </a:lnTo>
                        <a:lnTo>
                          <a:pt x="1419" y="0"/>
                        </a:ln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78" name="Freeform 255"/>
                  <p:cNvSpPr>
                    <a:spLocks/>
                  </p:cNvSpPr>
                  <p:nvPr/>
                </p:nvSpPr>
                <p:spPr bwMode="auto">
                  <a:xfrm>
                    <a:off x="2058" y="1721"/>
                    <a:ext cx="89" cy="59"/>
                  </a:xfrm>
                  <a:custGeom>
                    <a:avLst/>
                    <a:gdLst>
                      <a:gd name="T0" fmla="*/ 0 w 178"/>
                      <a:gd name="T1" fmla="*/ 0 h 119"/>
                      <a:gd name="T2" fmla="*/ 3 w 178"/>
                      <a:gd name="T3" fmla="*/ 0 h 119"/>
                      <a:gd name="T4" fmla="*/ 0 w 178"/>
                      <a:gd name="T5" fmla="*/ 1 h 119"/>
                      <a:gd name="T6" fmla="*/ 0 w 178"/>
                      <a:gd name="T7" fmla="*/ 0 h 11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8"/>
                      <a:gd name="T13" fmla="*/ 0 h 119"/>
                      <a:gd name="T14" fmla="*/ 178 w 178"/>
                      <a:gd name="T15" fmla="*/ 119 h 11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8" h="119">
                        <a:moveTo>
                          <a:pt x="0" y="0"/>
                        </a:moveTo>
                        <a:lnTo>
                          <a:pt x="178" y="59"/>
                        </a:lnTo>
                        <a:lnTo>
                          <a:pt x="0" y="1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79" name="Freeform 256"/>
                  <p:cNvSpPr>
                    <a:spLocks/>
                  </p:cNvSpPr>
                  <p:nvPr/>
                </p:nvSpPr>
                <p:spPr bwMode="auto">
                  <a:xfrm>
                    <a:off x="2147" y="2146"/>
                    <a:ext cx="899" cy="36"/>
                  </a:xfrm>
                  <a:custGeom>
                    <a:avLst/>
                    <a:gdLst>
                      <a:gd name="T0" fmla="*/ 27 w 1797"/>
                      <a:gd name="T1" fmla="*/ 0 h 73"/>
                      <a:gd name="T2" fmla="*/ 0 w 1797"/>
                      <a:gd name="T3" fmla="*/ 0 h 73"/>
                      <a:gd name="T4" fmla="*/ 2 w 1797"/>
                      <a:gd name="T5" fmla="*/ 1 h 73"/>
                      <a:gd name="T6" fmla="*/ 29 w 1797"/>
                      <a:gd name="T7" fmla="*/ 1 h 73"/>
                      <a:gd name="T8" fmla="*/ 27 w 1797"/>
                      <a:gd name="T9" fmla="*/ 0 h 7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97"/>
                      <a:gd name="T16" fmla="*/ 0 h 73"/>
                      <a:gd name="T17" fmla="*/ 1797 w 1797"/>
                      <a:gd name="T18" fmla="*/ 73 h 7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97" h="73">
                        <a:moveTo>
                          <a:pt x="1727" y="0"/>
                        </a:moveTo>
                        <a:lnTo>
                          <a:pt x="0" y="0"/>
                        </a:lnTo>
                        <a:lnTo>
                          <a:pt x="71" y="73"/>
                        </a:lnTo>
                        <a:lnTo>
                          <a:pt x="1797" y="73"/>
                        </a:lnTo>
                        <a:lnTo>
                          <a:pt x="1727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80" name="Rectangle 257"/>
                  <p:cNvSpPr>
                    <a:spLocks noChangeArrowheads="1"/>
                  </p:cNvSpPr>
                  <p:nvPr/>
                </p:nvSpPr>
                <p:spPr bwMode="auto">
                  <a:xfrm>
                    <a:off x="2249" y="1369"/>
                    <a:ext cx="659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1200">
                        <a:solidFill>
                          <a:srgbClr val="000000"/>
                        </a:solidFill>
                      </a:rPr>
                      <a:t>Assembly Model</a:t>
                    </a:r>
                    <a:endParaRPr lang="en-US">
                      <a:latin typeface="Tahoma" pitchFamily="34" charset="0"/>
                    </a:endParaRPr>
                  </a:p>
                </p:txBody>
              </p:sp>
              <p:sp>
                <p:nvSpPr>
                  <p:cNvPr id="39981" name="Freeform 258"/>
                  <p:cNvSpPr>
                    <a:spLocks/>
                  </p:cNvSpPr>
                  <p:nvPr/>
                </p:nvSpPr>
                <p:spPr bwMode="auto">
                  <a:xfrm>
                    <a:off x="2291" y="1535"/>
                    <a:ext cx="157" cy="169"/>
                  </a:xfrm>
                  <a:custGeom>
                    <a:avLst/>
                    <a:gdLst>
                      <a:gd name="T0" fmla="*/ 4 w 315"/>
                      <a:gd name="T1" fmla="*/ 0 h 337"/>
                      <a:gd name="T2" fmla="*/ 0 w 315"/>
                      <a:gd name="T3" fmla="*/ 0 h 337"/>
                      <a:gd name="T4" fmla="*/ 0 w 315"/>
                      <a:gd name="T5" fmla="*/ 5 h 337"/>
                      <a:gd name="T6" fmla="*/ 0 w 315"/>
                      <a:gd name="T7" fmla="*/ 5 h 337"/>
                      <a:gd name="T8" fmla="*/ 0 w 315"/>
                      <a:gd name="T9" fmla="*/ 5 h 337"/>
                      <a:gd name="T10" fmla="*/ 1 w 315"/>
                      <a:gd name="T11" fmla="*/ 5 h 337"/>
                      <a:gd name="T12" fmla="*/ 1 w 315"/>
                      <a:gd name="T13" fmla="*/ 5 h 337"/>
                      <a:gd name="T14" fmla="*/ 1 w 315"/>
                      <a:gd name="T15" fmla="*/ 5 h 337"/>
                      <a:gd name="T16" fmla="*/ 1 w 315"/>
                      <a:gd name="T17" fmla="*/ 5 h 337"/>
                      <a:gd name="T18" fmla="*/ 1 w 315"/>
                      <a:gd name="T19" fmla="*/ 5 h 337"/>
                      <a:gd name="T20" fmla="*/ 1 w 315"/>
                      <a:gd name="T21" fmla="*/ 6 h 337"/>
                      <a:gd name="T22" fmla="*/ 2 w 315"/>
                      <a:gd name="T23" fmla="*/ 6 h 337"/>
                      <a:gd name="T24" fmla="*/ 2 w 315"/>
                      <a:gd name="T25" fmla="*/ 6 h 337"/>
                      <a:gd name="T26" fmla="*/ 2 w 315"/>
                      <a:gd name="T27" fmla="*/ 6 h 337"/>
                      <a:gd name="T28" fmla="*/ 2 w 315"/>
                      <a:gd name="T29" fmla="*/ 6 h 337"/>
                      <a:gd name="T30" fmla="*/ 2 w 315"/>
                      <a:gd name="T31" fmla="*/ 5 h 337"/>
                      <a:gd name="T32" fmla="*/ 2 w 315"/>
                      <a:gd name="T33" fmla="*/ 5 h 337"/>
                      <a:gd name="T34" fmla="*/ 2 w 315"/>
                      <a:gd name="T35" fmla="*/ 5 h 337"/>
                      <a:gd name="T36" fmla="*/ 3 w 315"/>
                      <a:gd name="T37" fmla="*/ 5 h 337"/>
                      <a:gd name="T38" fmla="*/ 3 w 315"/>
                      <a:gd name="T39" fmla="*/ 5 h 337"/>
                      <a:gd name="T40" fmla="*/ 4 w 315"/>
                      <a:gd name="T41" fmla="*/ 5 h 337"/>
                      <a:gd name="T42" fmla="*/ 4 w 315"/>
                      <a:gd name="T43" fmla="*/ 5 h 337"/>
                      <a:gd name="T44" fmla="*/ 4 w 315"/>
                      <a:gd name="T45" fmla="*/ 5 h 337"/>
                      <a:gd name="T46" fmla="*/ 4 w 315"/>
                      <a:gd name="T47" fmla="*/ 5 h 337"/>
                      <a:gd name="T48" fmla="*/ 4 w 315"/>
                      <a:gd name="T49" fmla="*/ 4 h 337"/>
                      <a:gd name="T50" fmla="*/ 4 w 315"/>
                      <a:gd name="T51" fmla="*/ 4 h 337"/>
                      <a:gd name="T52" fmla="*/ 4 w 315"/>
                      <a:gd name="T53" fmla="*/ 3 h 337"/>
                      <a:gd name="T54" fmla="*/ 4 w 315"/>
                      <a:gd name="T55" fmla="*/ 3 h 337"/>
                      <a:gd name="T56" fmla="*/ 4 w 315"/>
                      <a:gd name="T57" fmla="*/ 3 h 337"/>
                      <a:gd name="T58" fmla="*/ 3 w 315"/>
                      <a:gd name="T59" fmla="*/ 3 h 337"/>
                      <a:gd name="T60" fmla="*/ 3 w 315"/>
                      <a:gd name="T61" fmla="*/ 3 h 337"/>
                      <a:gd name="T62" fmla="*/ 3 w 315"/>
                      <a:gd name="T63" fmla="*/ 3 h 337"/>
                      <a:gd name="T64" fmla="*/ 3 w 315"/>
                      <a:gd name="T65" fmla="*/ 2 h 337"/>
                      <a:gd name="T66" fmla="*/ 3 w 315"/>
                      <a:gd name="T67" fmla="*/ 2 h 337"/>
                      <a:gd name="T68" fmla="*/ 4 w 315"/>
                      <a:gd name="T69" fmla="*/ 2 h 337"/>
                      <a:gd name="T70" fmla="*/ 4 w 315"/>
                      <a:gd name="T71" fmla="*/ 2 h 337"/>
                      <a:gd name="T72" fmla="*/ 4 w 315"/>
                      <a:gd name="T73" fmla="*/ 2 h 337"/>
                      <a:gd name="T74" fmla="*/ 4 w 315"/>
                      <a:gd name="T75" fmla="*/ 2 h 337"/>
                      <a:gd name="T76" fmla="*/ 4 w 315"/>
                      <a:gd name="T77" fmla="*/ 2 h 337"/>
                      <a:gd name="T78" fmla="*/ 4 w 315"/>
                      <a:gd name="T79" fmla="*/ 1 h 337"/>
                      <a:gd name="T80" fmla="*/ 4 w 315"/>
                      <a:gd name="T81" fmla="*/ 1 h 337"/>
                      <a:gd name="T82" fmla="*/ 4 w 315"/>
                      <a:gd name="T83" fmla="*/ 0 h 33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w 315"/>
                      <a:gd name="T127" fmla="*/ 0 h 337"/>
                      <a:gd name="T128" fmla="*/ 315 w 315"/>
                      <a:gd name="T129" fmla="*/ 337 h 337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T126" t="T127" r="T128" b="T129"/>
                    <a:pathLst>
                      <a:path w="315" h="337">
                        <a:moveTo>
                          <a:pt x="301" y="0"/>
                        </a:moveTo>
                        <a:lnTo>
                          <a:pt x="0" y="0"/>
                        </a:lnTo>
                        <a:lnTo>
                          <a:pt x="0" y="274"/>
                        </a:lnTo>
                        <a:lnTo>
                          <a:pt x="21" y="264"/>
                        </a:lnTo>
                        <a:lnTo>
                          <a:pt x="42" y="260"/>
                        </a:lnTo>
                        <a:lnTo>
                          <a:pt x="65" y="262"/>
                        </a:lnTo>
                        <a:lnTo>
                          <a:pt x="88" y="268"/>
                        </a:lnTo>
                        <a:lnTo>
                          <a:pt x="107" y="282"/>
                        </a:lnTo>
                        <a:lnTo>
                          <a:pt x="104" y="297"/>
                        </a:lnTo>
                        <a:lnTo>
                          <a:pt x="107" y="312"/>
                        </a:lnTo>
                        <a:lnTo>
                          <a:pt x="115" y="326"/>
                        </a:lnTo>
                        <a:lnTo>
                          <a:pt x="128" y="333"/>
                        </a:lnTo>
                        <a:lnTo>
                          <a:pt x="144" y="337"/>
                        </a:lnTo>
                        <a:lnTo>
                          <a:pt x="159" y="333"/>
                        </a:lnTo>
                        <a:lnTo>
                          <a:pt x="171" y="326"/>
                        </a:lnTo>
                        <a:lnTo>
                          <a:pt x="180" y="312"/>
                        </a:lnTo>
                        <a:lnTo>
                          <a:pt x="182" y="297"/>
                        </a:lnTo>
                        <a:lnTo>
                          <a:pt x="178" y="282"/>
                        </a:lnTo>
                        <a:lnTo>
                          <a:pt x="205" y="274"/>
                        </a:lnTo>
                        <a:lnTo>
                          <a:pt x="234" y="274"/>
                        </a:lnTo>
                        <a:lnTo>
                          <a:pt x="261" y="278"/>
                        </a:lnTo>
                        <a:lnTo>
                          <a:pt x="288" y="287"/>
                        </a:lnTo>
                        <a:lnTo>
                          <a:pt x="297" y="260"/>
                        </a:lnTo>
                        <a:lnTo>
                          <a:pt x="301" y="234"/>
                        </a:lnTo>
                        <a:lnTo>
                          <a:pt x="299" y="207"/>
                        </a:lnTo>
                        <a:lnTo>
                          <a:pt x="293" y="180"/>
                        </a:lnTo>
                        <a:lnTo>
                          <a:pt x="278" y="182"/>
                        </a:lnTo>
                        <a:lnTo>
                          <a:pt x="263" y="180"/>
                        </a:lnTo>
                        <a:lnTo>
                          <a:pt x="249" y="172"/>
                        </a:lnTo>
                        <a:lnTo>
                          <a:pt x="240" y="159"/>
                        </a:lnTo>
                        <a:lnTo>
                          <a:pt x="238" y="143"/>
                        </a:lnTo>
                        <a:lnTo>
                          <a:pt x="240" y="128"/>
                        </a:lnTo>
                        <a:lnTo>
                          <a:pt x="249" y="115"/>
                        </a:lnTo>
                        <a:lnTo>
                          <a:pt x="263" y="107"/>
                        </a:lnTo>
                        <a:lnTo>
                          <a:pt x="278" y="103"/>
                        </a:lnTo>
                        <a:lnTo>
                          <a:pt x="293" y="107"/>
                        </a:lnTo>
                        <a:lnTo>
                          <a:pt x="305" y="88"/>
                        </a:lnTo>
                        <a:lnTo>
                          <a:pt x="313" y="67"/>
                        </a:lnTo>
                        <a:lnTo>
                          <a:pt x="315" y="44"/>
                        </a:lnTo>
                        <a:lnTo>
                          <a:pt x="311" y="21"/>
                        </a:lnTo>
                        <a:lnTo>
                          <a:pt x="301" y="0"/>
                        </a:lnTo>
                        <a:close/>
                      </a:path>
                    </a:pathLst>
                  </a:custGeom>
                  <a:solidFill>
                    <a:srgbClr val="FF00FF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82" name="Freeform 259"/>
                  <p:cNvSpPr>
                    <a:spLocks/>
                  </p:cNvSpPr>
                  <p:nvPr/>
                </p:nvSpPr>
                <p:spPr bwMode="auto">
                  <a:xfrm>
                    <a:off x="2291" y="1953"/>
                    <a:ext cx="168" cy="157"/>
                  </a:xfrm>
                  <a:custGeom>
                    <a:avLst/>
                    <a:gdLst>
                      <a:gd name="T0" fmla="*/ 0 w 336"/>
                      <a:gd name="T1" fmla="*/ 1 h 314"/>
                      <a:gd name="T2" fmla="*/ 0 w 336"/>
                      <a:gd name="T3" fmla="*/ 5 h 314"/>
                      <a:gd name="T4" fmla="*/ 5 w 336"/>
                      <a:gd name="T5" fmla="*/ 5 h 314"/>
                      <a:gd name="T6" fmla="*/ 5 w 336"/>
                      <a:gd name="T7" fmla="*/ 5 h 314"/>
                      <a:gd name="T8" fmla="*/ 5 w 336"/>
                      <a:gd name="T9" fmla="*/ 5 h 314"/>
                      <a:gd name="T10" fmla="*/ 5 w 336"/>
                      <a:gd name="T11" fmla="*/ 4 h 314"/>
                      <a:gd name="T12" fmla="*/ 5 w 336"/>
                      <a:gd name="T13" fmla="*/ 3 h 314"/>
                      <a:gd name="T14" fmla="*/ 5 w 336"/>
                      <a:gd name="T15" fmla="*/ 3 h 314"/>
                      <a:gd name="T16" fmla="*/ 5 w 336"/>
                      <a:gd name="T17" fmla="*/ 3 h 314"/>
                      <a:gd name="T18" fmla="*/ 5 w 336"/>
                      <a:gd name="T19" fmla="*/ 3 h 314"/>
                      <a:gd name="T20" fmla="*/ 5 w 336"/>
                      <a:gd name="T21" fmla="*/ 3 h 314"/>
                      <a:gd name="T22" fmla="*/ 5 w 336"/>
                      <a:gd name="T23" fmla="*/ 3 h 314"/>
                      <a:gd name="T24" fmla="*/ 5 w 336"/>
                      <a:gd name="T25" fmla="*/ 2 h 314"/>
                      <a:gd name="T26" fmla="*/ 5 w 336"/>
                      <a:gd name="T27" fmla="*/ 2 h 314"/>
                      <a:gd name="T28" fmla="*/ 5 w 336"/>
                      <a:gd name="T29" fmla="*/ 2 h 314"/>
                      <a:gd name="T30" fmla="*/ 5 w 336"/>
                      <a:gd name="T31" fmla="*/ 2 h 314"/>
                      <a:gd name="T32" fmla="*/ 5 w 336"/>
                      <a:gd name="T33" fmla="*/ 2 h 314"/>
                      <a:gd name="T34" fmla="*/ 5 w 336"/>
                      <a:gd name="T35" fmla="*/ 2 h 314"/>
                      <a:gd name="T36" fmla="*/ 5 w 336"/>
                      <a:gd name="T37" fmla="*/ 1 h 314"/>
                      <a:gd name="T38" fmla="*/ 5 w 336"/>
                      <a:gd name="T39" fmla="*/ 1 h 314"/>
                      <a:gd name="T40" fmla="*/ 5 w 336"/>
                      <a:gd name="T41" fmla="*/ 1 h 314"/>
                      <a:gd name="T42" fmla="*/ 5 w 336"/>
                      <a:gd name="T43" fmla="*/ 1 h 314"/>
                      <a:gd name="T44" fmla="*/ 5 w 336"/>
                      <a:gd name="T45" fmla="*/ 1 h 314"/>
                      <a:gd name="T46" fmla="*/ 5 w 336"/>
                      <a:gd name="T47" fmla="*/ 1 h 314"/>
                      <a:gd name="T48" fmla="*/ 3 w 336"/>
                      <a:gd name="T49" fmla="*/ 1 h 314"/>
                      <a:gd name="T50" fmla="*/ 3 w 336"/>
                      <a:gd name="T51" fmla="*/ 1 h 314"/>
                      <a:gd name="T52" fmla="*/ 3 w 336"/>
                      <a:gd name="T53" fmla="*/ 1 h 314"/>
                      <a:gd name="T54" fmla="*/ 3 w 336"/>
                      <a:gd name="T55" fmla="*/ 1 h 314"/>
                      <a:gd name="T56" fmla="*/ 3 w 336"/>
                      <a:gd name="T57" fmla="*/ 1 h 314"/>
                      <a:gd name="T58" fmla="*/ 3 w 336"/>
                      <a:gd name="T59" fmla="*/ 1 h 314"/>
                      <a:gd name="T60" fmla="*/ 3 w 336"/>
                      <a:gd name="T61" fmla="*/ 1 h 314"/>
                      <a:gd name="T62" fmla="*/ 3 w 336"/>
                      <a:gd name="T63" fmla="*/ 1 h 314"/>
                      <a:gd name="T64" fmla="*/ 2 w 336"/>
                      <a:gd name="T65" fmla="*/ 1 h 314"/>
                      <a:gd name="T66" fmla="*/ 2 w 336"/>
                      <a:gd name="T67" fmla="*/ 1 h 314"/>
                      <a:gd name="T68" fmla="*/ 1 w 336"/>
                      <a:gd name="T69" fmla="*/ 1 h 314"/>
                      <a:gd name="T70" fmla="*/ 1 w 336"/>
                      <a:gd name="T71" fmla="*/ 1 h 314"/>
                      <a:gd name="T72" fmla="*/ 1 w 336"/>
                      <a:gd name="T73" fmla="*/ 1 h 314"/>
                      <a:gd name="T74" fmla="*/ 1 w 336"/>
                      <a:gd name="T75" fmla="*/ 1 h 314"/>
                      <a:gd name="T76" fmla="*/ 1 w 336"/>
                      <a:gd name="T77" fmla="*/ 1 h 314"/>
                      <a:gd name="T78" fmla="*/ 1 w 336"/>
                      <a:gd name="T79" fmla="*/ 0 h 314"/>
                      <a:gd name="T80" fmla="*/ 1 w 336"/>
                      <a:gd name="T81" fmla="*/ 1 h 314"/>
                      <a:gd name="T82" fmla="*/ 0 w 336"/>
                      <a:gd name="T83" fmla="*/ 1 h 314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w 336"/>
                      <a:gd name="T127" fmla="*/ 0 h 314"/>
                      <a:gd name="T128" fmla="*/ 336 w 336"/>
                      <a:gd name="T129" fmla="*/ 314 h 314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T126" t="T127" r="T128" b="T129"/>
                    <a:pathLst>
                      <a:path w="336" h="314">
                        <a:moveTo>
                          <a:pt x="0" y="13"/>
                        </a:moveTo>
                        <a:lnTo>
                          <a:pt x="0" y="314"/>
                        </a:lnTo>
                        <a:lnTo>
                          <a:pt x="272" y="314"/>
                        </a:lnTo>
                        <a:lnTo>
                          <a:pt x="265" y="293"/>
                        </a:lnTo>
                        <a:lnTo>
                          <a:pt x="261" y="270"/>
                        </a:lnTo>
                        <a:lnTo>
                          <a:pt x="263" y="247"/>
                        </a:lnTo>
                        <a:lnTo>
                          <a:pt x="269" y="226"/>
                        </a:lnTo>
                        <a:lnTo>
                          <a:pt x="282" y="207"/>
                        </a:lnTo>
                        <a:lnTo>
                          <a:pt x="297" y="209"/>
                        </a:lnTo>
                        <a:lnTo>
                          <a:pt x="313" y="207"/>
                        </a:lnTo>
                        <a:lnTo>
                          <a:pt x="324" y="199"/>
                        </a:lnTo>
                        <a:lnTo>
                          <a:pt x="334" y="186"/>
                        </a:lnTo>
                        <a:lnTo>
                          <a:pt x="336" y="171"/>
                        </a:lnTo>
                        <a:lnTo>
                          <a:pt x="334" y="155"/>
                        </a:lnTo>
                        <a:lnTo>
                          <a:pt x="324" y="142"/>
                        </a:lnTo>
                        <a:lnTo>
                          <a:pt x="313" y="134"/>
                        </a:lnTo>
                        <a:lnTo>
                          <a:pt x="297" y="130"/>
                        </a:lnTo>
                        <a:lnTo>
                          <a:pt x="282" y="134"/>
                        </a:lnTo>
                        <a:lnTo>
                          <a:pt x="274" y="107"/>
                        </a:lnTo>
                        <a:lnTo>
                          <a:pt x="274" y="80"/>
                        </a:lnTo>
                        <a:lnTo>
                          <a:pt x="278" y="52"/>
                        </a:lnTo>
                        <a:lnTo>
                          <a:pt x="288" y="27"/>
                        </a:lnTo>
                        <a:lnTo>
                          <a:pt x="261" y="17"/>
                        </a:lnTo>
                        <a:lnTo>
                          <a:pt x="234" y="13"/>
                        </a:lnTo>
                        <a:lnTo>
                          <a:pt x="205" y="13"/>
                        </a:lnTo>
                        <a:lnTo>
                          <a:pt x="178" y="21"/>
                        </a:lnTo>
                        <a:lnTo>
                          <a:pt x="182" y="36"/>
                        </a:lnTo>
                        <a:lnTo>
                          <a:pt x="180" y="52"/>
                        </a:lnTo>
                        <a:lnTo>
                          <a:pt x="171" y="65"/>
                        </a:lnTo>
                        <a:lnTo>
                          <a:pt x="159" y="73"/>
                        </a:lnTo>
                        <a:lnTo>
                          <a:pt x="144" y="77"/>
                        </a:lnTo>
                        <a:lnTo>
                          <a:pt x="128" y="73"/>
                        </a:lnTo>
                        <a:lnTo>
                          <a:pt x="115" y="65"/>
                        </a:lnTo>
                        <a:lnTo>
                          <a:pt x="107" y="52"/>
                        </a:lnTo>
                        <a:lnTo>
                          <a:pt x="104" y="36"/>
                        </a:lnTo>
                        <a:lnTo>
                          <a:pt x="107" y="21"/>
                        </a:lnTo>
                        <a:lnTo>
                          <a:pt x="88" y="8"/>
                        </a:lnTo>
                        <a:lnTo>
                          <a:pt x="65" y="2"/>
                        </a:lnTo>
                        <a:lnTo>
                          <a:pt x="42" y="0"/>
                        </a:lnTo>
                        <a:lnTo>
                          <a:pt x="21" y="4"/>
                        </a:lnTo>
                        <a:lnTo>
                          <a:pt x="0" y="13"/>
                        </a:lnTo>
                        <a:close/>
                      </a:path>
                    </a:pathLst>
                  </a:custGeom>
                  <a:solidFill>
                    <a:srgbClr val="00FF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83" name="Freeform 260"/>
                  <p:cNvSpPr>
                    <a:spLocks/>
                  </p:cNvSpPr>
                  <p:nvPr/>
                </p:nvSpPr>
                <p:spPr bwMode="auto">
                  <a:xfrm>
                    <a:off x="2709" y="1941"/>
                    <a:ext cx="157" cy="169"/>
                  </a:xfrm>
                  <a:custGeom>
                    <a:avLst/>
                    <a:gdLst>
                      <a:gd name="T0" fmla="*/ 0 w 315"/>
                      <a:gd name="T1" fmla="*/ 6 h 337"/>
                      <a:gd name="T2" fmla="*/ 4 w 315"/>
                      <a:gd name="T3" fmla="*/ 6 h 337"/>
                      <a:gd name="T4" fmla="*/ 4 w 315"/>
                      <a:gd name="T5" fmla="*/ 1 h 337"/>
                      <a:gd name="T6" fmla="*/ 4 w 315"/>
                      <a:gd name="T7" fmla="*/ 2 h 337"/>
                      <a:gd name="T8" fmla="*/ 4 w 315"/>
                      <a:gd name="T9" fmla="*/ 2 h 337"/>
                      <a:gd name="T10" fmla="*/ 3 w 315"/>
                      <a:gd name="T11" fmla="*/ 2 h 337"/>
                      <a:gd name="T12" fmla="*/ 3 w 315"/>
                      <a:gd name="T13" fmla="*/ 2 h 337"/>
                      <a:gd name="T14" fmla="*/ 3 w 315"/>
                      <a:gd name="T15" fmla="*/ 1 h 337"/>
                      <a:gd name="T16" fmla="*/ 3 w 315"/>
                      <a:gd name="T17" fmla="*/ 1 h 337"/>
                      <a:gd name="T18" fmla="*/ 3 w 315"/>
                      <a:gd name="T19" fmla="*/ 1 h 337"/>
                      <a:gd name="T20" fmla="*/ 3 w 315"/>
                      <a:gd name="T21" fmla="*/ 1 h 337"/>
                      <a:gd name="T22" fmla="*/ 2 w 315"/>
                      <a:gd name="T23" fmla="*/ 1 h 337"/>
                      <a:gd name="T24" fmla="*/ 2 w 315"/>
                      <a:gd name="T25" fmla="*/ 0 h 337"/>
                      <a:gd name="T26" fmla="*/ 2 w 315"/>
                      <a:gd name="T27" fmla="*/ 1 h 337"/>
                      <a:gd name="T28" fmla="*/ 2 w 315"/>
                      <a:gd name="T29" fmla="*/ 1 h 337"/>
                      <a:gd name="T30" fmla="*/ 2 w 315"/>
                      <a:gd name="T31" fmla="*/ 1 h 337"/>
                      <a:gd name="T32" fmla="*/ 2 w 315"/>
                      <a:gd name="T33" fmla="*/ 1 h 337"/>
                      <a:gd name="T34" fmla="*/ 2 w 315"/>
                      <a:gd name="T35" fmla="*/ 1 h 337"/>
                      <a:gd name="T36" fmla="*/ 1 w 315"/>
                      <a:gd name="T37" fmla="*/ 1 h 337"/>
                      <a:gd name="T38" fmla="*/ 1 w 315"/>
                      <a:gd name="T39" fmla="*/ 1 h 337"/>
                      <a:gd name="T40" fmla="*/ 0 w 315"/>
                      <a:gd name="T41" fmla="*/ 1 h 337"/>
                      <a:gd name="T42" fmla="*/ 0 w 315"/>
                      <a:gd name="T43" fmla="*/ 1 h 337"/>
                      <a:gd name="T44" fmla="*/ 0 w 315"/>
                      <a:gd name="T45" fmla="*/ 1 h 337"/>
                      <a:gd name="T46" fmla="*/ 0 w 315"/>
                      <a:gd name="T47" fmla="*/ 2 h 337"/>
                      <a:gd name="T48" fmla="*/ 0 w 315"/>
                      <a:gd name="T49" fmla="*/ 2 h 337"/>
                      <a:gd name="T50" fmla="*/ 0 w 315"/>
                      <a:gd name="T51" fmla="*/ 3 h 337"/>
                      <a:gd name="T52" fmla="*/ 0 w 315"/>
                      <a:gd name="T53" fmla="*/ 3 h 337"/>
                      <a:gd name="T54" fmla="*/ 0 w 315"/>
                      <a:gd name="T55" fmla="*/ 3 h 337"/>
                      <a:gd name="T56" fmla="*/ 0 w 315"/>
                      <a:gd name="T57" fmla="*/ 3 h 337"/>
                      <a:gd name="T58" fmla="*/ 1 w 315"/>
                      <a:gd name="T59" fmla="*/ 3 h 337"/>
                      <a:gd name="T60" fmla="*/ 1 w 315"/>
                      <a:gd name="T61" fmla="*/ 3 h 337"/>
                      <a:gd name="T62" fmla="*/ 1 w 315"/>
                      <a:gd name="T63" fmla="*/ 4 h 337"/>
                      <a:gd name="T64" fmla="*/ 1 w 315"/>
                      <a:gd name="T65" fmla="*/ 4 h 337"/>
                      <a:gd name="T66" fmla="*/ 1 w 315"/>
                      <a:gd name="T67" fmla="*/ 4 h 337"/>
                      <a:gd name="T68" fmla="*/ 0 w 315"/>
                      <a:gd name="T69" fmla="*/ 4 h 337"/>
                      <a:gd name="T70" fmla="*/ 0 w 315"/>
                      <a:gd name="T71" fmla="*/ 4 h 337"/>
                      <a:gd name="T72" fmla="*/ 0 w 315"/>
                      <a:gd name="T73" fmla="*/ 4 h 337"/>
                      <a:gd name="T74" fmla="*/ 0 w 315"/>
                      <a:gd name="T75" fmla="*/ 4 h 337"/>
                      <a:gd name="T76" fmla="*/ 0 w 315"/>
                      <a:gd name="T77" fmla="*/ 5 h 337"/>
                      <a:gd name="T78" fmla="*/ 0 w 315"/>
                      <a:gd name="T79" fmla="*/ 5 h 337"/>
                      <a:gd name="T80" fmla="*/ 0 w 315"/>
                      <a:gd name="T81" fmla="*/ 5 h 337"/>
                      <a:gd name="T82" fmla="*/ 0 w 315"/>
                      <a:gd name="T83" fmla="*/ 6 h 33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w 315"/>
                      <a:gd name="T127" fmla="*/ 0 h 337"/>
                      <a:gd name="T128" fmla="*/ 315 w 315"/>
                      <a:gd name="T129" fmla="*/ 337 h 337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T126" t="T127" r="T128" b="T129"/>
                    <a:pathLst>
                      <a:path w="315" h="337">
                        <a:moveTo>
                          <a:pt x="12" y="337"/>
                        </a:moveTo>
                        <a:lnTo>
                          <a:pt x="315" y="337"/>
                        </a:lnTo>
                        <a:lnTo>
                          <a:pt x="315" y="63"/>
                        </a:lnTo>
                        <a:lnTo>
                          <a:pt x="294" y="73"/>
                        </a:lnTo>
                        <a:lnTo>
                          <a:pt x="271" y="77"/>
                        </a:lnTo>
                        <a:lnTo>
                          <a:pt x="248" y="75"/>
                        </a:lnTo>
                        <a:lnTo>
                          <a:pt x="227" y="67"/>
                        </a:lnTo>
                        <a:lnTo>
                          <a:pt x="205" y="55"/>
                        </a:lnTo>
                        <a:lnTo>
                          <a:pt x="209" y="40"/>
                        </a:lnTo>
                        <a:lnTo>
                          <a:pt x="207" y="25"/>
                        </a:lnTo>
                        <a:lnTo>
                          <a:pt x="198" y="11"/>
                        </a:lnTo>
                        <a:lnTo>
                          <a:pt x="186" y="4"/>
                        </a:lnTo>
                        <a:lnTo>
                          <a:pt x="171" y="0"/>
                        </a:lnTo>
                        <a:lnTo>
                          <a:pt x="156" y="4"/>
                        </a:lnTo>
                        <a:lnTo>
                          <a:pt x="142" y="11"/>
                        </a:lnTo>
                        <a:lnTo>
                          <a:pt x="135" y="25"/>
                        </a:lnTo>
                        <a:lnTo>
                          <a:pt x="131" y="40"/>
                        </a:lnTo>
                        <a:lnTo>
                          <a:pt x="135" y="55"/>
                        </a:lnTo>
                        <a:lnTo>
                          <a:pt x="108" y="61"/>
                        </a:lnTo>
                        <a:lnTo>
                          <a:pt x="81" y="63"/>
                        </a:lnTo>
                        <a:lnTo>
                          <a:pt x="52" y="59"/>
                        </a:lnTo>
                        <a:lnTo>
                          <a:pt x="27" y="50"/>
                        </a:lnTo>
                        <a:lnTo>
                          <a:pt x="18" y="75"/>
                        </a:lnTo>
                        <a:lnTo>
                          <a:pt x="14" y="103"/>
                        </a:lnTo>
                        <a:lnTo>
                          <a:pt x="14" y="130"/>
                        </a:lnTo>
                        <a:lnTo>
                          <a:pt x="21" y="157"/>
                        </a:lnTo>
                        <a:lnTo>
                          <a:pt x="37" y="153"/>
                        </a:lnTo>
                        <a:lnTo>
                          <a:pt x="52" y="157"/>
                        </a:lnTo>
                        <a:lnTo>
                          <a:pt x="64" y="165"/>
                        </a:lnTo>
                        <a:lnTo>
                          <a:pt x="73" y="178"/>
                        </a:lnTo>
                        <a:lnTo>
                          <a:pt x="77" y="194"/>
                        </a:lnTo>
                        <a:lnTo>
                          <a:pt x="73" y="209"/>
                        </a:lnTo>
                        <a:lnTo>
                          <a:pt x="64" y="222"/>
                        </a:lnTo>
                        <a:lnTo>
                          <a:pt x="52" y="230"/>
                        </a:lnTo>
                        <a:lnTo>
                          <a:pt x="37" y="232"/>
                        </a:lnTo>
                        <a:lnTo>
                          <a:pt x="21" y="230"/>
                        </a:lnTo>
                        <a:lnTo>
                          <a:pt x="8" y="249"/>
                        </a:lnTo>
                        <a:lnTo>
                          <a:pt x="2" y="270"/>
                        </a:lnTo>
                        <a:lnTo>
                          <a:pt x="0" y="293"/>
                        </a:lnTo>
                        <a:lnTo>
                          <a:pt x="4" y="316"/>
                        </a:lnTo>
                        <a:lnTo>
                          <a:pt x="12" y="337"/>
                        </a:lnTo>
                        <a:close/>
                      </a:path>
                    </a:pathLst>
                  </a:custGeom>
                  <a:solidFill>
                    <a:srgbClr val="FF00FF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84" name="Freeform 261"/>
                  <p:cNvSpPr>
                    <a:spLocks/>
                  </p:cNvSpPr>
                  <p:nvPr/>
                </p:nvSpPr>
                <p:spPr bwMode="auto">
                  <a:xfrm>
                    <a:off x="2698" y="1535"/>
                    <a:ext cx="168" cy="157"/>
                  </a:xfrm>
                  <a:custGeom>
                    <a:avLst/>
                    <a:gdLst>
                      <a:gd name="T0" fmla="*/ 5 w 338"/>
                      <a:gd name="T1" fmla="*/ 5 h 314"/>
                      <a:gd name="T2" fmla="*/ 5 w 338"/>
                      <a:gd name="T3" fmla="*/ 0 h 314"/>
                      <a:gd name="T4" fmla="*/ 1 w 338"/>
                      <a:gd name="T5" fmla="*/ 0 h 314"/>
                      <a:gd name="T6" fmla="*/ 1 w 338"/>
                      <a:gd name="T7" fmla="*/ 1 h 314"/>
                      <a:gd name="T8" fmla="*/ 1 w 338"/>
                      <a:gd name="T9" fmla="*/ 1 h 314"/>
                      <a:gd name="T10" fmla="*/ 1 w 338"/>
                      <a:gd name="T11" fmla="*/ 1 h 314"/>
                      <a:gd name="T12" fmla="*/ 1 w 338"/>
                      <a:gd name="T13" fmla="*/ 1 h 314"/>
                      <a:gd name="T14" fmla="*/ 0 w 338"/>
                      <a:gd name="T15" fmla="*/ 1 h 314"/>
                      <a:gd name="T16" fmla="*/ 0 w 338"/>
                      <a:gd name="T17" fmla="*/ 1 h 314"/>
                      <a:gd name="T18" fmla="*/ 0 w 338"/>
                      <a:gd name="T19" fmla="*/ 1 h 314"/>
                      <a:gd name="T20" fmla="*/ 0 w 338"/>
                      <a:gd name="T21" fmla="*/ 2 h 314"/>
                      <a:gd name="T22" fmla="*/ 0 w 338"/>
                      <a:gd name="T23" fmla="*/ 2 h 314"/>
                      <a:gd name="T24" fmla="*/ 0 w 338"/>
                      <a:gd name="T25" fmla="*/ 2 h 314"/>
                      <a:gd name="T26" fmla="*/ 0 w 338"/>
                      <a:gd name="T27" fmla="*/ 2 h 314"/>
                      <a:gd name="T28" fmla="*/ 0 w 338"/>
                      <a:gd name="T29" fmla="*/ 2 h 314"/>
                      <a:gd name="T30" fmla="*/ 0 w 338"/>
                      <a:gd name="T31" fmla="*/ 3 h 314"/>
                      <a:gd name="T32" fmla="*/ 0 w 338"/>
                      <a:gd name="T33" fmla="*/ 3 h 314"/>
                      <a:gd name="T34" fmla="*/ 0 w 338"/>
                      <a:gd name="T35" fmla="*/ 3 h 314"/>
                      <a:gd name="T36" fmla="*/ 0 w 338"/>
                      <a:gd name="T37" fmla="*/ 3 h 314"/>
                      <a:gd name="T38" fmla="*/ 1 w 338"/>
                      <a:gd name="T39" fmla="*/ 3 h 314"/>
                      <a:gd name="T40" fmla="*/ 0 w 338"/>
                      <a:gd name="T41" fmla="*/ 5 h 314"/>
                      <a:gd name="T42" fmla="*/ 0 w 338"/>
                      <a:gd name="T43" fmla="*/ 5 h 314"/>
                      <a:gd name="T44" fmla="*/ 0 w 338"/>
                      <a:gd name="T45" fmla="*/ 5 h 314"/>
                      <a:gd name="T46" fmla="*/ 1 w 338"/>
                      <a:gd name="T47" fmla="*/ 5 h 314"/>
                      <a:gd name="T48" fmla="*/ 1 w 338"/>
                      <a:gd name="T49" fmla="*/ 5 h 314"/>
                      <a:gd name="T50" fmla="*/ 2 w 338"/>
                      <a:gd name="T51" fmla="*/ 5 h 314"/>
                      <a:gd name="T52" fmla="*/ 2 w 338"/>
                      <a:gd name="T53" fmla="*/ 5 h 314"/>
                      <a:gd name="T54" fmla="*/ 2 w 338"/>
                      <a:gd name="T55" fmla="*/ 5 h 314"/>
                      <a:gd name="T56" fmla="*/ 2 w 338"/>
                      <a:gd name="T57" fmla="*/ 5 h 314"/>
                      <a:gd name="T58" fmla="*/ 2 w 338"/>
                      <a:gd name="T59" fmla="*/ 4 h 314"/>
                      <a:gd name="T60" fmla="*/ 2 w 338"/>
                      <a:gd name="T61" fmla="*/ 3 h 314"/>
                      <a:gd name="T62" fmla="*/ 3 w 338"/>
                      <a:gd name="T63" fmla="*/ 3 h 314"/>
                      <a:gd name="T64" fmla="*/ 3 w 338"/>
                      <a:gd name="T65" fmla="*/ 3 h 314"/>
                      <a:gd name="T66" fmla="*/ 3 w 338"/>
                      <a:gd name="T67" fmla="*/ 4 h 314"/>
                      <a:gd name="T68" fmla="*/ 3 w 338"/>
                      <a:gd name="T69" fmla="*/ 5 h 314"/>
                      <a:gd name="T70" fmla="*/ 3 w 338"/>
                      <a:gd name="T71" fmla="*/ 5 h 314"/>
                      <a:gd name="T72" fmla="*/ 3 w 338"/>
                      <a:gd name="T73" fmla="*/ 5 h 314"/>
                      <a:gd name="T74" fmla="*/ 3 w 338"/>
                      <a:gd name="T75" fmla="*/ 5 h 314"/>
                      <a:gd name="T76" fmla="*/ 4 w 338"/>
                      <a:gd name="T77" fmla="*/ 5 h 314"/>
                      <a:gd name="T78" fmla="*/ 4 w 338"/>
                      <a:gd name="T79" fmla="*/ 5 h 314"/>
                      <a:gd name="T80" fmla="*/ 4 w 338"/>
                      <a:gd name="T81" fmla="*/ 5 h 314"/>
                      <a:gd name="T82" fmla="*/ 5 w 338"/>
                      <a:gd name="T83" fmla="*/ 5 h 314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w 338"/>
                      <a:gd name="T127" fmla="*/ 0 h 314"/>
                      <a:gd name="T128" fmla="*/ 338 w 338"/>
                      <a:gd name="T129" fmla="*/ 314 h 314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T126" t="T127" r="T128" b="T129"/>
                    <a:pathLst>
                      <a:path w="338" h="314">
                        <a:moveTo>
                          <a:pt x="338" y="301"/>
                        </a:moveTo>
                        <a:lnTo>
                          <a:pt x="338" y="0"/>
                        </a:lnTo>
                        <a:lnTo>
                          <a:pt x="64" y="0"/>
                        </a:lnTo>
                        <a:lnTo>
                          <a:pt x="73" y="21"/>
                        </a:lnTo>
                        <a:lnTo>
                          <a:pt x="77" y="44"/>
                        </a:lnTo>
                        <a:lnTo>
                          <a:pt x="75" y="67"/>
                        </a:lnTo>
                        <a:lnTo>
                          <a:pt x="67" y="88"/>
                        </a:lnTo>
                        <a:lnTo>
                          <a:pt x="56" y="107"/>
                        </a:lnTo>
                        <a:lnTo>
                          <a:pt x="41" y="103"/>
                        </a:lnTo>
                        <a:lnTo>
                          <a:pt x="25" y="107"/>
                        </a:lnTo>
                        <a:lnTo>
                          <a:pt x="12" y="115"/>
                        </a:lnTo>
                        <a:lnTo>
                          <a:pt x="4" y="128"/>
                        </a:lnTo>
                        <a:lnTo>
                          <a:pt x="0" y="143"/>
                        </a:lnTo>
                        <a:lnTo>
                          <a:pt x="4" y="159"/>
                        </a:lnTo>
                        <a:lnTo>
                          <a:pt x="12" y="172"/>
                        </a:lnTo>
                        <a:lnTo>
                          <a:pt x="25" y="180"/>
                        </a:lnTo>
                        <a:lnTo>
                          <a:pt x="41" y="182"/>
                        </a:lnTo>
                        <a:lnTo>
                          <a:pt x="56" y="180"/>
                        </a:lnTo>
                        <a:lnTo>
                          <a:pt x="62" y="207"/>
                        </a:lnTo>
                        <a:lnTo>
                          <a:pt x="64" y="234"/>
                        </a:lnTo>
                        <a:lnTo>
                          <a:pt x="60" y="260"/>
                        </a:lnTo>
                        <a:lnTo>
                          <a:pt x="50" y="287"/>
                        </a:lnTo>
                        <a:lnTo>
                          <a:pt x="75" y="297"/>
                        </a:lnTo>
                        <a:lnTo>
                          <a:pt x="104" y="301"/>
                        </a:lnTo>
                        <a:lnTo>
                          <a:pt x="131" y="299"/>
                        </a:lnTo>
                        <a:lnTo>
                          <a:pt x="158" y="293"/>
                        </a:lnTo>
                        <a:lnTo>
                          <a:pt x="154" y="278"/>
                        </a:lnTo>
                        <a:lnTo>
                          <a:pt x="158" y="262"/>
                        </a:lnTo>
                        <a:lnTo>
                          <a:pt x="165" y="249"/>
                        </a:lnTo>
                        <a:lnTo>
                          <a:pt x="179" y="241"/>
                        </a:lnTo>
                        <a:lnTo>
                          <a:pt x="194" y="237"/>
                        </a:lnTo>
                        <a:lnTo>
                          <a:pt x="209" y="241"/>
                        </a:lnTo>
                        <a:lnTo>
                          <a:pt x="221" y="249"/>
                        </a:lnTo>
                        <a:lnTo>
                          <a:pt x="230" y="262"/>
                        </a:lnTo>
                        <a:lnTo>
                          <a:pt x="232" y="278"/>
                        </a:lnTo>
                        <a:lnTo>
                          <a:pt x="228" y="293"/>
                        </a:lnTo>
                        <a:lnTo>
                          <a:pt x="250" y="305"/>
                        </a:lnTo>
                        <a:lnTo>
                          <a:pt x="271" y="312"/>
                        </a:lnTo>
                        <a:lnTo>
                          <a:pt x="294" y="314"/>
                        </a:lnTo>
                        <a:lnTo>
                          <a:pt x="317" y="310"/>
                        </a:lnTo>
                        <a:lnTo>
                          <a:pt x="338" y="301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85" name="Freeform 262"/>
                  <p:cNvSpPr>
                    <a:spLocks/>
                  </p:cNvSpPr>
                  <p:nvPr/>
                </p:nvSpPr>
                <p:spPr bwMode="auto">
                  <a:xfrm>
                    <a:off x="2482" y="1535"/>
                    <a:ext cx="182" cy="154"/>
                  </a:xfrm>
                  <a:custGeom>
                    <a:avLst/>
                    <a:gdLst>
                      <a:gd name="T0" fmla="*/ 1 w 364"/>
                      <a:gd name="T1" fmla="*/ 5 h 308"/>
                      <a:gd name="T2" fmla="*/ 1 w 364"/>
                      <a:gd name="T3" fmla="*/ 5 h 308"/>
                      <a:gd name="T4" fmla="*/ 1 w 364"/>
                      <a:gd name="T5" fmla="*/ 5 h 308"/>
                      <a:gd name="T6" fmla="*/ 3 w 364"/>
                      <a:gd name="T7" fmla="*/ 5 h 308"/>
                      <a:gd name="T8" fmla="*/ 3 w 364"/>
                      <a:gd name="T9" fmla="*/ 5 h 308"/>
                      <a:gd name="T10" fmla="*/ 3 w 364"/>
                      <a:gd name="T11" fmla="*/ 5 h 308"/>
                      <a:gd name="T12" fmla="*/ 3 w 364"/>
                      <a:gd name="T13" fmla="*/ 4 h 308"/>
                      <a:gd name="T14" fmla="*/ 3 w 364"/>
                      <a:gd name="T15" fmla="*/ 3 h 308"/>
                      <a:gd name="T16" fmla="*/ 3 w 364"/>
                      <a:gd name="T17" fmla="*/ 3 h 308"/>
                      <a:gd name="T18" fmla="*/ 3 w 364"/>
                      <a:gd name="T19" fmla="*/ 3 h 308"/>
                      <a:gd name="T20" fmla="*/ 3 w 364"/>
                      <a:gd name="T21" fmla="*/ 4 h 308"/>
                      <a:gd name="T22" fmla="*/ 3 w 364"/>
                      <a:gd name="T23" fmla="*/ 5 h 308"/>
                      <a:gd name="T24" fmla="*/ 3 w 364"/>
                      <a:gd name="T25" fmla="*/ 5 h 308"/>
                      <a:gd name="T26" fmla="*/ 3 w 364"/>
                      <a:gd name="T27" fmla="*/ 5 h 308"/>
                      <a:gd name="T28" fmla="*/ 3 w 364"/>
                      <a:gd name="T29" fmla="*/ 5 h 308"/>
                      <a:gd name="T30" fmla="*/ 5 w 364"/>
                      <a:gd name="T31" fmla="*/ 5 h 308"/>
                      <a:gd name="T32" fmla="*/ 5 w 364"/>
                      <a:gd name="T33" fmla="*/ 5 h 308"/>
                      <a:gd name="T34" fmla="*/ 5 w 364"/>
                      <a:gd name="T35" fmla="*/ 5 h 308"/>
                      <a:gd name="T36" fmla="*/ 6 w 364"/>
                      <a:gd name="T37" fmla="*/ 5 h 308"/>
                      <a:gd name="T38" fmla="*/ 6 w 364"/>
                      <a:gd name="T39" fmla="*/ 5 h 308"/>
                      <a:gd name="T40" fmla="*/ 6 w 364"/>
                      <a:gd name="T41" fmla="*/ 3 h 308"/>
                      <a:gd name="T42" fmla="*/ 6 w 364"/>
                      <a:gd name="T43" fmla="*/ 3 h 308"/>
                      <a:gd name="T44" fmla="*/ 6 w 364"/>
                      <a:gd name="T45" fmla="*/ 3 h 308"/>
                      <a:gd name="T46" fmla="*/ 6 w 364"/>
                      <a:gd name="T47" fmla="*/ 3 h 308"/>
                      <a:gd name="T48" fmla="*/ 5 w 364"/>
                      <a:gd name="T49" fmla="*/ 3 h 308"/>
                      <a:gd name="T50" fmla="*/ 5 w 364"/>
                      <a:gd name="T51" fmla="*/ 2 h 308"/>
                      <a:gd name="T52" fmla="*/ 5 w 364"/>
                      <a:gd name="T53" fmla="*/ 2 h 308"/>
                      <a:gd name="T54" fmla="*/ 5 w 364"/>
                      <a:gd name="T55" fmla="*/ 2 h 308"/>
                      <a:gd name="T56" fmla="*/ 5 w 364"/>
                      <a:gd name="T57" fmla="*/ 2 h 308"/>
                      <a:gd name="T58" fmla="*/ 5 w 364"/>
                      <a:gd name="T59" fmla="*/ 2 h 308"/>
                      <a:gd name="T60" fmla="*/ 5 w 364"/>
                      <a:gd name="T61" fmla="*/ 1 h 308"/>
                      <a:gd name="T62" fmla="*/ 6 w 364"/>
                      <a:gd name="T63" fmla="*/ 1 h 308"/>
                      <a:gd name="T64" fmla="*/ 6 w 364"/>
                      <a:gd name="T65" fmla="*/ 1 h 308"/>
                      <a:gd name="T66" fmla="*/ 6 w 364"/>
                      <a:gd name="T67" fmla="*/ 1 h 308"/>
                      <a:gd name="T68" fmla="*/ 6 w 364"/>
                      <a:gd name="T69" fmla="*/ 1 h 308"/>
                      <a:gd name="T70" fmla="*/ 6 w 364"/>
                      <a:gd name="T71" fmla="*/ 1 h 308"/>
                      <a:gd name="T72" fmla="*/ 6 w 364"/>
                      <a:gd name="T73" fmla="*/ 1 h 308"/>
                      <a:gd name="T74" fmla="*/ 6 w 364"/>
                      <a:gd name="T75" fmla="*/ 0 h 308"/>
                      <a:gd name="T76" fmla="*/ 1 w 364"/>
                      <a:gd name="T77" fmla="*/ 0 h 308"/>
                      <a:gd name="T78" fmla="*/ 1 w 364"/>
                      <a:gd name="T79" fmla="*/ 1 h 308"/>
                      <a:gd name="T80" fmla="*/ 1 w 364"/>
                      <a:gd name="T81" fmla="*/ 1 h 308"/>
                      <a:gd name="T82" fmla="*/ 1 w 364"/>
                      <a:gd name="T83" fmla="*/ 1 h 308"/>
                      <a:gd name="T84" fmla="*/ 1 w 364"/>
                      <a:gd name="T85" fmla="*/ 1 h 308"/>
                      <a:gd name="T86" fmla="*/ 1 w 364"/>
                      <a:gd name="T87" fmla="*/ 1 h 308"/>
                      <a:gd name="T88" fmla="*/ 1 w 364"/>
                      <a:gd name="T89" fmla="*/ 1 h 308"/>
                      <a:gd name="T90" fmla="*/ 1 w 364"/>
                      <a:gd name="T91" fmla="*/ 1 h 308"/>
                      <a:gd name="T92" fmla="*/ 1 w 364"/>
                      <a:gd name="T93" fmla="*/ 2 h 308"/>
                      <a:gd name="T94" fmla="*/ 1 w 364"/>
                      <a:gd name="T95" fmla="*/ 2 h 308"/>
                      <a:gd name="T96" fmla="*/ 0 w 364"/>
                      <a:gd name="T97" fmla="*/ 2 h 308"/>
                      <a:gd name="T98" fmla="*/ 1 w 364"/>
                      <a:gd name="T99" fmla="*/ 2 h 308"/>
                      <a:gd name="T100" fmla="*/ 1 w 364"/>
                      <a:gd name="T101" fmla="*/ 2 h 308"/>
                      <a:gd name="T102" fmla="*/ 1 w 364"/>
                      <a:gd name="T103" fmla="*/ 3 h 308"/>
                      <a:gd name="T104" fmla="*/ 1 w 364"/>
                      <a:gd name="T105" fmla="*/ 3 h 308"/>
                      <a:gd name="T106" fmla="*/ 1 w 364"/>
                      <a:gd name="T107" fmla="*/ 3 h 308"/>
                      <a:gd name="T108" fmla="*/ 1 w 364"/>
                      <a:gd name="T109" fmla="*/ 3 h 308"/>
                      <a:gd name="T110" fmla="*/ 1 w 364"/>
                      <a:gd name="T111" fmla="*/ 3 h 308"/>
                      <a:gd name="T112" fmla="*/ 1 w 364"/>
                      <a:gd name="T113" fmla="*/ 5 h 308"/>
                      <a:gd name="T114" fmla="*/ 1 w 364"/>
                      <a:gd name="T115" fmla="*/ 5 h 308"/>
                      <a:gd name="T116" fmla="*/ 1 w 364"/>
                      <a:gd name="T117" fmla="*/ 5 h 308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w 364"/>
                      <a:gd name="T178" fmla="*/ 0 h 308"/>
                      <a:gd name="T179" fmla="*/ 364 w 364"/>
                      <a:gd name="T180" fmla="*/ 308 h 308"/>
                    </a:gdLst>
                    <a:ahLst/>
                    <a:cxnLst>
                      <a:cxn ang="T118">
                        <a:pos x="T0" y="T1"/>
                      </a:cxn>
                      <a:cxn ang="T119">
                        <a:pos x="T2" y="T3"/>
                      </a:cxn>
                      <a:cxn ang="T120">
                        <a:pos x="T4" y="T5"/>
                      </a:cxn>
                      <a:cxn ang="T121">
                        <a:pos x="T6" y="T7"/>
                      </a:cxn>
                      <a:cxn ang="T122">
                        <a:pos x="T8" y="T9"/>
                      </a:cxn>
                      <a:cxn ang="T123">
                        <a:pos x="T10" y="T11"/>
                      </a:cxn>
                      <a:cxn ang="T124">
                        <a:pos x="T12" y="T13"/>
                      </a:cxn>
                      <a:cxn ang="T125">
                        <a:pos x="T14" y="T15"/>
                      </a:cxn>
                      <a:cxn ang="T126">
                        <a:pos x="T16" y="T17"/>
                      </a:cxn>
                      <a:cxn ang="T127">
                        <a:pos x="T18" y="T19"/>
                      </a:cxn>
                      <a:cxn ang="T128">
                        <a:pos x="T20" y="T21"/>
                      </a:cxn>
                      <a:cxn ang="T129">
                        <a:pos x="T22" y="T23"/>
                      </a:cxn>
                      <a:cxn ang="T130">
                        <a:pos x="T24" y="T25"/>
                      </a:cxn>
                      <a:cxn ang="T131">
                        <a:pos x="T26" y="T27"/>
                      </a:cxn>
                      <a:cxn ang="T132">
                        <a:pos x="T28" y="T29"/>
                      </a:cxn>
                      <a:cxn ang="T133">
                        <a:pos x="T30" y="T31"/>
                      </a:cxn>
                      <a:cxn ang="T134">
                        <a:pos x="T32" y="T33"/>
                      </a:cxn>
                      <a:cxn ang="T135">
                        <a:pos x="T34" y="T35"/>
                      </a:cxn>
                      <a:cxn ang="T136">
                        <a:pos x="T36" y="T37"/>
                      </a:cxn>
                      <a:cxn ang="T137">
                        <a:pos x="T38" y="T39"/>
                      </a:cxn>
                      <a:cxn ang="T138">
                        <a:pos x="T40" y="T41"/>
                      </a:cxn>
                      <a:cxn ang="T139">
                        <a:pos x="T42" y="T43"/>
                      </a:cxn>
                      <a:cxn ang="T140">
                        <a:pos x="T44" y="T45"/>
                      </a:cxn>
                      <a:cxn ang="T141">
                        <a:pos x="T46" y="T47"/>
                      </a:cxn>
                      <a:cxn ang="T142">
                        <a:pos x="T48" y="T49"/>
                      </a:cxn>
                      <a:cxn ang="T143">
                        <a:pos x="T50" y="T51"/>
                      </a:cxn>
                      <a:cxn ang="T144">
                        <a:pos x="T52" y="T53"/>
                      </a:cxn>
                      <a:cxn ang="T145">
                        <a:pos x="T54" y="T55"/>
                      </a:cxn>
                      <a:cxn ang="T146">
                        <a:pos x="T56" y="T57"/>
                      </a:cxn>
                      <a:cxn ang="T147">
                        <a:pos x="T58" y="T59"/>
                      </a:cxn>
                      <a:cxn ang="T148">
                        <a:pos x="T60" y="T61"/>
                      </a:cxn>
                      <a:cxn ang="T149">
                        <a:pos x="T62" y="T63"/>
                      </a:cxn>
                      <a:cxn ang="T150">
                        <a:pos x="T64" y="T65"/>
                      </a:cxn>
                      <a:cxn ang="T151">
                        <a:pos x="T66" y="T67"/>
                      </a:cxn>
                      <a:cxn ang="T152">
                        <a:pos x="T68" y="T69"/>
                      </a:cxn>
                      <a:cxn ang="T153">
                        <a:pos x="T70" y="T71"/>
                      </a:cxn>
                      <a:cxn ang="T154">
                        <a:pos x="T72" y="T73"/>
                      </a:cxn>
                      <a:cxn ang="T155">
                        <a:pos x="T74" y="T75"/>
                      </a:cxn>
                      <a:cxn ang="T156">
                        <a:pos x="T76" y="T77"/>
                      </a:cxn>
                      <a:cxn ang="T157">
                        <a:pos x="T78" y="T79"/>
                      </a:cxn>
                      <a:cxn ang="T158">
                        <a:pos x="T80" y="T81"/>
                      </a:cxn>
                      <a:cxn ang="T159">
                        <a:pos x="T82" y="T83"/>
                      </a:cxn>
                      <a:cxn ang="T160">
                        <a:pos x="T84" y="T85"/>
                      </a:cxn>
                      <a:cxn ang="T161">
                        <a:pos x="T86" y="T87"/>
                      </a:cxn>
                      <a:cxn ang="T162">
                        <a:pos x="T88" y="T89"/>
                      </a:cxn>
                      <a:cxn ang="T163">
                        <a:pos x="T90" y="T91"/>
                      </a:cxn>
                      <a:cxn ang="T164">
                        <a:pos x="T92" y="T93"/>
                      </a:cxn>
                      <a:cxn ang="T165">
                        <a:pos x="T94" y="T95"/>
                      </a:cxn>
                      <a:cxn ang="T166">
                        <a:pos x="T96" y="T97"/>
                      </a:cxn>
                      <a:cxn ang="T167">
                        <a:pos x="T98" y="T99"/>
                      </a:cxn>
                      <a:cxn ang="T168">
                        <a:pos x="T100" y="T101"/>
                      </a:cxn>
                      <a:cxn ang="T169">
                        <a:pos x="T102" y="T103"/>
                      </a:cxn>
                      <a:cxn ang="T170">
                        <a:pos x="T104" y="T105"/>
                      </a:cxn>
                      <a:cxn ang="T171">
                        <a:pos x="T106" y="T107"/>
                      </a:cxn>
                      <a:cxn ang="T172">
                        <a:pos x="T108" y="T109"/>
                      </a:cxn>
                      <a:cxn ang="T173">
                        <a:pos x="T110" y="T111"/>
                      </a:cxn>
                      <a:cxn ang="T174">
                        <a:pos x="T112" y="T113"/>
                      </a:cxn>
                      <a:cxn ang="T175">
                        <a:pos x="T114" y="T115"/>
                      </a:cxn>
                      <a:cxn ang="T176">
                        <a:pos x="T116" y="T117"/>
                      </a:cxn>
                    </a:cxnLst>
                    <a:rect l="T177" t="T178" r="T179" b="T180"/>
                    <a:pathLst>
                      <a:path w="364" h="308">
                        <a:moveTo>
                          <a:pt x="50" y="287"/>
                        </a:moveTo>
                        <a:lnTo>
                          <a:pt x="80" y="295"/>
                        </a:lnTo>
                        <a:lnTo>
                          <a:pt x="113" y="295"/>
                        </a:lnTo>
                        <a:lnTo>
                          <a:pt x="144" y="289"/>
                        </a:lnTo>
                        <a:lnTo>
                          <a:pt x="140" y="274"/>
                        </a:lnTo>
                        <a:lnTo>
                          <a:pt x="144" y="259"/>
                        </a:lnTo>
                        <a:lnTo>
                          <a:pt x="151" y="245"/>
                        </a:lnTo>
                        <a:lnTo>
                          <a:pt x="165" y="235"/>
                        </a:lnTo>
                        <a:lnTo>
                          <a:pt x="180" y="234"/>
                        </a:lnTo>
                        <a:lnTo>
                          <a:pt x="195" y="235"/>
                        </a:lnTo>
                        <a:lnTo>
                          <a:pt x="207" y="245"/>
                        </a:lnTo>
                        <a:lnTo>
                          <a:pt x="216" y="259"/>
                        </a:lnTo>
                        <a:lnTo>
                          <a:pt x="218" y="274"/>
                        </a:lnTo>
                        <a:lnTo>
                          <a:pt x="214" y="289"/>
                        </a:lnTo>
                        <a:lnTo>
                          <a:pt x="238" y="303"/>
                        </a:lnTo>
                        <a:lnTo>
                          <a:pt x="264" y="308"/>
                        </a:lnTo>
                        <a:lnTo>
                          <a:pt x="289" y="308"/>
                        </a:lnTo>
                        <a:lnTo>
                          <a:pt x="314" y="301"/>
                        </a:lnTo>
                        <a:lnTo>
                          <a:pt x="337" y="285"/>
                        </a:lnTo>
                        <a:lnTo>
                          <a:pt x="347" y="260"/>
                        </a:lnTo>
                        <a:lnTo>
                          <a:pt x="351" y="234"/>
                        </a:lnTo>
                        <a:lnTo>
                          <a:pt x="349" y="205"/>
                        </a:lnTo>
                        <a:lnTo>
                          <a:pt x="343" y="180"/>
                        </a:lnTo>
                        <a:lnTo>
                          <a:pt x="328" y="182"/>
                        </a:lnTo>
                        <a:lnTo>
                          <a:pt x="312" y="180"/>
                        </a:lnTo>
                        <a:lnTo>
                          <a:pt x="299" y="170"/>
                        </a:lnTo>
                        <a:lnTo>
                          <a:pt x="291" y="159"/>
                        </a:lnTo>
                        <a:lnTo>
                          <a:pt x="287" y="143"/>
                        </a:lnTo>
                        <a:lnTo>
                          <a:pt x="291" y="128"/>
                        </a:lnTo>
                        <a:lnTo>
                          <a:pt x="299" y="115"/>
                        </a:lnTo>
                        <a:lnTo>
                          <a:pt x="312" y="107"/>
                        </a:lnTo>
                        <a:lnTo>
                          <a:pt x="328" y="103"/>
                        </a:lnTo>
                        <a:lnTo>
                          <a:pt x="343" y="107"/>
                        </a:lnTo>
                        <a:lnTo>
                          <a:pt x="355" y="88"/>
                        </a:lnTo>
                        <a:lnTo>
                          <a:pt x="362" y="65"/>
                        </a:lnTo>
                        <a:lnTo>
                          <a:pt x="364" y="44"/>
                        </a:lnTo>
                        <a:lnTo>
                          <a:pt x="360" y="21"/>
                        </a:lnTo>
                        <a:lnTo>
                          <a:pt x="351" y="0"/>
                        </a:lnTo>
                        <a:lnTo>
                          <a:pt x="63" y="0"/>
                        </a:lnTo>
                        <a:lnTo>
                          <a:pt x="73" y="21"/>
                        </a:lnTo>
                        <a:lnTo>
                          <a:pt x="76" y="44"/>
                        </a:lnTo>
                        <a:lnTo>
                          <a:pt x="74" y="65"/>
                        </a:lnTo>
                        <a:lnTo>
                          <a:pt x="67" y="88"/>
                        </a:lnTo>
                        <a:lnTo>
                          <a:pt x="55" y="107"/>
                        </a:lnTo>
                        <a:lnTo>
                          <a:pt x="40" y="103"/>
                        </a:lnTo>
                        <a:lnTo>
                          <a:pt x="25" y="107"/>
                        </a:lnTo>
                        <a:lnTo>
                          <a:pt x="11" y="115"/>
                        </a:lnTo>
                        <a:lnTo>
                          <a:pt x="4" y="128"/>
                        </a:lnTo>
                        <a:lnTo>
                          <a:pt x="0" y="143"/>
                        </a:lnTo>
                        <a:lnTo>
                          <a:pt x="4" y="159"/>
                        </a:lnTo>
                        <a:lnTo>
                          <a:pt x="11" y="170"/>
                        </a:lnTo>
                        <a:lnTo>
                          <a:pt x="25" y="180"/>
                        </a:lnTo>
                        <a:lnTo>
                          <a:pt x="40" y="182"/>
                        </a:lnTo>
                        <a:lnTo>
                          <a:pt x="55" y="180"/>
                        </a:lnTo>
                        <a:lnTo>
                          <a:pt x="61" y="207"/>
                        </a:lnTo>
                        <a:lnTo>
                          <a:pt x="63" y="234"/>
                        </a:lnTo>
                        <a:lnTo>
                          <a:pt x="59" y="260"/>
                        </a:lnTo>
                        <a:lnTo>
                          <a:pt x="50" y="287"/>
                        </a:lnTo>
                        <a:close/>
                      </a:path>
                    </a:pathLst>
                  </a:custGeom>
                  <a:solidFill>
                    <a:srgbClr val="00FF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86" name="Freeform 263"/>
                  <p:cNvSpPr>
                    <a:spLocks/>
                  </p:cNvSpPr>
                  <p:nvPr/>
                </p:nvSpPr>
                <p:spPr bwMode="auto">
                  <a:xfrm>
                    <a:off x="2291" y="1737"/>
                    <a:ext cx="154" cy="182"/>
                  </a:xfrm>
                  <a:custGeom>
                    <a:avLst/>
                    <a:gdLst>
                      <a:gd name="T0" fmla="*/ 4 w 309"/>
                      <a:gd name="T1" fmla="*/ 4 h 365"/>
                      <a:gd name="T2" fmla="*/ 4 w 309"/>
                      <a:gd name="T3" fmla="*/ 4 h 365"/>
                      <a:gd name="T4" fmla="*/ 4 w 309"/>
                      <a:gd name="T5" fmla="*/ 3 h 365"/>
                      <a:gd name="T6" fmla="*/ 4 w 309"/>
                      <a:gd name="T7" fmla="*/ 3 h 365"/>
                      <a:gd name="T8" fmla="*/ 4 w 309"/>
                      <a:gd name="T9" fmla="*/ 3 h 365"/>
                      <a:gd name="T10" fmla="*/ 4 w 309"/>
                      <a:gd name="T11" fmla="*/ 3 h 365"/>
                      <a:gd name="T12" fmla="*/ 3 w 309"/>
                      <a:gd name="T13" fmla="*/ 3 h 365"/>
                      <a:gd name="T14" fmla="*/ 3 w 309"/>
                      <a:gd name="T15" fmla="*/ 3 h 365"/>
                      <a:gd name="T16" fmla="*/ 3 w 309"/>
                      <a:gd name="T17" fmla="*/ 2 h 365"/>
                      <a:gd name="T18" fmla="*/ 3 w 309"/>
                      <a:gd name="T19" fmla="*/ 2 h 365"/>
                      <a:gd name="T20" fmla="*/ 3 w 309"/>
                      <a:gd name="T21" fmla="*/ 2 h 365"/>
                      <a:gd name="T22" fmla="*/ 4 w 309"/>
                      <a:gd name="T23" fmla="*/ 2 h 365"/>
                      <a:gd name="T24" fmla="*/ 4 w 309"/>
                      <a:gd name="T25" fmla="*/ 2 h 365"/>
                      <a:gd name="T26" fmla="*/ 4 w 309"/>
                      <a:gd name="T27" fmla="*/ 2 h 365"/>
                      <a:gd name="T28" fmla="*/ 4 w 309"/>
                      <a:gd name="T29" fmla="*/ 1 h 365"/>
                      <a:gd name="T30" fmla="*/ 4 w 309"/>
                      <a:gd name="T31" fmla="*/ 1 h 365"/>
                      <a:gd name="T32" fmla="*/ 4 w 309"/>
                      <a:gd name="T33" fmla="*/ 1 h 365"/>
                      <a:gd name="T34" fmla="*/ 4 w 309"/>
                      <a:gd name="T35" fmla="*/ 0 h 365"/>
                      <a:gd name="T36" fmla="*/ 4 w 309"/>
                      <a:gd name="T37" fmla="*/ 0 h 365"/>
                      <a:gd name="T38" fmla="*/ 4 w 309"/>
                      <a:gd name="T39" fmla="*/ 0 h 365"/>
                      <a:gd name="T40" fmla="*/ 3 w 309"/>
                      <a:gd name="T41" fmla="*/ 0 h 365"/>
                      <a:gd name="T42" fmla="*/ 3 w 309"/>
                      <a:gd name="T43" fmla="*/ 0 h 365"/>
                      <a:gd name="T44" fmla="*/ 2 w 309"/>
                      <a:gd name="T45" fmla="*/ 0 h 365"/>
                      <a:gd name="T46" fmla="*/ 2 w 309"/>
                      <a:gd name="T47" fmla="*/ 0 h 365"/>
                      <a:gd name="T48" fmla="*/ 2 w 309"/>
                      <a:gd name="T49" fmla="*/ 0 h 365"/>
                      <a:gd name="T50" fmla="*/ 2 w 309"/>
                      <a:gd name="T51" fmla="*/ 1 h 365"/>
                      <a:gd name="T52" fmla="*/ 2 w 309"/>
                      <a:gd name="T53" fmla="*/ 1 h 365"/>
                      <a:gd name="T54" fmla="*/ 2 w 309"/>
                      <a:gd name="T55" fmla="*/ 1 h 365"/>
                      <a:gd name="T56" fmla="*/ 2 w 309"/>
                      <a:gd name="T57" fmla="*/ 1 h 365"/>
                      <a:gd name="T58" fmla="*/ 1 w 309"/>
                      <a:gd name="T59" fmla="*/ 1 h 365"/>
                      <a:gd name="T60" fmla="*/ 1 w 309"/>
                      <a:gd name="T61" fmla="*/ 0 h 365"/>
                      <a:gd name="T62" fmla="*/ 1 w 309"/>
                      <a:gd name="T63" fmla="*/ 0 h 365"/>
                      <a:gd name="T64" fmla="*/ 1 w 309"/>
                      <a:gd name="T65" fmla="*/ 0 h 365"/>
                      <a:gd name="T66" fmla="*/ 1 w 309"/>
                      <a:gd name="T67" fmla="*/ 0 h 365"/>
                      <a:gd name="T68" fmla="*/ 1 w 309"/>
                      <a:gd name="T69" fmla="*/ 0 h 365"/>
                      <a:gd name="T70" fmla="*/ 0 w 309"/>
                      <a:gd name="T71" fmla="*/ 0 h 365"/>
                      <a:gd name="T72" fmla="*/ 0 w 309"/>
                      <a:gd name="T73" fmla="*/ 0 h 365"/>
                      <a:gd name="T74" fmla="*/ 0 w 309"/>
                      <a:gd name="T75" fmla="*/ 0 h 365"/>
                      <a:gd name="T76" fmla="*/ 0 w 309"/>
                      <a:gd name="T77" fmla="*/ 4 h 365"/>
                      <a:gd name="T78" fmla="*/ 0 w 309"/>
                      <a:gd name="T79" fmla="*/ 4 h 365"/>
                      <a:gd name="T80" fmla="*/ 0 w 309"/>
                      <a:gd name="T81" fmla="*/ 4 h 365"/>
                      <a:gd name="T82" fmla="*/ 1 w 309"/>
                      <a:gd name="T83" fmla="*/ 4 h 365"/>
                      <a:gd name="T84" fmla="*/ 1 w 309"/>
                      <a:gd name="T85" fmla="*/ 4 h 365"/>
                      <a:gd name="T86" fmla="*/ 1 w 309"/>
                      <a:gd name="T87" fmla="*/ 4 h 365"/>
                      <a:gd name="T88" fmla="*/ 1 w 309"/>
                      <a:gd name="T89" fmla="*/ 5 h 365"/>
                      <a:gd name="T90" fmla="*/ 1 w 309"/>
                      <a:gd name="T91" fmla="*/ 5 h 365"/>
                      <a:gd name="T92" fmla="*/ 1 w 309"/>
                      <a:gd name="T93" fmla="*/ 5 h 365"/>
                      <a:gd name="T94" fmla="*/ 2 w 309"/>
                      <a:gd name="T95" fmla="*/ 5 h 365"/>
                      <a:gd name="T96" fmla="*/ 2 w 309"/>
                      <a:gd name="T97" fmla="*/ 5 h 365"/>
                      <a:gd name="T98" fmla="*/ 2 w 309"/>
                      <a:gd name="T99" fmla="*/ 5 h 365"/>
                      <a:gd name="T100" fmla="*/ 2 w 309"/>
                      <a:gd name="T101" fmla="*/ 5 h 365"/>
                      <a:gd name="T102" fmla="*/ 2 w 309"/>
                      <a:gd name="T103" fmla="*/ 5 h 365"/>
                      <a:gd name="T104" fmla="*/ 2 w 309"/>
                      <a:gd name="T105" fmla="*/ 5 h 365"/>
                      <a:gd name="T106" fmla="*/ 2 w 309"/>
                      <a:gd name="T107" fmla="*/ 4 h 365"/>
                      <a:gd name="T108" fmla="*/ 3 w 309"/>
                      <a:gd name="T109" fmla="*/ 4 h 365"/>
                      <a:gd name="T110" fmla="*/ 3 w 309"/>
                      <a:gd name="T111" fmla="*/ 4 h 365"/>
                      <a:gd name="T112" fmla="*/ 4 w 309"/>
                      <a:gd name="T113" fmla="*/ 4 h 365"/>
                      <a:gd name="T114" fmla="*/ 4 w 309"/>
                      <a:gd name="T115" fmla="*/ 4 h 365"/>
                      <a:gd name="T116" fmla="*/ 4 w 309"/>
                      <a:gd name="T117" fmla="*/ 4 h 365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w 309"/>
                      <a:gd name="T178" fmla="*/ 0 h 365"/>
                      <a:gd name="T179" fmla="*/ 309 w 309"/>
                      <a:gd name="T180" fmla="*/ 365 h 365"/>
                    </a:gdLst>
                    <a:ahLst/>
                    <a:cxnLst>
                      <a:cxn ang="T118">
                        <a:pos x="T0" y="T1"/>
                      </a:cxn>
                      <a:cxn ang="T119">
                        <a:pos x="T2" y="T3"/>
                      </a:cxn>
                      <a:cxn ang="T120">
                        <a:pos x="T4" y="T5"/>
                      </a:cxn>
                      <a:cxn ang="T121">
                        <a:pos x="T6" y="T7"/>
                      </a:cxn>
                      <a:cxn ang="T122">
                        <a:pos x="T8" y="T9"/>
                      </a:cxn>
                      <a:cxn ang="T123">
                        <a:pos x="T10" y="T11"/>
                      </a:cxn>
                      <a:cxn ang="T124">
                        <a:pos x="T12" y="T13"/>
                      </a:cxn>
                      <a:cxn ang="T125">
                        <a:pos x="T14" y="T15"/>
                      </a:cxn>
                      <a:cxn ang="T126">
                        <a:pos x="T16" y="T17"/>
                      </a:cxn>
                      <a:cxn ang="T127">
                        <a:pos x="T18" y="T19"/>
                      </a:cxn>
                      <a:cxn ang="T128">
                        <a:pos x="T20" y="T21"/>
                      </a:cxn>
                      <a:cxn ang="T129">
                        <a:pos x="T22" y="T23"/>
                      </a:cxn>
                      <a:cxn ang="T130">
                        <a:pos x="T24" y="T25"/>
                      </a:cxn>
                      <a:cxn ang="T131">
                        <a:pos x="T26" y="T27"/>
                      </a:cxn>
                      <a:cxn ang="T132">
                        <a:pos x="T28" y="T29"/>
                      </a:cxn>
                      <a:cxn ang="T133">
                        <a:pos x="T30" y="T31"/>
                      </a:cxn>
                      <a:cxn ang="T134">
                        <a:pos x="T32" y="T33"/>
                      </a:cxn>
                      <a:cxn ang="T135">
                        <a:pos x="T34" y="T35"/>
                      </a:cxn>
                      <a:cxn ang="T136">
                        <a:pos x="T36" y="T37"/>
                      </a:cxn>
                      <a:cxn ang="T137">
                        <a:pos x="T38" y="T39"/>
                      </a:cxn>
                      <a:cxn ang="T138">
                        <a:pos x="T40" y="T41"/>
                      </a:cxn>
                      <a:cxn ang="T139">
                        <a:pos x="T42" y="T43"/>
                      </a:cxn>
                      <a:cxn ang="T140">
                        <a:pos x="T44" y="T45"/>
                      </a:cxn>
                      <a:cxn ang="T141">
                        <a:pos x="T46" y="T47"/>
                      </a:cxn>
                      <a:cxn ang="T142">
                        <a:pos x="T48" y="T49"/>
                      </a:cxn>
                      <a:cxn ang="T143">
                        <a:pos x="T50" y="T51"/>
                      </a:cxn>
                      <a:cxn ang="T144">
                        <a:pos x="T52" y="T53"/>
                      </a:cxn>
                      <a:cxn ang="T145">
                        <a:pos x="T54" y="T55"/>
                      </a:cxn>
                      <a:cxn ang="T146">
                        <a:pos x="T56" y="T57"/>
                      </a:cxn>
                      <a:cxn ang="T147">
                        <a:pos x="T58" y="T59"/>
                      </a:cxn>
                      <a:cxn ang="T148">
                        <a:pos x="T60" y="T61"/>
                      </a:cxn>
                      <a:cxn ang="T149">
                        <a:pos x="T62" y="T63"/>
                      </a:cxn>
                      <a:cxn ang="T150">
                        <a:pos x="T64" y="T65"/>
                      </a:cxn>
                      <a:cxn ang="T151">
                        <a:pos x="T66" y="T67"/>
                      </a:cxn>
                      <a:cxn ang="T152">
                        <a:pos x="T68" y="T69"/>
                      </a:cxn>
                      <a:cxn ang="T153">
                        <a:pos x="T70" y="T71"/>
                      </a:cxn>
                      <a:cxn ang="T154">
                        <a:pos x="T72" y="T73"/>
                      </a:cxn>
                      <a:cxn ang="T155">
                        <a:pos x="T74" y="T75"/>
                      </a:cxn>
                      <a:cxn ang="T156">
                        <a:pos x="T76" y="T77"/>
                      </a:cxn>
                      <a:cxn ang="T157">
                        <a:pos x="T78" y="T79"/>
                      </a:cxn>
                      <a:cxn ang="T158">
                        <a:pos x="T80" y="T81"/>
                      </a:cxn>
                      <a:cxn ang="T159">
                        <a:pos x="T82" y="T83"/>
                      </a:cxn>
                      <a:cxn ang="T160">
                        <a:pos x="T84" y="T85"/>
                      </a:cxn>
                      <a:cxn ang="T161">
                        <a:pos x="T86" y="T87"/>
                      </a:cxn>
                      <a:cxn ang="T162">
                        <a:pos x="T88" y="T89"/>
                      </a:cxn>
                      <a:cxn ang="T163">
                        <a:pos x="T90" y="T91"/>
                      </a:cxn>
                      <a:cxn ang="T164">
                        <a:pos x="T92" y="T93"/>
                      </a:cxn>
                      <a:cxn ang="T165">
                        <a:pos x="T94" y="T95"/>
                      </a:cxn>
                      <a:cxn ang="T166">
                        <a:pos x="T96" y="T97"/>
                      </a:cxn>
                      <a:cxn ang="T167">
                        <a:pos x="T98" y="T99"/>
                      </a:cxn>
                      <a:cxn ang="T168">
                        <a:pos x="T100" y="T101"/>
                      </a:cxn>
                      <a:cxn ang="T169">
                        <a:pos x="T102" y="T103"/>
                      </a:cxn>
                      <a:cxn ang="T170">
                        <a:pos x="T104" y="T105"/>
                      </a:cxn>
                      <a:cxn ang="T171">
                        <a:pos x="T106" y="T107"/>
                      </a:cxn>
                      <a:cxn ang="T172">
                        <a:pos x="T108" y="T109"/>
                      </a:cxn>
                      <a:cxn ang="T173">
                        <a:pos x="T110" y="T111"/>
                      </a:cxn>
                      <a:cxn ang="T174">
                        <a:pos x="T112" y="T113"/>
                      </a:cxn>
                      <a:cxn ang="T175">
                        <a:pos x="T114" y="T115"/>
                      </a:cxn>
                      <a:cxn ang="T176">
                        <a:pos x="T116" y="T117"/>
                      </a:cxn>
                    </a:cxnLst>
                    <a:rect l="T177" t="T178" r="T179" b="T180"/>
                    <a:pathLst>
                      <a:path w="309" h="365">
                        <a:moveTo>
                          <a:pt x="288" y="315"/>
                        </a:moveTo>
                        <a:lnTo>
                          <a:pt x="295" y="284"/>
                        </a:lnTo>
                        <a:lnTo>
                          <a:pt x="295" y="252"/>
                        </a:lnTo>
                        <a:lnTo>
                          <a:pt x="288" y="221"/>
                        </a:lnTo>
                        <a:lnTo>
                          <a:pt x="272" y="223"/>
                        </a:lnTo>
                        <a:lnTo>
                          <a:pt x="257" y="221"/>
                        </a:lnTo>
                        <a:lnTo>
                          <a:pt x="245" y="213"/>
                        </a:lnTo>
                        <a:lnTo>
                          <a:pt x="236" y="200"/>
                        </a:lnTo>
                        <a:lnTo>
                          <a:pt x="232" y="184"/>
                        </a:lnTo>
                        <a:lnTo>
                          <a:pt x="236" y="169"/>
                        </a:lnTo>
                        <a:lnTo>
                          <a:pt x="245" y="156"/>
                        </a:lnTo>
                        <a:lnTo>
                          <a:pt x="257" y="148"/>
                        </a:lnTo>
                        <a:lnTo>
                          <a:pt x="272" y="144"/>
                        </a:lnTo>
                        <a:lnTo>
                          <a:pt x="288" y="148"/>
                        </a:lnTo>
                        <a:lnTo>
                          <a:pt x="301" y="125"/>
                        </a:lnTo>
                        <a:lnTo>
                          <a:pt x="309" y="100"/>
                        </a:lnTo>
                        <a:lnTo>
                          <a:pt x="309" y="73"/>
                        </a:lnTo>
                        <a:lnTo>
                          <a:pt x="301" y="48"/>
                        </a:lnTo>
                        <a:lnTo>
                          <a:pt x="286" y="27"/>
                        </a:lnTo>
                        <a:lnTo>
                          <a:pt x="261" y="18"/>
                        </a:lnTo>
                        <a:lnTo>
                          <a:pt x="234" y="14"/>
                        </a:lnTo>
                        <a:lnTo>
                          <a:pt x="205" y="14"/>
                        </a:lnTo>
                        <a:lnTo>
                          <a:pt x="178" y="21"/>
                        </a:lnTo>
                        <a:lnTo>
                          <a:pt x="182" y="37"/>
                        </a:lnTo>
                        <a:lnTo>
                          <a:pt x="180" y="52"/>
                        </a:lnTo>
                        <a:lnTo>
                          <a:pt x="171" y="64"/>
                        </a:lnTo>
                        <a:lnTo>
                          <a:pt x="159" y="73"/>
                        </a:lnTo>
                        <a:lnTo>
                          <a:pt x="144" y="77"/>
                        </a:lnTo>
                        <a:lnTo>
                          <a:pt x="128" y="73"/>
                        </a:lnTo>
                        <a:lnTo>
                          <a:pt x="115" y="64"/>
                        </a:lnTo>
                        <a:lnTo>
                          <a:pt x="105" y="52"/>
                        </a:lnTo>
                        <a:lnTo>
                          <a:pt x="104" y="37"/>
                        </a:lnTo>
                        <a:lnTo>
                          <a:pt x="107" y="21"/>
                        </a:lnTo>
                        <a:lnTo>
                          <a:pt x="88" y="8"/>
                        </a:lnTo>
                        <a:lnTo>
                          <a:pt x="65" y="2"/>
                        </a:lnTo>
                        <a:lnTo>
                          <a:pt x="42" y="0"/>
                        </a:lnTo>
                        <a:lnTo>
                          <a:pt x="21" y="4"/>
                        </a:lnTo>
                        <a:lnTo>
                          <a:pt x="0" y="14"/>
                        </a:lnTo>
                        <a:lnTo>
                          <a:pt x="0" y="301"/>
                        </a:lnTo>
                        <a:lnTo>
                          <a:pt x="21" y="292"/>
                        </a:lnTo>
                        <a:lnTo>
                          <a:pt x="42" y="288"/>
                        </a:lnTo>
                        <a:lnTo>
                          <a:pt x="65" y="290"/>
                        </a:lnTo>
                        <a:lnTo>
                          <a:pt x="88" y="296"/>
                        </a:lnTo>
                        <a:lnTo>
                          <a:pt x="107" y="309"/>
                        </a:lnTo>
                        <a:lnTo>
                          <a:pt x="104" y="324"/>
                        </a:lnTo>
                        <a:lnTo>
                          <a:pt x="105" y="340"/>
                        </a:lnTo>
                        <a:lnTo>
                          <a:pt x="115" y="353"/>
                        </a:lnTo>
                        <a:lnTo>
                          <a:pt x="128" y="361"/>
                        </a:lnTo>
                        <a:lnTo>
                          <a:pt x="144" y="365"/>
                        </a:lnTo>
                        <a:lnTo>
                          <a:pt x="159" y="361"/>
                        </a:lnTo>
                        <a:lnTo>
                          <a:pt x="171" y="353"/>
                        </a:lnTo>
                        <a:lnTo>
                          <a:pt x="180" y="340"/>
                        </a:lnTo>
                        <a:lnTo>
                          <a:pt x="182" y="324"/>
                        </a:lnTo>
                        <a:lnTo>
                          <a:pt x="178" y="309"/>
                        </a:lnTo>
                        <a:lnTo>
                          <a:pt x="205" y="301"/>
                        </a:lnTo>
                        <a:lnTo>
                          <a:pt x="234" y="301"/>
                        </a:lnTo>
                        <a:lnTo>
                          <a:pt x="261" y="305"/>
                        </a:lnTo>
                        <a:lnTo>
                          <a:pt x="288" y="315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87" name="Freeform 264"/>
                  <p:cNvSpPr>
                    <a:spLocks/>
                  </p:cNvSpPr>
                  <p:nvPr/>
                </p:nvSpPr>
                <p:spPr bwMode="auto">
                  <a:xfrm>
                    <a:off x="2493" y="1956"/>
                    <a:ext cx="183" cy="154"/>
                  </a:xfrm>
                  <a:custGeom>
                    <a:avLst/>
                    <a:gdLst>
                      <a:gd name="T0" fmla="*/ 5 w 364"/>
                      <a:gd name="T1" fmla="*/ 1 h 308"/>
                      <a:gd name="T2" fmla="*/ 5 w 364"/>
                      <a:gd name="T3" fmla="*/ 1 h 308"/>
                      <a:gd name="T4" fmla="*/ 4 w 364"/>
                      <a:gd name="T5" fmla="*/ 1 h 308"/>
                      <a:gd name="T6" fmla="*/ 4 w 364"/>
                      <a:gd name="T7" fmla="*/ 1 h 308"/>
                      <a:gd name="T8" fmla="*/ 4 w 364"/>
                      <a:gd name="T9" fmla="*/ 1 h 308"/>
                      <a:gd name="T10" fmla="*/ 4 w 364"/>
                      <a:gd name="T11" fmla="*/ 1 h 308"/>
                      <a:gd name="T12" fmla="*/ 4 w 364"/>
                      <a:gd name="T13" fmla="*/ 1 h 308"/>
                      <a:gd name="T14" fmla="*/ 4 w 364"/>
                      <a:gd name="T15" fmla="*/ 1 h 308"/>
                      <a:gd name="T16" fmla="*/ 3 w 364"/>
                      <a:gd name="T17" fmla="*/ 1 h 308"/>
                      <a:gd name="T18" fmla="*/ 3 w 364"/>
                      <a:gd name="T19" fmla="*/ 1 h 308"/>
                      <a:gd name="T20" fmla="*/ 3 w 364"/>
                      <a:gd name="T21" fmla="*/ 1 h 308"/>
                      <a:gd name="T22" fmla="*/ 3 w 364"/>
                      <a:gd name="T23" fmla="*/ 1 h 308"/>
                      <a:gd name="T24" fmla="*/ 3 w 364"/>
                      <a:gd name="T25" fmla="*/ 1 h 308"/>
                      <a:gd name="T26" fmla="*/ 3 w 364"/>
                      <a:gd name="T27" fmla="*/ 1 h 308"/>
                      <a:gd name="T28" fmla="*/ 2 w 364"/>
                      <a:gd name="T29" fmla="*/ 1 h 308"/>
                      <a:gd name="T30" fmla="*/ 2 w 364"/>
                      <a:gd name="T31" fmla="*/ 0 h 308"/>
                      <a:gd name="T32" fmla="*/ 2 w 364"/>
                      <a:gd name="T33" fmla="*/ 0 h 308"/>
                      <a:gd name="T34" fmla="*/ 1 w 364"/>
                      <a:gd name="T35" fmla="*/ 1 h 308"/>
                      <a:gd name="T36" fmla="*/ 1 w 364"/>
                      <a:gd name="T37" fmla="*/ 1 h 308"/>
                      <a:gd name="T38" fmla="*/ 1 w 364"/>
                      <a:gd name="T39" fmla="*/ 1 h 308"/>
                      <a:gd name="T40" fmla="*/ 1 w 364"/>
                      <a:gd name="T41" fmla="*/ 1 h 308"/>
                      <a:gd name="T42" fmla="*/ 1 w 364"/>
                      <a:gd name="T43" fmla="*/ 1 h 308"/>
                      <a:gd name="T44" fmla="*/ 1 w 364"/>
                      <a:gd name="T45" fmla="*/ 2 h 308"/>
                      <a:gd name="T46" fmla="*/ 1 w 364"/>
                      <a:gd name="T47" fmla="*/ 2 h 308"/>
                      <a:gd name="T48" fmla="*/ 1 w 364"/>
                      <a:gd name="T49" fmla="*/ 2 h 308"/>
                      <a:gd name="T50" fmla="*/ 1 w 364"/>
                      <a:gd name="T51" fmla="*/ 2 h 308"/>
                      <a:gd name="T52" fmla="*/ 2 w 364"/>
                      <a:gd name="T53" fmla="*/ 2 h 308"/>
                      <a:gd name="T54" fmla="*/ 2 w 364"/>
                      <a:gd name="T55" fmla="*/ 2 h 308"/>
                      <a:gd name="T56" fmla="*/ 2 w 364"/>
                      <a:gd name="T57" fmla="*/ 3 h 308"/>
                      <a:gd name="T58" fmla="*/ 1 w 364"/>
                      <a:gd name="T59" fmla="*/ 3 h 308"/>
                      <a:gd name="T60" fmla="*/ 1 w 364"/>
                      <a:gd name="T61" fmla="*/ 3 h 308"/>
                      <a:gd name="T62" fmla="*/ 1 w 364"/>
                      <a:gd name="T63" fmla="*/ 3 h 308"/>
                      <a:gd name="T64" fmla="*/ 1 w 364"/>
                      <a:gd name="T65" fmla="*/ 3 h 308"/>
                      <a:gd name="T66" fmla="*/ 1 w 364"/>
                      <a:gd name="T67" fmla="*/ 3 h 308"/>
                      <a:gd name="T68" fmla="*/ 0 w 364"/>
                      <a:gd name="T69" fmla="*/ 3 h 308"/>
                      <a:gd name="T70" fmla="*/ 0 w 364"/>
                      <a:gd name="T71" fmla="*/ 5 h 308"/>
                      <a:gd name="T72" fmla="*/ 1 w 364"/>
                      <a:gd name="T73" fmla="*/ 5 h 308"/>
                      <a:gd name="T74" fmla="*/ 1 w 364"/>
                      <a:gd name="T75" fmla="*/ 5 h 308"/>
                      <a:gd name="T76" fmla="*/ 5 w 364"/>
                      <a:gd name="T77" fmla="*/ 5 h 308"/>
                      <a:gd name="T78" fmla="*/ 5 w 364"/>
                      <a:gd name="T79" fmla="*/ 5 h 308"/>
                      <a:gd name="T80" fmla="*/ 5 w 364"/>
                      <a:gd name="T81" fmla="*/ 5 h 308"/>
                      <a:gd name="T82" fmla="*/ 5 w 364"/>
                      <a:gd name="T83" fmla="*/ 3 h 308"/>
                      <a:gd name="T84" fmla="*/ 5 w 364"/>
                      <a:gd name="T85" fmla="*/ 3 h 308"/>
                      <a:gd name="T86" fmla="*/ 5 w 364"/>
                      <a:gd name="T87" fmla="*/ 3 h 308"/>
                      <a:gd name="T88" fmla="*/ 6 w 364"/>
                      <a:gd name="T89" fmla="*/ 3 h 308"/>
                      <a:gd name="T90" fmla="*/ 6 w 364"/>
                      <a:gd name="T91" fmla="*/ 3 h 308"/>
                      <a:gd name="T92" fmla="*/ 6 w 364"/>
                      <a:gd name="T93" fmla="*/ 3 h 308"/>
                      <a:gd name="T94" fmla="*/ 6 w 364"/>
                      <a:gd name="T95" fmla="*/ 3 h 308"/>
                      <a:gd name="T96" fmla="*/ 6 w 364"/>
                      <a:gd name="T97" fmla="*/ 2 h 308"/>
                      <a:gd name="T98" fmla="*/ 6 w 364"/>
                      <a:gd name="T99" fmla="*/ 2 h 308"/>
                      <a:gd name="T100" fmla="*/ 6 w 364"/>
                      <a:gd name="T101" fmla="*/ 2 h 308"/>
                      <a:gd name="T102" fmla="*/ 6 w 364"/>
                      <a:gd name="T103" fmla="*/ 2 h 308"/>
                      <a:gd name="T104" fmla="*/ 6 w 364"/>
                      <a:gd name="T105" fmla="*/ 2 h 308"/>
                      <a:gd name="T106" fmla="*/ 5 w 364"/>
                      <a:gd name="T107" fmla="*/ 2 h 308"/>
                      <a:gd name="T108" fmla="*/ 5 w 364"/>
                      <a:gd name="T109" fmla="*/ 1 h 308"/>
                      <a:gd name="T110" fmla="*/ 5 w 364"/>
                      <a:gd name="T111" fmla="*/ 1 h 308"/>
                      <a:gd name="T112" fmla="*/ 5 w 364"/>
                      <a:gd name="T113" fmla="*/ 1 h 308"/>
                      <a:gd name="T114" fmla="*/ 5 w 364"/>
                      <a:gd name="T115" fmla="*/ 1 h 308"/>
                      <a:gd name="T116" fmla="*/ 5 w 364"/>
                      <a:gd name="T117" fmla="*/ 1 h 308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w 364"/>
                      <a:gd name="T178" fmla="*/ 0 h 308"/>
                      <a:gd name="T179" fmla="*/ 364 w 364"/>
                      <a:gd name="T180" fmla="*/ 308 h 308"/>
                    </a:gdLst>
                    <a:ahLst/>
                    <a:cxnLst>
                      <a:cxn ang="T118">
                        <a:pos x="T0" y="T1"/>
                      </a:cxn>
                      <a:cxn ang="T119">
                        <a:pos x="T2" y="T3"/>
                      </a:cxn>
                      <a:cxn ang="T120">
                        <a:pos x="T4" y="T5"/>
                      </a:cxn>
                      <a:cxn ang="T121">
                        <a:pos x="T6" y="T7"/>
                      </a:cxn>
                      <a:cxn ang="T122">
                        <a:pos x="T8" y="T9"/>
                      </a:cxn>
                      <a:cxn ang="T123">
                        <a:pos x="T10" y="T11"/>
                      </a:cxn>
                      <a:cxn ang="T124">
                        <a:pos x="T12" y="T13"/>
                      </a:cxn>
                      <a:cxn ang="T125">
                        <a:pos x="T14" y="T15"/>
                      </a:cxn>
                      <a:cxn ang="T126">
                        <a:pos x="T16" y="T17"/>
                      </a:cxn>
                      <a:cxn ang="T127">
                        <a:pos x="T18" y="T19"/>
                      </a:cxn>
                      <a:cxn ang="T128">
                        <a:pos x="T20" y="T21"/>
                      </a:cxn>
                      <a:cxn ang="T129">
                        <a:pos x="T22" y="T23"/>
                      </a:cxn>
                      <a:cxn ang="T130">
                        <a:pos x="T24" y="T25"/>
                      </a:cxn>
                      <a:cxn ang="T131">
                        <a:pos x="T26" y="T27"/>
                      </a:cxn>
                      <a:cxn ang="T132">
                        <a:pos x="T28" y="T29"/>
                      </a:cxn>
                      <a:cxn ang="T133">
                        <a:pos x="T30" y="T31"/>
                      </a:cxn>
                      <a:cxn ang="T134">
                        <a:pos x="T32" y="T33"/>
                      </a:cxn>
                      <a:cxn ang="T135">
                        <a:pos x="T34" y="T35"/>
                      </a:cxn>
                      <a:cxn ang="T136">
                        <a:pos x="T36" y="T37"/>
                      </a:cxn>
                      <a:cxn ang="T137">
                        <a:pos x="T38" y="T39"/>
                      </a:cxn>
                      <a:cxn ang="T138">
                        <a:pos x="T40" y="T41"/>
                      </a:cxn>
                      <a:cxn ang="T139">
                        <a:pos x="T42" y="T43"/>
                      </a:cxn>
                      <a:cxn ang="T140">
                        <a:pos x="T44" y="T45"/>
                      </a:cxn>
                      <a:cxn ang="T141">
                        <a:pos x="T46" y="T47"/>
                      </a:cxn>
                      <a:cxn ang="T142">
                        <a:pos x="T48" y="T49"/>
                      </a:cxn>
                      <a:cxn ang="T143">
                        <a:pos x="T50" y="T51"/>
                      </a:cxn>
                      <a:cxn ang="T144">
                        <a:pos x="T52" y="T53"/>
                      </a:cxn>
                      <a:cxn ang="T145">
                        <a:pos x="T54" y="T55"/>
                      </a:cxn>
                      <a:cxn ang="T146">
                        <a:pos x="T56" y="T57"/>
                      </a:cxn>
                      <a:cxn ang="T147">
                        <a:pos x="T58" y="T59"/>
                      </a:cxn>
                      <a:cxn ang="T148">
                        <a:pos x="T60" y="T61"/>
                      </a:cxn>
                      <a:cxn ang="T149">
                        <a:pos x="T62" y="T63"/>
                      </a:cxn>
                      <a:cxn ang="T150">
                        <a:pos x="T64" y="T65"/>
                      </a:cxn>
                      <a:cxn ang="T151">
                        <a:pos x="T66" y="T67"/>
                      </a:cxn>
                      <a:cxn ang="T152">
                        <a:pos x="T68" y="T69"/>
                      </a:cxn>
                      <a:cxn ang="T153">
                        <a:pos x="T70" y="T71"/>
                      </a:cxn>
                      <a:cxn ang="T154">
                        <a:pos x="T72" y="T73"/>
                      </a:cxn>
                      <a:cxn ang="T155">
                        <a:pos x="T74" y="T75"/>
                      </a:cxn>
                      <a:cxn ang="T156">
                        <a:pos x="T76" y="T77"/>
                      </a:cxn>
                      <a:cxn ang="T157">
                        <a:pos x="T78" y="T79"/>
                      </a:cxn>
                      <a:cxn ang="T158">
                        <a:pos x="T80" y="T81"/>
                      </a:cxn>
                      <a:cxn ang="T159">
                        <a:pos x="T82" y="T83"/>
                      </a:cxn>
                      <a:cxn ang="T160">
                        <a:pos x="T84" y="T85"/>
                      </a:cxn>
                      <a:cxn ang="T161">
                        <a:pos x="T86" y="T87"/>
                      </a:cxn>
                      <a:cxn ang="T162">
                        <a:pos x="T88" y="T89"/>
                      </a:cxn>
                      <a:cxn ang="T163">
                        <a:pos x="T90" y="T91"/>
                      </a:cxn>
                      <a:cxn ang="T164">
                        <a:pos x="T92" y="T93"/>
                      </a:cxn>
                      <a:cxn ang="T165">
                        <a:pos x="T94" y="T95"/>
                      </a:cxn>
                      <a:cxn ang="T166">
                        <a:pos x="T96" y="T97"/>
                      </a:cxn>
                      <a:cxn ang="T167">
                        <a:pos x="T98" y="T99"/>
                      </a:cxn>
                      <a:cxn ang="T168">
                        <a:pos x="T100" y="T101"/>
                      </a:cxn>
                      <a:cxn ang="T169">
                        <a:pos x="T102" y="T103"/>
                      </a:cxn>
                      <a:cxn ang="T170">
                        <a:pos x="T104" y="T105"/>
                      </a:cxn>
                      <a:cxn ang="T171">
                        <a:pos x="T106" y="T107"/>
                      </a:cxn>
                      <a:cxn ang="T172">
                        <a:pos x="T108" y="T109"/>
                      </a:cxn>
                      <a:cxn ang="T173">
                        <a:pos x="T110" y="T111"/>
                      </a:cxn>
                      <a:cxn ang="T174">
                        <a:pos x="T112" y="T113"/>
                      </a:cxn>
                      <a:cxn ang="T175">
                        <a:pos x="T114" y="T115"/>
                      </a:cxn>
                      <a:cxn ang="T176">
                        <a:pos x="T116" y="T117"/>
                      </a:cxn>
                    </a:cxnLst>
                    <a:rect l="T177" t="T178" r="T179" b="T180"/>
                    <a:pathLst>
                      <a:path w="364" h="308">
                        <a:moveTo>
                          <a:pt x="314" y="19"/>
                        </a:moveTo>
                        <a:lnTo>
                          <a:pt x="282" y="13"/>
                        </a:lnTo>
                        <a:lnTo>
                          <a:pt x="251" y="11"/>
                        </a:lnTo>
                        <a:lnTo>
                          <a:pt x="218" y="19"/>
                        </a:lnTo>
                        <a:lnTo>
                          <a:pt x="222" y="34"/>
                        </a:lnTo>
                        <a:lnTo>
                          <a:pt x="220" y="49"/>
                        </a:lnTo>
                        <a:lnTo>
                          <a:pt x="211" y="63"/>
                        </a:lnTo>
                        <a:lnTo>
                          <a:pt x="199" y="72"/>
                        </a:lnTo>
                        <a:lnTo>
                          <a:pt x="184" y="74"/>
                        </a:lnTo>
                        <a:lnTo>
                          <a:pt x="168" y="72"/>
                        </a:lnTo>
                        <a:lnTo>
                          <a:pt x="155" y="63"/>
                        </a:lnTo>
                        <a:lnTo>
                          <a:pt x="147" y="49"/>
                        </a:lnTo>
                        <a:lnTo>
                          <a:pt x="144" y="34"/>
                        </a:lnTo>
                        <a:lnTo>
                          <a:pt x="147" y="19"/>
                        </a:lnTo>
                        <a:lnTo>
                          <a:pt x="124" y="5"/>
                        </a:lnTo>
                        <a:lnTo>
                          <a:pt x="99" y="0"/>
                        </a:lnTo>
                        <a:lnTo>
                          <a:pt x="73" y="0"/>
                        </a:lnTo>
                        <a:lnTo>
                          <a:pt x="48" y="7"/>
                        </a:lnTo>
                        <a:lnTo>
                          <a:pt x="25" y="21"/>
                        </a:lnTo>
                        <a:lnTo>
                          <a:pt x="17" y="48"/>
                        </a:lnTo>
                        <a:lnTo>
                          <a:pt x="11" y="74"/>
                        </a:lnTo>
                        <a:lnTo>
                          <a:pt x="13" y="101"/>
                        </a:lnTo>
                        <a:lnTo>
                          <a:pt x="21" y="128"/>
                        </a:lnTo>
                        <a:lnTo>
                          <a:pt x="34" y="124"/>
                        </a:lnTo>
                        <a:lnTo>
                          <a:pt x="50" y="128"/>
                        </a:lnTo>
                        <a:lnTo>
                          <a:pt x="63" y="136"/>
                        </a:lnTo>
                        <a:lnTo>
                          <a:pt x="73" y="149"/>
                        </a:lnTo>
                        <a:lnTo>
                          <a:pt x="74" y="165"/>
                        </a:lnTo>
                        <a:lnTo>
                          <a:pt x="73" y="180"/>
                        </a:lnTo>
                        <a:lnTo>
                          <a:pt x="63" y="193"/>
                        </a:lnTo>
                        <a:lnTo>
                          <a:pt x="50" y="201"/>
                        </a:lnTo>
                        <a:lnTo>
                          <a:pt x="34" y="205"/>
                        </a:lnTo>
                        <a:lnTo>
                          <a:pt x="21" y="201"/>
                        </a:lnTo>
                        <a:lnTo>
                          <a:pt x="7" y="220"/>
                        </a:lnTo>
                        <a:lnTo>
                          <a:pt x="0" y="241"/>
                        </a:lnTo>
                        <a:lnTo>
                          <a:pt x="0" y="264"/>
                        </a:lnTo>
                        <a:lnTo>
                          <a:pt x="4" y="287"/>
                        </a:lnTo>
                        <a:lnTo>
                          <a:pt x="11" y="308"/>
                        </a:lnTo>
                        <a:lnTo>
                          <a:pt x="299" y="308"/>
                        </a:lnTo>
                        <a:lnTo>
                          <a:pt x="291" y="287"/>
                        </a:lnTo>
                        <a:lnTo>
                          <a:pt x="287" y="264"/>
                        </a:lnTo>
                        <a:lnTo>
                          <a:pt x="289" y="241"/>
                        </a:lnTo>
                        <a:lnTo>
                          <a:pt x="295" y="220"/>
                        </a:lnTo>
                        <a:lnTo>
                          <a:pt x="308" y="201"/>
                        </a:lnTo>
                        <a:lnTo>
                          <a:pt x="324" y="205"/>
                        </a:lnTo>
                        <a:lnTo>
                          <a:pt x="339" y="201"/>
                        </a:lnTo>
                        <a:lnTo>
                          <a:pt x="351" y="193"/>
                        </a:lnTo>
                        <a:lnTo>
                          <a:pt x="360" y="180"/>
                        </a:lnTo>
                        <a:lnTo>
                          <a:pt x="364" y="165"/>
                        </a:lnTo>
                        <a:lnTo>
                          <a:pt x="360" y="149"/>
                        </a:lnTo>
                        <a:lnTo>
                          <a:pt x="351" y="136"/>
                        </a:lnTo>
                        <a:lnTo>
                          <a:pt x="339" y="128"/>
                        </a:lnTo>
                        <a:lnTo>
                          <a:pt x="324" y="124"/>
                        </a:lnTo>
                        <a:lnTo>
                          <a:pt x="308" y="128"/>
                        </a:lnTo>
                        <a:lnTo>
                          <a:pt x="301" y="101"/>
                        </a:lnTo>
                        <a:lnTo>
                          <a:pt x="301" y="74"/>
                        </a:lnTo>
                        <a:lnTo>
                          <a:pt x="305" y="48"/>
                        </a:lnTo>
                        <a:lnTo>
                          <a:pt x="314" y="21"/>
                        </a:lnTo>
                        <a:lnTo>
                          <a:pt x="314" y="19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88" name="Freeform 265"/>
                  <p:cNvSpPr>
                    <a:spLocks/>
                  </p:cNvSpPr>
                  <p:nvPr/>
                </p:nvSpPr>
                <p:spPr bwMode="auto">
                  <a:xfrm>
                    <a:off x="2711" y="1726"/>
                    <a:ext cx="155" cy="182"/>
                  </a:xfrm>
                  <a:custGeom>
                    <a:avLst/>
                    <a:gdLst>
                      <a:gd name="T0" fmla="*/ 0 w 311"/>
                      <a:gd name="T1" fmla="*/ 0 h 365"/>
                      <a:gd name="T2" fmla="*/ 0 w 311"/>
                      <a:gd name="T3" fmla="*/ 1 h 365"/>
                      <a:gd name="T4" fmla="*/ 0 w 311"/>
                      <a:gd name="T5" fmla="*/ 1 h 365"/>
                      <a:gd name="T6" fmla="*/ 0 w 311"/>
                      <a:gd name="T7" fmla="*/ 2 h 365"/>
                      <a:gd name="T8" fmla="*/ 0 w 311"/>
                      <a:gd name="T9" fmla="*/ 2 h 365"/>
                      <a:gd name="T10" fmla="*/ 0 w 311"/>
                      <a:gd name="T11" fmla="*/ 2 h 365"/>
                      <a:gd name="T12" fmla="*/ 1 w 311"/>
                      <a:gd name="T13" fmla="*/ 2 h 365"/>
                      <a:gd name="T14" fmla="*/ 1 w 311"/>
                      <a:gd name="T15" fmla="*/ 2 h 365"/>
                      <a:gd name="T16" fmla="*/ 1 w 311"/>
                      <a:gd name="T17" fmla="*/ 2 h 365"/>
                      <a:gd name="T18" fmla="*/ 1 w 311"/>
                      <a:gd name="T19" fmla="*/ 3 h 365"/>
                      <a:gd name="T20" fmla="*/ 1 w 311"/>
                      <a:gd name="T21" fmla="*/ 3 h 365"/>
                      <a:gd name="T22" fmla="*/ 0 w 311"/>
                      <a:gd name="T23" fmla="*/ 3 h 365"/>
                      <a:gd name="T24" fmla="*/ 0 w 311"/>
                      <a:gd name="T25" fmla="*/ 3 h 365"/>
                      <a:gd name="T26" fmla="*/ 0 w 311"/>
                      <a:gd name="T27" fmla="*/ 3 h 365"/>
                      <a:gd name="T28" fmla="*/ 0 w 311"/>
                      <a:gd name="T29" fmla="*/ 3 h 365"/>
                      <a:gd name="T30" fmla="*/ 0 w 311"/>
                      <a:gd name="T31" fmla="*/ 4 h 365"/>
                      <a:gd name="T32" fmla="*/ 0 w 311"/>
                      <a:gd name="T33" fmla="*/ 4 h 365"/>
                      <a:gd name="T34" fmla="*/ 0 w 311"/>
                      <a:gd name="T35" fmla="*/ 4 h 365"/>
                      <a:gd name="T36" fmla="*/ 0 w 311"/>
                      <a:gd name="T37" fmla="*/ 5 h 365"/>
                      <a:gd name="T38" fmla="*/ 0 w 311"/>
                      <a:gd name="T39" fmla="*/ 5 h 365"/>
                      <a:gd name="T40" fmla="*/ 1 w 311"/>
                      <a:gd name="T41" fmla="*/ 5 h 365"/>
                      <a:gd name="T42" fmla="*/ 1 w 311"/>
                      <a:gd name="T43" fmla="*/ 5 h 365"/>
                      <a:gd name="T44" fmla="*/ 2 w 311"/>
                      <a:gd name="T45" fmla="*/ 5 h 365"/>
                      <a:gd name="T46" fmla="*/ 1 w 311"/>
                      <a:gd name="T47" fmla="*/ 5 h 365"/>
                      <a:gd name="T48" fmla="*/ 2 w 311"/>
                      <a:gd name="T49" fmla="*/ 4 h 365"/>
                      <a:gd name="T50" fmla="*/ 2 w 311"/>
                      <a:gd name="T51" fmla="*/ 4 h 365"/>
                      <a:gd name="T52" fmla="*/ 2 w 311"/>
                      <a:gd name="T53" fmla="*/ 4 h 365"/>
                      <a:gd name="T54" fmla="*/ 2 w 311"/>
                      <a:gd name="T55" fmla="*/ 4 h 365"/>
                      <a:gd name="T56" fmla="*/ 2 w 311"/>
                      <a:gd name="T57" fmla="*/ 4 h 365"/>
                      <a:gd name="T58" fmla="*/ 3 w 311"/>
                      <a:gd name="T59" fmla="*/ 4 h 365"/>
                      <a:gd name="T60" fmla="*/ 3 w 311"/>
                      <a:gd name="T61" fmla="*/ 4 h 365"/>
                      <a:gd name="T62" fmla="*/ 3 w 311"/>
                      <a:gd name="T63" fmla="*/ 5 h 365"/>
                      <a:gd name="T64" fmla="*/ 3 w 311"/>
                      <a:gd name="T65" fmla="*/ 5 h 365"/>
                      <a:gd name="T66" fmla="*/ 3 w 311"/>
                      <a:gd name="T67" fmla="*/ 5 h 365"/>
                      <a:gd name="T68" fmla="*/ 3 w 311"/>
                      <a:gd name="T69" fmla="*/ 5 h 365"/>
                      <a:gd name="T70" fmla="*/ 4 w 311"/>
                      <a:gd name="T71" fmla="*/ 5 h 365"/>
                      <a:gd name="T72" fmla="*/ 4 w 311"/>
                      <a:gd name="T73" fmla="*/ 5 h 365"/>
                      <a:gd name="T74" fmla="*/ 4 w 311"/>
                      <a:gd name="T75" fmla="*/ 5 h 365"/>
                      <a:gd name="T76" fmla="*/ 4 w 311"/>
                      <a:gd name="T77" fmla="*/ 1 h 365"/>
                      <a:gd name="T78" fmla="*/ 4 w 311"/>
                      <a:gd name="T79" fmla="*/ 1 h 365"/>
                      <a:gd name="T80" fmla="*/ 4 w 311"/>
                      <a:gd name="T81" fmla="*/ 1 h 365"/>
                      <a:gd name="T82" fmla="*/ 3 w 311"/>
                      <a:gd name="T83" fmla="*/ 1 h 365"/>
                      <a:gd name="T84" fmla="*/ 3 w 311"/>
                      <a:gd name="T85" fmla="*/ 1 h 365"/>
                      <a:gd name="T86" fmla="*/ 3 w 311"/>
                      <a:gd name="T87" fmla="*/ 0 h 365"/>
                      <a:gd name="T88" fmla="*/ 3 w 311"/>
                      <a:gd name="T89" fmla="*/ 0 h 365"/>
                      <a:gd name="T90" fmla="*/ 3 w 311"/>
                      <a:gd name="T91" fmla="*/ 0 h 365"/>
                      <a:gd name="T92" fmla="*/ 3 w 311"/>
                      <a:gd name="T93" fmla="*/ 0 h 365"/>
                      <a:gd name="T94" fmla="*/ 2 w 311"/>
                      <a:gd name="T95" fmla="*/ 0 h 365"/>
                      <a:gd name="T96" fmla="*/ 2 w 311"/>
                      <a:gd name="T97" fmla="*/ 0 h 365"/>
                      <a:gd name="T98" fmla="*/ 2 w 311"/>
                      <a:gd name="T99" fmla="*/ 0 h 365"/>
                      <a:gd name="T100" fmla="*/ 2 w 311"/>
                      <a:gd name="T101" fmla="*/ 0 h 365"/>
                      <a:gd name="T102" fmla="*/ 2 w 311"/>
                      <a:gd name="T103" fmla="*/ 0 h 365"/>
                      <a:gd name="T104" fmla="*/ 1 w 311"/>
                      <a:gd name="T105" fmla="*/ 0 h 365"/>
                      <a:gd name="T106" fmla="*/ 2 w 311"/>
                      <a:gd name="T107" fmla="*/ 0 h 365"/>
                      <a:gd name="T108" fmla="*/ 1 w 311"/>
                      <a:gd name="T109" fmla="*/ 0 h 365"/>
                      <a:gd name="T110" fmla="*/ 1 w 311"/>
                      <a:gd name="T111" fmla="*/ 1 h 365"/>
                      <a:gd name="T112" fmla="*/ 0 w 311"/>
                      <a:gd name="T113" fmla="*/ 0 h 365"/>
                      <a:gd name="T114" fmla="*/ 0 w 311"/>
                      <a:gd name="T115" fmla="*/ 0 h 365"/>
                      <a:gd name="T116" fmla="*/ 0 w 311"/>
                      <a:gd name="T117" fmla="*/ 0 h 365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w 311"/>
                      <a:gd name="T178" fmla="*/ 0 h 365"/>
                      <a:gd name="T179" fmla="*/ 311 w 311"/>
                      <a:gd name="T180" fmla="*/ 365 h 365"/>
                    </a:gdLst>
                    <a:ahLst/>
                    <a:cxnLst>
                      <a:cxn ang="T118">
                        <a:pos x="T0" y="T1"/>
                      </a:cxn>
                      <a:cxn ang="T119">
                        <a:pos x="T2" y="T3"/>
                      </a:cxn>
                      <a:cxn ang="T120">
                        <a:pos x="T4" y="T5"/>
                      </a:cxn>
                      <a:cxn ang="T121">
                        <a:pos x="T6" y="T7"/>
                      </a:cxn>
                      <a:cxn ang="T122">
                        <a:pos x="T8" y="T9"/>
                      </a:cxn>
                      <a:cxn ang="T123">
                        <a:pos x="T10" y="T11"/>
                      </a:cxn>
                      <a:cxn ang="T124">
                        <a:pos x="T12" y="T13"/>
                      </a:cxn>
                      <a:cxn ang="T125">
                        <a:pos x="T14" y="T15"/>
                      </a:cxn>
                      <a:cxn ang="T126">
                        <a:pos x="T16" y="T17"/>
                      </a:cxn>
                      <a:cxn ang="T127">
                        <a:pos x="T18" y="T19"/>
                      </a:cxn>
                      <a:cxn ang="T128">
                        <a:pos x="T20" y="T21"/>
                      </a:cxn>
                      <a:cxn ang="T129">
                        <a:pos x="T22" y="T23"/>
                      </a:cxn>
                      <a:cxn ang="T130">
                        <a:pos x="T24" y="T25"/>
                      </a:cxn>
                      <a:cxn ang="T131">
                        <a:pos x="T26" y="T27"/>
                      </a:cxn>
                      <a:cxn ang="T132">
                        <a:pos x="T28" y="T29"/>
                      </a:cxn>
                      <a:cxn ang="T133">
                        <a:pos x="T30" y="T31"/>
                      </a:cxn>
                      <a:cxn ang="T134">
                        <a:pos x="T32" y="T33"/>
                      </a:cxn>
                      <a:cxn ang="T135">
                        <a:pos x="T34" y="T35"/>
                      </a:cxn>
                      <a:cxn ang="T136">
                        <a:pos x="T36" y="T37"/>
                      </a:cxn>
                      <a:cxn ang="T137">
                        <a:pos x="T38" y="T39"/>
                      </a:cxn>
                      <a:cxn ang="T138">
                        <a:pos x="T40" y="T41"/>
                      </a:cxn>
                      <a:cxn ang="T139">
                        <a:pos x="T42" y="T43"/>
                      </a:cxn>
                      <a:cxn ang="T140">
                        <a:pos x="T44" y="T45"/>
                      </a:cxn>
                      <a:cxn ang="T141">
                        <a:pos x="T46" y="T47"/>
                      </a:cxn>
                      <a:cxn ang="T142">
                        <a:pos x="T48" y="T49"/>
                      </a:cxn>
                      <a:cxn ang="T143">
                        <a:pos x="T50" y="T51"/>
                      </a:cxn>
                      <a:cxn ang="T144">
                        <a:pos x="T52" y="T53"/>
                      </a:cxn>
                      <a:cxn ang="T145">
                        <a:pos x="T54" y="T55"/>
                      </a:cxn>
                      <a:cxn ang="T146">
                        <a:pos x="T56" y="T57"/>
                      </a:cxn>
                      <a:cxn ang="T147">
                        <a:pos x="T58" y="T59"/>
                      </a:cxn>
                      <a:cxn ang="T148">
                        <a:pos x="T60" y="T61"/>
                      </a:cxn>
                      <a:cxn ang="T149">
                        <a:pos x="T62" y="T63"/>
                      </a:cxn>
                      <a:cxn ang="T150">
                        <a:pos x="T64" y="T65"/>
                      </a:cxn>
                      <a:cxn ang="T151">
                        <a:pos x="T66" y="T67"/>
                      </a:cxn>
                      <a:cxn ang="T152">
                        <a:pos x="T68" y="T69"/>
                      </a:cxn>
                      <a:cxn ang="T153">
                        <a:pos x="T70" y="T71"/>
                      </a:cxn>
                      <a:cxn ang="T154">
                        <a:pos x="T72" y="T73"/>
                      </a:cxn>
                      <a:cxn ang="T155">
                        <a:pos x="T74" y="T75"/>
                      </a:cxn>
                      <a:cxn ang="T156">
                        <a:pos x="T76" y="T77"/>
                      </a:cxn>
                      <a:cxn ang="T157">
                        <a:pos x="T78" y="T79"/>
                      </a:cxn>
                      <a:cxn ang="T158">
                        <a:pos x="T80" y="T81"/>
                      </a:cxn>
                      <a:cxn ang="T159">
                        <a:pos x="T82" y="T83"/>
                      </a:cxn>
                      <a:cxn ang="T160">
                        <a:pos x="T84" y="T85"/>
                      </a:cxn>
                      <a:cxn ang="T161">
                        <a:pos x="T86" y="T87"/>
                      </a:cxn>
                      <a:cxn ang="T162">
                        <a:pos x="T88" y="T89"/>
                      </a:cxn>
                      <a:cxn ang="T163">
                        <a:pos x="T90" y="T91"/>
                      </a:cxn>
                      <a:cxn ang="T164">
                        <a:pos x="T92" y="T93"/>
                      </a:cxn>
                      <a:cxn ang="T165">
                        <a:pos x="T94" y="T95"/>
                      </a:cxn>
                      <a:cxn ang="T166">
                        <a:pos x="T96" y="T97"/>
                      </a:cxn>
                      <a:cxn ang="T167">
                        <a:pos x="T98" y="T99"/>
                      </a:cxn>
                      <a:cxn ang="T168">
                        <a:pos x="T100" y="T101"/>
                      </a:cxn>
                      <a:cxn ang="T169">
                        <a:pos x="T102" y="T103"/>
                      </a:cxn>
                      <a:cxn ang="T170">
                        <a:pos x="T104" y="T105"/>
                      </a:cxn>
                      <a:cxn ang="T171">
                        <a:pos x="T106" y="T107"/>
                      </a:cxn>
                      <a:cxn ang="T172">
                        <a:pos x="T108" y="T109"/>
                      </a:cxn>
                      <a:cxn ang="T173">
                        <a:pos x="T110" y="T111"/>
                      </a:cxn>
                      <a:cxn ang="T174">
                        <a:pos x="T112" y="T113"/>
                      </a:cxn>
                      <a:cxn ang="T175">
                        <a:pos x="T114" y="T115"/>
                      </a:cxn>
                      <a:cxn ang="T176">
                        <a:pos x="T116" y="T117"/>
                      </a:cxn>
                    </a:cxnLst>
                    <a:rect l="T177" t="T178" r="T179" b="T180"/>
                    <a:pathLst>
                      <a:path w="311" h="365">
                        <a:moveTo>
                          <a:pt x="21" y="50"/>
                        </a:moveTo>
                        <a:lnTo>
                          <a:pt x="14" y="81"/>
                        </a:lnTo>
                        <a:lnTo>
                          <a:pt x="14" y="113"/>
                        </a:lnTo>
                        <a:lnTo>
                          <a:pt x="21" y="144"/>
                        </a:lnTo>
                        <a:lnTo>
                          <a:pt x="37" y="140"/>
                        </a:lnTo>
                        <a:lnTo>
                          <a:pt x="52" y="144"/>
                        </a:lnTo>
                        <a:lnTo>
                          <a:pt x="65" y="152"/>
                        </a:lnTo>
                        <a:lnTo>
                          <a:pt x="73" y="165"/>
                        </a:lnTo>
                        <a:lnTo>
                          <a:pt x="77" y="181"/>
                        </a:lnTo>
                        <a:lnTo>
                          <a:pt x="73" y="196"/>
                        </a:lnTo>
                        <a:lnTo>
                          <a:pt x="65" y="209"/>
                        </a:lnTo>
                        <a:lnTo>
                          <a:pt x="52" y="217"/>
                        </a:lnTo>
                        <a:lnTo>
                          <a:pt x="37" y="219"/>
                        </a:lnTo>
                        <a:lnTo>
                          <a:pt x="21" y="217"/>
                        </a:lnTo>
                        <a:lnTo>
                          <a:pt x="8" y="238"/>
                        </a:lnTo>
                        <a:lnTo>
                          <a:pt x="0" y="265"/>
                        </a:lnTo>
                        <a:lnTo>
                          <a:pt x="2" y="290"/>
                        </a:lnTo>
                        <a:lnTo>
                          <a:pt x="10" y="317"/>
                        </a:lnTo>
                        <a:lnTo>
                          <a:pt x="23" y="338"/>
                        </a:lnTo>
                        <a:lnTo>
                          <a:pt x="50" y="347"/>
                        </a:lnTo>
                        <a:lnTo>
                          <a:pt x="77" y="351"/>
                        </a:lnTo>
                        <a:lnTo>
                          <a:pt x="104" y="349"/>
                        </a:lnTo>
                        <a:lnTo>
                          <a:pt x="131" y="344"/>
                        </a:lnTo>
                        <a:lnTo>
                          <a:pt x="127" y="328"/>
                        </a:lnTo>
                        <a:lnTo>
                          <a:pt x="131" y="313"/>
                        </a:lnTo>
                        <a:lnTo>
                          <a:pt x="138" y="299"/>
                        </a:lnTo>
                        <a:lnTo>
                          <a:pt x="152" y="292"/>
                        </a:lnTo>
                        <a:lnTo>
                          <a:pt x="167" y="288"/>
                        </a:lnTo>
                        <a:lnTo>
                          <a:pt x="182" y="292"/>
                        </a:lnTo>
                        <a:lnTo>
                          <a:pt x="194" y="299"/>
                        </a:lnTo>
                        <a:lnTo>
                          <a:pt x="203" y="313"/>
                        </a:lnTo>
                        <a:lnTo>
                          <a:pt x="205" y="328"/>
                        </a:lnTo>
                        <a:lnTo>
                          <a:pt x="203" y="344"/>
                        </a:lnTo>
                        <a:lnTo>
                          <a:pt x="223" y="355"/>
                        </a:lnTo>
                        <a:lnTo>
                          <a:pt x="244" y="363"/>
                        </a:lnTo>
                        <a:lnTo>
                          <a:pt x="267" y="365"/>
                        </a:lnTo>
                        <a:lnTo>
                          <a:pt x="290" y="361"/>
                        </a:lnTo>
                        <a:lnTo>
                          <a:pt x="311" y="351"/>
                        </a:lnTo>
                        <a:lnTo>
                          <a:pt x="311" y="64"/>
                        </a:lnTo>
                        <a:lnTo>
                          <a:pt x="290" y="73"/>
                        </a:lnTo>
                        <a:lnTo>
                          <a:pt x="267" y="77"/>
                        </a:lnTo>
                        <a:lnTo>
                          <a:pt x="244" y="75"/>
                        </a:lnTo>
                        <a:lnTo>
                          <a:pt x="223" y="67"/>
                        </a:lnTo>
                        <a:lnTo>
                          <a:pt x="203" y="56"/>
                        </a:lnTo>
                        <a:lnTo>
                          <a:pt x="205" y="41"/>
                        </a:lnTo>
                        <a:lnTo>
                          <a:pt x="203" y="25"/>
                        </a:lnTo>
                        <a:lnTo>
                          <a:pt x="194" y="12"/>
                        </a:lnTo>
                        <a:lnTo>
                          <a:pt x="182" y="4"/>
                        </a:lnTo>
                        <a:lnTo>
                          <a:pt x="167" y="0"/>
                        </a:lnTo>
                        <a:lnTo>
                          <a:pt x="152" y="4"/>
                        </a:lnTo>
                        <a:lnTo>
                          <a:pt x="138" y="12"/>
                        </a:lnTo>
                        <a:lnTo>
                          <a:pt x="131" y="25"/>
                        </a:lnTo>
                        <a:lnTo>
                          <a:pt x="127" y="41"/>
                        </a:lnTo>
                        <a:lnTo>
                          <a:pt x="131" y="56"/>
                        </a:lnTo>
                        <a:lnTo>
                          <a:pt x="104" y="62"/>
                        </a:lnTo>
                        <a:lnTo>
                          <a:pt x="77" y="64"/>
                        </a:lnTo>
                        <a:lnTo>
                          <a:pt x="48" y="60"/>
                        </a:lnTo>
                        <a:lnTo>
                          <a:pt x="23" y="50"/>
                        </a:lnTo>
                        <a:lnTo>
                          <a:pt x="21" y="50"/>
                        </a:lnTo>
                        <a:close/>
                      </a:path>
                    </a:pathLst>
                  </a:custGeom>
                  <a:solidFill>
                    <a:srgbClr val="00FF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89" name="Freeform 266"/>
                  <p:cNvSpPr>
                    <a:spLocks/>
                  </p:cNvSpPr>
                  <p:nvPr/>
                </p:nvSpPr>
                <p:spPr bwMode="auto">
                  <a:xfrm>
                    <a:off x="2480" y="1724"/>
                    <a:ext cx="197" cy="197"/>
                  </a:xfrm>
                  <a:custGeom>
                    <a:avLst/>
                    <a:gdLst>
                      <a:gd name="T0" fmla="*/ 4 w 395"/>
                      <a:gd name="T1" fmla="*/ 1 h 396"/>
                      <a:gd name="T2" fmla="*/ 4 w 395"/>
                      <a:gd name="T3" fmla="*/ 1 h 396"/>
                      <a:gd name="T4" fmla="*/ 3 w 395"/>
                      <a:gd name="T5" fmla="*/ 0 h 396"/>
                      <a:gd name="T6" fmla="*/ 3 w 395"/>
                      <a:gd name="T7" fmla="*/ 0 h 396"/>
                      <a:gd name="T8" fmla="*/ 3 w 395"/>
                      <a:gd name="T9" fmla="*/ 0 h 396"/>
                      <a:gd name="T10" fmla="*/ 2 w 395"/>
                      <a:gd name="T11" fmla="*/ 0 h 396"/>
                      <a:gd name="T12" fmla="*/ 2 w 395"/>
                      <a:gd name="T13" fmla="*/ 0 h 396"/>
                      <a:gd name="T14" fmla="*/ 2 w 395"/>
                      <a:gd name="T15" fmla="*/ 0 h 396"/>
                      <a:gd name="T16" fmla="*/ 1 w 395"/>
                      <a:gd name="T17" fmla="*/ 0 h 396"/>
                      <a:gd name="T18" fmla="*/ 1 w 395"/>
                      <a:gd name="T19" fmla="*/ 1 h 396"/>
                      <a:gd name="T20" fmla="*/ 1 w 395"/>
                      <a:gd name="T21" fmla="*/ 2 h 396"/>
                      <a:gd name="T22" fmla="*/ 0 w 395"/>
                      <a:gd name="T23" fmla="*/ 2 h 396"/>
                      <a:gd name="T24" fmla="*/ 0 w 395"/>
                      <a:gd name="T25" fmla="*/ 2 h 396"/>
                      <a:gd name="T26" fmla="*/ 0 w 395"/>
                      <a:gd name="T27" fmla="*/ 3 h 396"/>
                      <a:gd name="T28" fmla="*/ 0 w 395"/>
                      <a:gd name="T29" fmla="*/ 3 h 396"/>
                      <a:gd name="T30" fmla="*/ 0 w 395"/>
                      <a:gd name="T31" fmla="*/ 3 h 396"/>
                      <a:gd name="T32" fmla="*/ 0 w 395"/>
                      <a:gd name="T33" fmla="*/ 3 h 396"/>
                      <a:gd name="T34" fmla="*/ 0 w 395"/>
                      <a:gd name="T35" fmla="*/ 4 h 396"/>
                      <a:gd name="T36" fmla="*/ 1 w 395"/>
                      <a:gd name="T37" fmla="*/ 5 h 396"/>
                      <a:gd name="T38" fmla="*/ 1 w 395"/>
                      <a:gd name="T39" fmla="*/ 5 h 396"/>
                      <a:gd name="T40" fmla="*/ 2 w 395"/>
                      <a:gd name="T41" fmla="*/ 5 h 396"/>
                      <a:gd name="T42" fmla="*/ 2 w 395"/>
                      <a:gd name="T43" fmla="*/ 5 h 396"/>
                      <a:gd name="T44" fmla="*/ 3 w 395"/>
                      <a:gd name="T45" fmla="*/ 6 h 396"/>
                      <a:gd name="T46" fmla="*/ 3 w 395"/>
                      <a:gd name="T47" fmla="*/ 6 h 396"/>
                      <a:gd name="T48" fmla="*/ 3 w 395"/>
                      <a:gd name="T49" fmla="*/ 5 h 396"/>
                      <a:gd name="T50" fmla="*/ 3 w 395"/>
                      <a:gd name="T51" fmla="*/ 5 h 396"/>
                      <a:gd name="T52" fmla="*/ 4 w 395"/>
                      <a:gd name="T53" fmla="*/ 5 h 396"/>
                      <a:gd name="T54" fmla="*/ 5 w 395"/>
                      <a:gd name="T55" fmla="*/ 4 h 396"/>
                      <a:gd name="T56" fmla="*/ 4 w 395"/>
                      <a:gd name="T57" fmla="*/ 4 h 396"/>
                      <a:gd name="T58" fmla="*/ 5 w 395"/>
                      <a:gd name="T59" fmla="*/ 3 h 396"/>
                      <a:gd name="T60" fmla="*/ 5 w 395"/>
                      <a:gd name="T61" fmla="*/ 3 h 396"/>
                      <a:gd name="T62" fmla="*/ 6 w 395"/>
                      <a:gd name="T63" fmla="*/ 3 h 396"/>
                      <a:gd name="T64" fmla="*/ 6 w 395"/>
                      <a:gd name="T65" fmla="*/ 2 h 396"/>
                      <a:gd name="T66" fmla="*/ 5 w 395"/>
                      <a:gd name="T67" fmla="*/ 2 h 396"/>
                      <a:gd name="T68" fmla="*/ 5 w 395"/>
                      <a:gd name="T69" fmla="*/ 2 h 396"/>
                      <a:gd name="T70" fmla="*/ 5 w 395"/>
                      <a:gd name="T71" fmla="*/ 1 h 3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395"/>
                      <a:gd name="T109" fmla="*/ 0 h 396"/>
                      <a:gd name="T110" fmla="*/ 395 w 395"/>
                      <a:gd name="T111" fmla="*/ 396 h 39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395" h="396">
                        <a:moveTo>
                          <a:pt x="339" y="54"/>
                        </a:moveTo>
                        <a:lnTo>
                          <a:pt x="316" y="68"/>
                        </a:lnTo>
                        <a:lnTo>
                          <a:pt x="291" y="75"/>
                        </a:lnTo>
                        <a:lnTo>
                          <a:pt x="266" y="75"/>
                        </a:lnTo>
                        <a:lnTo>
                          <a:pt x="242" y="69"/>
                        </a:lnTo>
                        <a:lnTo>
                          <a:pt x="218" y="56"/>
                        </a:lnTo>
                        <a:lnTo>
                          <a:pt x="222" y="41"/>
                        </a:lnTo>
                        <a:lnTo>
                          <a:pt x="220" y="25"/>
                        </a:lnTo>
                        <a:lnTo>
                          <a:pt x="211" y="12"/>
                        </a:lnTo>
                        <a:lnTo>
                          <a:pt x="199" y="2"/>
                        </a:lnTo>
                        <a:lnTo>
                          <a:pt x="184" y="0"/>
                        </a:lnTo>
                        <a:lnTo>
                          <a:pt x="169" y="2"/>
                        </a:lnTo>
                        <a:lnTo>
                          <a:pt x="155" y="12"/>
                        </a:lnTo>
                        <a:lnTo>
                          <a:pt x="148" y="25"/>
                        </a:lnTo>
                        <a:lnTo>
                          <a:pt x="144" y="41"/>
                        </a:lnTo>
                        <a:lnTo>
                          <a:pt x="148" y="56"/>
                        </a:lnTo>
                        <a:lnTo>
                          <a:pt x="117" y="62"/>
                        </a:lnTo>
                        <a:lnTo>
                          <a:pt x="84" y="62"/>
                        </a:lnTo>
                        <a:lnTo>
                          <a:pt x="54" y="56"/>
                        </a:lnTo>
                        <a:lnTo>
                          <a:pt x="67" y="77"/>
                        </a:lnTo>
                        <a:lnTo>
                          <a:pt x="75" y="102"/>
                        </a:lnTo>
                        <a:lnTo>
                          <a:pt x="75" y="129"/>
                        </a:lnTo>
                        <a:lnTo>
                          <a:pt x="67" y="154"/>
                        </a:lnTo>
                        <a:lnTo>
                          <a:pt x="54" y="175"/>
                        </a:lnTo>
                        <a:lnTo>
                          <a:pt x="40" y="171"/>
                        </a:lnTo>
                        <a:lnTo>
                          <a:pt x="25" y="175"/>
                        </a:lnTo>
                        <a:lnTo>
                          <a:pt x="11" y="183"/>
                        </a:lnTo>
                        <a:lnTo>
                          <a:pt x="2" y="196"/>
                        </a:lnTo>
                        <a:lnTo>
                          <a:pt x="0" y="211"/>
                        </a:lnTo>
                        <a:lnTo>
                          <a:pt x="2" y="227"/>
                        </a:lnTo>
                        <a:lnTo>
                          <a:pt x="11" y="240"/>
                        </a:lnTo>
                        <a:lnTo>
                          <a:pt x="25" y="248"/>
                        </a:lnTo>
                        <a:lnTo>
                          <a:pt x="40" y="250"/>
                        </a:lnTo>
                        <a:lnTo>
                          <a:pt x="54" y="248"/>
                        </a:lnTo>
                        <a:lnTo>
                          <a:pt x="61" y="279"/>
                        </a:lnTo>
                        <a:lnTo>
                          <a:pt x="61" y="309"/>
                        </a:lnTo>
                        <a:lnTo>
                          <a:pt x="55" y="340"/>
                        </a:lnTo>
                        <a:lnTo>
                          <a:pt x="77" y="326"/>
                        </a:lnTo>
                        <a:lnTo>
                          <a:pt x="101" y="321"/>
                        </a:lnTo>
                        <a:lnTo>
                          <a:pt x="126" y="321"/>
                        </a:lnTo>
                        <a:lnTo>
                          <a:pt x="151" y="326"/>
                        </a:lnTo>
                        <a:lnTo>
                          <a:pt x="174" y="340"/>
                        </a:lnTo>
                        <a:lnTo>
                          <a:pt x="171" y="355"/>
                        </a:lnTo>
                        <a:lnTo>
                          <a:pt x="174" y="371"/>
                        </a:lnTo>
                        <a:lnTo>
                          <a:pt x="182" y="384"/>
                        </a:lnTo>
                        <a:lnTo>
                          <a:pt x="195" y="392"/>
                        </a:lnTo>
                        <a:lnTo>
                          <a:pt x="211" y="396"/>
                        </a:lnTo>
                        <a:lnTo>
                          <a:pt x="226" y="392"/>
                        </a:lnTo>
                        <a:lnTo>
                          <a:pt x="238" y="384"/>
                        </a:lnTo>
                        <a:lnTo>
                          <a:pt x="247" y="371"/>
                        </a:lnTo>
                        <a:lnTo>
                          <a:pt x="249" y="355"/>
                        </a:lnTo>
                        <a:lnTo>
                          <a:pt x="245" y="340"/>
                        </a:lnTo>
                        <a:lnTo>
                          <a:pt x="278" y="332"/>
                        </a:lnTo>
                        <a:lnTo>
                          <a:pt x="309" y="332"/>
                        </a:lnTo>
                        <a:lnTo>
                          <a:pt x="339" y="340"/>
                        </a:lnTo>
                        <a:lnTo>
                          <a:pt x="326" y="319"/>
                        </a:lnTo>
                        <a:lnTo>
                          <a:pt x="318" y="294"/>
                        </a:lnTo>
                        <a:lnTo>
                          <a:pt x="318" y="267"/>
                        </a:lnTo>
                        <a:lnTo>
                          <a:pt x="326" y="242"/>
                        </a:lnTo>
                        <a:lnTo>
                          <a:pt x="339" y="221"/>
                        </a:lnTo>
                        <a:lnTo>
                          <a:pt x="355" y="223"/>
                        </a:lnTo>
                        <a:lnTo>
                          <a:pt x="370" y="221"/>
                        </a:lnTo>
                        <a:lnTo>
                          <a:pt x="383" y="213"/>
                        </a:lnTo>
                        <a:lnTo>
                          <a:pt x="391" y="200"/>
                        </a:lnTo>
                        <a:lnTo>
                          <a:pt x="395" y="185"/>
                        </a:lnTo>
                        <a:lnTo>
                          <a:pt x="391" y="169"/>
                        </a:lnTo>
                        <a:lnTo>
                          <a:pt x="383" y="156"/>
                        </a:lnTo>
                        <a:lnTo>
                          <a:pt x="370" y="148"/>
                        </a:lnTo>
                        <a:lnTo>
                          <a:pt x="355" y="144"/>
                        </a:lnTo>
                        <a:lnTo>
                          <a:pt x="339" y="148"/>
                        </a:lnTo>
                        <a:lnTo>
                          <a:pt x="332" y="117"/>
                        </a:lnTo>
                        <a:lnTo>
                          <a:pt x="332" y="87"/>
                        </a:lnTo>
                        <a:lnTo>
                          <a:pt x="339" y="54"/>
                        </a:lnTo>
                        <a:close/>
                      </a:path>
                    </a:pathLst>
                  </a:custGeom>
                  <a:solidFill>
                    <a:srgbClr val="FF00FF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90" name="Freeform 267"/>
                  <p:cNvSpPr>
                    <a:spLocks/>
                  </p:cNvSpPr>
                  <p:nvPr/>
                </p:nvSpPr>
                <p:spPr bwMode="auto">
                  <a:xfrm>
                    <a:off x="3010" y="1751"/>
                    <a:ext cx="558" cy="674"/>
                  </a:xfrm>
                  <a:custGeom>
                    <a:avLst/>
                    <a:gdLst>
                      <a:gd name="T0" fmla="*/ 0 w 1116"/>
                      <a:gd name="T1" fmla="*/ 0 h 1348"/>
                      <a:gd name="T2" fmla="*/ 17 w 1116"/>
                      <a:gd name="T3" fmla="*/ 0 h 1348"/>
                      <a:gd name="T4" fmla="*/ 17 w 1116"/>
                      <a:gd name="T5" fmla="*/ 21 h 1348"/>
                      <a:gd name="T6" fmla="*/ 0 60000 65536"/>
                      <a:gd name="T7" fmla="*/ 0 60000 65536"/>
                      <a:gd name="T8" fmla="*/ 0 60000 65536"/>
                      <a:gd name="T9" fmla="*/ 0 w 1116"/>
                      <a:gd name="T10" fmla="*/ 0 h 1348"/>
                      <a:gd name="T11" fmla="*/ 1116 w 1116"/>
                      <a:gd name="T12" fmla="*/ 1348 h 134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116" h="1348">
                        <a:moveTo>
                          <a:pt x="0" y="0"/>
                        </a:moveTo>
                        <a:lnTo>
                          <a:pt x="1116" y="0"/>
                        </a:lnTo>
                        <a:lnTo>
                          <a:pt x="1116" y="1348"/>
                        </a:ln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9972" name="Text Box 268"/>
            <p:cNvSpPr txBox="1">
              <a:spLocks noChangeArrowheads="1"/>
            </p:cNvSpPr>
            <p:nvPr/>
          </p:nvSpPr>
          <p:spPr bwMode="auto">
            <a:xfrm>
              <a:off x="1296" y="1200"/>
              <a:ext cx="35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>
                  <a:solidFill>
                    <a:schemeClr val="accent2"/>
                  </a:solidFill>
                  <a:latin typeface="Arial" charset="0"/>
                  <a:cs typeface="Times New Roman" pitchFamily="18" charset="0"/>
                </a:rPr>
                <a:t>How Much</a:t>
              </a:r>
              <a:r>
                <a:rPr lang="en-US" sz="2000">
                  <a:latin typeface="Arial" charset="0"/>
                  <a:cs typeface="Times New Roman" pitchFamily="18" charset="0"/>
                </a:rPr>
                <a:t> we measure = </a:t>
              </a:r>
              <a:r>
                <a:rPr lang="en-US" sz="2000" b="1">
                  <a:solidFill>
                    <a:srgbClr val="FF3300"/>
                  </a:solidFill>
                  <a:latin typeface="Arial" charset="0"/>
                  <a:cs typeface="Times New Roman" pitchFamily="18" charset="0"/>
                </a:rPr>
                <a:t>Assembly</a:t>
              </a:r>
              <a:r>
                <a:rPr lang="en-US" sz="2000">
                  <a:latin typeface="Arial" charset="0"/>
                  <a:cs typeface="Times New Roman" pitchFamily="18" charset="0"/>
                </a:rPr>
                <a:t> Model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1249-74C7-48C7-AE5E-70175C83D1C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24800" cy="838200"/>
          </a:xfrm>
        </p:spPr>
        <p:txBody>
          <a:bodyPr/>
          <a:lstStyle/>
          <a:p>
            <a:pPr eaLnBrk="1" hangingPunct="1"/>
            <a:r>
              <a:rPr lang="en-US" sz="3500"/>
              <a:t>Conceptual Assessment Framework (CAF)</a:t>
            </a:r>
          </a:p>
        </p:txBody>
      </p:sp>
      <p:sp>
        <p:nvSpPr>
          <p:cNvPr id="40964" name="Freeform 3"/>
          <p:cNvSpPr>
            <a:spLocks/>
          </p:cNvSpPr>
          <p:nvPr/>
        </p:nvSpPr>
        <p:spPr bwMode="auto">
          <a:xfrm>
            <a:off x="1589088" y="5834063"/>
            <a:ext cx="1428750" cy="57150"/>
          </a:xfrm>
          <a:custGeom>
            <a:avLst/>
            <a:gdLst>
              <a:gd name="T0" fmla="*/ 2147483647 w 1799"/>
              <a:gd name="T1" fmla="*/ 0 h 73"/>
              <a:gd name="T2" fmla="*/ 0 w 1799"/>
              <a:gd name="T3" fmla="*/ 0 h 73"/>
              <a:gd name="T4" fmla="*/ 2147483647 w 1799"/>
              <a:gd name="T5" fmla="*/ 2147483647 h 73"/>
              <a:gd name="T6" fmla="*/ 2147483647 w 1799"/>
              <a:gd name="T7" fmla="*/ 2147483647 h 73"/>
              <a:gd name="T8" fmla="*/ 2147483647 w 1799"/>
              <a:gd name="T9" fmla="*/ 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99"/>
              <a:gd name="T16" fmla="*/ 0 h 73"/>
              <a:gd name="T17" fmla="*/ 1799 w 1799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99" h="73">
                <a:moveTo>
                  <a:pt x="1728" y="0"/>
                </a:moveTo>
                <a:lnTo>
                  <a:pt x="0" y="0"/>
                </a:lnTo>
                <a:lnTo>
                  <a:pt x="73" y="73"/>
                </a:lnTo>
                <a:lnTo>
                  <a:pt x="1799" y="73"/>
                </a:lnTo>
                <a:lnTo>
                  <a:pt x="1728" y="0"/>
                </a:lnTo>
                <a:close/>
              </a:path>
            </a:pathLst>
          </a:custGeom>
          <a:solidFill>
            <a:srgbClr val="C0C0C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5" name="Freeform 4"/>
          <p:cNvSpPr>
            <a:spLocks/>
          </p:cNvSpPr>
          <p:nvPr/>
        </p:nvSpPr>
        <p:spPr bwMode="auto">
          <a:xfrm>
            <a:off x="2960688" y="4578350"/>
            <a:ext cx="57150" cy="1312863"/>
          </a:xfrm>
          <a:custGeom>
            <a:avLst/>
            <a:gdLst>
              <a:gd name="T0" fmla="*/ 2147483647 w 71"/>
              <a:gd name="T1" fmla="*/ 2147483647 h 1655"/>
              <a:gd name="T2" fmla="*/ 0 w 71"/>
              <a:gd name="T3" fmla="*/ 2147483647 h 1655"/>
              <a:gd name="T4" fmla="*/ 0 w 71"/>
              <a:gd name="T5" fmla="*/ 0 h 1655"/>
              <a:gd name="T6" fmla="*/ 2147483647 w 71"/>
              <a:gd name="T7" fmla="*/ 2147483647 h 1655"/>
              <a:gd name="T8" fmla="*/ 2147483647 w 71"/>
              <a:gd name="T9" fmla="*/ 2147483647 h 16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1655"/>
              <a:gd name="T17" fmla="*/ 71 w 71"/>
              <a:gd name="T18" fmla="*/ 1655 h 16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1655">
                <a:moveTo>
                  <a:pt x="71" y="1655"/>
                </a:moveTo>
                <a:lnTo>
                  <a:pt x="0" y="1582"/>
                </a:lnTo>
                <a:lnTo>
                  <a:pt x="0" y="0"/>
                </a:lnTo>
                <a:lnTo>
                  <a:pt x="71" y="73"/>
                </a:lnTo>
                <a:lnTo>
                  <a:pt x="71" y="1655"/>
                </a:lnTo>
                <a:close/>
              </a:path>
            </a:pathLst>
          </a:custGeom>
          <a:solidFill>
            <a:srgbClr val="C0C0C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1589088" y="4578350"/>
            <a:ext cx="1371600" cy="1255713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1600200" y="4648200"/>
            <a:ext cx="12985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Proficiency Model(s)</a:t>
            </a:r>
            <a:endParaRPr lang="en-US">
              <a:latin typeface="Tahoma" pitchFamily="34" charset="0"/>
            </a:endParaRPr>
          </a:p>
        </p:txBody>
      </p:sp>
      <p:sp>
        <p:nvSpPr>
          <p:cNvPr id="40968" name="Freeform 7"/>
          <p:cNvSpPr>
            <a:spLocks/>
          </p:cNvSpPr>
          <p:nvPr/>
        </p:nvSpPr>
        <p:spPr bwMode="auto">
          <a:xfrm>
            <a:off x="2247900" y="5056188"/>
            <a:ext cx="114300" cy="114300"/>
          </a:xfrm>
          <a:custGeom>
            <a:avLst/>
            <a:gdLst>
              <a:gd name="T0" fmla="*/ 0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2147483647 h 144"/>
              <a:gd name="T10" fmla="*/ 2147483647 w 144"/>
              <a:gd name="T11" fmla="*/ 0 h 144"/>
              <a:gd name="T12" fmla="*/ 2147483647 w 144"/>
              <a:gd name="T13" fmla="*/ 2147483647 h 144"/>
              <a:gd name="T14" fmla="*/ 2147483647 w 144"/>
              <a:gd name="T15" fmla="*/ 2147483647 h 144"/>
              <a:gd name="T16" fmla="*/ 2147483647 w 144"/>
              <a:gd name="T17" fmla="*/ 2147483647 h 144"/>
              <a:gd name="T18" fmla="*/ 2147483647 w 144"/>
              <a:gd name="T19" fmla="*/ 2147483647 h 144"/>
              <a:gd name="T20" fmla="*/ 2147483647 w 144"/>
              <a:gd name="T21" fmla="*/ 2147483647 h 144"/>
              <a:gd name="T22" fmla="*/ 2147483647 w 144"/>
              <a:gd name="T23" fmla="*/ 2147483647 h 144"/>
              <a:gd name="T24" fmla="*/ 2147483647 w 144"/>
              <a:gd name="T25" fmla="*/ 2147483647 h 144"/>
              <a:gd name="T26" fmla="*/ 2147483647 w 144"/>
              <a:gd name="T27" fmla="*/ 2147483647 h 144"/>
              <a:gd name="T28" fmla="*/ 2147483647 w 144"/>
              <a:gd name="T29" fmla="*/ 2147483647 h 144"/>
              <a:gd name="T30" fmla="*/ 2147483647 w 144"/>
              <a:gd name="T31" fmla="*/ 2147483647 h 144"/>
              <a:gd name="T32" fmla="*/ 2147483647 w 144"/>
              <a:gd name="T33" fmla="*/ 2147483647 h 144"/>
              <a:gd name="T34" fmla="*/ 2147483647 w 144"/>
              <a:gd name="T35" fmla="*/ 2147483647 h 144"/>
              <a:gd name="T36" fmla="*/ 2147483647 w 144"/>
              <a:gd name="T37" fmla="*/ 2147483647 h 144"/>
              <a:gd name="T38" fmla="*/ 2147483647 w 144"/>
              <a:gd name="T39" fmla="*/ 2147483647 h 144"/>
              <a:gd name="T40" fmla="*/ 0 w 144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0" y="73"/>
                </a:moveTo>
                <a:lnTo>
                  <a:pt x="4" y="50"/>
                </a:lnTo>
                <a:lnTo>
                  <a:pt x="16" y="31"/>
                </a:lnTo>
                <a:lnTo>
                  <a:pt x="31" y="13"/>
                </a:lnTo>
                <a:lnTo>
                  <a:pt x="50" y="4"/>
                </a:lnTo>
                <a:lnTo>
                  <a:pt x="73" y="0"/>
                </a:lnTo>
                <a:lnTo>
                  <a:pt x="96" y="4"/>
                </a:lnTo>
                <a:lnTo>
                  <a:pt x="116" y="13"/>
                </a:lnTo>
                <a:lnTo>
                  <a:pt x="131" y="31"/>
                </a:lnTo>
                <a:lnTo>
                  <a:pt x="142" y="50"/>
                </a:lnTo>
                <a:lnTo>
                  <a:pt x="144" y="73"/>
                </a:lnTo>
                <a:lnTo>
                  <a:pt x="142" y="94"/>
                </a:lnTo>
                <a:lnTo>
                  <a:pt x="131" y="115"/>
                </a:lnTo>
                <a:lnTo>
                  <a:pt x="116" y="130"/>
                </a:lnTo>
                <a:lnTo>
                  <a:pt x="96" y="140"/>
                </a:lnTo>
                <a:lnTo>
                  <a:pt x="73" y="144"/>
                </a:lnTo>
                <a:lnTo>
                  <a:pt x="50" y="140"/>
                </a:lnTo>
                <a:lnTo>
                  <a:pt x="31" y="130"/>
                </a:lnTo>
                <a:lnTo>
                  <a:pt x="16" y="115"/>
                </a:lnTo>
                <a:lnTo>
                  <a:pt x="4" y="94"/>
                </a:lnTo>
                <a:lnTo>
                  <a:pt x="0" y="73"/>
                </a:lnTo>
                <a:close/>
              </a:path>
            </a:pathLst>
          </a:custGeom>
          <a:solidFill>
            <a:srgbClr val="008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9" name="Freeform 8"/>
          <p:cNvSpPr>
            <a:spLocks/>
          </p:cNvSpPr>
          <p:nvPr/>
        </p:nvSpPr>
        <p:spPr bwMode="auto">
          <a:xfrm>
            <a:off x="2247900" y="5341938"/>
            <a:ext cx="114300" cy="114300"/>
          </a:xfrm>
          <a:custGeom>
            <a:avLst/>
            <a:gdLst>
              <a:gd name="T0" fmla="*/ 0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2147483647 h 144"/>
              <a:gd name="T10" fmla="*/ 2147483647 w 144"/>
              <a:gd name="T11" fmla="*/ 0 h 144"/>
              <a:gd name="T12" fmla="*/ 2147483647 w 144"/>
              <a:gd name="T13" fmla="*/ 2147483647 h 144"/>
              <a:gd name="T14" fmla="*/ 2147483647 w 144"/>
              <a:gd name="T15" fmla="*/ 2147483647 h 144"/>
              <a:gd name="T16" fmla="*/ 2147483647 w 144"/>
              <a:gd name="T17" fmla="*/ 2147483647 h 144"/>
              <a:gd name="T18" fmla="*/ 2147483647 w 144"/>
              <a:gd name="T19" fmla="*/ 2147483647 h 144"/>
              <a:gd name="T20" fmla="*/ 2147483647 w 144"/>
              <a:gd name="T21" fmla="*/ 2147483647 h 144"/>
              <a:gd name="T22" fmla="*/ 2147483647 w 144"/>
              <a:gd name="T23" fmla="*/ 2147483647 h 144"/>
              <a:gd name="T24" fmla="*/ 2147483647 w 144"/>
              <a:gd name="T25" fmla="*/ 2147483647 h 144"/>
              <a:gd name="T26" fmla="*/ 2147483647 w 144"/>
              <a:gd name="T27" fmla="*/ 2147483647 h 144"/>
              <a:gd name="T28" fmla="*/ 2147483647 w 144"/>
              <a:gd name="T29" fmla="*/ 2147483647 h 144"/>
              <a:gd name="T30" fmla="*/ 2147483647 w 144"/>
              <a:gd name="T31" fmla="*/ 2147483647 h 144"/>
              <a:gd name="T32" fmla="*/ 2147483647 w 144"/>
              <a:gd name="T33" fmla="*/ 2147483647 h 144"/>
              <a:gd name="T34" fmla="*/ 2147483647 w 144"/>
              <a:gd name="T35" fmla="*/ 2147483647 h 144"/>
              <a:gd name="T36" fmla="*/ 2147483647 w 144"/>
              <a:gd name="T37" fmla="*/ 2147483647 h 144"/>
              <a:gd name="T38" fmla="*/ 2147483647 w 144"/>
              <a:gd name="T39" fmla="*/ 2147483647 h 144"/>
              <a:gd name="T40" fmla="*/ 0 w 144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0" y="71"/>
                </a:moveTo>
                <a:lnTo>
                  <a:pt x="4" y="50"/>
                </a:lnTo>
                <a:lnTo>
                  <a:pt x="16" y="29"/>
                </a:lnTo>
                <a:lnTo>
                  <a:pt x="31" y="14"/>
                </a:lnTo>
                <a:lnTo>
                  <a:pt x="50" y="4"/>
                </a:lnTo>
                <a:lnTo>
                  <a:pt x="73" y="0"/>
                </a:lnTo>
                <a:lnTo>
                  <a:pt x="96" y="4"/>
                </a:lnTo>
                <a:lnTo>
                  <a:pt x="116" y="14"/>
                </a:lnTo>
                <a:lnTo>
                  <a:pt x="131" y="29"/>
                </a:lnTo>
                <a:lnTo>
                  <a:pt x="142" y="50"/>
                </a:lnTo>
                <a:lnTo>
                  <a:pt x="144" y="71"/>
                </a:lnTo>
                <a:lnTo>
                  <a:pt x="142" y="94"/>
                </a:lnTo>
                <a:lnTo>
                  <a:pt x="131" y="114"/>
                </a:lnTo>
                <a:lnTo>
                  <a:pt x="116" y="131"/>
                </a:lnTo>
                <a:lnTo>
                  <a:pt x="96" y="140"/>
                </a:lnTo>
                <a:lnTo>
                  <a:pt x="73" y="144"/>
                </a:lnTo>
                <a:lnTo>
                  <a:pt x="50" y="140"/>
                </a:lnTo>
                <a:lnTo>
                  <a:pt x="31" y="131"/>
                </a:lnTo>
                <a:lnTo>
                  <a:pt x="16" y="114"/>
                </a:lnTo>
                <a:lnTo>
                  <a:pt x="4" y="94"/>
                </a:lnTo>
                <a:lnTo>
                  <a:pt x="0" y="71"/>
                </a:lnTo>
                <a:close/>
              </a:path>
            </a:pathLst>
          </a:custGeom>
          <a:solidFill>
            <a:srgbClr val="008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0" name="Freeform 9"/>
          <p:cNvSpPr>
            <a:spLocks/>
          </p:cNvSpPr>
          <p:nvPr/>
        </p:nvSpPr>
        <p:spPr bwMode="auto">
          <a:xfrm>
            <a:off x="2647950" y="5056188"/>
            <a:ext cx="114300" cy="114300"/>
          </a:xfrm>
          <a:custGeom>
            <a:avLst/>
            <a:gdLst>
              <a:gd name="T0" fmla="*/ 0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2147483647 h 144"/>
              <a:gd name="T10" fmla="*/ 2147483647 w 144"/>
              <a:gd name="T11" fmla="*/ 0 h 144"/>
              <a:gd name="T12" fmla="*/ 2147483647 w 144"/>
              <a:gd name="T13" fmla="*/ 2147483647 h 144"/>
              <a:gd name="T14" fmla="*/ 2147483647 w 144"/>
              <a:gd name="T15" fmla="*/ 2147483647 h 144"/>
              <a:gd name="T16" fmla="*/ 2147483647 w 144"/>
              <a:gd name="T17" fmla="*/ 2147483647 h 144"/>
              <a:gd name="T18" fmla="*/ 2147483647 w 144"/>
              <a:gd name="T19" fmla="*/ 2147483647 h 144"/>
              <a:gd name="T20" fmla="*/ 2147483647 w 144"/>
              <a:gd name="T21" fmla="*/ 2147483647 h 144"/>
              <a:gd name="T22" fmla="*/ 2147483647 w 144"/>
              <a:gd name="T23" fmla="*/ 2147483647 h 144"/>
              <a:gd name="T24" fmla="*/ 2147483647 w 144"/>
              <a:gd name="T25" fmla="*/ 2147483647 h 144"/>
              <a:gd name="T26" fmla="*/ 2147483647 w 144"/>
              <a:gd name="T27" fmla="*/ 2147483647 h 144"/>
              <a:gd name="T28" fmla="*/ 2147483647 w 144"/>
              <a:gd name="T29" fmla="*/ 2147483647 h 144"/>
              <a:gd name="T30" fmla="*/ 2147483647 w 144"/>
              <a:gd name="T31" fmla="*/ 2147483647 h 144"/>
              <a:gd name="T32" fmla="*/ 2147483647 w 144"/>
              <a:gd name="T33" fmla="*/ 2147483647 h 144"/>
              <a:gd name="T34" fmla="*/ 2147483647 w 144"/>
              <a:gd name="T35" fmla="*/ 2147483647 h 144"/>
              <a:gd name="T36" fmla="*/ 2147483647 w 144"/>
              <a:gd name="T37" fmla="*/ 2147483647 h 144"/>
              <a:gd name="T38" fmla="*/ 2147483647 w 144"/>
              <a:gd name="T39" fmla="*/ 2147483647 h 144"/>
              <a:gd name="T40" fmla="*/ 0 w 144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0" y="73"/>
                </a:moveTo>
                <a:lnTo>
                  <a:pt x="4" y="50"/>
                </a:lnTo>
                <a:lnTo>
                  <a:pt x="13" y="31"/>
                </a:lnTo>
                <a:lnTo>
                  <a:pt x="29" y="13"/>
                </a:lnTo>
                <a:lnTo>
                  <a:pt x="50" y="4"/>
                </a:lnTo>
                <a:lnTo>
                  <a:pt x="73" y="0"/>
                </a:lnTo>
                <a:lnTo>
                  <a:pt x="94" y="4"/>
                </a:lnTo>
                <a:lnTo>
                  <a:pt x="115" y="13"/>
                </a:lnTo>
                <a:lnTo>
                  <a:pt x="130" y="31"/>
                </a:lnTo>
                <a:lnTo>
                  <a:pt x="140" y="50"/>
                </a:lnTo>
                <a:lnTo>
                  <a:pt x="144" y="73"/>
                </a:lnTo>
                <a:lnTo>
                  <a:pt x="140" y="94"/>
                </a:lnTo>
                <a:lnTo>
                  <a:pt x="130" y="115"/>
                </a:lnTo>
                <a:lnTo>
                  <a:pt x="115" y="130"/>
                </a:lnTo>
                <a:lnTo>
                  <a:pt x="94" y="140"/>
                </a:lnTo>
                <a:lnTo>
                  <a:pt x="73" y="144"/>
                </a:lnTo>
                <a:lnTo>
                  <a:pt x="50" y="140"/>
                </a:lnTo>
                <a:lnTo>
                  <a:pt x="29" y="130"/>
                </a:lnTo>
                <a:lnTo>
                  <a:pt x="13" y="115"/>
                </a:lnTo>
                <a:lnTo>
                  <a:pt x="4" y="94"/>
                </a:lnTo>
                <a:lnTo>
                  <a:pt x="0" y="73"/>
                </a:lnTo>
                <a:close/>
              </a:path>
            </a:pathLst>
          </a:custGeom>
          <a:solidFill>
            <a:srgbClr val="008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1" name="Freeform 10"/>
          <p:cNvSpPr>
            <a:spLocks/>
          </p:cNvSpPr>
          <p:nvPr/>
        </p:nvSpPr>
        <p:spPr bwMode="auto">
          <a:xfrm>
            <a:off x="2647950" y="5227638"/>
            <a:ext cx="114300" cy="114300"/>
          </a:xfrm>
          <a:custGeom>
            <a:avLst/>
            <a:gdLst>
              <a:gd name="T0" fmla="*/ 0 w 144"/>
              <a:gd name="T1" fmla="*/ 2147483647 h 143"/>
              <a:gd name="T2" fmla="*/ 2147483647 w 144"/>
              <a:gd name="T3" fmla="*/ 2147483647 h 143"/>
              <a:gd name="T4" fmla="*/ 2147483647 w 144"/>
              <a:gd name="T5" fmla="*/ 2147483647 h 143"/>
              <a:gd name="T6" fmla="*/ 2147483647 w 144"/>
              <a:gd name="T7" fmla="*/ 2147483647 h 143"/>
              <a:gd name="T8" fmla="*/ 2147483647 w 144"/>
              <a:gd name="T9" fmla="*/ 2147483647 h 143"/>
              <a:gd name="T10" fmla="*/ 2147483647 w 144"/>
              <a:gd name="T11" fmla="*/ 0 h 143"/>
              <a:gd name="T12" fmla="*/ 2147483647 w 144"/>
              <a:gd name="T13" fmla="*/ 2147483647 h 143"/>
              <a:gd name="T14" fmla="*/ 2147483647 w 144"/>
              <a:gd name="T15" fmla="*/ 2147483647 h 143"/>
              <a:gd name="T16" fmla="*/ 2147483647 w 144"/>
              <a:gd name="T17" fmla="*/ 2147483647 h 143"/>
              <a:gd name="T18" fmla="*/ 2147483647 w 144"/>
              <a:gd name="T19" fmla="*/ 2147483647 h 143"/>
              <a:gd name="T20" fmla="*/ 2147483647 w 144"/>
              <a:gd name="T21" fmla="*/ 2147483647 h 143"/>
              <a:gd name="T22" fmla="*/ 2147483647 w 144"/>
              <a:gd name="T23" fmla="*/ 2147483647 h 143"/>
              <a:gd name="T24" fmla="*/ 2147483647 w 144"/>
              <a:gd name="T25" fmla="*/ 2147483647 h 143"/>
              <a:gd name="T26" fmla="*/ 2147483647 w 144"/>
              <a:gd name="T27" fmla="*/ 2147483647 h 143"/>
              <a:gd name="T28" fmla="*/ 2147483647 w 144"/>
              <a:gd name="T29" fmla="*/ 2147483647 h 143"/>
              <a:gd name="T30" fmla="*/ 2147483647 w 144"/>
              <a:gd name="T31" fmla="*/ 2147483647 h 143"/>
              <a:gd name="T32" fmla="*/ 2147483647 w 144"/>
              <a:gd name="T33" fmla="*/ 2147483647 h 143"/>
              <a:gd name="T34" fmla="*/ 2147483647 w 144"/>
              <a:gd name="T35" fmla="*/ 2147483647 h 143"/>
              <a:gd name="T36" fmla="*/ 2147483647 w 144"/>
              <a:gd name="T37" fmla="*/ 2147483647 h 143"/>
              <a:gd name="T38" fmla="*/ 2147483647 w 144"/>
              <a:gd name="T39" fmla="*/ 2147483647 h 143"/>
              <a:gd name="T40" fmla="*/ 0 w 144"/>
              <a:gd name="T41" fmla="*/ 2147483647 h 14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3"/>
              <a:gd name="T65" fmla="*/ 144 w 144"/>
              <a:gd name="T66" fmla="*/ 143 h 143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3">
                <a:moveTo>
                  <a:pt x="0" y="71"/>
                </a:moveTo>
                <a:lnTo>
                  <a:pt x="4" y="49"/>
                </a:lnTo>
                <a:lnTo>
                  <a:pt x="13" y="28"/>
                </a:lnTo>
                <a:lnTo>
                  <a:pt x="29" y="13"/>
                </a:lnTo>
                <a:lnTo>
                  <a:pt x="50" y="3"/>
                </a:lnTo>
                <a:lnTo>
                  <a:pt x="73" y="0"/>
                </a:lnTo>
                <a:lnTo>
                  <a:pt x="94" y="3"/>
                </a:lnTo>
                <a:lnTo>
                  <a:pt x="115" y="13"/>
                </a:lnTo>
                <a:lnTo>
                  <a:pt x="130" y="28"/>
                </a:lnTo>
                <a:lnTo>
                  <a:pt x="140" y="49"/>
                </a:lnTo>
                <a:lnTo>
                  <a:pt x="144" y="71"/>
                </a:lnTo>
                <a:lnTo>
                  <a:pt x="140" y="94"/>
                </a:lnTo>
                <a:lnTo>
                  <a:pt x="130" y="113"/>
                </a:lnTo>
                <a:lnTo>
                  <a:pt x="115" y="130"/>
                </a:lnTo>
                <a:lnTo>
                  <a:pt x="94" y="140"/>
                </a:lnTo>
                <a:lnTo>
                  <a:pt x="73" y="143"/>
                </a:lnTo>
                <a:lnTo>
                  <a:pt x="50" y="140"/>
                </a:lnTo>
                <a:lnTo>
                  <a:pt x="29" y="130"/>
                </a:lnTo>
                <a:lnTo>
                  <a:pt x="13" y="113"/>
                </a:lnTo>
                <a:lnTo>
                  <a:pt x="4" y="94"/>
                </a:lnTo>
                <a:lnTo>
                  <a:pt x="0" y="71"/>
                </a:lnTo>
                <a:close/>
              </a:path>
            </a:pathLst>
          </a:custGeom>
          <a:solidFill>
            <a:srgbClr val="008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2" name="Freeform 11"/>
          <p:cNvSpPr>
            <a:spLocks/>
          </p:cNvSpPr>
          <p:nvPr/>
        </p:nvSpPr>
        <p:spPr bwMode="auto">
          <a:xfrm>
            <a:off x="2476500" y="5341938"/>
            <a:ext cx="114300" cy="114300"/>
          </a:xfrm>
          <a:custGeom>
            <a:avLst/>
            <a:gdLst>
              <a:gd name="T0" fmla="*/ 0 w 146"/>
              <a:gd name="T1" fmla="*/ 2147483647 h 144"/>
              <a:gd name="T2" fmla="*/ 2147483647 w 146"/>
              <a:gd name="T3" fmla="*/ 2147483647 h 144"/>
              <a:gd name="T4" fmla="*/ 2147483647 w 146"/>
              <a:gd name="T5" fmla="*/ 2147483647 h 144"/>
              <a:gd name="T6" fmla="*/ 2147483647 w 146"/>
              <a:gd name="T7" fmla="*/ 2147483647 h 144"/>
              <a:gd name="T8" fmla="*/ 2147483647 w 146"/>
              <a:gd name="T9" fmla="*/ 2147483647 h 144"/>
              <a:gd name="T10" fmla="*/ 2147483647 w 146"/>
              <a:gd name="T11" fmla="*/ 0 h 144"/>
              <a:gd name="T12" fmla="*/ 2147483647 w 146"/>
              <a:gd name="T13" fmla="*/ 2147483647 h 144"/>
              <a:gd name="T14" fmla="*/ 2147483647 w 146"/>
              <a:gd name="T15" fmla="*/ 2147483647 h 144"/>
              <a:gd name="T16" fmla="*/ 2147483647 w 146"/>
              <a:gd name="T17" fmla="*/ 2147483647 h 144"/>
              <a:gd name="T18" fmla="*/ 2147483647 w 146"/>
              <a:gd name="T19" fmla="*/ 2147483647 h 144"/>
              <a:gd name="T20" fmla="*/ 2147483647 w 146"/>
              <a:gd name="T21" fmla="*/ 2147483647 h 144"/>
              <a:gd name="T22" fmla="*/ 2147483647 w 146"/>
              <a:gd name="T23" fmla="*/ 2147483647 h 144"/>
              <a:gd name="T24" fmla="*/ 2147483647 w 146"/>
              <a:gd name="T25" fmla="*/ 2147483647 h 144"/>
              <a:gd name="T26" fmla="*/ 2147483647 w 146"/>
              <a:gd name="T27" fmla="*/ 2147483647 h 144"/>
              <a:gd name="T28" fmla="*/ 2147483647 w 146"/>
              <a:gd name="T29" fmla="*/ 2147483647 h 144"/>
              <a:gd name="T30" fmla="*/ 2147483647 w 146"/>
              <a:gd name="T31" fmla="*/ 2147483647 h 144"/>
              <a:gd name="T32" fmla="*/ 2147483647 w 146"/>
              <a:gd name="T33" fmla="*/ 2147483647 h 144"/>
              <a:gd name="T34" fmla="*/ 2147483647 w 146"/>
              <a:gd name="T35" fmla="*/ 2147483647 h 144"/>
              <a:gd name="T36" fmla="*/ 2147483647 w 146"/>
              <a:gd name="T37" fmla="*/ 2147483647 h 144"/>
              <a:gd name="T38" fmla="*/ 2147483647 w 146"/>
              <a:gd name="T39" fmla="*/ 2147483647 h 144"/>
              <a:gd name="T40" fmla="*/ 0 w 146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6"/>
              <a:gd name="T64" fmla="*/ 0 h 144"/>
              <a:gd name="T65" fmla="*/ 146 w 146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6" h="144">
                <a:moveTo>
                  <a:pt x="0" y="71"/>
                </a:moveTo>
                <a:lnTo>
                  <a:pt x="4" y="50"/>
                </a:lnTo>
                <a:lnTo>
                  <a:pt x="15" y="29"/>
                </a:lnTo>
                <a:lnTo>
                  <a:pt x="31" y="14"/>
                </a:lnTo>
                <a:lnTo>
                  <a:pt x="50" y="4"/>
                </a:lnTo>
                <a:lnTo>
                  <a:pt x="73" y="0"/>
                </a:lnTo>
                <a:lnTo>
                  <a:pt x="96" y="4"/>
                </a:lnTo>
                <a:lnTo>
                  <a:pt x="115" y="14"/>
                </a:lnTo>
                <a:lnTo>
                  <a:pt x="131" y="29"/>
                </a:lnTo>
                <a:lnTo>
                  <a:pt x="142" y="50"/>
                </a:lnTo>
                <a:lnTo>
                  <a:pt x="146" y="71"/>
                </a:lnTo>
                <a:lnTo>
                  <a:pt x="142" y="94"/>
                </a:lnTo>
                <a:lnTo>
                  <a:pt x="131" y="114"/>
                </a:lnTo>
                <a:lnTo>
                  <a:pt x="115" y="131"/>
                </a:lnTo>
                <a:lnTo>
                  <a:pt x="96" y="140"/>
                </a:lnTo>
                <a:lnTo>
                  <a:pt x="73" y="144"/>
                </a:lnTo>
                <a:lnTo>
                  <a:pt x="50" y="140"/>
                </a:lnTo>
                <a:lnTo>
                  <a:pt x="31" y="131"/>
                </a:lnTo>
                <a:lnTo>
                  <a:pt x="15" y="114"/>
                </a:lnTo>
                <a:lnTo>
                  <a:pt x="4" y="94"/>
                </a:lnTo>
                <a:lnTo>
                  <a:pt x="0" y="71"/>
                </a:lnTo>
                <a:close/>
              </a:path>
            </a:pathLst>
          </a:custGeom>
          <a:solidFill>
            <a:srgbClr val="008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3" name="Line 12"/>
          <p:cNvSpPr>
            <a:spLocks noChangeShapeType="1"/>
          </p:cNvSpPr>
          <p:nvPr/>
        </p:nvSpPr>
        <p:spPr bwMode="auto">
          <a:xfrm>
            <a:off x="2362200" y="5113338"/>
            <a:ext cx="231775" cy="158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4" name="Freeform 13"/>
          <p:cNvSpPr>
            <a:spLocks/>
          </p:cNvSpPr>
          <p:nvPr/>
        </p:nvSpPr>
        <p:spPr bwMode="auto">
          <a:xfrm>
            <a:off x="2578100" y="5078413"/>
            <a:ext cx="69850" cy="69850"/>
          </a:xfrm>
          <a:custGeom>
            <a:avLst/>
            <a:gdLst>
              <a:gd name="T0" fmla="*/ 2147483647 w 88"/>
              <a:gd name="T1" fmla="*/ 2147483647 h 88"/>
              <a:gd name="T2" fmla="*/ 0 w 88"/>
              <a:gd name="T3" fmla="*/ 2147483647 h 88"/>
              <a:gd name="T4" fmla="*/ 2147483647 w 88"/>
              <a:gd name="T5" fmla="*/ 2147483647 h 88"/>
              <a:gd name="T6" fmla="*/ 2147483647 w 88"/>
              <a:gd name="T7" fmla="*/ 2147483647 h 88"/>
              <a:gd name="T8" fmla="*/ 2147483647 w 88"/>
              <a:gd name="T9" fmla="*/ 2147483647 h 88"/>
              <a:gd name="T10" fmla="*/ 2147483647 w 88"/>
              <a:gd name="T11" fmla="*/ 2147483647 h 88"/>
              <a:gd name="T12" fmla="*/ 2147483647 w 88"/>
              <a:gd name="T13" fmla="*/ 2147483647 h 88"/>
              <a:gd name="T14" fmla="*/ 2147483647 w 88"/>
              <a:gd name="T15" fmla="*/ 2147483647 h 88"/>
              <a:gd name="T16" fmla="*/ 2147483647 w 88"/>
              <a:gd name="T17" fmla="*/ 2147483647 h 88"/>
              <a:gd name="T18" fmla="*/ 2147483647 w 88"/>
              <a:gd name="T19" fmla="*/ 2147483647 h 88"/>
              <a:gd name="T20" fmla="*/ 2147483647 w 88"/>
              <a:gd name="T21" fmla="*/ 2147483647 h 88"/>
              <a:gd name="T22" fmla="*/ 2147483647 w 88"/>
              <a:gd name="T23" fmla="*/ 2147483647 h 88"/>
              <a:gd name="T24" fmla="*/ 2147483647 w 88"/>
              <a:gd name="T25" fmla="*/ 2147483647 h 88"/>
              <a:gd name="T26" fmla="*/ 2147483647 w 88"/>
              <a:gd name="T27" fmla="*/ 2147483647 h 88"/>
              <a:gd name="T28" fmla="*/ 2147483647 w 88"/>
              <a:gd name="T29" fmla="*/ 2147483647 h 88"/>
              <a:gd name="T30" fmla="*/ 2147483647 w 88"/>
              <a:gd name="T31" fmla="*/ 2147483647 h 88"/>
              <a:gd name="T32" fmla="*/ 2147483647 w 88"/>
              <a:gd name="T33" fmla="*/ 2147483647 h 88"/>
              <a:gd name="T34" fmla="*/ 2147483647 w 88"/>
              <a:gd name="T35" fmla="*/ 2147483647 h 88"/>
              <a:gd name="T36" fmla="*/ 0 w 88"/>
              <a:gd name="T37" fmla="*/ 0 h 88"/>
              <a:gd name="T38" fmla="*/ 2147483647 w 88"/>
              <a:gd name="T39" fmla="*/ 2147483647 h 8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88"/>
              <a:gd name="T61" fmla="*/ 0 h 88"/>
              <a:gd name="T62" fmla="*/ 88 w 88"/>
              <a:gd name="T63" fmla="*/ 88 h 8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88" h="88">
                <a:moveTo>
                  <a:pt x="88" y="44"/>
                </a:moveTo>
                <a:lnTo>
                  <a:pt x="0" y="88"/>
                </a:lnTo>
                <a:lnTo>
                  <a:pt x="2" y="82"/>
                </a:lnTo>
                <a:lnTo>
                  <a:pt x="3" y="78"/>
                </a:lnTo>
                <a:lnTo>
                  <a:pt x="5" y="73"/>
                </a:lnTo>
                <a:lnTo>
                  <a:pt x="7" y="67"/>
                </a:lnTo>
                <a:lnTo>
                  <a:pt x="9" y="63"/>
                </a:lnTo>
                <a:lnTo>
                  <a:pt x="9" y="57"/>
                </a:lnTo>
                <a:lnTo>
                  <a:pt x="9" y="51"/>
                </a:lnTo>
                <a:lnTo>
                  <a:pt x="9" y="46"/>
                </a:lnTo>
                <a:lnTo>
                  <a:pt x="9" y="40"/>
                </a:lnTo>
                <a:lnTo>
                  <a:pt x="9" y="36"/>
                </a:lnTo>
                <a:lnTo>
                  <a:pt x="9" y="30"/>
                </a:lnTo>
                <a:lnTo>
                  <a:pt x="9" y="25"/>
                </a:lnTo>
                <a:lnTo>
                  <a:pt x="7" y="19"/>
                </a:lnTo>
                <a:lnTo>
                  <a:pt x="5" y="15"/>
                </a:lnTo>
                <a:lnTo>
                  <a:pt x="3" y="9"/>
                </a:lnTo>
                <a:lnTo>
                  <a:pt x="2" y="3"/>
                </a:lnTo>
                <a:lnTo>
                  <a:pt x="0" y="0"/>
                </a:lnTo>
                <a:lnTo>
                  <a:pt x="88" y="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5" name="Line 14"/>
          <p:cNvSpPr>
            <a:spLocks noChangeShapeType="1"/>
          </p:cNvSpPr>
          <p:nvPr/>
        </p:nvSpPr>
        <p:spPr bwMode="auto">
          <a:xfrm>
            <a:off x="2305050" y="5170488"/>
            <a:ext cx="1588" cy="11906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6" name="Freeform 15"/>
          <p:cNvSpPr>
            <a:spLocks/>
          </p:cNvSpPr>
          <p:nvPr/>
        </p:nvSpPr>
        <p:spPr bwMode="auto">
          <a:xfrm>
            <a:off x="2270125" y="5272088"/>
            <a:ext cx="69850" cy="69850"/>
          </a:xfrm>
          <a:custGeom>
            <a:avLst/>
            <a:gdLst>
              <a:gd name="T0" fmla="*/ 2147483647 w 88"/>
              <a:gd name="T1" fmla="*/ 2147483647 h 88"/>
              <a:gd name="T2" fmla="*/ 0 w 88"/>
              <a:gd name="T3" fmla="*/ 0 h 88"/>
              <a:gd name="T4" fmla="*/ 2147483647 w 88"/>
              <a:gd name="T5" fmla="*/ 2147483647 h 88"/>
              <a:gd name="T6" fmla="*/ 2147483647 w 88"/>
              <a:gd name="T7" fmla="*/ 2147483647 h 88"/>
              <a:gd name="T8" fmla="*/ 2147483647 w 88"/>
              <a:gd name="T9" fmla="*/ 2147483647 h 88"/>
              <a:gd name="T10" fmla="*/ 2147483647 w 88"/>
              <a:gd name="T11" fmla="*/ 2147483647 h 88"/>
              <a:gd name="T12" fmla="*/ 2147483647 w 88"/>
              <a:gd name="T13" fmla="*/ 2147483647 h 88"/>
              <a:gd name="T14" fmla="*/ 2147483647 w 88"/>
              <a:gd name="T15" fmla="*/ 2147483647 h 88"/>
              <a:gd name="T16" fmla="*/ 2147483647 w 88"/>
              <a:gd name="T17" fmla="*/ 2147483647 h 88"/>
              <a:gd name="T18" fmla="*/ 2147483647 w 88"/>
              <a:gd name="T19" fmla="*/ 2147483647 h 88"/>
              <a:gd name="T20" fmla="*/ 2147483647 w 88"/>
              <a:gd name="T21" fmla="*/ 2147483647 h 88"/>
              <a:gd name="T22" fmla="*/ 2147483647 w 88"/>
              <a:gd name="T23" fmla="*/ 2147483647 h 88"/>
              <a:gd name="T24" fmla="*/ 2147483647 w 88"/>
              <a:gd name="T25" fmla="*/ 2147483647 h 88"/>
              <a:gd name="T26" fmla="*/ 2147483647 w 88"/>
              <a:gd name="T27" fmla="*/ 2147483647 h 88"/>
              <a:gd name="T28" fmla="*/ 2147483647 w 88"/>
              <a:gd name="T29" fmla="*/ 2147483647 h 88"/>
              <a:gd name="T30" fmla="*/ 2147483647 w 88"/>
              <a:gd name="T31" fmla="*/ 2147483647 h 88"/>
              <a:gd name="T32" fmla="*/ 2147483647 w 88"/>
              <a:gd name="T33" fmla="*/ 2147483647 h 88"/>
              <a:gd name="T34" fmla="*/ 2147483647 w 88"/>
              <a:gd name="T35" fmla="*/ 2147483647 h 88"/>
              <a:gd name="T36" fmla="*/ 2147483647 w 88"/>
              <a:gd name="T37" fmla="*/ 0 h 88"/>
              <a:gd name="T38" fmla="*/ 2147483647 w 88"/>
              <a:gd name="T39" fmla="*/ 2147483647 h 8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88"/>
              <a:gd name="T61" fmla="*/ 0 h 88"/>
              <a:gd name="T62" fmla="*/ 88 w 88"/>
              <a:gd name="T63" fmla="*/ 88 h 8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88" h="88">
                <a:moveTo>
                  <a:pt x="44" y="88"/>
                </a:moveTo>
                <a:lnTo>
                  <a:pt x="0" y="0"/>
                </a:lnTo>
                <a:lnTo>
                  <a:pt x="6" y="2"/>
                </a:lnTo>
                <a:lnTo>
                  <a:pt x="10" y="4"/>
                </a:lnTo>
                <a:lnTo>
                  <a:pt x="16" y="6"/>
                </a:lnTo>
                <a:lnTo>
                  <a:pt x="19" y="8"/>
                </a:lnTo>
                <a:lnTo>
                  <a:pt x="25" y="8"/>
                </a:lnTo>
                <a:lnTo>
                  <a:pt x="31" y="10"/>
                </a:lnTo>
                <a:lnTo>
                  <a:pt x="37" y="10"/>
                </a:lnTo>
                <a:lnTo>
                  <a:pt x="42" y="10"/>
                </a:lnTo>
                <a:lnTo>
                  <a:pt x="46" y="10"/>
                </a:lnTo>
                <a:lnTo>
                  <a:pt x="52" y="10"/>
                </a:lnTo>
                <a:lnTo>
                  <a:pt x="58" y="10"/>
                </a:lnTo>
                <a:lnTo>
                  <a:pt x="63" y="8"/>
                </a:lnTo>
                <a:lnTo>
                  <a:pt x="67" y="8"/>
                </a:lnTo>
                <a:lnTo>
                  <a:pt x="73" y="6"/>
                </a:lnTo>
                <a:lnTo>
                  <a:pt x="79" y="4"/>
                </a:lnTo>
                <a:lnTo>
                  <a:pt x="83" y="2"/>
                </a:lnTo>
                <a:lnTo>
                  <a:pt x="88" y="0"/>
                </a:lnTo>
                <a:lnTo>
                  <a:pt x="44" y="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7" name="Line 16"/>
          <p:cNvSpPr>
            <a:spLocks noChangeShapeType="1"/>
          </p:cNvSpPr>
          <p:nvPr/>
        </p:nvSpPr>
        <p:spPr bwMode="auto">
          <a:xfrm>
            <a:off x="2362200" y="5399088"/>
            <a:ext cx="61913" cy="158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8" name="Freeform 17"/>
          <p:cNvSpPr>
            <a:spLocks/>
          </p:cNvSpPr>
          <p:nvPr/>
        </p:nvSpPr>
        <p:spPr bwMode="auto">
          <a:xfrm>
            <a:off x="2405063" y="5364163"/>
            <a:ext cx="71437" cy="69850"/>
          </a:xfrm>
          <a:custGeom>
            <a:avLst/>
            <a:gdLst>
              <a:gd name="T0" fmla="*/ 2147483647 w 88"/>
              <a:gd name="T1" fmla="*/ 2147483647 h 89"/>
              <a:gd name="T2" fmla="*/ 0 w 88"/>
              <a:gd name="T3" fmla="*/ 2147483647 h 89"/>
              <a:gd name="T4" fmla="*/ 2147483647 w 88"/>
              <a:gd name="T5" fmla="*/ 2147483647 h 89"/>
              <a:gd name="T6" fmla="*/ 2147483647 w 88"/>
              <a:gd name="T7" fmla="*/ 2147483647 h 89"/>
              <a:gd name="T8" fmla="*/ 2147483647 w 88"/>
              <a:gd name="T9" fmla="*/ 2147483647 h 89"/>
              <a:gd name="T10" fmla="*/ 2147483647 w 88"/>
              <a:gd name="T11" fmla="*/ 2147483647 h 89"/>
              <a:gd name="T12" fmla="*/ 2147483647 w 88"/>
              <a:gd name="T13" fmla="*/ 2147483647 h 89"/>
              <a:gd name="T14" fmla="*/ 2147483647 w 88"/>
              <a:gd name="T15" fmla="*/ 2147483647 h 89"/>
              <a:gd name="T16" fmla="*/ 2147483647 w 88"/>
              <a:gd name="T17" fmla="*/ 2147483647 h 89"/>
              <a:gd name="T18" fmla="*/ 2147483647 w 88"/>
              <a:gd name="T19" fmla="*/ 2147483647 h 89"/>
              <a:gd name="T20" fmla="*/ 2147483647 w 88"/>
              <a:gd name="T21" fmla="*/ 2147483647 h 89"/>
              <a:gd name="T22" fmla="*/ 2147483647 w 88"/>
              <a:gd name="T23" fmla="*/ 2147483647 h 89"/>
              <a:gd name="T24" fmla="*/ 2147483647 w 88"/>
              <a:gd name="T25" fmla="*/ 2147483647 h 89"/>
              <a:gd name="T26" fmla="*/ 2147483647 w 88"/>
              <a:gd name="T27" fmla="*/ 2147483647 h 89"/>
              <a:gd name="T28" fmla="*/ 2147483647 w 88"/>
              <a:gd name="T29" fmla="*/ 2147483647 h 89"/>
              <a:gd name="T30" fmla="*/ 2147483647 w 88"/>
              <a:gd name="T31" fmla="*/ 2147483647 h 89"/>
              <a:gd name="T32" fmla="*/ 2147483647 w 88"/>
              <a:gd name="T33" fmla="*/ 2147483647 h 89"/>
              <a:gd name="T34" fmla="*/ 2147483647 w 88"/>
              <a:gd name="T35" fmla="*/ 2147483647 h 89"/>
              <a:gd name="T36" fmla="*/ 0 w 88"/>
              <a:gd name="T37" fmla="*/ 0 h 89"/>
              <a:gd name="T38" fmla="*/ 2147483647 w 88"/>
              <a:gd name="T39" fmla="*/ 2147483647 h 8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88"/>
              <a:gd name="T61" fmla="*/ 0 h 89"/>
              <a:gd name="T62" fmla="*/ 88 w 88"/>
              <a:gd name="T63" fmla="*/ 89 h 8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88" h="89">
                <a:moveTo>
                  <a:pt x="88" y="44"/>
                </a:moveTo>
                <a:lnTo>
                  <a:pt x="0" y="89"/>
                </a:lnTo>
                <a:lnTo>
                  <a:pt x="4" y="85"/>
                </a:lnTo>
                <a:lnTo>
                  <a:pt x="6" y="79"/>
                </a:lnTo>
                <a:lnTo>
                  <a:pt x="8" y="75"/>
                </a:lnTo>
                <a:lnTo>
                  <a:pt x="8" y="69"/>
                </a:lnTo>
                <a:lnTo>
                  <a:pt x="9" y="64"/>
                </a:lnTo>
                <a:lnTo>
                  <a:pt x="9" y="58"/>
                </a:lnTo>
                <a:lnTo>
                  <a:pt x="11" y="54"/>
                </a:lnTo>
                <a:lnTo>
                  <a:pt x="11" y="48"/>
                </a:lnTo>
                <a:lnTo>
                  <a:pt x="11" y="43"/>
                </a:lnTo>
                <a:lnTo>
                  <a:pt x="11" y="37"/>
                </a:lnTo>
                <a:lnTo>
                  <a:pt x="9" y="31"/>
                </a:lnTo>
                <a:lnTo>
                  <a:pt x="9" y="27"/>
                </a:lnTo>
                <a:lnTo>
                  <a:pt x="8" y="21"/>
                </a:lnTo>
                <a:lnTo>
                  <a:pt x="8" y="16"/>
                </a:lnTo>
                <a:lnTo>
                  <a:pt x="6" y="10"/>
                </a:lnTo>
                <a:lnTo>
                  <a:pt x="4" y="6"/>
                </a:lnTo>
                <a:lnTo>
                  <a:pt x="0" y="0"/>
                </a:lnTo>
                <a:lnTo>
                  <a:pt x="88" y="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9" name="Line 18"/>
          <p:cNvSpPr>
            <a:spLocks noChangeShapeType="1"/>
          </p:cNvSpPr>
          <p:nvPr/>
        </p:nvSpPr>
        <p:spPr bwMode="auto">
          <a:xfrm flipV="1">
            <a:off x="2590800" y="5365750"/>
            <a:ext cx="66675" cy="33338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0" name="Freeform 19"/>
          <p:cNvSpPr>
            <a:spLocks/>
          </p:cNvSpPr>
          <p:nvPr/>
        </p:nvSpPr>
        <p:spPr bwMode="auto">
          <a:xfrm>
            <a:off x="2627313" y="5341938"/>
            <a:ext cx="77787" cy="63500"/>
          </a:xfrm>
          <a:custGeom>
            <a:avLst/>
            <a:gdLst>
              <a:gd name="T0" fmla="*/ 2147483647 w 100"/>
              <a:gd name="T1" fmla="*/ 0 h 79"/>
              <a:gd name="T2" fmla="*/ 2147483647 w 100"/>
              <a:gd name="T3" fmla="*/ 2147483647 h 79"/>
              <a:gd name="T4" fmla="*/ 2147483647 w 100"/>
              <a:gd name="T5" fmla="*/ 2147483647 h 79"/>
              <a:gd name="T6" fmla="*/ 2147483647 w 100"/>
              <a:gd name="T7" fmla="*/ 2147483647 h 79"/>
              <a:gd name="T8" fmla="*/ 2147483647 w 100"/>
              <a:gd name="T9" fmla="*/ 2147483647 h 79"/>
              <a:gd name="T10" fmla="*/ 2147483647 w 100"/>
              <a:gd name="T11" fmla="*/ 2147483647 h 79"/>
              <a:gd name="T12" fmla="*/ 2147483647 w 100"/>
              <a:gd name="T13" fmla="*/ 2147483647 h 79"/>
              <a:gd name="T14" fmla="*/ 2147483647 w 100"/>
              <a:gd name="T15" fmla="*/ 2147483647 h 79"/>
              <a:gd name="T16" fmla="*/ 2147483647 w 100"/>
              <a:gd name="T17" fmla="*/ 2147483647 h 79"/>
              <a:gd name="T18" fmla="*/ 2147483647 w 100"/>
              <a:gd name="T19" fmla="*/ 2147483647 h 79"/>
              <a:gd name="T20" fmla="*/ 2147483647 w 100"/>
              <a:gd name="T21" fmla="*/ 2147483647 h 79"/>
              <a:gd name="T22" fmla="*/ 2147483647 w 100"/>
              <a:gd name="T23" fmla="*/ 2147483647 h 79"/>
              <a:gd name="T24" fmla="*/ 2147483647 w 100"/>
              <a:gd name="T25" fmla="*/ 2147483647 h 79"/>
              <a:gd name="T26" fmla="*/ 2147483647 w 100"/>
              <a:gd name="T27" fmla="*/ 2147483647 h 79"/>
              <a:gd name="T28" fmla="*/ 2147483647 w 100"/>
              <a:gd name="T29" fmla="*/ 2147483647 h 79"/>
              <a:gd name="T30" fmla="*/ 2147483647 w 100"/>
              <a:gd name="T31" fmla="*/ 2147483647 h 79"/>
              <a:gd name="T32" fmla="*/ 2147483647 w 100"/>
              <a:gd name="T33" fmla="*/ 2147483647 h 79"/>
              <a:gd name="T34" fmla="*/ 2147483647 w 100"/>
              <a:gd name="T35" fmla="*/ 2147483647 h 79"/>
              <a:gd name="T36" fmla="*/ 0 w 100"/>
              <a:gd name="T37" fmla="*/ 0 h 79"/>
              <a:gd name="T38" fmla="*/ 2147483647 w 100"/>
              <a:gd name="T39" fmla="*/ 0 h 7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00"/>
              <a:gd name="T61" fmla="*/ 0 h 79"/>
              <a:gd name="T62" fmla="*/ 100 w 100"/>
              <a:gd name="T63" fmla="*/ 79 h 7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00" h="79">
                <a:moveTo>
                  <a:pt x="100" y="0"/>
                </a:moveTo>
                <a:lnTo>
                  <a:pt x="40" y="79"/>
                </a:lnTo>
                <a:lnTo>
                  <a:pt x="40" y="73"/>
                </a:lnTo>
                <a:lnTo>
                  <a:pt x="38" y="68"/>
                </a:lnTo>
                <a:lnTo>
                  <a:pt x="38" y="64"/>
                </a:lnTo>
                <a:lnTo>
                  <a:pt x="36" y="58"/>
                </a:lnTo>
                <a:lnTo>
                  <a:pt x="36" y="52"/>
                </a:lnTo>
                <a:lnTo>
                  <a:pt x="35" y="47"/>
                </a:lnTo>
                <a:lnTo>
                  <a:pt x="33" y="43"/>
                </a:lnTo>
                <a:lnTo>
                  <a:pt x="31" y="37"/>
                </a:lnTo>
                <a:lnTo>
                  <a:pt x="29" y="33"/>
                </a:lnTo>
                <a:lnTo>
                  <a:pt x="25" y="27"/>
                </a:lnTo>
                <a:lnTo>
                  <a:pt x="23" y="23"/>
                </a:lnTo>
                <a:lnTo>
                  <a:pt x="19" y="20"/>
                </a:lnTo>
                <a:lnTo>
                  <a:pt x="15" y="16"/>
                </a:lnTo>
                <a:lnTo>
                  <a:pt x="12" y="10"/>
                </a:lnTo>
                <a:lnTo>
                  <a:pt x="8" y="6"/>
                </a:lnTo>
                <a:lnTo>
                  <a:pt x="4" y="4"/>
                </a:lnTo>
                <a:lnTo>
                  <a:pt x="0" y="0"/>
                </a:lnTo>
                <a:lnTo>
                  <a:pt x="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1" name="Line 20"/>
          <p:cNvSpPr>
            <a:spLocks noChangeShapeType="1"/>
          </p:cNvSpPr>
          <p:nvPr/>
        </p:nvSpPr>
        <p:spPr bwMode="auto">
          <a:xfrm>
            <a:off x="2362200" y="5113338"/>
            <a:ext cx="239713" cy="14446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2" name="Freeform 21"/>
          <p:cNvSpPr>
            <a:spLocks/>
          </p:cNvSpPr>
          <p:nvPr/>
        </p:nvSpPr>
        <p:spPr bwMode="auto">
          <a:xfrm>
            <a:off x="2570163" y="5219700"/>
            <a:ext cx="77787" cy="65088"/>
          </a:xfrm>
          <a:custGeom>
            <a:avLst/>
            <a:gdLst>
              <a:gd name="T0" fmla="*/ 2147483647 w 98"/>
              <a:gd name="T1" fmla="*/ 2147483647 h 83"/>
              <a:gd name="T2" fmla="*/ 0 w 98"/>
              <a:gd name="T3" fmla="*/ 2147483647 h 83"/>
              <a:gd name="T4" fmla="*/ 2147483647 w 98"/>
              <a:gd name="T5" fmla="*/ 2147483647 h 83"/>
              <a:gd name="T6" fmla="*/ 2147483647 w 98"/>
              <a:gd name="T7" fmla="*/ 2147483647 h 83"/>
              <a:gd name="T8" fmla="*/ 2147483647 w 98"/>
              <a:gd name="T9" fmla="*/ 2147483647 h 83"/>
              <a:gd name="T10" fmla="*/ 2147483647 w 98"/>
              <a:gd name="T11" fmla="*/ 2147483647 h 83"/>
              <a:gd name="T12" fmla="*/ 2147483647 w 98"/>
              <a:gd name="T13" fmla="*/ 2147483647 h 83"/>
              <a:gd name="T14" fmla="*/ 2147483647 w 98"/>
              <a:gd name="T15" fmla="*/ 2147483647 h 83"/>
              <a:gd name="T16" fmla="*/ 2147483647 w 98"/>
              <a:gd name="T17" fmla="*/ 2147483647 h 83"/>
              <a:gd name="T18" fmla="*/ 2147483647 w 98"/>
              <a:gd name="T19" fmla="*/ 2147483647 h 83"/>
              <a:gd name="T20" fmla="*/ 2147483647 w 98"/>
              <a:gd name="T21" fmla="*/ 2147483647 h 83"/>
              <a:gd name="T22" fmla="*/ 2147483647 w 98"/>
              <a:gd name="T23" fmla="*/ 2147483647 h 83"/>
              <a:gd name="T24" fmla="*/ 2147483647 w 98"/>
              <a:gd name="T25" fmla="*/ 2147483647 h 83"/>
              <a:gd name="T26" fmla="*/ 2147483647 w 98"/>
              <a:gd name="T27" fmla="*/ 2147483647 h 83"/>
              <a:gd name="T28" fmla="*/ 2147483647 w 98"/>
              <a:gd name="T29" fmla="*/ 2147483647 h 83"/>
              <a:gd name="T30" fmla="*/ 2147483647 w 98"/>
              <a:gd name="T31" fmla="*/ 2147483647 h 83"/>
              <a:gd name="T32" fmla="*/ 2147483647 w 98"/>
              <a:gd name="T33" fmla="*/ 2147483647 h 83"/>
              <a:gd name="T34" fmla="*/ 2147483647 w 98"/>
              <a:gd name="T35" fmla="*/ 2147483647 h 83"/>
              <a:gd name="T36" fmla="*/ 2147483647 w 98"/>
              <a:gd name="T37" fmla="*/ 0 h 83"/>
              <a:gd name="T38" fmla="*/ 2147483647 w 98"/>
              <a:gd name="T39" fmla="*/ 2147483647 h 8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98"/>
              <a:gd name="T61" fmla="*/ 0 h 83"/>
              <a:gd name="T62" fmla="*/ 98 w 98"/>
              <a:gd name="T63" fmla="*/ 83 h 83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98" h="83">
                <a:moveTo>
                  <a:pt x="98" y="83"/>
                </a:moveTo>
                <a:lnTo>
                  <a:pt x="0" y="75"/>
                </a:lnTo>
                <a:lnTo>
                  <a:pt x="4" y="73"/>
                </a:lnTo>
                <a:lnTo>
                  <a:pt x="8" y="69"/>
                </a:lnTo>
                <a:lnTo>
                  <a:pt x="12" y="65"/>
                </a:lnTo>
                <a:lnTo>
                  <a:pt x="15" y="61"/>
                </a:lnTo>
                <a:lnTo>
                  <a:pt x="19" y="58"/>
                </a:lnTo>
                <a:lnTo>
                  <a:pt x="23" y="54"/>
                </a:lnTo>
                <a:lnTo>
                  <a:pt x="27" y="50"/>
                </a:lnTo>
                <a:lnTo>
                  <a:pt x="29" y="46"/>
                </a:lnTo>
                <a:lnTo>
                  <a:pt x="33" y="40"/>
                </a:lnTo>
                <a:lnTo>
                  <a:pt x="35" y="37"/>
                </a:lnTo>
                <a:lnTo>
                  <a:pt x="36" y="31"/>
                </a:lnTo>
                <a:lnTo>
                  <a:pt x="38" y="27"/>
                </a:lnTo>
                <a:lnTo>
                  <a:pt x="40" y="21"/>
                </a:lnTo>
                <a:lnTo>
                  <a:pt x="42" y="15"/>
                </a:lnTo>
                <a:lnTo>
                  <a:pt x="44" y="12"/>
                </a:lnTo>
                <a:lnTo>
                  <a:pt x="44" y="6"/>
                </a:lnTo>
                <a:lnTo>
                  <a:pt x="44" y="0"/>
                </a:lnTo>
                <a:lnTo>
                  <a:pt x="98" y="8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3" name="Rectangle 22"/>
          <p:cNvSpPr>
            <a:spLocks noChangeArrowheads="1"/>
          </p:cNvSpPr>
          <p:nvPr/>
        </p:nvSpPr>
        <p:spPr bwMode="auto">
          <a:xfrm>
            <a:off x="2190750" y="4999038"/>
            <a:ext cx="628650" cy="51435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4" name="Freeform 23"/>
          <p:cNvSpPr>
            <a:spLocks/>
          </p:cNvSpPr>
          <p:nvPr/>
        </p:nvSpPr>
        <p:spPr bwMode="auto">
          <a:xfrm>
            <a:off x="1731963" y="4914900"/>
            <a:ext cx="119062" cy="114300"/>
          </a:xfrm>
          <a:custGeom>
            <a:avLst/>
            <a:gdLst>
              <a:gd name="T0" fmla="*/ 2147483647 w 152"/>
              <a:gd name="T1" fmla="*/ 2147483647 h 143"/>
              <a:gd name="T2" fmla="*/ 2147483647 w 152"/>
              <a:gd name="T3" fmla="*/ 0 h 143"/>
              <a:gd name="T4" fmla="*/ 2147483647 w 152"/>
              <a:gd name="T5" fmla="*/ 2147483647 h 143"/>
              <a:gd name="T6" fmla="*/ 0 w 152"/>
              <a:gd name="T7" fmla="*/ 2147483647 h 143"/>
              <a:gd name="T8" fmla="*/ 2147483647 w 152"/>
              <a:gd name="T9" fmla="*/ 2147483647 h 143"/>
              <a:gd name="T10" fmla="*/ 2147483647 w 152"/>
              <a:gd name="T11" fmla="*/ 2147483647 h 143"/>
              <a:gd name="T12" fmla="*/ 2147483647 w 152"/>
              <a:gd name="T13" fmla="*/ 2147483647 h 143"/>
              <a:gd name="T14" fmla="*/ 2147483647 w 152"/>
              <a:gd name="T15" fmla="*/ 2147483647 h 143"/>
              <a:gd name="T16" fmla="*/ 2147483647 w 152"/>
              <a:gd name="T17" fmla="*/ 2147483647 h 143"/>
              <a:gd name="T18" fmla="*/ 2147483647 w 152"/>
              <a:gd name="T19" fmla="*/ 2147483647 h 143"/>
              <a:gd name="T20" fmla="*/ 2147483647 w 152"/>
              <a:gd name="T21" fmla="*/ 2147483647 h 14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2"/>
              <a:gd name="T34" fmla="*/ 0 h 143"/>
              <a:gd name="T35" fmla="*/ 152 w 152"/>
              <a:gd name="T36" fmla="*/ 143 h 14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2" h="143">
                <a:moveTo>
                  <a:pt x="92" y="53"/>
                </a:moveTo>
                <a:lnTo>
                  <a:pt x="75" y="0"/>
                </a:lnTo>
                <a:lnTo>
                  <a:pt x="58" y="53"/>
                </a:lnTo>
                <a:lnTo>
                  <a:pt x="0" y="53"/>
                </a:lnTo>
                <a:lnTo>
                  <a:pt x="46" y="88"/>
                </a:lnTo>
                <a:lnTo>
                  <a:pt x="29" y="143"/>
                </a:lnTo>
                <a:lnTo>
                  <a:pt x="75" y="109"/>
                </a:lnTo>
                <a:lnTo>
                  <a:pt x="123" y="143"/>
                </a:lnTo>
                <a:lnTo>
                  <a:pt x="104" y="88"/>
                </a:lnTo>
                <a:lnTo>
                  <a:pt x="152" y="53"/>
                </a:lnTo>
                <a:lnTo>
                  <a:pt x="92" y="5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5" name="Freeform 24"/>
          <p:cNvSpPr>
            <a:spLocks/>
          </p:cNvSpPr>
          <p:nvPr/>
        </p:nvSpPr>
        <p:spPr bwMode="auto">
          <a:xfrm>
            <a:off x="1958975" y="5143500"/>
            <a:ext cx="120650" cy="114300"/>
          </a:xfrm>
          <a:custGeom>
            <a:avLst/>
            <a:gdLst>
              <a:gd name="T0" fmla="*/ 2147483647 w 151"/>
              <a:gd name="T1" fmla="*/ 2147483647 h 144"/>
              <a:gd name="T2" fmla="*/ 2147483647 w 151"/>
              <a:gd name="T3" fmla="*/ 0 h 144"/>
              <a:gd name="T4" fmla="*/ 2147483647 w 151"/>
              <a:gd name="T5" fmla="*/ 2147483647 h 144"/>
              <a:gd name="T6" fmla="*/ 0 w 151"/>
              <a:gd name="T7" fmla="*/ 2147483647 h 144"/>
              <a:gd name="T8" fmla="*/ 2147483647 w 151"/>
              <a:gd name="T9" fmla="*/ 2147483647 h 144"/>
              <a:gd name="T10" fmla="*/ 2147483647 w 151"/>
              <a:gd name="T11" fmla="*/ 2147483647 h 144"/>
              <a:gd name="T12" fmla="*/ 2147483647 w 151"/>
              <a:gd name="T13" fmla="*/ 2147483647 h 144"/>
              <a:gd name="T14" fmla="*/ 2147483647 w 151"/>
              <a:gd name="T15" fmla="*/ 2147483647 h 144"/>
              <a:gd name="T16" fmla="*/ 2147483647 w 151"/>
              <a:gd name="T17" fmla="*/ 2147483647 h 144"/>
              <a:gd name="T18" fmla="*/ 2147483647 w 151"/>
              <a:gd name="T19" fmla="*/ 2147483647 h 144"/>
              <a:gd name="T20" fmla="*/ 2147483647 w 151"/>
              <a:gd name="T21" fmla="*/ 2147483647 h 1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1"/>
              <a:gd name="T34" fmla="*/ 0 h 144"/>
              <a:gd name="T35" fmla="*/ 151 w 151"/>
              <a:gd name="T36" fmla="*/ 144 h 14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1" h="144">
                <a:moveTo>
                  <a:pt x="92" y="54"/>
                </a:moveTo>
                <a:lnTo>
                  <a:pt x="75" y="0"/>
                </a:lnTo>
                <a:lnTo>
                  <a:pt x="57" y="54"/>
                </a:lnTo>
                <a:lnTo>
                  <a:pt x="0" y="54"/>
                </a:lnTo>
                <a:lnTo>
                  <a:pt x="46" y="88"/>
                </a:lnTo>
                <a:lnTo>
                  <a:pt x="29" y="144"/>
                </a:lnTo>
                <a:lnTo>
                  <a:pt x="75" y="110"/>
                </a:lnTo>
                <a:lnTo>
                  <a:pt x="123" y="144"/>
                </a:lnTo>
                <a:lnTo>
                  <a:pt x="105" y="88"/>
                </a:lnTo>
                <a:lnTo>
                  <a:pt x="151" y="54"/>
                </a:lnTo>
                <a:lnTo>
                  <a:pt x="92" y="54"/>
                </a:lnTo>
                <a:close/>
              </a:path>
            </a:pathLst>
          </a:custGeom>
          <a:solidFill>
            <a:srgbClr val="FFFF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6" name="Freeform 25"/>
          <p:cNvSpPr>
            <a:spLocks/>
          </p:cNvSpPr>
          <p:nvPr/>
        </p:nvSpPr>
        <p:spPr bwMode="auto">
          <a:xfrm>
            <a:off x="1731963" y="5257800"/>
            <a:ext cx="119062" cy="112713"/>
          </a:xfrm>
          <a:custGeom>
            <a:avLst/>
            <a:gdLst>
              <a:gd name="T0" fmla="*/ 2147483647 w 152"/>
              <a:gd name="T1" fmla="*/ 2147483647 h 144"/>
              <a:gd name="T2" fmla="*/ 2147483647 w 152"/>
              <a:gd name="T3" fmla="*/ 0 h 144"/>
              <a:gd name="T4" fmla="*/ 2147483647 w 152"/>
              <a:gd name="T5" fmla="*/ 2147483647 h 144"/>
              <a:gd name="T6" fmla="*/ 0 w 152"/>
              <a:gd name="T7" fmla="*/ 2147483647 h 144"/>
              <a:gd name="T8" fmla="*/ 2147483647 w 152"/>
              <a:gd name="T9" fmla="*/ 2147483647 h 144"/>
              <a:gd name="T10" fmla="*/ 2147483647 w 152"/>
              <a:gd name="T11" fmla="*/ 2147483647 h 144"/>
              <a:gd name="T12" fmla="*/ 2147483647 w 152"/>
              <a:gd name="T13" fmla="*/ 2147483647 h 144"/>
              <a:gd name="T14" fmla="*/ 2147483647 w 152"/>
              <a:gd name="T15" fmla="*/ 2147483647 h 144"/>
              <a:gd name="T16" fmla="*/ 2147483647 w 152"/>
              <a:gd name="T17" fmla="*/ 2147483647 h 144"/>
              <a:gd name="T18" fmla="*/ 2147483647 w 152"/>
              <a:gd name="T19" fmla="*/ 2147483647 h 144"/>
              <a:gd name="T20" fmla="*/ 2147483647 w 152"/>
              <a:gd name="T21" fmla="*/ 2147483647 h 1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2"/>
              <a:gd name="T34" fmla="*/ 0 h 144"/>
              <a:gd name="T35" fmla="*/ 152 w 152"/>
              <a:gd name="T36" fmla="*/ 144 h 14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2" h="144">
                <a:moveTo>
                  <a:pt x="92" y="54"/>
                </a:moveTo>
                <a:lnTo>
                  <a:pt x="75" y="0"/>
                </a:lnTo>
                <a:lnTo>
                  <a:pt x="58" y="54"/>
                </a:lnTo>
                <a:lnTo>
                  <a:pt x="0" y="54"/>
                </a:lnTo>
                <a:lnTo>
                  <a:pt x="46" y="88"/>
                </a:lnTo>
                <a:lnTo>
                  <a:pt x="29" y="144"/>
                </a:lnTo>
                <a:lnTo>
                  <a:pt x="75" y="109"/>
                </a:lnTo>
                <a:lnTo>
                  <a:pt x="123" y="144"/>
                </a:lnTo>
                <a:lnTo>
                  <a:pt x="104" y="88"/>
                </a:lnTo>
                <a:lnTo>
                  <a:pt x="152" y="54"/>
                </a:lnTo>
                <a:lnTo>
                  <a:pt x="92" y="54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7" name="Freeform 26"/>
          <p:cNvSpPr>
            <a:spLocks/>
          </p:cNvSpPr>
          <p:nvPr/>
        </p:nvSpPr>
        <p:spPr bwMode="auto">
          <a:xfrm>
            <a:off x="1958975" y="5427663"/>
            <a:ext cx="120650" cy="114300"/>
          </a:xfrm>
          <a:custGeom>
            <a:avLst/>
            <a:gdLst>
              <a:gd name="T0" fmla="*/ 2147483647 w 151"/>
              <a:gd name="T1" fmla="*/ 2147483647 h 144"/>
              <a:gd name="T2" fmla="*/ 2147483647 w 151"/>
              <a:gd name="T3" fmla="*/ 0 h 144"/>
              <a:gd name="T4" fmla="*/ 2147483647 w 151"/>
              <a:gd name="T5" fmla="*/ 2147483647 h 144"/>
              <a:gd name="T6" fmla="*/ 0 w 151"/>
              <a:gd name="T7" fmla="*/ 2147483647 h 144"/>
              <a:gd name="T8" fmla="*/ 2147483647 w 151"/>
              <a:gd name="T9" fmla="*/ 2147483647 h 144"/>
              <a:gd name="T10" fmla="*/ 2147483647 w 151"/>
              <a:gd name="T11" fmla="*/ 2147483647 h 144"/>
              <a:gd name="T12" fmla="*/ 2147483647 w 151"/>
              <a:gd name="T13" fmla="*/ 2147483647 h 144"/>
              <a:gd name="T14" fmla="*/ 2147483647 w 151"/>
              <a:gd name="T15" fmla="*/ 2147483647 h 144"/>
              <a:gd name="T16" fmla="*/ 2147483647 w 151"/>
              <a:gd name="T17" fmla="*/ 2147483647 h 144"/>
              <a:gd name="T18" fmla="*/ 2147483647 w 151"/>
              <a:gd name="T19" fmla="*/ 2147483647 h 144"/>
              <a:gd name="T20" fmla="*/ 2147483647 w 151"/>
              <a:gd name="T21" fmla="*/ 2147483647 h 1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1"/>
              <a:gd name="T34" fmla="*/ 0 h 144"/>
              <a:gd name="T35" fmla="*/ 151 w 151"/>
              <a:gd name="T36" fmla="*/ 144 h 14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1" h="144">
                <a:moveTo>
                  <a:pt x="92" y="56"/>
                </a:moveTo>
                <a:lnTo>
                  <a:pt x="75" y="0"/>
                </a:lnTo>
                <a:lnTo>
                  <a:pt x="57" y="56"/>
                </a:lnTo>
                <a:lnTo>
                  <a:pt x="0" y="56"/>
                </a:lnTo>
                <a:lnTo>
                  <a:pt x="46" y="88"/>
                </a:lnTo>
                <a:lnTo>
                  <a:pt x="29" y="144"/>
                </a:lnTo>
                <a:lnTo>
                  <a:pt x="75" y="109"/>
                </a:lnTo>
                <a:lnTo>
                  <a:pt x="123" y="144"/>
                </a:lnTo>
                <a:lnTo>
                  <a:pt x="105" y="88"/>
                </a:lnTo>
                <a:lnTo>
                  <a:pt x="151" y="56"/>
                </a:lnTo>
                <a:lnTo>
                  <a:pt x="92" y="5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8" name="Freeform 27"/>
          <p:cNvSpPr>
            <a:spLocks/>
          </p:cNvSpPr>
          <p:nvPr/>
        </p:nvSpPr>
        <p:spPr bwMode="auto">
          <a:xfrm>
            <a:off x="1731963" y="5599113"/>
            <a:ext cx="119062" cy="114300"/>
          </a:xfrm>
          <a:custGeom>
            <a:avLst/>
            <a:gdLst>
              <a:gd name="T0" fmla="*/ 2147483647 w 152"/>
              <a:gd name="T1" fmla="*/ 2147483647 h 143"/>
              <a:gd name="T2" fmla="*/ 2147483647 w 152"/>
              <a:gd name="T3" fmla="*/ 0 h 143"/>
              <a:gd name="T4" fmla="*/ 2147483647 w 152"/>
              <a:gd name="T5" fmla="*/ 2147483647 h 143"/>
              <a:gd name="T6" fmla="*/ 0 w 152"/>
              <a:gd name="T7" fmla="*/ 2147483647 h 143"/>
              <a:gd name="T8" fmla="*/ 2147483647 w 152"/>
              <a:gd name="T9" fmla="*/ 2147483647 h 143"/>
              <a:gd name="T10" fmla="*/ 2147483647 w 152"/>
              <a:gd name="T11" fmla="*/ 2147483647 h 143"/>
              <a:gd name="T12" fmla="*/ 2147483647 w 152"/>
              <a:gd name="T13" fmla="*/ 2147483647 h 143"/>
              <a:gd name="T14" fmla="*/ 2147483647 w 152"/>
              <a:gd name="T15" fmla="*/ 2147483647 h 143"/>
              <a:gd name="T16" fmla="*/ 2147483647 w 152"/>
              <a:gd name="T17" fmla="*/ 2147483647 h 143"/>
              <a:gd name="T18" fmla="*/ 2147483647 w 152"/>
              <a:gd name="T19" fmla="*/ 2147483647 h 143"/>
              <a:gd name="T20" fmla="*/ 2147483647 w 152"/>
              <a:gd name="T21" fmla="*/ 2147483647 h 14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2"/>
              <a:gd name="T34" fmla="*/ 0 h 143"/>
              <a:gd name="T35" fmla="*/ 152 w 152"/>
              <a:gd name="T36" fmla="*/ 143 h 14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2" h="143">
                <a:moveTo>
                  <a:pt x="92" y="53"/>
                </a:moveTo>
                <a:lnTo>
                  <a:pt x="75" y="0"/>
                </a:lnTo>
                <a:lnTo>
                  <a:pt x="58" y="53"/>
                </a:lnTo>
                <a:lnTo>
                  <a:pt x="0" y="53"/>
                </a:lnTo>
                <a:lnTo>
                  <a:pt x="46" y="88"/>
                </a:lnTo>
                <a:lnTo>
                  <a:pt x="29" y="143"/>
                </a:lnTo>
                <a:lnTo>
                  <a:pt x="75" y="109"/>
                </a:lnTo>
                <a:lnTo>
                  <a:pt x="123" y="143"/>
                </a:lnTo>
                <a:lnTo>
                  <a:pt x="104" y="88"/>
                </a:lnTo>
                <a:lnTo>
                  <a:pt x="152" y="53"/>
                </a:lnTo>
                <a:lnTo>
                  <a:pt x="92" y="53"/>
                </a:lnTo>
                <a:close/>
              </a:path>
            </a:pathLst>
          </a:custGeom>
          <a:solidFill>
            <a:srgbClr val="00FF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9" name="Text Box 28"/>
          <p:cNvSpPr txBox="1">
            <a:spLocks noChangeArrowheads="1"/>
          </p:cNvSpPr>
          <p:nvPr/>
        </p:nvSpPr>
        <p:spPr bwMode="auto">
          <a:xfrm>
            <a:off x="1447800" y="990600"/>
            <a:ext cx="594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What</a:t>
            </a:r>
            <a:r>
              <a:rPr lang="en-US" sz="200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  <a:cs typeface="Times New Roman" pitchFamily="18" charset="0"/>
              </a:rPr>
              <a:t>we measure = Student</a:t>
            </a:r>
            <a:r>
              <a:rPr lang="en-US" sz="2000" b="1">
                <a:solidFill>
                  <a:schemeClr val="hlink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FF3300"/>
                </a:solidFill>
                <a:latin typeface="Arial" charset="0"/>
                <a:cs typeface="Times New Roman" pitchFamily="18" charset="0"/>
              </a:rPr>
              <a:t>Proficiency</a:t>
            </a:r>
            <a:r>
              <a:rPr lang="en-US" sz="2000" b="1">
                <a:solidFill>
                  <a:schemeClr val="hlink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  <a:cs typeface="Times New Roman" pitchFamily="18" charset="0"/>
              </a:rPr>
              <a:t>Model</a:t>
            </a:r>
          </a:p>
        </p:txBody>
      </p:sp>
      <p:grpSp>
        <p:nvGrpSpPr>
          <p:cNvPr id="40990" name="Group 29"/>
          <p:cNvGrpSpPr>
            <a:grpSpLocks/>
          </p:cNvGrpSpPr>
          <p:nvPr/>
        </p:nvGrpSpPr>
        <p:grpSpPr bwMode="auto">
          <a:xfrm>
            <a:off x="1524000" y="1295400"/>
            <a:ext cx="4419600" cy="4595813"/>
            <a:chOff x="960" y="816"/>
            <a:chExt cx="2784" cy="2895"/>
          </a:xfrm>
        </p:grpSpPr>
        <p:grpSp>
          <p:nvGrpSpPr>
            <p:cNvPr id="41293" name="Group 30"/>
            <p:cNvGrpSpPr>
              <a:grpSpLocks/>
            </p:cNvGrpSpPr>
            <p:nvPr/>
          </p:nvGrpSpPr>
          <p:grpSpPr bwMode="auto">
            <a:xfrm>
              <a:off x="1758" y="2884"/>
              <a:ext cx="1078" cy="827"/>
              <a:chOff x="1824" y="2470"/>
              <a:chExt cx="1078" cy="827"/>
            </a:xfrm>
          </p:grpSpPr>
          <p:sp>
            <p:nvSpPr>
              <p:cNvPr id="41295" name="Freeform 31"/>
              <p:cNvSpPr>
                <a:spLocks/>
              </p:cNvSpPr>
              <p:nvPr/>
            </p:nvSpPr>
            <p:spPr bwMode="auto">
              <a:xfrm>
                <a:off x="2003" y="3261"/>
                <a:ext cx="899" cy="36"/>
              </a:xfrm>
              <a:custGeom>
                <a:avLst/>
                <a:gdLst>
                  <a:gd name="T0" fmla="*/ 27 w 1797"/>
                  <a:gd name="T1" fmla="*/ 0 h 73"/>
                  <a:gd name="T2" fmla="*/ 0 w 1797"/>
                  <a:gd name="T3" fmla="*/ 0 h 73"/>
                  <a:gd name="T4" fmla="*/ 2 w 1797"/>
                  <a:gd name="T5" fmla="*/ 1 h 73"/>
                  <a:gd name="T6" fmla="*/ 29 w 1797"/>
                  <a:gd name="T7" fmla="*/ 1 h 73"/>
                  <a:gd name="T8" fmla="*/ 27 w 1797"/>
                  <a:gd name="T9" fmla="*/ 0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97"/>
                  <a:gd name="T16" fmla="*/ 0 h 73"/>
                  <a:gd name="T17" fmla="*/ 1797 w 1797"/>
                  <a:gd name="T18" fmla="*/ 73 h 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97" h="73">
                    <a:moveTo>
                      <a:pt x="1726" y="0"/>
                    </a:moveTo>
                    <a:lnTo>
                      <a:pt x="0" y="0"/>
                    </a:lnTo>
                    <a:lnTo>
                      <a:pt x="71" y="73"/>
                    </a:lnTo>
                    <a:lnTo>
                      <a:pt x="1797" y="73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96" name="Freeform 32"/>
              <p:cNvSpPr>
                <a:spLocks/>
              </p:cNvSpPr>
              <p:nvPr/>
            </p:nvSpPr>
            <p:spPr bwMode="auto">
              <a:xfrm>
                <a:off x="2866" y="2470"/>
                <a:ext cx="36" cy="827"/>
              </a:xfrm>
              <a:custGeom>
                <a:avLst/>
                <a:gdLst>
                  <a:gd name="T0" fmla="*/ 2 w 71"/>
                  <a:gd name="T1" fmla="*/ 25 h 1655"/>
                  <a:gd name="T2" fmla="*/ 0 w 71"/>
                  <a:gd name="T3" fmla="*/ 24 h 1655"/>
                  <a:gd name="T4" fmla="*/ 0 w 71"/>
                  <a:gd name="T5" fmla="*/ 0 h 1655"/>
                  <a:gd name="T6" fmla="*/ 2 w 71"/>
                  <a:gd name="T7" fmla="*/ 1 h 1655"/>
                  <a:gd name="T8" fmla="*/ 2 w 71"/>
                  <a:gd name="T9" fmla="*/ 25 h 16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1655"/>
                  <a:gd name="T17" fmla="*/ 71 w 71"/>
                  <a:gd name="T18" fmla="*/ 1655 h 16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1655">
                    <a:moveTo>
                      <a:pt x="71" y="1655"/>
                    </a:moveTo>
                    <a:lnTo>
                      <a:pt x="0" y="1582"/>
                    </a:lnTo>
                    <a:lnTo>
                      <a:pt x="0" y="0"/>
                    </a:lnTo>
                    <a:lnTo>
                      <a:pt x="71" y="73"/>
                    </a:lnTo>
                    <a:lnTo>
                      <a:pt x="71" y="1655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97" name="Rectangle 33"/>
              <p:cNvSpPr>
                <a:spLocks noChangeArrowheads="1"/>
              </p:cNvSpPr>
              <p:nvPr/>
            </p:nvSpPr>
            <p:spPr bwMode="auto">
              <a:xfrm>
                <a:off x="2003" y="2470"/>
                <a:ext cx="863" cy="79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98" name="Rectangle 34"/>
              <p:cNvSpPr>
                <a:spLocks noChangeArrowheads="1"/>
              </p:cNvSpPr>
              <p:nvPr/>
            </p:nvSpPr>
            <p:spPr bwMode="auto">
              <a:xfrm>
                <a:off x="2100" y="2493"/>
                <a:ext cx="66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Evidence Models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41299" name="Freeform 35"/>
              <p:cNvSpPr>
                <a:spLocks/>
              </p:cNvSpPr>
              <p:nvPr/>
            </p:nvSpPr>
            <p:spPr bwMode="auto">
              <a:xfrm>
                <a:off x="2039" y="3144"/>
                <a:ext cx="341" cy="18"/>
              </a:xfrm>
              <a:custGeom>
                <a:avLst/>
                <a:gdLst>
                  <a:gd name="T0" fmla="*/ 11 w 682"/>
                  <a:gd name="T1" fmla="*/ 0 h 36"/>
                  <a:gd name="T2" fmla="*/ 0 w 682"/>
                  <a:gd name="T3" fmla="*/ 0 h 36"/>
                  <a:gd name="T4" fmla="*/ 1 w 682"/>
                  <a:gd name="T5" fmla="*/ 1 h 36"/>
                  <a:gd name="T6" fmla="*/ 11 w 682"/>
                  <a:gd name="T7" fmla="*/ 1 h 36"/>
                  <a:gd name="T8" fmla="*/ 11 w 682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2"/>
                  <a:gd name="T16" fmla="*/ 0 h 36"/>
                  <a:gd name="T17" fmla="*/ 682 w 682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2" h="36">
                    <a:moveTo>
                      <a:pt x="648" y="0"/>
                    </a:moveTo>
                    <a:lnTo>
                      <a:pt x="0" y="0"/>
                    </a:lnTo>
                    <a:lnTo>
                      <a:pt x="36" y="36"/>
                    </a:lnTo>
                    <a:lnTo>
                      <a:pt x="682" y="36"/>
                    </a:lnTo>
                    <a:lnTo>
                      <a:pt x="648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00" name="Freeform 36"/>
              <p:cNvSpPr>
                <a:spLocks/>
              </p:cNvSpPr>
              <p:nvPr/>
            </p:nvSpPr>
            <p:spPr bwMode="auto">
              <a:xfrm>
                <a:off x="2363" y="2659"/>
                <a:ext cx="17" cy="503"/>
              </a:xfrm>
              <a:custGeom>
                <a:avLst/>
                <a:gdLst>
                  <a:gd name="T0" fmla="*/ 1 w 34"/>
                  <a:gd name="T1" fmla="*/ 15 h 1007"/>
                  <a:gd name="T2" fmla="*/ 0 w 34"/>
                  <a:gd name="T3" fmla="*/ 15 h 1007"/>
                  <a:gd name="T4" fmla="*/ 0 w 34"/>
                  <a:gd name="T5" fmla="*/ 0 h 1007"/>
                  <a:gd name="T6" fmla="*/ 1 w 34"/>
                  <a:gd name="T7" fmla="*/ 0 h 1007"/>
                  <a:gd name="T8" fmla="*/ 1 w 34"/>
                  <a:gd name="T9" fmla="*/ 15 h 10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1007"/>
                  <a:gd name="T17" fmla="*/ 34 w 34"/>
                  <a:gd name="T18" fmla="*/ 1007 h 10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1007">
                    <a:moveTo>
                      <a:pt x="34" y="1007"/>
                    </a:moveTo>
                    <a:lnTo>
                      <a:pt x="0" y="971"/>
                    </a:lnTo>
                    <a:lnTo>
                      <a:pt x="0" y="0"/>
                    </a:lnTo>
                    <a:lnTo>
                      <a:pt x="34" y="37"/>
                    </a:lnTo>
                    <a:lnTo>
                      <a:pt x="34" y="1007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01" name="Rectangle 37"/>
              <p:cNvSpPr>
                <a:spLocks noChangeArrowheads="1"/>
              </p:cNvSpPr>
              <p:nvPr/>
            </p:nvSpPr>
            <p:spPr bwMode="auto">
              <a:xfrm>
                <a:off x="2039" y="2659"/>
                <a:ext cx="324" cy="485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02" name="Freeform 38"/>
              <p:cNvSpPr>
                <a:spLocks/>
              </p:cNvSpPr>
              <p:nvPr/>
            </p:nvSpPr>
            <p:spPr bwMode="auto">
              <a:xfrm>
                <a:off x="2075" y="2856"/>
                <a:ext cx="72" cy="72"/>
              </a:xfrm>
              <a:custGeom>
                <a:avLst/>
                <a:gdLst>
                  <a:gd name="T0" fmla="*/ 0 w 144"/>
                  <a:gd name="T1" fmla="*/ 2 h 143"/>
                  <a:gd name="T2" fmla="*/ 1 w 144"/>
                  <a:gd name="T3" fmla="*/ 1 h 143"/>
                  <a:gd name="T4" fmla="*/ 1 w 144"/>
                  <a:gd name="T5" fmla="*/ 1 h 143"/>
                  <a:gd name="T6" fmla="*/ 1 w 144"/>
                  <a:gd name="T7" fmla="*/ 1 h 143"/>
                  <a:gd name="T8" fmla="*/ 1 w 144"/>
                  <a:gd name="T9" fmla="*/ 1 h 143"/>
                  <a:gd name="T10" fmla="*/ 1 w 144"/>
                  <a:gd name="T11" fmla="*/ 0 h 143"/>
                  <a:gd name="T12" fmla="*/ 1 w 144"/>
                  <a:gd name="T13" fmla="*/ 1 h 143"/>
                  <a:gd name="T14" fmla="*/ 2 w 144"/>
                  <a:gd name="T15" fmla="*/ 1 h 143"/>
                  <a:gd name="T16" fmla="*/ 2 w 144"/>
                  <a:gd name="T17" fmla="*/ 1 h 143"/>
                  <a:gd name="T18" fmla="*/ 2 w 144"/>
                  <a:gd name="T19" fmla="*/ 1 h 143"/>
                  <a:gd name="T20" fmla="*/ 2 w 144"/>
                  <a:gd name="T21" fmla="*/ 2 h 143"/>
                  <a:gd name="T22" fmla="*/ 2 w 144"/>
                  <a:gd name="T23" fmla="*/ 2 h 143"/>
                  <a:gd name="T24" fmla="*/ 2 w 144"/>
                  <a:gd name="T25" fmla="*/ 2 h 143"/>
                  <a:gd name="T26" fmla="*/ 2 w 144"/>
                  <a:gd name="T27" fmla="*/ 3 h 143"/>
                  <a:gd name="T28" fmla="*/ 1 w 144"/>
                  <a:gd name="T29" fmla="*/ 3 h 143"/>
                  <a:gd name="T30" fmla="*/ 1 w 144"/>
                  <a:gd name="T31" fmla="*/ 3 h 143"/>
                  <a:gd name="T32" fmla="*/ 1 w 144"/>
                  <a:gd name="T33" fmla="*/ 3 h 143"/>
                  <a:gd name="T34" fmla="*/ 1 w 144"/>
                  <a:gd name="T35" fmla="*/ 3 h 143"/>
                  <a:gd name="T36" fmla="*/ 1 w 144"/>
                  <a:gd name="T37" fmla="*/ 2 h 143"/>
                  <a:gd name="T38" fmla="*/ 1 w 144"/>
                  <a:gd name="T39" fmla="*/ 2 h 143"/>
                  <a:gd name="T40" fmla="*/ 0 w 144"/>
                  <a:gd name="T41" fmla="*/ 2 h 14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44"/>
                  <a:gd name="T64" fmla="*/ 0 h 143"/>
                  <a:gd name="T65" fmla="*/ 144 w 144"/>
                  <a:gd name="T66" fmla="*/ 143 h 14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44" h="143">
                    <a:moveTo>
                      <a:pt x="0" y="72"/>
                    </a:moveTo>
                    <a:lnTo>
                      <a:pt x="2" y="49"/>
                    </a:lnTo>
                    <a:lnTo>
                      <a:pt x="14" y="30"/>
                    </a:lnTo>
                    <a:lnTo>
                      <a:pt x="29" y="13"/>
                    </a:lnTo>
                    <a:lnTo>
                      <a:pt x="50" y="3"/>
                    </a:lnTo>
                    <a:lnTo>
                      <a:pt x="71" y="0"/>
                    </a:lnTo>
                    <a:lnTo>
                      <a:pt x="94" y="3"/>
                    </a:lnTo>
                    <a:lnTo>
                      <a:pt x="114" y="13"/>
                    </a:lnTo>
                    <a:lnTo>
                      <a:pt x="129" y="30"/>
                    </a:lnTo>
                    <a:lnTo>
                      <a:pt x="140" y="49"/>
                    </a:lnTo>
                    <a:lnTo>
                      <a:pt x="144" y="72"/>
                    </a:lnTo>
                    <a:lnTo>
                      <a:pt x="140" y="94"/>
                    </a:lnTo>
                    <a:lnTo>
                      <a:pt x="129" y="115"/>
                    </a:lnTo>
                    <a:lnTo>
                      <a:pt x="114" y="130"/>
                    </a:lnTo>
                    <a:lnTo>
                      <a:pt x="94" y="140"/>
                    </a:lnTo>
                    <a:lnTo>
                      <a:pt x="71" y="143"/>
                    </a:lnTo>
                    <a:lnTo>
                      <a:pt x="50" y="140"/>
                    </a:lnTo>
                    <a:lnTo>
                      <a:pt x="29" y="130"/>
                    </a:lnTo>
                    <a:lnTo>
                      <a:pt x="14" y="115"/>
                    </a:lnTo>
                    <a:lnTo>
                      <a:pt x="2" y="94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008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03" name="Freeform 39"/>
              <p:cNvSpPr>
                <a:spLocks/>
              </p:cNvSpPr>
              <p:nvPr/>
            </p:nvSpPr>
            <p:spPr bwMode="auto">
              <a:xfrm>
                <a:off x="2075" y="3000"/>
                <a:ext cx="72" cy="72"/>
              </a:xfrm>
              <a:custGeom>
                <a:avLst/>
                <a:gdLst>
                  <a:gd name="T0" fmla="*/ 0 w 144"/>
                  <a:gd name="T1" fmla="*/ 1 h 144"/>
                  <a:gd name="T2" fmla="*/ 1 w 144"/>
                  <a:gd name="T3" fmla="*/ 1 h 144"/>
                  <a:gd name="T4" fmla="*/ 1 w 144"/>
                  <a:gd name="T5" fmla="*/ 1 h 144"/>
                  <a:gd name="T6" fmla="*/ 1 w 144"/>
                  <a:gd name="T7" fmla="*/ 1 h 144"/>
                  <a:gd name="T8" fmla="*/ 1 w 144"/>
                  <a:gd name="T9" fmla="*/ 1 h 144"/>
                  <a:gd name="T10" fmla="*/ 1 w 144"/>
                  <a:gd name="T11" fmla="*/ 0 h 144"/>
                  <a:gd name="T12" fmla="*/ 1 w 144"/>
                  <a:gd name="T13" fmla="*/ 1 h 144"/>
                  <a:gd name="T14" fmla="*/ 2 w 144"/>
                  <a:gd name="T15" fmla="*/ 1 h 144"/>
                  <a:gd name="T16" fmla="*/ 2 w 144"/>
                  <a:gd name="T17" fmla="*/ 1 h 144"/>
                  <a:gd name="T18" fmla="*/ 2 w 144"/>
                  <a:gd name="T19" fmla="*/ 1 h 144"/>
                  <a:gd name="T20" fmla="*/ 2 w 144"/>
                  <a:gd name="T21" fmla="*/ 1 h 144"/>
                  <a:gd name="T22" fmla="*/ 2 w 144"/>
                  <a:gd name="T23" fmla="*/ 1 h 144"/>
                  <a:gd name="T24" fmla="*/ 2 w 144"/>
                  <a:gd name="T25" fmla="*/ 2 h 144"/>
                  <a:gd name="T26" fmla="*/ 2 w 144"/>
                  <a:gd name="T27" fmla="*/ 2 h 144"/>
                  <a:gd name="T28" fmla="*/ 1 w 144"/>
                  <a:gd name="T29" fmla="*/ 2 h 144"/>
                  <a:gd name="T30" fmla="*/ 1 w 144"/>
                  <a:gd name="T31" fmla="*/ 2 h 144"/>
                  <a:gd name="T32" fmla="*/ 1 w 144"/>
                  <a:gd name="T33" fmla="*/ 2 h 144"/>
                  <a:gd name="T34" fmla="*/ 1 w 144"/>
                  <a:gd name="T35" fmla="*/ 2 h 144"/>
                  <a:gd name="T36" fmla="*/ 1 w 144"/>
                  <a:gd name="T37" fmla="*/ 2 h 144"/>
                  <a:gd name="T38" fmla="*/ 1 w 144"/>
                  <a:gd name="T39" fmla="*/ 1 h 144"/>
                  <a:gd name="T40" fmla="*/ 0 w 144"/>
                  <a:gd name="T41" fmla="*/ 1 h 14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44"/>
                  <a:gd name="T64" fmla="*/ 0 h 144"/>
                  <a:gd name="T65" fmla="*/ 144 w 144"/>
                  <a:gd name="T66" fmla="*/ 144 h 14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44" h="144">
                    <a:moveTo>
                      <a:pt x="0" y="73"/>
                    </a:moveTo>
                    <a:lnTo>
                      <a:pt x="2" y="50"/>
                    </a:lnTo>
                    <a:lnTo>
                      <a:pt x="14" y="31"/>
                    </a:lnTo>
                    <a:lnTo>
                      <a:pt x="29" y="14"/>
                    </a:lnTo>
                    <a:lnTo>
                      <a:pt x="50" y="4"/>
                    </a:lnTo>
                    <a:lnTo>
                      <a:pt x="71" y="0"/>
                    </a:lnTo>
                    <a:lnTo>
                      <a:pt x="94" y="4"/>
                    </a:lnTo>
                    <a:lnTo>
                      <a:pt x="114" y="14"/>
                    </a:lnTo>
                    <a:lnTo>
                      <a:pt x="129" y="31"/>
                    </a:lnTo>
                    <a:lnTo>
                      <a:pt x="140" y="50"/>
                    </a:lnTo>
                    <a:lnTo>
                      <a:pt x="144" y="73"/>
                    </a:lnTo>
                    <a:lnTo>
                      <a:pt x="140" y="94"/>
                    </a:lnTo>
                    <a:lnTo>
                      <a:pt x="129" y="115"/>
                    </a:lnTo>
                    <a:lnTo>
                      <a:pt x="114" y="131"/>
                    </a:lnTo>
                    <a:lnTo>
                      <a:pt x="94" y="140"/>
                    </a:lnTo>
                    <a:lnTo>
                      <a:pt x="71" y="144"/>
                    </a:lnTo>
                    <a:lnTo>
                      <a:pt x="50" y="140"/>
                    </a:lnTo>
                    <a:lnTo>
                      <a:pt x="29" y="131"/>
                    </a:lnTo>
                    <a:lnTo>
                      <a:pt x="14" y="115"/>
                    </a:lnTo>
                    <a:lnTo>
                      <a:pt x="2" y="94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8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04" name="Rectangle 40"/>
              <p:cNvSpPr>
                <a:spLocks noChangeArrowheads="1"/>
              </p:cNvSpPr>
              <p:nvPr/>
            </p:nvSpPr>
            <p:spPr bwMode="auto">
              <a:xfrm>
                <a:off x="2255" y="2821"/>
                <a:ext cx="71" cy="72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05" name="Rectangle 41"/>
              <p:cNvSpPr>
                <a:spLocks noChangeArrowheads="1"/>
              </p:cNvSpPr>
              <p:nvPr/>
            </p:nvSpPr>
            <p:spPr bwMode="auto">
              <a:xfrm>
                <a:off x="2255" y="2928"/>
                <a:ext cx="71" cy="72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06" name="Rectangle 42"/>
              <p:cNvSpPr>
                <a:spLocks noChangeArrowheads="1"/>
              </p:cNvSpPr>
              <p:nvPr/>
            </p:nvSpPr>
            <p:spPr bwMode="auto">
              <a:xfrm>
                <a:off x="2255" y="3037"/>
                <a:ext cx="71" cy="72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07" name="Line 43"/>
              <p:cNvSpPr>
                <a:spLocks noChangeShapeType="1"/>
              </p:cNvSpPr>
              <p:nvPr/>
            </p:nvSpPr>
            <p:spPr bwMode="auto">
              <a:xfrm flipV="1">
                <a:off x="2147" y="2867"/>
                <a:ext cx="76" cy="26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08" name="Freeform 44"/>
              <p:cNvSpPr>
                <a:spLocks/>
              </p:cNvSpPr>
              <p:nvPr/>
            </p:nvSpPr>
            <p:spPr bwMode="auto">
              <a:xfrm>
                <a:off x="2206" y="2850"/>
                <a:ext cx="49" cy="42"/>
              </a:xfrm>
              <a:custGeom>
                <a:avLst/>
                <a:gdLst>
                  <a:gd name="T0" fmla="*/ 2 w 98"/>
                  <a:gd name="T1" fmla="*/ 0 h 85"/>
                  <a:gd name="T2" fmla="*/ 1 w 98"/>
                  <a:gd name="T3" fmla="*/ 1 h 85"/>
                  <a:gd name="T4" fmla="*/ 1 w 98"/>
                  <a:gd name="T5" fmla="*/ 1 h 85"/>
                  <a:gd name="T6" fmla="*/ 1 w 98"/>
                  <a:gd name="T7" fmla="*/ 1 h 85"/>
                  <a:gd name="T8" fmla="*/ 1 w 98"/>
                  <a:gd name="T9" fmla="*/ 1 h 85"/>
                  <a:gd name="T10" fmla="*/ 1 w 98"/>
                  <a:gd name="T11" fmla="*/ 0 h 85"/>
                  <a:gd name="T12" fmla="*/ 1 w 98"/>
                  <a:gd name="T13" fmla="*/ 0 h 85"/>
                  <a:gd name="T14" fmla="*/ 1 w 98"/>
                  <a:gd name="T15" fmla="*/ 0 h 85"/>
                  <a:gd name="T16" fmla="*/ 1 w 98"/>
                  <a:gd name="T17" fmla="*/ 0 h 85"/>
                  <a:gd name="T18" fmla="*/ 1 w 98"/>
                  <a:gd name="T19" fmla="*/ 0 h 85"/>
                  <a:gd name="T20" fmla="*/ 1 w 98"/>
                  <a:gd name="T21" fmla="*/ 0 h 85"/>
                  <a:gd name="T22" fmla="*/ 1 w 98"/>
                  <a:gd name="T23" fmla="*/ 0 h 85"/>
                  <a:gd name="T24" fmla="*/ 1 w 98"/>
                  <a:gd name="T25" fmla="*/ 0 h 85"/>
                  <a:gd name="T26" fmla="*/ 1 w 98"/>
                  <a:gd name="T27" fmla="*/ 0 h 85"/>
                  <a:gd name="T28" fmla="*/ 1 w 98"/>
                  <a:gd name="T29" fmla="*/ 0 h 85"/>
                  <a:gd name="T30" fmla="*/ 1 w 98"/>
                  <a:gd name="T31" fmla="*/ 0 h 85"/>
                  <a:gd name="T32" fmla="*/ 1 w 98"/>
                  <a:gd name="T33" fmla="*/ 0 h 85"/>
                  <a:gd name="T34" fmla="*/ 1 w 98"/>
                  <a:gd name="T35" fmla="*/ 0 h 85"/>
                  <a:gd name="T36" fmla="*/ 0 w 98"/>
                  <a:gd name="T37" fmla="*/ 0 h 85"/>
                  <a:gd name="T38" fmla="*/ 2 w 98"/>
                  <a:gd name="T39" fmla="*/ 0 h 8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98"/>
                  <a:gd name="T61" fmla="*/ 0 h 85"/>
                  <a:gd name="T62" fmla="*/ 98 w 98"/>
                  <a:gd name="T63" fmla="*/ 85 h 8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98" h="85">
                    <a:moveTo>
                      <a:pt x="98" y="14"/>
                    </a:moveTo>
                    <a:lnTo>
                      <a:pt x="29" y="85"/>
                    </a:lnTo>
                    <a:lnTo>
                      <a:pt x="29" y="79"/>
                    </a:lnTo>
                    <a:lnTo>
                      <a:pt x="29" y="73"/>
                    </a:lnTo>
                    <a:lnTo>
                      <a:pt x="29" y="67"/>
                    </a:lnTo>
                    <a:lnTo>
                      <a:pt x="29" y="62"/>
                    </a:lnTo>
                    <a:lnTo>
                      <a:pt x="29" y="58"/>
                    </a:lnTo>
                    <a:lnTo>
                      <a:pt x="27" y="52"/>
                    </a:lnTo>
                    <a:lnTo>
                      <a:pt x="27" y="46"/>
                    </a:lnTo>
                    <a:lnTo>
                      <a:pt x="25" y="40"/>
                    </a:lnTo>
                    <a:lnTo>
                      <a:pt x="23" y="37"/>
                    </a:lnTo>
                    <a:lnTo>
                      <a:pt x="21" y="31"/>
                    </a:lnTo>
                    <a:lnTo>
                      <a:pt x="19" y="27"/>
                    </a:lnTo>
                    <a:lnTo>
                      <a:pt x="18" y="21"/>
                    </a:lnTo>
                    <a:lnTo>
                      <a:pt x="14" y="17"/>
                    </a:lnTo>
                    <a:lnTo>
                      <a:pt x="12" y="12"/>
                    </a:lnTo>
                    <a:lnTo>
                      <a:pt x="8" y="8"/>
                    </a:lnTo>
                    <a:lnTo>
                      <a:pt x="4" y="4"/>
                    </a:lnTo>
                    <a:lnTo>
                      <a:pt x="0" y="0"/>
                    </a:lnTo>
                    <a:lnTo>
                      <a:pt x="98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09" name="Line 45"/>
              <p:cNvSpPr>
                <a:spLocks noChangeShapeType="1"/>
              </p:cNvSpPr>
              <p:nvPr/>
            </p:nvSpPr>
            <p:spPr bwMode="auto">
              <a:xfrm>
                <a:off x="2147" y="2893"/>
                <a:ext cx="80" cy="5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10" name="Freeform 46"/>
              <p:cNvSpPr>
                <a:spLocks/>
              </p:cNvSpPr>
              <p:nvPr/>
            </p:nvSpPr>
            <p:spPr bwMode="auto">
              <a:xfrm>
                <a:off x="2206" y="2922"/>
                <a:ext cx="49" cy="43"/>
              </a:xfrm>
              <a:custGeom>
                <a:avLst/>
                <a:gdLst>
                  <a:gd name="T0" fmla="*/ 2 w 98"/>
                  <a:gd name="T1" fmla="*/ 1 h 86"/>
                  <a:gd name="T2" fmla="*/ 0 w 98"/>
                  <a:gd name="T3" fmla="*/ 1 h 86"/>
                  <a:gd name="T4" fmla="*/ 1 w 98"/>
                  <a:gd name="T5" fmla="*/ 1 h 86"/>
                  <a:gd name="T6" fmla="*/ 1 w 98"/>
                  <a:gd name="T7" fmla="*/ 1 h 86"/>
                  <a:gd name="T8" fmla="*/ 1 w 98"/>
                  <a:gd name="T9" fmla="*/ 1 h 86"/>
                  <a:gd name="T10" fmla="*/ 1 w 98"/>
                  <a:gd name="T11" fmla="*/ 1 h 86"/>
                  <a:gd name="T12" fmla="*/ 1 w 98"/>
                  <a:gd name="T13" fmla="*/ 1 h 86"/>
                  <a:gd name="T14" fmla="*/ 1 w 98"/>
                  <a:gd name="T15" fmla="*/ 1 h 86"/>
                  <a:gd name="T16" fmla="*/ 1 w 98"/>
                  <a:gd name="T17" fmla="*/ 1 h 86"/>
                  <a:gd name="T18" fmla="*/ 1 w 98"/>
                  <a:gd name="T19" fmla="*/ 1 h 86"/>
                  <a:gd name="T20" fmla="*/ 1 w 98"/>
                  <a:gd name="T21" fmla="*/ 1 h 86"/>
                  <a:gd name="T22" fmla="*/ 1 w 98"/>
                  <a:gd name="T23" fmla="*/ 1 h 86"/>
                  <a:gd name="T24" fmla="*/ 1 w 98"/>
                  <a:gd name="T25" fmla="*/ 1 h 86"/>
                  <a:gd name="T26" fmla="*/ 1 w 98"/>
                  <a:gd name="T27" fmla="*/ 1 h 86"/>
                  <a:gd name="T28" fmla="*/ 1 w 98"/>
                  <a:gd name="T29" fmla="*/ 1 h 86"/>
                  <a:gd name="T30" fmla="*/ 1 w 98"/>
                  <a:gd name="T31" fmla="*/ 1 h 86"/>
                  <a:gd name="T32" fmla="*/ 1 w 98"/>
                  <a:gd name="T33" fmla="*/ 1 h 86"/>
                  <a:gd name="T34" fmla="*/ 1 w 98"/>
                  <a:gd name="T35" fmla="*/ 1 h 86"/>
                  <a:gd name="T36" fmla="*/ 1 w 98"/>
                  <a:gd name="T37" fmla="*/ 0 h 86"/>
                  <a:gd name="T38" fmla="*/ 2 w 98"/>
                  <a:gd name="T39" fmla="*/ 1 h 8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98"/>
                  <a:gd name="T61" fmla="*/ 0 h 86"/>
                  <a:gd name="T62" fmla="*/ 98 w 98"/>
                  <a:gd name="T63" fmla="*/ 86 h 8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98" h="86">
                    <a:moveTo>
                      <a:pt x="98" y="86"/>
                    </a:moveTo>
                    <a:lnTo>
                      <a:pt x="0" y="73"/>
                    </a:lnTo>
                    <a:lnTo>
                      <a:pt x="4" y="71"/>
                    </a:lnTo>
                    <a:lnTo>
                      <a:pt x="10" y="67"/>
                    </a:lnTo>
                    <a:lnTo>
                      <a:pt x="14" y="65"/>
                    </a:lnTo>
                    <a:lnTo>
                      <a:pt x="18" y="61"/>
                    </a:lnTo>
                    <a:lnTo>
                      <a:pt x="21" y="58"/>
                    </a:lnTo>
                    <a:lnTo>
                      <a:pt x="25" y="54"/>
                    </a:lnTo>
                    <a:lnTo>
                      <a:pt x="29" y="50"/>
                    </a:lnTo>
                    <a:lnTo>
                      <a:pt x="33" y="44"/>
                    </a:lnTo>
                    <a:lnTo>
                      <a:pt x="35" y="40"/>
                    </a:lnTo>
                    <a:lnTo>
                      <a:pt x="39" y="36"/>
                    </a:lnTo>
                    <a:lnTo>
                      <a:pt x="41" y="31"/>
                    </a:lnTo>
                    <a:lnTo>
                      <a:pt x="42" y="27"/>
                    </a:lnTo>
                    <a:lnTo>
                      <a:pt x="44" y="21"/>
                    </a:lnTo>
                    <a:lnTo>
                      <a:pt x="46" y="15"/>
                    </a:lnTo>
                    <a:lnTo>
                      <a:pt x="48" y="12"/>
                    </a:lnTo>
                    <a:lnTo>
                      <a:pt x="48" y="6"/>
                    </a:lnTo>
                    <a:lnTo>
                      <a:pt x="50" y="0"/>
                    </a:lnTo>
                    <a:lnTo>
                      <a:pt x="98" y="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11" name="Line 47"/>
              <p:cNvSpPr>
                <a:spLocks noChangeShapeType="1"/>
              </p:cNvSpPr>
              <p:nvPr/>
            </p:nvSpPr>
            <p:spPr bwMode="auto">
              <a:xfrm flipV="1">
                <a:off x="2147" y="2983"/>
                <a:ext cx="80" cy="5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12" name="Freeform 48"/>
              <p:cNvSpPr>
                <a:spLocks/>
              </p:cNvSpPr>
              <p:nvPr/>
            </p:nvSpPr>
            <p:spPr bwMode="auto">
              <a:xfrm>
                <a:off x="2206" y="2965"/>
                <a:ext cx="49" cy="42"/>
              </a:xfrm>
              <a:custGeom>
                <a:avLst/>
                <a:gdLst>
                  <a:gd name="T0" fmla="*/ 2 w 98"/>
                  <a:gd name="T1" fmla="*/ 0 h 85"/>
                  <a:gd name="T2" fmla="*/ 1 w 98"/>
                  <a:gd name="T3" fmla="*/ 1 h 85"/>
                  <a:gd name="T4" fmla="*/ 1 w 98"/>
                  <a:gd name="T5" fmla="*/ 1 h 85"/>
                  <a:gd name="T6" fmla="*/ 1 w 98"/>
                  <a:gd name="T7" fmla="*/ 1 h 85"/>
                  <a:gd name="T8" fmla="*/ 1 w 98"/>
                  <a:gd name="T9" fmla="*/ 1 h 85"/>
                  <a:gd name="T10" fmla="*/ 1 w 98"/>
                  <a:gd name="T11" fmla="*/ 1 h 85"/>
                  <a:gd name="T12" fmla="*/ 1 w 98"/>
                  <a:gd name="T13" fmla="*/ 0 h 85"/>
                  <a:gd name="T14" fmla="*/ 1 w 98"/>
                  <a:gd name="T15" fmla="*/ 0 h 85"/>
                  <a:gd name="T16" fmla="*/ 1 w 98"/>
                  <a:gd name="T17" fmla="*/ 0 h 85"/>
                  <a:gd name="T18" fmla="*/ 1 w 98"/>
                  <a:gd name="T19" fmla="*/ 0 h 85"/>
                  <a:gd name="T20" fmla="*/ 1 w 98"/>
                  <a:gd name="T21" fmla="*/ 0 h 85"/>
                  <a:gd name="T22" fmla="*/ 1 w 98"/>
                  <a:gd name="T23" fmla="*/ 0 h 85"/>
                  <a:gd name="T24" fmla="*/ 1 w 98"/>
                  <a:gd name="T25" fmla="*/ 0 h 85"/>
                  <a:gd name="T26" fmla="*/ 1 w 98"/>
                  <a:gd name="T27" fmla="*/ 0 h 85"/>
                  <a:gd name="T28" fmla="*/ 1 w 98"/>
                  <a:gd name="T29" fmla="*/ 0 h 85"/>
                  <a:gd name="T30" fmla="*/ 1 w 98"/>
                  <a:gd name="T31" fmla="*/ 0 h 85"/>
                  <a:gd name="T32" fmla="*/ 1 w 98"/>
                  <a:gd name="T33" fmla="*/ 0 h 85"/>
                  <a:gd name="T34" fmla="*/ 1 w 98"/>
                  <a:gd name="T35" fmla="*/ 0 h 85"/>
                  <a:gd name="T36" fmla="*/ 0 w 98"/>
                  <a:gd name="T37" fmla="*/ 0 h 85"/>
                  <a:gd name="T38" fmla="*/ 2 w 98"/>
                  <a:gd name="T39" fmla="*/ 0 h 8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98"/>
                  <a:gd name="T61" fmla="*/ 0 h 85"/>
                  <a:gd name="T62" fmla="*/ 98 w 98"/>
                  <a:gd name="T63" fmla="*/ 85 h 8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98" h="85">
                    <a:moveTo>
                      <a:pt x="98" y="0"/>
                    </a:moveTo>
                    <a:lnTo>
                      <a:pt x="50" y="85"/>
                    </a:lnTo>
                    <a:lnTo>
                      <a:pt x="48" y="81"/>
                    </a:lnTo>
                    <a:lnTo>
                      <a:pt x="48" y="75"/>
                    </a:lnTo>
                    <a:lnTo>
                      <a:pt x="46" y="69"/>
                    </a:lnTo>
                    <a:lnTo>
                      <a:pt x="44" y="64"/>
                    </a:lnTo>
                    <a:lnTo>
                      <a:pt x="42" y="60"/>
                    </a:lnTo>
                    <a:lnTo>
                      <a:pt x="41" y="54"/>
                    </a:lnTo>
                    <a:lnTo>
                      <a:pt x="39" y="50"/>
                    </a:lnTo>
                    <a:lnTo>
                      <a:pt x="35" y="44"/>
                    </a:lnTo>
                    <a:lnTo>
                      <a:pt x="33" y="41"/>
                    </a:lnTo>
                    <a:lnTo>
                      <a:pt x="29" y="37"/>
                    </a:lnTo>
                    <a:lnTo>
                      <a:pt x="25" y="33"/>
                    </a:lnTo>
                    <a:lnTo>
                      <a:pt x="21" y="29"/>
                    </a:lnTo>
                    <a:lnTo>
                      <a:pt x="18" y="25"/>
                    </a:lnTo>
                    <a:lnTo>
                      <a:pt x="14" y="21"/>
                    </a:lnTo>
                    <a:lnTo>
                      <a:pt x="10" y="18"/>
                    </a:lnTo>
                    <a:lnTo>
                      <a:pt x="4" y="16"/>
                    </a:lnTo>
                    <a:lnTo>
                      <a:pt x="0" y="12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13" name="Line 49"/>
              <p:cNvSpPr>
                <a:spLocks noChangeShapeType="1"/>
              </p:cNvSpPr>
              <p:nvPr/>
            </p:nvSpPr>
            <p:spPr bwMode="auto">
              <a:xfrm>
                <a:off x="2291" y="2893"/>
                <a:ext cx="1" cy="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14" name="Freeform 50"/>
              <p:cNvSpPr>
                <a:spLocks/>
              </p:cNvSpPr>
              <p:nvPr/>
            </p:nvSpPr>
            <p:spPr bwMode="auto">
              <a:xfrm>
                <a:off x="2269" y="2884"/>
                <a:ext cx="44" cy="44"/>
              </a:xfrm>
              <a:custGeom>
                <a:avLst/>
                <a:gdLst>
                  <a:gd name="T0" fmla="*/ 1 w 88"/>
                  <a:gd name="T1" fmla="*/ 1 h 88"/>
                  <a:gd name="T2" fmla="*/ 0 w 88"/>
                  <a:gd name="T3" fmla="*/ 0 h 88"/>
                  <a:gd name="T4" fmla="*/ 1 w 88"/>
                  <a:gd name="T5" fmla="*/ 1 h 88"/>
                  <a:gd name="T6" fmla="*/ 1 w 88"/>
                  <a:gd name="T7" fmla="*/ 1 h 88"/>
                  <a:gd name="T8" fmla="*/ 1 w 88"/>
                  <a:gd name="T9" fmla="*/ 1 h 88"/>
                  <a:gd name="T10" fmla="*/ 1 w 88"/>
                  <a:gd name="T11" fmla="*/ 1 h 88"/>
                  <a:gd name="T12" fmla="*/ 1 w 88"/>
                  <a:gd name="T13" fmla="*/ 1 h 88"/>
                  <a:gd name="T14" fmla="*/ 1 w 88"/>
                  <a:gd name="T15" fmla="*/ 1 h 88"/>
                  <a:gd name="T16" fmla="*/ 1 w 88"/>
                  <a:gd name="T17" fmla="*/ 1 h 88"/>
                  <a:gd name="T18" fmla="*/ 1 w 88"/>
                  <a:gd name="T19" fmla="*/ 1 h 88"/>
                  <a:gd name="T20" fmla="*/ 1 w 88"/>
                  <a:gd name="T21" fmla="*/ 1 h 88"/>
                  <a:gd name="T22" fmla="*/ 1 w 88"/>
                  <a:gd name="T23" fmla="*/ 1 h 88"/>
                  <a:gd name="T24" fmla="*/ 1 w 88"/>
                  <a:gd name="T25" fmla="*/ 1 h 88"/>
                  <a:gd name="T26" fmla="*/ 1 w 88"/>
                  <a:gd name="T27" fmla="*/ 1 h 88"/>
                  <a:gd name="T28" fmla="*/ 1 w 88"/>
                  <a:gd name="T29" fmla="*/ 1 h 88"/>
                  <a:gd name="T30" fmla="*/ 1 w 88"/>
                  <a:gd name="T31" fmla="*/ 1 h 88"/>
                  <a:gd name="T32" fmla="*/ 1 w 88"/>
                  <a:gd name="T33" fmla="*/ 1 h 88"/>
                  <a:gd name="T34" fmla="*/ 1 w 88"/>
                  <a:gd name="T35" fmla="*/ 1 h 88"/>
                  <a:gd name="T36" fmla="*/ 1 w 88"/>
                  <a:gd name="T37" fmla="*/ 0 h 88"/>
                  <a:gd name="T38" fmla="*/ 1 w 88"/>
                  <a:gd name="T39" fmla="*/ 1 h 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88"/>
                  <a:gd name="T61" fmla="*/ 0 h 88"/>
                  <a:gd name="T62" fmla="*/ 88 w 88"/>
                  <a:gd name="T63" fmla="*/ 88 h 8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88" h="88">
                    <a:moveTo>
                      <a:pt x="44" y="88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9" y="4"/>
                    </a:lnTo>
                    <a:lnTo>
                      <a:pt x="13" y="6"/>
                    </a:lnTo>
                    <a:lnTo>
                      <a:pt x="19" y="8"/>
                    </a:lnTo>
                    <a:lnTo>
                      <a:pt x="25" y="10"/>
                    </a:lnTo>
                    <a:lnTo>
                      <a:pt x="31" y="10"/>
                    </a:lnTo>
                    <a:lnTo>
                      <a:pt x="34" y="10"/>
                    </a:lnTo>
                    <a:lnTo>
                      <a:pt x="40" y="12"/>
                    </a:lnTo>
                    <a:lnTo>
                      <a:pt x="46" y="12"/>
                    </a:lnTo>
                    <a:lnTo>
                      <a:pt x="52" y="10"/>
                    </a:lnTo>
                    <a:lnTo>
                      <a:pt x="57" y="10"/>
                    </a:lnTo>
                    <a:lnTo>
                      <a:pt x="61" y="10"/>
                    </a:lnTo>
                    <a:lnTo>
                      <a:pt x="67" y="8"/>
                    </a:lnTo>
                    <a:lnTo>
                      <a:pt x="73" y="6"/>
                    </a:lnTo>
                    <a:lnTo>
                      <a:pt x="79" y="4"/>
                    </a:lnTo>
                    <a:lnTo>
                      <a:pt x="82" y="2"/>
                    </a:lnTo>
                    <a:lnTo>
                      <a:pt x="88" y="0"/>
                    </a:lnTo>
                    <a:lnTo>
                      <a:pt x="44" y="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15" name="Line 51"/>
              <p:cNvSpPr>
                <a:spLocks noChangeShapeType="1"/>
              </p:cNvSpPr>
              <p:nvPr/>
            </p:nvSpPr>
            <p:spPr bwMode="auto">
              <a:xfrm>
                <a:off x="2147" y="3037"/>
                <a:ext cx="76" cy="25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16" name="Freeform 52"/>
              <p:cNvSpPr>
                <a:spLocks/>
              </p:cNvSpPr>
              <p:nvPr/>
            </p:nvSpPr>
            <p:spPr bwMode="auto">
              <a:xfrm>
                <a:off x="2206" y="3038"/>
                <a:ext cx="49" cy="42"/>
              </a:xfrm>
              <a:custGeom>
                <a:avLst/>
                <a:gdLst>
                  <a:gd name="T0" fmla="*/ 2 w 98"/>
                  <a:gd name="T1" fmla="*/ 1 h 84"/>
                  <a:gd name="T2" fmla="*/ 0 w 98"/>
                  <a:gd name="T3" fmla="*/ 1 h 84"/>
                  <a:gd name="T4" fmla="*/ 1 w 98"/>
                  <a:gd name="T5" fmla="*/ 1 h 84"/>
                  <a:gd name="T6" fmla="*/ 1 w 98"/>
                  <a:gd name="T7" fmla="*/ 1 h 84"/>
                  <a:gd name="T8" fmla="*/ 1 w 98"/>
                  <a:gd name="T9" fmla="*/ 1 h 84"/>
                  <a:gd name="T10" fmla="*/ 1 w 98"/>
                  <a:gd name="T11" fmla="*/ 1 h 84"/>
                  <a:gd name="T12" fmla="*/ 1 w 98"/>
                  <a:gd name="T13" fmla="*/ 1 h 84"/>
                  <a:gd name="T14" fmla="*/ 1 w 98"/>
                  <a:gd name="T15" fmla="*/ 1 h 84"/>
                  <a:gd name="T16" fmla="*/ 1 w 98"/>
                  <a:gd name="T17" fmla="*/ 1 h 84"/>
                  <a:gd name="T18" fmla="*/ 1 w 98"/>
                  <a:gd name="T19" fmla="*/ 1 h 84"/>
                  <a:gd name="T20" fmla="*/ 1 w 98"/>
                  <a:gd name="T21" fmla="*/ 1 h 84"/>
                  <a:gd name="T22" fmla="*/ 1 w 98"/>
                  <a:gd name="T23" fmla="*/ 1 h 84"/>
                  <a:gd name="T24" fmla="*/ 1 w 98"/>
                  <a:gd name="T25" fmla="*/ 1 h 84"/>
                  <a:gd name="T26" fmla="*/ 1 w 98"/>
                  <a:gd name="T27" fmla="*/ 1 h 84"/>
                  <a:gd name="T28" fmla="*/ 1 w 98"/>
                  <a:gd name="T29" fmla="*/ 1 h 84"/>
                  <a:gd name="T30" fmla="*/ 1 w 98"/>
                  <a:gd name="T31" fmla="*/ 1 h 84"/>
                  <a:gd name="T32" fmla="*/ 1 w 98"/>
                  <a:gd name="T33" fmla="*/ 1 h 84"/>
                  <a:gd name="T34" fmla="*/ 1 w 98"/>
                  <a:gd name="T35" fmla="*/ 1 h 84"/>
                  <a:gd name="T36" fmla="*/ 1 w 98"/>
                  <a:gd name="T37" fmla="*/ 0 h 84"/>
                  <a:gd name="T38" fmla="*/ 2 w 98"/>
                  <a:gd name="T39" fmla="*/ 1 h 8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98"/>
                  <a:gd name="T61" fmla="*/ 0 h 84"/>
                  <a:gd name="T62" fmla="*/ 98 w 98"/>
                  <a:gd name="T63" fmla="*/ 84 h 84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98" h="84">
                    <a:moveTo>
                      <a:pt x="98" y="69"/>
                    </a:moveTo>
                    <a:lnTo>
                      <a:pt x="0" y="84"/>
                    </a:lnTo>
                    <a:lnTo>
                      <a:pt x="4" y="79"/>
                    </a:lnTo>
                    <a:lnTo>
                      <a:pt x="8" y="75"/>
                    </a:lnTo>
                    <a:lnTo>
                      <a:pt x="12" y="71"/>
                    </a:lnTo>
                    <a:lnTo>
                      <a:pt x="14" y="67"/>
                    </a:lnTo>
                    <a:lnTo>
                      <a:pt x="18" y="61"/>
                    </a:lnTo>
                    <a:lnTo>
                      <a:pt x="19" y="58"/>
                    </a:lnTo>
                    <a:lnTo>
                      <a:pt x="21" y="52"/>
                    </a:lnTo>
                    <a:lnTo>
                      <a:pt x="23" y="48"/>
                    </a:lnTo>
                    <a:lnTo>
                      <a:pt x="25" y="42"/>
                    </a:lnTo>
                    <a:lnTo>
                      <a:pt x="27" y="37"/>
                    </a:lnTo>
                    <a:lnTo>
                      <a:pt x="27" y="33"/>
                    </a:lnTo>
                    <a:lnTo>
                      <a:pt x="29" y="27"/>
                    </a:lnTo>
                    <a:lnTo>
                      <a:pt x="29" y="21"/>
                    </a:lnTo>
                    <a:lnTo>
                      <a:pt x="29" y="15"/>
                    </a:lnTo>
                    <a:lnTo>
                      <a:pt x="29" y="10"/>
                    </a:lnTo>
                    <a:lnTo>
                      <a:pt x="29" y="6"/>
                    </a:lnTo>
                    <a:lnTo>
                      <a:pt x="29" y="0"/>
                    </a:lnTo>
                    <a:lnTo>
                      <a:pt x="98" y="6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17" name="Rectangle 53"/>
              <p:cNvSpPr>
                <a:spLocks noChangeArrowheads="1"/>
              </p:cNvSpPr>
              <p:nvPr/>
            </p:nvSpPr>
            <p:spPr bwMode="auto">
              <a:xfrm>
                <a:off x="2150" y="2662"/>
                <a:ext cx="100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</a:rPr>
                  <a:t>Stat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41318" name="Rectangle 54"/>
              <p:cNvSpPr>
                <a:spLocks noChangeArrowheads="1"/>
              </p:cNvSpPr>
              <p:nvPr/>
            </p:nvSpPr>
            <p:spPr bwMode="auto">
              <a:xfrm>
                <a:off x="2120" y="2739"/>
                <a:ext cx="160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</a:rPr>
                  <a:t>model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41319" name="Freeform 55"/>
              <p:cNvSpPr>
                <a:spLocks/>
              </p:cNvSpPr>
              <p:nvPr/>
            </p:nvSpPr>
            <p:spPr bwMode="auto">
              <a:xfrm>
                <a:off x="2452" y="3144"/>
                <a:ext cx="396" cy="18"/>
              </a:xfrm>
              <a:custGeom>
                <a:avLst/>
                <a:gdLst>
                  <a:gd name="T0" fmla="*/ 12 w 792"/>
                  <a:gd name="T1" fmla="*/ 0 h 36"/>
                  <a:gd name="T2" fmla="*/ 0 w 792"/>
                  <a:gd name="T3" fmla="*/ 0 h 36"/>
                  <a:gd name="T4" fmla="*/ 1 w 792"/>
                  <a:gd name="T5" fmla="*/ 1 h 36"/>
                  <a:gd name="T6" fmla="*/ 12 w 792"/>
                  <a:gd name="T7" fmla="*/ 1 h 36"/>
                  <a:gd name="T8" fmla="*/ 12 w 792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2"/>
                  <a:gd name="T16" fmla="*/ 0 h 36"/>
                  <a:gd name="T17" fmla="*/ 792 w 792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2" h="36">
                    <a:moveTo>
                      <a:pt x="756" y="0"/>
                    </a:moveTo>
                    <a:lnTo>
                      <a:pt x="0" y="0"/>
                    </a:lnTo>
                    <a:lnTo>
                      <a:pt x="37" y="36"/>
                    </a:lnTo>
                    <a:lnTo>
                      <a:pt x="792" y="36"/>
                    </a:lnTo>
                    <a:lnTo>
                      <a:pt x="756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20" name="Freeform 56"/>
              <p:cNvSpPr>
                <a:spLocks/>
              </p:cNvSpPr>
              <p:nvPr/>
            </p:nvSpPr>
            <p:spPr bwMode="auto">
              <a:xfrm>
                <a:off x="2830" y="2659"/>
                <a:ext cx="18" cy="503"/>
              </a:xfrm>
              <a:custGeom>
                <a:avLst/>
                <a:gdLst>
                  <a:gd name="T0" fmla="*/ 1 w 36"/>
                  <a:gd name="T1" fmla="*/ 15 h 1007"/>
                  <a:gd name="T2" fmla="*/ 0 w 36"/>
                  <a:gd name="T3" fmla="*/ 15 h 1007"/>
                  <a:gd name="T4" fmla="*/ 0 w 36"/>
                  <a:gd name="T5" fmla="*/ 0 h 1007"/>
                  <a:gd name="T6" fmla="*/ 1 w 36"/>
                  <a:gd name="T7" fmla="*/ 0 h 1007"/>
                  <a:gd name="T8" fmla="*/ 1 w 36"/>
                  <a:gd name="T9" fmla="*/ 15 h 10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1007"/>
                  <a:gd name="T17" fmla="*/ 36 w 36"/>
                  <a:gd name="T18" fmla="*/ 1007 h 10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1007">
                    <a:moveTo>
                      <a:pt x="36" y="1007"/>
                    </a:moveTo>
                    <a:lnTo>
                      <a:pt x="0" y="971"/>
                    </a:lnTo>
                    <a:lnTo>
                      <a:pt x="0" y="0"/>
                    </a:lnTo>
                    <a:lnTo>
                      <a:pt x="36" y="37"/>
                    </a:lnTo>
                    <a:lnTo>
                      <a:pt x="36" y="1007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21" name="Rectangle 57"/>
              <p:cNvSpPr>
                <a:spLocks noChangeArrowheads="1"/>
              </p:cNvSpPr>
              <p:nvPr/>
            </p:nvSpPr>
            <p:spPr bwMode="auto">
              <a:xfrm>
                <a:off x="2452" y="2659"/>
                <a:ext cx="378" cy="485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22" name="Rectangle 58"/>
              <p:cNvSpPr>
                <a:spLocks noChangeArrowheads="1"/>
              </p:cNvSpPr>
              <p:nvPr/>
            </p:nvSpPr>
            <p:spPr bwMode="auto">
              <a:xfrm>
                <a:off x="2522" y="2653"/>
                <a:ext cx="238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</a:rPr>
                  <a:t>Evidence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41323" name="Rectangle 59"/>
              <p:cNvSpPr>
                <a:spLocks noChangeArrowheads="1"/>
              </p:cNvSpPr>
              <p:nvPr/>
            </p:nvSpPr>
            <p:spPr bwMode="auto">
              <a:xfrm>
                <a:off x="2568" y="2730"/>
                <a:ext cx="146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</a:rPr>
                  <a:t>Rules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41324" name="Rectangle 60"/>
              <p:cNvSpPr>
                <a:spLocks noChangeArrowheads="1"/>
              </p:cNvSpPr>
              <p:nvPr/>
            </p:nvSpPr>
            <p:spPr bwMode="auto">
              <a:xfrm>
                <a:off x="2480" y="2838"/>
                <a:ext cx="72" cy="72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25" name="Rectangle 61"/>
              <p:cNvSpPr>
                <a:spLocks noChangeArrowheads="1"/>
              </p:cNvSpPr>
              <p:nvPr/>
            </p:nvSpPr>
            <p:spPr bwMode="auto">
              <a:xfrm>
                <a:off x="2480" y="2946"/>
                <a:ext cx="72" cy="72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26" name="Rectangle 62"/>
              <p:cNvSpPr>
                <a:spLocks noChangeArrowheads="1"/>
              </p:cNvSpPr>
              <p:nvPr/>
            </p:nvSpPr>
            <p:spPr bwMode="auto">
              <a:xfrm>
                <a:off x="2480" y="3054"/>
                <a:ext cx="72" cy="73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27" name="Rectangle 63"/>
              <p:cNvSpPr>
                <a:spLocks noChangeArrowheads="1"/>
              </p:cNvSpPr>
              <p:nvPr/>
            </p:nvSpPr>
            <p:spPr bwMode="auto">
              <a:xfrm>
                <a:off x="2677" y="2838"/>
                <a:ext cx="126" cy="306"/>
              </a:xfrm>
              <a:prstGeom prst="rect">
                <a:avLst/>
              </a:prstGeom>
              <a:solidFill>
                <a:srgbClr val="FFFF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28" name="Freeform 64"/>
              <p:cNvSpPr>
                <a:spLocks/>
              </p:cNvSpPr>
              <p:nvPr/>
            </p:nvSpPr>
            <p:spPr bwMode="auto">
              <a:xfrm>
                <a:off x="2696" y="2856"/>
                <a:ext cx="72" cy="54"/>
              </a:xfrm>
              <a:custGeom>
                <a:avLst/>
                <a:gdLst>
                  <a:gd name="T0" fmla="*/ 1 w 144"/>
                  <a:gd name="T1" fmla="*/ 2 h 107"/>
                  <a:gd name="T2" fmla="*/ 1 w 144"/>
                  <a:gd name="T3" fmla="*/ 2 h 107"/>
                  <a:gd name="T4" fmla="*/ 2 w 144"/>
                  <a:gd name="T5" fmla="*/ 1 h 107"/>
                  <a:gd name="T6" fmla="*/ 1 w 144"/>
                  <a:gd name="T7" fmla="*/ 0 h 107"/>
                  <a:gd name="T8" fmla="*/ 1 w 144"/>
                  <a:gd name="T9" fmla="*/ 0 h 107"/>
                  <a:gd name="T10" fmla="*/ 0 w 144"/>
                  <a:gd name="T11" fmla="*/ 1 h 107"/>
                  <a:gd name="T12" fmla="*/ 1 w 144"/>
                  <a:gd name="T13" fmla="*/ 2 h 10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4"/>
                  <a:gd name="T22" fmla="*/ 0 h 107"/>
                  <a:gd name="T23" fmla="*/ 144 w 144"/>
                  <a:gd name="T24" fmla="*/ 107 h 10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4" h="107">
                    <a:moveTo>
                      <a:pt x="35" y="107"/>
                    </a:moveTo>
                    <a:lnTo>
                      <a:pt x="108" y="107"/>
                    </a:lnTo>
                    <a:lnTo>
                      <a:pt x="144" y="53"/>
                    </a:lnTo>
                    <a:lnTo>
                      <a:pt x="108" y="0"/>
                    </a:lnTo>
                    <a:lnTo>
                      <a:pt x="35" y="0"/>
                    </a:lnTo>
                    <a:lnTo>
                      <a:pt x="0" y="53"/>
                    </a:lnTo>
                    <a:lnTo>
                      <a:pt x="35" y="107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29" name="Freeform 65"/>
              <p:cNvSpPr>
                <a:spLocks/>
              </p:cNvSpPr>
              <p:nvPr/>
            </p:nvSpPr>
            <p:spPr bwMode="auto">
              <a:xfrm>
                <a:off x="2723" y="3072"/>
                <a:ext cx="80" cy="55"/>
              </a:xfrm>
              <a:custGeom>
                <a:avLst/>
                <a:gdLst>
                  <a:gd name="T0" fmla="*/ 0 w 161"/>
                  <a:gd name="T1" fmla="*/ 2 h 109"/>
                  <a:gd name="T2" fmla="*/ 1 w 161"/>
                  <a:gd name="T3" fmla="*/ 2 h 109"/>
                  <a:gd name="T4" fmla="*/ 2 w 161"/>
                  <a:gd name="T5" fmla="*/ 0 h 109"/>
                  <a:gd name="T6" fmla="*/ 0 w 161"/>
                  <a:gd name="T7" fmla="*/ 0 h 109"/>
                  <a:gd name="T8" fmla="*/ 0 w 161"/>
                  <a:gd name="T9" fmla="*/ 2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1"/>
                  <a:gd name="T16" fmla="*/ 0 h 109"/>
                  <a:gd name="T17" fmla="*/ 161 w 161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1" h="109">
                    <a:moveTo>
                      <a:pt x="40" y="109"/>
                    </a:moveTo>
                    <a:lnTo>
                      <a:pt x="121" y="109"/>
                    </a:lnTo>
                    <a:lnTo>
                      <a:pt x="161" y="0"/>
                    </a:lnTo>
                    <a:lnTo>
                      <a:pt x="0" y="0"/>
                    </a:lnTo>
                    <a:lnTo>
                      <a:pt x="40" y="109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30" name="Freeform 66"/>
              <p:cNvSpPr>
                <a:spLocks/>
              </p:cNvSpPr>
              <p:nvPr/>
            </p:nvSpPr>
            <p:spPr bwMode="auto">
              <a:xfrm>
                <a:off x="2696" y="3054"/>
                <a:ext cx="72" cy="55"/>
              </a:xfrm>
              <a:custGeom>
                <a:avLst/>
                <a:gdLst>
                  <a:gd name="T0" fmla="*/ 0 w 144"/>
                  <a:gd name="T1" fmla="*/ 1 h 109"/>
                  <a:gd name="T2" fmla="*/ 1 w 144"/>
                  <a:gd name="T3" fmla="*/ 0 h 109"/>
                  <a:gd name="T4" fmla="*/ 2 w 144"/>
                  <a:gd name="T5" fmla="*/ 1 h 109"/>
                  <a:gd name="T6" fmla="*/ 1 w 144"/>
                  <a:gd name="T7" fmla="*/ 2 h 109"/>
                  <a:gd name="T8" fmla="*/ 0 w 144"/>
                  <a:gd name="T9" fmla="*/ 1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109"/>
                  <a:gd name="T17" fmla="*/ 144 w 144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109">
                    <a:moveTo>
                      <a:pt x="0" y="55"/>
                    </a:moveTo>
                    <a:lnTo>
                      <a:pt x="71" y="0"/>
                    </a:lnTo>
                    <a:lnTo>
                      <a:pt x="144" y="55"/>
                    </a:lnTo>
                    <a:lnTo>
                      <a:pt x="71" y="109"/>
                    </a:ln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31" name="Rectangle 67"/>
              <p:cNvSpPr>
                <a:spLocks noChangeArrowheads="1"/>
              </p:cNvSpPr>
              <p:nvPr/>
            </p:nvSpPr>
            <p:spPr bwMode="auto">
              <a:xfrm>
                <a:off x="2696" y="3018"/>
                <a:ext cx="96" cy="36"/>
              </a:xfrm>
              <a:prstGeom prst="rect">
                <a:avLst/>
              </a:prstGeom>
              <a:solidFill>
                <a:srgbClr val="FFFF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32" name="Freeform 68"/>
              <p:cNvSpPr>
                <a:spLocks/>
              </p:cNvSpPr>
              <p:nvPr/>
            </p:nvSpPr>
            <p:spPr bwMode="auto">
              <a:xfrm>
                <a:off x="2731" y="2893"/>
                <a:ext cx="72" cy="53"/>
              </a:xfrm>
              <a:custGeom>
                <a:avLst/>
                <a:gdLst>
                  <a:gd name="T0" fmla="*/ 1 w 144"/>
                  <a:gd name="T1" fmla="*/ 0 h 108"/>
                  <a:gd name="T2" fmla="*/ 2 w 144"/>
                  <a:gd name="T3" fmla="*/ 0 h 108"/>
                  <a:gd name="T4" fmla="*/ 2 w 144"/>
                  <a:gd name="T5" fmla="*/ 0 h 108"/>
                  <a:gd name="T6" fmla="*/ 2 w 144"/>
                  <a:gd name="T7" fmla="*/ 0 h 108"/>
                  <a:gd name="T8" fmla="*/ 2 w 144"/>
                  <a:gd name="T9" fmla="*/ 1 h 108"/>
                  <a:gd name="T10" fmla="*/ 2 w 144"/>
                  <a:gd name="T11" fmla="*/ 1 h 108"/>
                  <a:gd name="T12" fmla="*/ 1 w 144"/>
                  <a:gd name="T13" fmla="*/ 1 h 108"/>
                  <a:gd name="T14" fmla="*/ 1 w 144"/>
                  <a:gd name="T15" fmla="*/ 1 h 108"/>
                  <a:gd name="T16" fmla="*/ 0 w 144"/>
                  <a:gd name="T17" fmla="*/ 0 h 108"/>
                  <a:gd name="T18" fmla="*/ 1 w 144"/>
                  <a:gd name="T19" fmla="*/ 0 h 108"/>
                  <a:gd name="T20" fmla="*/ 1 w 144"/>
                  <a:gd name="T21" fmla="*/ 0 h 10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4"/>
                  <a:gd name="T34" fmla="*/ 0 h 108"/>
                  <a:gd name="T35" fmla="*/ 144 w 144"/>
                  <a:gd name="T36" fmla="*/ 108 h 10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4" h="108">
                    <a:moveTo>
                      <a:pt x="14" y="0"/>
                    </a:moveTo>
                    <a:lnTo>
                      <a:pt x="144" y="0"/>
                    </a:lnTo>
                    <a:lnTo>
                      <a:pt x="135" y="25"/>
                    </a:lnTo>
                    <a:lnTo>
                      <a:pt x="131" y="54"/>
                    </a:lnTo>
                    <a:lnTo>
                      <a:pt x="135" y="81"/>
                    </a:lnTo>
                    <a:lnTo>
                      <a:pt x="144" y="108"/>
                    </a:lnTo>
                    <a:lnTo>
                      <a:pt x="14" y="108"/>
                    </a:lnTo>
                    <a:lnTo>
                      <a:pt x="4" y="81"/>
                    </a:lnTo>
                    <a:lnTo>
                      <a:pt x="0" y="54"/>
                    </a:lnTo>
                    <a:lnTo>
                      <a:pt x="4" y="25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33" name="Freeform 69"/>
              <p:cNvSpPr>
                <a:spLocks/>
              </p:cNvSpPr>
              <p:nvPr/>
            </p:nvSpPr>
            <p:spPr bwMode="auto">
              <a:xfrm>
                <a:off x="2686" y="2946"/>
                <a:ext cx="82" cy="54"/>
              </a:xfrm>
              <a:custGeom>
                <a:avLst/>
                <a:gdLst>
                  <a:gd name="T0" fmla="*/ 1 w 163"/>
                  <a:gd name="T1" fmla="*/ 2 h 107"/>
                  <a:gd name="T2" fmla="*/ 2 w 163"/>
                  <a:gd name="T3" fmla="*/ 2 h 107"/>
                  <a:gd name="T4" fmla="*/ 3 w 163"/>
                  <a:gd name="T5" fmla="*/ 0 h 107"/>
                  <a:gd name="T6" fmla="*/ 0 w 163"/>
                  <a:gd name="T7" fmla="*/ 0 h 107"/>
                  <a:gd name="T8" fmla="*/ 1 w 163"/>
                  <a:gd name="T9" fmla="*/ 2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3"/>
                  <a:gd name="T16" fmla="*/ 0 h 107"/>
                  <a:gd name="T17" fmla="*/ 163 w 163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3" h="107">
                    <a:moveTo>
                      <a:pt x="40" y="107"/>
                    </a:moveTo>
                    <a:lnTo>
                      <a:pt x="123" y="107"/>
                    </a:lnTo>
                    <a:lnTo>
                      <a:pt x="163" y="0"/>
                    </a:lnTo>
                    <a:lnTo>
                      <a:pt x="0" y="0"/>
                    </a:lnTo>
                    <a:lnTo>
                      <a:pt x="40" y="107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34" name="Line 70"/>
              <p:cNvSpPr>
                <a:spLocks noChangeShapeType="1"/>
              </p:cNvSpPr>
              <p:nvPr/>
            </p:nvSpPr>
            <p:spPr bwMode="auto">
              <a:xfrm flipH="1" flipV="1">
                <a:off x="2596" y="2877"/>
                <a:ext cx="100" cy="6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35" name="Freeform 71"/>
              <p:cNvSpPr>
                <a:spLocks/>
              </p:cNvSpPr>
              <p:nvPr/>
            </p:nvSpPr>
            <p:spPr bwMode="auto">
              <a:xfrm>
                <a:off x="2552" y="2849"/>
                <a:ext cx="60" cy="59"/>
              </a:xfrm>
              <a:custGeom>
                <a:avLst/>
                <a:gdLst>
                  <a:gd name="T0" fmla="*/ 0 w 121"/>
                  <a:gd name="T1" fmla="*/ 0 h 119"/>
                  <a:gd name="T2" fmla="*/ 1 w 121"/>
                  <a:gd name="T3" fmla="*/ 0 h 119"/>
                  <a:gd name="T4" fmla="*/ 1 w 121"/>
                  <a:gd name="T5" fmla="*/ 0 h 119"/>
                  <a:gd name="T6" fmla="*/ 1 w 121"/>
                  <a:gd name="T7" fmla="*/ 0 h 119"/>
                  <a:gd name="T8" fmla="*/ 1 w 121"/>
                  <a:gd name="T9" fmla="*/ 0 h 119"/>
                  <a:gd name="T10" fmla="*/ 1 w 121"/>
                  <a:gd name="T11" fmla="*/ 0 h 119"/>
                  <a:gd name="T12" fmla="*/ 1 w 121"/>
                  <a:gd name="T13" fmla="*/ 0 h 119"/>
                  <a:gd name="T14" fmla="*/ 1 w 121"/>
                  <a:gd name="T15" fmla="*/ 0 h 119"/>
                  <a:gd name="T16" fmla="*/ 1 w 121"/>
                  <a:gd name="T17" fmla="*/ 0 h 119"/>
                  <a:gd name="T18" fmla="*/ 1 w 121"/>
                  <a:gd name="T19" fmla="*/ 0 h 119"/>
                  <a:gd name="T20" fmla="*/ 1 w 121"/>
                  <a:gd name="T21" fmla="*/ 0 h 119"/>
                  <a:gd name="T22" fmla="*/ 1 w 121"/>
                  <a:gd name="T23" fmla="*/ 1 h 119"/>
                  <a:gd name="T24" fmla="*/ 1 w 121"/>
                  <a:gd name="T25" fmla="*/ 1 h 119"/>
                  <a:gd name="T26" fmla="*/ 1 w 121"/>
                  <a:gd name="T27" fmla="*/ 1 h 119"/>
                  <a:gd name="T28" fmla="*/ 1 w 121"/>
                  <a:gd name="T29" fmla="*/ 1 h 119"/>
                  <a:gd name="T30" fmla="*/ 1 w 121"/>
                  <a:gd name="T31" fmla="*/ 1 h 119"/>
                  <a:gd name="T32" fmla="*/ 1 w 121"/>
                  <a:gd name="T33" fmla="*/ 1 h 119"/>
                  <a:gd name="T34" fmla="*/ 1 w 121"/>
                  <a:gd name="T35" fmla="*/ 1 h 119"/>
                  <a:gd name="T36" fmla="*/ 1 w 121"/>
                  <a:gd name="T37" fmla="*/ 1 h 119"/>
                  <a:gd name="T38" fmla="*/ 0 w 121"/>
                  <a:gd name="T39" fmla="*/ 0 h 11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21"/>
                  <a:gd name="T61" fmla="*/ 0 h 119"/>
                  <a:gd name="T62" fmla="*/ 121 w 121"/>
                  <a:gd name="T63" fmla="*/ 119 h 119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21" h="119">
                    <a:moveTo>
                      <a:pt x="0" y="52"/>
                    </a:moveTo>
                    <a:lnTo>
                      <a:pt x="121" y="0"/>
                    </a:lnTo>
                    <a:lnTo>
                      <a:pt x="119" y="6"/>
                    </a:lnTo>
                    <a:lnTo>
                      <a:pt x="115" y="14"/>
                    </a:lnTo>
                    <a:lnTo>
                      <a:pt x="113" y="19"/>
                    </a:lnTo>
                    <a:lnTo>
                      <a:pt x="109" y="27"/>
                    </a:lnTo>
                    <a:lnTo>
                      <a:pt x="107" y="33"/>
                    </a:lnTo>
                    <a:lnTo>
                      <a:pt x="105" y="41"/>
                    </a:lnTo>
                    <a:lnTo>
                      <a:pt x="105" y="48"/>
                    </a:lnTo>
                    <a:lnTo>
                      <a:pt x="103" y="54"/>
                    </a:lnTo>
                    <a:lnTo>
                      <a:pt x="103" y="62"/>
                    </a:lnTo>
                    <a:lnTo>
                      <a:pt x="103" y="69"/>
                    </a:lnTo>
                    <a:lnTo>
                      <a:pt x="103" y="77"/>
                    </a:lnTo>
                    <a:lnTo>
                      <a:pt x="105" y="85"/>
                    </a:lnTo>
                    <a:lnTo>
                      <a:pt x="105" y="90"/>
                    </a:lnTo>
                    <a:lnTo>
                      <a:pt x="107" y="98"/>
                    </a:lnTo>
                    <a:lnTo>
                      <a:pt x="109" y="106"/>
                    </a:lnTo>
                    <a:lnTo>
                      <a:pt x="111" y="111"/>
                    </a:lnTo>
                    <a:lnTo>
                      <a:pt x="115" y="119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36" name="Line 72"/>
              <p:cNvSpPr>
                <a:spLocks noChangeShapeType="1"/>
              </p:cNvSpPr>
              <p:nvPr/>
            </p:nvSpPr>
            <p:spPr bwMode="auto">
              <a:xfrm flipH="1" flipV="1">
                <a:off x="2596" y="2986"/>
                <a:ext cx="81" cy="6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37" name="Freeform 73"/>
              <p:cNvSpPr>
                <a:spLocks/>
              </p:cNvSpPr>
              <p:nvPr/>
            </p:nvSpPr>
            <p:spPr bwMode="auto">
              <a:xfrm>
                <a:off x="2552" y="2957"/>
                <a:ext cx="61" cy="59"/>
              </a:xfrm>
              <a:custGeom>
                <a:avLst/>
                <a:gdLst>
                  <a:gd name="T0" fmla="*/ 0 w 122"/>
                  <a:gd name="T1" fmla="*/ 0 h 119"/>
                  <a:gd name="T2" fmla="*/ 2 w 122"/>
                  <a:gd name="T3" fmla="*/ 0 h 119"/>
                  <a:gd name="T4" fmla="*/ 2 w 122"/>
                  <a:gd name="T5" fmla="*/ 0 h 119"/>
                  <a:gd name="T6" fmla="*/ 2 w 122"/>
                  <a:gd name="T7" fmla="*/ 0 h 119"/>
                  <a:gd name="T8" fmla="*/ 2 w 122"/>
                  <a:gd name="T9" fmla="*/ 0 h 119"/>
                  <a:gd name="T10" fmla="*/ 2 w 122"/>
                  <a:gd name="T11" fmla="*/ 0 h 119"/>
                  <a:gd name="T12" fmla="*/ 2 w 122"/>
                  <a:gd name="T13" fmla="*/ 0 h 119"/>
                  <a:gd name="T14" fmla="*/ 2 w 122"/>
                  <a:gd name="T15" fmla="*/ 0 h 119"/>
                  <a:gd name="T16" fmla="*/ 2 w 122"/>
                  <a:gd name="T17" fmla="*/ 0 h 119"/>
                  <a:gd name="T18" fmla="*/ 2 w 122"/>
                  <a:gd name="T19" fmla="*/ 0 h 119"/>
                  <a:gd name="T20" fmla="*/ 2 w 122"/>
                  <a:gd name="T21" fmla="*/ 0 h 119"/>
                  <a:gd name="T22" fmla="*/ 2 w 122"/>
                  <a:gd name="T23" fmla="*/ 1 h 119"/>
                  <a:gd name="T24" fmla="*/ 2 w 122"/>
                  <a:gd name="T25" fmla="*/ 1 h 119"/>
                  <a:gd name="T26" fmla="*/ 2 w 122"/>
                  <a:gd name="T27" fmla="*/ 1 h 119"/>
                  <a:gd name="T28" fmla="*/ 2 w 122"/>
                  <a:gd name="T29" fmla="*/ 1 h 119"/>
                  <a:gd name="T30" fmla="*/ 2 w 122"/>
                  <a:gd name="T31" fmla="*/ 1 h 119"/>
                  <a:gd name="T32" fmla="*/ 2 w 122"/>
                  <a:gd name="T33" fmla="*/ 1 h 119"/>
                  <a:gd name="T34" fmla="*/ 2 w 122"/>
                  <a:gd name="T35" fmla="*/ 1 h 119"/>
                  <a:gd name="T36" fmla="*/ 2 w 122"/>
                  <a:gd name="T37" fmla="*/ 1 h 119"/>
                  <a:gd name="T38" fmla="*/ 0 w 122"/>
                  <a:gd name="T39" fmla="*/ 0 h 11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22"/>
                  <a:gd name="T61" fmla="*/ 0 h 119"/>
                  <a:gd name="T62" fmla="*/ 122 w 122"/>
                  <a:gd name="T63" fmla="*/ 119 h 119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22" h="119">
                    <a:moveTo>
                      <a:pt x="0" y="50"/>
                    </a:moveTo>
                    <a:lnTo>
                      <a:pt x="122" y="0"/>
                    </a:lnTo>
                    <a:lnTo>
                      <a:pt x="119" y="6"/>
                    </a:lnTo>
                    <a:lnTo>
                      <a:pt x="115" y="13"/>
                    </a:lnTo>
                    <a:lnTo>
                      <a:pt x="113" y="19"/>
                    </a:lnTo>
                    <a:lnTo>
                      <a:pt x="109" y="27"/>
                    </a:lnTo>
                    <a:lnTo>
                      <a:pt x="107" y="33"/>
                    </a:lnTo>
                    <a:lnTo>
                      <a:pt x="105" y="40"/>
                    </a:lnTo>
                    <a:lnTo>
                      <a:pt x="105" y="48"/>
                    </a:lnTo>
                    <a:lnTo>
                      <a:pt x="103" y="54"/>
                    </a:lnTo>
                    <a:lnTo>
                      <a:pt x="103" y="61"/>
                    </a:lnTo>
                    <a:lnTo>
                      <a:pt x="103" y="69"/>
                    </a:lnTo>
                    <a:lnTo>
                      <a:pt x="103" y="77"/>
                    </a:lnTo>
                    <a:lnTo>
                      <a:pt x="103" y="84"/>
                    </a:lnTo>
                    <a:lnTo>
                      <a:pt x="105" y="90"/>
                    </a:lnTo>
                    <a:lnTo>
                      <a:pt x="107" y="98"/>
                    </a:lnTo>
                    <a:lnTo>
                      <a:pt x="109" y="105"/>
                    </a:lnTo>
                    <a:lnTo>
                      <a:pt x="111" y="111"/>
                    </a:lnTo>
                    <a:lnTo>
                      <a:pt x="113" y="119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38" name="Line 74"/>
              <p:cNvSpPr>
                <a:spLocks noChangeShapeType="1"/>
              </p:cNvSpPr>
              <p:nvPr/>
            </p:nvSpPr>
            <p:spPr bwMode="auto">
              <a:xfrm flipH="1">
                <a:off x="2596" y="3082"/>
                <a:ext cx="100" cy="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39" name="Freeform 75"/>
              <p:cNvSpPr>
                <a:spLocks/>
              </p:cNvSpPr>
              <p:nvPr/>
            </p:nvSpPr>
            <p:spPr bwMode="auto">
              <a:xfrm>
                <a:off x="2552" y="3057"/>
                <a:ext cx="60" cy="59"/>
              </a:xfrm>
              <a:custGeom>
                <a:avLst/>
                <a:gdLst>
                  <a:gd name="T0" fmla="*/ 0 w 121"/>
                  <a:gd name="T1" fmla="*/ 1 h 119"/>
                  <a:gd name="T2" fmla="*/ 1 w 121"/>
                  <a:gd name="T3" fmla="*/ 0 h 119"/>
                  <a:gd name="T4" fmla="*/ 1 w 121"/>
                  <a:gd name="T5" fmla="*/ 0 h 119"/>
                  <a:gd name="T6" fmla="*/ 1 w 121"/>
                  <a:gd name="T7" fmla="*/ 0 h 119"/>
                  <a:gd name="T8" fmla="*/ 1 w 121"/>
                  <a:gd name="T9" fmla="*/ 0 h 119"/>
                  <a:gd name="T10" fmla="*/ 1 w 121"/>
                  <a:gd name="T11" fmla="*/ 0 h 119"/>
                  <a:gd name="T12" fmla="*/ 1 w 121"/>
                  <a:gd name="T13" fmla="*/ 0 h 119"/>
                  <a:gd name="T14" fmla="*/ 1 w 121"/>
                  <a:gd name="T15" fmla="*/ 0 h 119"/>
                  <a:gd name="T16" fmla="*/ 1 w 121"/>
                  <a:gd name="T17" fmla="*/ 0 h 119"/>
                  <a:gd name="T18" fmla="*/ 1 w 121"/>
                  <a:gd name="T19" fmla="*/ 0 h 119"/>
                  <a:gd name="T20" fmla="*/ 1 w 121"/>
                  <a:gd name="T21" fmla="*/ 1 h 119"/>
                  <a:gd name="T22" fmla="*/ 1 w 121"/>
                  <a:gd name="T23" fmla="*/ 1 h 119"/>
                  <a:gd name="T24" fmla="*/ 1 w 121"/>
                  <a:gd name="T25" fmla="*/ 1 h 119"/>
                  <a:gd name="T26" fmla="*/ 1 w 121"/>
                  <a:gd name="T27" fmla="*/ 1 h 119"/>
                  <a:gd name="T28" fmla="*/ 1 w 121"/>
                  <a:gd name="T29" fmla="*/ 1 h 119"/>
                  <a:gd name="T30" fmla="*/ 1 w 121"/>
                  <a:gd name="T31" fmla="*/ 1 h 119"/>
                  <a:gd name="T32" fmla="*/ 1 w 121"/>
                  <a:gd name="T33" fmla="*/ 1 h 119"/>
                  <a:gd name="T34" fmla="*/ 1 w 121"/>
                  <a:gd name="T35" fmla="*/ 1 h 119"/>
                  <a:gd name="T36" fmla="*/ 1 w 121"/>
                  <a:gd name="T37" fmla="*/ 1 h 119"/>
                  <a:gd name="T38" fmla="*/ 0 w 121"/>
                  <a:gd name="T39" fmla="*/ 1 h 11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21"/>
                  <a:gd name="T61" fmla="*/ 0 h 119"/>
                  <a:gd name="T62" fmla="*/ 121 w 121"/>
                  <a:gd name="T63" fmla="*/ 119 h 119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21" h="119">
                    <a:moveTo>
                      <a:pt x="0" y="68"/>
                    </a:moveTo>
                    <a:lnTo>
                      <a:pt x="115" y="0"/>
                    </a:lnTo>
                    <a:lnTo>
                      <a:pt x="111" y="8"/>
                    </a:lnTo>
                    <a:lnTo>
                      <a:pt x="109" y="14"/>
                    </a:lnTo>
                    <a:lnTo>
                      <a:pt x="107" y="22"/>
                    </a:lnTo>
                    <a:lnTo>
                      <a:pt x="105" y="29"/>
                    </a:lnTo>
                    <a:lnTo>
                      <a:pt x="105" y="35"/>
                    </a:lnTo>
                    <a:lnTo>
                      <a:pt x="103" y="43"/>
                    </a:lnTo>
                    <a:lnTo>
                      <a:pt x="103" y="50"/>
                    </a:lnTo>
                    <a:lnTo>
                      <a:pt x="103" y="58"/>
                    </a:lnTo>
                    <a:lnTo>
                      <a:pt x="103" y="64"/>
                    </a:lnTo>
                    <a:lnTo>
                      <a:pt x="105" y="71"/>
                    </a:lnTo>
                    <a:lnTo>
                      <a:pt x="105" y="79"/>
                    </a:lnTo>
                    <a:lnTo>
                      <a:pt x="107" y="87"/>
                    </a:lnTo>
                    <a:lnTo>
                      <a:pt x="109" y="93"/>
                    </a:lnTo>
                    <a:lnTo>
                      <a:pt x="113" y="100"/>
                    </a:lnTo>
                    <a:lnTo>
                      <a:pt x="115" y="106"/>
                    </a:lnTo>
                    <a:lnTo>
                      <a:pt x="119" y="114"/>
                    </a:lnTo>
                    <a:lnTo>
                      <a:pt x="121" y="119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40" name="Line 76"/>
              <p:cNvSpPr>
                <a:spLocks noChangeShapeType="1"/>
              </p:cNvSpPr>
              <p:nvPr/>
            </p:nvSpPr>
            <p:spPr bwMode="auto">
              <a:xfrm>
                <a:off x="2363" y="2901"/>
                <a:ext cx="89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41" name="Rectangle 77"/>
              <p:cNvSpPr>
                <a:spLocks noChangeArrowheads="1"/>
              </p:cNvSpPr>
              <p:nvPr/>
            </p:nvSpPr>
            <p:spPr bwMode="auto">
              <a:xfrm>
                <a:off x="2340" y="2879"/>
                <a:ext cx="45" cy="4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42" name="Rectangle 78"/>
              <p:cNvSpPr>
                <a:spLocks noChangeArrowheads="1"/>
              </p:cNvSpPr>
              <p:nvPr/>
            </p:nvSpPr>
            <p:spPr bwMode="auto">
              <a:xfrm>
                <a:off x="2430" y="2879"/>
                <a:ext cx="45" cy="4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43" name="Line 79"/>
              <p:cNvSpPr>
                <a:spLocks noChangeShapeType="1"/>
              </p:cNvSpPr>
              <p:nvPr/>
            </p:nvSpPr>
            <p:spPr bwMode="auto">
              <a:xfrm>
                <a:off x="1824" y="28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1294" name="Text Box 80"/>
            <p:cNvSpPr txBox="1">
              <a:spLocks noChangeArrowheads="1"/>
            </p:cNvSpPr>
            <p:nvPr/>
          </p:nvSpPr>
          <p:spPr bwMode="auto">
            <a:xfrm>
              <a:off x="960" y="816"/>
              <a:ext cx="27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>
                  <a:solidFill>
                    <a:schemeClr val="accent2"/>
                  </a:solidFill>
                  <a:latin typeface="Arial" charset="0"/>
                  <a:cs typeface="Times New Roman" pitchFamily="18" charset="0"/>
                </a:rPr>
                <a:t>How</a:t>
              </a:r>
              <a:r>
                <a:rPr lang="en-US" sz="2000">
                  <a:latin typeface="Arial" charset="0"/>
                  <a:cs typeface="Times New Roman" pitchFamily="18" charset="0"/>
                </a:rPr>
                <a:t> we measure = </a:t>
              </a:r>
              <a:r>
                <a:rPr lang="en-US" sz="2000" b="1">
                  <a:solidFill>
                    <a:srgbClr val="FF3300"/>
                  </a:solidFill>
                  <a:latin typeface="Arial" charset="0"/>
                  <a:cs typeface="Times New Roman" pitchFamily="18" charset="0"/>
                </a:rPr>
                <a:t>Evidence</a:t>
              </a:r>
              <a:r>
                <a:rPr lang="en-US" sz="2000" b="1">
                  <a:solidFill>
                    <a:schemeClr val="hlink"/>
                  </a:solidFill>
                  <a:latin typeface="Arial" charset="0"/>
                  <a:cs typeface="Times New Roman" pitchFamily="18" charset="0"/>
                </a:rPr>
                <a:t> </a:t>
              </a:r>
              <a:r>
                <a:rPr lang="en-US" sz="2000">
                  <a:latin typeface="Arial" charset="0"/>
                  <a:cs typeface="Times New Roman" pitchFamily="18" charset="0"/>
                </a:rPr>
                <a:t>Model</a:t>
              </a:r>
            </a:p>
          </p:txBody>
        </p:sp>
      </p:grpSp>
      <p:grpSp>
        <p:nvGrpSpPr>
          <p:cNvPr id="40991" name="Group 81"/>
          <p:cNvGrpSpPr>
            <a:grpSpLocks/>
          </p:cNvGrpSpPr>
          <p:nvPr/>
        </p:nvGrpSpPr>
        <p:grpSpPr bwMode="auto">
          <a:xfrm>
            <a:off x="1828800" y="1600200"/>
            <a:ext cx="4800600" cy="4291013"/>
            <a:chOff x="1152" y="1008"/>
            <a:chExt cx="3024" cy="2703"/>
          </a:xfrm>
        </p:grpSpPr>
        <p:grpSp>
          <p:nvGrpSpPr>
            <p:cNvPr id="41127" name="Group 82"/>
            <p:cNvGrpSpPr>
              <a:grpSpLocks/>
            </p:cNvGrpSpPr>
            <p:nvPr/>
          </p:nvGrpSpPr>
          <p:grpSpPr bwMode="auto">
            <a:xfrm>
              <a:off x="2862" y="2824"/>
              <a:ext cx="1107" cy="887"/>
              <a:chOff x="2928" y="2410"/>
              <a:chExt cx="1107" cy="887"/>
            </a:xfrm>
          </p:grpSpPr>
          <p:sp>
            <p:nvSpPr>
              <p:cNvPr id="41129" name="Freeform 83"/>
              <p:cNvSpPr>
                <a:spLocks/>
              </p:cNvSpPr>
              <p:nvPr/>
            </p:nvSpPr>
            <p:spPr bwMode="auto">
              <a:xfrm>
                <a:off x="3945" y="2827"/>
                <a:ext cx="90" cy="59"/>
              </a:xfrm>
              <a:custGeom>
                <a:avLst/>
                <a:gdLst>
                  <a:gd name="T0" fmla="*/ 3 w 178"/>
                  <a:gd name="T1" fmla="*/ 1 h 119"/>
                  <a:gd name="T2" fmla="*/ 0 w 178"/>
                  <a:gd name="T3" fmla="*/ 0 h 119"/>
                  <a:gd name="T4" fmla="*/ 3 w 178"/>
                  <a:gd name="T5" fmla="*/ 0 h 119"/>
                  <a:gd name="T6" fmla="*/ 3 w 178"/>
                  <a:gd name="T7" fmla="*/ 1 h 1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8"/>
                  <a:gd name="T13" fmla="*/ 0 h 119"/>
                  <a:gd name="T14" fmla="*/ 178 w 178"/>
                  <a:gd name="T15" fmla="*/ 119 h 1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8" h="119">
                    <a:moveTo>
                      <a:pt x="178" y="119"/>
                    </a:moveTo>
                    <a:lnTo>
                      <a:pt x="0" y="60"/>
                    </a:lnTo>
                    <a:lnTo>
                      <a:pt x="178" y="0"/>
                    </a:lnTo>
                    <a:lnTo>
                      <a:pt x="178" y="1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30" name="Freeform 84"/>
              <p:cNvSpPr>
                <a:spLocks/>
              </p:cNvSpPr>
              <p:nvPr/>
            </p:nvSpPr>
            <p:spPr bwMode="auto">
              <a:xfrm>
                <a:off x="3137" y="3261"/>
                <a:ext cx="898" cy="36"/>
              </a:xfrm>
              <a:custGeom>
                <a:avLst/>
                <a:gdLst>
                  <a:gd name="T0" fmla="*/ 26 w 1797"/>
                  <a:gd name="T1" fmla="*/ 0 h 73"/>
                  <a:gd name="T2" fmla="*/ 0 w 1797"/>
                  <a:gd name="T3" fmla="*/ 0 h 73"/>
                  <a:gd name="T4" fmla="*/ 1 w 1797"/>
                  <a:gd name="T5" fmla="*/ 1 h 73"/>
                  <a:gd name="T6" fmla="*/ 28 w 1797"/>
                  <a:gd name="T7" fmla="*/ 1 h 73"/>
                  <a:gd name="T8" fmla="*/ 26 w 1797"/>
                  <a:gd name="T9" fmla="*/ 0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97"/>
                  <a:gd name="T16" fmla="*/ 0 h 73"/>
                  <a:gd name="T17" fmla="*/ 1797 w 1797"/>
                  <a:gd name="T18" fmla="*/ 73 h 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97" h="73">
                    <a:moveTo>
                      <a:pt x="1726" y="0"/>
                    </a:moveTo>
                    <a:lnTo>
                      <a:pt x="0" y="0"/>
                    </a:lnTo>
                    <a:lnTo>
                      <a:pt x="71" y="73"/>
                    </a:lnTo>
                    <a:lnTo>
                      <a:pt x="1797" y="73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31" name="Freeform 85"/>
              <p:cNvSpPr>
                <a:spLocks/>
              </p:cNvSpPr>
              <p:nvPr/>
            </p:nvSpPr>
            <p:spPr bwMode="auto">
              <a:xfrm>
                <a:off x="4000" y="2470"/>
                <a:ext cx="35" cy="827"/>
              </a:xfrm>
              <a:custGeom>
                <a:avLst/>
                <a:gdLst>
                  <a:gd name="T0" fmla="*/ 1 w 71"/>
                  <a:gd name="T1" fmla="*/ 25 h 1655"/>
                  <a:gd name="T2" fmla="*/ 0 w 71"/>
                  <a:gd name="T3" fmla="*/ 24 h 1655"/>
                  <a:gd name="T4" fmla="*/ 0 w 71"/>
                  <a:gd name="T5" fmla="*/ 0 h 1655"/>
                  <a:gd name="T6" fmla="*/ 1 w 71"/>
                  <a:gd name="T7" fmla="*/ 1 h 1655"/>
                  <a:gd name="T8" fmla="*/ 1 w 71"/>
                  <a:gd name="T9" fmla="*/ 25 h 16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1655"/>
                  <a:gd name="T17" fmla="*/ 71 w 71"/>
                  <a:gd name="T18" fmla="*/ 1655 h 16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1655">
                    <a:moveTo>
                      <a:pt x="71" y="1655"/>
                    </a:moveTo>
                    <a:lnTo>
                      <a:pt x="0" y="1582"/>
                    </a:lnTo>
                    <a:lnTo>
                      <a:pt x="0" y="0"/>
                    </a:lnTo>
                    <a:lnTo>
                      <a:pt x="71" y="73"/>
                    </a:lnTo>
                    <a:lnTo>
                      <a:pt x="71" y="1655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32" name="Rectangle 86"/>
              <p:cNvSpPr>
                <a:spLocks noChangeArrowheads="1"/>
              </p:cNvSpPr>
              <p:nvPr/>
            </p:nvSpPr>
            <p:spPr bwMode="auto">
              <a:xfrm>
                <a:off x="3137" y="2470"/>
                <a:ext cx="863" cy="79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33" name="Rectangle 87"/>
              <p:cNvSpPr>
                <a:spLocks noChangeArrowheads="1"/>
              </p:cNvSpPr>
              <p:nvPr/>
            </p:nvSpPr>
            <p:spPr bwMode="auto">
              <a:xfrm>
                <a:off x="3312" y="2496"/>
                <a:ext cx="49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Task Models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41134" name="Rectangle 88"/>
              <p:cNvSpPr>
                <a:spLocks noChangeArrowheads="1"/>
              </p:cNvSpPr>
              <p:nvPr/>
            </p:nvSpPr>
            <p:spPr bwMode="auto">
              <a:xfrm>
                <a:off x="3382" y="2594"/>
                <a:ext cx="93" cy="226"/>
              </a:xfrm>
              <a:prstGeom prst="rect">
                <a:avLst/>
              </a:prstGeom>
              <a:solidFill>
                <a:srgbClr val="FFFF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35" name="Freeform 89"/>
              <p:cNvSpPr>
                <a:spLocks/>
              </p:cNvSpPr>
              <p:nvPr/>
            </p:nvSpPr>
            <p:spPr bwMode="auto">
              <a:xfrm>
                <a:off x="3395" y="2606"/>
                <a:ext cx="54" cy="40"/>
              </a:xfrm>
              <a:custGeom>
                <a:avLst/>
                <a:gdLst>
                  <a:gd name="T0" fmla="*/ 1 w 107"/>
                  <a:gd name="T1" fmla="*/ 1 h 81"/>
                  <a:gd name="T2" fmla="*/ 2 w 107"/>
                  <a:gd name="T3" fmla="*/ 1 h 81"/>
                  <a:gd name="T4" fmla="*/ 2 w 107"/>
                  <a:gd name="T5" fmla="*/ 0 h 81"/>
                  <a:gd name="T6" fmla="*/ 2 w 107"/>
                  <a:gd name="T7" fmla="*/ 0 h 81"/>
                  <a:gd name="T8" fmla="*/ 1 w 107"/>
                  <a:gd name="T9" fmla="*/ 0 h 81"/>
                  <a:gd name="T10" fmla="*/ 0 w 107"/>
                  <a:gd name="T11" fmla="*/ 0 h 81"/>
                  <a:gd name="T12" fmla="*/ 1 w 107"/>
                  <a:gd name="T13" fmla="*/ 1 h 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7"/>
                  <a:gd name="T22" fmla="*/ 0 h 81"/>
                  <a:gd name="T23" fmla="*/ 107 w 107"/>
                  <a:gd name="T24" fmla="*/ 81 h 8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7" h="81">
                    <a:moveTo>
                      <a:pt x="27" y="81"/>
                    </a:moveTo>
                    <a:lnTo>
                      <a:pt x="80" y="81"/>
                    </a:lnTo>
                    <a:lnTo>
                      <a:pt x="107" y="40"/>
                    </a:lnTo>
                    <a:lnTo>
                      <a:pt x="80" y="0"/>
                    </a:lnTo>
                    <a:lnTo>
                      <a:pt x="27" y="0"/>
                    </a:lnTo>
                    <a:lnTo>
                      <a:pt x="0" y="40"/>
                    </a:lnTo>
                    <a:lnTo>
                      <a:pt x="27" y="81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36" name="Freeform 90"/>
              <p:cNvSpPr>
                <a:spLocks/>
              </p:cNvSpPr>
              <p:nvPr/>
            </p:nvSpPr>
            <p:spPr bwMode="auto">
              <a:xfrm>
                <a:off x="3415" y="2766"/>
                <a:ext cx="60" cy="40"/>
              </a:xfrm>
              <a:custGeom>
                <a:avLst/>
                <a:gdLst>
                  <a:gd name="T0" fmla="*/ 0 w 121"/>
                  <a:gd name="T1" fmla="*/ 1 h 81"/>
                  <a:gd name="T2" fmla="*/ 1 w 121"/>
                  <a:gd name="T3" fmla="*/ 1 h 81"/>
                  <a:gd name="T4" fmla="*/ 1 w 121"/>
                  <a:gd name="T5" fmla="*/ 0 h 81"/>
                  <a:gd name="T6" fmla="*/ 0 w 121"/>
                  <a:gd name="T7" fmla="*/ 0 h 81"/>
                  <a:gd name="T8" fmla="*/ 0 w 121"/>
                  <a:gd name="T9" fmla="*/ 1 h 8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1"/>
                  <a:gd name="T16" fmla="*/ 0 h 81"/>
                  <a:gd name="T17" fmla="*/ 121 w 121"/>
                  <a:gd name="T18" fmla="*/ 81 h 8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1" h="81">
                    <a:moveTo>
                      <a:pt x="31" y="81"/>
                    </a:moveTo>
                    <a:lnTo>
                      <a:pt x="90" y="81"/>
                    </a:lnTo>
                    <a:lnTo>
                      <a:pt x="121" y="0"/>
                    </a:lnTo>
                    <a:lnTo>
                      <a:pt x="0" y="0"/>
                    </a:lnTo>
                    <a:lnTo>
                      <a:pt x="31" y="81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37" name="Freeform 91"/>
              <p:cNvSpPr>
                <a:spLocks/>
              </p:cNvSpPr>
              <p:nvPr/>
            </p:nvSpPr>
            <p:spPr bwMode="auto">
              <a:xfrm>
                <a:off x="3395" y="2753"/>
                <a:ext cx="54" cy="40"/>
              </a:xfrm>
              <a:custGeom>
                <a:avLst/>
                <a:gdLst>
                  <a:gd name="T0" fmla="*/ 0 w 107"/>
                  <a:gd name="T1" fmla="*/ 0 h 81"/>
                  <a:gd name="T2" fmla="*/ 1 w 107"/>
                  <a:gd name="T3" fmla="*/ 0 h 81"/>
                  <a:gd name="T4" fmla="*/ 2 w 107"/>
                  <a:gd name="T5" fmla="*/ 0 h 81"/>
                  <a:gd name="T6" fmla="*/ 1 w 107"/>
                  <a:gd name="T7" fmla="*/ 1 h 81"/>
                  <a:gd name="T8" fmla="*/ 0 w 107"/>
                  <a:gd name="T9" fmla="*/ 0 h 8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7"/>
                  <a:gd name="T16" fmla="*/ 0 h 81"/>
                  <a:gd name="T17" fmla="*/ 107 w 107"/>
                  <a:gd name="T18" fmla="*/ 81 h 8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7" h="81">
                    <a:moveTo>
                      <a:pt x="0" y="41"/>
                    </a:moveTo>
                    <a:lnTo>
                      <a:pt x="53" y="0"/>
                    </a:lnTo>
                    <a:lnTo>
                      <a:pt x="107" y="41"/>
                    </a:lnTo>
                    <a:lnTo>
                      <a:pt x="53" y="81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38" name="Rectangle 92"/>
              <p:cNvSpPr>
                <a:spLocks noChangeArrowheads="1"/>
              </p:cNvSpPr>
              <p:nvPr/>
            </p:nvSpPr>
            <p:spPr bwMode="auto">
              <a:xfrm>
                <a:off x="3395" y="2726"/>
                <a:ext cx="71" cy="27"/>
              </a:xfrm>
              <a:prstGeom prst="rect">
                <a:avLst/>
              </a:prstGeom>
              <a:solidFill>
                <a:srgbClr val="FFFF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39" name="Freeform 93"/>
              <p:cNvSpPr>
                <a:spLocks/>
              </p:cNvSpPr>
              <p:nvPr/>
            </p:nvSpPr>
            <p:spPr bwMode="auto">
              <a:xfrm>
                <a:off x="3422" y="2633"/>
                <a:ext cx="53" cy="40"/>
              </a:xfrm>
              <a:custGeom>
                <a:avLst/>
                <a:gdLst>
                  <a:gd name="T0" fmla="*/ 0 w 108"/>
                  <a:gd name="T1" fmla="*/ 0 h 80"/>
                  <a:gd name="T2" fmla="*/ 1 w 108"/>
                  <a:gd name="T3" fmla="*/ 0 h 80"/>
                  <a:gd name="T4" fmla="*/ 1 w 108"/>
                  <a:gd name="T5" fmla="*/ 1 h 80"/>
                  <a:gd name="T6" fmla="*/ 1 w 108"/>
                  <a:gd name="T7" fmla="*/ 1 h 80"/>
                  <a:gd name="T8" fmla="*/ 1 w 108"/>
                  <a:gd name="T9" fmla="*/ 1 h 80"/>
                  <a:gd name="T10" fmla="*/ 1 w 108"/>
                  <a:gd name="T11" fmla="*/ 1 h 80"/>
                  <a:gd name="T12" fmla="*/ 0 w 108"/>
                  <a:gd name="T13" fmla="*/ 1 h 80"/>
                  <a:gd name="T14" fmla="*/ 0 w 108"/>
                  <a:gd name="T15" fmla="*/ 1 h 80"/>
                  <a:gd name="T16" fmla="*/ 0 w 108"/>
                  <a:gd name="T17" fmla="*/ 1 h 80"/>
                  <a:gd name="T18" fmla="*/ 0 w 108"/>
                  <a:gd name="T19" fmla="*/ 1 h 80"/>
                  <a:gd name="T20" fmla="*/ 0 w 108"/>
                  <a:gd name="T21" fmla="*/ 0 h 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08"/>
                  <a:gd name="T34" fmla="*/ 0 h 80"/>
                  <a:gd name="T35" fmla="*/ 108 w 108"/>
                  <a:gd name="T36" fmla="*/ 80 h 8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08" h="80">
                    <a:moveTo>
                      <a:pt x="10" y="0"/>
                    </a:moveTo>
                    <a:lnTo>
                      <a:pt x="108" y="0"/>
                    </a:lnTo>
                    <a:lnTo>
                      <a:pt x="100" y="19"/>
                    </a:lnTo>
                    <a:lnTo>
                      <a:pt x="98" y="40"/>
                    </a:lnTo>
                    <a:lnTo>
                      <a:pt x="100" y="61"/>
                    </a:lnTo>
                    <a:lnTo>
                      <a:pt x="108" y="80"/>
                    </a:lnTo>
                    <a:lnTo>
                      <a:pt x="10" y="80"/>
                    </a:lnTo>
                    <a:lnTo>
                      <a:pt x="4" y="61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0" name="Freeform 94"/>
              <p:cNvSpPr>
                <a:spLocks/>
              </p:cNvSpPr>
              <p:nvPr/>
            </p:nvSpPr>
            <p:spPr bwMode="auto">
              <a:xfrm>
                <a:off x="3389" y="2673"/>
                <a:ext cx="60" cy="40"/>
              </a:xfrm>
              <a:custGeom>
                <a:avLst/>
                <a:gdLst>
                  <a:gd name="T0" fmla="*/ 1 w 119"/>
                  <a:gd name="T1" fmla="*/ 1 h 81"/>
                  <a:gd name="T2" fmla="*/ 2 w 119"/>
                  <a:gd name="T3" fmla="*/ 1 h 81"/>
                  <a:gd name="T4" fmla="*/ 2 w 119"/>
                  <a:gd name="T5" fmla="*/ 0 h 81"/>
                  <a:gd name="T6" fmla="*/ 0 w 119"/>
                  <a:gd name="T7" fmla="*/ 0 h 81"/>
                  <a:gd name="T8" fmla="*/ 1 w 119"/>
                  <a:gd name="T9" fmla="*/ 1 h 8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81"/>
                  <a:gd name="T17" fmla="*/ 119 w 119"/>
                  <a:gd name="T18" fmla="*/ 81 h 8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81">
                    <a:moveTo>
                      <a:pt x="29" y="81"/>
                    </a:moveTo>
                    <a:lnTo>
                      <a:pt x="88" y="81"/>
                    </a:lnTo>
                    <a:lnTo>
                      <a:pt x="119" y="0"/>
                    </a:lnTo>
                    <a:lnTo>
                      <a:pt x="0" y="0"/>
                    </a:lnTo>
                    <a:lnTo>
                      <a:pt x="29" y="81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1" name="Freeform 95"/>
              <p:cNvSpPr>
                <a:spLocks/>
              </p:cNvSpPr>
              <p:nvPr/>
            </p:nvSpPr>
            <p:spPr bwMode="auto">
              <a:xfrm>
                <a:off x="3669" y="2846"/>
                <a:ext cx="91" cy="29"/>
              </a:xfrm>
              <a:custGeom>
                <a:avLst/>
                <a:gdLst>
                  <a:gd name="T0" fmla="*/ 3 w 182"/>
                  <a:gd name="T1" fmla="*/ 1 h 58"/>
                  <a:gd name="T2" fmla="*/ 3 w 182"/>
                  <a:gd name="T3" fmla="*/ 1 h 58"/>
                  <a:gd name="T4" fmla="*/ 3 w 182"/>
                  <a:gd name="T5" fmla="*/ 1 h 58"/>
                  <a:gd name="T6" fmla="*/ 3 w 182"/>
                  <a:gd name="T7" fmla="*/ 1 h 58"/>
                  <a:gd name="T8" fmla="*/ 3 w 182"/>
                  <a:gd name="T9" fmla="*/ 1 h 58"/>
                  <a:gd name="T10" fmla="*/ 3 w 182"/>
                  <a:gd name="T11" fmla="*/ 1 h 58"/>
                  <a:gd name="T12" fmla="*/ 3 w 182"/>
                  <a:gd name="T13" fmla="*/ 1 h 58"/>
                  <a:gd name="T14" fmla="*/ 3 w 182"/>
                  <a:gd name="T15" fmla="*/ 1 h 58"/>
                  <a:gd name="T16" fmla="*/ 3 w 182"/>
                  <a:gd name="T17" fmla="*/ 1 h 58"/>
                  <a:gd name="T18" fmla="*/ 3 w 182"/>
                  <a:gd name="T19" fmla="*/ 1 h 58"/>
                  <a:gd name="T20" fmla="*/ 3 w 182"/>
                  <a:gd name="T21" fmla="*/ 1 h 58"/>
                  <a:gd name="T22" fmla="*/ 3 w 182"/>
                  <a:gd name="T23" fmla="*/ 1 h 58"/>
                  <a:gd name="T24" fmla="*/ 3 w 182"/>
                  <a:gd name="T25" fmla="*/ 1 h 58"/>
                  <a:gd name="T26" fmla="*/ 3 w 182"/>
                  <a:gd name="T27" fmla="*/ 1 h 58"/>
                  <a:gd name="T28" fmla="*/ 3 w 182"/>
                  <a:gd name="T29" fmla="*/ 1 h 58"/>
                  <a:gd name="T30" fmla="*/ 3 w 182"/>
                  <a:gd name="T31" fmla="*/ 1 h 58"/>
                  <a:gd name="T32" fmla="*/ 3 w 182"/>
                  <a:gd name="T33" fmla="*/ 1 h 58"/>
                  <a:gd name="T34" fmla="*/ 3 w 182"/>
                  <a:gd name="T35" fmla="*/ 1 h 58"/>
                  <a:gd name="T36" fmla="*/ 3 w 182"/>
                  <a:gd name="T37" fmla="*/ 1 h 58"/>
                  <a:gd name="T38" fmla="*/ 3 w 182"/>
                  <a:gd name="T39" fmla="*/ 1 h 58"/>
                  <a:gd name="T40" fmla="*/ 3 w 182"/>
                  <a:gd name="T41" fmla="*/ 1 h 58"/>
                  <a:gd name="T42" fmla="*/ 1 w 182"/>
                  <a:gd name="T43" fmla="*/ 1 h 58"/>
                  <a:gd name="T44" fmla="*/ 1 w 182"/>
                  <a:gd name="T45" fmla="*/ 1 h 58"/>
                  <a:gd name="T46" fmla="*/ 1 w 182"/>
                  <a:gd name="T47" fmla="*/ 1 h 58"/>
                  <a:gd name="T48" fmla="*/ 1 w 182"/>
                  <a:gd name="T49" fmla="*/ 1 h 58"/>
                  <a:gd name="T50" fmla="*/ 1 w 182"/>
                  <a:gd name="T51" fmla="*/ 1 h 58"/>
                  <a:gd name="T52" fmla="*/ 1 w 182"/>
                  <a:gd name="T53" fmla="*/ 1 h 58"/>
                  <a:gd name="T54" fmla="*/ 1 w 182"/>
                  <a:gd name="T55" fmla="*/ 1 h 58"/>
                  <a:gd name="T56" fmla="*/ 1 w 182"/>
                  <a:gd name="T57" fmla="*/ 1 h 58"/>
                  <a:gd name="T58" fmla="*/ 1 w 182"/>
                  <a:gd name="T59" fmla="*/ 1 h 58"/>
                  <a:gd name="T60" fmla="*/ 1 w 182"/>
                  <a:gd name="T61" fmla="*/ 1 h 58"/>
                  <a:gd name="T62" fmla="*/ 1 w 182"/>
                  <a:gd name="T63" fmla="*/ 1 h 58"/>
                  <a:gd name="T64" fmla="*/ 1 w 182"/>
                  <a:gd name="T65" fmla="*/ 1 h 58"/>
                  <a:gd name="T66" fmla="*/ 2 w 182"/>
                  <a:gd name="T67" fmla="*/ 1 h 58"/>
                  <a:gd name="T68" fmla="*/ 2 w 182"/>
                  <a:gd name="T69" fmla="*/ 1 h 58"/>
                  <a:gd name="T70" fmla="*/ 3 w 182"/>
                  <a:gd name="T71" fmla="*/ 1 h 58"/>
                  <a:gd name="T72" fmla="*/ 3 w 182"/>
                  <a:gd name="T73" fmla="*/ 1 h 58"/>
                  <a:gd name="T74" fmla="*/ 3 w 182"/>
                  <a:gd name="T75" fmla="*/ 1 h 5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82"/>
                  <a:gd name="T115" fmla="*/ 0 h 58"/>
                  <a:gd name="T116" fmla="*/ 182 w 182"/>
                  <a:gd name="T117" fmla="*/ 58 h 58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82" h="58">
                    <a:moveTo>
                      <a:pt x="148" y="58"/>
                    </a:moveTo>
                    <a:lnTo>
                      <a:pt x="148" y="58"/>
                    </a:lnTo>
                    <a:lnTo>
                      <a:pt x="150" y="56"/>
                    </a:lnTo>
                    <a:lnTo>
                      <a:pt x="154" y="56"/>
                    </a:lnTo>
                    <a:lnTo>
                      <a:pt x="156" y="54"/>
                    </a:lnTo>
                    <a:lnTo>
                      <a:pt x="159" y="52"/>
                    </a:lnTo>
                    <a:lnTo>
                      <a:pt x="163" y="50"/>
                    </a:lnTo>
                    <a:lnTo>
                      <a:pt x="165" y="48"/>
                    </a:lnTo>
                    <a:lnTo>
                      <a:pt x="167" y="48"/>
                    </a:lnTo>
                    <a:lnTo>
                      <a:pt x="169" y="47"/>
                    </a:lnTo>
                    <a:lnTo>
                      <a:pt x="171" y="47"/>
                    </a:lnTo>
                    <a:lnTo>
                      <a:pt x="171" y="45"/>
                    </a:lnTo>
                    <a:lnTo>
                      <a:pt x="173" y="43"/>
                    </a:lnTo>
                    <a:lnTo>
                      <a:pt x="173" y="41"/>
                    </a:lnTo>
                    <a:lnTo>
                      <a:pt x="173" y="39"/>
                    </a:lnTo>
                    <a:lnTo>
                      <a:pt x="175" y="37"/>
                    </a:lnTo>
                    <a:lnTo>
                      <a:pt x="175" y="33"/>
                    </a:lnTo>
                    <a:lnTo>
                      <a:pt x="177" y="29"/>
                    </a:lnTo>
                    <a:lnTo>
                      <a:pt x="179" y="24"/>
                    </a:lnTo>
                    <a:lnTo>
                      <a:pt x="179" y="20"/>
                    </a:lnTo>
                    <a:lnTo>
                      <a:pt x="181" y="14"/>
                    </a:lnTo>
                    <a:lnTo>
                      <a:pt x="181" y="12"/>
                    </a:lnTo>
                    <a:lnTo>
                      <a:pt x="182" y="10"/>
                    </a:lnTo>
                    <a:lnTo>
                      <a:pt x="181" y="12"/>
                    </a:lnTo>
                    <a:lnTo>
                      <a:pt x="179" y="16"/>
                    </a:lnTo>
                    <a:lnTo>
                      <a:pt x="177" y="20"/>
                    </a:lnTo>
                    <a:lnTo>
                      <a:pt x="175" y="25"/>
                    </a:lnTo>
                    <a:lnTo>
                      <a:pt x="171" y="29"/>
                    </a:lnTo>
                    <a:lnTo>
                      <a:pt x="169" y="35"/>
                    </a:lnTo>
                    <a:lnTo>
                      <a:pt x="167" y="39"/>
                    </a:lnTo>
                    <a:lnTo>
                      <a:pt x="165" y="41"/>
                    </a:lnTo>
                    <a:lnTo>
                      <a:pt x="163" y="43"/>
                    </a:lnTo>
                    <a:lnTo>
                      <a:pt x="159" y="43"/>
                    </a:lnTo>
                    <a:lnTo>
                      <a:pt x="156" y="45"/>
                    </a:lnTo>
                    <a:lnTo>
                      <a:pt x="152" y="47"/>
                    </a:lnTo>
                    <a:lnTo>
                      <a:pt x="150" y="48"/>
                    </a:lnTo>
                    <a:lnTo>
                      <a:pt x="148" y="48"/>
                    </a:lnTo>
                    <a:lnTo>
                      <a:pt x="146" y="48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10" y="6"/>
                    </a:lnTo>
                    <a:lnTo>
                      <a:pt x="14" y="6"/>
                    </a:lnTo>
                    <a:lnTo>
                      <a:pt x="17" y="8"/>
                    </a:lnTo>
                    <a:lnTo>
                      <a:pt x="21" y="10"/>
                    </a:lnTo>
                    <a:lnTo>
                      <a:pt x="27" y="12"/>
                    </a:lnTo>
                    <a:lnTo>
                      <a:pt x="31" y="12"/>
                    </a:lnTo>
                    <a:lnTo>
                      <a:pt x="37" y="14"/>
                    </a:lnTo>
                    <a:lnTo>
                      <a:pt x="41" y="16"/>
                    </a:lnTo>
                    <a:lnTo>
                      <a:pt x="46" y="18"/>
                    </a:lnTo>
                    <a:lnTo>
                      <a:pt x="52" y="20"/>
                    </a:lnTo>
                    <a:lnTo>
                      <a:pt x="58" y="22"/>
                    </a:lnTo>
                    <a:lnTo>
                      <a:pt x="62" y="24"/>
                    </a:lnTo>
                    <a:lnTo>
                      <a:pt x="67" y="25"/>
                    </a:lnTo>
                    <a:lnTo>
                      <a:pt x="73" y="27"/>
                    </a:lnTo>
                    <a:lnTo>
                      <a:pt x="79" y="29"/>
                    </a:lnTo>
                    <a:lnTo>
                      <a:pt x="85" y="33"/>
                    </a:lnTo>
                    <a:lnTo>
                      <a:pt x="90" y="35"/>
                    </a:lnTo>
                    <a:lnTo>
                      <a:pt x="96" y="37"/>
                    </a:lnTo>
                    <a:lnTo>
                      <a:pt x="102" y="39"/>
                    </a:lnTo>
                    <a:lnTo>
                      <a:pt x="108" y="41"/>
                    </a:lnTo>
                    <a:lnTo>
                      <a:pt x="111" y="43"/>
                    </a:lnTo>
                    <a:lnTo>
                      <a:pt x="117" y="45"/>
                    </a:lnTo>
                    <a:lnTo>
                      <a:pt x="121" y="47"/>
                    </a:lnTo>
                    <a:lnTo>
                      <a:pt x="127" y="48"/>
                    </a:lnTo>
                    <a:lnTo>
                      <a:pt x="131" y="50"/>
                    </a:lnTo>
                    <a:lnTo>
                      <a:pt x="134" y="52"/>
                    </a:lnTo>
                    <a:lnTo>
                      <a:pt x="138" y="54"/>
                    </a:lnTo>
                    <a:lnTo>
                      <a:pt x="142" y="54"/>
                    </a:lnTo>
                    <a:lnTo>
                      <a:pt x="144" y="56"/>
                    </a:lnTo>
                    <a:lnTo>
                      <a:pt x="148" y="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2" name="Freeform 96"/>
              <p:cNvSpPr>
                <a:spLocks/>
              </p:cNvSpPr>
              <p:nvPr/>
            </p:nvSpPr>
            <p:spPr bwMode="auto">
              <a:xfrm>
                <a:off x="3660" y="2793"/>
                <a:ext cx="106" cy="73"/>
              </a:xfrm>
              <a:custGeom>
                <a:avLst/>
                <a:gdLst>
                  <a:gd name="T0" fmla="*/ 0 w 213"/>
                  <a:gd name="T1" fmla="*/ 1 h 146"/>
                  <a:gd name="T2" fmla="*/ 0 w 213"/>
                  <a:gd name="T3" fmla="*/ 1 h 146"/>
                  <a:gd name="T4" fmla="*/ 0 w 213"/>
                  <a:gd name="T5" fmla="*/ 1 h 146"/>
                  <a:gd name="T6" fmla="*/ 0 w 213"/>
                  <a:gd name="T7" fmla="*/ 1 h 146"/>
                  <a:gd name="T8" fmla="*/ 0 w 213"/>
                  <a:gd name="T9" fmla="*/ 1 h 146"/>
                  <a:gd name="T10" fmla="*/ 3 w 213"/>
                  <a:gd name="T11" fmla="*/ 1 h 146"/>
                  <a:gd name="T12" fmla="*/ 3 w 213"/>
                  <a:gd name="T13" fmla="*/ 1 h 146"/>
                  <a:gd name="T14" fmla="*/ 3 w 213"/>
                  <a:gd name="T15" fmla="*/ 1 h 146"/>
                  <a:gd name="T16" fmla="*/ 3 w 213"/>
                  <a:gd name="T17" fmla="*/ 1 h 146"/>
                  <a:gd name="T18" fmla="*/ 3 w 213"/>
                  <a:gd name="T19" fmla="*/ 1 h 146"/>
                  <a:gd name="T20" fmla="*/ 3 w 213"/>
                  <a:gd name="T21" fmla="*/ 1 h 146"/>
                  <a:gd name="T22" fmla="*/ 3 w 213"/>
                  <a:gd name="T23" fmla="*/ 1 h 146"/>
                  <a:gd name="T24" fmla="*/ 3 w 213"/>
                  <a:gd name="T25" fmla="*/ 1 h 146"/>
                  <a:gd name="T26" fmla="*/ 3 w 213"/>
                  <a:gd name="T27" fmla="*/ 1 h 146"/>
                  <a:gd name="T28" fmla="*/ 2 w 213"/>
                  <a:gd name="T29" fmla="*/ 2 h 146"/>
                  <a:gd name="T30" fmla="*/ 2 w 213"/>
                  <a:gd name="T31" fmla="*/ 2 h 146"/>
                  <a:gd name="T32" fmla="*/ 2 w 213"/>
                  <a:gd name="T33" fmla="*/ 2 h 146"/>
                  <a:gd name="T34" fmla="*/ 2 w 213"/>
                  <a:gd name="T35" fmla="*/ 2 h 146"/>
                  <a:gd name="T36" fmla="*/ 2 w 213"/>
                  <a:gd name="T37" fmla="*/ 2 h 146"/>
                  <a:gd name="T38" fmla="*/ 2 w 213"/>
                  <a:gd name="T39" fmla="*/ 2 h 146"/>
                  <a:gd name="T40" fmla="*/ 2 w 213"/>
                  <a:gd name="T41" fmla="*/ 2 h 146"/>
                  <a:gd name="T42" fmla="*/ 2 w 213"/>
                  <a:gd name="T43" fmla="*/ 2 h 146"/>
                  <a:gd name="T44" fmla="*/ 2 w 213"/>
                  <a:gd name="T45" fmla="*/ 2 h 146"/>
                  <a:gd name="T46" fmla="*/ 2 w 213"/>
                  <a:gd name="T47" fmla="*/ 2 h 146"/>
                  <a:gd name="T48" fmla="*/ 2 w 213"/>
                  <a:gd name="T49" fmla="*/ 2 h 146"/>
                  <a:gd name="T50" fmla="*/ 2 w 213"/>
                  <a:gd name="T51" fmla="*/ 2 h 146"/>
                  <a:gd name="T52" fmla="*/ 2 w 213"/>
                  <a:gd name="T53" fmla="*/ 2 h 146"/>
                  <a:gd name="T54" fmla="*/ 2 w 213"/>
                  <a:gd name="T55" fmla="*/ 2 h 146"/>
                  <a:gd name="T56" fmla="*/ 2 w 213"/>
                  <a:gd name="T57" fmla="*/ 2 h 146"/>
                  <a:gd name="T58" fmla="*/ 2 w 213"/>
                  <a:gd name="T59" fmla="*/ 2 h 146"/>
                  <a:gd name="T60" fmla="*/ 2 w 213"/>
                  <a:gd name="T61" fmla="*/ 2 h 146"/>
                  <a:gd name="T62" fmla="*/ 1 w 213"/>
                  <a:gd name="T63" fmla="*/ 2 h 146"/>
                  <a:gd name="T64" fmla="*/ 1 w 213"/>
                  <a:gd name="T65" fmla="*/ 2 h 146"/>
                  <a:gd name="T66" fmla="*/ 1 w 213"/>
                  <a:gd name="T67" fmla="*/ 2 h 146"/>
                  <a:gd name="T68" fmla="*/ 1 w 213"/>
                  <a:gd name="T69" fmla="*/ 2 h 146"/>
                  <a:gd name="T70" fmla="*/ 0 w 213"/>
                  <a:gd name="T71" fmla="*/ 1 h 146"/>
                  <a:gd name="T72" fmla="*/ 0 w 213"/>
                  <a:gd name="T73" fmla="*/ 1 h 146"/>
                  <a:gd name="T74" fmla="*/ 0 w 213"/>
                  <a:gd name="T75" fmla="*/ 1 h 146"/>
                  <a:gd name="T76" fmla="*/ 0 w 213"/>
                  <a:gd name="T77" fmla="*/ 1 h 146"/>
                  <a:gd name="T78" fmla="*/ 0 w 213"/>
                  <a:gd name="T79" fmla="*/ 1 h 146"/>
                  <a:gd name="T80" fmla="*/ 0 w 213"/>
                  <a:gd name="T81" fmla="*/ 1 h 146"/>
                  <a:gd name="T82" fmla="*/ 0 w 213"/>
                  <a:gd name="T83" fmla="*/ 1 h 146"/>
                  <a:gd name="T84" fmla="*/ 0 w 213"/>
                  <a:gd name="T85" fmla="*/ 1 h 146"/>
                  <a:gd name="T86" fmla="*/ 0 w 213"/>
                  <a:gd name="T87" fmla="*/ 1 h 146"/>
                  <a:gd name="T88" fmla="*/ 0 w 213"/>
                  <a:gd name="T89" fmla="*/ 1 h 146"/>
                  <a:gd name="T90" fmla="*/ 0 w 213"/>
                  <a:gd name="T91" fmla="*/ 1 h 146"/>
                  <a:gd name="T92" fmla="*/ 0 w 213"/>
                  <a:gd name="T93" fmla="*/ 1 h 146"/>
                  <a:gd name="T94" fmla="*/ 0 w 213"/>
                  <a:gd name="T95" fmla="*/ 1 h 146"/>
                  <a:gd name="T96" fmla="*/ 0 w 213"/>
                  <a:gd name="T97" fmla="*/ 1 h 146"/>
                  <a:gd name="T98" fmla="*/ 0 w 213"/>
                  <a:gd name="T99" fmla="*/ 1 h 146"/>
                  <a:gd name="T100" fmla="*/ 0 w 213"/>
                  <a:gd name="T101" fmla="*/ 1 h 146"/>
                  <a:gd name="T102" fmla="*/ 0 w 213"/>
                  <a:gd name="T103" fmla="*/ 1 h 146"/>
                  <a:gd name="T104" fmla="*/ 0 w 213"/>
                  <a:gd name="T105" fmla="*/ 1 h 146"/>
                  <a:gd name="T106" fmla="*/ 0 w 213"/>
                  <a:gd name="T107" fmla="*/ 1 h 14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13"/>
                  <a:gd name="T163" fmla="*/ 0 h 146"/>
                  <a:gd name="T164" fmla="*/ 213 w 213"/>
                  <a:gd name="T165" fmla="*/ 146 h 14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13" h="146">
                    <a:moveTo>
                      <a:pt x="23" y="19"/>
                    </a:moveTo>
                    <a:lnTo>
                      <a:pt x="23" y="17"/>
                    </a:lnTo>
                    <a:lnTo>
                      <a:pt x="23" y="15"/>
                    </a:lnTo>
                    <a:lnTo>
                      <a:pt x="25" y="12"/>
                    </a:lnTo>
                    <a:lnTo>
                      <a:pt x="27" y="10"/>
                    </a:lnTo>
                    <a:lnTo>
                      <a:pt x="27" y="8"/>
                    </a:lnTo>
                    <a:lnTo>
                      <a:pt x="38" y="2"/>
                    </a:lnTo>
                    <a:lnTo>
                      <a:pt x="40" y="0"/>
                    </a:lnTo>
                    <a:lnTo>
                      <a:pt x="213" y="52"/>
                    </a:lnTo>
                    <a:lnTo>
                      <a:pt x="213" y="56"/>
                    </a:lnTo>
                    <a:lnTo>
                      <a:pt x="211" y="58"/>
                    </a:lnTo>
                    <a:lnTo>
                      <a:pt x="209" y="61"/>
                    </a:lnTo>
                    <a:lnTo>
                      <a:pt x="209" y="65"/>
                    </a:lnTo>
                    <a:lnTo>
                      <a:pt x="207" y="69"/>
                    </a:lnTo>
                    <a:lnTo>
                      <a:pt x="205" y="73"/>
                    </a:lnTo>
                    <a:lnTo>
                      <a:pt x="205" y="75"/>
                    </a:lnTo>
                    <a:lnTo>
                      <a:pt x="205" y="77"/>
                    </a:lnTo>
                    <a:lnTo>
                      <a:pt x="203" y="77"/>
                    </a:lnTo>
                    <a:lnTo>
                      <a:pt x="201" y="86"/>
                    </a:lnTo>
                    <a:lnTo>
                      <a:pt x="198" y="96"/>
                    </a:lnTo>
                    <a:lnTo>
                      <a:pt x="196" y="104"/>
                    </a:lnTo>
                    <a:lnTo>
                      <a:pt x="192" y="113"/>
                    </a:lnTo>
                    <a:lnTo>
                      <a:pt x="190" y="121"/>
                    </a:lnTo>
                    <a:lnTo>
                      <a:pt x="188" y="127"/>
                    </a:lnTo>
                    <a:lnTo>
                      <a:pt x="186" y="130"/>
                    </a:lnTo>
                    <a:lnTo>
                      <a:pt x="186" y="132"/>
                    </a:lnTo>
                    <a:lnTo>
                      <a:pt x="184" y="134"/>
                    </a:lnTo>
                    <a:lnTo>
                      <a:pt x="184" y="136"/>
                    </a:lnTo>
                    <a:lnTo>
                      <a:pt x="182" y="136"/>
                    </a:lnTo>
                    <a:lnTo>
                      <a:pt x="182" y="138"/>
                    </a:lnTo>
                    <a:lnTo>
                      <a:pt x="180" y="138"/>
                    </a:lnTo>
                    <a:lnTo>
                      <a:pt x="178" y="140"/>
                    </a:lnTo>
                    <a:lnTo>
                      <a:pt x="177" y="140"/>
                    </a:lnTo>
                    <a:lnTo>
                      <a:pt x="175" y="142"/>
                    </a:lnTo>
                    <a:lnTo>
                      <a:pt x="173" y="142"/>
                    </a:lnTo>
                    <a:lnTo>
                      <a:pt x="171" y="144"/>
                    </a:lnTo>
                    <a:lnTo>
                      <a:pt x="169" y="144"/>
                    </a:lnTo>
                    <a:lnTo>
                      <a:pt x="167" y="144"/>
                    </a:lnTo>
                    <a:lnTo>
                      <a:pt x="167" y="146"/>
                    </a:lnTo>
                    <a:lnTo>
                      <a:pt x="165" y="144"/>
                    </a:lnTo>
                    <a:lnTo>
                      <a:pt x="163" y="144"/>
                    </a:lnTo>
                    <a:lnTo>
                      <a:pt x="159" y="144"/>
                    </a:lnTo>
                    <a:lnTo>
                      <a:pt x="157" y="142"/>
                    </a:lnTo>
                    <a:lnTo>
                      <a:pt x="152" y="142"/>
                    </a:lnTo>
                    <a:lnTo>
                      <a:pt x="148" y="140"/>
                    </a:lnTo>
                    <a:lnTo>
                      <a:pt x="142" y="138"/>
                    </a:lnTo>
                    <a:lnTo>
                      <a:pt x="136" y="136"/>
                    </a:lnTo>
                    <a:lnTo>
                      <a:pt x="130" y="134"/>
                    </a:lnTo>
                    <a:lnTo>
                      <a:pt x="125" y="132"/>
                    </a:lnTo>
                    <a:lnTo>
                      <a:pt x="117" y="130"/>
                    </a:lnTo>
                    <a:lnTo>
                      <a:pt x="111" y="129"/>
                    </a:lnTo>
                    <a:lnTo>
                      <a:pt x="104" y="127"/>
                    </a:lnTo>
                    <a:lnTo>
                      <a:pt x="96" y="125"/>
                    </a:lnTo>
                    <a:lnTo>
                      <a:pt x="88" y="123"/>
                    </a:lnTo>
                    <a:lnTo>
                      <a:pt x="83" y="121"/>
                    </a:lnTo>
                    <a:lnTo>
                      <a:pt x="75" y="119"/>
                    </a:lnTo>
                    <a:lnTo>
                      <a:pt x="67" y="115"/>
                    </a:lnTo>
                    <a:lnTo>
                      <a:pt x="60" y="113"/>
                    </a:lnTo>
                    <a:lnTo>
                      <a:pt x="54" y="111"/>
                    </a:lnTo>
                    <a:lnTo>
                      <a:pt x="46" y="109"/>
                    </a:lnTo>
                    <a:lnTo>
                      <a:pt x="40" y="107"/>
                    </a:lnTo>
                    <a:lnTo>
                      <a:pt x="35" y="105"/>
                    </a:lnTo>
                    <a:lnTo>
                      <a:pt x="29" y="105"/>
                    </a:lnTo>
                    <a:lnTo>
                      <a:pt x="23" y="104"/>
                    </a:lnTo>
                    <a:lnTo>
                      <a:pt x="19" y="102"/>
                    </a:lnTo>
                    <a:lnTo>
                      <a:pt x="15" y="100"/>
                    </a:lnTo>
                    <a:lnTo>
                      <a:pt x="12" y="100"/>
                    </a:lnTo>
                    <a:lnTo>
                      <a:pt x="10" y="100"/>
                    </a:lnTo>
                    <a:lnTo>
                      <a:pt x="8" y="98"/>
                    </a:lnTo>
                    <a:lnTo>
                      <a:pt x="6" y="98"/>
                    </a:lnTo>
                    <a:lnTo>
                      <a:pt x="4" y="98"/>
                    </a:lnTo>
                    <a:lnTo>
                      <a:pt x="4" y="96"/>
                    </a:lnTo>
                    <a:lnTo>
                      <a:pt x="2" y="96"/>
                    </a:lnTo>
                    <a:lnTo>
                      <a:pt x="0" y="94"/>
                    </a:lnTo>
                    <a:lnTo>
                      <a:pt x="0" y="92"/>
                    </a:lnTo>
                    <a:lnTo>
                      <a:pt x="0" y="88"/>
                    </a:lnTo>
                    <a:lnTo>
                      <a:pt x="0" y="84"/>
                    </a:lnTo>
                    <a:lnTo>
                      <a:pt x="2" y="81"/>
                    </a:lnTo>
                    <a:lnTo>
                      <a:pt x="2" y="79"/>
                    </a:lnTo>
                    <a:lnTo>
                      <a:pt x="4" y="71"/>
                    </a:lnTo>
                    <a:lnTo>
                      <a:pt x="8" y="63"/>
                    </a:lnTo>
                    <a:lnTo>
                      <a:pt x="10" y="56"/>
                    </a:lnTo>
                    <a:lnTo>
                      <a:pt x="13" y="46"/>
                    </a:lnTo>
                    <a:lnTo>
                      <a:pt x="17" y="36"/>
                    </a:lnTo>
                    <a:lnTo>
                      <a:pt x="21" y="27"/>
                    </a:lnTo>
                    <a:lnTo>
                      <a:pt x="23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3" name="Freeform 97"/>
              <p:cNvSpPr>
                <a:spLocks/>
              </p:cNvSpPr>
              <p:nvPr/>
            </p:nvSpPr>
            <p:spPr bwMode="auto">
              <a:xfrm>
                <a:off x="3660" y="2793"/>
                <a:ext cx="103" cy="70"/>
              </a:xfrm>
              <a:custGeom>
                <a:avLst/>
                <a:gdLst>
                  <a:gd name="T0" fmla="*/ 0 w 207"/>
                  <a:gd name="T1" fmla="*/ 1 h 140"/>
                  <a:gd name="T2" fmla="*/ 0 w 207"/>
                  <a:gd name="T3" fmla="*/ 1 h 140"/>
                  <a:gd name="T4" fmla="*/ 1 w 207"/>
                  <a:gd name="T5" fmla="*/ 1 h 140"/>
                  <a:gd name="T6" fmla="*/ 1 w 207"/>
                  <a:gd name="T7" fmla="*/ 1 h 140"/>
                  <a:gd name="T8" fmla="*/ 2 w 207"/>
                  <a:gd name="T9" fmla="*/ 1 h 140"/>
                  <a:gd name="T10" fmla="*/ 2 w 207"/>
                  <a:gd name="T11" fmla="*/ 1 h 140"/>
                  <a:gd name="T12" fmla="*/ 3 w 207"/>
                  <a:gd name="T13" fmla="*/ 1 h 140"/>
                  <a:gd name="T14" fmla="*/ 3 w 207"/>
                  <a:gd name="T15" fmla="*/ 1 h 140"/>
                  <a:gd name="T16" fmla="*/ 3 w 207"/>
                  <a:gd name="T17" fmla="*/ 1 h 140"/>
                  <a:gd name="T18" fmla="*/ 3 w 207"/>
                  <a:gd name="T19" fmla="*/ 1 h 140"/>
                  <a:gd name="T20" fmla="*/ 0 w 207"/>
                  <a:gd name="T21" fmla="*/ 1 h 140"/>
                  <a:gd name="T22" fmla="*/ 0 w 207"/>
                  <a:gd name="T23" fmla="*/ 1 h 140"/>
                  <a:gd name="T24" fmla="*/ 0 w 207"/>
                  <a:gd name="T25" fmla="*/ 1 h 140"/>
                  <a:gd name="T26" fmla="*/ 0 w 207"/>
                  <a:gd name="T27" fmla="*/ 1 h 140"/>
                  <a:gd name="T28" fmla="*/ 0 w 207"/>
                  <a:gd name="T29" fmla="*/ 1 h 140"/>
                  <a:gd name="T30" fmla="*/ 0 w 207"/>
                  <a:gd name="T31" fmla="*/ 1 h 140"/>
                  <a:gd name="T32" fmla="*/ 0 w 207"/>
                  <a:gd name="T33" fmla="*/ 1 h 140"/>
                  <a:gd name="T34" fmla="*/ 1 w 207"/>
                  <a:gd name="T35" fmla="*/ 1 h 140"/>
                  <a:gd name="T36" fmla="*/ 1 w 207"/>
                  <a:gd name="T37" fmla="*/ 1 h 140"/>
                  <a:gd name="T38" fmla="*/ 1 w 207"/>
                  <a:gd name="T39" fmla="*/ 2 h 140"/>
                  <a:gd name="T40" fmla="*/ 2 w 207"/>
                  <a:gd name="T41" fmla="*/ 2 h 140"/>
                  <a:gd name="T42" fmla="*/ 2 w 207"/>
                  <a:gd name="T43" fmla="*/ 2 h 140"/>
                  <a:gd name="T44" fmla="*/ 2 w 207"/>
                  <a:gd name="T45" fmla="*/ 2 h 140"/>
                  <a:gd name="T46" fmla="*/ 2 w 207"/>
                  <a:gd name="T47" fmla="*/ 2 h 140"/>
                  <a:gd name="T48" fmla="*/ 2 w 207"/>
                  <a:gd name="T49" fmla="*/ 2 h 140"/>
                  <a:gd name="T50" fmla="*/ 2 w 207"/>
                  <a:gd name="T51" fmla="*/ 2 h 140"/>
                  <a:gd name="T52" fmla="*/ 2 w 207"/>
                  <a:gd name="T53" fmla="*/ 2 h 140"/>
                  <a:gd name="T54" fmla="*/ 2 w 207"/>
                  <a:gd name="T55" fmla="*/ 2 h 140"/>
                  <a:gd name="T56" fmla="*/ 2 w 207"/>
                  <a:gd name="T57" fmla="*/ 2 h 140"/>
                  <a:gd name="T58" fmla="*/ 2 w 207"/>
                  <a:gd name="T59" fmla="*/ 2 h 140"/>
                  <a:gd name="T60" fmla="*/ 2 w 207"/>
                  <a:gd name="T61" fmla="*/ 2 h 140"/>
                  <a:gd name="T62" fmla="*/ 1 w 207"/>
                  <a:gd name="T63" fmla="*/ 2 h 140"/>
                  <a:gd name="T64" fmla="*/ 1 w 207"/>
                  <a:gd name="T65" fmla="*/ 2 h 140"/>
                  <a:gd name="T66" fmla="*/ 0 w 207"/>
                  <a:gd name="T67" fmla="*/ 1 h 140"/>
                  <a:gd name="T68" fmla="*/ 0 w 207"/>
                  <a:gd name="T69" fmla="*/ 1 h 140"/>
                  <a:gd name="T70" fmla="*/ 0 w 207"/>
                  <a:gd name="T71" fmla="*/ 1 h 140"/>
                  <a:gd name="T72" fmla="*/ 0 w 207"/>
                  <a:gd name="T73" fmla="*/ 1 h 140"/>
                  <a:gd name="T74" fmla="*/ 0 w 207"/>
                  <a:gd name="T75" fmla="*/ 1 h 140"/>
                  <a:gd name="T76" fmla="*/ 0 w 207"/>
                  <a:gd name="T77" fmla="*/ 1 h 140"/>
                  <a:gd name="T78" fmla="*/ 0 w 207"/>
                  <a:gd name="T79" fmla="*/ 1 h 140"/>
                  <a:gd name="T80" fmla="*/ 0 w 207"/>
                  <a:gd name="T81" fmla="*/ 1 h 140"/>
                  <a:gd name="T82" fmla="*/ 0 w 207"/>
                  <a:gd name="T83" fmla="*/ 1 h 140"/>
                  <a:gd name="T84" fmla="*/ 0 w 207"/>
                  <a:gd name="T85" fmla="*/ 1 h 140"/>
                  <a:gd name="T86" fmla="*/ 0 w 207"/>
                  <a:gd name="T87" fmla="*/ 1 h 140"/>
                  <a:gd name="T88" fmla="*/ 0 w 207"/>
                  <a:gd name="T89" fmla="*/ 1 h 140"/>
                  <a:gd name="T90" fmla="*/ 0 w 207"/>
                  <a:gd name="T91" fmla="*/ 1 h 140"/>
                  <a:gd name="T92" fmla="*/ 0 w 207"/>
                  <a:gd name="T93" fmla="*/ 1 h 140"/>
                  <a:gd name="T94" fmla="*/ 0 w 207"/>
                  <a:gd name="T95" fmla="*/ 1 h 140"/>
                  <a:gd name="T96" fmla="*/ 0 w 207"/>
                  <a:gd name="T97" fmla="*/ 1 h 140"/>
                  <a:gd name="T98" fmla="*/ 0 w 207"/>
                  <a:gd name="T99" fmla="*/ 1 h 140"/>
                  <a:gd name="T100" fmla="*/ 0 w 207"/>
                  <a:gd name="T101" fmla="*/ 0 h 140"/>
                  <a:gd name="T102" fmla="*/ 0 w 207"/>
                  <a:gd name="T103" fmla="*/ 1 h 140"/>
                  <a:gd name="T104" fmla="*/ 0 w 207"/>
                  <a:gd name="T105" fmla="*/ 1 h 140"/>
                  <a:gd name="T106" fmla="*/ 0 w 207"/>
                  <a:gd name="T107" fmla="*/ 1 h 140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07"/>
                  <a:gd name="T163" fmla="*/ 0 h 140"/>
                  <a:gd name="T164" fmla="*/ 207 w 207"/>
                  <a:gd name="T165" fmla="*/ 140 h 140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07" h="140">
                    <a:moveTo>
                      <a:pt x="38" y="13"/>
                    </a:moveTo>
                    <a:lnTo>
                      <a:pt x="38" y="13"/>
                    </a:lnTo>
                    <a:lnTo>
                      <a:pt x="40" y="13"/>
                    </a:lnTo>
                    <a:lnTo>
                      <a:pt x="44" y="15"/>
                    </a:lnTo>
                    <a:lnTo>
                      <a:pt x="46" y="15"/>
                    </a:lnTo>
                    <a:lnTo>
                      <a:pt x="50" y="17"/>
                    </a:lnTo>
                    <a:lnTo>
                      <a:pt x="56" y="17"/>
                    </a:lnTo>
                    <a:lnTo>
                      <a:pt x="60" y="19"/>
                    </a:lnTo>
                    <a:lnTo>
                      <a:pt x="65" y="21"/>
                    </a:lnTo>
                    <a:lnTo>
                      <a:pt x="73" y="23"/>
                    </a:lnTo>
                    <a:lnTo>
                      <a:pt x="79" y="25"/>
                    </a:lnTo>
                    <a:lnTo>
                      <a:pt x="86" y="27"/>
                    </a:lnTo>
                    <a:lnTo>
                      <a:pt x="92" y="29"/>
                    </a:lnTo>
                    <a:lnTo>
                      <a:pt x="100" y="31"/>
                    </a:lnTo>
                    <a:lnTo>
                      <a:pt x="107" y="33"/>
                    </a:lnTo>
                    <a:lnTo>
                      <a:pt x="115" y="36"/>
                    </a:lnTo>
                    <a:lnTo>
                      <a:pt x="123" y="38"/>
                    </a:lnTo>
                    <a:lnTo>
                      <a:pt x="132" y="40"/>
                    </a:lnTo>
                    <a:lnTo>
                      <a:pt x="140" y="42"/>
                    </a:lnTo>
                    <a:lnTo>
                      <a:pt x="148" y="44"/>
                    </a:lnTo>
                    <a:lnTo>
                      <a:pt x="153" y="48"/>
                    </a:lnTo>
                    <a:lnTo>
                      <a:pt x="161" y="50"/>
                    </a:lnTo>
                    <a:lnTo>
                      <a:pt x="169" y="52"/>
                    </a:lnTo>
                    <a:lnTo>
                      <a:pt x="175" y="54"/>
                    </a:lnTo>
                    <a:lnTo>
                      <a:pt x="180" y="56"/>
                    </a:lnTo>
                    <a:lnTo>
                      <a:pt x="186" y="58"/>
                    </a:lnTo>
                    <a:lnTo>
                      <a:pt x="192" y="58"/>
                    </a:lnTo>
                    <a:lnTo>
                      <a:pt x="196" y="59"/>
                    </a:lnTo>
                    <a:lnTo>
                      <a:pt x="200" y="61"/>
                    </a:lnTo>
                    <a:lnTo>
                      <a:pt x="203" y="61"/>
                    </a:lnTo>
                    <a:lnTo>
                      <a:pt x="205" y="61"/>
                    </a:lnTo>
                    <a:lnTo>
                      <a:pt x="207" y="63"/>
                    </a:lnTo>
                    <a:lnTo>
                      <a:pt x="203" y="73"/>
                    </a:lnTo>
                    <a:lnTo>
                      <a:pt x="205" y="73"/>
                    </a:lnTo>
                    <a:lnTo>
                      <a:pt x="205" y="75"/>
                    </a:lnTo>
                    <a:lnTo>
                      <a:pt x="205" y="77"/>
                    </a:lnTo>
                    <a:lnTo>
                      <a:pt x="203" y="77"/>
                    </a:lnTo>
                    <a:lnTo>
                      <a:pt x="201" y="77"/>
                    </a:lnTo>
                    <a:lnTo>
                      <a:pt x="205" y="63"/>
                    </a:lnTo>
                    <a:lnTo>
                      <a:pt x="40" y="15"/>
                    </a:lnTo>
                    <a:lnTo>
                      <a:pt x="35" y="27"/>
                    </a:lnTo>
                    <a:lnTo>
                      <a:pt x="33" y="27"/>
                    </a:lnTo>
                    <a:lnTo>
                      <a:pt x="29" y="35"/>
                    </a:lnTo>
                    <a:lnTo>
                      <a:pt x="27" y="44"/>
                    </a:lnTo>
                    <a:lnTo>
                      <a:pt x="23" y="54"/>
                    </a:lnTo>
                    <a:lnTo>
                      <a:pt x="21" y="61"/>
                    </a:lnTo>
                    <a:lnTo>
                      <a:pt x="17" y="69"/>
                    </a:lnTo>
                    <a:lnTo>
                      <a:pt x="15" y="75"/>
                    </a:lnTo>
                    <a:lnTo>
                      <a:pt x="13" y="79"/>
                    </a:lnTo>
                    <a:lnTo>
                      <a:pt x="13" y="82"/>
                    </a:lnTo>
                    <a:lnTo>
                      <a:pt x="13" y="84"/>
                    </a:lnTo>
                    <a:lnTo>
                      <a:pt x="12" y="86"/>
                    </a:lnTo>
                    <a:lnTo>
                      <a:pt x="13" y="88"/>
                    </a:lnTo>
                    <a:lnTo>
                      <a:pt x="15" y="90"/>
                    </a:lnTo>
                    <a:lnTo>
                      <a:pt x="17" y="90"/>
                    </a:lnTo>
                    <a:lnTo>
                      <a:pt x="19" y="90"/>
                    </a:lnTo>
                    <a:lnTo>
                      <a:pt x="21" y="92"/>
                    </a:lnTo>
                    <a:lnTo>
                      <a:pt x="23" y="92"/>
                    </a:lnTo>
                    <a:lnTo>
                      <a:pt x="27" y="92"/>
                    </a:lnTo>
                    <a:lnTo>
                      <a:pt x="31" y="94"/>
                    </a:lnTo>
                    <a:lnTo>
                      <a:pt x="35" y="96"/>
                    </a:lnTo>
                    <a:lnTo>
                      <a:pt x="38" y="96"/>
                    </a:lnTo>
                    <a:lnTo>
                      <a:pt x="44" y="98"/>
                    </a:lnTo>
                    <a:lnTo>
                      <a:pt x="50" y="100"/>
                    </a:lnTo>
                    <a:lnTo>
                      <a:pt x="56" y="102"/>
                    </a:lnTo>
                    <a:lnTo>
                      <a:pt x="61" y="104"/>
                    </a:lnTo>
                    <a:lnTo>
                      <a:pt x="69" y="105"/>
                    </a:lnTo>
                    <a:lnTo>
                      <a:pt x="75" y="107"/>
                    </a:lnTo>
                    <a:lnTo>
                      <a:pt x="83" y="109"/>
                    </a:lnTo>
                    <a:lnTo>
                      <a:pt x="88" y="111"/>
                    </a:lnTo>
                    <a:lnTo>
                      <a:pt x="96" y="113"/>
                    </a:lnTo>
                    <a:lnTo>
                      <a:pt x="104" y="115"/>
                    </a:lnTo>
                    <a:lnTo>
                      <a:pt x="109" y="117"/>
                    </a:lnTo>
                    <a:lnTo>
                      <a:pt x="117" y="119"/>
                    </a:lnTo>
                    <a:lnTo>
                      <a:pt x="123" y="121"/>
                    </a:lnTo>
                    <a:lnTo>
                      <a:pt x="129" y="123"/>
                    </a:lnTo>
                    <a:lnTo>
                      <a:pt x="136" y="125"/>
                    </a:lnTo>
                    <a:lnTo>
                      <a:pt x="142" y="127"/>
                    </a:lnTo>
                    <a:lnTo>
                      <a:pt x="146" y="129"/>
                    </a:lnTo>
                    <a:lnTo>
                      <a:pt x="152" y="130"/>
                    </a:lnTo>
                    <a:lnTo>
                      <a:pt x="155" y="130"/>
                    </a:lnTo>
                    <a:lnTo>
                      <a:pt x="161" y="132"/>
                    </a:lnTo>
                    <a:lnTo>
                      <a:pt x="163" y="134"/>
                    </a:lnTo>
                    <a:lnTo>
                      <a:pt x="167" y="134"/>
                    </a:lnTo>
                    <a:lnTo>
                      <a:pt x="169" y="134"/>
                    </a:lnTo>
                    <a:lnTo>
                      <a:pt x="171" y="134"/>
                    </a:lnTo>
                    <a:lnTo>
                      <a:pt x="171" y="136"/>
                    </a:lnTo>
                    <a:lnTo>
                      <a:pt x="173" y="136"/>
                    </a:lnTo>
                    <a:lnTo>
                      <a:pt x="175" y="136"/>
                    </a:lnTo>
                    <a:lnTo>
                      <a:pt x="177" y="136"/>
                    </a:lnTo>
                    <a:lnTo>
                      <a:pt x="178" y="136"/>
                    </a:lnTo>
                    <a:lnTo>
                      <a:pt x="180" y="136"/>
                    </a:lnTo>
                    <a:lnTo>
                      <a:pt x="182" y="136"/>
                    </a:lnTo>
                    <a:lnTo>
                      <a:pt x="184" y="136"/>
                    </a:lnTo>
                    <a:lnTo>
                      <a:pt x="182" y="136"/>
                    </a:lnTo>
                    <a:lnTo>
                      <a:pt x="182" y="138"/>
                    </a:lnTo>
                    <a:lnTo>
                      <a:pt x="180" y="138"/>
                    </a:lnTo>
                    <a:lnTo>
                      <a:pt x="178" y="140"/>
                    </a:lnTo>
                    <a:lnTo>
                      <a:pt x="177" y="140"/>
                    </a:lnTo>
                    <a:lnTo>
                      <a:pt x="175" y="138"/>
                    </a:lnTo>
                    <a:lnTo>
                      <a:pt x="173" y="138"/>
                    </a:lnTo>
                    <a:lnTo>
                      <a:pt x="171" y="138"/>
                    </a:lnTo>
                    <a:lnTo>
                      <a:pt x="169" y="138"/>
                    </a:lnTo>
                    <a:lnTo>
                      <a:pt x="167" y="136"/>
                    </a:lnTo>
                    <a:lnTo>
                      <a:pt x="165" y="136"/>
                    </a:lnTo>
                    <a:lnTo>
                      <a:pt x="163" y="136"/>
                    </a:lnTo>
                    <a:lnTo>
                      <a:pt x="159" y="134"/>
                    </a:lnTo>
                    <a:lnTo>
                      <a:pt x="155" y="134"/>
                    </a:lnTo>
                    <a:lnTo>
                      <a:pt x="152" y="132"/>
                    </a:lnTo>
                    <a:lnTo>
                      <a:pt x="148" y="130"/>
                    </a:lnTo>
                    <a:lnTo>
                      <a:pt x="142" y="130"/>
                    </a:lnTo>
                    <a:lnTo>
                      <a:pt x="136" y="129"/>
                    </a:lnTo>
                    <a:lnTo>
                      <a:pt x="130" y="127"/>
                    </a:lnTo>
                    <a:lnTo>
                      <a:pt x="125" y="125"/>
                    </a:lnTo>
                    <a:lnTo>
                      <a:pt x="119" y="123"/>
                    </a:lnTo>
                    <a:lnTo>
                      <a:pt x="111" y="121"/>
                    </a:lnTo>
                    <a:lnTo>
                      <a:pt x="106" y="119"/>
                    </a:lnTo>
                    <a:lnTo>
                      <a:pt x="98" y="117"/>
                    </a:lnTo>
                    <a:lnTo>
                      <a:pt x="92" y="115"/>
                    </a:lnTo>
                    <a:lnTo>
                      <a:pt x="84" y="113"/>
                    </a:lnTo>
                    <a:lnTo>
                      <a:pt x="77" y="111"/>
                    </a:lnTo>
                    <a:lnTo>
                      <a:pt x="71" y="107"/>
                    </a:lnTo>
                    <a:lnTo>
                      <a:pt x="63" y="105"/>
                    </a:lnTo>
                    <a:lnTo>
                      <a:pt x="58" y="104"/>
                    </a:lnTo>
                    <a:lnTo>
                      <a:pt x="52" y="102"/>
                    </a:lnTo>
                    <a:lnTo>
                      <a:pt x="46" y="102"/>
                    </a:lnTo>
                    <a:lnTo>
                      <a:pt x="40" y="100"/>
                    </a:lnTo>
                    <a:lnTo>
                      <a:pt x="35" y="98"/>
                    </a:lnTo>
                    <a:lnTo>
                      <a:pt x="31" y="96"/>
                    </a:lnTo>
                    <a:lnTo>
                      <a:pt x="27" y="96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19" y="92"/>
                    </a:lnTo>
                    <a:lnTo>
                      <a:pt x="17" y="92"/>
                    </a:lnTo>
                    <a:lnTo>
                      <a:pt x="15" y="92"/>
                    </a:lnTo>
                    <a:lnTo>
                      <a:pt x="13" y="92"/>
                    </a:lnTo>
                    <a:lnTo>
                      <a:pt x="13" y="90"/>
                    </a:lnTo>
                    <a:lnTo>
                      <a:pt x="12" y="90"/>
                    </a:lnTo>
                    <a:lnTo>
                      <a:pt x="2" y="96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10" y="88"/>
                    </a:lnTo>
                    <a:lnTo>
                      <a:pt x="10" y="86"/>
                    </a:lnTo>
                    <a:lnTo>
                      <a:pt x="10" y="84"/>
                    </a:lnTo>
                    <a:lnTo>
                      <a:pt x="12" y="82"/>
                    </a:lnTo>
                    <a:lnTo>
                      <a:pt x="12" y="81"/>
                    </a:lnTo>
                    <a:lnTo>
                      <a:pt x="13" y="77"/>
                    </a:lnTo>
                    <a:lnTo>
                      <a:pt x="15" y="69"/>
                    </a:lnTo>
                    <a:lnTo>
                      <a:pt x="17" y="61"/>
                    </a:lnTo>
                    <a:lnTo>
                      <a:pt x="21" y="54"/>
                    </a:lnTo>
                    <a:lnTo>
                      <a:pt x="25" y="44"/>
                    </a:lnTo>
                    <a:lnTo>
                      <a:pt x="27" y="35"/>
                    </a:lnTo>
                    <a:lnTo>
                      <a:pt x="31" y="25"/>
                    </a:lnTo>
                    <a:lnTo>
                      <a:pt x="29" y="25"/>
                    </a:lnTo>
                    <a:lnTo>
                      <a:pt x="27" y="23"/>
                    </a:lnTo>
                    <a:lnTo>
                      <a:pt x="27" y="21"/>
                    </a:lnTo>
                    <a:lnTo>
                      <a:pt x="25" y="21"/>
                    </a:lnTo>
                    <a:lnTo>
                      <a:pt x="25" y="19"/>
                    </a:lnTo>
                    <a:lnTo>
                      <a:pt x="23" y="19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5" y="17"/>
                    </a:lnTo>
                    <a:lnTo>
                      <a:pt x="27" y="17"/>
                    </a:lnTo>
                    <a:lnTo>
                      <a:pt x="27" y="19"/>
                    </a:lnTo>
                    <a:lnTo>
                      <a:pt x="29" y="21"/>
                    </a:lnTo>
                    <a:lnTo>
                      <a:pt x="31" y="21"/>
                    </a:lnTo>
                    <a:lnTo>
                      <a:pt x="31" y="23"/>
                    </a:lnTo>
                    <a:lnTo>
                      <a:pt x="33" y="23"/>
                    </a:lnTo>
                    <a:lnTo>
                      <a:pt x="33" y="17"/>
                    </a:lnTo>
                    <a:lnTo>
                      <a:pt x="35" y="13"/>
                    </a:lnTo>
                    <a:lnTo>
                      <a:pt x="36" y="10"/>
                    </a:lnTo>
                    <a:lnTo>
                      <a:pt x="36" y="8"/>
                    </a:lnTo>
                    <a:lnTo>
                      <a:pt x="38" y="4"/>
                    </a:lnTo>
                    <a:lnTo>
                      <a:pt x="38" y="2"/>
                    </a:lnTo>
                    <a:lnTo>
                      <a:pt x="40" y="0"/>
                    </a:lnTo>
                    <a:lnTo>
                      <a:pt x="40" y="2"/>
                    </a:lnTo>
                    <a:lnTo>
                      <a:pt x="40" y="4"/>
                    </a:lnTo>
                    <a:lnTo>
                      <a:pt x="38" y="6"/>
                    </a:lnTo>
                    <a:lnTo>
                      <a:pt x="38" y="10"/>
                    </a:lnTo>
                    <a:lnTo>
                      <a:pt x="36" y="13"/>
                    </a:lnTo>
                    <a:lnTo>
                      <a:pt x="35" y="17"/>
                    </a:lnTo>
                    <a:lnTo>
                      <a:pt x="33" y="23"/>
                    </a:lnTo>
                    <a:lnTo>
                      <a:pt x="35" y="23"/>
                    </a:lnTo>
                    <a:lnTo>
                      <a:pt x="35" y="21"/>
                    </a:lnTo>
                    <a:lnTo>
                      <a:pt x="36" y="19"/>
                    </a:lnTo>
                    <a:lnTo>
                      <a:pt x="38" y="15"/>
                    </a:lnTo>
                    <a:lnTo>
                      <a:pt x="38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4" name="Freeform 98"/>
              <p:cNvSpPr>
                <a:spLocks/>
              </p:cNvSpPr>
              <p:nvPr/>
            </p:nvSpPr>
            <p:spPr bwMode="auto">
              <a:xfrm>
                <a:off x="3673" y="2831"/>
                <a:ext cx="76" cy="23"/>
              </a:xfrm>
              <a:custGeom>
                <a:avLst/>
                <a:gdLst>
                  <a:gd name="T0" fmla="*/ 0 w 151"/>
                  <a:gd name="T1" fmla="*/ 0 h 46"/>
                  <a:gd name="T2" fmla="*/ 1 w 151"/>
                  <a:gd name="T3" fmla="*/ 1 h 46"/>
                  <a:gd name="T4" fmla="*/ 1 w 151"/>
                  <a:gd name="T5" fmla="*/ 1 h 46"/>
                  <a:gd name="T6" fmla="*/ 1 w 151"/>
                  <a:gd name="T7" fmla="*/ 1 h 46"/>
                  <a:gd name="T8" fmla="*/ 1 w 151"/>
                  <a:gd name="T9" fmla="*/ 1 h 46"/>
                  <a:gd name="T10" fmla="*/ 1 w 151"/>
                  <a:gd name="T11" fmla="*/ 1 h 46"/>
                  <a:gd name="T12" fmla="*/ 1 w 151"/>
                  <a:gd name="T13" fmla="*/ 1 h 46"/>
                  <a:gd name="T14" fmla="*/ 2 w 151"/>
                  <a:gd name="T15" fmla="*/ 1 h 46"/>
                  <a:gd name="T16" fmla="*/ 2 w 151"/>
                  <a:gd name="T17" fmla="*/ 1 h 46"/>
                  <a:gd name="T18" fmla="*/ 2 w 151"/>
                  <a:gd name="T19" fmla="*/ 1 h 46"/>
                  <a:gd name="T20" fmla="*/ 2 w 151"/>
                  <a:gd name="T21" fmla="*/ 1 h 46"/>
                  <a:gd name="T22" fmla="*/ 2 w 151"/>
                  <a:gd name="T23" fmla="*/ 1 h 46"/>
                  <a:gd name="T24" fmla="*/ 3 w 151"/>
                  <a:gd name="T25" fmla="*/ 1 h 46"/>
                  <a:gd name="T26" fmla="*/ 3 w 151"/>
                  <a:gd name="T27" fmla="*/ 1 h 46"/>
                  <a:gd name="T28" fmla="*/ 3 w 151"/>
                  <a:gd name="T29" fmla="*/ 1 h 46"/>
                  <a:gd name="T30" fmla="*/ 3 w 151"/>
                  <a:gd name="T31" fmla="*/ 1 h 46"/>
                  <a:gd name="T32" fmla="*/ 3 w 151"/>
                  <a:gd name="T33" fmla="*/ 1 h 46"/>
                  <a:gd name="T34" fmla="*/ 3 w 151"/>
                  <a:gd name="T35" fmla="*/ 1 h 46"/>
                  <a:gd name="T36" fmla="*/ 3 w 151"/>
                  <a:gd name="T37" fmla="*/ 1 h 46"/>
                  <a:gd name="T38" fmla="*/ 3 w 151"/>
                  <a:gd name="T39" fmla="*/ 1 h 46"/>
                  <a:gd name="T40" fmla="*/ 2 w 151"/>
                  <a:gd name="T41" fmla="*/ 1 h 46"/>
                  <a:gd name="T42" fmla="*/ 2 w 151"/>
                  <a:gd name="T43" fmla="*/ 1 h 46"/>
                  <a:gd name="T44" fmla="*/ 2 w 151"/>
                  <a:gd name="T45" fmla="*/ 1 h 46"/>
                  <a:gd name="T46" fmla="*/ 2 w 151"/>
                  <a:gd name="T47" fmla="*/ 1 h 46"/>
                  <a:gd name="T48" fmla="*/ 2 w 151"/>
                  <a:gd name="T49" fmla="*/ 1 h 46"/>
                  <a:gd name="T50" fmla="*/ 1 w 151"/>
                  <a:gd name="T51" fmla="*/ 1 h 46"/>
                  <a:gd name="T52" fmla="*/ 1 w 151"/>
                  <a:gd name="T53" fmla="*/ 1 h 46"/>
                  <a:gd name="T54" fmla="*/ 1 w 151"/>
                  <a:gd name="T55" fmla="*/ 1 h 46"/>
                  <a:gd name="T56" fmla="*/ 1 w 151"/>
                  <a:gd name="T57" fmla="*/ 1 h 46"/>
                  <a:gd name="T58" fmla="*/ 1 w 151"/>
                  <a:gd name="T59" fmla="*/ 1 h 46"/>
                  <a:gd name="T60" fmla="*/ 1 w 151"/>
                  <a:gd name="T61" fmla="*/ 1 h 46"/>
                  <a:gd name="T62" fmla="*/ 1 w 151"/>
                  <a:gd name="T63" fmla="*/ 1 h 46"/>
                  <a:gd name="T64" fmla="*/ 0 w 151"/>
                  <a:gd name="T65" fmla="*/ 1 h 4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51"/>
                  <a:gd name="T100" fmla="*/ 0 h 46"/>
                  <a:gd name="T101" fmla="*/ 151 w 151"/>
                  <a:gd name="T102" fmla="*/ 46 h 4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51" h="46">
                    <a:moveTo>
                      <a:pt x="0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11" y="4"/>
                    </a:lnTo>
                    <a:lnTo>
                      <a:pt x="15" y="5"/>
                    </a:lnTo>
                    <a:lnTo>
                      <a:pt x="21" y="5"/>
                    </a:lnTo>
                    <a:lnTo>
                      <a:pt x="25" y="7"/>
                    </a:lnTo>
                    <a:lnTo>
                      <a:pt x="31" y="9"/>
                    </a:lnTo>
                    <a:lnTo>
                      <a:pt x="36" y="11"/>
                    </a:lnTo>
                    <a:lnTo>
                      <a:pt x="44" y="13"/>
                    </a:lnTo>
                    <a:lnTo>
                      <a:pt x="50" y="15"/>
                    </a:lnTo>
                    <a:lnTo>
                      <a:pt x="56" y="17"/>
                    </a:lnTo>
                    <a:lnTo>
                      <a:pt x="63" y="19"/>
                    </a:lnTo>
                    <a:lnTo>
                      <a:pt x="71" y="21"/>
                    </a:lnTo>
                    <a:lnTo>
                      <a:pt x="77" y="23"/>
                    </a:lnTo>
                    <a:lnTo>
                      <a:pt x="84" y="25"/>
                    </a:lnTo>
                    <a:lnTo>
                      <a:pt x="90" y="27"/>
                    </a:lnTo>
                    <a:lnTo>
                      <a:pt x="98" y="28"/>
                    </a:lnTo>
                    <a:lnTo>
                      <a:pt x="103" y="30"/>
                    </a:lnTo>
                    <a:lnTo>
                      <a:pt x="109" y="32"/>
                    </a:lnTo>
                    <a:lnTo>
                      <a:pt x="115" y="34"/>
                    </a:lnTo>
                    <a:lnTo>
                      <a:pt x="121" y="36"/>
                    </a:lnTo>
                    <a:lnTo>
                      <a:pt x="126" y="38"/>
                    </a:lnTo>
                    <a:lnTo>
                      <a:pt x="132" y="38"/>
                    </a:lnTo>
                    <a:lnTo>
                      <a:pt x="136" y="40"/>
                    </a:lnTo>
                    <a:lnTo>
                      <a:pt x="140" y="42"/>
                    </a:lnTo>
                    <a:lnTo>
                      <a:pt x="144" y="42"/>
                    </a:lnTo>
                    <a:lnTo>
                      <a:pt x="148" y="44"/>
                    </a:lnTo>
                    <a:lnTo>
                      <a:pt x="150" y="44"/>
                    </a:lnTo>
                    <a:lnTo>
                      <a:pt x="151" y="44"/>
                    </a:lnTo>
                    <a:lnTo>
                      <a:pt x="151" y="46"/>
                    </a:lnTo>
                    <a:lnTo>
                      <a:pt x="150" y="46"/>
                    </a:lnTo>
                    <a:lnTo>
                      <a:pt x="148" y="46"/>
                    </a:lnTo>
                    <a:lnTo>
                      <a:pt x="146" y="44"/>
                    </a:lnTo>
                    <a:lnTo>
                      <a:pt x="144" y="44"/>
                    </a:lnTo>
                    <a:lnTo>
                      <a:pt x="140" y="42"/>
                    </a:lnTo>
                    <a:lnTo>
                      <a:pt x="136" y="42"/>
                    </a:lnTo>
                    <a:lnTo>
                      <a:pt x="132" y="40"/>
                    </a:lnTo>
                    <a:lnTo>
                      <a:pt x="126" y="38"/>
                    </a:lnTo>
                    <a:lnTo>
                      <a:pt x="121" y="38"/>
                    </a:lnTo>
                    <a:lnTo>
                      <a:pt x="115" y="36"/>
                    </a:lnTo>
                    <a:lnTo>
                      <a:pt x="109" y="34"/>
                    </a:lnTo>
                    <a:lnTo>
                      <a:pt x="103" y="32"/>
                    </a:lnTo>
                    <a:lnTo>
                      <a:pt x="96" y="30"/>
                    </a:lnTo>
                    <a:lnTo>
                      <a:pt x="90" y="28"/>
                    </a:lnTo>
                    <a:lnTo>
                      <a:pt x="82" y="27"/>
                    </a:lnTo>
                    <a:lnTo>
                      <a:pt x="77" y="25"/>
                    </a:lnTo>
                    <a:lnTo>
                      <a:pt x="69" y="23"/>
                    </a:lnTo>
                    <a:lnTo>
                      <a:pt x="63" y="21"/>
                    </a:lnTo>
                    <a:lnTo>
                      <a:pt x="56" y="17"/>
                    </a:lnTo>
                    <a:lnTo>
                      <a:pt x="50" y="15"/>
                    </a:lnTo>
                    <a:lnTo>
                      <a:pt x="42" y="15"/>
                    </a:lnTo>
                    <a:lnTo>
                      <a:pt x="36" y="13"/>
                    </a:lnTo>
                    <a:lnTo>
                      <a:pt x="31" y="11"/>
                    </a:lnTo>
                    <a:lnTo>
                      <a:pt x="25" y="9"/>
                    </a:lnTo>
                    <a:lnTo>
                      <a:pt x="19" y="7"/>
                    </a:lnTo>
                    <a:lnTo>
                      <a:pt x="15" y="5"/>
                    </a:lnTo>
                    <a:lnTo>
                      <a:pt x="11" y="5"/>
                    </a:lnTo>
                    <a:lnTo>
                      <a:pt x="8" y="4"/>
                    </a:lnTo>
                    <a:lnTo>
                      <a:pt x="4" y="4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5" name="Freeform 99"/>
              <p:cNvSpPr>
                <a:spLocks/>
              </p:cNvSpPr>
              <p:nvPr/>
            </p:nvSpPr>
            <p:spPr bwMode="auto">
              <a:xfrm>
                <a:off x="3694" y="2811"/>
                <a:ext cx="43" cy="34"/>
              </a:xfrm>
              <a:custGeom>
                <a:avLst/>
                <a:gdLst>
                  <a:gd name="T0" fmla="*/ 1 w 86"/>
                  <a:gd name="T1" fmla="*/ 1 h 68"/>
                  <a:gd name="T2" fmla="*/ 1 w 86"/>
                  <a:gd name="T3" fmla="*/ 0 h 68"/>
                  <a:gd name="T4" fmla="*/ 1 w 86"/>
                  <a:gd name="T5" fmla="*/ 0 h 68"/>
                  <a:gd name="T6" fmla="*/ 1 w 86"/>
                  <a:gd name="T7" fmla="*/ 0 h 68"/>
                  <a:gd name="T8" fmla="*/ 1 w 86"/>
                  <a:gd name="T9" fmla="*/ 0 h 68"/>
                  <a:gd name="T10" fmla="*/ 1 w 86"/>
                  <a:gd name="T11" fmla="*/ 0 h 68"/>
                  <a:gd name="T12" fmla="*/ 1 w 86"/>
                  <a:gd name="T13" fmla="*/ 0 h 68"/>
                  <a:gd name="T14" fmla="*/ 1 w 86"/>
                  <a:gd name="T15" fmla="*/ 0 h 68"/>
                  <a:gd name="T16" fmla="*/ 1 w 86"/>
                  <a:gd name="T17" fmla="*/ 1 h 68"/>
                  <a:gd name="T18" fmla="*/ 1 w 86"/>
                  <a:gd name="T19" fmla="*/ 1 h 68"/>
                  <a:gd name="T20" fmla="*/ 1 w 86"/>
                  <a:gd name="T21" fmla="*/ 1 h 68"/>
                  <a:gd name="T22" fmla="*/ 1 w 86"/>
                  <a:gd name="T23" fmla="*/ 1 h 68"/>
                  <a:gd name="T24" fmla="*/ 1 w 86"/>
                  <a:gd name="T25" fmla="*/ 1 h 68"/>
                  <a:gd name="T26" fmla="*/ 1 w 86"/>
                  <a:gd name="T27" fmla="*/ 1 h 68"/>
                  <a:gd name="T28" fmla="*/ 1 w 86"/>
                  <a:gd name="T29" fmla="*/ 1 h 68"/>
                  <a:gd name="T30" fmla="*/ 1 w 86"/>
                  <a:gd name="T31" fmla="*/ 1 h 68"/>
                  <a:gd name="T32" fmla="*/ 0 w 86"/>
                  <a:gd name="T33" fmla="*/ 1 h 68"/>
                  <a:gd name="T34" fmla="*/ 0 w 86"/>
                  <a:gd name="T35" fmla="*/ 1 h 68"/>
                  <a:gd name="T36" fmla="*/ 1 w 86"/>
                  <a:gd name="T37" fmla="*/ 1 h 68"/>
                  <a:gd name="T38" fmla="*/ 1 w 86"/>
                  <a:gd name="T39" fmla="*/ 1 h 68"/>
                  <a:gd name="T40" fmla="*/ 1 w 86"/>
                  <a:gd name="T41" fmla="*/ 1 h 68"/>
                  <a:gd name="T42" fmla="*/ 1 w 86"/>
                  <a:gd name="T43" fmla="*/ 1 h 68"/>
                  <a:gd name="T44" fmla="*/ 1 w 86"/>
                  <a:gd name="T45" fmla="*/ 1 h 68"/>
                  <a:gd name="T46" fmla="*/ 1 w 86"/>
                  <a:gd name="T47" fmla="*/ 1 h 68"/>
                  <a:gd name="T48" fmla="*/ 1 w 86"/>
                  <a:gd name="T49" fmla="*/ 1 h 68"/>
                  <a:gd name="T50" fmla="*/ 1 w 86"/>
                  <a:gd name="T51" fmla="*/ 1 h 68"/>
                  <a:gd name="T52" fmla="*/ 1 w 86"/>
                  <a:gd name="T53" fmla="*/ 1 h 68"/>
                  <a:gd name="T54" fmla="*/ 1 w 86"/>
                  <a:gd name="T55" fmla="*/ 1 h 68"/>
                  <a:gd name="T56" fmla="*/ 1 w 86"/>
                  <a:gd name="T57" fmla="*/ 1 h 68"/>
                  <a:gd name="T58" fmla="*/ 1 w 86"/>
                  <a:gd name="T59" fmla="*/ 1 h 68"/>
                  <a:gd name="T60" fmla="*/ 1 w 86"/>
                  <a:gd name="T61" fmla="*/ 1 h 68"/>
                  <a:gd name="T62" fmla="*/ 1 w 86"/>
                  <a:gd name="T63" fmla="*/ 1 h 68"/>
                  <a:gd name="T64" fmla="*/ 1 w 86"/>
                  <a:gd name="T65" fmla="*/ 1 h 68"/>
                  <a:gd name="T66" fmla="*/ 1 w 86"/>
                  <a:gd name="T67" fmla="*/ 1 h 68"/>
                  <a:gd name="T68" fmla="*/ 1 w 86"/>
                  <a:gd name="T69" fmla="*/ 1 h 68"/>
                  <a:gd name="T70" fmla="*/ 1 w 86"/>
                  <a:gd name="T71" fmla="*/ 1 h 68"/>
                  <a:gd name="T72" fmla="*/ 1 w 86"/>
                  <a:gd name="T73" fmla="*/ 1 h 6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86"/>
                  <a:gd name="T112" fmla="*/ 0 h 68"/>
                  <a:gd name="T113" fmla="*/ 86 w 86"/>
                  <a:gd name="T114" fmla="*/ 68 h 6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86" h="68">
                    <a:moveTo>
                      <a:pt x="81" y="18"/>
                    </a:moveTo>
                    <a:lnTo>
                      <a:pt x="21" y="0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4" y="2"/>
                    </a:lnTo>
                    <a:lnTo>
                      <a:pt x="12" y="6"/>
                    </a:lnTo>
                    <a:lnTo>
                      <a:pt x="10" y="12"/>
                    </a:lnTo>
                    <a:lnTo>
                      <a:pt x="8" y="18"/>
                    </a:lnTo>
                    <a:lnTo>
                      <a:pt x="6" y="25"/>
                    </a:lnTo>
                    <a:lnTo>
                      <a:pt x="4" y="33"/>
                    </a:lnTo>
                    <a:lnTo>
                      <a:pt x="2" y="39"/>
                    </a:lnTo>
                    <a:lnTo>
                      <a:pt x="0" y="43"/>
                    </a:lnTo>
                    <a:lnTo>
                      <a:pt x="0" y="45"/>
                    </a:lnTo>
                    <a:lnTo>
                      <a:pt x="2" y="46"/>
                    </a:lnTo>
                    <a:lnTo>
                      <a:pt x="69" y="68"/>
                    </a:lnTo>
                    <a:lnTo>
                      <a:pt x="73" y="66"/>
                    </a:lnTo>
                    <a:lnTo>
                      <a:pt x="73" y="64"/>
                    </a:lnTo>
                    <a:lnTo>
                      <a:pt x="75" y="60"/>
                    </a:lnTo>
                    <a:lnTo>
                      <a:pt x="77" y="54"/>
                    </a:lnTo>
                    <a:lnTo>
                      <a:pt x="79" y="46"/>
                    </a:lnTo>
                    <a:lnTo>
                      <a:pt x="83" y="39"/>
                    </a:lnTo>
                    <a:lnTo>
                      <a:pt x="84" y="33"/>
                    </a:lnTo>
                    <a:lnTo>
                      <a:pt x="86" y="27"/>
                    </a:lnTo>
                    <a:lnTo>
                      <a:pt x="86" y="25"/>
                    </a:lnTo>
                    <a:lnTo>
                      <a:pt x="86" y="23"/>
                    </a:lnTo>
                    <a:lnTo>
                      <a:pt x="86" y="22"/>
                    </a:lnTo>
                    <a:lnTo>
                      <a:pt x="86" y="20"/>
                    </a:lnTo>
                    <a:lnTo>
                      <a:pt x="84" y="20"/>
                    </a:lnTo>
                    <a:lnTo>
                      <a:pt x="83" y="20"/>
                    </a:lnTo>
                    <a:lnTo>
                      <a:pt x="81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6" name="Freeform 100"/>
              <p:cNvSpPr>
                <a:spLocks/>
              </p:cNvSpPr>
              <p:nvPr/>
            </p:nvSpPr>
            <p:spPr bwMode="auto">
              <a:xfrm>
                <a:off x="3731" y="2822"/>
                <a:ext cx="24" cy="28"/>
              </a:xfrm>
              <a:custGeom>
                <a:avLst/>
                <a:gdLst>
                  <a:gd name="T0" fmla="*/ 1 w 48"/>
                  <a:gd name="T1" fmla="*/ 1 h 55"/>
                  <a:gd name="T2" fmla="*/ 1 w 48"/>
                  <a:gd name="T3" fmla="*/ 1 h 55"/>
                  <a:gd name="T4" fmla="*/ 1 w 48"/>
                  <a:gd name="T5" fmla="*/ 1 h 55"/>
                  <a:gd name="T6" fmla="*/ 1 w 48"/>
                  <a:gd name="T7" fmla="*/ 1 h 55"/>
                  <a:gd name="T8" fmla="*/ 1 w 48"/>
                  <a:gd name="T9" fmla="*/ 1 h 55"/>
                  <a:gd name="T10" fmla="*/ 1 w 48"/>
                  <a:gd name="T11" fmla="*/ 1 h 55"/>
                  <a:gd name="T12" fmla="*/ 1 w 48"/>
                  <a:gd name="T13" fmla="*/ 1 h 55"/>
                  <a:gd name="T14" fmla="*/ 1 w 48"/>
                  <a:gd name="T15" fmla="*/ 1 h 55"/>
                  <a:gd name="T16" fmla="*/ 0 w 48"/>
                  <a:gd name="T17" fmla="*/ 1 h 55"/>
                  <a:gd name="T18" fmla="*/ 1 w 48"/>
                  <a:gd name="T19" fmla="*/ 1 h 55"/>
                  <a:gd name="T20" fmla="*/ 1 w 48"/>
                  <a:gd name="T21" fmla="*/ 1 h 55"/>
                  <a:gd name="T22" fmla="*/ 1 w 48"/>
                  <a:gd name="T23" fmla="*/ 1 h 55"/>
                  <a:gd name="T24" fmla="*/ 1 w 48"/>
                  <a:gd name="T25" fmla="*/ 1 h 55"/>
                  <a:gd name="T26" fmla="*/ 1 w 48"/>
                  <a:gd name="T27" fmla="*/ 1 h 55"/>
                  <a:gd name="T28" fmla="*/ 1 w 48"/>
                  <a:gd name="T29" fmla="*/ 1 h 55"/>
                  <a:gd name="T30" fmla="*/ 1 w 48"/>
                  <a:gd name="T31" fmla="*/ 1 h 55"/>
                  <a:gd name="T32" fmla="*/ 1 w 48"/>
                  <a:gd name="T33" fmla="*/ 1 h 55"/>
                  <a:gd name="T34" fmla="*/ 1 w 48"/>
                  <a:gd name="T35" fmla="*/ 1 h 55"/>
                  <a:gd name="T36" fmla="*/ 1 w 48"/>
                  <a:gd name="T37" fmla="*/ 1 h 55"/>
                  <a:gd name="T38" fmla="*/ 1 w 48"/>
                  <a:gd name="T39" fmla="*/ 1 h 55"/>
                  <a:gd name="T40" fmla="*/ 1 w 48"/>
                  <a:gd name="T41" fmla="*/ 1 h 55"/>
                  <a:gd name="T42" fmla="*/ 1 w 48"/>
                  <a:gd name="T43" fmla="*/ 1 h 55"/>
                  <a:gd name="T44" fmla="*/ 1 w 48"/>
                  <a:gd name="T45" fmla="*/ 1 h 55"/>
                  <a:gd name="T46" fmla="*/ 1 w 48"/>
                  <a:gd name="T47" fmla="*/ 1 h 55"/>
                  <a:gd name="T48" fmla="*/ 1 w 48"/>
                  <a:gd name="T49" fmla="*/ 1 h 55"/>
                  <a:gd name="T50" fmla="*/ 1 w 48"/>
                  <a:gd name="T51" fmla="*/ 1 h 55"/>
                  <a:gd name="T52" fmla="*/ 1 w 48"/>
                  <a:gd name="T53" fmla="*/ 1 h 55"/>
                  <a:gd name="T54" fmla="*/ 1 w 48"/>
                  <a:gd name="T55" fmla="*/ 1 h 55"/>
                  <a:gd name="T56" fmla="*/ 1 w 48"/>
                  <a:gd name="T57" fmla="*/ 1 h 55"/>
                  <a:gd name="T58" fmla="*/ 1 w 48"/>
                  <a:gd name="T59" fmla="*/ 1 h 55"/>
                  <a:gd name="T60" fmla="*/ 1 w 48"/>
                  <a:gd name="T61" fmla="*/ 1 h 55"/>
                  <a:gd name="T62" fmla="*/ 1 w 48"/>
                  <a:gd name="T63" fmla="*/ 1 h 5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48"/>
                  <a:gd name="T97" fmla="*/ 0 h 55"/>
                  <a:gd name="T98" fmla="*/ 48 w 48"/>
                  <a:gd name="T99" fmla="*/ 55 h 55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48" h="55">
                    <a:moveTo>
                      <a:pt x="19" y="19"/>
                    </a:moveTo>
                    <a:lnTo>
                      <a:pt x="17" y="19"/>
                    </a:lnTo>
                    <a:lnTo>
                      <a:pt x="15" y="17"/>
                    </a:lnTo>
                    <a:lnTo>
                      <a:pt x="15" y="15"/>
                    </a:lnTo>
                    <a:lnTo>
                      <a:pt x="13" y="15"/>
                    </a:lnTo>
                    <a:lnTo>
                      <a:pt x="19" y="1"/>
                    </a:lnTo>
                    <a:lnTo>
                      <a:pt x="21" y="1"/>
                    </a:lnTo>
                    <a:lnTo>
                      <a:pt x="23" y="3"/>
                    </a:lnTo>
                    <a:lnTo>
                      <a:pt x="27" y="7"/>
                    </a:lnTo>
                    <a:lnTo>
                      <a:pt x="29" y="9"/>
                    </a:lnTo>
                    <a:lnTo>
                      <a:pt x="31" y="13"/>
                    </a:lnTo>
                    <a:lnTo>
                      <a:pt x="33" y="17"/>
                    </a:lnTo>
                    <a:lnTo>
                      <a:pt x="33" y="21"/>
                    </a:lnTo>
                    <a:lnTo>
                      <a:pt x="33" y="24"/>
                    </a:lnTo>
                    <a:lnTo>
                      <a:pt x="44" y="7"/>
                    </a:lnTo>
                    <a:lnTo>
                      <a:pt x="17" y="0"/>
                    </a:lnTo>
                    <a:lnTo>
                      <a:pt x="0" y="46"/>
                    </a:lnTo>
                    <a:lnTo>
                      <a:pt x="31" y="55"/>
                    </a:lnTo>
                    <a:lnTo>
                      <a:pt x="36" y="51"/>
                    </a:lnTo>
                    <a:lnTo>
                      <a:pt x="40" y="46"/>
                    </a:lnTo>
                    <a:lnTo>
                      <a:pt x="42" y="38"/>
                    </a:lnTo>
                    <a:lnTo>
                      <a:pt x="46" y="32"/>
                    </a:lnTo>
                    <a:lnTo>
                      <a:pt x="46" y="24"/>
                    </a:lnTo>
                    <a:lnTo>
                      <a:pt x="48" y="19"/>
                    </a:lnTo>
                    <a:lnTo>
                      <a:pt x="48" y="13"/>
                    </a:lnTo>
                    <a:lnTo>
                      <a:pt x="48" y="9"/>
                    </a:lnTo>
                    <a:lnTo>
                      <a:pt x="46" y="11"/>
                    </a:lnTo>
                    <a:lnTo>
                      <a:pt x="42" y="15"/>
                    </a:lnTo>
                    <a:lnTo>
                      <a:pt x="40" y="19"/>
                    </a:lnTo>
                    <a:lnTo>
                      <a:pt x="36" y="23"/>
                    </a:lnTo>
                    <a:lnTo>
                      <a:pt x="34" y="26"/>
                    </a:lnTo>
                    <a:lnTo>
                      <a:pt x="33" y="30"/>
                    </a:lnTo>
                    <a:lnTo>
                      <a:pt x="31" y="32"/>
                    </a:lnTo>
                    <a:lnTo>
                      <a:pt x="29" y="34"/>
                    </a:lnTo>
                    <a:lnTo>
                      <a:pt x="27" y="36"/>
                    </a:lnTo>
                    <a:lnTo>
                      <a:pt x="27" y="38"/>
                    </a:lnTo>
                    <a:lnTo>
                      <a:pt x="25" y="38"/>
                    </a:lnTo>
                    <a:lnTo>
                      <a:pt x="23" y="40"/>
                    </a:lnTo>
                    <a:lnTo>
                      <a:pt x="23" y="42"/>
                    </a:lnTo>
                    <a:lnTo>
                      <a:pt x="21" y="42"/>
                    </a:lnTo>
                    <a:lnTo>
                      <a:pt x="19" y="44"/>
                    </a:lnTo>
                    <a:lnTo>
                      <a:pt x="17" y="44"/>
                    </a:lnTo>
                    <a:lnTo>
                      <a:pt x="15" y="46"/>
                    </a:lnTo>
                    <a:lnTo>
                      <a:pt x="11" y="46"/>
                    </a:lnTo>
                    <a:lnTo>
                      <a:pt x="9" y="47"/>
                    </a:lnTo>
                    <a:lnTo>
                      <a:pt x="8" y="47"/>
                    </a:lnTo>
                    <a:lnTo>
                      <a:pt x="6" y="47"/>
                    </a:lnTo>
                    <a:lnTo>
                      <a:pt x="2" y="47"/>
                    </a:lnTo>
                    <a:lnTo>
                      <a:pt x="8" y="34"/>
                    </a:lnTo>
                    <a:lnTo>
                      <a:pt x="9" y="34"/>
                    </a:lnTo>
                    <a:lnTo>
                      <a:pt x="11" y="32"/>
                    </a:lnTo>
                    <a:lnTo>
                      <a:pt x="13" y="32"/>
                    </a:lnTo>
                    <a:lnTo>
                      <a:pt x="13" y="30"/>
                    </a:lnTo>
                    <a:lnTo>
                      <a:pt x="15" y="30"/>
                    </a:lnTo>
                    <a:lnTo>
                      <a:pt x="15" y="28"/>
                    </a:lnTo>
                    <a:lnTo>
                      <a:pt x="17" y="26"/>
                    </a:lnTo>
                    <a:lnTo>
                      <a:pt x="21" y="26"/>
                    </a:lnTo>
                    <a:lnTo>
                      <a:pt x="21" y="24"/>
                    </a:lnTo>
                    <a:lnTo>
                      <a:pt x="21" y="23"/>
                    </a:lnTo>
                    <a:lnTo>
                      <a:pt x="19" y="21"/>
                    </a:lnTo>
                    <a:lnTo>
                      <a:pt x="19" y="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7" name="Freeform 101"/>
              <p:cNvSpPr>
                <a:spLocks/>
              </p:cNvSpPr>
              <p:nvPr/>
            </p:nvSpPr>
            <p:spPr bwMode="auto">
              <a:xfrm>
                <a:off x="3743" y="2831"/>
                <a:ext cx="3" cy="4"/>
              </a:xfrm>
              <a:custGeom>
                <a:avLst/>
                <a:gdLst>
                  <a:gd name="T0" fmla="*/ 0 w 6"/>
                  <a:gd name="T1" fmla="*/ 1 h 7"/>
                  <a:gd name="T2" fmla="*/ 1 w 6"/>
                  <a:gd name="T3" fmla="*/ 1 h 7"/>
                  <a:gd name="T4" fmla="*/ 1 w 6"/>
                  <a:gd name="T5" fmla="*/ 1 h 7"/>
                  <a:gd name="T6" fmla="*/ 1 w 6"/>
                  <a:gd name="T7" fmla="*/ 1 h 7"/>
                  <a:gd name="T8" fmla="*/ 1 w 6"/>
                  <a:gd name="T9" fmla="*/ 1 h 7"/>
                  <a:gd name="T10" fmla="*/ 1 w 6"/>
                  <a:gd name="T11" fmla="*/ 0 h 7"/>
                  <a:gd name="T12" fmla="*/ 0 w 6"/>
                  <a:gd name="T13" fmla="*/ 0 h 7"/>
                  <a:gd name="T14" fmla="*/ 0 w 6"/>
                  <a:gd name="T15" fmla="*/ 1 h 7"/>
                  <a:gd name="T16" fmla="*/ 1 w 6"/>
                  <a:gd name="T17" fmla="*/ 1 h 7"/>
                  <a:gd name="T18" fmla="*/ 1 w 6"/>
                  <a:gd name="T19" fmla="*/ 1 h 7"/>
                  <a:gd name="T20" fmla="*/ 0 w 6"/>
                  <a:gd name="T21" fmla="*/ 1 h 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"/>
                  <a:gd name="T34" fmla="*/ 0 h 7"/>
                  <a:gd name="T35" fmla="*/ 6 w 6"/>
                  <a:gd name="T36" fmla="*/ 7 h 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" h="7">
                    <a:moveTo>
                      <a:pt x="0" y="7"/>
                    </a:moveTo>
                    <a:lnTo>
                      <a:pt x="6" y="7"/>
                    </a:lnTo>
                    <a:lnTo>
                      <a:pt x="6" y="5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8" name="Freeform 102"/>
              <p:cNvSpPr>
                <a:spLocks/>
              </p:cNvSpPr>
              <p:nvPr/>
            </p:nvSpPr>
            <p:spPr bwMode="auto">
              <a:xfrm>
                <a:off x="3676" y="2805"/>
                <a:ext cx="24" cy="28"/>
              </a:xfrm>
              <a:custGeom>
                <a:avLst/>
                <a:gdLst>
                  <a:gd name="T0" fmla="*/ 1 w 48"/>
                  <a:gd name="T1" fmla="*/ 1 h 56"/>
                  <a:gd name="T2" fmla="*/ 1 w 48"/>
                  <a:gd name="T3" fmla="*/ 1 h 56"/>
                  <a:gd name="T4" fmla="*/ 1 w 48"/>
                  <a:gd name="T5" fmla="*/ 1 h 56"/>
                  <a:gd name="T6" fmla="*/ 1 w 48"/>
                  <a:gd name="T7" fmla="*/ 1 h 56"/>
                  <a:gd name="T8" fmla="*/ 1 w 48"/>
                  <a:gd name="T9" fmla="*/ 1 h 56"/>
                  <a:gd name="T10" fmla="*/ 1 w 48"/>
                  <a:gd name="T11" fmla="*/ 1 h 56"/>
                  <a:gd name="T12" fmla="*/ 1 w 48"/>
                  <a:gd name="T13" fmla="*/ 1 h 56"/>
                  <a:gd name="T14" fmla="*/ 1 w 48"/>
                  <a:gd name="T15" fmla="*/ 1 h 56"/>
                  <a:gd name="T16" fmla="*/ 1 w 48"/>
                  <a:gd name="T17" fmla="*/ 1 h 56"/>
                  <a:gd name="T18" fmla="*/ 1 w 48"/>
                  <a:gd name="T19" fmla="*/ 0 h 56"/>
                  <a:gd name="T20" fmla="*/ 1 w 48"/>
                  <a:gd name="T21" fmla="*/ 1 h 56"/>
                  <a:gd name="T22" fmla="*/ 1 w 48"/>
                  <a:gd name="T23" fmla="*/ 1 h 56"/>
                  <a:gd name="T24" fmla="*/ 0 w 48"/>
                  <a:gd name="T25" fmla="*/ 1 h 56"/>
                  <a:gd name="T26" fmla="*/ 0 w 48"/>
                  <a:gd name="T27" fmla="*/ 1 h 56"/>
                  <a:gd name="T28" fmla="*/ 1 w 48"/>
                  <a:gd name="T29" fmla="*/ 1 h 56"/>
                  <a:gd name="T30" fmla="*/ 1 w 48"/>
                  <a:gd name="T31" fmla="*/ 1 h 56"/>
                  <a:gd name="T32" fmla="*/ 1 w 48"/>
                  <a:gd name="T33" fmla="*/ 1 h 56"/>
                  <a:gd name="T34" fmla="*/ 1 w 48"/>
                  <a:gd name="T35" fmla="*/ 1 h 56"/>
                  <a:gd name="T36" fmla="*/ 1 w 48"/>
                  <a:gd name="T37" fmla="*/ 1 h 56"/>
                  <a:gd name="T38" fmla="*/ 1 w 48"/>
                  <a:gd name="T39" fmla="*/ 1 h 56"/>
                  <a:gd name="T40" fmla="*/ 1 w 48"/>
                  <a:gd name="T41" fmla="*/ 1 h 56"/>
                  <a:gd name="T42" fmla="*/ 1 w 48"/>
                  <a:gd name="T43" fmla="*/ 1 h 56"/>
                  <a:gd name="T44" fmla="*/ 1 w 48"/>
                  <a:gd name="T45" fmla="*/ 1 h 56"/>
                  <a:gd name="T46" fmla="*/ 1 w 48"/>
                  <a:gd name="T47" fmla="*/ 1 h 56"/>
                  <a:gd name="T48" fmla="*/ 1 w 48"/>
                  <a:gd name="T49" fmla="*/ 1 h 56"/>
                  <a:gd name="T50" fmla="*/ 1 w 48"/>
                  <a:gd name="T51" fmla="*/ 1 h 56"/>
                  <a:gd name="T52" fmla="*/ 1 w 48"/>
                  <a:gd name="T53" fmla="*/ 1 h 56"/>
                  <a:gd name="T54" fmla="*/ 1 w 48"/>
                  <a:gd name="T55" fmla="*/ 1 h 56"/>
                  <a:gd name="T56" fmla="*/ 1 w 48"/>
                  <a:gd name="T57" fmla="*/ 1 h 56"/>
                  <a:gd name="T58" fmla="*/ 1 w 48"/>
                  <a:gd name="T59" fmla="*/ 1 h 56"/>
                  <a:gd name="T60" fmla="*/ 1 w 48"/>
                  <a:gd name="T61" fmla="*/ 1 h 56"/>
                  <a:gd name="T62" fmla="*/ 1 w 48"/>
                  <a:gd name="T63" fmla="*/ 1 h 56"/>
                  <a:gd name="T64" fmla="*/ 1 w 48"/>
                  <a:gd name="T65" fmla="*/ 1 h 56"/>
                  <a:gd name="T66" fmla="*/ 1 w 48"/>
                  <a:gd name="T67" fmla="*/ 1 h 5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8"/>
                  <a:gd name="T103" fmla="*/ 0 h 56"/>
                  <a:gd name="T104" fmla="*/ 48 w 48"/>
                  <a:gd name="T105" fmla="*/ 56 h 5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8" h="56">
                    <a:moveTo>
                      <a:pt x="28" y="38"/>
                    </a:moveTo>
                    <a:lnTo>
                      <a:pt x="30" y="38"/>
                    </a:lnTo>
                    <a:lnTo>
                      <a:pt x="30" y="40"/>
                    </a:lnTo>
                    <a:lnTo>
                      <a:pt x="32" y="40"/>
                    </a:lnTo>
                    <a:lnTo>
                      <a:pt x="32" y="42"/>
                    </a:lnTo>
                    <a:lnTo>
                      <a:pt x="34" y="44"/>
                    </a:lnTo>
                    <a:lnTo>
                      <a:pt x="30" y="56"/>
                    </a:lnTo>
                    <a:lnTo>
                      <a:pt x="27" y="52"/>
                    </a:lnTo>
                    <a:lnTo>
                      <a:pt x="23" y="50"/>
                    </a:lnTo>
                    <a:lnTo>
                      <a:pt x="19" y="46"/>
                    </a:lnTo>
                    <a:lnTo>
                      <a:pt x="17" y="42"/>
                    </a:lnTo>
                    <a:lnTo>
                      <a:pt x="17" y="38"/>
                    </a:lnTo>
                    <a:lnTo>
                      <a:pt x="15" y="33"/>
                    </a:lnTo>
                    <a:lnTo>
                      <a:pt x="15" y="29"/>
                    </a:lnTo>
                    <a:lnTo>
                      <a:pt x="15" y="25"/>
                    </a:lnTo>
                    <a:lnTo>
                      <a:pt x="17" y="17"/>
                    </a:lnTo>
                    <a:lnTo>
                      <a:pt x="17" y="10"/>
                    </a:lnTo>
                    <a:lnTo>
                      <a:pt x="19" y="4"/>
                    </a:lnTo>
                    <a:lnTo>
                      <a:pt x="19" y="0"/>
                    </a:lnTo>
                    <a:lnTo>
                      <a:pt x="15" y="0"/>
                    </a:lnTo>
                    <a:lnTo>
                      <a:pt x="13" y="4"/>
                    </a:lnTo>
                    <a:lnTo>
                      <a:pt x="9" y="10"/>
                    </a:lnTo>
                    <a:lnTo>
                      <a:pt x="7" y="15"/>
                    </a:lnTo>
                    <a:lnTo>
                      <a:pt x="3" y="21"/>
                    </a:lnTo>
                    <a:lnTo>
                      <a:pt x="2" y="27"/>
                    </a:lnTo>
                    <a:lnTo>
                      <a:pt x="0" y="34"/>
                    </a:lnTo>
                    <a:lnTo>
                      <a:pt x="0" y="40"/>
                    </a:lnTo>
                    <a:lnTo>
                      <a:pt x="0" y="46"/>
                    </a:lnTo>
                    <a:lnTo>
                      <a:pt x="30" y="56"/>
                    </a:lnTo>
                    <a:lnTo>
                      <a:pt x="48" y="10"/>
                    </a:lnTo>
                    <a:lnTo>
                      <a:pt x="23" y="2"/>
                    </a:lnTo>
                    <a:lnTo>
                      <a:pt x="21" y="4"/>
                    </a:lnTo>
                    <a:lnTo>
                      <a:pt x="21" y="10"/>
                    </a:lnTo>
                    <a:lnTo>
                      <a:pt x="21" y="13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23" y="15"/>
                    </a:lnTo>
                    <a:lnTo>
                      <a:pt x="25" y="15"/>
                    </a:lnTo>
                    <a:lnTo>
                      <a:pt x="25" y="13"/>
                    </a:lnTo>
                    <a:lnTo>
                      <a:pt x="27" y="13"/>
                    </a:lnTo>
                    <a:lnTo>
                      <a:pt x="28" y="11"/>
                    </a:lnTo>
                    <a:lnTo>
                      <a:pt x="30" y="11"/>
                    </a:lnTo>
                    <a:lnTo>
                      <a:pt x="32" y="11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36" y="10"/>
                    </a:lnTo>
                    <a:lnTo>
                      <a:pt x="38" y="10"/>
                    </a:lnTo>
                    <a:lnTo>
                      <a:pt x="40" y="8"/>
                    </a:lnTo>
                    <a:lnTo>
                      <a:pt x="42" y="8"/>
                    </a:lnTo>
                    <a:lnTo>
                      <a:pt x="44" y="8"/>
                    </a:lnTo>
                    <a:lnTo>
                      <a:pt x="46" y="8"/>
                    </a:lnTo>
                    <a:lnTo>
                      <a:pt x="42" y="23"/>
                    </a:lnTo>
                    <a:lnTo>
                      <a:pt x="40" y="23"/>
                    </a:lnTo>
                    <a:lnTo>
                      <a:pt x="38" y="23"/>
                    </a:lnTo>
                    <a:lnTo>
                      <a:pt x="36" y="23"/>
                    </a:lnTo>
                    <a:lnTo>
                      <a:pt x="34" y="25"/>
                    </a:lnTo>
                    <a:lnTo>
                      <a:pt x="34" y="27"/>
                    </a:lnTo>
                    <a:lnTo>
                      <a:pt x="32" y="27"/>
                    </a:lnTo>
                    <a:lnTo>
                      <a:pt x="32" y="29"/>
                    </a:lnTo>
                    <a:lnTo>
                      <a:pt x="30" y="31"/>
                    </a:lnTo>
                    <a:lnTo>
                      <a:pt x="28" y="31"/>
                    </a:lnTo>
                    <a:lnTo>
                      <a:pt x="28" y="33"/>
                    </a:lnTo>
                    <a:lnTo>
                      <a:pt x="28" y="34"/>
                    </a:lnTo>
                    <a:lnTo>
                      <a:pt x="28" y="36"/>
                    </a:lnTo>
                    <a:lnTo>
                      <a:pt x="28" y="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9" name="Freeform 103"/>
              <p:cNvSpPr>
                <a:spLocks/>
              </p:cNvSpPr>
              <p:nvPr/>
            </p:nvSpPr>
            <p:spPr bwMode="auto">
              <a:xfrm>
                <a:off x="3685" y="2821"/>
                <a:ext cx="3" cy="4"/>
              </a:xfrm>
              <a:custGeom>
                <a:avLst/>
                <a:gdLst>
                  <a:gd name="T0" fmla="*/ 1 w 6"/>
                  <a:gd name="T1" fmla="*/ 1 h 7"/>
                  <a:gd name="T2" fmla="*/ 0 w 6"/>
                  <a:gd name="T3" fmla="*/ 1 h 7"/>
                  <a:gd name="T4" fmla="*/ 0 w 6"/>
                  <a:gd name="T5" fmla="*/ 1 h 7"/>
                  <a:gd name="T6" fmla="*/ 0 w 6"/>
                  <a:gd name="T7" fmla="*/ 1 h 7"/>
                  <a:gd name="T8" fmla="*/ 0 w 6"/>
                  <a:gd name="T9" fmla="*/ 1 h 7"/>
                  <a:gd name="T10" fmla="*/ 0 w 6"/>
                  <a:gd name="T11" fmla="*/ 0 h 7"/>
                  <a:gd name="T12" fmla="*/ 1 w 6"/>
                  <a:gd name="T13" fmla="*/ 0 h 7"/>
                  <a:gd name="T14" fmla="*/ 1 w 6"/>
                  <a:gd name="T15" fmla="*/ 1 h 7"/>
                  <a:gd name="T16" fmla="*/ 1 w 6"/>
                  <a:gd name="T17" fmla="*/ 1 h 7"/>
                  <a:gd name="T18" fmla="*/ 1 w 6"/>
                  <a:gd name="T19" fmla="*/ 1 h 7"/>
                  <a:gd name="T20" fmla="*/ 1 w 6"/>
                  <a:gd name="T21" fmla="*/ 1 h 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"/>
                  <a:gd name="T34" fmla="*/ 0 h 7"/>
                  <a:gd name="T35" fmla="*/ 6 w 6"/>
                  <a:gd name="T36" fmla="*/ 7 h 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" h="7">
                    <a:moveTo>
                      <a:pt x="6" y="7"/>
                    </a:move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6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50" name="Freeform 104"/>
              <p:cNvSpPr>
                <a:spLocks/>
              </p:cNvSpPr>
              <p:nvPr/>
            </p:nvSpPr>
            <p:spPr bwMode="auto">
              <a:xfrm>
                <a:off x="3698" y="2830"/>
                <a:ext cx="31" cy="11"/>
              </a:xfrm>
              <a:custGeom>
                <a:avLst/>
                <a:gdLst>
                  <a:gd name="T0" fmla="*/ 0 w 61"/>
                  <a:gd name="T1" fmla="*/ 1 h 21"/>
                  <a:gd name="T2" fmla="*/ 1 w 61"/>
                  <a:gd name="T3" fmla="*/ 1 h 21"/>
                  <a:gd name="T4" fmla="*/ 1 w 61"/>
                  <a:gd name="T5" fmla="*/ 1 h 21"/>
                  <a:gd name="T6" fmla="*/ 0 w 61"/>
                  <a:gd name="T7" fmla="*/ 0 h 21"/>
                  <a:gd name="T8" fmla="*/ 0 w 61"/>
                  <a:gd name="T9" fmla="*/ 1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"/>
                  <a:gd name="T16" fmla="*/ 0 h 21"/>
                  <a:gd name="T17" fmla="*/ 61 w 61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" h="21">
                    <a:moveTo>
                      <a:pt x="0" y="2"/>
                    </a:moveTo>
                    <a:lnTo>
                      <a:pt x="61" y="21"/>
                    </a:lnTo>
                    <a:lnTo>
                      <a:pt x="61" y="19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51" name="Freeform 105"/>
              <p:cNvSpPr>
                <a:spLocks/>
              </p:cNvSpPr>
              <p:nvPr/>
            </p:nvSpPr>
            <p:spPr bwMode="auto">
              <a:xfrm>
                <a:off x="3737" y="2830"/>
                <a:ext cx="2" cy="2"/>
              </a:xfrm>
              <a:custGeom>
                <a:avLst/>
                <a:gdLst>
                  <a:gd name="T0" fmla="*/ 1 w 4"/>
                  <a:gd name="T1" fmla="*/ 1 h 4"/>
                  <a:gd name="T2" fmla="*/ 1 w 4"/>
                  <a:gd name="T3" fmla="*/ 1 h 4"/>
                  <a:gd name="T4" fmla="*/ 1 w 4"/>
                  <a:gd name="T5" fmla="*/ 1 h 4"/>
                  <a:gd name="T6" fmla="*/ 1 w 4"/>
                  <a:gd name="T7" fmla="*/ 0 h 4"/>
                  <a:gd name="T8" fmla="*/ 1 w 4"/>
                  <a:gd name="T9" fmla="*/ 0 h 4"/>
                  <a:gd name="T10" fmla="*/ 0 w 4"/>
                  <a:gd name="T11" fmla="*/ 1 h 4"/>
                  <a:gd name="T12" fmla="*/ 1 w 4"/>
                  <a:gd name="T13" fmla="*/ 1 h 4"/>
                  <a:gd name="T14" fmla="*/ 1 w 4"/>
                  <a:gd name="T15" fmla="*/ 1 h 4"/>
                  <a:gd name="T16" fmla="*/ 1 w 4"/>
                  <a:gd name="T17" fmla="*/ 1 h 4"/>
                  <a:gd name="T18" fmla="*/ 1 w 4"/>
                  <a:gd name="T19" fmla="*/ 1 h 4"/>
                  <a:gd name="T20" fmla="*/ 1 w 4"/>
                  <a:gd name="T21" fmla="*/ 1 h 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"/>
                  <a:gd name="T34" fmla="*/ 0 h 4"/>
                  <a:gd name="T35" fmla="*/ 4 w 4"/>
                  <a:gd name="T36" fmla="*/ 4 h 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" h="4">
                    <a:moveTo>
                      <a:pt x="4" y="4"/>
                    </a:move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52" name="Freeform 106"/>
              <p:cNvSpPr>
                <a:spLocks/>
              </p:cNvSpPr>
              <p:nvPr/>
            </p:nvSpPr>
            <p:spPr bwMode="auto">
              <a:xfrm>
                <a:off x="3735" y="2836"/>
                <a:ext cx="2" cy="2"/>
              </a:xfrm>
              <a:custGeom>
                <a:avLst/>
                <a:gdLst>
                  <a:gd name="T0" fmla="*/ 1 w 3"/>
                  <a:gd name="T1" fmla="*/ 1 h 4"/>
                  <a:gd name="T2" fmla="*/ 1 w 3"/>
                  <a:gd name="T3" fmla="*/ 1 h 4"/>
                  <a:gd name="T4" fmla="*/ 1 w 3"/>
                  <a:gd name="T5" fmla="*/ 1 h 4"/>
                  <a:gd name="T6" fmla="*/ 0 w 3"/>
                  <a:gd name="T7" fmla="*/ 1 h 4"/>
                  <a:gd name="T8" fmla="*/ 0 w 3"/>
                  <a:gd name="T9" fmla="*/ 1 h 4"/>
                  <a:gd name="T10" fmla="*/ 0 w 3"/>
                  <a:gd name="T11" fmla="*/ 1 h 4"/>
                  <a:gd name="T12" fmla="*/ 1 w 3"/>
                  <a:gd name="T13" fmla="*/ 1 h 4"/>
                  <a:gd name="T14" fmla="*/ 1 w 3"/>
                  <a:gd name="T15" fmla="*/ 1 h 4"/>
                  <a:gd name="T16" fmla="*/ 1 w 3"/>
                  <a:gd name="T17" fmla="*/ 0 h 4"/>
                  <a:gd name="T18" fmla="*/ 1 w 3"/>
                  <a:gd name="T19" fmla="*/ 0 h 4"/>
                  <a:gd name="T20" fmla="*/ 1 w 3"/>
                  <a:gd name="T21" fmla="*/ 1 h 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"/>
                  <a:gd name="T34" fmla="*/ 0 h 4"/>
                  <a:gd name="T35" fmla="*/ 3 w 3"/>
                  <a:gd name="T36" fmla="*/ 4 h 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" h="4">
                    <a:moveTo>
                      <a:pt x="3" y="2"/>
                    </a:moveTo>
                    <a:lnTo>
                      <a:pt x="3" y="2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53" name="Freeform 107"/>
              <p:cNvSpPr>
                <a:spLocks/>
              </p:cNvSpPr>
              <p:nvPr/>
            </p:nvSpPr>
            <p:spPr bwMode="auto">
              <a:xfrm>
                <a:off x="3736" y="2832"/>
                <a:ext cx="2" cy="4"/>
              </a:xfrm>
              <a:custGeom>
                <a:avLst/>
                <a:gdLst>
                  <a:gd name="T0" fmla="*/ 1 w 4"/>
                  <a:gd name="T1" fmla="*/ 0 h 7"/>
                  <a:gd name="T2" fmla="*/ 0 w 4"/>
                  <a:gd name="T3" fmla="*/ 1 h 7"/>
                  <a:gd name="T4" fmla="*/ 0 w 4"/>
                  <a:gd name="T5" fmla="*/ 1 h 7"/>
                  <a:gd name="T6" fmla="*/ 1 w 4"/>
                  <a:gd name="T7" fmla="*/ 1 h 7"/>
                  <a:gd name="T8" fmla="*/ 1 w 4"/>
                  <a:gd name="T9" fmla="*/ 1 h 7"/>
                  <a:gd name="T10" fmla="*/ 1 w 4"/>
                  <a:gd name="T11" fmla="*/ 1 h 7"/>
                  <a:gd name="T12" fmla="*/ 1 w 4"/>
                  <a:gd name="T13" fmla="*/ 1 h 7"/>
                  <a:gd name="T14" fmla="*/ 1 w 4"/>
                  <a:gd name="T15" fmla="*/ 1 h 7"/>
                  <a:gd name="T16" fmla="*/ 1 w 4"/>
                  <a:gd name="T17" fmla="*/ 0 h 7"/>
                  <a:gd name="T18" fmla="*/ 1 w 4"/>
                  <a:gd name="T19" fmla="*/ 0 h 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"/>
                  <a:gd name="T31" fmla="*/ 0 h 7"/>
                  <a:gd name="T32" fmla="*/ 4 w 4"/>
                  <a:gd name="T33" fmla="*/ 7 h 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" h="7">
                    <a:moveTo>
                      <a:pt x="2" y="0"/>
                    </a:moveTo>
                    <a:lnTo>
                      <a:pt x="0" y="7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54" name="Freeform 108"/>
              <p:cNvSpPr>
                <a:spLocks/>
              </p:cNvSpPr>
              <p:nvPr/>
            </p:nvSpPr>
            <p:spPr bwMode="auto">
              <a:xfrm>
                <a:off x="3737" y="2834"/>
                <a:ext cx="2" cy="2"/>
              </a:xfrm>
              <a:custGeom>
                <a:avLst/>
                <a:gdLst>
                  <a:gd name="T0" fmla="*/ 1 w 4"/>
                  <a:gd name="T1" fmla="*/ 1 h 4"/>
                  <a:gd name="T2" fmla="*/ 1 w 4"/>
                  <a:gd name="T3" fmla="*/ 1 h 4"/>
                  <a:gd name="T4" fmla="*/ 1 w 4"/>
                  <a:gd name="T5" fmla="*/ 1 h 4"/>
                  <a:gd name="T6" fmla="*/ 1 w 4"/>
                  <a:gd name="T7" fmla="*/ 1 h 4"/>
                  <a:gd name="T8" fmla="*/ 1 w 4"/>
                  <a:gd name="T9" fmla="*/ 1 h 4"/>
                  <a:gd name="T10" fmla="*/ 0 w 4"/>
                  <a:gd name="T11" fmla="*/ 1 h 4"/>
                  <a:gd name="T12" fmla="*/ 0 w 4"/>
                  <a:gd name="T13" fmla="*/ 1 h 4"/>
                  <a:gd name="T14" fmla="*/ 1 w 4"/>
                  <a:gd name="T15" fmla="*/ 1 h 4"/>
                  <a:gd name="T16" fmla="*/ 1 w 4"/>
                  <a:gd name="T17" fmla="*/ 1 h 4"/>
                  <a:gd name="T18" fmla="*/ 1 w 4"/>
                  <a:gd name="T19" fmla="*/ 0 h 4"/>
                  <a:gd name="T20" fmla="*/ 1 w 4"/>
                  <a:gd name="T21" fmla="*/ 1 h 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"/>
                  <a:gd name="T34" fmla="*/ 0 h 4"/>
                  <a:gd name="T35" fmla="*/ 4 w 4"/>
                  <a:gd name="T36" fmla="*/ 4 h 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" h="4">
                    <a:moveTo>
                      <a:pt x="4" y="2"/>
                    </a:moveTo>
                    <a:lnTo>
                      <a:pt x="4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55" name="Freeform 109"/>
              <p:cNvSpPr>
                <a:spLocks/>
              </p:cNvSpPr>
              <p:nvPr/>
            </p:nvSpPr>
            <p:spPr bwMode="auto">
              <a:xfrm>
                <a:off x="3699" y="2827"/>
                <a:ext cx="31" cy="9"/>
              </a:xfrm>
              <a:custGeom>
                <a:avLst/>
                <a:gdLst>
                  <a:gd name="T0" fmla="*/ 0 w 63"/>
                  <a:gd name="T1" fmla="*/ 0 h 19"/>
                  <a:gd name="T2" fmla="*/ 0 w 63"/>
                  <a:gd name="T3" fmla="*/ 0 h 19"/>
                  <a:gd name="T4" fmla="*/ 0 w 63"/>
                  <a:gd name="T5" fmla="*/ 0 h 19"/>
                  <a:gd name="T6" fmla="*/ 0 w 63"/>
                  <a:gd name="T7" fmla="*/ 0 h 19"/>
                  <a:gd name="T8" fmla="*/ 0 w 63"/>
                  <a:gd name="T9" fmla="*/ 0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"/>
                  <a:gd name="T16" fmla="*/ 0 h 19"/>
                  <a:gd name="T17" fmla="*/ 63 w 63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" h="19">
                    <a:moveTo>
                      <a:pt x="0" y="2"/>
                    </a:moveTo>
                    <a:lnTo>
                      <a:pt x="63" y="19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56" name="Freeform 110"/>
              <p:cNvSpPr>
                <a:spLocks/>
              </p:cNvSpPr>
              <p:nvPr/>
            </p:nvSpPr>
            <p:spPr bwMode="auto">
              <a:xfrm>
                <a:off x="3700" y="2823"/>
                <a:ext cx="31" cy="10"/>
              </a:xfrm>
              <a:custGeom>
                <a:avLst/>
                <a:gdLst>
                  <a:gd name="T0" fmla="*/ 0 w 63"/>
                  <a:gd name="T1" fmla="*/ 0 h 22"/>
                  <a:gd name="T2" fmla="*/ 0 w 63"/>
                  <a:gd name="T3" fmla="*/ 0 h 22"/>
                  <a:gd name="T4" fmla="*/ 0 w 63"/>
                  <a:gd name="T5" fmla="*/ 0 h 22"/>
                  <a:gd name="T6" fmla="*/ 0 w 63"/>
                  <a:gd name="T7" fmla="*/ 0 h 22"/>
                  <a:gd name="T8" fmla="*/ 0 w 63"/>
                  <a:gd name="T9" fmla="*/ 0 h 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"/>
                  <a:gd name="T16" fmla="*/ 0 h 22"/>
                  <a:gd name="T17" fmla="*/ 63 w 63"/>
                  <a:gd name="T18" fmla="*/ 22 h 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" h="22">
                    <a:moveTo>
                      <a:pt x="0" y="2"/>
                    </a:moveTo>
                    <a:lnTo>
                      <a:pt x="63" y="22"/>
                    </a:lnTo>
                    <a:lnTo>
                      <a:pt x="63" y="2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57" name="Freeform 111"/>
              <p:cNvSpPr>
                <a:spLocks/>
              </p:cNvSpPr>
              <p:nvPr/>
            </p:nvSpPr>
            <p:spPr bwMode="auto">
              <a:xfrm>
                <a:off x="3702" y="2819"/>
                <a:ext cx="30" cy="10"/>
              </a:xfrm>
              <a:custGeom>
                <a:avLst/>
                <a:gdLst>
                  <a:gd name="T0" fmla="*/ 0 w 62"/>
                  <a:gd name="T1" fmla="*/ 0 h 21"/>
                  <a:gd name="T2" fmla="*/ 0 w 62"/>
                  <a:gd name="T3" fmla="*/ 0 h 21"/>
                  <a:gd name="T4" fmla="*/ 0 w 62"/>
                  <a:gd name="T5" fmla="*/ 0 h 21"/>
                  <a:gd name="T6" fmla="*/ 0 w 62"/>
                  <a:gd name="T7" fmla="*/ 0 h 21"/>
                  <a:gd name="T8" fmla="*/ 0 w 62"/>
                  <a:gd name="T9" fmla="*/ 0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"/>
                  <a:gd name="T16" fmla="*/ 0 h 21"/>
                  <a:gd name="T17" fmla="*/ 62 w 62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" h="21">
                    <a:moveTo>
                      <a:pt x="0" y="2"/>
                    </a:moveTo>
                    <a:lnTo>
                      <a:pt x="62" y="21"/>
                    </a:lnTo>
                    <a:lnTo>
                      <a:pt x="62" y="19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58" name="Freeform 112"/>
              <p:cNvSpPr>
                <a:spLocks/>
              </p:cNvSpPr>
              <p:nvPr/>
            </p:nvSpPr>
            <p:spPr bwMode="auto">
              <a:xfrm>
                <a:off x="3703" y="2815"/>
                <a:ext cx="31" cy="10"/>
              </a:xfrm>
              <a:custGeom>
                <a:avLst/>
                <a:gdLst>
                  <a:gd name="T0" fmla="*/ 0 w 64"/>
                  <a:gd name="T1" fmla="*/ 1 h 19"/>
                  <a:gd name="T2" fmla="*/ 0 w 64"/>
                  <a:gd name="T3" fmla="*/ 1 h 19"/>
                  <a:gd name="T4" fmla="*/ 0 w 64"/>
                  <a:gd name="T5" fmla="*/ 1 h 19"/>
                  <a:gd name="T6" fmla="*/ 0 w 64"/>
                  <a:gd name="T7" fmla="*/ 0 h 19"/>
                  <a:gd name="T8" fmla="*/ 0 w 64"/>
                  <a:gd name="T9" fmla="*/ 1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9"/>
                  <a:gd name="T17" fmla="*/ 64 w 64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9">
                    <a:moveTo>
                      <a:pt x="0" y="2"/>
                    </a:moveTo>
                    <a:lnTo>
                      <a:pt x="62" y="19"/>
                    </a:lnTo>
                    <a:lnTo>
                      <a:pt x="64" y="19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59" name="Freeform 113"/>
              <p:cNvSpPr>
                <a:spLocks/>
              </p:cNvSpPr>
              <p:nvPr/>
            </p:nvSpPr>
            <p:spPr bwMode="auto">
              <a:xfrm>
                <a:off x="3694" y="2820"/>
                <a:ext cx="1" cy="4"/>
              </a:xfrm>
              <a:custGeom>
                <a:avLst/>
                <a:gdLst>
                  <a:gd name="T0" fmla="*/ 0 w 2"/>
                  <a:gd name="T1" fmla="*/ 1 h 7"/>
                  <a:gd name="T2" fmla="*/ 1 w 2"/>
                  <a:gd name="T3" fmla="*/ 0 h 7"/>
                  <a:gd name="T4" fmla="*/ 1 w 2"/>
                  <a:gd name="T5" fmla="*/ 0 h 7"/>
                  <a:gd name="T6" fmla="*/ 1 w 2"/>
                  <a:gd name="T7" fmla="*/ 1 h 7"/>
                  <a:gd name="T8" fmla="*/ 0 w 2"/>
                  <a:gd name="T9" fmla="*/ 1 h 7"/>
                  <a:gd name="T10" fmla="*/ 0 w 2"/>
                  <a:gd name="T11" fmla="*/ 1 h 7"/>
                  <a:gd name="T12" fmla="*/ 0 w 2"/>
                  <a:gd name="T13" fmla="*/ 1 h 7"/>
                  <a:gd name="T14" fmla="*/ 0 w 2"/>
                  <a:gd name="T15" fmla="*/ 1 h 7"/>
                  <a:gd name="T16" fmla="*/ 0 w 2"/>
                  <a:gd name="T17" fmla="*/ 1 h 7"/>
                  <a:gd name="T18" fmla="*/ 0 w 2"/>
                  <a:gd name="T19" fmla="*/ 1 h 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"/>
                  <a:gd name="T31" fmla="*/ 0 h 7"/>
                  <a:gd name="T32" fmla="*/ 2 w 2"/>
                  <a:gd name="T33" fmla="*/ 7 h 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" h="7">
                    <a:moveTo>
                      <a:pt x="0" y="7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60" name="Freeform 114"/>
              <p:cNvSpPr>
                <a:spLocks/>
              </p:cNvSpPr>
              <p:nvPr/>
            </p:nvSpPr>
            <p:spPr bwMode="auto">
              <a:xfrm>
                <a:off x="3692" y="2824"/>
                <a:ext cx="2" cy="3"/>
              </a:xfrm>
              <a:custGeom>
                <a:avLst/>
                <a:gdLst>
                  <a:gd name="T0" fmla="*/ 1 w 4"/>
                  <a:gd name="T1" fmla="*/ 0 h 6"/>
                  <a:gd name="T2" fmla="*/ 1 w 4"/>
                  <a:gd name="T3" fmla="*/ 0 h 6"/>
                  <a:gd name="T4" fmla="*/ 1 w 4"/>
                  <a:gd name="T5" fmla="*/ 1 h 6"/>
                  <a:gd name="T6" fmla="*/ 1 w 4"/>
                  <a:gd name="T7" fmla="*/ 1 h 6"/>
                  <a:gd name="T8" fmla="*/ 1 w 4"/>
                  <a:gd name="T9" fmla="*/ 1 h 6"/>
                  <a:gd name="T10" fmla="*/ 1 w 4"/>
                  <a:gd name="T11" fmla="*/ 1 h 6"/>
                  <a:gd name="T12" fmla="*/ 1 w 4"/>
                  <a:gd name="T13" fmla="*/ 1 h 6"/>
                  <a:gd name="T14" fmla="*/ 0 w 4"/>
                  <a:gd name="T15" fmla="*/ 1 h 6"/>
                  <a:gd name="T16" fmla="*/ 0 w 4"/>
                  <a:gd name="T17" fmla="*/ 1 h 6"/>
                  <a:gd name="T18" fmla="*/ 0 w 4"/>
                  <a:gd name="T19" fmla="*/ 0 h 6"/>
                  <a:gd name="T20" fmla="*/ 1 w 4"/>
                  <a:gd name="T21" fmla="*/ 0 h 6"/>
                  <a:gd name="T22" fmla="*/ 1 w 4"/>
                  <a:gd name="T23" fmla="*/ 0 h 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"/>
                  <a:gd name="T37" fmla="*/ 0 h 6"/>
                  <a:gd name="T38" fmla="*/ 4 w 4"/>
                  <a:gd name="T39" fmla="*/ 6 h 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" h="6">
                    <a:moveTo>
                      <a:pt x="2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61" name="Freeform 115"/>
              <p:cNvSpPr>
                <a:spLocks/>
              </p:cNvSpPr>
              <p:nvPr/>
            </p:nvSpPr>
            <p:spPr bwMode="auto">
              <a:xfrm>
                <a:off x="3692" y="2819"/>
                <a:ext cx="2" cy="2"/>
              </a:xfrm>
              <a:custGeom>
                <a:avLst/>
                <a:gdLst>
                  <a:gd name="T0" fmla="*/ 0 w 4"/>
                  <a:gd name="T1" fmla="*/ 1 h 4"/>
                  <a:gd name="T2" fmla="*/ 0 w 4"/>
                  <a:gd name="T3" fmla="*/ 1 h 4"/>
                  <a:gd name="T4" fmla="*/ 1 w 4"/>
                  <a:gd name="T5" fmla="*/ 1 h 4"/>
                  <a:gd name="T6" fmla="*/ 1 w 4"/>
                  <a:gd name="T7" fmla="*/ 1 h 4"/>
                  <a:gd name="T8" fmla="*/ 1 w 4"/>
                  <a:gd name="T9" fmla="*/ 0 h 4"/>
                  <a:gd name="T10" fmla="*/ 1 w 4"/>
                  <a:gd name="T11" fmla="*/ 1 h 4"/>
                  <a:gd name="T12" fmla="*/ 1 w 4"/>
                  <a:gd name="T13" fmla="*/ 1 h 4"/>
                  <a:gd name="T14" fmla="*/ 1 w 4"/>
                  <a:gd name="T15" fmla="*/ 1 h 4"/>
                  <a:gd name="T16" fmla="*/ 1 w 4"/>
                  <a:gd name="T17" fmla="*/ 1 h 4"/>
                  <a:gd name="T18" fmla="*/ 1 w 4"/>
                  <a:gd name="T19" fmla="*/ 1 h 4"/>
                  <a:gd name="T20" fmla="*/ 0 w 4"/>
                  <a:gd name="T21" fmla="*/ 1 h 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"/>
                  <a:gd name="T34" fmla="*/ 0 h 4"/>
                  <a:gd name="T35" fmla="*/ 4 w 4"/>
                  <a:gd name="T36" fmla="*/ 4 h 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62" name="Freeform 116"/>
              <p:cNvSpPr>
                <a:spLocks/>
              </p:cNvSpPr>
              <p:nvPr/>
            </p:nvSpPr>
            <p:spPr bwMode="auto">
              <a:xfrm>
                <a:off x="3694" y="2818"/>
                <a:ext cx="2" cy="2"/>
              </a:xfrm>
              <a:custGeom>
                <a:avLst/>
                <a:gdLst>
                  <a:gd name="T0" fmla="*/ 0 w 4"/>
                  <a:gd name="T1" fmla="*/ 1 h 4"/>
                  <a:gd name="T2" fmla="*/ 1 w 4"/>
                  <a:gd name="T3" fmla="*/ 0 h 4"/>
                  <a:gd name="T4" fmla="*/ 1 w 4"/>
                  <a:gd name="T5" fmla="*/ 0 h 4"/>
                  <a:gd name="T6" fmla="*/ 1 w 4"/>
                  <a:gd name="T7" fmla="*/ 0 h 4"/>
                  <a:gd name="T8" fmla="*/ 1 w 4"/>
                  <a:gd name="T9" fmla="*/ 0 h 4"/>
                  <a:gd name="T10" fmla="*/ 1 w 4"/>
                  <a:gd name="T11" fmla="*/ 1 h 4"/>
                  <a:gd name="T12" fmla="*/ 1 w 4"/>
                  <a:gd name="T13" fmla="*/ 1 h 4"/>
                  <a:gd name="T14" fmla="*/ 1 w 4"/>
                  <a:gd name="T15" fmla="*/ 1 h 4"/>
                  <a:gd name="T16" fmla="*/ 1 w 4"/>
                  <a:gd name="T17" fmla="*/ 1 h 4"/>
                  <a:gd name="T18" fmla="*/ 0 w 4"/>
                  <a:gd name="T19" fmla="*/ 1 h 4"/>
                  <a:gd name="T20" fmla="*/ 0 w 4"/>
                  <a:gd name="T21" fmla="*/ 1 h 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"/>
                  <a:gd name="T34" fmla="*/ 0 h 4"/>
                  <a:gd name="T35" fmla="*/ 4 w 4"/>
                  <a:gd name="T36" fmla="*/ 4 h 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63" name="Rectangle 117"/>
              <p:cNvSpPr>
                <a:spLocks noChangeArrowheads="1"/>
              </p:cNvSpPr>
              <p:nvPr/>
            </p:nvSpPr>
            <p:spPr bwMode="auto">
              <a:xfrm>
                <a:off x="3586" y="2600"/>
                <a:ext cx="155" cy="158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64" name="Rectangle 118"/>
              <p:cNvSpPr>
                <a:spLocks noChangeArrowheads="1"/>
              </p:cNvSpPr>
              <p:nvPr/>
            </p:nvSpPr>
            <p:spPr bwMode="auto">
              <a:xfrm>
                <a:off x="3599" y="2616"/>
                <a:ext cx="130" cy="129"/>
              </a:xfrm>
              <a:prstGeom prst="rect">
                <a:avLst/>
              </a:prstGeom>
              <a:blipFill dpi="0" rotWithShape="0">
                <a:blip cstate="print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65" name="Freeform 119"/>
              <p:cNvSpPr>
                <a:spLocks/>
              </p:cNvSpPr>
              <p:nvPr/>
            </p:nvSpPr>
            <p:spPr bwMode="auto">
              <a:xfrm>
                <a:off x="3608" y="2631"/>
                <a:ext cx="85" cy="80"/>
              </a:xfrm>
              <a:custGeom>
                <a:avLst/>
                <a:gdLst>
                  <a:gd name="T0" fmla="*/ 0 w 171"/>
                  <a:gd name="T1" fmla="*/ 3 h 159"/>
                  <a:gd name="T2" fmla="*/ 2 w 171"/>
                  <a:gd name="T3" fmla="*/ 2 h 159"/>
                  <a:gd name="T4" fmla="*/ 2 w 171"/>
                  <a:gd name="T5" fmla="*/ 0 h 159"/>
                  <a:gd name="T6" fmla="*/ 0 w 171"/>
                  <a:gd name="T7" fmla="*/ 1 h 159"/>
                  <a:gd name="T8" fmla="*/ 0 w 171"/>
                  <a:gd name="T9" fmla="*/ 3 h 1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1"/>
                  <a:gd name="T16" fmla="*/ 0 h 159"/>
                  <a:gd name="T17" fmla="*/ 171 w 171"/>
                  <a:gd name="T18" fmla="*/ 159 h 1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1" h="159">
                    <a:moveTo>
                      <a:pt x="37" y="159"/>
                    </a:moveTo>
                    <a:lnTo>
                      <a:pt x="171" y="119"/>
                    </a:lnTo>
                    <a:lnTo>
                      <a:pt x="137" y="0"/>
                    </a:lnTo>
                    <a:lnTo>
                      <a:pt x="0" y="40"/>
                    </a:lnTo>
                    <a:lnTo>
                      <a:pt x="37" y="159"/>
                    </a:lnTo>
                    <a:close/>
                  </a:path>
                </a:pathLst>
              </a:custGeom>
              <a:solidFill>
                <a:srgbClr val="808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66" name="Line 120"/>
              <p:cNvSpPr>
                <a:spLocks noChangeShapeType="1"/>
              </p:cNvSpPr>
              <p:nvPr/>
            </p:nvSpPr>
            <p:spPr bwMode="auto">
              <a:xfrm flipV="1">
                <a:off x="3610" y="2636"/>
                <a:ext cx="67" cy="20"/>
              </a:xfrm>
              <a:prstGeom prst="line">
                <a:avLst/>
              </a:prstGeom>
              <a:noFill/>
              <a:ln w="3175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67" name="Line 121"/>
              <p:cNvSpPr>
                <a:spLocks noChangeShapeType="1"/>
              </p:cNvSpPr>
              <p:nvPr/>
            </p:nvSpPr>
            <p:spPr bwMode="auto">
              <a:xfrm flipV="1">
                <a:off x="3612" y="2641"/>
                <a:ext cx="66" cy="21"/>
              </a:xfrm>
              <a:prstGeom prst="line">
                <a:avLst/>
              </a:prstGeom>
              <a:noFill/>
              <a:ln w="3175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68" name="Line 122"/>
              <p:cNvSpPr>
                <a:spLocks noChangeShapeType="1"/>
              </p:cNvSpPr>
              <p:nvPr/>
            </p:nvSpPr>
            <p:spPr bwMode="auto">
              <a:xfrm flipV="1">
                <a:off x="3613" y="2645"/>
                <a:ext cx="66" cy="21"/>
              </a:xfrm>
              <a:prstGeom prst="line">
                <a:avLst/>
              </a:prstGeom>
              <a:noFill/>
              <a:ln w="3175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69" name="Line 123"/>
              <p:cNvSpPr>
                <a:spLocks noChangeShapeType="1"/>
              </p:cNvSpPr>
              <p:nvPr/>
            </p:nvSpPr>
            <p:spPr bwMode="auto">
              <a:xfrm flipV="1">
                <a:off x="3614" y="2651"/>
                <a:ext cx="67" cy="20"/>
              </a:xfrm>
              <a:prstGeom prst="line">
                <a:avLst/>
              </a:prstGeom>
              <a:noFill/>
              <a:ln w="3175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0" name="Line 124"/>
              <p:cNvSpPr>
                <a:spLocks noChangeShapeType="1"/>
              </p:cNvSpPr>
              <p:nvPr/>
            </p:nvSpPr>
            <p:spPr bwMode="auto">
              <a:xfrm flipV="1">
                <a:off x="3616" y="2656"/>
                <a:ext cx="67" cy="20"/>
              </a:xfrm>
              <a:prstGeom prst="line">
                <a:avLst/>
              </a:prstGeom>
              <a:noFill/>
              <a:ln w="3175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1" name="Line 125"/>
              <p:cNvSpPr>
                <a:spLocks noChangeShapeType="1"/>
              </p:cNvSpPr>
              <p:nvPr/>
            </p:nvSpPr>
            <p:spPr bwMode="auto">
              <a:xfrm flipV="1">
                <a:off x="3618" y="2662"/>
                <a:ext cx="66" cy="20"/>
              </a:xfrm>
              <a:prstGeom prst="line">
                <a:avLst/>
              </a:prstGeom>
              <a:noFill/>
              <a:ln w="3175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2" name="Line 126"/>
              <p:cNvSpPr>
                <a:spLocks noChangeShapeType="1"/>
              </p:cNvSpPr>
              <p:nvPr/>
            </p:nvSpPr>
            <p:spPr bwMode="auto">
              <a:xfrm flipV="1">
                <a:off x="3619" y="2666"/>
                <a:ext cx="67" cy="22"/>
              </a:xfrm>
              <a:prstGeom prst="line">
                <a:avLst/>
              </a:prstGeom>
              <a:noFill/>
              <a:ln w="3175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3" name="Line 127"/>
              <p:cNvSpPr>
                <a:spLocks noChangeShapeType="1"/>
              </p:cNvSpPr>
              <p:nvPr/>
            </p:nvSpPr>
            <p:spPr bwMode="auto">
              <a:xfrm flipV="1">
                <a:off x="3621" y="2672"/>
                <a:ext cx="66" cy="20"/>
              </a:xfrm>
              <a:prstGeom prst="line">
                <a:avLst/>
              </a:prstGeom>
              <a:noFill/>
              <a:ln w="3175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4" name="Line 128"/>
              <p:cNvSpPr>
                <a:spLocks noChangeShapeType="1"/>
              </p:cNvSpPr>
              <p:nvPr/>
            </p:nvSpPr>
            <p:spPr bwMode="auto">
              <a:xfrm flipV="1">
                <a:off x="3623" y="2677"/>
                <a:ext cx="66" cy="21"/>
              </a:xfrm>
              <a:prstGeom prst="line">
                <a:avLst/>
              </a:prstGeom>
              <a:noFill/>
              <a:ln w="3175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5" name="Line 129"/>
              <p:cNvSpPr>
                <a:spLocks noChangeShapeType="1"/>
              </p:cNvSpPr>
              <p:nvPr/>
            </p:nvSpPr>
            <p:spPr bwMode="auto">
              <a:xfrm flipV="1">
                <a:off x="3624" y="2683"/>
                <a:ext cx="67" cy="20"/>
              </a:xfrm>
              <a:prstGeom prst="line">
                <a:avLst/>
              </a:prstGeom>
              <a:noFill/>
              <a:ln w="3175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6" name="Freeform 130"/>
              <p:cNvSpPr>
                <a:spLocks/>
              </p:cNvSpPr>
              <p:nvPr/>
            </p:nvSpPr>
            <p:spPr bwMode="auto">
              <a:xfrm>
                <a:off x="3616" y="2650"/>
                <a:ext cx="70" cy="20"/>
              </a:xfrm>
              <a:custGeom>
                <a:avLst/>
                <a:gdLst>
                  <a:gd name="T0" fmla="*/ 0 w 140"/>
                  <a:gd name="T1" fmla="*/ 0 h 41"/>
                  <a:gd name="T2" fmla="*/ 1 w 140"/>
                  <a:gd name="T3" fmla="*/ 0 h 41"/>
                  <a:gd name="T4" fmla="*/ 1 w 140"/>
                  <a:gd name="T5" fmla="*/ 0 h 41"/>
                  <a:gd name="T6" fmla="*/ 1 w 140"/>
                  <a:gd name="T7" fmla="*/ 0 h 41"/>
                  <a:gd name="T8" fmla="*/ 1 w 140"/>
                  <a:gd name="T9" fmla="*/ 0 h 41"/>
                  <a:gd name="T10" fmla="*/ 1 w 140"/>
                  <a:gd name="T11" fmla="*/ 0 h 41"/>
                  <a:gd name="T12" fmla="*/ 1 w 140"/>
                  <a:gd name="T13" fmla="*/ 0 h 41"/>
                  <a:gd name="T14" fmla="*/ 1 w 140"/>
                  <a:gd name="T15" fmla="*/ 0 h 41"/>
                  <a:gd name="T16" fmla="*/ 1 w 140"/>
                  <a:gd name="T17" fmla="*/ 0 h 41"/>
                  <a:gd name="T18" fmla="*/ 2 w 140"/>
                  <a:gd name="T19" fmla="*/ 0 h 41"/>
                  <a:gd name="T20" fmla="*/ 2 w 140"/>
                  <a:gd name="T21" fmla="*/ 0 h 4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0"/>
                  <a:gd name="T34" fmla="*/ 0 h 41"/>
                  <a:gd name="T35" fmla="*/ 140 w 140"/>
                  <a:gd name="T36" fmla="*/ 41 h 4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0" h="41">
                    <a:moveTo>
                      <a:pt x="0" y="41"/>
                    </a:moveTo>
                    <a:lnTo>
                      <a:pt x="9" y="23"/>
                    </a:lnTo>
                    <a:lnTo>
                      <a:pt x="17" y="23"/>
                    </a:lnTo>
                    <a:lnTo>
                      <a:pt x="23" y="0"/>
                    </a:lnTo>
                    <a:lnTo>
                      <a:pt x="67" y="25"/>
                    </a:lnTo>
                    <a:lnTo>
                      <a:pt x="69" y="19"/>
                    </a:lnTo>
                    <a:lnTo>
                      <a:pt x="76" y="16"/>
                    </a:lnTo>
                    <a:lnTo>
                      <a:pt x="80" y="4"/>
                    </a:lnTo>
                    <a:lnTo>
                      <a:pt x="109" y="23"/>
                    </a:lnTo>
                    <a:lnTo>
                      <a:pt x="119" y="8"/>
                    </a:lnTo>
                    <a:lnTo>
                      <a:pt x="140" y="17"/>
                    </a:ln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7" name="Freeform 131"/>
              <p:cNvSpPr>
                <a:spLocks/>
              </p:cNvSpPr>
              <p:nvPr/>
            </p:nvSpPr>
            <p:spPr bwMode="auto">
              <a:xfrm>
                <a:off x="3630" y="2644"/>
                <a:ext cx="22" cy="60"/>
              </a:xfrm>
              <a:custGeom>
                <a:avLst/>
                <a:gdLst>
                  <a:gd name="T0" fmla="*/ 1 w 44"/>
                  <a:gd name="T1" fmla="*/ 2 h 119"/>
                  <a:gd name="T2" fmla="*/ 1 w 44"/>
                  <a:gd name="T3" fmla="*/ 2 h 119"/>
                  <a:gd name="T4" fmla="*/ 1 w 44"/>
                  <a:gd name="T5" fmla="*/ 0 h 119"/>
                  <a:gd name="T6" fmla="*/ 0 w 44"/>
                  <a:gd name="T7" fmla="*/ 1 h 119"/>
                  <a:gd name="T8" fmla="*/ 1 w 44"/>
                  <a:gd name="T9" fmla="*/ 2 h 1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119"/>
                  <a:gd name="T17" fmla="*/ 44 w 44"/>
                  <a:gd name="T18" fmla="*/ 119 h 1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119">
                    <a:moveTo>
                      <a:pt x="36" y="119"/>
                    </a:moveTo>
                    <a:lnTo>
                      <a:pt x="44" y="117"/>
                    </a:lnTo>
                    <a:lnTo>
                      <a:pt x="7" y="0"/>
                    </a:lnTo>
                    <a:lnTo>
                      <a:pt x="0" y="2"/>
                    </a:lnTo>
                    <a:lnTo>
                      <a:pt x="36" y="119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8" name="Freeform 132"/>
              <p:cNvSpPr>
                <a:spLocks/>
              </p:cNvSpPr>
              <p:nvPr/>
            </p:nvSpPr>
            <p:spPr bwMode="auto">
              <a:xfrm>
                <a:off x="3624" y="2681"/>
                <a:ext cx="12" cy="28"/>
              </a:xfrm>
              <a:custGeom>
                <a:avLst/>
                <a:gdLst>
                  <a:gd name="T0" fmla="*/ 1 w 23"/>
                  <a:gd name="T1" fmla="*/ 1 h 55"/>
                  <a:gd name="T2" fmla="*/ 1 w 23"/>
                  <a:gd name="T3" fmla="*/ 1 h 55"/>
                  <a:gd name="T4" fmla="*/ 1 w 23"/>
                  <a:gd name="T5" fmla="*/ 0 h 55"/>
                  <a:gd name="T6" fmla="*/ 0 w 23"/>
                  <a:gd name="T7" fmla="*/ 1 h 55"/>
                  <a:gd name="T8" fmla="*/ 1 w 23"/>
                  <a:gd name="T9" fmla="*/ 1 h 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55"/>
                  <a:gd name="T17" fmla="*/ 23 w 23"/>
                  <a:gd name="T18" fmla="*/ 55 h 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55">
                    <a:moveTo>
                      <a:pt x="15" y="55"/>
                    </a:moveTo>
                    <a:lnTo>
                      <a:pt x="23" y="53"/>
                    </a:lnTo>
                    <a:lnTo>
                      <a:pt x="8" y="0"/>
                    </a:lnTo>
                    <a:lnTo>
                      <a:pt x="0" y="2"/>
                    </a:lnTo>
                    <a:lnTo>
                      <a:pt x="15" y="55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9" name="Freeform 133"/>
              <p:cNvSpPr>
                <a:spLocks/>
              </p:cNvSpPr>
              <p:nvPr/>
            </p:nvSpPr>
            <p:spPr bwMode="auto">
              <a:xfrm>
                <a:off x="3628" y="2664"/>
                <a:ext cx="16" cy="42"/>
              </a:xfrm>
              <a:custGeom>
                <a:avLst/>
                <a:gdLst>
                  <a:gd name="T0" fmla="*/ 1 w 32"/>
                  <a:gd name="T1" fmla="*/ 1 h 84"/>
                  <a:gd name="T2" fmla="*/ 1 w 32"/>
                  <a:gd name="T3" fmla="*/ 1 h 84"/>
                  <a:gd name="T4" fmla="*/ 1 w 32"/>
                  <a:gd name="T5" fmla="*/ 0 h 84"/>
                  <a:gd name="T6" fmla="*/ 0 w 32"/>
                  <a:gd name="T7" fmla="*/ 1 h 84"/>
                  <a:gd name="T8" fmla="*/ 1 w 32"/>
                  <a:gd name="T9" fmla="*/ 1 h 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84"/>
                  <a:gd name="T17" fmla="*/ 32 w 32"/>
                  <a:gd name="T18" fmla="*/ 84 h 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84">
                    <a:moveTo>
                      <a:pt x="25" y="84"/>
                    </a:moveTo>
                    <a:lnTo>
                      <a:pt x="32" y="83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25" y="84"/>
                    </a:lnTo>
                    <a:close/>
                  </a:path>
                </a:pathLst>
              </a:custGeom>
              <a:solidFill>
                <a:srgbClr val="FFFF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80" name="Freeform 134"/>
              <p:cNvSpPr>
                <a:spLocks/>
              </p:cNvSpPr>
              <p:nvPr/>
            </p:nvSpPr>
            <p:spPr bwMode="auto">
              <a:xfrm>
                <a:off x="3640" y="2654"/>
                <a:ext cx="19" cy="48"/>
              </a:xfrm>
              <a:custGeom>
                <a:avLst/>
                <a:gdLst>
                  <a:gd name="T0" fmla="*/ 1 w 36"/>
                  <a:gd name="T1" fmla="*/ 2 h 96"/>
                  <a:gd name="T2" fmla="*/ 1 w 36"/>
                  <a:gd name="T3" fmla="*/ 2 h 96"/>
                  <a:gd name="T4" fmla="*/ 1 w 36"/>
                  <a:gd name="T5" fmla="*/ 0 h 96"/>
                  <a:gd name="T6" fmla="*/ 0 w 36"/>
                  <a:gd name="T7" fmla="*/ 1 h 96"/>
                  <a:gd name="T8" fmla="*/ 1 w 36"/>
                  <a:gd name="T9" fmla="*/ 2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96"/>
                  <a:gd name="T17" fmla="*/ 36 w 36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96">
                    <a:moveTo>
                      <a:pt x="28" y="96"/>
                    </a:moveTo>
                    <a:lnTo>
                      <a:pt x="36" y="92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28" y="96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81" name="Freeform 135"/>
              <p:cNvSpPr>
                <a:spLocks/>
              </p:cNvSpPr>
              <p:nvPr/>
            </p:nvSpPr>
            <p:spPr bwMode="auto">
              <a:xfrm>
                <a:off x="3652" y="2664"/>
                <a:ext cx="14" cy="35"/>
              </a:xfrm>
              <a:custGeom>
                <a:avLst/>
                <a:gdLst>
                  <a:gd name="T0" fmla="*/ 1 w 28"/>
                  <a:gd name="T1" fmla="*/ 2 h 69"/>
                  <a:gd name="T2" fmla="*/ 1 w 28"/>
                  <a:gd name="T3" fmla="*/ 2 h 69"/>
                  <a:gd name="T4" fmla="*/ 1 w 28"/>
                  <a:gd name="T5" fmla="*/ 0 h 69"/>
                  <a:gd name="T6" fmla="*/ 0 w 28"/>
                  <a:gd name="T7" fmla="*/ 1 h 69"/>
                  <a:gd name="T8" fmla="*/ 1 w 28"/>
                  <a:gd name="T9" fmla="*/ 2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"/>
                  <a:gd name="T16" fmla="*/ 0 h 69"/>
                  <a:gd name="T17" fmla="*/ 28 w 28"/>
                  <a:gd name="T18" fmla="*/ 69 h 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" h="69">
                    <a:moveTo>
                      <a:pt x="21" y="69"/>
                    </a:moveTo>
                    <a:lnTo>
                      <a:pt x="28" y="67"/>
                    </a:lnTo>
                    <a:lnTo>
                      <a:pt x="7" y="0"/>
                    </a:lnTo>
                    <a:lnTo>
                      <a:pt x="0" y="2"/>
                    </a:lnTo>
                    <a:lnTo>
                      <a:pt x="21" y="69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82" name="Freeform 136"/>
              <p:cNvSpPr>
                <a:spLocks/>
              </p:cNvSpPr>
              <p:nvPr/>
            </p:nvSpPr>
            <p:spPr bwMode="auto">
              <a:xfrm>
                <a:off x="3664" y="2651"/>
                <a:ext cx="18" cy="43"/>
              </a:xfrm>
              <a:custGeom>
                <a:avLst/>
                <a:gdLst>
                  <a:gd name="T0" fmla="*/ 1 w 34"/>
                  <a:gd name="T1" fmla="*/ 1 h 86"/>
                  <a:gd name="T2" fmla="*/ 1 w 34"/>
                  <a:gd name="T3" fmla="*/ 1 h 86"/>
                  <a:gd name="T4" fmla="*/ 1 w 34"/>
                  <a:gd name="T5" fmla="*/ 0 h 86"/>
                  <a:gd name="T6" fmla="*/ 0 w 34"/>
                  <a:gd name="T7" fmla="*/ 1 h 86"/>
                  <a:gd name="T8" fmla="*/ 1 w 34"/>
                  <a:gd name="T9" fmla="*/ 1 h 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86"/>
                  <a:gd name="T17" fmla="*/ 34 w 34"/>
                  <a:gd name="T18" fmla="*/ 86 h 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86">
                    <a:moveTo>
                      <a:pt x="26" y="86"/>
                    </a:moveTo>
                    <a:lnTo>
                      <a:pt x="34" y="85"/>
                    </a:lnTo>
                    <a:lnTo>
                      <a:pt x="7" y="0"/>
                    </a:lnTo>
                    <a:lnTo>
                      <a:pt x="0" y="2"/>
                    </a:lnTo>
                    <a:lnTo>
                      <a:pt x="26" y="86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83" name="Freeform 137"/>
              <p:cNvSpPr>
                <a:spLocks noEditPoints="1"/>
              </p:cNvSpPr>
              <p:nvPr/>
            </p:nvSpPr>
            <p:spPr bwMode="auto">
              <a:xfrm>
                <a:off x="3568" y="2587"/>
                <a:ext cx="186" cy="186"/>
              </a:xfrm>
              <a:custGeom>
                <a:avLst/>
                <a:gdLst>
                  <a:gd name="T0" fmla="*/ 3 w 372"/>
                  <a:gd name="T1" fmla="*/ 6 h 372"/>
                  <a:gd name="T2" fmla="*/ 6 w 372"/>
                  <a:gd name="T3" fmla="*/ 6 h 372"/>
                  <a:gd name="T4" fmla="*/ 6 w 372"/>
                  <a:gd name="T5" fmla="*/ 5 h 372"/>
                  <a:gd name="T6" fmla="*/ 6 w 372"/>
                  <a:gd name="T7" fmla="*/ 6 h 372"/>
                  <a:gd name="T8" fmla="*/ 3 w 372"/>
                  <a:gd name="T9" fmla="*/ 6 h 372"/>
                  <a:gd name="T10" fmla="*/ 1 w 372"/>
                  <a:gd name="T11" fmla="*/ 3 h 372"/>
                  <a:gd name="T12" fmla="*/ 1 w 372"/>
                  <a:gd name="T13" fmla="*/ 6 h 372"/>
                  <a:gd name="T14" fmla="*/ 1 w 372"/>
                  <a:gd name="T15" fmla="*/ 6 h 372"/>
                  <a:gd name="T16" fmla="*/ 1 w 372"/>
                  <a:gd name="T17" fmla="*/ 6 h 372"/>
                  <a:gd name="T18" fmla="*/ 1 w 372"/>
                  <a:gd name="T19" fmla="*/ 3 h 372"/>
                  <a:gd name="T20" fmla="*/ 1 w 372"/>
                  <a:gd name="T21" fmla="*/ 1 h 372"/>
                  <a:gd name="T22" fmla="*/ 1 w 372"/>
                  <a:gd name="T23" fmla="*/ 1 h 372"/>
                  <a:gd name="T24" fmla="*/ 3 w 372"/>
                  <a:gd name="T25" fmla="*/ 1 h 372"/>
                  <a:gd name="T26" fmla="*/ 0 w 372"/>
                  <a:gd name="T27" fmla="*/ 0 h 372"/>
                  <a:gd name="T28" fmla="*/ 1 w 372"/>
                  <a:gd name="T29" fmla="*/ 1 h 372"/>
                  <a:gd name="T30" fmla="*/ 5 w 372"/>
                  <a:gd name="T31" fmla="*/ 1 h 372"/>
                  <a:gd name="T32" fmla="*/ 6 w 372"/>
                  <a:gd name="T33" fmla="*/ 1 h 372"/>
                  <a:gd name="T34" fmla="*/ 6 w 372"/>
                  <a:gd name="T35" fmla="*/ 3 h 372"/>
                  <a:gd name="T36" fmla="*/ 6 w 372"/>
                  <a:gd name="T37" fmla="*/ 1 h 372"/>
                  <a:gd name="T38" fmla="*/ 5 w 372"/>
                  <a:gd name="T39" fmla="*/ 1 h 37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72"/>
                  <a:gd name="T61" fmla="*/ 0 h 372"/>
                  <a:gd name="T62" fmla="*/ 372 w 372"/>
                  <a:gd name="T63" fmla="*/ 372 h 372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72" h="372">
                    <a:moveTo>
                      <a:pt x="144" y="356"/>
                    </a:moveTo>
                    <a:lnTo>
                      <a:pt x="372" y="372"/>
                    </a:lnTo>
                    <a:lnTo>
                      <a:pt x="359" y="316"/>
                    </a:lnTo>
                    <a:lnTo>
                      <a:pt x="359" y="356"/>
                    </a:lnTo>
                    <a:lnTo>
                      <a:pt x="144" y="356"/>
                    </a:lnTo>
                    <a:close/>
                    <a:moveTo>
                      <a:pt x="17" y="184"/>
                    </a:moveTo>
                    <a:lnTo>
                      <a:pt x="6" y="372"/>
                    </a:lnTo>
                    <a:lnTo>
                      <a:pt x="57" y="358"/>
                    </a:lnTo>
                    <a:lnTo>
                      <a:pt x="17" y="358"/>
                    </a:lnTo>
                    <a:lnTo>
                      <a:pt x="17" y="184"/>
                    </a:lnTo>
                    <a:close/>
                    <a:moveTo>
                      <a:pt x="17" y="63"/>
                    </a:moveTo>
                    <a:lnTo>
                      <a:pt x="17" y="11"/>
                    </a:lnTo>
                    <a:lnTo>
                      <a:pt x="176" y="11"/>
                    </a:lnTo>
                    <a:lnTo>
                      <a:pt x="0" y="0"/>
                    </a:lnTo>
                    <a:lnTo>
                      <a:pt x="17" y="63"/>
                    </a:lnTo>
                    <a:close/>
                    <a:moveTo>
                      <a:pt x="303" y="11"/>
                    </a:moveTo>
                    <a:lnTo>
                      <a:pt x="360" y="11"/>
                    </a:lnTo>
                    <a:lnTo>
                      <a:pt x="360" y="191"/>
                    </a:lnTo>
                    <a:lnTo>
                      <a:pt x="372" y="3"/>
                    </a:lnTo>
                    <a:lnTo>
                      <a:pt x="303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84" name="Freeform 138"/>
              <p:cNvSpPr>
                <a:spLocks/>
              </p:cNvSpPr>
              <p:nvPr/>
            </p:nvSpPr>
            <p:spPr bwMode="auto">
              <a:xfrm>
                <a:off x="3606" y="2650"/>
                <a:ext cx="22" cy="59"/>
              </a:xfrm>
              <a:custGeom>
                <a:avLst/>
                <a:gdLst>
                  <a:gd name="T0" fmla="*/ 1 w 44"/>
                  <a:gd name="T1" fmla="*/ 2 h 117"/>
                  <a:gd name="T2" fmla="*/ 0 w 44"/>
                  <a:gd name="T3" fmla="*/ 1 h 117"/>
                  <a:gd name="T4" fmla="*/ 1 w 44"/>
                  <a:gd name="T5" fmla="*/ 0 h 117"/>
                  <a:gd name="T6" fmla="*/ 1 w 44"/>
                  <a:gd name="T7" fmla="*/ 2 h 117"/>
                  <a:gd name="T8" fmla="*/ 1 w 44"/>
                  <a:gd name="T9" fmla="*/ 2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117"/>
                  <a:gd name="T17" fmla="*/ 44 w 44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117">
                    <a:moveTo>
                      <a:pt x="32" y="117"/>
                    </a:moveTo>
                    <a:lnTo>
                      <a:pt x="0" y="4"/>
                    </a:lnTo>
                    <a:lnTo>
                      <a:pt x="11" y="0"/>
                    </a:lnTo>
                    <a:lnTo>
                      <a:pt x="44" y="113"/>
                    </a:lnTo>
                    <a:lnTo>
                      <a:pt x="32" y="1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85" name="Freeform 139"/>
              <p:cNvSpPr>
                <a:spLocks/>
              </p:cNvSpPr>
              <p:nvPr/>
            </p:nvSpPr>
            <p:spPr bwMode="auto">
              <a:xfrm>
                <a:off x="3622" y="2707"/>
                <a:ext cx="8" cy="7"/>
              </a:xfrm>
              <a:custGeom>
                <a:avLst/>
                <a:gdLst>
                  <a:gd name="T0" fmla="*/ 0 w 16"/>
                  <a:gd name="T1" fmla="*/ 0 h 16"/>
                  <a:gd name="T2" fmla="*/ 1 w 16"/>
                  <a:gd name="T3" fmla="*/ 0 h 16"/>
                  <a:gd name="T4" fmla="*/ 1 w 16"/>
                  <a:gd name="T5" fmla="*/ 0 h 16"/>
                  <a:gd name="T6" fmla="*/ 1 w 16"/>
                  <a:gd name="T7" fmla="*/ 0 h 16"/>
                  <a:gd name="T8" fmla="*/ 0 w 16"/>
                  <a:gd name="T9" fmla="*/ 0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"/>
                  <a:gd name="T16" fmla="*/ 0 h 16"/>
                  <a:gd name="T17" fmla="*/ 16 w 16"/>
                  <a:gd name="T18" fmla="*/ 16 h 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" h="16">
                    <a:moveTo>
                      <a:pt x="0" y="4"/>
                    </a:moveTo>
                    <a:lnTo>
                      <a:pt x="4" y="16"/>
                    </a:lnTo>
                    <a:lnTo>
                      <a:pt x="16" y="12"/>
                    </a:lnTo>
                    <a:lnTo>
                      <a:pt x="12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86" name="Freeform 140"/>
              <p:cNvSpPr>
                <a:spLocks/>
              </p:cNvSpPr>
              <p:nvPr/>
            </p:nvSpPr>
            <p:spPr bwMode="auto">
              <a:xfrm>
                <a:off x="3628" y="2687"/>
                <a:ext cx="66" cy="25"/>
              </a:xfrm>
              <a:custGeom>
                <a:avLst/>
                <a:gdLst>
                  <a:gd name="T0" fmla="*/ 1 w 132"/>
                  <a:gd name="T1" fmla="*/ 0 h 52"/>
                  <a:gd name="T2" fmla="*/ 0 w 132"/>
                  <a:gd name="T3" fmla="*/ 0 h 52"/>
                  <a:gd name="T4" fmla="*/ 2 w 132"/>
                  <a:gd name="T5" fmla="*/ 0 h 52"/>
                  <a:gd name="T6" fmla="*/ 2 w 132"/>
                  <a:gd name="T7" fmla="*/ 0 h 52"/>
                  <a:gd name="T8" fmla="*/ 1 w 132"/>
                  <a:gd name="T9" fmla="*/ 0 h 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52"/>
                  <a:gd name="T17" fmla="*/ 132 w 132"/>
                  <a:gd name="T18" fmla="*/ 52 h 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52">
                    <a:moveTo>
                      <a:pt x="4" y="52"/>
                    </a:moveTo>
                    <a:lnTo>
                      <a:pt x="0" y="40"/>
                    </a:lnTo>
                    <a:lnTo>
                      <a:pt x="128" y="0"/>
                    </a:lnTo>
                    <a:lnTo>
                      <a:pt x="132" y="12"/>
                    </a:lnTo>
                    <a:lnTo>
                      <a:pt x="4" y="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87" name="Freeform 141"/>
              <p:cNvSpPr>
                <a:spLocks/>
              </p:cNvSpPr>
              <p:nvPr/>
            </p:nvSpPr>
            <p:spPr bwMode="auto">
              <a:xfrm>
                <a:off x="3647" y="2646"/>
                <a:ext cx="73" cy="86"/>
              </a:xfrm>
              <a:custGeom>
                <a:avLst/>
                <a:gdLst>
                  <a:gd name="T0" fmla="*/ 0 w 146"/>
                  <a:gd name="T1" fmla="*/ 3 h 170"/>
                  <a:gd name="T2" fmla="*/ 1 w 146"/>
                  <a:gd name="T3" fmla="*/ 3 h 170"/>
                  <a:gd name="T4" fmla="*/ 2 w 146"/>
                  <a:gd name="T5" fmla="*/ 1 h 170"/>
                  <a:gd name="T6" fmla="*/ 1 w 146"/>
                  <a:gd name="T7" fmla="*/ 0 h 170"/>
                  <a:gd name="T8" fmla="*/ 0 w 146"/>
                  <a:gd name="T9" fmla="*/ 3 h 1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6"/>
                  <a:gd name="T16" fmla="*/ 0 h 170"/>
                  <a:gd name="T17" fmla="*/ 146 w 146"/>
                  <a:gd name="T18" fmla="*/ 170 h 1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6" h="170">
                    <a:moveTo>
                      <a:pt x="0" y="134"/>
                    </a:moveTo>
                    <a:lnTo>
                      <a:pt x="96" y="170"/>
                    </a:lnTo>
                    <a:lnTo>
                      <a:pt x="146" y="34"/>
                    </a:lnTo>
                    <a:lnTo>
                      <a:pt x="50" y="0"/>
                    </a:lnTo>
                    <a:lnTo>
                      <a:pt x="0" y="134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88" name="Freeform 142"/>
              <p:cNvSpPr>
                <a:spLocks noEditPoints="1"/>
              </p:cNvSpPr>
              <p:nvPr/>
            </p:nvSpPr>
            <p:spPr bwMode="auto">
              <a:xfrm>
                <a:off x="3656" y="2667"/>
                <a:ext cx="53" cy="51"/>
              </a:xfrm>
              <a:custGeom>
                <a:avLst/>
                <a:gdLst>
                  <a:gd name="T0" fmla="*/ 0 w 108"/>
                  <a:gd name="T1" fmla="*/ 2 h 101"/>
                  <a:gd name="T2" fmla="*/ 0 w 108"/>
                  <a:gd name="T3" fmla="*/ 2 h 101"/>
                  <a:gd name="T4" fmla="*/ 0 w 108"/>
                  <a:gd name="T5" fmla="*/ 1 h 101"/>
                  <a:gd name="T6" fmla="*/ 0 w 108"/>
                  <a:gd name="T7" fmla="*/ 1 h 101"/>
                  <a:gd name="T8" fmla="*/ 0 w 108"/>
                  <a:gd name="T9" fmla="*/ 2 h 101"/>
                  <a:gd name="T10" fmla="*/ 0 w 108"/>
                  <a:gd name="T11" fmla="*/ 1 h 101"/>
                  <a:gd name="T12" fmla="*/ 1 w 108"/>
                  <a:gd name="T13" fmla="*/ 2 h 101"/>
                  <a:gd name="T14" fmla="*/ 1 w 108"/>
                  <a:gd name="T15" fmla="*/ 1 h 101"/>
                  <a:gd name="T16" fmla="*/ 1 w 108"/>
                  <a:gd name="T17" fmla="*/ 0 h 101"/>
                  <a:gd name="T18" fmla="*/ 0 w 108"/>
                  <a:gd name="T19" fmla="*/ 1 h 101"/>
                  <a:gd name="T20" fmla="*/ 0 w 108"/>
                  <a:gd name="T21" fmla="*/ 2 h 101"/>
                  <a:gd name="T22" fmla="*/ 1 w 108"/>
                  <a:gd name="T23" fmla="*/ 2 h 101"/>
                  <a:gd name="T24" fmla="*/ 1 w 108"/>
                  <a:gd name="T25" fmla="*/ 2 h 101"/>
                  <a:gd name="T26" fmla="*/ 0 w 108"/>
                  <a:gd name="T27" fmla="*/ 2 h 101"/>
                  <a:gd name="T28" fmla="*/ 0 w 108"/>
                  <a:gd name="T29" fmla="*/ 2 h 101"/>
                  <a:gd name="T30" fmla="*/ 0 w 108"/>
                  <a:gd name="T31" fmla="*/ 2 h 101"/>
                  <a:gd name="T32" fmla="*/ 1 w 108"/>
                  <a:gd name="T33" fmla="*/ 2 h 101"/>
                  <a:gd name="T34" fmla="*/ 1 w 108"/>
                  <a:gd name="T35" fmla="*/ 2 h 101"/>
                  <a:gd name="T36" fmla="*/ 0 w 108"/>
                  <a:gd name="T37" fmla="*/ 2 h 101"/>
                  <a:gd name="T38" fmla="*/ 0 w 108"/>
                  <a:gd name="T39" fmla="*/ 2 h 101"/>
                  <a:gd name="T40" fmla="*/ 0 w 108"/>
                  <a:gd name="T41" fmla="*/ 2 h 101"/>
                  <a:gd name="T42" fmla="*/ 1 w 108"/>
                  <a:gd name="T43" fmla="*/ 2 h 101"/>
                  <a:gd name="T44" fmla="*/ 1 w 108"/>
                  <a:gd name="T45" fmla="*/ 2 h 101"/>
                  <a:gd name="T46" fmla="*/ 0 w 108"/>
                  <a:gd name="T47" fmla="*/ 2 h 101"/>
                  <a:gd name="T48" fmla="*/ 0 w 108"/>
                  <a:gd name="T49" fmla="*/ 2 h 101"/>
                  <a:gd name="T50" fmla="*/ 0 w 108"/>
                  <a:gd name="T51" fmla="*/ 2 h 101"/>
                  <a:gd name="T52" fmla="*/ 1 w 108"/>
                  <a:gd name="T53" fmla="*/ 2 h 101"/>
                  <a:gd name="T54" fmla="*/ 1 w 108"/>
                  <a:gd name="T55" fmla="*/ 2 h 101"/>
                  <a:gd name="T56" fmla="*/ 0 w 108"/>
                  <a:gd name="T57" fmla="*/ 2 h 101"/>
                  <a:gd name="T58" fmla="*/ 0 w 108"/>
                  <a:gd name="T59" fmla="*/ 2 h 101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08"/>
                  <a:gd name="T91" fmla="*/ 0 h 101"/>
                  <a:gd name="T92" fmla="*/ 108 w 108"/>
                  <a:gd name="T93" fmla="*/ 101 h 101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08" h="101">
                    <a:moveTo>
                      <a:pt x="0" y="80"/>
                    </a:moveTo>
                    <a:lnTo>
                      <a:pt x="29" y="92"/>
                    </a:lnTo>
                    <a:lnTo>
                      <a:pt x="43" y="53"/>
                    </a:lnTo>
                    <a:lnTo>
                      <a:pt x="14" y="42"/>
                    </a:lnTo>
                    <a:lnTo>
                      <a:pt x="0" y="80"/>
                    </a:lnTo>
                    <a:close/>
                    <a:moveTo>
                      <a:pt x="54" y="57"/>
                    </a:moveTo>
                    <a:lnTo>
                      <a:pt x="87" y="71"/>
                    </a:lnTo>
                    <a:lnTo>
                      <a:pt x="108" y="13"/>
                    </a:lnTo>
                    <a:lnTo>
                      <a:pt x="75" y="0"/>
                    </a:lnTo>
                    <a:lnTo>
                      <a:pt x="54" y="57"/>
                    </a:lnTo>
                    <a:close/>
                    <a:moveTo>
                      <a:pt x="52" y="73"/>
                    </a:moveTo>
                    <a:lnTo>
                      <a:pt x="79" y="82"/>
                    </a:lnTo>
                    <a:lnTo>
                      <a:pt x="81" y="80"/>
                    </a:lnTo>
                    <a:lnTo>
                      <a:pt x="52" y="71"/>
                    </a:lnTo>
                    <a:lnTo>
                      <a:pt x="52" y="73"/>
                    </a:lnTo>
                    <a:close/>
                    <a:moveTo>
                      <a:pt x="50" y="78"/>
                    </a:moveTo>
                    <a:lnTo>
                      <a:pt x="77" y="90"/>
                    </a:lnTo>
                    <a:lnTo>
                      <a:pt x="77" y="86"/>
                    </a:lnTo>
                    <a:lnTo>
                      <a:pt x="50" y="76"/>
                    </a:lnTo>
                    <a:lnTo>
                      <a:pt x="50" y="78"/>
                    </a:lnTo>
                    <a:close/>
                    <a:moveTo>
                      <a:pt x="48" y="86"/>
                    </a:moveTo>
                    <a:lnTo>
                      <a:pt x="75" y="96"/>
                    </a:lnTo>
                    <a:lnTo>
                      <a:pt x="77" y="94"/>
                    </a:lnTo>
                    <a:lnTo>
                      <a:pt x="48" y="82"/>
                    </a:lnTo>
                    <a:lnTo>
                      <a:pt x="48" y="86"/>
                    </a:lnTo>
                    <a:close/>
                    <a:moveTo>
                      <a:pt x="44" y="92"/>
                    </a:moveTo>
                    <a:lnTo>
                      <a:pt x="73" y="101"/>
                    </a:lnTo>
                    <a:lnTo>
                      <a:pt x="73" y="99"/>
                    </a:lnTo>
                    <a:lnTo>
                      <a:pt x="46" y="90"/>
                    </a:lnTo>
                    <a:lnTo>
                      <a:pt x="44" y="9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89" name="Freeform 143"/>
              <p:cNvSpPr>
                <a:spLocks/>
              </p:cNvSpPr>
              <p:nvPr/>
            </p:nvSpPr>
            <p:spPr bwMode="auto">
              <a:xfrm>
                <a:off x="3671" y="2652"/>
                <a:ext cx="45" cy="18"/>
              </a:xfrm>
              <a:custGeom>
                <a:avLst/>
                <a:gdLst>
                  <a:gd name="T0" fmla="*/ 0 w 90"/>
                  <a:gd name="T1" fmla="*/ 0 h 37"/>
                  <a:gd name="T2" fmla="*/ 1 w 90"/>
                  <a:gd name="T3" fmla="*/ 0 h 37"/>
                  <a:gd name="T4" fmla="*/ 1 w 90"/>
                  <a:gd name="T5" fmla="*/ 0 h 37"/>
                  <a:gd name="T6" fmla="*/ 1 w 90"/>
                  <a:gd name="T7" fmla="*/ 0 h 37"/>
                  <a:gd name="T8" fmla="*/ 0 w 90"/>
                  <a:gd name="T9" fmla="*/ 0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"/>
                  <a:gd name="T16" fmla="*/ 0 h 37"/>
                  <a:gd name="T17" fmla="*/ 90 w 90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" h="37">
                    <a:moveTo>
                      <a:pt x="0" y="4"/>
                    </a:moveTo>
                    <a:lnTo>
                      <a:pt x="88" y="37"/>
                    </a:lnTo>
                    <a:lnTo>
                      <a:pt x="90" y="33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90" name="Line 144"/>
              <p:cNvSpPr>
                <a:spLocks noChangeShapeType="1"/>
              </p:cNvSpPr>
              <p:nvPr/>
            </p:nvSpPr>
            <p:spPr bwMode="auto">
              <a:xfrm>
                <a:off x="3672" y="2656"/>
                <a:ext cx="41" cy="15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91" name="Line 145"/>
              <p:cNvSpPr>
                <a:spLocks noChangeShapeType="1"/>
              </p:cNvSpPr>
              <p:nvPr/>
            </p:nvSpPr>
            <p:spPr bwMode="auto">
              <a:xfrm flipH="1">
                <a:off x="3681" y="2701"/>
                <a:ext cx="3" cy="1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92" name="Line 146"/>
              <p:cNvSpPr>
                <a:spLocks noChangeShapeType="1"/>
              </p:cNvSpPr>
              <p:nvPr/>
            </p:nvSpPr>
            <p:spPr bwMode="auto">
              <a:xfrm flipH="1">
                <a:off x="3684" y="2702"/>
                <a:ext cx="3" cy="1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93" name="Line 147"/>
              <p:cNvSpPr>
                <a:spLocks noChangeShapeType="1"/>
              </p:cNvSpPr>
              <p:nvPr/>
            </p:nvSpPr>
            <p:spPr bwMode="auto">
              <a:xfrm>
                <a:off x="3683" y="2700"/>
                <a:ext cx="13" cy="6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94" name="Line 148"/>
              <p:cNvSpPr>
                <a:spLocks noChangeShapeType="1"/>
              </p:cNvSpPr>
              <p:nvPr/>
            </p:nvSpPr>
            <p:spPr bwMode="auto">
              <a:xfrm flipH="1">
                <a:off x="3689" y="2705"/>
                <a:ext cx="5" cy="1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95" name="Line 149"/>
              <p:cNvSpPr>
                <a:spLocks noChangeShapeType="1"/>
              </p:cNvSpPr>
              <p:nvPr/>
            </p:nvSpPr>
            <p:spPr bwMode="auto">
              <a:xfrm flipH="1">
                <a:off x="3686" y="2704"/>
                <a:ext cx="4" cy="1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96" name="Line 150"/>
              <p:cNvSpPr>
                <a:spLocks noChangeShapeType="1"/>
              </p:cNvSpPr>
              <p:nvPr/>
            </p:nvSpPr>
            <p:spPr bwMode="auto">
              <a:xfrm>
                <a:off x="3666" y="2679"/>
                <a:ext cx="14" cy="5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97" name="Line 151"/>
              <p:cNvSpPr>
                <a:spLocks noChangeShapeType="1"/>
              </p:cNvSpPr>
              <p:nvPr/>
            </p:nvSpPr>
            <p:spPr bwMode="auto">
              <a:xfrm>
                <a:off x="3665" y="2681"/>
                <a:ext cx="13" cy="5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98" name="Line 152"/>
              <p:cNvSpPr>
                <a:spLocks noChangeShapeType="1"/>
              </p:cNvSpPr>
              <p:nvPr/>
            </p:nvSpPr>
            <p:spPr bwMode="auto">
              <a:xfrm>
                <a:off x="3665" y="2684"/>
                <a:ext cx="9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99" name="Line 153"/>
              <p:cNvSpPr>
                <a:spLocks noChangeShapeType="1"/>
              </p:cNvSpPr>
              <p:nvPr/>
            </p:nvSpPr>
            <p:spPr bwMode="auto">
              <a:xfrm>
                <a:off x="3664" y="2686"/>
                <a:ext cx="14" cy="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00" name="Line 154"/>
              <p:cNvSpPr>
                <a:spLocks noChangeShapeType="1"/>
              </p:cNvSpPr>
              <p:nvPr/>
            </p:nvSpPr>
            <p:spPr bwMode="auto">
              <a:xfrm>
                <a:off x="3670" y="2670"/>
                <a:ext cx="7" cy="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01" name="Line 155"/>
              <p:cNvSpPr>
                <a:spLocks noChangeShapeType="1"/>
              </p:cNvSpPr>
              <p:nvPr/>
            </p:nvSpPr>
            <p:spPr bwMode="auto">
              <a:xfrm>
                <a:off x="3669" y="2672"/>
                <a:ext cx="14" cy="5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02" name="Line 156"/>
              <p:cNvSpPr>
                <a:spLocks noChangeShapeType="1"/>
              </p:cNvSpPr>
              <p:nvPr/>
            </p:nvSpPr>
            <p:spPr bwMode="auto">
              <a:xfrm>
                <a:off x="3668" y="2674"/>
                <a:ext cx="14" cy="6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03" name="Line 157"/>
              <p:cNvSpPr>
                <a:spLocks noChangeShapeType="1"/>
              </p:cNvSpPr>
              <p:nvPr/>
            </p:nvSpPr>
            <p:spPr bwMode="auto">
              <a:xfrm>
                <a:off x="3667" y="2677"/>
                <a:ext cx="14" cy="5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04" name="Line 158"/>
              <p:cNvSpPr>
                <a:spLocks noChangeShapeType="1"/>
              </p:cNvSpPr>
              <p:nvPr/>
            </p:nvSpPr>
            <p:spPr bwMode="auto">
              <a:xfrm>
                <a:off x="3672" y="2664"/>
                <a:ext cx="14" cy="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05" name="Line 159"/>
              <p:cNvSpPr>
                <a:spLocks noChangeShapeType="1"/>
              </p:cNvSpPr>
              <p:nvPr/>
            </p:nvSpPr>
            <p:spPr bwMode="auto">
              <a:xfrm>
                <a:off x="3671" y="2665"/>
                <a:ext cx="14" cy="5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06" name="Line 160"/>
              <p:cNvSpPr>
                <a:spLocks noChangeShapeType="1"/>
              </p:cNvSpPr>
              <p:nvPr/>
            </p:nvSpPr>
            <p:spPr bwMode="auto">
              <a:xfrm>
                <a:off x="3670" y="2667"/>
                <a:ext cx="13" cy="5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07" name="Freeform 161"/>
              <p:cNvSpPr>
                <a:spLocks/>
              </p:cNvSpPr>
              <p:nvPr/>
            </p:nvSpPr>
            <p:spPr bwMode="auto">
              <a:xfrm>
                <a:off x="3704" y="2674"/>
                <a:ext cx="3" cy="4"/>
              </a:xfrm>
              <a:custGeom>
                <a:avLst/>
                <a:gdLst>
                  <a:gd name="T0" fmla="*/ 0 w 6"/>
                  <a:gd name="T1" fmla="*/ 1 h 8"/>
                  <a:gd name="T2" fmla="*/ 1 w 6"/>
                  <a:gd name="T3" fmla="*/ 1 h 8"/>
                  <a:gd name="T4" fmla="*/ 1 w 6"/>
                  <a:gd name="T5" fmla="*/ 1 h 8"/>
                  <a:gd name="T6" fmla="*/ 1 w 6"/>
                  <a:gd name="T7" fmla="*/ 1 h 8"/>
                  <a:gd name="T8" fmla="*/ 1 w 6"/>
                  <a:gd name="T9" fmla="*/ 0 h 8"/>
                  <a:gd name="T10" fmla="*/ 0 w 6"/>
                  <a:gd name="T11" fmla="*/ 1 h 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8"/>
                  <a:gd name="T20" fmla="*/ 6 w 6"/>
                  <a:gd name="T21" fmla="*/ 8 h 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8">
                    <a:moveTo>
                      <a:pt x="0" y="8"/>
                    </a:moveTo>
                    <a:lnTo>
                      <a:pt x="2" y="8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4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08" name="Freeform 162"/>
              <p:cNvSpPr>
                <a:spLocks/>
              </p:cNvSpPr>
              <p:nvPr/>
            </p:nvSpPr>
            <p:spPr bwMode="auto">
              <a:xfrm>
                <a:off x="3700" y="2674"/>
                <a:ext cx="3" cy="3"/>
              </a:xfrm>
              <a:custGeom>
                <a:avLst/>
                <a:gdLst>
                  <a:gd name="T0" fmla="*/ 1 w 5"/>
                  <a:gd name="T1" fmla="*/ 1 h 6"/>
                  <a:gd name="T2" fmla="*/ 0 w 5"/>
                  <a:gd name="T3" fmla="*/ 1 h 6"/>
                  <a:gd name="T4" fmla="*/ 1 w 5"/>
                  <a:gd name="T5" fmla="*/ 1 h 6"/>
                  <a:gd name="T6" fmla="*/ 1 w 5"/>
                  <a:gd name="T7" fmla="*/ 1 h 6"/>
                  <a:gd name="T8" fmla="*/ 1 w 5"/>
                  <a:gd name="T9" fmla="*/ 0 h 6"/>
                  <a:gd name="T10" fmla="*/ 1 w 5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6"/>
                  <a:gd name="T20" fmla="*/ 5 w 5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6">
                    <a:moveTo>
                      <a:pt x="3" y="6"/>
                    </a:moveTo>
                    <a:lnTo>
                      <a:pt x="0" y="6"/>
                    </a:lnTo>
                    <a:lnTo>
                      <a:pt x="2" y="4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3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09" name="Freeform 163"/>
              <p:cNvSpPr>
                <a:spLocks/>
              </p:cNvSpPr>
              <p:nvPr/>
            </p:nvSpPr>
            <p:spPr bwMode="auto">
              <a:xfrm>
                <a:off x="3693" y="2672"/>
                <a:ext cx="6" cy="4"/>
              </a:xfrm>
              <a:custGeom>
                <a:avLst/>
                <a:gdLst>
                  <a:gd name="T0" fmla="*/ 1 w 12"/>
                  <a:gd name="T1" fmla="*/ 1 h 8"/>
                  <a:gd name="T2" fmla="*/ 1 w 12"/>
                  <a:gd name="T3" fmla="*/ 1 h 8"/>
                  <a:gd name="T4" fmla="*/ 1 w 12"/>
                  <a:gd name="T5" fmla="*/ 1 h 8"/>
                  <a:gd name="T6" fmla="*/ 1 w 12"/>
                  <a:gd name="T7" fmla="*/ 1 h 8"/>
                  <a:gd name="T8" fmla="*/ 1 w 12"/>
                  <a:gd name="T9" fmla="*/ 1 h 8"/>
                  <a:gd name="T10" fmla="*/ 0 w 12"/>
                  <a:gd name="T11" fmla="*/ 1 h 8"/>
                  <a:gd name="T12" fmla="*/ 0 w 12"/>
                  <a:gd name="T13" fmla="*/ 1 h 8"/>
                  <a:gd name="T14" fmla="*/ 1 w 12"/>
                  <a:gd name="T15" fmla="*/ 1 h 8"/>
                  <a:gd name="T16" fmla="*/ 1 w 12"/>
                  <a:gd name="T17" fmla="*/ 1 h 8"/>
                  <a:gd name="T18" fmla="*/ 1 w 12"/>
                  <a:gd name="T19" fmla="*/ 1 h 8"/>
                  <a:gd name="T20" fmla="*/ 1 w 12"/>
                  <a:gd name="T21" fmla="*/ 1 h 8"/>
                  <a:gd name="T22" fmla="*/ 1 w 12"/>
                  <a:gd name="T23" fmla="*/ 1 h 8"/>
                  <a:gd name="T24" fmla="*/ 1 w 12"/>
                  <a:gd name="T25" fmla="*/ 1 h 8"/>
                  <a:gd name="T26" fmla="*/ 1 w 12"/>
                  <a:gd name="T27" fmla="*/ 1 h 8"/>
                  <a:gd name="T28" fmla="*/ 1 w 12"/>
                  <a:gd name="T29" fmla="*/ 1 h 8"/>
                  <a:gd name="T30" fmla="*/ 1 w 12"/>
                  <a:gd name="T31" fmla="*/ 0 h 8"/>
                  <a:gd name="T32" fmla="*/ 1 w 12"/>
                  <a:gd name="T33" fmla="*/ 0 h 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"/>
                  <a:gd name="T52" fmla="*/ 0 h 8"/>
                  <a:gd name="T53" fmla="*/ 12 w 12"/>
                  <a:gd name="T54" fmla="*/ 8 h 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" h="8">
                    <a:moveTo>
                      <a:pt x="10" y="6"/>
                    </a:moveTo>
                    <a:lnTo>
                      <a:pt x="10" y="6"/>
                    </a:lnTo>
                    <a:lnTo>
                      <a:pt x="8" y="6"/>
                    </a:lnTo>
                    <a:lnTo>
                      <a:pt x="6" y="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6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0" name="Line 164"/>
              <p:cNvSpPr>
                <a:spLocks noChangeShapeType="1"/>
              </p:cNvSpPr>
              <p:nvPr/>
            </p:nvSpPr>
            <p:spPr bwMode="auto">
              <a:xfrm flipV="1">
                <a:off x="3694" y="2671"/>
                <a:ext cx="1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1" name="Line 165"/>
              <p:cNvSpPr>
                <a:spLocks noChangeShapeType="1"/>
              </p:cNvSpPr>
              <p:nvPr/>
            </p:nvSpPr>
            <p:spPr bwMode="auto">
              <a:xfrm flipV="1">
                <a:off x="3699" y="2673"/>
                <a:ext cx="1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2" name="Freeform 166"/>
              <p:cNvSpPr>
                <a:spLocks/>
              </p:cNvSpPr>
              <p:nvPr/>
            </p:nvSpPr>
            <p:spPr bwMode="auto">
              <a:xfrm>
                <a:off x="3691" y="2677"/>
                <a:ext cx="3" cy="3"/>
              </a:xfrm>
              <a:custGeom>
                <a:avLst/>
                <a:gdLst>
                  <a:gd name="T0" fmla="*/ 1 w 6"/>
                  <a:gd name="T1" fmla="*/ 0 h 6"/>
                  <a:gd name="T2" fmla="*/ 1 w 6"/>
                  <a:gd name="T3" fmla="*/ 0 h 6"/>
                  <a:gd name="T4" fmla="*/ 0 w 6"/>
                  <a:gd name="T5" fmla="*/ 1 h 6"/>
                  <a:gd name="T6" fmla="*/ 0 w 6"/>
                  <a:gd name="T7" fmla="*/ 1 h 6"/>
                  <a:gd name="T8" fmla="*/ 0 w 6"/>
                  <a:gd name="T9" fmla="*/ 1 h 6"/>
                  <a:gd name="T10" fmla="*/ 1 w 6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6"/>
                  <a:gd name="T20" fmla="*/ 6 w 6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6">
                    <a:moveTo>
                      <a:pt x="4" y="0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6" y="4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3" name="Freeform 167"/>
              <p:cNvSpPr>
                <a:spLocks/>
              </p:cNvSpPr>
              <p:nvPr/>
            </p:nvSpPr>
            <p:spPr bwMode="auto">
              <a:xfrm>
                <a:off x="3694" y="2678"/>
                <a:ext cx="3" cy="3"/>
              </a:xfrm>
              <a:custGeom>
                <a:avLst/>
                <a:gdLst>
                  <a:gd name="T0" fmla="*/ 1 w 6"/>
                  <a:gd name="T1" fmla="*/ 0 h 6"/>
                  <a:gd name="T2" fmla="*/ 1 w 6"/>
                  <a:gd name="T3" fmla="*/ 0 h 6"/>
                  <a:gd name="T4" fmla="*/ 1 w 6"/>
                  <a:gd name="T5" fmla="*/ 1 h 6"/>
                  <a:gd name="T6" fmla="*/ 1 w 6"/>
                  <a:gd name="T7" fmla="*/ 1 h 6"/>
                  <a:gd name="T8" fmla="*/ 0 w 6"/>
                  <a:gd name="T9" fmla="*/ 1 h 6"/>
                  <a:gd name="T10" fmla="*/ 1 w 6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6"/>
                  <a:gd name="T20" fmla="*/ 6 w 6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6">
                    <a:moveTo>
                      <a:pt x="4" y="0"/>
                    </a:moveTo>
                    <a:lnTo>
                      <a:pt x="6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4" name="Freeform 168"/>
              <p:cNvSpPr>
                <a:spLocks/>
              </p:cNvSpPr>
              <p:nvPr/>
            </p:nvSpPr>
            <p:spPr bwMode="auto">
              <a:xfrm>
                <a:off x="3699" y="2679"/>
                <a:ext cx="5" cy="4"/>
              </a:xfrm>
              <a:custGeom>
                <a:avLst/>
                <a:gdLst>
                  <a:gd name="T0" fmla="*/ 0 w 9"/>
                  <a:gd name="T1" fmla="*/ 1 h 7"/>
                  <a:gd name="T2" fmla="*/ 1 w 9"/>
                  <a:gd name="T3" fmla="*/ 1 h 7"/>
                  <a:gd name="T4" fmla="*/ 1 w 9"/>
                  <a:gd name="T5" fmla="*/ 0 h 7"/>
                  <a:gd name="T6" fmla="*/ 1 w 9"/>
                  <a:gd name="T7" fmla="*/ 0 h 7"/>
                  <a:gd name="T8" fmla="*/ 1 w 9"/>
                  <a:gd name="T9" fmla="*/ 0 h 7"/>
                  <a:gd name="T10" fmla="*/ 1 w 9"/>
                  <a:gd name="T11" fmla="*/ 0 h 7"/>
                  <a:gd name="T12" fmla="*/ 1 w 9"/>
                  <a:gd name="T13" fmla="*/ 0 h 7"/>
                  <a:gd name="T14" fmla="*/ 1 w 9"/>
                  <a:gd name="T15" fmla="*/ 1 h 7"/>
                  <a:gd name="T16" fmla="*/ 1 w 9"/>
                  <a:gd name="T17" fmla="*/ 1 h 7"/>
                  <a:gd name="T18" fmla="*/ 1 w 9"/>
                  <a:gd name="T19" fmla="*/ 1 h 7"/>
                  <a:gd name="T20" fmla="*/ 0 w 9"/>
                  <a:gd name="T21" fmla="*/ 1 h 7"/>
                  <a:gd name="T22" fmla="*/ 0 w 9"/>
                  <a:gd name="T23" fmla="*/ 1 h 7"/>
                  <a:gd name="T24" fmla="*/ 0 w 9"/>
                  <a:gd name="T25" fmla="*/ 1 h 7"/>
                  <a:gd name="T26" fmla="*/ 1 w 9"/>
                  <a:gd name="T27" fmla="*/ 1 h 7"/>
                  <a:gd name="T28" fmla="*/ 1 w 9"/>
                  <a:gd name="T29" fmla="*/ 1 h 7"/>
                  <a:gd name="T30" fmla="*/ 1 w 9"/>
                  <a:gd name="T31" fmla="*/ 1 h 7"/>
                  <a:gd name="T32" fmla="*/ 1 w 9"/>
                  <a:gd name="T33" fmla="*/ 1 h 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"/>
                  <a:gd name="T52" fmla="*/ 0 h 7"/>
                  <a:gd name="T53" fmla="*/ 9 w 9"/>
                  <a:gd name="T54" fmla="*/ 7 h 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" h="7">
                    <a:moveTo>
                      <a:pt x="0" y="2"/>
                    </a:moveTo>
                    <a:lnTo>
                      <a:pt x="2" y="2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5" y="2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5" y="7"/>
                    </a:lnTo>
                    <a:lnTo>
                      <a:pt x="4" y="7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5" name="Line 169"/>
              <p:cNvSpPr>
                <a:spLocks noChangeShapeType="1"/>
              </p:cNvSpPr>
              <p:nvPr/>
            </p:nvSpPr>
            <p:spPr bwMode="auto">
              <a:xfrm flipH="1">
                <a:off x="3702" y="2681"/>
                <a:ext cx="1" cy="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6" name="Line 170"/>
              <p:cNvSpPr>
                <a:spLocks noChangeShapeType="1"/>
              </p:cNvSpPr>
              <p:nvPr/>
            </p:nvSpPr>
            <p:spPr bwMode="auto">
              <a:xfrm flipH="1">
                <a:off x="3697" y="2679"/>
                <a:ext cx="1" cy="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7" name="Freeform 171"/>
              <p:cNvSpPr>
                <a:spLocks/>
              </p:cNvSpPr>
              <p:nvPr/>
            </p:nvSpPr>
            <p:spPr bwMode="auto">
              <a:xfrm>
                <a:off x="3700" y="2685"/>
                <a:ext cx="3" cy="3"/>
              </a:xfrm>
              <a:custGeom>
                <a:avLst/>
                <a:gdLst>
                  <a:gd name="T0" fmla="*/ 0 w 5"/>
                  <a:gd name="T1" fmla="*/ 0 h 8"/>
                  <a:gd name="T2" fmla="*/ 1 w 5"/>
                  <a:gd name="T3" fmla="*/ 0 h 8"/>
                  <a:gd name="T4" fmla="*/ 1 w 5"/>
                  <a:gd name="T5" fmla="*/ 0 h 8"/>
                  <a:gd name="T6" fmla="*/ 1 w 5"/>
                  <a:gd name="T7" fmla="*/ 0 h 8"/>
                  <a:gd name="T8" fmla="*/ 1 w 5"/>
                  <a:gd name="T9" fmla="*/ 0 h 8"/>
                  <a:gd name="T10" fmla="*/ 0 w 5"/>
                  <a:gd name="T11" fmla="*/ 0 h 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8"/>
                  <a:gd name="T20" fmla="*/ 5 w 5"/>
                  <a:gd name="T21" fmla="*/ 8 h 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8">
                    <a:moveTo>
                      <a:pt x="0" y="8"/>
                    </a:moveTo>
                    <a:lnTo>
                      <a:pt x="2" y="6"/>
                    </a:lnTo>
                    <a:lnTo>
                      <a:pt x="3" y="4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0" y="2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8" name="Freeform 172"/>
              <p:cNvSpPr>
                <a:spLocks/>
              </p:cNvSpPr>
              <p:nvPr/>
            </p:nvSpPr>
            <p:spPr bwMode="auto">
              <a:xfrm>
                <a:off x="3696" y="2685"/>
                <a:ext cx="4" cy="3"/>
              </a:xfrm>
              <a:custGeom>
                <a:avLst/>
                <a:gdLst>
                  <a:gd name="T0" fmla="*/ 1 w 8"/>
                  <a:gd name="T1" fmla="*/ 1 h 6"/>
                  <a:gd name="T2" fmla="*/ 0 w 8"/>
                  <a:gd name="T3" fmla="*/ 1 h 6"/>
                  <a:gd name="T4" fmla="*/ 1 w 8"/>
                  <a:gd name="T5" fmla="*/ 1 h 6"/>
                  <a:gd name="T6" fmla="*/ 1 w 8"/>
                  <a:gd name="T7" fmla="*/ 1 h 6"/>
                  <a:gd name="T8" fmla="*/ 1 w 8"/>
                  <a:gd name="T9" fmla="*/ 0 h 6"/>
                  <a:gd name="T10" fmla="*/ 1 w 8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"/>
                  <a:gd name="T19" fmla="*/ 0 h 6"/>
                  <a:gd name="T20" fmla="*/ 8 w 8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" h="6">
                    <a:moveTo>
                      <a:pt x="4" y="6"/>
                    </a:moveTo>
                    <a:lnTo>
                      <a:pt x="0" y="4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8" y="0"/>
                    </a:lnTo>
                    <a:lnTo>
                      <a:pt x="4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9" name="Freeform 173"/>
              <p:cNvSpPr>
                <a:spLocks/>
              </p:cNvSpPr>
              <p:nvPr/>
            </p:nvSpPr>
            <p:spPr bwMode="auto">
              <a:xfrm>
                <a:off x="3689" y="2683"/>
                <a:ext cx="6" cy="4"/>
              </a:xfrm>
              <a:custGeom>
                <a:avLst/>
                <a:gdLst>
                  <a:gd name="T0" fmla="*/ 1 w 11"/>
                  <a:gd name="T1" fmla="*/ 1 h 8"/>
                  <a:gd name="T2" fmla="*/ 1 w 11"/>
                  <a:gd name="T3" fmla="*/ 1 h 8"/>
                  <a:gd name="T4" fmla="*/ 1 w 11"/>
                  <a:gd name="T5" fmla="*/ 1 h 8"/>
                  <a:gd name="T6" fmla="*/ 1 w 11"/>
                  <a:gd name="T7" fmla="*/ 1 h 8"/>
                  <a:gd name="T8" fmla="*/ 1 w 11"/>
                  <a:gd name="T9" fmla="*/ 1 h 8"/>
                  <a:gd name="T10" fmla="*/ 0 w 11"/>
                  <a:gd name="T11" fmla="*/ 1 h 8"/>
                  <a:gd name="T12" fmla="*/ 0 w 11"/>
                  <a:gd name="T13" fmla="*/ 1 h 8"/>
                  <a:gd name="T14" fmla="*/ 1 w 11"/>
                  <a:gd name="T15" fmla="*/ 1 h 8"/>
                  <a:gd name="T16" fmla="*/ 1 w 11"/>
                  <a:gd name="T17" fmla="*/ 1 h 8"/>
                  <a:gd name="T18" fmla="*/ 1 w 11"/>
                  <a:gd name="T19" fmla="*/ 1 h 8"/>
                  <a:gd name="T20" fmla="*/ 1 w 11"/>
                  <a:gd name="T21" fmla="*/ 1 h 8"/>
                  <a:gd name="T22" fmla="*/ 1 w 11"/>
                  <a:gd name="T23" fmla="*/ 0 h 8"/>
                  <a:gd name="T24" fmla="*/ 1 w 11"/>
                  <a:gd name="T25" fmla="*/ 0 h 8"/>
                  <a:gd name="T26" fmla="*/ 1 w 11"/>
                  <a:gd name="T27" fmla="*/ 0 h 8"/>
                  <a:gd name="T28" fmla="*/ 1 w 11"/>
                  <a:gd name="T29" fmla="*/ 0 h 8"/>
                  <a:gd name="T30" fmla="*/ 1 w 11"/>
                  <a:gd name="T31" fmla="*/ 0 h 8"/>
                  <a:gd name="T32" fmla="*/ 1 w 11"/>
                  <a:gd name="T33" fmla="*/ 0 h 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1"/>
                  <a:gd name="T52" fmla="*/ 0 h 8"/>
                  <a:gd name="T53" fmla="*/ 11 w 11"/>
                  <a:gd name="T54" fmla="*/ 8 h 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1" h="8">
                    <a:moveTo>
                      <a:pt x="9" y="6"/>
                    </a:moveTo>
                    <a:lnTo>
                      <a:pt x="9" y="6"/>
                    </a:lnTo>
                    <a:lnTo>
                      <a:pt x="7" y="6"/>
                    </a:lnTo>
                    <a:lnTo>
                      <a:pt x="5" y="8"/>
                    </a:lnTo>
                    <a:lnTo>
                      <a:pt x="3" y="8"/>
                    </a:lnTo>
                    <a:lnTo>
                      <a:pt x="0" y="8"/>
                    </a:lnTo>
                    <a:lnTo>
                      <a:pt x="1" y="6"/>
                    </a:lnTo>
                    <a:lnTo>
                      <a:pt x="5" y="4"/>
                    </a:lnTo>
                    <a:lnTo>
                      <a:pt x="7" y="4"/>
                    </a:lnTo>
                    <a:lnTo>
                      <a:pt x="9" y="2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7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20" name="Line 174"/>
              <p:cNvSpPr>
                <a:spLocks noChangeShapeType="1"/>
              </p:cNvSpPr>
              <p:nvPr/>
            </p:nvSpPr>
            <p:spPr bwMode="auto">
              <a:xfrm flipV="1">
                <a:off x="3691" y="2682"/>
                <a:ext cx="1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21" name="Line 175"/>
              <p:cNvSpPr>
                <a:spLocks noChangeShapeType="1"/>
              </p:cNvSpPr>
              <p:nvPr/>
            </p:nvSpPr>
            <p:spPr bwMode="auto">
              <a:xfrm flipV="1">
                <a:off x="3695" y="2684"/>
                <a:ext cx="1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22" name="Freeform 176"/>
              <p:cNvSpPr>
                <a:spLocks/>
              </p:cNvSpPr>
              <p:nvPr/>
            </p:nvSpPr>
            <p:spPr bwMode="auto">
              <a:xfrm>
                <a:off x="3687" y="2688"/>
                <a:ext cx="3" cy="2"/>
              </a:xfrm>
              <a:custGeom>
                <a:avLst/>
                <a:gdLst>
                  <a:gd name="T0" fmla="*/ 1 w 5"/>
                  <a:gd name="T1" fmla="*/ 0 h 6"/>
                  <a:gd name="T2" fmla="*/ 1 w 5"/>
                  <a:gd name="T3" fmla="*/ 0 h 6"/>
                  <a:gd name="T4" fmla="*/ 1 w 5"/>
                  <a:gd name="T5" fmla="*/ 0 h 6"/>
                  <a:gd name="T6" fmla="*/ 0 w 5"/>
                  <a:gd name="T7" fmla="*/ 0 h 6"/>
                  <a:gd name="T8" fmla="*/ 1 w 5"/>
                  <a:gd name="T9" fmla="*/ 0 h 6"/>
                  <a:gd name="T10" fmla="*/ 1 w 5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6"/>
                  <a:gd name="T20" fmla="*/ 5 w 5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6">
                    <a:moveTo>
                      <a:pt x="5" y="0"/>
                    </a:moveTo>
                    <a:lnTo>
                      <a:pt x="4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5" y="4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23" name="Freeform 177"/>
              <p:cNvSpPr>
                <a:spLocks/>
              </p:cNvSpPr>
              <p:nvPr/>
            </p:nvSpPr>
            <p:spPr bwMode="auto">
              <a:xfrm>
                <a:off x="3691" y="2688"/>
                <a:ext cx="3" cy="3"/>
              </a:xfrm>
              <a:custGeom>
                <a:avLst/>
                <a:gdLst>
                  <a:gd name="T0" fmla="*/ 1 w 6"/>
                  <a:gd name="T1" fmla="*/ 0 h 6"/>
                  <a:gd name="T2" fmla="*/ 1 w 6"/>
                  <a:gd name="T3" fmla="*/ 0 h 6"/>
                  <a:gd name="T4" fmla="*/ 1 w 6"/>
                  <a:gd name="T5" fmla="*/ 1 h 6"/>
                  <a:gd name="T6" fmla="*/ 0 w 6"/>
                  <a:gd name="T7" fmla="*/ 1 h 6"/>
                  <a:gd name="T8" fmla="*/ 0 w 6"/>
                  <a:gd name="T9" fmla="*/ 1 h 6"/>
                  <a:gd name="T10" fmla="*/ 1 w 6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6"/>
                  <a:gd name="T20" fmla="*/ 6 w 6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6">
                    <a:moveTo>
                      <a:pt x="2" y="0"/>
                    </a:moveTo>
                    <a:lnTo>
                      <a:pt x="6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2" y="6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24" name="Freeform 178"/>
              <p:cNvSpPr>
                <a:spLocks/>
              </p:cNvSpPr>
              <p:nvPr/>
            </p:nvSpPr>
            <p:spPr bwMode="auto">
              <a:xfrm>
                <a:off x="3695" y="2689"/>
                <a:ext cx="6" cy="4"/>
              </a:xfrm>
              <a:custGeom>
                <a:avLst/>
                <a:gdLst>
                  <a:gd name="T0" fmla="*/ 1 w 12"/>
                  <a:gd name="T1" fmla="*/ 1 h 8"/>
                  <a:gd name="T2" fmla="*/ 1 w 12"/>
                  <a:gd name="T3" fmla="*/ 1 h 8"/>
                  <a:gd name="T4" fmla="*/ 1 w 12"/>
                  <a:gd name="T5" fmla="*/ 0 h 8"/>
                  <a:gd name="T6" fmla="*/ 1 w 12"/>
                  <a:gd name="T7" fmla="*/ 0 h 8"/>
                  <a:gd name="T8" fmla="*/ 1 w 12"/>
                  <a:gd name="T9" fmla="*/ 0 h 8"/>
                  <a:gd name="T10" fmla="*/ 1 w 12"/>
                  <a:gd name="T11" fmla="*/ 0 h 8"/>
                  <a:gd name="T12" fmla="*/ 1 w 12"/>
                  <a:gd name="T13" fmla="*/ 0 h 8"/>
                  <a:gd name="T14" fmla="*/ 1 w 12"/>
                  <a:gd name="T15" fmla="*/ 1 h 8"/>
                  <a:gd name="T16" fmla="*/ 1 w 12"/>
                  <a:gd name="T17" fmla="*/ 1 h 8"/>
                  <a:gd name="T18" fmla="*/ 1 w 12"/>
                  <a:gd name="T19" fmla="*/ 1 h 8"/>
                  <a:gd name="T20" fmla="*/ 1 w 12"/>
                  <a:gd name="T21" fmla="*/ 1 h 8"/>
                  <a:gd name="T22" fmla="*/ 0 w 12"/>
                  <a:gd name="T23" fmla="*/ 1 h 8"/>
                  <a:gd name="T24" fmla="*/ 1 w 12"/>
                  <a:gd name="T25" fmla="*/ 1 h 8"/>
                  <a:gd name="T26" fmla="*/ 1 w 12"/>
                  <a:gd name="T27" fmla="*/ 1 h 8"/>
                  <a:gd name="T28" fmla="*/ 1 w 12"/>
                  <a:gd name="T29" fmla="*/ 1 h 8"/>
                  <a:gd name="T30" fmla="*/ 1 w 12"/>
                  <a:gd name="T31" fmla="*/ 1 h 8"/>
                  <a:gd name="T32" fmla="*/ 1 w 12"/>
                  <a:gd name="T33" fmla="*/ 1 h 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"/>
                  <a:gd name="T52" fmla="*/ 0 h 8"/>
                  <a:gd name="T53" fmla="*/ 12 w 12"/>
                  <a:gd name="T54" fmla="*/ 8 h 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" h="8">
                    <a:moveTo>
                      <a:pt x="2" y="2"/>
                    </a:moveTo>
                    <a:lnTo>
                      <a:pt x="2" y="2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0" y="2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6" y="8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25" name="Line 179"/>
              <p:cNvSpPr>
                <a:spLocks noChangeShapeType="1"/>
              </p:cNvSpPr>
              <p:nvPr/>
            </p:nvSpPr>
            <p:spPr bwMode="auto">
              <a:xfrm flipH="1">
                <a:off x="3699" y="2691"/>
                <a:ext cx="1" cy="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26" name="Line 180"/>
              <p:cNvSpPr>
                <a:spLocks noChangeShapeType="1"/>
              </p:cNvSpPr>
              <p:nvPr/>
            </p:nvSpPr>
            <p:spPr bwMode="auto">
              <a:xfrm flipH="1">
                <a:off x="3694" y="2689"/>
                <a:ext cx="1" cy="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27" name="Freeform 181"/>
              <p:cNvSpPr>
                <a:spLocks/>
              </p:cNvSpPr>
              <p:nvPr/>
            </p:nvSpPr>
            <p:spPr bwMode="auto">
              <a:xfrm>
                <a:off x="3696" y="2696"/>
                <a:ext cx="4" cy="4"/>
              </a:xfrm>
              <a:custGeom>
                <a:avLst/>
                <a:gdLst>
                  <a:gd name="T0" fmla="*/ 1 w 8"/>
                  <a:gd name="T1" fmla="*/ 1 h 8"/>
                  <a:gd name="T2" fmla="*/ 1 w 8"/>
                  <a:gd name="T3" fmla="*/ 1 h 8"/>
                  <a:gd name="T4" fmla="*/ 1 w 8"/>
                  <a:gd name="T5" fmla="*/ 1 h 8"/>
                  <a:gd name="T6" fmla="*/ 1 w 8"/>
                  <a:gd name="T7" fmla="*/ 0 h 8"/>
                  <a:gd name="T8" fmla="*/ 1 w 8"/>
                  <a:gd name="T9" fmla="*/ 0 h 8"/>
                  <a:gd name="T10" fmla="*/ 0 w 8"/>
                  <a:gd name="T11" fmla="*/ 1 h 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"/>
                  <a:gd name="T19" fmla="*/ 0 h 8"/>
                  <a:gd name="T20" fmla="*/ 8 w 8"/>
                  <a:gd name="T21" fmla="*/ 8 h 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" h="8">
                    <a:moveTo>
                      <a:pt x="2" y="8"/>
                    </a:moveTo>
                    <a:lnTo>
                      <a:pt x="4" y="6"/>
                    </a:lnTo>
                    <a:lnTo>
                      <a:pt x="6" y="4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0" y="2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28" name="Freeform 182"/>
              <p:cNvSpPr>
                <a:spLocks/>
              </p:cNvSpPr>
              <p:nvPr/>
            </p:nvSpPr>
            <p:spPr bwMode="auto">
              <a:xfrm>
                <a:off x="3693" y="2695"/>
                <a:ext cx="3" cy="3"/>
              </a:xfrm>
              <a:custGeom>
                <a:avLst/>
                <a:gdLst>
                  <a:gd name="T0" fmla="*/ 1 w 6"/>
                  <a:gd name="T1" fmla="*/ 1 h 6"/>
                  <a:gd name="T2" fmla="*/ 0 w 6"/>
                  <a:gd name="T3" fmla="*/ 1 h 6"/>
                  <a:gd name="T4" fmla="*/ 1 w 6"/>
                  <a:gd name="T5" fmla="*/ 1 h 6"/>
                  <a:gd name="T6" fmla="*/ 1 w 6"/>
                  <a:gd name="T7" fmla="*/ 1 h 6"/>
                  <a:gd name="T8" fmla="*/ 1 w 6"/>
                  <a:gd name="T9" fmla="*/ 1 h 6"/>
                  <a:gd name="T10" fmla="*/ 1 w 6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6"/>
                  <a:gd name="T20" fmla="*/ 6 w 6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6">
                    <a:moveTo>
                      <a:pt x="2" y="6"/>
                    </a:moveTo>
                    <a:lnTo>
                      <a:pt x="0" y="6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2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29" name="Freeform 183"/>
              <p:cNvSpPr>
                <a:spLocks/>
              </p:cNvSpPr>
              <p:nvPr/>
            </p:nvSpPr>
            <p:spPr bwMode="auto">
              <a:xfrm>
                <a:off x="3686" y="2693"/>
                <a:ext cx="5" cy="5"/>
              </a:xfrm>
              <a:custGeom>
                <a:avLst/>
                <a:gdLst>
                  <a:gd name="T0" fmla="*/ 1 w 9"/>
                  <a:gd name="T1" fmla="*/ 1 h 9"/>
                  <a:gd name="T2" fmla="*/ 1 w 9"/>
                  <a:gd name="T3" fmla="*/ 1 h 9"/>
                  <a:gd name="T4" fmla="*/ 1 w 9"/>
                  <a:gd name="T5" fmla="*/ 1 h 9"/>
                  <a:gd name="T6" fmla="*/ 1 w 9"/>
                  <a:gd name="T7" fmla="*/ 1 h 9"/>
                  <a:gd name="T8" fmla="*/ 1 w 9"/>
                  <a:gd name="T9" fmla="*/ 1 h 9"/>
                  <a:gd name="T10" fmla="*/ 0 w 9"/>
                  <a:gd name="T11" fmla="*/ 1 h 9"/>
                  <a:gd name="T12" fmla="*/ 0 w 9"/>
                  <a:gd name="T13" fmla="*/ 1 h 9"/>
                  <a:gd name="T14" fmla="*/ 1 w 9"/>
                  <a:gd name="T15" fmla="*/ 1 h 9"/>
                  <a:gd name="T16" fmla="*/ 1 w 9"/>
                  <a:gd name="T17" fmla="*/ 1 h 9"/>
                  <a:gd name="T18" fmla="*/ 1 w 9"/>
                  <a:gd name="T19" fmla="*/ 1 h 9"/>
                  <a:gd name="T20" fmla="*/ 1 w 9"/>
                  <a:gd name="T21" fmla="*/ 1 h 9"/>
                  <a:gd name="T22" fmla="*/ 1 w 9"/>
                  <a:gd name="T23" fmla="*/ 1 h 9"/>
                  <a:gd name="T24" fmla="*/ 1 w 9"/>
                  <a:gd name="T25" fmla="*/ 1 h 9"/>
                  <a:gd name="T26" fmla="*/ 1 w 9"/>
                  <a:gd name="T27" fmla="*/ 1 h 9"/>
                  <a:gd name="T28" fmla="*/ 1 w 9"/>
                  <a:gd name="T29" fmla="*/ 1 h 9"/>
                  <a:gd name="T30" fmla="*/ 1 w 9"/>
                  <a:gd name="T31" fmla="*/ 1 h 9"/>
                  <a:gd name="T32" fmla="*/ 1 w 9"/>
                  <a:gd name="T33" fmla="*/ 0 h 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"/>
                  <a:gd name="T52" fmla="*/ 0 h 9"/>
                  <a:gd name="T53" fmla="*/ 9 w 9"/>
                  <a:gd name="T54" fmla="*/ 9 h 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" h="9">
                    <a:moveTo>
                      <a:pt x="9" y="5"/>
                    </a:moveTo>
                    <a:lnTo>
                      <a:pt x="7" y="7"/>
                    </a:lnTo>
                    <a:lnTo>
                      <a:pt x="6" y="7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2" y="5"/>
                    </a:lnTo>
                    <a:lnTo>
                      <a:pt x="4" y="5"/>
                    </a:lnTo>
                    <a:lnTo>
                      <a:pt x="6" y="3"/>
                    </a:lnTo>
                    <a:lnTo>
                      <a:pt x="9" y="3"/>
                    </a:lnTo>
                    <a:lnTo>
                      <a:pt x="9" y="1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4" y="1"/>
                    </a:lnTo>
                    <a:lnTo>
                      <a:pt x="6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30" name="Line 184"/>
              <p:cNvSpPr>
                <a:spLocks noChangeShapeType="1"/>
              </p:cNvSpPr>
              <p:nvPr/>
            </p:nvSpPr>
            <p:spPr bwMode="auto">
              <a:xfrm flipV="1">
                <a:off x="3687" y="2693"/>
                <a:ext cx="1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31" name="Line 185"/>
              <p:cNvSpPr>
                <a:spLocks noChangeShapeType="1"/>
              </p:cNvSpPr>
              <p:nvPr/>
            </p:nvSpPr>
            <p:spPr bwMode="auto">
              <a:xfrm flipV="1">
                <a:off x="3692" y="2695"/>
                <a:ext cx="1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32" name="Freeform 186"/>
              <p:cNvSpPr>
                <a:spLocks/>
              </p:cNvSpPr>
              <p:nvPr/>
            </p:nvSpPr>
            <p:spPr bwMode="auto">
              <a:xfrm>
                <a:off x="3661" y="2691"/>
                <a:ext cx="3" cy="4"/>
              </a:xfrm>
              <a:custGeom>
                <a:avLst/>
                <a:gdLst>
                  <a:gd name="T0" fmla="*/ 1 w 6"/>
                  <a:gd name="T1" fmla="*/ 0 h 7"/>
                  <a:gd name="T2" fmla="*/ 1 w 6"/>
                  <a:gd name="T3" fmla="*/ 1 h 7"/>
                  <a:gd name="T4" fmla="*/ 0 w 6"/>
                  <a:gd name="T5" fmla="*/ 1 h 7"/>
                  <a:gd name="T6" fmla="*/ 0 w 6"/>
                  <a:gd name="T7" fmla="*/ 1 h 7"/>
                  <a:gd name="T8" fmla="*/ 0 w 6"/>
                  <a:gd name="T9" fmla="*/ 1 h 7"/>
                  <a:gd name="T10" fmla="*/ 1 w 6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7"/>
                  <a:gd name="T20" fmla="*/ 6 w 6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7">
                    <a:moveTo>
                      <a:pt x="6" y="0"/>
                    </a:moveTo>
                    <a:lnTo>
                      <a:pt x="4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6" y="5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33" name="Freeform 187"/>
              <p:cNvSpPr>
                <a:spLocks/>
              </p:cNvSpPr>
              <p:nvPr/>
            </p:nvSpPr>
            <p:spPr bwMode="auto">
              <a:xfrm>
                <a:off x="3664" y="2692"/>
                <a:ext cx="3" cy="3"/>
              </a:xfrm>
              <a:custGeom>
                <a:avLst/>
                <a:gdLst>
                  <a:gd name="T0" fmla="*/ 1 w 5"/>
                  <a:gd name="T1" fmla="*/ 0 h 5"/>
                  <a:gd name="T2" fmla="*/ 1 w 5"/>
                  <a:gd name="T3" fmla="*/ 1 h 5"/>
                  <a:gd name="T4" fmla="*/ 1 w 5"/>
                  <a:gd name="T5" fmla="*/ 1 h 5"/>
                  <a:gd name="T6" fmla="*/ 1 w 5"/>
                  <a:gd name="T7" fmla="*/ 1 h 5"/>
                  <a:gd name="T8" fmla="*/ 0 w 5"/>
                  <a:gd name="T9" fmla="*/ 1 h 5"/>
                  <a:gd name="T10" fmla="*/ 1 w 5"/>
                  <a:gd name="T11" fmla="*/ 1 h 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5"/>
                  <a:gd name="T20" fmla="*/ 5 w 5"/>
                  <a:gd name="T21" fmla="*/ 5 h 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5">
                    <a:moveTo>
                      <a:pt x="3" y="0"/>
                    </a:moveTo>
                    <a:lnTo>
                      <a:pt x="5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3" y="5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34" name="Freeform 188"/>
              <p:cNvSpPr>
                <a:spLocks/>
              </p:cNvSpPr>
              <p:nvPr/>
            </p:nvSpPr>
            <p:spPr bwMode="auto">
              <a:xfrm>
                <a:off x="3669" y="2693"/>
                <a:ext cx="5" cy="4"/>
              </a:xfrm>
              <a:custGeom>
                <a:avLst/>
                <a:gdLst>
                  <a:gd name="T0" fmla="*/ 0 w 10"/>
                  <a:gd name="T1" fmla="*/ 1 h 7"/>
                  <a:gd name="T2" fmla="*/ 1 w 10"/>
                  <a:gd name="T3" fmla="*/ 1 h 7"/>
                  <a:gd name="T4" fmla="*/ 1 w 10"/>
                  <a:gd name="T5" fmla="*/ 1 h 7"/>
                  <a:gd name="T6" fmla="*/ 1 w 10"/>
                  <a:gd name="T7" fmla="*/ 0 h 7"/>
                  <a:gd name="T8" fmla="*/ 1 w 10"/>
                  <a:gd name="T9" fmla="*/ 0 h 7"/>
                  <a:gd name="T10" fmla="*/ 1 w 10"/>
                  <a:gd name="T11" fmla="*/ 0 h 7"/>
                  <a:gd name="T12" fmla="*/ 1 w 10"/>
                  <a:gd name="T13" fmla="*/ 0 h 7"/>
                  <a:gd name="T14" fmla="*/ 1 w 10"/>
                  <a:gd name="T15" fmla="*/ 1 h 7"/>
                  <a:gd name="T16" fmla="*/ 1 w 10"/>
                  <a:gd name="T17" fmla="*/ 1 h 7"/>
                  <a:gd name="T18" fmla="*/ 1 w 10"/>
                  <a:gd name="T19" fmla="*/ 1 h 7"/>
                  <a:gd name="T20" fmla="*/ 0 w 10"/>
                  <a:gd name="T21" fmla="*/ 1 h 7"/>
                  <a:gd name="T22" fmla="*/ 0 w 10"/>
                  <a:gd name="T23" fmla="*/ 1 h 7"/>
                  <a:gd name="T24" fmla="*/ 0 w 10"/>
                  <a:gd name="T25" fmla="*/ 1 h 7"/>
                  <a:gd name="T26" fmla="*/ 1 w 10"/>
                  <a:gd name="T27" fmla="*/ 1 h 7"/>
                  <a:gd name="T28" fmla="*/ 1 w 10"/>
                  <a:gd name="T29" fmla="*/ 1 h 7"/>
                  <a:gd name="T30" fmla="*/ 1 w 10"/>
                  <a:gd name="T31" fmla="*/ 1 h 7"/>
                  <a:gd name="T32" fmla="*/ 1 w 10"/>
                  <a:gd name="T33" fmla="*/ 1 h 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0"/>
                  <a:gd name="T52" fmla="*/ 0 h 7"/>
                  <a:gd name="T53" fmla="*/ 10 w 10"/>
                  <a:gd name="T54" fmla="*/ 7 h 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0" h="7">
                    <a:moveTo>
                      <a:pt x="0" y="1"/>
                    </a:moveTo>
                    <a:lnTo>
                      <a:pt x="2" y="1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8" y="1"/>
                    </a:lnTo>
                    <a:lnTo>
                      <a:pt x="6" y="3"/>
                    </a:lnTo>
                    <a:lnTo>
                      <a:pt x="4" y="3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2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4" y="7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35" name="Line 189"/>
              <p:cNvSpPr>
                <a:spLocks noChangeShapeType="1"/>
              </p:cNvSpPr>
              <p:nvPr/>
            </p:nvSpPr>
            <p:spPr bwMode="auto">
              <a:xfrm flipH="1">
                <a:off x="3672" y="2695"/>
                <a:ext cx="1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36" name="Line 190"/>
              <p:cNvSpPr>
                <a:spLocks noChangeShapeType="1"/>
              </p:cNvSpPr>
              <p:nvPr/>
            </p:nvSpPr>
            <p:spPr bwMode="auto">
              <a:xfrm>
                <a:off x="3668" y="2693"/>
                <a:ext cx="1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37" name="Freeform 191"/>
              <p:cNvSpPr>
                <a:spLocks/>
              </p:cNvSpPr>
              <p:nvPr/>
            </p:nvSpPr>
            <p:spPr bwMode="auto">
              <a:xfrm>
                <a:off x="3670" y="2700"/>
                <a:ext cx="3" cy="3"/>
              </a:xfrm>
              <a:custGeom>
                <a:avLst/>
                <a:gdLst>
                  <a:gd name="T0" fmla="*/ 0 w 6"/>
                  <a:gd name="T1" fmla="*/ 1 h 6"/>
                  <a:gd name="T2" fmla="*/ 1 w 6"/>
                  <a:gd name="T3" fmla="*/ 1 h 6"/>
                  <a:gd name="T4" fmla="*/ 1 w 6"/>
                  <a:gd name="T5" fmla="*/ 1 h 6"/>
                  <a:gd name="T6" fmla="*/ 1 w 6"/>
                  <a:gd name="T7" fmla="*/ 0 h 6"/>
                  <a:gd name="T8" fmla="*/ 1 w 6"/>
                  <a:gd name="T9" fmla="*/ 0 h 6"/>
                  <a:gd name="T10" fmla="*/ 0 w 6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6"/>
                  <a:gd name="T20" fmla="*/ 6 w 6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6">
                    <a:moveTo>
                      <a:pt x="0" y="6"/>
                    </a:moveTo>
                    <a:lnTo>
                      <a:pt x="2" y="6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0" y="2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38" name="Freeform 192"/>
              <p:cNvSpPr>
                <a:spLocks/>
              </p:cNvSpPr>
              <p:nvPr/>
            </p:nvSpPr>
            <p:spPr bwMode="auto">
              <a:xfrm>
                <a:off x="3667" y="2699"/>
                <a:ext cx="3" cy="3"/>
              </a:xfrm>
              <a:custGeom>
                <a:avLst/>
                <a:gdLst>
                  <a:gd name="T0" fmla="*/ 1 w 6"/>
                  <a:gd name="T1" fmla="*/ 1 h 6"/>
                  <a:gd name="T2" fmla="*/ 0 w 6"/>
                  <a:gd name="T3" fmla="*/ 1 h 6"/>
                  <a:gd name="T4" fmla="*/ 0 w 6"/>
                  <a:gd name="T5" fmla="*/ 1 h 6"/>
                  <a:gd name="T6" fmla="*/ 1 w 6"/>
                  <a:gd name="T7" fmla="*/ 1 h 6"/>
                  <a:gd name="T8" fmla="*/ 1 w 6"/>
                  <a:gd name="T9" fmla="*/ 1 h 6"/>
                  <a:gd name="T10" fmla="*/ 1 w 6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6"/>
                  <a:gd name="T20" fmla="*/ 6 w 6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6">
                    <a:moveTo>
                      <a:pt x="2" y="6"/>
                    </a:moveTo>
                    <a:lnTo>
                      <a:pt x="0" y="6"/>
                    </a:lnTo>
                    <a:lnTo>
                      <a:pt x="0" y="4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2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39" name="Freeform 193"/>
              <p:cNvSpPr>
                <a:spLocks/>
              </p:cNvSpPr>
              <p:nvPr/>
            </p:nvSpPr>
            <p:spPr bwMode="auto">
              <a:xfrm>
                <a:off x="3660" y="2697"/>
                <a:ext cx="5" cy="4"/>
              </a:xfrm>
              <a:custGeom>
                <a:avLst/>
                <a:gdLst>
                  <a:gd name="T0" fmla="*/ 1 w 10"/>
                  <a:gd name="T1" fmla="*/ 1 h 8"/>
                  <a:gd name="T2" fmla="*/ 1 w 10"/>
                  <a:gd name="T3" fmla="*/ 1 h 8"/>
                  <a:gd name="T4" fmla="*/ 1 w 10"/>
                  <a:gd name="T5" fmla="*/ 1 h 8"/>
                  <a:gd name="T6" fmla="*/ 1 w 10"/>
                  <a:gd name="T7" fmla="*/ 1 h 8"/>
                  <a:gd name="T8" fmla="*/ 1 w 10"/>
                  <a:gd name="T9" fmla="*/ 1 h 8"/>
                  <a:gd name="T10" fmla="*/ 0 w 10"/>
                  <a:gd name="T11" fmla="*/ 1 h 8"/>
                  <a:gd name="T12" fmla="*/ 0 w 10"/>
                  <a:gd name="T13" fmla="*/ 1 h 8"/>
                  <a:gd name="T14" fmla="*/ 1 w 10"/>
                  <a:gd name="T15" fmla="*/ 1 h 8"/>
                  <a:gd name="T16" fmla="*/ 1 w 10"/>
                  <a:gd name="T17" fmla="*/ 1 h 8"/>
                  <a:gd name="T18" fmla="*/ 1 w 10"/>
                  <a:gd name="T19" fmla="*/ 1 h 8"/>
                  <a:gd name="T20" fmla="*/ 1 w 10"/>
                  <a:gd name="T21" fmla="*/ 1 h 8"/>
                  <a:gd name="T22" fmla="*/ 1 w 10"/>
                  <a:gd name="T23" fmla="*/ 1 h 8"/>
                  <a:gd name="T24" fmla="*/ 1 w 10"/>
                  <a:gd name="T25" fmla="*/ 1 h 8"/>
                  <a:gd name="T26" fmla="*/ 1 w 10"/>
                  <a:gd name="T27" fmla="*/ 1 h 8"/>
                  <a:gd name="T28" fmla="*/ 1 w 10"/>
                  <a:gd name="T29" fmla="*/ 1 h 8"/>
                  <a:gd name="T30" fmla="*/ 1 w 10"/>
                  <a:gd name="T31" fmla="*/ 0 h 8"/>
                  <a:gd name="T32" fmla="*/ 1 w 10"/>
                  <a:gd name="T33" fmla="*/ 0 h 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0"/>
                  <a:gd name="T52" fmla="*/ 0 h 8"/>
                  <a:gd name="T53" fmla="*/ 10 w 10"/>
                  <a:gd name="T54" fmla="*/ 8 h 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0" h="8">
                    <a:moveTo>
                      <a:pt x="10" y="6"/>
                    </a:moveTo>
                    <a:lnTo>
                      <a:pt x="8" y="6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6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40" name="Line 194"/>
              <p:cNvSpPr>
                <a:spLocks noChangeShapeType="1"/>
              </p:cNvSpPr>
              <p:nvPr/>
            </p:nvSpPr>
            <p:spPr bwMode="auto">
              <a:xfrm flipV="1">
                <a:off x="3661" y="2697"/>
                <a:ext cx="1" cy="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41" name="Line 195"/>
              <p:cNvSpPr>
                <a:spLocks noChangeShapeType="1"/>
              </p:cNvSpPr>
              <p:nvPr/>
            </p:nvSpPr>
            <p:spPr bwMode="auto">
              <a:xfrm flipV="1">
                <a:off x="3666" y="2699"/>
                <a:ext cx="1" cy="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42" name="Freeform 196"/>
              <p:cNvSpPr>
                <a:spLocks/>
              </p:cNvSpPr>
              <p:nvPr/>
            </p:nvSpPr>
            <p:spPr bwMode="auto">
              <a:xfrm>
                <a:off x="3658" y="2702"/>
                <a:ext cx="2" cy="4"/>
              </a:xfrm>
              <a:custGeom>
                <a:avLst/>
                <a:gdLst>
                  <a:gd name="T0" fmla="*/ 0 w 6"/>
                  <a:gd name="T1" fmla="*/ 0 h 7"/>
                  <a:gd name="T2" fmla="*/ 0 w 6"/>
                  <a:gd name="T3" fmla="*/ 1 h 7"/>
                  <a:gd name="T4" fmla="*/ 0 w 6"/>
                  <a:gd name="T5" fmla="*/ 1 h 7"/>
                  <a:gd name="T6" fmla="*/ 0 w 6"/>
                  <a:gd name="T7" fmla="*/ 1 h 7"/>
                  <a:gd name="T8" fmla="*/ 0 w 6"/>
                  <a:gd name="T9" fmla="*/ 1 h 7"/>
                  <a:gd name="T10" fmla="*/ 0 w 6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7"/>
                  <a:gd name="T20" fmla="*/ 6 w 6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7">
                    <a:moveTo>
                      <a:pt x="6" y="0"/>
                    </a:moveTo>
                    <a:lnTo>
                      <a:pt x="4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2" y="7"/>
                    </a:lnTo>
                    <a:lnTo>
                      <a:pt x="6" y="6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43" name="Freeform 197"/>
              <p:cNvSpPr>
                <a:spLocks/>
              </p:cNvSpPr>
              <p:nvPr/>
            </p:nvSpPr>
            <p:spPr bwMode="auto">
              <a:xfrm>
                <a:off x="3661" y="2703"/>
                <a:ext cx="3" cy="3"/>
              </a:xfrm>
              <a:custGeom>
                <a:avLst/>
                <a:gdLst>
                  <a:gd name="T0" fmla="*/ 1 w 6"/>
                  <a:gd name="T1" fmla="*/ 0 h 5"/>
                  <a:gd name="T2" fmla="*/ 1 w 6"/>
                  <a:gd name="T3" fmla="*/ 1 h 5"/>
                  <a:gd name="T4" fmla="*/ 1 w 6"/>
                  <a:gd name="T5" fmla="*/ 1 h 5"/>
                  <a:gd name="T6" fmla="*/ 0 w 6"/>
                  <a:gd name="T7" fmla="*/ 1 h 5"/>
                  <a:gd name="T8" fmla="*/ 0 w 6"/>
                  <a:gd name="T9" fmla="*/ 1 h 5"/>
                  <a:gd name="T10" fmla="*/ 1 w 6"/>
                  <a:gd name="T11" fmla="*/ 1 h 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5"/>
                  <a:gd name="T20" fmla="*/ 6 w 6"/>
                  <a:gd name="T21" fmla="*/ 5 h 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5">
                    <a:moveTo>
                      <a:pt x="2" y="0"/>
                    </a:moveTo>
                    <a:lnTo>
                      <a:pt x="6" y="2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2" y="5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44" name="Freeform 198"/>
              <p:cNvSpPr>
                <a:spLocks/>
              </p:cNvSpPr>
              <p:nvPr/>
            </p:nvSpPr>
            <p:spPr bwMode="auto">
              <a:xfrm>
                <a:off x="3665" y="2704"/>
                <a:ext cx="6" cy="5"/>
              </a:xfrm>
              <a:custGeom>
                <a:avLst/>
                <a:gdLst>
                  <a:gd name="T0" fmla="*/ 1 w 11"/>
                  <a:gd name="T1" fmla="*/ 1 h 9"/>
                  <a:gd name="T2" fmla="*/ 1 w 11"/>
                  <a:gd name="T3" fmla="*/ 1 h 9"/>
                  <a:gd name="T4" fmla="*/ 1 w 11"/>
                  <a:gd name="T5" fmla="*/ 1 h 9"/>
                  <a:gd name="T6" fmla="*/ 1 w 11"/>
                  <a:gd name="T7" fmla="*/ 0 h 9"/>
                  <a:gd name="T8" fmla="*/ 1 w 11"/>
                  <a:gd name="T9" fmla="*/ 0 h 9"/>
                  <a:gd name="T10" fmla="*/ 1 w 11"/>
                  <a:gd name="T11" fmla="*/ 0 h 9"/>
                  <a:gd name="T12" fmla="*/ 1 w 11"/>
                  <a:gd name="T13" fmla="*/ 1 h 9"/>
                  <a:gd name="T14" fmla="*/ 1 w 11"/>
                  <a:gd name="T15" fmla="*/ 1 h 9"/>
                  <a:gd name="T16" fmla="*/ 1 w 11"/>
                  <a:gd name="T17" fmla="*/ 1 h 9"/>
                  <a:gd name="T18" fmla="*/ 1 w 11"/>
                  <a:gd name="T19" fmla="*/ 1 h 9"/>
                  <a:gd name="T20" fmla="*/ 1 w 11"/>
                  <a:gd name="T21" fmla="*/ 1 h 9"/>
                  <a:gd name="T22" fmla="*/ 0 w 11"/>
                  <a:gd name="T23" fmla="*/ 1 h 9"/>
                  <a:gd name="T24" fmla="*/ 1 w 11"/>
                  <a:gd name="T25" fmla="*/ 1 h 9"/>
                  <a:gd name="T26" fmla="*/ 1 w 11"/>
                  <a:gd name="T27" fmla="*/ 1 h 9"/>
                  <a:gd name="T28" fmla="*/ 1 w 11"/>
                  <a:gd name="T29" fmla="*/ 1 h 9"/>
                  <a:gd name="T30" fmla="*/ 1 w 11"/>
                  <a:gd name="T31" fmla="*/ 1 h 9"/>
                  <a:gd name="T32" fmla="*/ 1 w 11"/>
                  <a:gd name="T33" fmla="*/ 1 h 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1"/>
                  <a:gd name="T52" fmla="*/ 0 h 9"/>
                  <a:gd name="T53" fmla="*/ 11 w 11"/>
                  <a:gd name="T54" fmla="*/ 9 h 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1" h="9">
                    <a:moveTo>
                      <a:pt x="1" y="2"/>
                    </a:moveTo>
                    <a:lnTo>
                      <a:pt x="1" y="2"/>
                    </a:lnTo>
                    <a:lnTo>
                      <a:pt x="3" y="2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7" y="3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7"/>
                    </a:lnTo>
                    <a:lnTo>
                      <a:pt x="1" y="7"/>
                    </a:lnTo>
                    <a:lnTo>
                      <a:pt x="3" y="7"/>
                    </a:lnTo>
                    <a:lnTo>
                      <a:pt x="5" y="7"/>
                    </a:lnTo>
                    <a:lnTo>
                      <a:pt x="5" y="9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45" name="Line 199"/>
              <p:cNvSpPr>
                <a:spLocks noChangeShapeType="1"/>
              </p:cNvSpPr>
              <p:nvPr/>
            </p:nvSpPr>
            <p:spPr bwMode="auto">
              <a:xfrm flipH="1">
                <a:off x="3669" y="2706"/>
                <a:ext cx="1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46" name="Line 200"/>
              <p:cNvSpPr>
                <a:spLocks noChangeShapeType="1"/>
              </p:cNvSpPr>
              <p:nvPr/>
            </p:nvSpPr>
            <p:spPr bwMode="auto">
              <a:xfrm flipH="1">
                <a:off x="3664" y="2704"/>
                <a:ext cx="1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47" name="Rectangle 201"/>
              <p:cNvSpPr>
                <a:spLocks noChangeArrowheads="1"/>
              </p:cNvSpPr>
              <p:nvPr/>
            </p:nvSpPr>
            <p:spPr bwMode="auto">
              <a:xfrm>
                <a:off x="3329" y="2906"/>
                <a:ext cx="479" cy="346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48" name="Freeform 202"/>
              <p:cNvSpPr>
                <a:spLocks/>
              </p:cNvSpPr>
              <p:nvPr/>
            </p:nvSpPr>
            <p:spPr bwMode="auto">
              <a:xfrm>
                <a:off x="3333" y="2910"/>
                <a:ext cx="470" cy="338"/>
              </a:xfrm>
              <a:custGeom>
                <a:avLst/>
                <a:gdLst>
                  <a:gd name="T0" fmla="*/ 0 w 940"/>
                  <a:gd name="T1" fmla="*/ 11 h 675"/>
                  <a:gd name="T2" fmla="*/ 15 w 940"/>
                  <a:gd name="T3" fmla="*/ 11 h 675"/>
                  <a:gd name="T4" fmla="*/ 15 w 940"/>
                  <a:gd name="T5" fmla="*/ 0 h 675"/>
                  <a:gd name="T6" fmla="*/ 0 60000 65536"/>
                  <a:gd name="T7" fmla="*/ 0 60000 65536"/>
                  <a:gd name="T8" fmla="*/ 0 60000 65536"/>
                  <a:gd name="T9" fmla="*/ 0 w 940"/>
                  <a:gd name="T10" fmla="*/ 0 h 675"/>
                  <a:gd name="T11" fmla="*/ 940 w 940"/>
                  <a:gd name="T12" fmla="*/ 675 h 67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40" h="675">
                    <a:moveTo>
                      <a:pt x="0" y="675"/>
                    </a:moveTo>
                    <a:lnTo>
                      <a:pt x="940" y="675"/>
                    </a:lnTo>
                    <a:lnTo>
                      <a:pt x="940" y="0"/>
                    </a:lnTo>
                  </a:path>
                </a:pathLst>
              </a:custGeom>
              <a:noFill/>
              <a:ln w="3175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49" name="Freeform 203"/>
              <p:cNvSpPr>
                <a:spLocks/>
              </p:cNvSpPr>
              <p:nvPr/>
            </p:nvSpPr>
            <p:spPr bwMode="auto">
              <a:xfrm>
                <a:off x="3325" y="2901"/>
                <a:ext cx="483" cy="351"/>
              </a:xfrm>
              <a:custGeom>
                <a:avLst/>
                <a:gdLst>
                  <a:gd name="T0" fmla="*/ 15 w 966"/>
                  <a:gd name="T1" fmla="*/ 0 h 702"/>
                  <a:gd name="T2" fmla="*/ 0 w 966"/>
                  <a:gd name="T3" fmla="*/ 0 h 702"/>
                  <a:gd name="T4" fmla="*/ 0 w 966"/>
                  <a:gd name="T5" fmla="*/ 11 h 702"/>
                  <a:gd name="T6" fmla="*/ 0 60000 65536"/>
                  <a:gd name="T7" fmla="*/ 0 60000 65536"/>
                  <a:gd name="T8" fmla="*/ 0 60000 65536"/>
                  <a:gd name="T9" fmla="*/ 0 w 966"/>
                  <a:gd name="T10" fmla="*/ 0 h 702"/>
                  <a:gd name="T11" fmla="*/ 966 w 966"/>
                  <a:gd name="T12" fmla="*/ 702 h 70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6" h="702">
                    <a:moveTo>
                      <a:pt x="966" y="0"/>
                    </a:moveTo>
                    <a:lnTo>
                      <a:pt x="0" y="0"/>
                    </a:lnTo>
                    <a:lnTo>
                      <a:pt x="0" y="702"/>
                    </a:lnTo>
                  </a:path>
                </a:pathLst>
              </a:custGeom>
              <a:noFill/>
              <a:ln w="3175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50" name="Rectangle 204"/>
              <p:cNvSpPr>
                <a:spLocks noChangeArrowheads="1"/>
              </p:cNvSpPr>
              <p:nvPr/>
            </p:nvSpPr>
            <p:spPr bwMode="auto">
              <a:xfrm>
                <a:off x="3362" y="2863"/>
                <a:ext cx="286" cy="8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51" name="Rectangle 205"/>
              <p:cNvSpPr>
                <a:spLocks noChangeArrowheads="1"/>
              </p:cNvSpPr>
              <p:nvPr/>
            </p:nvSpPr>
            <p:spPr bwMode="auto">
              <a:xfrm>
                <a:off x="3362" y="2863"/>
                <a:ext cx="284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Features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41252" name="Rectangle 206"/>
              <p:cNvSpPr>
                <a:spLocks noChangeArrowheads="1"/>
              </p:cNvSpPr>
              <p:nvPr/>
            </p:nvSpPr>
            <p:spPr bwMode="auto">
              <a:xfrm>
                <a:off x="3377" y="2934"/>
                <a:ext cx="48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</a:rPr>
                  <a:t>1.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41253" name="Rectangle 207"/>
              <p:cNvSpPr>
                <a:spLocks noChangeArrowheads="1"/>
              </p:cNvSpPr>
              <p:nvPr/>
            </p:nvSpPr>
            <p:spPr bwMode="auto">
              <a:xfrm>
                <a:off x="3499" y="3041"/>
                <a:ext cx="274" cy="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54" name="Freeform 208"/>
              <p:cNvSpPr>
                <a:spLocks noEditPoints="1"/>
              </p:cNvSpPr>
              <p:nvPr/>
            </p:nvSpPr>
            <p:spPr bwMode="auto">
              <a:xfrm>
                <a:off x="3499" y="3041"/>
                <a:ext cx="274" cy="87"/>
              </a:xfrm>
              <a:custGeom>
                <a:avLst/>
                <a:gdLst>
                  <a:gd name="T0" fmla="*/ 9 w 546"/>
                  <a:gd name="T1" fmla="*/ 3 h 172"/>
                  <a:gd name="T2" fmla="*/ 9 w 546"/>
                  <a:gd name="T3" fmla="*/ 3 h 172"/>
                  <a:gd name="T4" fmla="*/ 9 w 546"/>
                  <a:gd name="T5" fmla="*/ 0 h 172"/>
                  <a:gd name="T6" fmla="*/ 9 w 546"/>
                  <a:gd name="T7" fmla="*/ 1 h 172"/>
                  <a:gd name="T8" fmla="*/ 9 w 546"/>
                  <a:gd name="T9" fmla="*/ 3 h 172"/>
                  <a:gd name="T10" fmla="*/ 9 w 546"/>
                  <a:gd name="T11" fmla="*/ 3 h 172"/>
                  <a:gd name="T12" fmla="*/ 9 w 546"/>
                  <a:gd name="T13" fmla="*/ 3 h 172"/>
                  <a:gd name="T14" fmla="*/ 0 w 546"/>
                  <a:gd name="T15" fmla="*/ 3 h 172"/>
                  <a:gd name="T16" fmla="*/ 1 w 546"/>
                  <a:gd name="T17" fmla="*/ 3 h 172"/>
                  <a:gd name="T18" fmla="*/ 9 w 546"/>
                  <a:gd name="T19" fmla="*/ 3 h 1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6"/>
                  <a:gd name="T31" fmla="*/ 0 h 172"/>
                  <a:gd name="T32" fmla="*/ 546 w 546"/>
                  <a:gd name="T33" fmla="*/ 172 h 17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6" h="172">
                    <a:moveTo>
                      <a:pt x="527" y="153"/>
                    </a:moveTo>
                    <a:lnTo>
                      <a:pt x="546" y="172"/>
                    </a:lnTo>
                    <a:lnTo>
                      <a:pt x="546" y="0"/>
                    </a:lnTo>
                    <a:lnTo>
                      <a:pt x="527" y="17"/>
                    </a:lnTo>
                    <a:lnTo>
                      <a:pt x="527" y="153"/>
                    </a:lnTo>
                    <a:close/>
                    <a:moveTo>
                      <a:pt x="527" y="153"/>
                    </a:moveTo>
                    <a:lnTo>
                      <a:pt x="546" y="172"/>
                    </a:lnTo>
                    <a:lnTo>
                      <a:pt x="0" y="172"/>
                    </a:lnTo>
                    <a:lnTo>
                      <a:pt x="17" y="153"/>
                    </a:lnTo>
                    <a:lnTo>
                      <a:pt x="527" y="1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55" name="Freeform 209"/>
              <p:cNvSpPr>
                <a:spLocks noEditPoints="1"/>
              </p:cNvSpPr>
              <p:nvPr/>
            </p:nvSpPr>
            <p:spPr bwMode="auto">
              <a:xfrm>
                <a:off x="3499" y="3041"/>
                <a:ext cx="274" cy="87"/>
              </a:xfrm>
              <a:custGeom>
                <a:avLst/>
                <a:gdLst>
                  <a:gd name="T0" fmla="*/ 9 w 546"/>
                  <a:gd name="T1" fmla="*/ 1 h 172"/>
                  <a:gd name="T2" fmla="*/ 9 w 546"/>
                  <a:gd name="T3" fmla="*/ 0 h 172"/>
                  <a:gd name="T4" fmla="*/ 0 w 546"/>
                  <a:gd name="T5" fmla="*/ 0 h 172"/>
                  <a:gd name="T6" fmla="*/ 1 w 546"/>
                  <a:gd name="T7" fmla="*/ 1 h 172"/>
                  <a:gd name="T8" fmla="*/ 9 w 546"/>
                  <a:gd name="T9" fmla="*/ 1 h 172"/>
                  <a:gd name="T10" fmla="*/ 1 w 546"/>
                  <a:gd name="T11" fmla="*/ 3 h 172"/>
                  <a:gd name="T12" fmla="*/ 0 w 546"/>
                  <a:gd name="T13" fmla="*/ 3 h 172"/>
                  <a:gd name="T14" fmla="*/ 0 w 546"/>
                  <a:gd name="T15" fmla="*/ 0 h 172"/>
                  <a:gd name="T16" fmla="*/ 1 w 546"/>
                  <a:gd name="T17" fmla="*/ 1 h 172"/>
                  <a:gd name="T18" fmla="*/ 1 w 546"/>
                  <a:gd name="T19" fmla="*/ 3 h 1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6"/>
                  <a:gd name="T31" fmla="*/ 0 h 172"/>
                  <a:gd name="T32" fmla="*/ 546 w 546"/>
                  <a:gd name="T33" fmla="*/ 172 h 17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6" h="172">
                    <a:moveTo>
                      <a:pt x="537" y="7"/>
                    </a:moveTo>
                    <a:lnTo>
                      <a:pt x="546" y="0"/>
                    </a:lnTo>
                    <a:lnTo>
                      <a:pt x="0" y="0"/>
                    </a:lnTo>
                    <a:lnTo>
                      <a:pt x="9" y="7"/>
                    </a:lnTo>
                    <a:lnTo>
                      <a:pt x="537" y="7"/>
                    </a:lnTo>
                    <a:close/>
                    <a:moveTo>
                      <a:pt x="9" y="163"/>
                    </a:moveTo>
                    <a:lnTo>
                      <a:pt x="0" y="172"/>
                    </a:lnTo>
                    <a:lnTo>
                      <a:pt x="0" y="0"/>
                    </a:lnTo>
                    <a:lnTo>
                      <a:pt x="9" y="7"/>
                    </a:lnTo>
                    <a:lnTo>
                      <a:pt x="9" y="163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56" name="Freeform 210"/>
              <p:cNvSpPr>
                <a:spLocks noEditPoints="1"/>
              </p:cNvSpPr>
              <p:nvPr/>
            </p:nvSpPr>
            <p:spPr bwMode="auto">
              <a:xfrm>
                <a:off x="3504" y="3045"/>
                <a:ext cx="264" cy="78"/>
              </a:xfrm>
              <a:custGeom>
                <a:avLst/>
                <a:gdLst>
                  <a:gd name="T0" fmla="*/ 1 w 528"/>
                  <a:gd name="T1" fmla="*/ 2 h 156"/>
                  <a:gd name="T2" fmla="*/ 0 w 528"/>
                  <a:gd name="T3" fmla="*/ 2 h 156"/>
                  <a:gd name="T4" fmla="*/ 8 w 528"/>
                  <a:gd name="T5" fmla="*/ 2 h 156"/>
                  <a:gd name="T6" fmla="*/ 8 w 528"/>
                  <a:gd name="T7" fmla="*/ 2 h 156"/>
                  <a:gd name="T8" fmla="*/ 1 w 528"/>
                  <a:gd name="T9" fmla="*/ 2 h 156"/>
                  <a:gd name="T10" fmla="*/ 8 w 528"/>
                  <a:gd name="T11" fmla="*/ 1 h 156"/>
                  <a:gd name="T12" fmla="*/ 8 w 528"/>
                  <a:gd name="T13" fmla="*/ 0 h 156"/>
                  <a:gd name="T14" fmla="*/ 8 w 528"/>
                  <a:gd name="T15" fmla="*/ 2 h 156"/>
                  <a:gd name="T16" fmla="*/ 8 w 528"/>
                  <a:gd name="T17" fmla="*/ 2 h 156"/>
                  <a:gd name="T18" fmla="*/ 8 w 528"/>
                  <a:gd name="T19" fmla="*/ 1 h 1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28"/>
                  <a:gd name="T31" fmla="*/ 0 h 156"/>
                  <a:gd name="T32" fmla="*/ 528 w 528"/>
                  <a:gd name="T33" fmla="*/ 156 h 15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28" h="156">
                    <a:moveTo>
                      <a:pt x="6" y="150"/>
                    </a:moveTo>
                    <a:lnTo>
                      <a:pt x="0" y="156"/>
                    </a:lnTo>
                    <a:lnTo>
                      <a:pt x="528" y="156"/>
                    </a:lnTo>
                    <a:lnTo>
                      <a:pt x="522" y="150"/>
                    </a:lnTo>
                    <a:lnTo>
                      <a:pt x="6" y="150"/>
                    </a:lnTo>
                    <a:close/>
                    <a:moveTo>
                      <a:pt x="522" y="6"/>
                    </a:moveTo>
                    <a:lnTo>
                      <a:pt x="528" y="0"/>
                    </a:lnTo>
                    <a:lnTo>
                      <a:pt x="528" y="156"/>
                    </a:lnTo>
                    <a:lnTo>
                      <a:pt x="522" y="150"/>
                    </a:lnTo>
                    <a:lnTo>
                      <a:pt x="522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57" name="Freeform 211"/>
              <p:cNvSpPr>
                <a:spLocks/>
              </p:cNvSpPr>
              <p:nvPr/>
            </p:nvSpPr>
            <p:spPr bwMode="auto">
              <a:xfrm>
                <a:off x="3504" y="3045"/>
                <a:ext cx="264" cy="78"/>
              </a:xfrm>
              <a:custGeom>
                <a:avLst/>
                <a:gdLst>
                  <a:gd name="T0" fmla="*/ 0 w 528"/>
                  <a:gd name="T1" fmla="*/ 2 h 156"/>
                  <a:gd name="T2" fmla="*/ 0 w 528"/>
                  <a:gd name="T3" fmla="*/ 0 h 156"/>
                  <a:gd name="T4" fmla="*/ 8 w 528"/>
                  <a:gd name="T5" fmla="*/ 0 h 156"/>
                  <a:gd name="T6" fmla="*/ 8 w 528"/>
                  <a:gd name="T7" fmla="*/ 1 h 156"/>
                  <a:gd name="T8" fmla="*/ 1 w 528"/>
                  <a:gd name="T9" fmla="*/ 1 h 156"/>
                  <a:gd name="T10" fmla="*/ 1 w 528"/>
                  <a:gd name="T11" fmla="*/ 2 h 156"/>
                  <a:gd name="T12" fmla="*/ 0 w 528"/>
                  <a:gd name="T13" fmla="*/ 2 h 15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28"/>
                  <a:gd name="T22" fmla="*/ 0 h 156"/>
                  <a:gd name="T23" fmla="*/ 528 w 528"/>
                  <a:gd name="T24" fmla="*/ 156 h 15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28" h="156">
                    <a:moveTo>
                      <a:pt x="0" y="156"/>
                    </a:moveTo>
                    <a:lnTo>
                      <a:pt x="0" y="0"/>
                    </a:lnTo>
                    <a:lnTo>
                      <a:pt x="528" y="0"/>
                    </a:lnTo>
                    <a:lnTo>
                      <a:pt x="522" y="6"/>
                    </a:lnTo>
                    <a:lnTo>
                      <a:pt x="6" y="6"/>
                    </a:lnTo>
                    <a:lnTo>
                      <a:pt x="6" y="150"/>
                    </a:ln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58" name="Rectangle 212"/>
              <p:cNvSpPr>
                <a:spLocks noChangeArrowheads="1"/>
              </p:cNvSpPr>
              <p:nvPr/>
            </p:nvSpPr>
            <p:spPr bwMode="auto">
              <a:xfrm>
                <a:off x="3508" y="3050"/>
                <a:ext cx="178" cy="6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59" name="Rectangle 213"/>
              <p:cNvSpPr>
                <a:spLocks noChangeArrowheads="1"/>
              </p:cNvSpPr>
              <p:nvPr/>
            </p:nvSpPr>
            <p:spPr bwMode="auto">
              <a:xfrm>
                <a:off x="3508" y="3046"/>
                <a:ext cx="160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xxxxx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41260" name="Rectangle 214"/>
              <p:cNvSpPr>
                <a:spLocks noChangeArrowheads="1"/>
              </p:cNvSpPr>
              <p:nvPr/>
            </p:nvSpPr>
            <p:spPr bwMode="auto">
              <a:xfrm>
                <a:off x="3695" y="3050"/>
                <a:ext cx="69" cy="69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61" name="Freeform 215"/>
              <p:cNvSpPr>
                <a:spLocks/>
              </p:cNvSpPr>
              <p:nvPr/>
            </p:nvSpPr>
            <p:spPr bwMode="auto">
              <a:xfrm>
                <a:off x="3695" y="3050"/>
                <a:ext cx="69" cy="69"/>
              </a:xfrm>
              <a:custGeom>
                <a:avLst/>
                <a:gdLst>
                  <a:gd name="T0" fmla="*/ 2 w 138"/>
                  <a:gd name="T1" fmla="*/ 0 h 138"/>
                  <a:gd name="T2" fmla="*/ 2 w 138"/>
                  <a:gd name="T3" fmla="*/ 1 h 138"/>
                  <a:gd name="T4" fmla="*/ 2 w 138"/>
                  <a:gd name="T5" fmla="*/ 2 h 138"/>
                  <a:gd name="T6" fmla="*/ 1 w 138"/>
                  <a:gd name="T7" fmla="*/ 2 h 138"/>
                  <a:gd name="T8" fmla="*/ 0 w 138"/>
                  <a:gd name="T9" fmla="*/ 2 h 138"/>
                  <a:gd name="T10" fmla="*/ 2 w 138"/>
                  <a:gd name="T11" fmla="*/ 2 h 138"/>
                  <a:gd name="T12" fmla="*/ 2 w 138"/>
                  <a:gd name="T13" fmla="*/ 0 h 1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8"/>
                  <a:gd name="T22" fmla="*/ 0 h 138"/>
                  <a:gd name="T23" fmla="*/ 138 w 138"/>
                  <a:gd name="T24" fmla="*/ 138 h 1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8" h="138">
                    <a:moveTo>
                      <a:pt x="138" y="0"/>
                    </a:moveTo>
                    <a:lnTo>
                      <a:pt x="119" y="17"/>
                    </a:lnTo>
                    <a:lnTo>
                      <a:pt x="119" y="119"/>
                    </a:lnTo>
                    <a:lnTo>
                      <a:pt x="17" y="119"/>
                    </a:lnTo>
                    <a:lnTo>
                      <a:pt x="0" y="138"/>
                    </a:lnTo>
                    <a:lnTo>
                      <a:pt x="138" y="13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62" name="Rectangle 216"/>
              <p:cNvSpPr>
                <a:spLocks noChangeArrowheads="1"/>
              </p:cNvSpPr>
              <p:nvPr/>
            </p:nvSpPr>
            <p:spPr bwMode="auto">
              <a:xfrm>
                <a:off x="3704" y="3059"/>
                <a:ext cx="50" cy="50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63" name="Freeform 217"/>
              <p:cNvSpPr>
                <a:spLocks/>
              </p:cNvSpPr>
              <p:nvPr/>
            </p:nvSpPr>
            <p:spPr bwMode="auto">
              <a:xfrm>
                <a:off x="3720" y="3076"/>
                <a:ext cx="22" cy="17"/>
              </a:xfrm>
              <a:custGeom>
                <a:avLst/>
                <a:gdLst>
                  <a:gd name="T0" fmla="*/ 1 w 44"/>
                  <a:gd name="T1" fmla="*/ 0 h 34"/>
                  <a:gd name="T2" fmla="*/ 1 w 44"/>
                  <a:gd name="T3" fmla="*/ 1 h 34"/>
                  <a:gd name="T4" fmla="*/ 0 w 44"/>
                  <a:gd name="T5" fmla="*/ 0 h 34"/>
                  <a:gd name="T6" fmla="*/ 1 w 44"/>
                  <a:gd name="T7" fmla="*/ 0 h 3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34"/>
                  <a:gd name="T14" fmla="*/ 44 w 44"/>
                  <a:gd name="T15" fmla="*/ 34 h 3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34">
                    <a:moveTo>
                      <a:pt x="44" y="0"/>
                    </a:moveTo>
                    <a:lnTo>
                      <a:pt x="21" y="34"/>
                    </a:lnTo>
                    <a:lnTo>
                      <a:pt x="0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64" name="Freeform 218"/>
              <p:cNvSpPr>
                <a:spLocks/>
              </p:cNvSpPr>
              <p:nvPr/>
            </p:nvSpPr>
            <p:spPr bwMode="auto">
              <a:xfrm>
                <a:off x="3695" y="3050"/>
                <a:ext cx="69" cy="69"/>
              </a:xfrm>
              <a:custGeom>
                <a:avLst/>
                <a:gdLst>
                  <a:gd name="T0" fmla="*/ 2 w 138"/>
                  <a:gd name="T1" fmla="*/ 0 h 138"/>
                  <a:gd name="T2" fmla="*/ 2 w 138"/>
                  <a:gd name="T3" fmla="*/ 2 h 138"/>
                  <a:gd name="T4" fmla="*/ 0 w 138"/>
                  <a:gd name="T5" fmla="*/ 2 h 138"/>
                  <a:gd name="T6" fmla="*/ 1 w 138"/>
                  <a:gd name="T7" fmla="*/ 2 h 138"/>
                  <a:gd name="T8" fmla="*/ 2 w 138"/>
                  <a:gd name="T9" fmla="*/ 2 h 138"/>
                  <a:gd name="T10" fmla="*/ 2 w 138"/>
                  <a:gd name="T11" fmla="*/ 1 h 138"/>
                  <a:gd name="T12" fmla="*/ 2 w 138"/>
                  <a:gd name="T13" fmla="*/ 0 h 1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8"/>
                  <a:gd name="T22" fmla="*/ 0 h 138"/>
                  <a:gd name="T23" fmla="*/ 138 w 138"/>
                  <a:gd name="T24" fmla="*/ 138 h 1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8" h="138">
                    <a:moveTo>
                      <a:pt x="138" y="0"/>
                    </a:moveTo>
                    <a:lnTo>
                      <a:pt x="138" y="138"/>
                    </a:lnTo>
                    <a:lnTo>
                      <a:pt x="0" y="138"/>
                    </a:lnTo>
                    <a:lnTo>
                      <a:pt x="8" y="129"/>
                    </a:lnTo>
                    <a:lnTo>
                      <a:pt x="129" y="129"/>
                    </a:lnTo>
                    <a:lnTo>
                      <a:pt x="129" y="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65" name="Rectangle 219"/>
              <p:cNvSpPr>
                <a:spLocks noChangeArrowheads="1"/>
              </p:cNvSpPr>
              <p:nvPr/>
            </p:nvSpPr>
            <p:spPr bwMode="auto">
              <a:xfrm>
                <a:off x="3377" y="3046"/>
                <a:ext cx="48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</a:rPr>
                  <a:t>2.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41266" name="Rectangle 220"/>
              <p:cNvSpPr>
                <a:spLocks noChangeArrowheads="1"/>
              </p:cNvSpPr>
              <p:nvPr/>
            </p:nvSpPr>
            <p:spPr bwMode="auto">
              <a:xfrm>
                <a:off x="3499" y="2929"/>
                <a:ext cx="274" cy="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67" name="Freeform 221"/>
              <p:cNvSpPr>
                <a:spLocks noEditPoints="1"/>
              </p:cNvSpPr>
              <p:nvPr/>
            </p:nvSpPr>
            <p:spPr bwMode="auto">
              <a:xfrm>
                <a:off x="3499" y="2929"/>
                <a:ext cx="274" cy="86"/>
              </a:xfrm>
              <a:custGeom>
                <a:avLst/>
                <a:gdLst>
                  <a:gd name="T0" fmla="*/ 9 w 546"/>
                  <a:gd name="T1" fmla="*/ 2 h 173"/>
                  <a:gd name="T2" fmla="*/ 9 w 546"/>
                  <a:gd name="T3" fmla="*/ 2 h 173"/>
                  <a:gd name="T4" fmla="*/ 9 w 546"/>
                  <a:gd name="T5" fmla="*/ 0 h 173"/>
                  <a:gd name="T6" fmla="*/ 9 w 546"/>
                  <a:gd name="T7" fmla="*/ 0 h 173"/>
                  <a:gd name="T8" fmla="*/ 9 w 546"/>
                  <a:gd name="T9" fmla="*/ 2 h 173"/>
                  <a:gd name="T10" fmla="*/ 9 w 546"/>
                  <a:gd name="T11" fmla="*/ 2 h 173"/>
                  <a:gd name="T12" fmla="*/ 9 w 546"/>
                  <a:gd name="T13" fmla="*/ 2 h 173"/>
                  <a:gd name="T14" fmla="*/ 0 w 546"/>
                  <a:gd name="T15" fmla="*/ 2 h 173"/>
                  <a:gd name="T16" fmla="*/ 1 w 546"/>
                  <a:gd name="T17" fmla="*/ 2 h 173"/>
                  <a:gd name="T18" fmla="*/ 9 w 546"/>
                  <a:gd name="T19" fmla="*/ 2 h 17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6"/>
                  <a:gd name="T31" fmla="*/ 0 h 173"/>
                  <a:gd name="T32" fmla="*/ 546 w 546"/>
                  <a:gd name="T33" fmla="*/ 173 h 17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6" h="173">
                    <a:moveTo>
                      <a:pt x="527" y="156"/>
                    </a:moveTo>
                    <a:lnTo>
                      <a:pt x="546" y="173"/>
                    </a:lnTo>
                    <a:lnTo>
                      <a:pt x="546" y="0"/>
                    </a:lnTo>
                    <a:lnTo>
                      <a:pt x="527" y="18"/>
                    </a:lnTo>
                    <a:lnTo>
                      <a:pt x="527" y="156"/>
                    </a:lnTo>
                    <a:close/>
                    <a:moveTo>
                      <a:pt x="527" y="156"/>
                    </a:moveTo>
                    <a:lnTo>
                      <a:pt x="546" y="173"/>
                    </a:lnTo>
                    <a:lnTo>
                      <a:pt x="0" y="173"/>
                    </a:lnTo>
                    <a:lnTo>
                      <a:pt x="17" y="156"/>
                    </a:lnTo>
                    <a:lnTo>
                      <a:pt x="527" y="1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68" name="Freeform 222"/>
              <p:cNvSpPr>
                <a:spLocks noEditPoints="1"/>
              </p:cNvSpPr>
              <p:nvPr/>
            </p:nvSpPr>
            <p:spPr bwMode="auto">
              <a:xfrm>
                <a:off x="3499" y="2929"/>
                <a:ext cx="274" cy="86"/>
              </a:xfrm>
              <a:custGeom>
                <a:avLst/>
                <a:gdLst>
                  <a:gd name="T0" fmla="*/ 9 w 546"/>
                  <a:gd name="T1" fmla="*/ 0 h 173"/>
                  <a:gd name="T2" fmla="*/ 9 w 546"/>
                  <a:gd name="T3" fmla="*/ 0 h 173"/>
                  <a:gd name="T4" fmla="*/ 0 w 546"/>
                  <a:gd name="T5" fmla="*/ 0 h 173"/>
                  <a:gd name="T6" fmla="*/ 1 w 546"/>
                  <a:gd name="T7" fmla="*/ 0 h 173"/>
                  <a:gd name="T8" fmla="*/ 9 w 546"/>
                  <a:gd name="T9" fmla="*/ 0 h 173"/>
                  <a:gd name="T10" fmla="*/ 1 w 546"/>
                  <a:gd name="T11" fmla="*/ 2 h 173"/>
                  <a:gd name="T12" fmla="*/ 0 w 546"/>
                  <a:gd name="T13" fmla="*/ 2 h 173"/>
                  <a:gd name="T14" fmla="*/ 0 w 546"/>
                  <a:gd name="T15" fmla="*/ 0 h 173"/>
                  <a:gd name="T16" fmla="*/ 1 w 546"/>
                  <a:gd name="T17" fmla="*/ 0 h 173"/>
                  <a:gd name="T18" fmla="*/ 1 w 546"/>
                  <a:gd name="T19" fmla="*/ 2 h 17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6"/>
                  <a:gd name="T31" fmla="*/ 0 h 173"/>
                  <a:gd name="T32" fmla="*/ 546 w 546"/>
                  <a:gd name="T33" fmla="*/ 173 h 17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6" h="173">
                    <a:moveTo>
                      <a:pt x="537" y="10"/>
                    </a:moveTo>
                    <a:lnTo>
                      <a:pt x="546" y="0"/>
                    </a:lnTo>
                    <a:lnTo>
                      <a:pt x="0" y="0"/>
                    </a:lnTo>
                    <a:lnTo>
                      <a:pt x="9" y="10"/>
                    </a:lnTo>
                    <a:lnTo>
                      <a:pt x="537" y="10"/>
                    </a:lnTo>
                    <a:close/>
                    <a:moveTo>
                      <a:pt x="9" y="165"/>
                    </a:moveTo>
                    <a:lnTo>
                      <a:pt x="0" y="173"/>
                    </a:lnTo>
                    <a:lnTo>
                      <a:pt x="0" y="0"/>
                    </a:lnTo>
                    <a:lnTo>
                      <a:pt x="9" y="10"/>
                    </a:lnTo>
                    <a:lnTo>
                      <a:pt x="9" y="165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69" name="Freeform 223"/>
              <p:cNvSpPr>
                <a:spLocks noEditPoints="1"/>
              </p:cNvSpPr>
              <p:nvPr/>
            </p:nvSpPr>
            <p:spPr bwMode="auto">
              <a:xfrm>
                <a:off x="3504" y="2934"/>
                <a:ext cx="264" cy="78"/>
              </a:xfrm>
              <a:custGeom>
                <a:avLst/>
                <a:gdLst>
                  <a:gd name="T0" fmla="*/ 1 w 528"/>
                  <a:gd name="T1" fmla="*/ 3 h 155"/>
                  <a:gd name="T2" fmla="*/ 0 w 528"/>
                  <a:gd name="T3" fmla="*/ 3 h 155"/>
                  <a:gd name="T4" fmla="*/ 8 w 528"/>
                  <a:gd name="T5" fmla="*/ 3 h 155"/>
                  <a:gd name="T6" fmla="*/ 8 w 528"/>
                  <a:gd name="T7" fmla="*/ 3 h 155"/>
                  <a:gd name="T8" fmla="*/ 1 w 528"/>
                  <a:gd name="T9" fmla="*/ 3 h 155"/>
                  <a:gd name="T10" fmla="*/ 8 w 528"/>
                  <a:gd name="T11" fmla="*/ 1 h 155"/>
                  <a:gd name="T12" fmla="*/ 8 w 528"/>
                  <a:gd name="T13" fmla="*/ 0 h 155"/>
                  <a:gd name="T14" fmla="*/ 8 w 528"/>
                  <a:gd name="T15" fmla="*/ 3 h 155"/>
                  <a:gd name="T16" fmla="*/ 8 w 528"/>
                  <a:gd name="T17" fmla="*/ 3 h 155"/>
                  <a:gd name="T18" fmla="*/ 8 w 528"/>
                  <a:gd name="T19" fmla="*/ 1 h 15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28"/>
                  <a:gd name="T31" fmla="*/ 0 h 155"/>
                  <a:gd name="T32" fmla="*/ 528 w 528"/>
                  <a:gd name="T33" fmla="*/ 155 h 15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28" h="155">
                    <a:moveTo>
                      <a:pt x="6" y="150"/>
                    </a:moveTo>
                    <a:lnTo>
                      <a:pt x="0" y="155"/>
                    </a:lnTo>
                    <a:lnTo>
                      <a:pt x="528" y="155"/>
                    </a:lnTo>
                    <a:lnTo>
                      <a:pt x="522" y="150"/>
                    </a:lnTo>
                    <a:lnTo>
                      <a:pt x="6" y="150"/>
                    </a:lnTo>
                    <a:close/>
                    <a:moveTo>
                      <a:pt x="522" y="6"/>
                    </a:moveTo>
                    <a:lnTo>
                      <a:pt x="528" y="0"/>
                    </a:lnTo>
                    <a:lnTo>
                      <a:pt x="528" y="155"/>
                    </a:lnTo>
                    <a:lnTo>
                      <a:pt x="522" y="150"/>
                    </a:lnTo>
                    <a:lnTo>
                      <a:pt x="522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70" name="Freeform 224"/>
              <p:cNvSpPr>
                <a:spLocks/>
              </p:cNvSpPr>
              <p:nvPr/>
            </p:nvSpPr>
            <p:spPr bwMode="auto">
              <a:xfrm>
                <a:off x="3504" y="2934"/>
                <a:ext cx="264" cy="78"/>
              </a:xfrm>
              <a:custGeom>
                <a:avLst/>
                <a:gdLst>
                  <a:gd name="T0" fmla="*/ 0 w 528"/>
                  <a:gd name="T1" fmla="*/ 3 h 155"/>
                  <a:gd name="T2" fmla="*/ 0 w 528"/>
                  <a:gd name="T3" fmla="*/ 0 h 155"/>
                  <a:gd name="T4" fmla="*/ 8 w 528"/>
                  <a:gd name="T5" fmla="*/ 0 h 155"/>
                  <a:gd name="T6" fmla="*/ 8 w 528"/>
                  <a:gd name="T7" fmla="*/ 1 h 155"/>
                  <a:gd name="T8" fmla="*/ 1 w 528"/>
                  <a:gd name="T9" fmla="*/ 1 h 155"/>
                  <a:gd name="T10" fmla="*/ 1 w 528"/>
                  <a:gd name="T11" fmla="*/ 3 h 155"/>
                  <a:gd name="T12" fmla="*/ 0 w 528"/>
                  <a:gd name="T13" fmla="*/ 3 h 1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28"/>
                  <a:gd name="T22" fmla="*/ 0 h 155"/>
                  <a:gd name="T23" fmla="*/ 528 w 528"/>
                  <a:gd name="T24" fmla="*/ 155 h 15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28" h="155">
                    <a:moveTo>
                      <a:pt x="0" y="155"/>
                    </a:moveTo>
                    <a:lnTo>
                      <a:pt x="0" y="0"/>
                    </a:lnTo>
                    <a:lnTo>
                      <a:pt x="528" y="0"/>
                    </a:lnTo>
                    <a:lnTo>
                      <a:pt x="522" y="6"/>
                    </a:lnTo>
                    <a:lnTo>
                      <a:pt x="6" y="6"/>
                    </a:lnTo>
                    <a:lnTo>
                      <a:pt x="6" y="150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71" name="Rectangle 225"/>
              <p:cNvSpPr>
                <a:spLocks noChangeArrowheads="1"/>
              </p:cNvSpPr>
              <p:nvPr/>
            </p:nvSpPr>
            <p:spPr bwMode="auto">
              <a:xfrm>
                <a:off x="3508" y="2938"/>
                <a:ext cx="178" cy="6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72" name="Rectangle 226"/>
              <p:cNvSpPr>
                <a:spLocks noChangeArrowheads="1"/>
              </p:cNvSpPr>
              <p:nvPr/>
            </p:nvSpPr>
            <p:spPr bwMode="auto">
              <a:xfrm>
                <a:off x="3508" y="2934"/>
                <a:ext cx="160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xxxxx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41273" name="Rectangle 227"/>
              <p:cNvSpPr>
                <a:spLocks noChangeArrowheads="1"/>
              </p:cNvSpPr>
              <p:nvPr/>
            </p:nvSpPr>
            <p:spPr bwMode="auto">
              <a:xfrm>
                <a:off x="3695" y="2938"/>
                <a:ext cx="69" cy="69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74" name="Freeform 228"/>
              <p:cNvSpPr>
                <a:spLocks/>
              </p:cNvSpPr>
              <p:nvPr/>
            </p:nvSpPr>
            <p:spPr bwMode="auto">
              <a:xfrm>
                <a:off x="3695" y="2938"/>
                <a:ext cx="69" cy="69"/>
              </a:xfrm>
              <a:custGeom>
                <a:avLst/>
                <a:gdLst>
                  <a:gd name="T0" fmla="*/ 2 w 138"/>
                  <a:gd name="T1" fmla="*/ 0 h 138"/>
                  <a:gd name="T2" fmla="*/ 2 w 138"/>
                  <a:gd name="T3" fmla="*/ 1 h 138"/>
                  <a:gd name="T4" fmla="*/ 2 w 138"/>
                  <a:gd name="T5" fmla="*/ 2 h 138"/>
                  <a:gd name="T6" fmla="*/ 1 w 138"/>
                  <a:gd name="T7" fmla="*/ 2 h 138"/>
                  <a:gd name="T8" fmla="*/ 0 w 138"/>
                  <a:gd name="T9" fmla="*/ 2 h 138"/>
                  <a:gd name="T10" fmla="*/ 2 w 138"/>
                  <a:gd name="T11" fmla="*/ 2 h 138"/>
                  <a:gd name="T12" fmla="*/ 2 w 138"/>
                  <a:gd name="T13" fmla="*/ 0 h 1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8"/>
                  <a:gd name="T22" fmla="*/ 0 h 138"/>
                  <a:gd name="T23" fmla="*/ 138 w 138"/>
                  <a:gd name="T24" fmla="*/ 138 h 1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8" h="138">
                    <a:moveTo>
                      <a:pt x="138" y="0"/>
                    </a:moveTo>
                    <a:lnTo>
                      <a:pt x="119" y="19"/>
                    </a:lnTo>
                    <a:lnTo>
                      <a:pt x="119" y="120"/>
                    </a:lnTo>
                    <a:lnTo>
                      <a:pt x="17" y="120"/>
                    </a:lnTo>
                    <a:lnTo>
                      <a:pt x="0" y="138"/>
                    </a:lnTo>
                    <a:lnTo>
                      <a:pt x="138" y="13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75" name="Rectangle 229"/>
              <p:cNvSpPr>
                <a:spLocks noChangeArrowheads="1"/>
              </p:cNvSpPr>
              <p:nvPr/>
            </p:nvSpPr>
            <p:spPr bwMode="auto">
              <a:xfrm>
                <a:off x="3704" y="2947"/>
                <a:ext cx="50" cy="51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76" name="Freeform 230"/>
              <p:cNvSpPr>
                <a:spLocks/>
              </p:cNvSpPr>
              <p:nvPr/>
            </p:nvSpPr>
            <p:spPr bwMode="auto">
              <a:xfrm>
                <a:off x="3720" y="2964"/>
                <a:ext cx="22" cy="18"/>
              </a:xfrm>
              <a:custGeom>
                <a:avLst/>
                <a:gdLst>
                  <a:gd name="T0" fmla="*/ 1 w 44"/>
                  <a:gd name="T1" fmla="*/ 0 h 37"/>
                  <a:gd name="T2" fmla="*/ 1 w 44"/>
                  <a:gd name="T3" fmla="*/ 0 h 37"/>
                  <a:gd name="T4" fmla="*/ 0 w 44"/>
                  <a:gd name="T5" fmla="*/ 0 h 37"/>
                  <a:gd name="T6" fmla="*/ 1 w 44"/>
                  <a:gd name="T7" fmla="*/ 0 h 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37"/>
                  <a:gd name="T14" fmla="*/ 44 w 44"/>
                  <a:gd name="T15" fmla="*/ 37 h 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37">
                    <a:moveTo>
                      <a:pt x="44" y="0"/>
                    </a:moveTo>
                    <a:lnTo>
                      <a:pt x="21" y="37"/>
                    </a:lnTo>
                    <a:lnTo>
                      <a:pt x="0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77" name="Freeform 231"/>
              <p:cNvSpPr>
                <a:spLocks/>
              </p:cNvSpPr>
              <p:nvPr/>
            </p:nvSpPr>
            <p:spPr bwMode="auto">
              <a:xfrm>
                <a:off x="3695" y="2938"/>
                <a:ext cx="69" cy="69"/>
              </a:xfrm>
              <a:custGeom>
                <a:avLst/>
                <a:gdLst>
                  <a:gd name="T0" fmla="*/ 2 w 138"/>
                  <a:gd name="T1" fmla="*/ 0 h 138"/>
                  <a:gd name="T2" fmla="*/ 2 w 138"/>
                  <a:gd name="T3" fmla="*/ 2 h 138"/>
                  <a:gd name="T4" fmla="*/ 0 w 138"/>
                  <a:gd name="T5" fmla="*/ 2 h 138"/>
                  <a:gd name="T6" fmla="*/ 1 w 138"/>
                  <a:gd name="T7" fmla="*/ 2 h 138"/>
                  <a:gd name="T8" fmla="*/ 2 w 138"/>
                  <a:gd name="T9" fmla="*/ 2 h 138"/>
                  <a:gd name="T10" fmla="*/ 2 w 138"/>
                  <a:gd name="T11" fmla="*/ 1 h 138"/>
                  <a:gd name="T12" fmla="*/ 2 w 138"/>
                  <a:gd name="T13" fmla="*/ 0 h 1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8"/>
                  <a:gd name="T22" fmla="*/ 0 h 138"/>
                  <a:gd name="T23" fmla="*/ 138 w 138"/>
                  <a:gd name="T24" fmla="*/ 138 h 1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8" h="138">
                    <a:moveTo>
                      <a:pt x="138" y="0"/>
                    </a:moveTo>
                    <a:lnTo>
                      <a:pt x="138" y="138"/>
                    </a:lnTo>
                    <a:lnTo>
                      <a:pt x="0" y="138"/>
                    </a:lnTo>
                    <a:lnTo>
                      <a:pt x="8" y="128"/>
                    </a:lnTo>
                    <a:lnTo>
                      <a:pt x="129" y="128"/>
                    </a:lnTo>
                    <a:lnTo>
                      <a:pt x="129" y="9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78" name="Rectangle 232"/>
              <p:cNvSpPr>
                <a:spLocks noChangeArrowheads="1"/>
              </p:cNvSpPr>
              <p:nvPr/>
            </p:nvSpPr>
            <p:spPr bwMode="auto">
              <a:xfrm>
                <a:off x="3377" y="3164"/>
                <a:ext cx="48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</a:rPr>
                  <a:t>3.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41279" name="Rectangle 233"/>
              <p:cNvSpPr>
                <a:spLocks noChangeArrowheads="1"/>
              </p:cNvSpPr>
              <p:nvPr/>
            </p:nvSpPr>
            <p:spPr bwMode="auto">
              <a:xfrm>
                <a:off x="3499" y="3153"/>
                <a:ext cx="274" cy="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80" name="Freeform 234"/>
              <p:cNvSpPr>
                <a:spLocks noEditPoints="1"/>
              </p:cNvSpPr>
              <p:nvPr/>
            </p:nvSpPr>
            <p:spPr bwMode="auto">
              <a:xfrm>
                <a:off x="3499" y="3153"/>
                <a:ext cx="274" cy="86"/>
              </a:xfrm>
              <a:custGeom>
                <a:avLst/>
                <a:gdLst>
                  <a:gd name="T0" fmla="*/ 9 w 546"/>
                  <a:gd name="T1" fmla="*/ 2 h 173"/>
                  <a:gd name="T2" fmla="*/ 9 w 546"/>
                  <a:gd name="T3" fmla="*/ 2 h 173"/>
                  <a:gd name="T4" fmla="*/ 9 w 546"/>
                  <a:gd name="T5" fmla="*/ 0 h 173"/>
                  <a:gd name="T6" fmla="*/ 9 w 546"/>
                  <a:gd name="T7" fmla="*/ 0 h 173"/>
                  <a:gd name="T8" fmla="*/ 9 w 546"/>
                  <a:gd name="T9" fmla="*/ 2 h 173"/>
                  <a:gd name="T10" fmla="*/ 9 w 546"/>
                  <a:gd name="T11" fmla="*/ 2 h 173"/>
                  <a:gd name="T12" fmla="*/ 9 w 546"/>
                  <a:gd name="T13" fmla="*/ 2 h 173"/>
                  <a:gd name="T14" fmla="*/ 0 w 546"/>
                  <a:gd name="T15" fmla="*/ 2 h 173"/>
                  <a:gd name="T16" fmla="*/ 1 w 546"/>
                  <a:gd name="T17" fmla="*/ 2 h 173"/>
                  <a:gd name="T18" fmla="*/ 9 w 546"/>
                  <a:gd name="T19" fmla="*/ 2 h 17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6"/>
                  <a:gd name="T31" fmla="*/ 0 h 173"/>
                  <a:gd name="T32" fmla="*/ 546 w 546"/>
                  <a:gd name="T33" fmla="*/ 173 h 17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6" h="173">
                    <a:moveTo>
                      <a:pt x="527" y="156"/>
                    </a:moveTo>
                    <a:lnTo>
                      <a:pt x="546" y="173"/>
                    </a:lnTo>
                    <a:lnTo>
                      <a:pt x="546" y="0"/>
                    </a:lnTo>
                    <a:lnTo>
                      <a:pt x="527" y="19"/>
                    </a:lnTo>
                    <a:lnTo>
                      <a:pt x="527" y="156"/>
                    </a:lnTo>
                    <a:close/>
                    <a:moveTo>
                      <a:pt x="527" y="156"/>
                    </a:moveTo>
                    <a:lnTo>
                      <a:pt x="546" y="173"/>
                    </a:lnTo>
                    <a:lnTo>
                      <a:pt x="0" y="173"/>
                    </a:lnTo>
                    <a:lnTo>
                      <a:pt x="17" y="156"/>
                    </a:lnTo>
                    <a:lnTo>
                      <a:pt x="527" y="1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81" name="Freeform 235"/>
              <p:cNvSpPr>
                <a:spLocks noEditPoints="1"/>
              </p:cNvSpPr>
              <p:nvPr/>
            </p:nvSpPr>
            <p:spPr bwMode="auto">
              <a:xfrm>
                <a:off x="3499" y="3153"/>
                <a:ext cx="274" cy="86"/>
              </a:xfrm>
              <a:custGeom>
                <a:avLst/>
                <a:gdLst>
                  <a:gd name="T0" fmla="*/ 9 w 546"/>
                  <a:gd name="T1" fmla="*/ 0 h 173"/>
                  <a:gd name="T2" fmla="*/ 9 w 546"/>
                  <a:gd name="T3" fmla="*/ 0 h 173"/>
                  <a:gd name="T4" fmla="*/ 0 w 546"/>
                  <a:gd name="T5" fmla="*/ 0 h 173"/>
                  <a:gd name="T6" fmla="*/ 1 w 546"/>
                  <a:gd name="T7" fmla="*/ 0 h 173"/>
                  <a:gd name="T8" fmla="*/ 9 w 546"/>
                  <a:gd name="T9" fmla="*/ 0 h 173"/>
                  <a:gd name="T10" fmla="*/ 1 w 546"/>
                  <a:gd name="T11" fmla="*/ 2 h 173"/>
                  <a:gd name="T12" fmla="*/ 0 w 546"/>
                  <a:gd name="T13" fmla="*/ 2 h 173"/>
                  <a:gd name="T14" fmla="*/ 0 w 546"/>
                  <a:gd name="T15" fmla="*/ 0 h 173"/>
                  <a:gd name="T16" fmla="*/ 1 w 546"/>
                  <a:gd name="T17" fmla="*/ 0 h 173"/>
                  <a:gd name="T18" fmla="*/ 1 w 546"/>
                  <a:gd name="T19" fmla="*/ 2 h 17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6"/>
                  <a:gd name="T31" fmla="*/ 0 h 173"/>
                  <a:gd name="T32" fmla="*/ 546 w 546"/>
                  <a:gd name="T33" fmla="*/ 173 h 17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6" h="173">
                    <a:moveTo>
                      <a:pt x="537" y="10"/>
                    </a:moveTo>
                    <a:lnTo>
                      <a:pt x="546" y="0"/>
                    </a:lnTo>
                    <a:lnTo>
                      <a:pt x="0" y="0"/>
                    </a:lnTo>
                    <a:lnTo>
                      <a:pt x="9" y="10"/>
                    </a:lnTo>
                    <a:lnTo>
                      <a:pt x="537" y="10"/>
                    </a:lnTo>
                    <a:close/>
                    <a:moveTo>
                      <a:pt x="9" y="165"/>
                    </a:moveTo>
                    <a:lnTo>
                      <a:pt x="0" y="173"/>
                    </a:lnTo>
                    <a:lnTo>
                      <a:pt x="0" y="0"/>
                    </a:lnTo>
                    <a:lnTo>
                      <a:pt x="9" y="10"/>
                    </a:lnTo>
                    <a:lnTo>
                      <a:pt x="9" y="165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82" name="Freeform 236"/>
              <p:cNvSpPr>
                <a:spLocks noEditPoints="1"/>
              </p:cNvSpPr>
              <p:nvPr/>
            </p:nvSpPr>
            <p:spPr bwMode="auto">
              <a:xfrm>
                <a:off x="3504" y="3157"/>
                <a:ext cx="264" cy="78"/>
              </a:xfrm>
              <a:custGeom>
                <a:avLst/>
                <a:gdLst>
                  <a:gd name="T0" fmla="*/ 1 w 528"/>
                  <a:gd name="T1" fmla="*/ 3 h 155"/>
                  <a:gd name="T2" fmla="*/ 0 w 528"/>
                  <a:gd name="T3" fmla="*/ 3 h 155"/>
                  <a:gd name="T4" fmla="*/ 8 w 528"/>
                  <a:gd name="T5" fmla="*/ 3 h 155"/>
                  <a:gd name="T6" fmla="*/ 8 w 528"/>
                  <a:gd name="T7" fmla="*/ 3 h 155"/>
                  <a:gd name="T8" fmla="*/ 1 w 528"/>
                  <a:gd name="T9" fmla="*/ 3 h 155"/>
                  <a:gd name="T10" fmla="*/ 8 w 528"/>
                  <a:gd name="T11" fmla="*/ 1 h 155"/>
                  <a:gd name="T12" fmla="*/ 8 w 528"/>
                  <a:gd name="T13" fmla="*/ 0 h 155"/>
                  <a:gd name="T14" fmla="*/ 8 w 528"/>
                  <a:gd name="T15" fmla="*/ 3 h 155"/>
                  <a:gd name="T16" fmla="*/ 8 w 528"/>
                  <a:gd name="T17" fmla="*/ 3 h 155"/>
                  <a:gd name="T18" fmla="*/ 8 w 528"/>
                  <a:gd name="T19" fmla="*/ 1 h 15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28"/>
                  <a:gd name="T31" fmla="*/ 0 h 155"/>
                  <a:gd name="T32" fmla="*/ 528 w 528"/>
                  <a:gd name="T33" fmla="*/ 155 h 15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28" h="155">
                    <a:moveTo>
                      <a:pt x="6" y="149"/>
                    </a:moveTo>
                    <a:lnTo>
                      <a:pt x="0" y="155"/>
                    </a:lnTo>
                    <a:lnTo>
                      <a:pt x="528" y="155"/>
                    </a:lnTo>
                    <a:lnTo>
                      <a:pt x="522" y="149"/>
                    </a:lnTo>
                    <a:lnTo>
                      <a:pt x="6" y="149"/>
                    </a:lnTo>
                    <a:close/>
                    <a:moveTo>
                      <a:pt x="522" y="6"/>
                    </a:moveTo>
                    <a:lnTo>
                      <a:pt x="528" y="0"/>
                    </a:lnTo>
                    <a:lnTo>
                      <a:pt x="528" y="155"/>
                    </a:lnTo>
                    <a:lnTo>
                      <a:pt x="522" y="149"/>
                    </a:lnTo>
                    <a:lnTo>
                      <a:pt x="522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83" name="Freeform 237"/>
              <p:cNvSpPr>
                <a:spLocks/>
              </p:cNvSpPr>
              <p:nvPr/>
            </p:nvSpPr>
            <p:spPr bwMode="auto">
              <a:xfrm>
                <a:off x="3504" y="3157"/>
                <a:ext cx="264" cy="78"/>
              </a:xfrm>
              <a:custGeom>
                <a:avLst/>
                <a:gdLst>
                  <a:gd name="T0" fmla="*/ 0 w 528"/>
                  <a:gd name="T1" fmla="*/ 3 h 155"/>
                  <a:gd name="T2" fmla="*/ 0 w 528"/>
                  <a:gd name="T3" fmla="*/ 0 h 155"/>
                  <a:gd name="T4" fmla="*/ 8 w 528"/>
                  <a:gd name="T5" fmla="*/ 0 h 155"/>
                  <a:gd name="T6" fmla="*/ 8 w 528"/>
                  <a:gd name="T7" fmla="*/ 1 h 155"/>
                  <a:gd name="T8" fmla="*/ 1 w 528"/>
                  <a:gd name="T9" fmla="*/ 1 h 155"/>
                  <a:gd name="T10" fmla="*/ 1 w 528"/>
                  <a:gd name="T11" fmla="*/ 3 h 155"/>
                  <a:gd name="T12" fmla="*/ 0 w 528"/>
                  <a:gd name="T13" fmla="*/ 3 h 1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28"/>
                  <a:gd name="T22" fmla="*/ 0 h 155"/>
                  <a:gd name="T23" fmla="*/ 528 w 528"/>
                  <a:gd name="T24" fmla="*/ 155 h 15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28" h="155">
                    <a:moveTo>
                      <a:pt x="0" y="155"/>
                    </a:moveTo>
                    <a:lnTo>
                      <a:pt x="0" y="0"/>
                    </a:lnTo>
                    <a:lnTo>
                      <a:pt x="528" y="0"/>
                    </a:lnTo>
                    <a:lnTo>
                      <a:pt x="522" y="6"/>
                    </a:lnTo>
                    <a:lnTo>
                      <a:pt x="6" y="6"/>
                    </a:lnTo>
                    <a:lnTo>
                      <a:pt x="6" y="149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84" name="Rectangle 238"/>
              <p:cNvSpPr>
                <a:spLocks noChangeArrowheads="1"/>
              </p:cNvSpPr>
              <p:nvPr/>
            </p:nvSpPr>
            <p:spPr bwMode="auto">
              <a:xfrm>
                <a:off x="3508" y="3161"/>
                <a:ext cx="178" cy="6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85" name="Rectangle 239"/>
              <p:cNvSpPr>
                <a:spLocks noChangeArrowheads="1"/>
              </p:cNvSpPr>
              <p:nvPr/>
            </p:nvSpPr>
            <p:spPr bwMode="auto">
              <a:xfrm>
                <a:off x="3508" y="3157"/>
                <a:ext cx="160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xxxxx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41286" name="Rectangle 240"/>
              <p:cNvSpPr>
                <a:spLocks noChangeArrowheads="1"/>
              </p:cNvSpPr>
              <p:nvPr/>
            </p:nvSpPr>
            <p:spPr bwMode="auto">
              <a:xfrm>
                <a:off x="3695" y="3161"/>
                <a:ext cx="69" cy="69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87" name="Freeform 241"/>
              <p:cNvSpPr>
                <a:spLocks/>
              </p:cNvSpPr>
              <p:nvPr/>
            </p:nvSpPr>
            <p:spPr bwMode="auto">
              <a:xfrm>
                <a:off x="3695" y="3161"/>
                <a:ext cx="69" cy="69"/>
              </a:xfrm>
              <a:custGeom>
                <a:avLst/>
                <a:gdLst>
                  <a:gd name="T0" fmla="*/ 2 w 138"/>
                  <a:gd name="T1" fmla="*/ 0 h 138"/>
                  <a:gd name="T2" fmla="*/ 2 w 138"/>
                  <a:gd name="T3" fmla="*/ 1 h 138"/>
                  <a:gd name="T4" fmla="*/ 2 w 138"/>
                  <a:gd name="T5" fmla="*/ 2 h 138"/>
                  <a:gd name="T6" fmla="*/ 1 w 138"/>
                  <a:gd name="T7" fmla="*/ 2 h 138"/>
                  <a:gd name="T8" fmla="*/ 0 w 138"/>
                  <a:gd name="T9" fmla="*/ 2 h 138"/>
                  <a:gd name="T10" fmla="*/ 2 w 138"/>
                  <a:gd name="T11" fmla="*/ 2 h 138"/>
                  <a:gd name="T12" fmla="*/ 2 w 138"/>
                  <a:gd name="T13" fmla="*/ 0 h 1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8"/>
                  <a:gd name="T22" fmla="*/ 0 h 138"/>
                  <a:gd name="T23" fmla="*/ 138 w 138"/>
                  <a:gd name="T24" fmla="*/ 138 h 1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8" h="138">
                    <a:moveTo>
                      <a:pt x="138" y="0"/>
                    </a:moveTo>
                    <a:lnTo>
                      <a:pt x="119" y="19"/>
                    </a:lnTo>
                    <a:lnTo>
                      <a:pt x="119" y="120"/>
                    </a:lnTo>
                    <a:lnTo>
                      <a:pt x="17" y="120"/>
                    </a:lnTo>
                    <a:lnTo>
                      <a:pt x="0" y="138"/>
                    </a:lnTo>
                    <a:lnTo>
                      <a:pt x="138" y="13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88" name="Rectangle 242"/>
              <p:cNvSpPr>
                <a:spLocks noChangeArrowheads="1"/>
              </p:cNvSpPr>
              <p:nvPr/>
            </p:nvSpPr>
            <p:spPr bwMode="auto">
              <a:xfrm>
                <a:off x="3704" y="3171"/>
                <a:ext cx="50" cy="51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89" name="Freeform 243"/>
              <p:cNvSpPr>
                <a:spLocks/>
              </p:cNvSpPr>
              <p:nvPr/>
            </p:nvSpPr>
            <p:spPr bwMode="auto">
              <a:xfrm>
                <a:off x="3720" y="3187"/>
                <a:ext cx="22" cy="18"/>
              </a:xfrm>
              <a:custGeom>
                <a:avLst/>
                <a:gdLst>
                  <a:gd name="T0" fmla="*/ 1 w 44"/>
                  <a:gd name="T1" fmla="*/ 0 h 37"/>
                  <a:gd name="T2" fmla="*/ 1 w 44"/>
                  <a:gd name="T3" fmla="*/ 0 h 37"/>
                  <a:gd name="T4" fmla="*/ 0 w 44"/>
                  <a:gd name="T5" fmla="*/ 0 h 37"/>
                  <a:gd name="T6" fmla="*/ 1 w 44"/>
                  <a:gd name="T7" fmla="*/ 0 h 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37"/>
                  <a:gd name="T14" fmla="*/ 44 w 44"/>
                  <a:gd name="T15" fmla="*/ 37 h 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37">
                    <a:moveTo>
                      <a:pt x="44" y="0"/>
                    </a:moveTo>
                    <a:lnTo>
                      <a:pt x="21" y="37"/>
                    </a:lnTo>
                    <a:lnTo>
                      <a:pt x="0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90" name="Freeform 244"/>
              <p:cNvSpPr>
                <a:spLocks/>
              </p:cNvSpPr>
              <p:nvPr/>
            </p:nvSpPr>
            <p:spPr bwMode="auto">
              <a:xfrm>
                <a:off x="3695" y="3161"/>
                <a:ext cx="69" cy="69"/>
              </a:xfrm>
              <a:custGeom>
                <a:avLst/>
                <a:gdLst>
                  <a:gd name="T0" fmla="*/ 2 w 138"/>
                  <a:gd name="T1" fmla="*/ 0 h 138"/>
                  <a:gd name="T2" fmla="*/ 2 w 138"/>
                  <a:gd name="T3" fmla="*/ 2 h 138"/>
                  <a:gd name="T4" fmla="*/ 0 w 138"/>
                  <a:gd name="T5" fmla="*/ 2 h 138"/>
                  <a:gd name="T6" fmla="*/ 1 w 138"/>
                  <a:gd name="T7" fmla="*/ 2 h 138"/>
                  <a:gd name="T8" fmla="*/ 2 w 138"/>
                  <a:gd name="T9" fmla="*/ 2 h 138"/>
                  <a:gd name="T10" fmla="*/ 2 w 138"/>
                  <a:gd name="T11" fmla="*/ 1 h 138"/>
                  <a:gd name="T12" fmla="*/ 2 w 138"/>
                  <a:gd name="T13" fmla="*/ 0 h 1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8"/>
                  <a:gd name="T22" fmla="*/ 0 h 138"/>
                  <a:gd name="T23" fmla="*/ 138 w 138"/>
                  <a:gd name="T24" fmla="*/ 138 h 1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8" h="138">
                    <a:moveTo>
                      <a:pt x="138" y="0"/>
                    </a:moveTo>
                    <a:lnTo>
                      <a:pt x="138" y="138"/>
                    </a:lnTo>
                    <a:lnTo>
                      <a:pt x="0" y="138"/>
                    </a:lnTo>
                    <a:lnTo>
                      <a:pt x="8" y="130"/>
                    </a:lnTo>
                    <a:lnTo>
                      <a:pt x="129" y="130"/>
                    </a:lnTo>
                    <a:lnTo>
                      <a:pt x="129" y="9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91" name="Freeform 245"/>
              <p:cNvSpPr>
                <a:spLocks/>
              </p:cNvSpPr>
              <p:nvPr/>
            </p:nvSpPr>
            <p:spPr bwMode="auto">
              <a:xfrm>
                <a:off x="3539" y="2410"/>
                <a:ext cx="59" cy="60"/>
              </a:xfrm>
              <a:custGeom>
                <a:avLst/>
                <a:gdLst>
                  <a:gd name="T0" fmla="*/ 0 w 119"/>
                  <a:gd name="T1" fmla="*/ 2 h 119"/>
                  <a:gd name="T2" fmla="*/ 0 w 119"/>
                  <a:gd name="T3" fmla="*/ 0 h 119"/>
                  <a:gd name="T4" fmla="*/ 0 w 119"/>
                  <a:gd name="T5" fmla="*/ 1 h 119"/>
                  <a:gd name="T6" fmla="*/ 0 w 119"/>
                  <a:gd name="T7" fmla="*/ 1 h 119"/>
                  <a:gd name="T8" fmla="*/ 0 w 119"/>
                  <a:gd name="T9" fmla="*/ 1 h 119"/>
                  <a:gd name="T10" fmla="*/ 0 w 119"/>
                  <a:gd name="T11" fmla="*/ 1 h 119"/>
                  <a:gd name="T12" fmla="*/ 0 w 119"/>
                  <a:gd name="T13" fmla="*/ 1 h 119"/>
                  <a:gd name="T14" fmla="*/ 0 w 119"/>
                  <a:gd name="T15" fmla="*/ 1 h 119"/>
                  <a:gd name="T16" fmla="*/ 0 w 119"/>
                  <a:gd name="T17" fmla="*/ 1 h 119"/>
                  <a:gd name="T18" fmla="*/ 0 w 119"/>
                  <a:gd name="T19" fmla="*/ 1 h 119"/>
                  <a:gd name="T20" fmla="*/ 1 w 119"/>
                  <a:gd name="T21" fmla="*/ 1 h 119"/>
                  <a:gd name="T22" fmla="*/ 1 w 119"/>
                  <a:gd name="T23" fmla="*/ 1 h 119"/>
                  <a:gd name="T24" fmla="*/ 1 w 119"/>
                  <a:gd name="T25" fmla="*/ 1 h 119"/>
                  <a:gd name="T26" fmla="*/ 1 w 119"/>
                  <a:gd name="T27" fmla="*/ 1 h 119"/>
                  <a:gd name="T28" fmla="*/ 1 w 119"/>
                  <a:gd name="T29" fmla="*/ 1 h 119"/>
                  <a:gd name="T30" fmla="*/ 1 w 119"/>
                  <a:gd name="T31" fmla="*/ 1 h 119"/>
                  <a:gd name="T32" fmla="*/ 1 w 119"/>
                  <a:gd name="T33" fmla="*/ 1 h 119"/>
                  <a:gd name="T34" fmla="*/ 1 w 119"/>
                  <a:gd name="T35" fmla="*/ 1 h 119"/>
                  <a:gd name="T36" fmla="*/ 1 w 119"/>
                  <a:gd name="T37" fmla="*/ 0 h 119"/>
                  <a:gd name="T38" fmla="*/ 0 w 119"/>
                  <a:gd name="T39" fmla="*/ 2 h 11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19"/>
                  <a:gd name="T61" fmla="*/ 0 h 119"/>
                  <a:gd name="T62" fmla="*/ 119 w 119"/>
                  <a:gd name="T63" fmla="*/ 119 h 119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19" h="119">
                    <a:moveTo>
                      <a:pt x="60" y="119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14" y="5"/>
                    </a:lnTo>
                    <a:lnTo>
                      <a:pt x="20" y="7"/>
                    </a:lnTo>
                    <a:lnTo>
                      <a:pt x="27" y="9"/>
                    </a:lnTo>
                    <a:lnTo>
                      <a:pt x="35" y="11"/>
                    </a:lnTo>
                    <a:lnTo>
                      <a:pt x="41" y="13"/>
                    </a:lnTo>
                    <a:lnTo>
                      <a:pt x="48" y="13"/>
                    </a:lnTo>
                    <a:lnTo>
                      <a:pt x="56" y="13"/>
                    </a:lnTo>
                    <a:lnTo>
                      <a:pt x="64" y="13"/>
                    </a:lnTo>
                    <a:lnTo>
                      <a:pt x="71" y="13"/>
                    </a:lnTo>
                    <a:lnTo>
                      <a:pt x="77" y="13"/>
                    </a:lnTo>
                    <a:lnTo>
                      <a:pt x="85" y="11"/>
                    </a:lnTo>
                    <a:lnTo>
                      <a:pt x="92" y="9"/>
                    </a:lnTo>
                    <a:lnTo>
                      <a:pt x="98" y="7"/>
                    </a:lnTo>
                    <a:lnTo>
                      <a:pt x="106" y="5"/>
                    </a:lnTo>
                    <a:lnTo>
                      <a:pt x="112" y="4"/>
                    </a:lnTo>
                    <a:lnTo>
                      <a:pt x="119" y="0"/>
                    </a:lnTo>
                    <a:lnTo>
                      <a:pt x="60" y="1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92" name="Line 246"/>
              <p:cNvSpPr>
                <a:spLocks noChangeShapeType="1"/>
              </p:cNvSpPr>
              <p:nvPr/>
            </p:nvSpPr>
            <p:spPr bwMode="auto">
              <a:xfrm>
                <a:off x="2928" y="28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1128" name="Text Box 247"/>
            <p:cNvSpPr txBox="1">
              <a:spLocks noChangeArrowheads="1"/>
            </p:cNvSpPr>
            <p:nvPr/>
          </p:nvSpPr>
          <p:spPr bwMode="auto">
            <a:xfrm>
              <a:off x="1152" y="1008"/>
              <a:ext cx="30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>
                  <a:solidFill>
                    <a:schemeClr val="accent2"/>
                  </a:solidFill>
                  <a:latin typeface="Arial" charset="0"/>
                  <a:cs typeface="Times New Roman" pitchFamily="18" charset="0"/>
                </a:rPr>
                <a:t>Where</a:t>
              </a:r>
              <a:r>
                <a:rPr lang="en-US" sz="2000">
                  <a:latin typeface="Arial" charset="0"/>
                  <a:cs typeface="Times New Roman" pitchFamily="18" charset="0"/>
                </a:rPr>
                <a:t> we measure = </a:t>
              </a:r>
              <a:r>
                <a:rPr lang="en-US" sz="2000" b="1">
                  <a:solidFill>
                    <a:srgbClr val="FF3300"/>
                  </a:solidFill>
                  <a:latin typeface="Arial" charset="0"/>
                  <a:cs typeface="Times New Roman" pitchFamily="18" charset="0"/>
                </a:rPr>
                <a:t>Task</a:t>
              </a:r>
              <a:r>
                <a:rPr lang="en-US" sz="2000" b="1">
                  <a:solidFill>
                    <a:schemeClr val="hlink"/>
                  </a:solidFill>
                  <a:latin typeface="Arial" charset="0"/>
                  <a:cs typeface="Times New Roman" pitchFamily="18" charset="0"/>
                </a:rPr>
                <a:t> </a:t>
              </a:r>
              <a:r>
                <a:rPr lang="en-US" sz="2000">
                  <a:latin typeface="Arial" charset="0"/>
                  <a:cs typeface="Times New Roman" pitchFamily="18" charset="0"/>
                </a:rPr>
                <a:t>Model</a:t>
              </a:r>
            </a:p>
          </p:txBody>
        </p:sp>
      </p:grpSp>
      <p:grpSp>
        <p:nvGrpSpPr>
          <p:cNvPr id="40992" name="Group 248"/>
          <p:cNvGrpSpPr>
            <a:grpSpLocks/>
          </p:cNvGrpSpPr>
          <p:nvPr/>
        </p:nvGrpSpPr>
        <p:grpSpPr bwMode="auto">
          <a:xfrm>
            <a:off x="2046288" y="1905000"/>
            <a:ext cx="5649912" cy="2659063"/>
            <a:chOff x="1289" y="1200"/>
            <a:chExt cx="3559" cy="1675"/>
          </a:xfrm>
        </p:grpSpPr>
        <p:grpSp>
          <p:nvGrpSpPr>
            <p:cNvPr id="41107" name="Group 249"/>
            <p:cNvGrpSpPr>
              <a:grpSpLocks/>
            </p:cNvGrpSpPr>
            <p:nvPr/>
          </p:nvGrpSpPr>
          <p:grpSpPr bwMode="auto">
            <a:xfrm>
              <a:off x="1289" y="1768"/>
              <a:ext cx="2213" cy="1107"/>
              <a:chOff x="1289" y="1768"/>
              <a:chExt cx="2213" cy="1107"/>
            </a:xfrm>
          </p:grpSpPr>
          <p:sp>
            <p:nvSpPr>
              <p:cNvPr id="41109" name="Rectangle 250"/>
              <p:cNvSpPr>
                <a:spLocks noChangeArrowheads="1"/>
              </p:cNvSpPr>
              <p:nvPr/>
            </p:nvSpPr>
            <p:spPr bwMode="auto">
              <a:xfrm>
                <a:off x="2081" y="1768"/>
                <a:ext cx="863" cy="79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110" name="Group 251"/>
              <p:cNvGrpSpPr>
                <a:grpSpLocks/>
              </p:cNvGrpSpPr>
              <p:nvPr/>
            </p:nvGrpSpPr>
            <p:grpSpPr bwMode="auto">
              <a:xfrm>
                <a:off x="1289" y="1768"/>
                <a:ext cx="2213" cy="1107"/>
                <a:chOff x="1289" y="1768"/>
                <a:chExt cx="2213" cy="1107"/>
              </a:xfrm>
            </p:grpSpPr>
            <p:sp>
              <p:nvSpPr>
                <p:cNvPr id="41111" name="Freeform 252"/>
                <p:cNvSpPr>
                  <a:spLocks/>
                </p:cNvSpPr>
                <p:nvPr/>
              </p:nvSpPr>
              <p:spPr bwMode="auto">
                <a:xfrm>
                  <a:off x="2944" y="1768"/>
                  <a:ext cx="36" cy="828"/>
                </a:xfrm>
                <a:custGeom>
                  <a:avLst/>
                  <a:gdLst>
                    <a:gd name="T0" fmla="*/ 2 w 70"/>
                    <a:gd name="T1" fmla="*/ 26 h 1655"/>
                    <a:gd name="T2" fmla="*/ 0 w 70"/>
                    <a:gd name="T3" fmla="*/ 25 h 1655"/>
                    <a:gd name="T4" fmla="*/ 0 w 70"/>
                    <a:gd name="T5" fmla="*/ 0 h 1655"/>
                    <a:gd name="T6" fmla="*/ 2 w 70"/>
                    <a:gd name="T7" fmla="*/ 2 h 1655"/>
                    <a:gd name="T8" fmla="*/ 2 w 70"/>
                    <a:gd name="T9" fmla="*/ 26 h 16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1655"/>
                    <a:gd name="T17" fmla="*/ 70 w 70"/>
                    <a:gd name="T18" fmla="*/ 1655 h 16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1655">
                      <a:moveTo>
                        <a:pt x="70" y="1655"/>
                      </a:moveTo>
                      <a:lnTo>
                        <a:pt x="0" y="1582"/>
                      </a:lnTo>
                      <a:lnTo>
                        <a:pt x="0" y="0"/>
                      </a:lnTo>
                      <a:lnTo>
                        <a:pt x="70" y="73"/>
                      </a:lnTo>
                      <a:lnTo>
                        <a:pt x="70" y="165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1112" name="Group 253"/>
                <p:cNvGrpSpPr>
                  <a:grpSpLocks/>
                </p:cNvGrpSpPr>
                <p:nvPr/>
              </p:nvGrpSpPr>
              <p:grpSpPr bwMode="auto">
                <a:xfrm>
                  <a:off x="1289" y="1783"/>
                  <a:ext cx="2213" cy="1092"/>
                  <a:chOff x="1355" y="1369"/>
                  <a:chExt cx="2213" cy="1092"/>
                </a:xfrm>
              </p:grpSpPr>
              <p:sp>
                <p:nvSpPr>
                  <p:cNvPr id="41113" name="Freeform 254"/>
                  <p:cNvSpPr>
                    <a:spLocks/>
                  </p:cNvSpPr>
                  <p:nvPr/>
                </p:nvSpPr>
                <p:spPr bwMode="auto">
                  <a:xfrm>
                    <a:off x="1355" y="1751"/>
                    <a:ext cx="710" cy="710"/>
                  </a:xfrm>
                  <a:custGeom>
                    <a:avLst/>
                    <a:gdLst>
                      <a:gd name="T0" fmla="*/ 0 w 1419"/>
                      <a:gd name="T1" fmla="*/ 22 h 1421"/>
                      <a:gd name="T2" fmla="*/ 0 w 1419"/>
                      <a:gd name="T3" fmla="*/ 0 h 1421"/>
                      <a:gd name="T4" fmla="*/ 23 w 1419"/>
                      <a:gd name="T5" fmla="*/ 0 h 1421"/>
                      <a:gd name="T6" fmla="*/ 0 60000 65536"/>
                      <a:gd name="T7" fmla="*/ 0 60000 65536"/>
                      <a:gd name="T8" fmla="*/ 0 60000 65536"/>
                      <a:gd name="T9" fmla="*/ 0 w 1419"/>
                      <a:gd name="T10" fmla="*/ 0 h 1421"/>
                      <a:gd name="T11" fmla="*/ 1419 w 1419"/>
                      <a:gd name="T12" fmla="*/ 1421 h 142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419" h="1421">
                        <a:moveTo>
                          <a:pt x="0" y="1421"/>
                        </a:moveTo>
                        <a:lnTo>
                          <a:pt x="0" y="0"/>
                        </a:lnTo>
                        <a:lnTo>
                          <a:pt x="1419" y="0"/>
                        </a:ln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114" name="Freeform 255"/>
                  <p:cNvSpPr>
                    <a:spLocks/>
                  </p:cNvSpPr>
                  <p:nvPr/>
                </p:nvSpPr>
                <p:spPr bwMode="auto">
                  <a:xfrm>
                    <a:off x="2058" y="1721"/>
                    <a:ext cx="89" cy="59"/>
                  </a:xfrm>
                  <a:custGeom>
                    <a:avLst/>
                    <a:gdLst>
                      <a:gd name="T0" fmla="*/ 0 w 178"/>
                      <a:gd name="T1" fmla="*/ 0 h 119"/>
                      <a:gd name="T2" fmla="*/ 3 w 178"/>
                      <a:gd name="T3" fmla="*/ 0 h 119"/>
                      <a:gd name="T4" fmla="*/ 0 w 178"/>
                      <a:gd name="T5" fmla="*/ 1 h 119"/>
                      <a:gd name="T6" fmla="*/ 0 w 178"/>
                      <a:gd name="T7" fmla="*/ 0 h 11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8"/>
                      <a:gd name="T13" fmla="*/ 0 h 119"/>
                      <a:gd name="T14" fmla="*/ 178 w 178"/>
                      <a:gd name="T15" fmla="*/ 119 h 11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8" h="119">
                        <a:moveTo>
                          <a:pt x="0" y="0"/>
                        </a:moveTo>
                        <a:lnTo>
                          <a:pt x="178" y="59"/>
                        </a:lnTo>
                        <a:lnTo>
                          <a:pt x="0" y="1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115" name="Freeform 256"/>
                  <p:cNvSpPr>
                    <a:spLocks/>
                  </p:cNvSpPr>
                  <p:nvPr/>
                </p:nvSpPr>
                <p:spPr bwMode="auto">
                  <a:xfrm>
                    <a:off x="2147" y="2146"/>
                    <a:ext cx="899" cy="36"/>
                  </a:xfrm>
                  <a:custGeom>
                    <a:avLst/>
                    <a:gdLst>
                      <a:gd name="T0" fmla="*/ 27 w 1797"/>
                      <a:gd name="T1" fmla="*/ 0 h 73"/>
                      <a:gd name="T2" fmla="*/ 0 w 1797"/>
                      <a:gd name="T3" fmla="*/ 0 h 73"/>
                      <a:gd name="T4" fmla="*/ 2 w 1797"/>
                      <a:gd name="T5" fmla="*/ 1 h 73"/>
                      <a:gd name="T6" fmla="*/ 29 w 1797"/>
                      <a:gd name="T7" fmla="*/ 1 h 73"/>
                      <a:gd name="T8" fmla="*/ 27 w 1797"/>
                      <a:gd name="T9" fmla="*/ 0 h 7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97"/>
                      <a:gd name="T16" fmla="*/ 0 h 73"/>
                      <a:gd name="T17" fmla="*/ 1797 w 1797"/>
                      <a:gd name="T18" fmla="*/ 73 h 7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97" h="73">
                        <a:moveTo>
                          <a:pt x="1727" y="0"/>
                        </a:moveTo>
                        <a:lnTo>
                          <a:pt x="0" y="0"/>
                        </a:lnTo>
                        <a:lnTo>
                          <a:pt x="71" y="73"/>
                        </a:lnTo>
                        <a:lnTo>
                          <a:pt x="1797" y="73"/>
                        </a:lnTo>
                        <a:lnTo>
                          <a:pt x="1727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116" name="Rectangle 257"/>
                  <p:cNvSpPr>
                    <a:spLocks noChangeArrowheads="1"/>
                  </p:cNvSpPr>
                  <p:nvPr/>
                </p:nvSpPr>
                <p:spPr bwMode="auto">
                  <a:xfrm>
                    <a:off x="2249" y="1369"/>
                    <a:ext cx="659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1200">
                        <a:solidFill>
                          <a:srgbClr val="000000"/>
                        </a:solidFill>
                      </a:rPr>
                      <a:t>Assembly Model</a:t>
                    </a:r>
                    <a:endParaRPr lang="en-US">
                      <a:latin typeface="Tahoma" pitchFamily="34" charset="0"/>
                    </a:endParaRPr>
                  </a:p>
                </p:txBody>
              </p:sp>
              <p:sp>
                <p:nvSpPr>
                  <p:cNvPr id="41117" name="Freeform 258"/>
                  <p:cNvSpPr>
                    <a:spLocks/>
                  </p:cNvSpPr>
                  <p:nvPr/>
                </p:nvSpPr>
                <p:spPr bwMode="auto">
                  <a:xfrm>
                    <a:off x="2291" y="1535"/>
                    <a:ext cx="157" cy="169"/>
                  </a:xfrm>
                  <a:custGeom>
                    <a:avLst/>
                    <a:gdLst>
                      <a:gd name="T0" fmla="*/ 4 w 315"/>
                      <a:gd name="T1" fmla="*/ 0 h 337"/>
                      <a:gd name="T2" fmla="*/ 0 w 315"/>
                      <a:gd name="T3" fmla="*/ 0 h 337"/>
                      <a:gd name="T4" fmla="*/ 0 w 315"/>
                      <a:gd name="T5" fmla="*/ 5 h 337"/>
                      <a:gd name="T6" fmla="*/ 0 w 315"/>
                      <a:gd name="T7" fmla="*/ 5 h 337"/>
                      <a:gd name="T8" fmla="*/ 0 w 315"/>
                      <a:gd name="T9" fmla="*/ 5 h 337"/>
                      <a:gd name="T10" fmla="*/ 1 w 315"/>
                      <a:gd name="T11" fmla="*/ 5 h 337"/>
                      <a:gd name="T12" fmla="*/ 1 w 315"/>
                      <a:gd name="T13" fmla="*/ 5 h 337"/>
                      <a:gd name="T14" fmla="*/ 1 w 315"/>
                      <a:gd name="T15" fmla="*/ 5 h 337"/>
                      <a:gd name="T16" fmla="*/ 1 w 315"/>
                      <a:gd name="T17" fmla="*/ 5 h 337"/>
                      <a:gd name="T18" fmla="*/ 1 w 315"/>
                      <a:gd name="T19" fmla="*/ 5 h 337"/>
                      <a:gd name="T20" fmla="*/ 1 w 315"/>
                      <a:gd name="T21" fmla="*/ 6 h 337"/>
                      <a:gd name="T22" fmla="*/ 2 w 315"/>
                      <a:gd name="T23" fmla="*/ 6 h 337"/>
                      <a:gd name="T24" fmla="*/ 2 w 315"/>
                      <a:gd name="T25" fmla="*/ 6 h 337"/>
                      <a:gd name="T26" fmla="*/ 2 w 315"/>
                      <a:gd name="T27" fmla="*/ 6 h 337"/>
                      <a:gd name="T28" fmla="*/ 2 w 315"/>
                      <a:gd name="T29" fmla="*/ 6 h 337"/>
                      <a:gd name="T30" fmla="*/ 2 w 315"/>
                      <a:gd name="T31" fmla="*/ 5 h 337"/>
                      <a:gd name="T32" fmla="*/ 2 w 315"/>
                      <a:gd name="T33" fmla="*/ 5 h 337"/>
                      <a:gd name="T34" fmla="*/ 2 w 315"/>
                      <a:gd name="T35" fmla="*/ 5 h 337"/>
                      <a:gd name="T36" fmla="*/ 3 w 315"/>
                      <a:gd name="T37" fmla="*/ 5 h 337"/>
                      <a:gd name="T38" fmla="*/ 3 w 315"/>
                      <a:gd name="T39" fmla="*/ 5 h 337"/>
                      <a:gd name="T40" fmla="*/ 4 w 315"/>
                      <a:gd name="T41" fmla="*/ 5 h 337"/>
                      <a:gd name="T42" fmla="*/ 4 w 315"/>
                      <a:gd name="T43" fmla="*/ 5 h 337"/>
                      <a:gd name="T44" fmla="*/ 4 w 315"/>
                      <a:gd name="T45" fmla="*/ 5 h 337"/>
                      <a:gd name="T46" fmla="*/ 4 w 315"/>
                      <a:gd name="T47" fmla="*/ 5 h 337"/>
                      <a:gd name="T48" fmla="*/ 4 w 315"/>
                      <a:gd name="T49" fmla="*/ 4 h 337"/>
                      <a:gd name="T50" fmla="*/ 4 w 315"/>
                      <a:gd name="T51" fmla="*/ 4 h 337"/>
                      <a:gd name="T52" fmla="*/ 4 w 315"/>
                      <a:gd name="T53" fmla="*/ 3 h 337"/>
                      <a:gd name="T54" fmla="*/ 4 w 315"/>
                      <a:gd name="T55" fmla="*/ 3 h 337"/>
                      <a:gd name="T56" fmla="*/ 4 w 315"/>
                      <a:gd name="T57" fmla="*/ 3 h 337"/>
                      <a:gd name="T58" fmla="*/ 3 w 315"/>
                      <a:gd name="T59" fmla="*/ 3 h 337"/>
                      <a:gd name="T60" fmla="*/ 3 w 315"/>
                      <a:gd name="T61" fmla="*/ 3 h 337"/>
                      <a:gd name="T62" fmla="*/ 3 w 315"/>
                      <a:gd name="T63" fmla="*/ 3 h 337"/>
                      <a:gd name="T64" fmla="*/ 3 w 315"/>
                      <a:gd name="T65" fmla="*/ 2 h 337"/>
                      <a:gd name="T66" fmla="*/ 3 w 315"/>
                      <a:gd name="T67" fmla="*/ 2 h 337"/>
                      <a:gd name="T68" fmla="*/ 4 w 315"/>
                      <a:gd name="T69" fmla="*/ 2 h 337"/>
                      <a:gd name="T70" fmla="*/ 4 w 315"/>
                      <a:gd name="T71" fmla="*/ 2 h 337"/>
                      <a:gd name="T72" fmla="*/ 4 w 315"/>
                      <a:gd name="T73" fmla="*/ 2 h 337"/>
                      <a:gd name="T74" fmla="*/ 4 w 315"/>
                      <a:gd name="T75" fmla="*/ 2 h 337"/>
                      <a:gd name="T76" fmla="*/ 4 w 315"/>
                      <a:gd name="T77" fmla="*/ 2 h 337"/>
                      <a:gd name="T78" fmla="*/ 4 w 315"/>
                      <a:gd name="T79" fmla="*/ 1 h 337"/>
                      <a:gd name="T80" fmla="*/ 4 w 315"/>
                      <a:gd name="T81" fmla="*/ 1 h 337"/>
                      <a:gd name="T82" fmla="*/ 4 w 315"/>
                      <a:gd name="T83" fmla="*/ 0 h 33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w 315"/>
                      <a:gd name="T127" fmla="*/ 0 h 337"/>
                      <a:gd name="T128" fmla="*/ 315 w 315"/>
                      <a:gd name="T129" fmla="*/ 337 h 337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T126" t="T127" r="T128" b="T129"/>
                    <a:pathLst>
                      <a:path w="315" h="337">
                        <a:moveTo>
                          <a:pt x="301" y="0"/>
                        </a:moveTo>
                        <a:lnTo>
                          <a:pt x="0" y="0"/>
                        </a:lnTo>
                        <a:lnTo>
                          <a:pt x="0" y="274"/>
                        </a:lnTo>
                        <a:lnTo>
                          <a:pt x="21" y="264"/>
                        </a:lnTo>
                        <a:lnTo>
                          <a:pt x="42" y="260"/>
                        </a:lnTo>
                        <a:lnTo>
                          <a:pt x="65" y="262"/>
                        </a:lnTo>
                        <a:lnTo>
                          <a:pt x="88" y="268"/>
                        </a:lnTo>
                        <a:lnTo>
                          <a:pt x="107" y="282"/>
                        </a:lnTo>
                        <a:lnTo>
                          <a:pt x="104" y="297"/>
                        </a:lnTo>
                        <a:lnTo>
                          <a:pt x="107" y="312"/>
                        </a:lnTo>
                        <a:lnTo>
                          <a:pt x="115" y="326"/>
                        </a:lnTo>
                        <a:lnTo>
                          <a:pt x="128" y="333"/>
                        </a:lnTo>
                        <a:lnTo>
                          <a:pt x="144" y="337"/>
                        </a:lnTo>
                        <a:lnTo>
                          <a:pt x="159" y="333"/>
                        </a:lnTo>
                        <a:lnTo>
                          <a:pt x="171" y="326"/>
                        </a:lnTo>
                        <a:lnTo>
                          <a:pt x="180" y="312"/>
                        </a:lnTo>
                        <a:lnTo>
                          <a:pt x="182" y="297"/>
                        </a:lnTo>
                        <a:lnTo>
                          <a:pt x="178" y="282"/>
                        </a:lnTo>
                        <a:lnTo>
                          <a:pt x="205" y="274"/>
                        </a:lnTo>
                        <a:lnTo>
                          <a:pt x="234" y="274"/>
                        </a:lnTo>
                        <a:lnTo>
                          <a:pt x="261" y="278"/>
                        </a:lnTo>
                        <a:lnTo>
                          <a:pt x="288" y="287"/>
                        </a:lnTo>
                        <a:lnTo>
                          <a:pt x="297" y="260"/>
                        </a:lnTo>
                        <a:lnTo>
                          <a:pt x="301" y="234"/>
                        </a:lnTo>
                        <a:lnTo>
                          <a:pt x="299" y="207"/>
                        </a:lnTo>
                        <a:lnTo>
                          <a:pt x="293" y="180"/>
                        </a:lnTo>
                        <a:lnTo>
                          <a:pt x="278" y="182"/>
                        </a:lnTo>
                        <a:lnTo>
                          <a:pt x="263" y="180"/>
                        </a:lnTo>
                        <a:lnTo>
                          <a:pt x="249" y="172"/>
                        </a:lnTo>
                        <a:lnTo>
                          <a:pt x="240" y="159"/>
                        </a:lnTo>
                        <a:lnTo>
                          <a:pt x="238" y="143"/>
                        </a:lnTo>
                        <a:lnTo>
                          <a:pt x="240" y="128"/>
                        </a:lnTo>
                        <a:lnTo>
                          <a:pt x="249" y="115"/>
                        </a:lnTo>
                        <a:lnTo>
                          <a:pt x="263" y="107"/>
                        </a:lnTo>
                        <a:lnTo>
                          <a:pt x="278" y="103"/>
                        </a:lnTo>
                        <a:lnTo>
                          <a:pt x="293" y="107"/>
                        </a:lnTo>
                        <a:lnTo>
                          <a:pt x="305" y="88"/>
                        </a:lnTo>
                        <a:lnTo>
                          <a:pt x="313" y="67"/>
                        </a:lnTo>
                        <a:lnTo>
                          <a:pt x="315" y="44"/>
                        </a:lnTo>
                        <a:lnTo>
                          <a:pt x="311" y="21"/>
                        </a:lnTo>
                        <a:lnTo>
                          <a:pt x="301" y="0"/>
                        </a:lnTo>
                        <a:close/>
                      </a:path>
                    </a:pathLst>
                  </a:custGeom>
                  <a:solidFill>
                    <a:srgbClr val="FF00FF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118" name="Freeform 259"/>
                  <p:cNvSpPr>
                    <a:spLocks/>
                  </p:cNvSpPr>
                  <p:nvPr/>
                </p:nvSpPr>
                <p:spPr bwMode="auto">
                  <a:xfrm>
                    <a:off x="2291" y="1953"/>
                    <a:ext cx="168" cy="157"/>
                  </a:xfrm>
                  <a:custGeom>
                    <a:avLst/>
                    <a:gdLst>
                      <a:gd name="T0" fmla="*/ 0 w 336"/>
                      <a:gd name="T1" fmla="*/ 1 h 314"/>
                      <a:gd name="T2" fmla="*/ 0 w 336"/>
                      <a:gd name="T3" fmla="*/ 5 h 314"/>
                      <a:gd name="T4" fmla="*/ 5 w 336"/>
                      <a:gd name="T5" fmla="*/ 5 h 314"/>
                      <a:gd name="T6" fmla="*/ 5 w 336"/>
                      <a:gd name="T7" fmla="*/ 5 h 314"/>
                      <a:gd name="T8" fmla="*/ 5 w 336"/>
                      <a:gd name="T9" fmla="*/ 5 h 314"/>
                      <a:gd name="T10" fmla="*/ 5 w 336"/>
                      <a:gd name="T11" fmla="*/ 4 h 314"/>
                      <a:gd name="T12" fmla="*/ 5 w 336"/>
                      <a:gd name="T13" fmla="*/ 3 h 314"/>
                      <a:gd name="T14" fmla="*/ 5 w 336"/>
                      <a:gd name="T15" fmla="*/ 3 h 314"/>
                      <a:gd name="T16" fmla="*/ 5 w 336"/>
                      <a:gd name="T17" fmla="*/ 3 h 314"/>
                      <a:gd name="T18" fmla="*/ 5 w 336"/>
                      <a:gd name="T19" fmla="*/ 3 h 314"/>
                      <a:gd name="T20" fmla="*/ 5 w 336"/>
                      <a:gd name="T21" fmla="*/ 3 h 314"/>
                      <a:gd name="T22" fmla="*/ 5 w 336"/>
                      <a:gd name="T23" fmla="*/ 3 h 314"/>
                      <a:gd name="T24" fmla="*/ 5 w 336"/>
                      <a:gd name="T25" fmla="*/ 2 h 314"/>
                      <a:gd name="T26" fmla="*/ 5 w 336"/>
                      <a:gd name="T27" fmla="*/ 2 h 314"/>
                      <a:gd name="T28" fmla="*/ 5 w 336"/>
                      <a:gd name="T29" fmla="*/ 2 h 314"/>
                      <a:gd name="T30" fmla="*/ 5 w 336"/>
                      <a:gd name="T31" fmla="*/ 2 h 314"/>
                      <a:gd name="T32" fmla="*/ 5 w 336"/>
                      <a:gd name="T33" fmla="*/ 2 h 314"/>
                      <a:gd name="T34" fmla="*/ 5 w 336"/>
                      <a:gd name="T35" fmla="*/ 2 h 314"/>
                      <a:gd name="T36" fmla="*/ 5 w 336"/>
                      <a:gd name="T37" fmla="*/ 1 h 314"/>
                      <a:gd name="T38" fmla="*/ 5 w 336"/>
                      <a:gd name="T39" fmla="*/ 1 h 314"/>
                      <a:gd name="T40" fmla="*/ 5 w 336"/>
                      <a:gd name="T41" fmla="*/ 1 h 314"/>
                      <a:gd name="T42" fmla="*/ 5 w 336"/>
                      <a:gd name="T43" fmla="*/ 1 h 314"/>
                      <a:gd name="T44" fmla="*/ 5 w 336"/>
                      <a:gd name="T45" fmla="*/ 1 h 314"/>
                      <a:gd name="T46" fmla="*/ 5 w 336"/>
                      <a:gd name="T47" fmla="*/ 1 h 314"/>
                      <a:gd name="T48" fmla="*/ 3 w 336"/>
                      <a:gd name="T49" fmla="*/ 1 h 314"/>
                      <a:gd name="T50" fmla="*/ 3 w 336"/>
                      <a:gd name="T51" fmla="*/ 1 h 314"/>
                      <a:gd name="T52" fmla="*/ 3 w 336"/>
                      <a:gd name="T53" fmla="*/ 1 h 314"/>
                      <a:gd name="T54" fmla="*/ 3 w 336"/>
                      <a:gd name="T55" fmla="*/ 1 h 314"/>
                      <a:gd name="T56" fmla="*/ 3 w 336"/>
                      <a:gd name="T57" fmla="*/ 1 h 314"/>
                      <a:gd name="T58" fmla="*/ 3 w 336"/>
                      <a:gd name="T59" fmla="*/ 1 h 314"/>
                      <a:gd name="T60" fmla="*/ 3 w 336"/>
                      <a:gd name="T61" fmla="*/ 1 h 314"/>
                      <a:gd name="T62" fmla="*/ 3 w 336"/>
                      <a:gd name="T63" fmla="*/ 1 h 314"/>
                      <a:gd name="T64" fmla="*/ 2 w 336"/>
                      <a:gd name="T65" fmla="*/ 1 h 314"/>
                      <a:gd name="T66" fmla="*/ 2 w 336"/>
                      <a:gd name="T67" fmla="*/ 1 h 314"/>
                      <a:gd name="T68" fmla="*/ 1 w 336"/>
                      <a:gd name="T69" fmla="*/ 1 h 314"/>
                      <a:gd name="T70" fmla="*/ 1 w 336"/>
                      <a:gd name="T71" fmla="*/ 1 h 314"/>
                      <a:gd name="T72" fmla="*/ 1 w 336"/>
                      <a:gd name="T73" fmla="*/ 1 h 314"/>
                      <a:gd name="T74" fmla="*/ 1 w 336"/>
                      <a:gd name="T75" fmla="*/ 1 h 314"/>
                      <a:gd name="T76" fmla="*/ 1 w 336"/>
                      <a:gd name="T77" fmla="*/ 1 h 314"/>
                      <a:gd name="T78" fmla="*/ 1 w 336"/>
                      <a:gd name="T79" fmla="*/ 0 h 314"/>
                      <a:gd name="T80" fmla="*/ 1 w 336"/>
                      <a:gd name="T81" fmla="*/ 1 h 314"/>
                      <a:gd name="T82" fmla="*/ 0 w 336"/>
                      <a:gd name="T83" fmla="*/ 1 h 314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w 336"/>
                      <a:gd name="T127" fmla="*/ 0 h 314"/>
                      <a:gd name="T128" fmla="*/ 336 w 336"/>
                      <a:gd name="T129" fmla="*/ 314 h 314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T126" t="T127" r="T128" b="T129"/>
                    <a:pathLst>
                      <a:path w="336" h="314">
                        <a:moveTo>
                          <a:pt x="0" y="13"/>
                        </a:moveTo>
                        <a:lnTo>
                          <a:pt x="0" y="314"/>
                        </a:lnTo>
                        <a:lnTo>
                          <a:pt x="272" y="314"/>
                        </a:lnTo>
                        <a:lnTo>
                          <a:pt x="265" y="293"/>
                        </a:lnTo>
                        <a:lnTo>
                          <a:pt x="261" y="270"/>
                        </a:lnTo>
                        <a:lnTo>
                          <a:pt x="263" y="247"/>
                        </a:lnTo>
                        <a:lnTo>
                          <a:pt x="269" y="226"/>
                        </a:lnTo>
                        <a:lnTo>
                          <a:pt x="282" y="207"/>
                        </a:lnTo>
                        <a:lnTo>
                          <a:pt x="297" y="209"/>
                        </a:lnTo>
                        <a:lnTo>
                          <a:pt x="313" y="207"/>
                        </a:lnTo>
                        <a:lnTo>
                          <a:pt x="324" y="199"/>
                        </a:lnTo>
                        <a:lnTo>
                          <a:pt x="334" y="186"/>
                        </a:lnTo>
                        <a:lnTo>
                          <a:pt x="336" y="171"/>
                        </a:lnTo>
                        <a:lnTo>
                          <a:pt x="334" y="155"/>
                        </a:lnTo>
                        <a:lnTo>
                          <a:pt x="324" y="142"/>
                        </a:lnTo>
                        <a:lnTo>
                          <a:pt x="313" y="134"/>
                        </a:lnTo>
                        <a:lnTo>
                          <a:pt x="297" y="130"/>
                        </a:lnTo>
                        <a:lnTo>
                          <a:pt x="282" y="134"/>
                        </a:lnTo>
                        <a:lnTo>
                          <a:pt x="274" y="107"/>
                        </a:lnTo>
                        <a:lnTo>
                          <a:pt x="274" y="80"/>
                        </a:lnTo>
                        <a:lnTo>
                          <a:pt x="278" y="52"/>
                        </a:lnTo>
                        <a:lnTo>
                          <a:pt x="288" y="27"/>
                        </a:lnTo>
                        <a:lnTo>
                          <a:pt x="261" y="17"/>
                        </a:lnTo>
                        <a:lnTo>
                          <a:pt x="234" y="13"/>
                        </a:lnTo>
                        <a:lnTo>
                          <a:pt x="205" y="13"/>
                        </a:lnTo>
                        <a:lnTo>
                          <a:pt x="178" y="21"/>
                        </a:lnTo>
                        <a:lnTo>
                          <a:pt x="182" y="36"/>
                        </a:lnTo>
                        <a:lnTo>
                          <a:pt x="180" y="52"/>
                        </a:lnTo>
                        <a:lnTo>
                          <a:pt x="171" y="65"/>
                        </a:lnTo>
                        <a:lnTo>
                          <a:pt x="159" y="73"/>
                        </a:lnTo>
                        <a:lnTo>
                          <a:pt x="144" y="77"/>
                        </a:lnTo>
                        <a:lnTo>
                          <a:pt x="128" y="73"/>
                        </a:lnTo>
                        <a:lnTo>
                          <a:pt x="115" y="65"/>
                        </a:lnTo>
                        <a:lnTo>
                          <a:pt x="107" y="52"/>
                        </a:lnTo>
                        <a:lnTo>
                          <a:pt x="104" y="36"/>
                        </a:lnTo>
                        <a:lnTo>
                          <a:pt x="107" y="21"/>
                        </a:lnTo>
                        <a:lnTo>
                          <a:pt x="88" y="8"/>
                        </a:lnTo>
                        <a:lnTo>
                          <a:pt x="65" y="2"/>
                        </a:lnTo>
                        <a:lnTo>
                          <a:pt x="42" y="0"/>
                        </a:lnTo>
                        <a:lnTo>
                          <a:pt x="21" y="4"/>
                        </a:lnTo>
                        <a:lnTo>
                          <a:pt x="0" y="13"/>
                        </a:lnTo>
                        <a:close/>
                      </a:path>
                    </a:pathLst>
                  </a:custGeom>
                  <a:solidFill>
                    <a:srgbClr val="00FF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119" name="Freeform 260"/>
                  <p:cNvSpPr>
                    <a:spLocks/>
                  </p:cNvSpPr>
                  <p:nvPr/>
                </p:nvSpPr>
                <p:spPr bwMode="auto">
                  <a:xfrm>
                    <a:off x="2709" y="1941"/>
                    <a:ext cx="157" cy="169"/>
                  </a:xfrm>
                  <a:custGeom>
                    <a:avLst/>
                    <a:gdLst>
                      <a:gd name="T0" fmla="*/ 0 w 315"/>
                      <a:gd name="T1" fmla="*/ 6 h 337"/>
                      <a:gd name="T2" fmla="*/ 4 w 315"/>
                      <a:gd name="T3" fmla="*/ 6 h 337"/>
                      <a:gd name="T4" fmla="*/ 4 w 315"/>
                      <a:gd name="T5" fmla="*/ 1 h 337"/>
                      <a:gd name="T6" fmla="*/ 4 w 315"/>
                      <a:gd name="T7" fmla="*/ 2 h 337"/>
                      <a:gd name="T8" fmla="*/ 4 w 315"/>
                      <a:gd name="T9" fmla="*/ 2 h 337"/>
                      <a:gd name="T10" fmla="*/ 3 w 315"/>
                      <a:gd name="T11" fmla="*/ 2 h 337"/>
                      <a:gd name="T12" fmla="*/ 3 w 315"/>
                      <a:gd name="T13" fmla="*/ 2 h 337"/>
                      <a:gd name="T14" fmla="*/ 3 w 315"/>
                      <a:gd name="T15" fmla="*/ 1 h 337"/>
                      <a:gd name="T16" fmla="*/ 3 w 315"/>
                      <a:gd name="T17" fmla="*/ 1 h 337"/>
                      <a:gd name="T18" fmla="*/ 3 w 315"/>
                      <a:gd name="T19" fmla="*/ 1 h 337"/>
                      <a:gd name="T20" fmla="*/ 3 w 315"/>
                      <a:gd name="T21" fmla="*/ 1 h 337"/>
                      <a:gd name="T22" fmla="*/ 2 w 315"/>
                      <a:gd name="T23" fmla="*/ 1 h 337"/>
                      <a:gd name="T24" fmla="*/ 2 w 315"/>
                      <a:gd name="T25" fmla="*/ 0 h 337"/>
                      <a:gd name="T26" fmla="*/ 2 w 315"/>
                      <a:gd name="T27" fmla="*/ 1 h 337"/>
                      <a:gd name="T28" fmla="*/ 2 w 315"/>
                      <a:gd name="T29" fmla="*/ 1 h 337"/>
                      <a:gd name="T30" fmla="*/ 2 w 315"/>
                      <a:gd name="T31" fmla="*/ 1 h 337"/>
                      <a:gd name="T32" fmla="*/ 2 w 315"/>
                      <a:gd name="T33" fmla="*/ 1 h 337"/>
                      <a:gd name="T34" fmla="*/ 2 w 315"/>
                      <a:gd name="T35" fmla="*/ 1 h 337"/>
                      <a:gd name="T36" fmla="*/ 1 w 315"/>
                      <a:gd name="T37" fmla="*/ 1 h 337"/>
                      <a:gd name="T38" fmla="*/ 1 w 315"/>
                      <a:gd name="T39" fmla="*/ 1 h 337"/>
                      <a:gd name="T40" fmla="*/ 0 w 315"/>
                      <a:gd name="T41" fmla="*/ 1 h 337"/>
                      <a:gd name="T42" fmla="*/ 0 w 315"/>
                      <a:gd name="T43" fmla="*/ 1 h 337"/>
                      <a:gd name="T44" fmla="*/ 0 w 315"/>
                      <a:gd name="T45" fmla="*/ 1 h 337"/>
                      <a:gd name="T46" fmla="*/ 0 w 315"/>
                      <a:gd name="T47" fmla="*/ 2 h 337"/>
                      <a:gd name="T48" fmla="*/ 0 w 315"/>
                      <a:gd name="T49" fmla="*/ 2 h 337"/>
                      <a:gd name="T50" fmla="*/ 0 w 315"/>
                      <a:gd name="T51" fmla="*/ 3 h 337"/>
                      <a:gd name="T52" fmla="*/ 0 w 315"/>
                      <a:gd name="T53" fmla="*/ 3 h 337"/>
                      <a:gd name="T54" fmla="*/ 0 w 315"/>
                      <a:gd name="T55" fmla="*/ 3 h 337"/>
                      <a:gd name="T56" fmla="*/ 0 w 315"/>
                      <a:gd name="T57" fmla="*/ 3 h 337"/>
                      <a:gd name="T58" fmla="*/ 1 w 315"/>
                      <a:gd name="T59" fmla="*/ 3 h 337"/>
                      <a:gd name="T60" fmla="*/ 1 w 315"/>
                      <a:gd name="T61" fmla="*/ 3 h 337"/>
                      <a:gd name="T62" fmla="*/ 1 w 315"/>
                      <a:gd name="T63" fmla="*/ 4 h 337"/>
                      <a:gd name="T64" fmla="*/ 1 w 315"/>
                      <a:gd name="T65" fmla="*/ 4 h 337"/>
                      <a:gd name="T66" fmla="*/ 1 w 315"/>
                      <a:gd name="T67" fmla="*/ 4 h 337"/>
                      <a:gd name="T68" fmla="*/ 0 w 315"/>
                      <a:gd name="T69" fmla="*/ 4 h 337"/>
                      <a:gd name="T70" fmla="*/ 0 w 315"/>
                      <a:gd name="T71" fmla="*/ 4 h 337"/>
                      <a:gd name="T72" fmla="*/ 0 w 315"/>
                      <a:gd name="T73" fmla="*/ 4 h 337"/>
                      <a:gd name="T74" fmla="*/ 0 w 315"/>
                      <a:gd name="T75" fmla="*/ 4 h 337"/>
                      <a:gd name="T76" fmla="*/ 0 w 315"/>
                      <a:gd name="T77" fmla="*/ 5 h 337"/>
                      <a:gd name="T78" fmla="*/ 0 w 315"/>
                      <a:gd name="T79" fmla="*/ 5 h 337"/>
                      <a:gd name="T80" fmla="*/ 0 w 315"/>
                      <a:gd name="T81" fmla="*/ 5 h 337"/>
                      <a:gd name="T82" fmla="*/ 0 w 315"/>
                      <a:gd name="T83" fmla="*/ 6 h 33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w 315"/>
                      <a:gd name="T127" fmla="*/ 0 h 337"/>
                      <a:gd name="T128" fmla="*/ 315 w 315"/>
                      <a:gd name="T129" fmla="*/ 337 h 337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T126" t="T127" r="T128" b="T129"/>
                    <a:pathLst>
                      <a:path w="315" h="337">
                        <a:moveTo>
                          <a:pt x="12" y="337"/>
                        </a:moveTo>
                        <a:lnTo>
                          <a:pt x="315" y="337"/>
                        </a:lnTo>
                        <a:lnTo>
                          <a:pt x="315" y="63"/>
                        </a:lnTo>
                        <a:lnTo>
                          <a:pt x="294" y="73"/>
                        </a:lnTo>
                        <a:lnTo>
                          <a:pt x="271" y="77"/>
                        </a:lnTo>
                        <a:lnTo>
                          <a:pt x="248" y="75"/>
                        </a:lnTo>
                        <a:lnTo>
                          <a:pt x="227" y="67"/>
                        </a:lnTo>
                        <a:lnTo>
                          <a:pt x="205" y="55"/>
                        </a:lnTo>
                        <a:lnTo>
                          <a:pt x="209" y="40"/>
                        </a:lnTo>
                        <a:lnTo>
                          <a:pt x="207" y="25"/>
                        </a:lnTo>
                        <a:lnTo>
                          <a:pt x="198" y="11"/>
                        </a:lnTo>
                        <a:lnTo>
                          <a:pt x="186" y="4"/>
                        </a:lnTo>
                        <a:lnTo>
                          <a:pt x="171" y="0"/>
                        </a:lnTo>
                        <a:lnTo>
                          <a:pt x="156" y="4"/>
                        </a:lnTo>
                        <a:lnTo>
                          <a:pt x="142" y="11"/>
                        </a:lnTo>
                        <a:lnTo>
                          <a:pt x="135" y="25"/>
                        </a:lnTo>
                        <a:lnTo>
                          <a:pt x="131" y="40"/>
                        </a:lnTo>
                        <a:lnTo>
                          <a:pt x="135" y="55"/>
                        </a:lnTo>
                        <a:lnTo>
                          <a:pt x="108" y="61"/>
                        </a:lnTo>
                        <a:lnTo>
                          <a:pt x="81" y="63"/>
                        </a:lnTo>
                        <a:lnTo>
                          <a:pt x="52" y="59"/>
                        </a:lnTo>
                        <a:lnTo>
                          <a:pt x="27" y="50"/>
                        </a:lnTo>
                        <a:lnTo>
                          <a:pt x="18" y="75"/>
                        </a:lnTo>
                        <a:lnTo>
                          <a:pt x="14" y="103"/>
                        </a:lnTo>
                        <a:lnTo>
                          <a:pt x="14" y="130"/>
                        </a:lnTo>
                        <a:lnTo>
                          <a:pt x="21" y="157"/>
                        </a:lnTo>
                        <a:lnTo>
                          <a:pt x="37" y="153"/>
                        </a:lnTo>
                        <a:lnTo>
                          <a:pt x="52" y="157"/>
                        </a:lnTo>
                        <a:lnTo>
                          <a:pt x="64" y="165"/>
                        </a:lnTo>
                        <a:lnTo>
                          <a:pt x="73" y="178"/>
                        </a:lnTo>
                        <a:lnTo>
                          <a:pt x="77" y="194"/>
                        </a:lnTo>
                        <a:lnTo>
                          <a:pt x="73" y="209"/>
                        </a:lnTo>
                        <a:lnTo>
                          <a:pt x="64" y="222"/>
                        </a:lnTo>
                        <a:lnTo>
                          <a:pt x="52" y="230"/>
                        </a:lnTo>
                        <a:lnTo>
                          <a:pt x="37" y="232"/>
                        </a:lnTo>
                        <a:lnTo>
                          <a:pt x="21" y="230"/>
                        </a:lnTo>
                        <a:lnTo>
                          <a:pt x="8" y="249"/>
                        </a:lnTo>
                        <a:lnTo>
                          <a:pt x="2" y="270"/>
                        </a:lnTo>
                        <a:lnTo>
                          <a:pt x="0" y="293"/>
                        </a:lnTo>
                        <a:lnTo>
                          <a:pt x="4" y="316"/>
                        </a:lnTo>
                        <a:lnTo>
                          <a:pt x="12" y="337"/>
                        </a:lnTo>
                        <a:close/>
                      </a:path>
                    </a:pathLst>
                  </a:custGeom>
                  <a:solidFill>
                    <a:srgbClr val="FF00FF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120" name="Freeform 261"/>
                  <p:cNvSpPr>
                    <a:spLocks/>
                  </p:cNvSpPr>
                  <p:nvPr/>
                </p:nvSpPr>
                <p:spPr bwMode="auto">
                  <a:xfrm>
                    <a:off x="2698" y="1535"/>
                    <a:ext cx="168" cy="157"/>
                  </a:xfrm>
                  <a:custGeom>
                    <a:avLst/>
                    <a:gdLst>
                      <a:gd name="T0" fmla="*/ 5 w 338"/>
                      <a:gd name="T1" fmla="*/ 5 h 314"/>
                      <a:gd name="T2" fmla="*/ 5 w 338"/>
                      <a:gd name="T3" fmla="*/ 0 h 314"/>
                      <a:gd name="T4" fmla="*/ 1 w 338"/>
                      <a:gd name="T5" fmla="*/ 0 h 314"/>
                      <a:gd name="T6" fmla="*/ 1 w 338"/>
                      <a:gd name="T7" fmla="*/ 1 h 314"/>
                      <a:gd name="T8" fmla="*/ 1 w 338"/>
                      <a:gd name="T9" fmla="*/ 1 h 314"/>
                      <a:gd name="T10" fmla="*/ 1 w 338"/>
                      <a:gd name="T11" fmla="*/ 1 h 314"/>
                      <a:gd name="T12" fmla="*/ 1 w 338"/>
                      <a:gd name="T13" fmla="*/ 1 h 314"/>
                      <a:gd name="T14" fmla="*/ 0 w 338"/>
                      <a:gd name="T15" fmla="*/ 1 h 314"/>
                      <a:gd name="T16" fmla="*/ 0 w 338"/>
                      <a:gd name="T17" fmla="*/ 1 h 314"/>
                      <a:gd name="T18" fmla="*/ 0 w 338"/>
                      <a:gd name="T19" fmla="*/ 1 h 314"/>
                      <a:gd name="T20" fmla="*/ 0 w 338"/>
                      <a:gd name="T21" fmla="*/ 2 h 314"/>
                      <a:gd name="T22" fmla="*/ 0 w 338"/>
                      <a:gd name="T23" fmla="*/ 2 h 314"/>
                      <a:gd name="T24" fmla="*/ 0 w 338"/>
                      <a:gd name="T25" fmla="*/ 2 h 314"/>
                      <a:gd name="T26" fmla="*/ 0 w 338"/>
                      <a:gd name="T27" fmla="*/ 2 h 314"/>
                      <a:gd name="T28" fmla="*/ 0 w 338"/>
                      <a:gd name="T29" fmla="*/ 2 h 314"/>
                      <a:gd name="T30" fmla="*/ 0 w 338"/>
                      <a:gd name="T31" fmla="*/ 3 h 314"/>
                      <a:gd name="T32" fmla="*/ 0 w 338"/>
                      <a:gd name="T33" fmla="*/ 3 h 314"/>
                      <a:gd name="T34" fmla="*/ 0 w 338"/>
                      <a:gd name="T35" fmla="*/ 3 h 314"/>
                      <a:gd name="T36" fmla="*/ 0 w 338"/>
                      <a:gd name="T37" fmla="*/ 3 h 314"/>
                      <a:gd name="T38" fmla="*/ 1 w 338"/>
                      <a:gd name="T39" fmla="*/ 3 h 314"/>
                      <a:gd name="T40" fmla="*/ 0 w 338"/>
                      <a:gd name="T41" fmla="*/ 5 h 314"/>
                      <a:gd name="T42" fmla="*/ 0 w 338"/>
                      <a:gd name="T43" fmla="*/ 5 h 314"/>
                      <a:gd name="T44" fmla="*/ 0 w 338"/>
                      <a:gd name="T45" fmla="*/ 5 h 314"/>
                      <a:gd name="T46" fmla="*/ 1 w 338"/>
                      <a:gd name="T47" fmla="*/ 5 h 314"/>
                      <a:gd name="T48" fmla="*/ 1 w 338"/>
                      <a:gd name="T49" fmla="*/ 5 h 314"/>
                      <a:gd name="T50" fmla="*/ 2 w 338"/>
                      <a:gd name="T51" fmla="*/ 5 h 314"/>
                      <a:gd name="T52" fmla="*/ 2 w 338"/>
                      <a:gd name="T53" fmla="*/ 5 h 314"/>
                      <a:gd name="T54" fmla="*/ 2 w 338"/>
                      <a:gd name="T55" fmla="*/ 5 h 314"/>
                      <a:gd name="T56" fmla="*/ 2 w 338"/>
                      <a:gd name="T57" fmla="*/ 5 h 314"/>
                      <a:gd name="T58" fmla="*/ 2 w 338"/>
                      <a:gd name="T59" fmla="*/ 4 h 314"/>
                      <a:gd name="T60" fmla="*/ 2 w 338"/>
                      <a:gd name="T61" fmla="*/ 3 h 314"/>
                      <a:gd name="T62" fmla="*/ 3 w 338"/>
                      <a:gd name="T63" fmla="*/ 3 h 314"/>
                      <a:gd name="T64" fmla="*/ 3 w 338"/>
                      <a:gd name="T65" fmla="*/ 3 h 314"/>
                      <a:gd name="T66" fmla="*/ 3 w 338"/>
                      <a:gd name="T67" fmla="*/ 4 h 314"/>
                      <a:gd name="T68" fmla="*/ 3 w 338"/>
                      <a:gd name="T69" fmla="*/ 5 h 314"/>
                      <a:gd name="T70" fmla="*/ 3 w 338"/>
                      <a:gd name="T71" fmla="*/ 5 h 314"/>
                      <a:gd name="T72" fmla="*/ 3 w 338"/>
                      <a:gd name="T73" fmla="*/ 5 h 314"/>
                      <a:gd name="T74" fmla="*/ 3 w 338"/>
                      <a:gd name="T75" fmla="*/ 5 h 314"/>
                      <a:gd name="T76" fmla="*/ 4 w 338"/>
                      <a:gd name="T77" fmla="*/ 5 h 314"/>
                      <a:gd name="T78" fmla="*/ 4 w 338"/>
                      <a:gd name="T79" fmla="*/ 5 h 314"/>
                      <a:gd name="T80" fmla="*/ 4 w 338"/>
                      <a:gd name="T81" fmla="*/ 5 h 314"/>
                      <a:gd name="T82" fmla="*/ 5 w 338"/>
                      <a:gd name="T83" fmla="*/ 5 h 314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w 338"/>
                      <a:gd name="T127" fmla="*/ 0 h 314"/>
                      <a:gd name="T128" fmla="*/ 338 w 338"/>
                      <a:gd name="T129" fmla="*/ 314 h 314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T126" t="T127" r="T128" b="T129"/>
                    <a:pathLst>
                      <a:path w="338" h="314">
                        <a:moveTo>
                          <a:pt x="338" y="301"/>
                        </a:moveTo>
                        <a:lnTo>
                          <a:pt x="338" y="0"/>
                        </a:lnTo>
                        <a:lnTo>
                          <a:pt x="64" y="0"/>
                        </a:lnTo>
                        <a:lnTo>
                          <a:pt x="73" y="21"/>
                        </a:lnTo>
                        <a:lnTo>
                          <a:pt x="77" y="44"/>
                        </a:lnTo>
                        <a:lnTo>
                          <a:pt x="75" y="67"/>
                        </a:lnTo>
                        <a:lnTo>
                          <a:pt x="67" y="88"/>
                        </a:lnTo>
                        <a:lnTo>
                          <a:pt x="56" y="107"/>
                        </a:lnTo>
                        <a:lnTo>
                          <a:pt x="41" y="103"/>
                        </a:lnTo>
                        <a:lnTo>
                          <a:pt x="25" y="107"/>
                        </a:lnTo>
                        <a:lnTo>
                          <a:pt x="12" y="115"/>
                        </a:lnTo>
                        <a:lnTo>
                          <a:pt x="4" y="128"/>
                        </a:lnTo>
                        <a:lnTo>
                          <a:pt x="0" y="143"/>
                        </a:lnTo>
                        <a:lnTo>
                          <a:pt x="4" y="159"/>
                        </a:lnTo>
                        <a:lnTo>
                          <a:pt x="12" y="172"/>
                        </a:lnTo>
                        <a:lnTo>
                          <a:pt x="25" y="180"/>
                        </a:lnTo>
                        <a:lnTo>
                          <a:pt x="41" y="182"/>
                        </a:lnTo>
                        <a:lnTo>
                          <a:pt x="56" y="180"/>
                        </a:lnTo>
                        <a:lnTo>
                          <a:pt x="62" y="207"/>
                        </a:lnTo>
                        <a:lnTo>
                          <a:pt x="64" y="234"/>
                        </a:lnTo>
                        <a:lnTo>
                          <a:pt x="60" y="260"/>
                        </a:lnTo>
                        <a:lnTo>
                          <a:pt x="50" y="287"/>
                        </a:lnTo>
                        <a:lnTo>
                          <a:pt x="75" y="297"/>
                        </a:lnTo>
                        <a:lnTo>
                          <a:pt x="104" y="301"/>
                        </a:lnTo>
                        <a:lnTo>
                          <a:pt x="131" y="299"/>
                        </a:lnTo>
                        <a:lnTo>
                          <a:pt x="158" y="293"/>
                        </a:lnTo>
                        <a:lnTo>
                          <a:pt x="154" y="278"/>
                        </a:lnTo>
                        <a:lnTo>
                          <a:pt x="158" y="262"/>
                        </a:lnTo>
                        <a:lnTo>
                          <a:pt x="165" y="249"/>
                        </a:lnTo>
                        <a:lnTo>
                          <a:pt x="179" y="241"/>
                        </a:lnTo>
                        <a:lnTo>
                          <a:pt x="194" y="237"/>
                        </a:lnTo>
                        <a:lnTo>
                          <a:pt x="209" y="241"/>
                        </a:lnTo>
                        <a:lnTo>
                          <a:pt x="221" y="249"/>
                        </a:lnTo>
                        <a:lnTo>
                          <a:pt x="230" y="262"/>
                        </a:lnTo>
                        <a:lnTo>
                          <a:pt x="232" y="278"/>
                        </a:lnTo>
                        <a:lnTo>
                          <a:pt x="228" y="293"/>
                        </a:lnTo>
                        <a:lnTo>
                          <a:pt x="250" y="305"/>
                        </a:lnTo>
                        <a:lnTo>
                          <a:pt x="271" y="312"/>
                        </a:lnTo>
                        <a:lnTo>
                          <a:pt x="294" y="314"/>
                        </a:lnTo>
                        <a:lnTo>
                          <a:pt x="317" y="310"/>
                        </a:lnTo>
                        <a:lnTo>
                          <a:pt x="338" y="301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121" name="Freeform 262"/>
                  <p:cNvSpPr>
                    <a:spLocks/>
                  </p:cNvSpPr>
                  <p:nvPr/>
                </p:nvSpPr>
                <p:spPr bwMode="auto">
                  <a:xfrm>
                    <a:off x="2482" y="1535"/>
                    <a:ext cx="182" cy="154"/>
                  </a:xfrm>
                  <a:custGeom>
                    <a:avLst/>
                    <a:gdLst>
                      <a:gd name="T0" fmla="*/ 1 w 364"/>
                      <a:gd name="T1" fmla="*/ 5 h 308"/>
                      <a:gd name="T2" fmla="*/ 1 w 364"/>
                      <a:gd name="T3" fmla="*/ 5 h 308"/>
                      <a:gd name="T4" fmla="*/ 1 w 364"/>
                      <a:gd name="T5" fmla="*/ 5 h 308"/>
                      <a:gd name="T6" fmla="*/ 3 w 364"/>
                      <a:gd name="T7" fmla="*/ 5 h 308"/>
                      <a:gd name="T8" fmla="*/ 3 w 364"/>
                      <a:gd name="T9" fmla="*/ 5 h 308"/>
                      <a:gd name="T10" fmla="*/ 3 w 364"/>
                      <a:gd name="T11" fmla="*/ 5 h 308"/>
                      <a:gd name="T12" fmla="*/ 3 w 364"/>
                      <a:gd name="T13" fmla="*/ 4 h 308"/>
                      <a:gd name="T14" fmla="*/ 3 w 364"/>
                      <a:gd name="T15" fmla="*/ 3 h 308"/>
                      <a:gd name="T16" fmla="*/ 3 w 364"/>
                      <a:gd name="T17" fmla="*/ 3 h 308"/>
                      <a:gd name="T18" fmla="*/ 3 w 364"/>
                      <a:gd name="T19" fmla="*/ 3 h 308"/>
                      <a:gd name="T20" fmla="*/ 3 w 364"/>
                      <a:gd name="T21" fmla="*/ 4 h 308"/>
                      <a:gd name="T22" fmla="*/ 3 w 364"/>
                      <a:gd name="T23" fmla="*/ 5 h 308"/>
                      <a:gd name="T24" fmla="*/ 3 w 364"/>
                      <a:gd name="T25" fmla="*/ 5 h 308"/>
                      <a:gd name="T26" fmla="*/ 3 w 364"/>
                      <a:gd name="T27" fmla="*/ 5 h 308"/>
                      <a:gd name="T28" fmla="*/ 3 w 364"/>
                      <a:gd name="T29" fmla="*/ 5 h 308"/>
                      <a:gd name="T30" fmla="*/ 5 w 364"/>
                      <a:gd name="T31" fmla="*/ 5 h 308"/>
                      <a:gd name="T32" fmla="*/ 5 w 364"/>
                      <a:gd name="T33" fmla="*/ 5 h 308"/>
                      <a:gd name="T34" fmla="*/ 5 w 364"/>
                      <a:gd name="T35" fmla="*/ 5 h 308"/>
                      <a:gd name="T36" fmla="*/ 6 w 364"/>
                      <a:gd name="T37" fmla="*/ 5 h 308"/>
                      <a:gd name="T38" fmla="*/ 6 w 364"/>
                      <a:gd name="T39" fmla="*/ 5 h 308"/>
                      <a:gd name="T40" fmla="*/ 6 w 364"/>
                      <a:gd name="T41" fmla="*/ 3 h 308"/>
                      <a:gd name="T42" fmla="*/ 6 w 364"/>
                      <a:gd name="T43" fmla="*/ 3 h 308"/>
                      <a:gd name="T44" fmla="*/ 6 w 364"/>
                      <a:gd name="T45" fmla="*/ 3 h 308"/>
                      <a:gd name="T46" fmla="*/ 6 w 364"/>
                      <a:gd name="T47" fmla="*/ 3 h 308"/>
                      <a:gd name="T48" fmla="*/ 5 w 364"/>
                      <a:gd name="T49" fmla="*/ 3 h 308"/>
                      <a:gd name="T50" fmla="*/ 5 w 364"/>
                      <a:gd name="T51" fmla="*/ 2 h 308"/>
                      <a:gd name="T52" fmla="*/ 5 w 364"/>
                      <a:gd name="T53" fmla="*/ 2 h 308"/>
                      <a:gd name="T54" fmla="*/ 5 w 364"/>
                      <a:gd name="T55" fmla="*/ 2 h 308"/>
                      <a:gd name="T56" fmla="*/ 5 w 364"/>
                      <a:gd name="T57" fmla="*/ 2 h 308"/>
                      <a:gd name="T58" fmla="*/ 5 w 364"/>
                      <a:gd name="T59" fmla="*/ 2 h 308"/>
                      <a:gd name="T60" fmla="*/ 5 w 364"/>
                      <a:gd name="T61" fmla="*/ 1 h 308"/>
                      <a:gd name="T62" fmla="*/ 6 w 364"/>
                      <a:gd name="T63" fmla="*/ 1 h 308"/>
                      <a:gd name="T64" fmla="*/ 6 w 364"/>
                      <a:gd name="T65" fmla="*/ 1 h 308"/>
                      <a:gd name="T66" fmla="*/ 6 w 364"/>
                      <a:gd name="T67" fmla="*/ 1 h 308"/>
                      <a:gd name="T68" fmla="*/ 6 w 364"/>
                      <a:gd name="T69" fmla="*/ 1 h 308"/>
                      <a:gd name="T70" fmla="*/ 6 w 364"/>
                      <a:gd name="T71" fmla="*/ 1 h 308"/>
                      <a:gd name="T72" fmla="*/ 6 w 364"/>
                      <a:gd name="T73" fmla="*/ 1 h 308"/>
                      <a:gd name="T74" fmla="*/ 6 w 364"/>
                      <a:gd name="T75" fmla="*/ 0 h 308"/>
                      <a:gd name="T76" fmla="*/ 1 w 364"/>
                      <a:gd name="T77" fmla="*/ 0 h 308"/>
                      <a:gd name="T78" fmla="*/ 1 w 364"/>
                      <a:gd name="T79" fmla="*/ 1 h 308"/>
                      <a:gd name="T80" fmla="*/ 1 w 364"/>
                      <a:gd name="T81" fmla="*/ 1 h 308"/>
                      <a:gd name="T82" fmla="*/ 1 w 364"/>
                      <a:gd name="T83" fmla="*/ 1 h 308"/>
                      <a:gd name="T84" fmla="*/ 1 w 364"/>
                      <a:gd name="T85" fmla="*/ 1 h 308"/>
                      <a:gd name="T86" fmla="*/ 1 w 364"/>
                      <a:gd name="T87" fmla="*/ 1 h 308"/>
                      <a:gd name="T88" fmla="*/ 1 w 364"/>
                      <a:gd name="T89" fmla="*/ 1 h 308"/>
                      <a:gd name="T90" fmla="*/ 1 w 364"/>
                      <a:gd name="T91" fmla="*/ 1 h 308"/>
                      <a:gd name="T92" fmla="*/ 1 w 364"/>
                      <a:gd name="T93" fmla="*/ 2 h 308"/>
                      <a:gd name="T94" fmla="*/ 1 w 364"/>
                      <a:gd name="T95" fmla="*/ 2 h 308"/>
                      <a:gd name="T96" fmla="*/ 0 w 364"/>
                      <a:gd name="T97" fmla="*/ 2 h 308"/>
                      <a:gd name="T98" fmla="*/ 1 w 364"/>
                      <a:gd name="T99" fmla="*/ 2 h 308"/>
                      <a:gd name="T100" fmla="*/ 1 w 364"/>
                      <a:gd name="T101" fmla="*/ 2 h 308"/>
                      <a:gd name="T102" fmla="*/ 1 w 364"/>
                      <a:gd name="T103" fmla="*/ 3 h 308"/>
                      <a:gd name="T104" fmla="*/ 1 w 364"/>
                      <a:gd name="T105" fmla="*/ 3 h 308"/>
                      <a:gd name="T106" fmla="*/ 1 w 364"/>
                      <a:gd name="T107" fmla="*/ 3 h 308"/>
                      <a:gd name="T108" fmla="*/ 1 w 364"/>
                      <a:gd name="T109" fmla="*/ 3 h 308"/>
                      <a:gd name="T110" fmla="*/ 1 w 364"/>
                      <a:gd name="T111" fmla="*/ 3 h 308"/>
                      <a:gd name="T112" fmla="*/ 1 w 364"/>
                      <a:gd name="T113" fmla="*/ 5 h 308"/>
                      <a:gd name="T114" fmla="*/ 1 w 364"/>
                      <a:gd name="T115" fmla="*/ 5 h 308"/>
                      <a:gd name="T116" fmla="*/ 1 w 364"/>
                      <a:gd name="T117" fmla="*/ 5 h 308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w 364"/>
                      <a:gd name="T178" fmla="*/ 0 h 308"/>
                      <a:gd name="T179" fmla="*/ 364 w 364"/>
                      <a:gd name="T180" fmla="*/ 308 h 308"/>
                    </a:gdLst>
                    <a:ahLst/>
                    <a:cxnLst>
                      <a:cxn ang="T118">
                        <a:pos x="T0" y="T1"/>
                      </a:cxn>
                      <a:cxn ang="T119">
                        <a:pos x="T2" y="T3"/>
                      </a:cxn>
                      <a:cxn ang="T120">
                        <a:pos x="T4" y="T5"/>
                      </a:cxn>
                      <a:cxn ang="T121">
                        <a:pos x="T6" y="T7"/>
                      </a:cxn>
                      <a:cxn ang="T122">
                        <a:pos x="T8" y="T9"/>
                      </a:cxn>
                      <a:cxn ang="T123">
                        <a:pos x="T10" y="T11"/>
                      </a:cxn>
                      <a:cxn ang="T124">
                        <a:pos x="T12" y="T13"/>
                      </a:cxn>
                      <a:cxn ang="T125">
                        <a:pos x="T14" y="T15"/>
                      </a:cxn>
                      <a:cxn ang="T126">
                        <a:pos x="T16" y="T17"/>
                      </a:cxn>
                      <a:cxn ang="T127">
                        <a:pos x="T18" y="T19"/>
                      </a:cxn>
                      <a:cxn ang="T128">
                        <a:pos x="T20" y="T21"/>
                      </a:cxn>
                      <a:cxn ang="T129">
                        <a:pos x="T22" y="T23"/>
                      </a:cxn>
                      <a:cxn ang="T130">
                        <a:pos x="T24" y="T25"/>
                      </a:cxn>
                      <a:cxn ang="T131">
                        <a:pos x="T26" y="T27"/>
                      </a:cxn>
                      <a:cxn ang="T132">
                        <a:pos x="T28" y="T29"/>
                      </a:cxn>
                      <a:cxn ang="T133">
                        <a:pos x="T30" y="T31"/>
                      </a:cxn>
                      <a:cxn ang="T134">
                        <a:pos x="T32" y="T33"/>
                      </a:cxn>
                      <a:cxn ang="T135">
                        <a:pos x="T34" y="T35"/>
                      </a:cxn>
                      <a:cxn ang="T136">
                        <a:pos x="T36" y="T37"/>
                      </a:cxn>
                      <a:cxn ang="T137">
                        <a:pos x="T38" y="T39"/>
                      </a:cxn>
                      <a:cxn ang="T138">
                        <a:pos x="T40" y="T41"/>
                      </a:cxn>
                      <a:cxn ang="T139">
                        <a:pos x="T42" y="T43"/>
                      </a:cxn>
                      <a:cxn ang="T140">
                        <a:pos x="T44" y="T45"/>
                      </a:cxn>
                      <a:cxn ang="T141">
                        <a:pos x="T46" y="T47"/>
                      </a:cxn>
                      <a:cxn ang="T142">
                        <a:pos x="T48" y="T49"/>
                      </a:cxn>
                      <a:cxn ang="T143">
                        <a:pos x="T50" y="T51"/>
                      </a:cxn>
                      <a:cxn ang="T144">
                        <a:pos x="T52" y="T53"/>
                      </a:cxn>
                      <a:cxn ang="T145">
                        <a:pos x="T54" y="T55"/>
                      </a:cxn>
                      <a:cxn ang="T146">
                        <a:pos x="T56" y="T57"/>
                      </a:cxn>
                      <a:cxn ang="T147">
                        <a:pos x="T58" y="T59"/>
                      </a:cxn>
                      <a:cxn ang="T148">
                        <a:pos x="T60" y="T61"/>
                      </a:cxn>
                      <a:cxn ang="T149">
                        <a:pos x="T62" y="T63"/>
                      </a:cxn>
                      <a:cxn ang="T150">
                        <a:pos x="T64" y="T65"/>
                      </a:cxn>
                      <a:cxn ang="T151">
                        <a:pos x="T66" y="T67"/>
                      </a:cxn>
                      <a:cxn ang="T152">
                        <a:pos x="T68" y="T69"/>
                      </a:cxn>
                      <a:cxn ang="T153">
                        <a:pos x="T70" y="T71"/>
                      </a:cxn>
                      <a:cxn ang="T154">
                        <a:pos x="T72" y="T73"/>
                      </a:cxn>
                      <a:cxn ang="T155">
                        <a:pos x="T74" y="T75"/>
                      </a:cxn>
                      <a:cxn ang="T156">
                        <a:pos x="T76" y="T77"/>
                      </a:cxn>
                      <a:cxn ang="T157">
                        <a:pos x="T78" y="T79"/>
                      </a:cxn>
                      <a:cxn ang="T158">
                        <a:pos x="T80" y="T81"/>
                      </a:cxn>
                      <a:cxn ang="T159">
                        <a:pos x="T82" y="T83"/>
                      </a:cxn>
                      <a:cxn ang="T160">
                        <a:pos x="T84" y="T85"/>
                      </a:cxn>
                      <a:cxn ang="T161">
                        <a:pos x="T86" y="T87"/>
                      </a:cxn>
                      <a:cxn ang="T162">
                        <a:pos x="T88" y="T89"/>
                      </a:cxn>
                      <a:cxn ang="T163">
                        <a:pos x="T90" y="T91"/>
                      </a:cxn>
                      <a:cxn ang="T164">
                        <a:pos x="T92" y="T93"/>
                      </a:cxn>
                      <a:cxn ang="T165">
                        <a:pos x="T94" y="T95"/>
                      </a:cxn>
                      <a:cxn ang="T166">
                        <a:pos x="T96" y="T97"/>
                      </a:cxn>
                      <a:cxn ang="T167">
                        <a:pos x="T98" y="T99"/>
                      </a:cxn>
                      <a:cxn ang="T168">
                        <a:pos x="T100" y="T101"/>
                      </a:cxn>
                      <a:cxn ang="T169">
                        <a:pos x="T102" y="T103"/>
                      </a:cxn>
                      <a:cxn ang="T170">
                        <a:pos x="T104" y="T105"/>
                      </a:cxn>
                      <a:cxn ang="T171">
                        <a:pos x="T106" y="T107"/>
                      </a:cxn>
                      <a:cxn ang="T172">
                        <a:pos x="T108" y="T109"/>
                      </a:cxn>
                      <a:cxn ang="T173">
                        <a:pos x="T110" y="T111"/>
                      </a:cxn>
                      <a:cxn ang="T174">
                        <a:pos x="T112" y="T113"/>
                      </a:cxn>
                      <a:cxn ang="T175">
                        <a:pos x="T114" y="T115"/>
                      </a:cxn>
                      <a:cxn ang="T176">
                        <a:pos x="T116" y="T117"/>
                      </a:cxn>
                    </a:cxnLst>
                    <a:rect l="T177" t="T178" r="T179" b="T180"/>
                    <a:pathLst>
                      <a:path w="364" h="308">
                        <a:moveTo>
                          <a:pt x="50" y="287"/>
                        </a:moveTo>
                        <a:lnTo>
                          <a:pt x="80" y="295"/>
                        </a:lnTo>
                        <a:lnTo>
                          <a:pt x="113" y="295"/>
                        </a:lnTo>
                        <a:lnTo>
                          <a:pt x="144" y="289"/>
                        </a:lnTo>
                        <a:lnTo>
                          <a:pt x="140" y="274"/>
                        </a:lnTo>
                        <a:lnTo>
                          <a:pt x="144" y="259"/>
                        </a:lnTo>
                        <a:lnTo>
                          <a:pt x="151" y="245"/>
                        </a:lnTo>
                        <a:lnTo>
                          <a:pt x="165" y="235"/>
                        </a:lnTo>
                        <a:lnTo>
                          <a:pt x="180" y="234"/>
                        </a:lnTo>
                        <a:lnTo>
                          <a:pt x="195" y="235"/>
                        </a:lnTo>
                        <a:lnTo>
                          <a:pt x="207" y="245"/>
                        </a:lnTo>
                        <a:lnTo>
                          <a:pt x="216" y="259"/>
                        </a:lnTo>
                        <a:lnTo>
                          <a:pt x="218" y="274"/>
                        </a:lnTo>
                        <a:lnTo>
                          <a:pt x="214" y="289"/>
                        </a:lnTo>
                        <a:lnTo>
                          <a:pt x="238" y="303"/>
                        </a:lnTo>
                        <a:lnTo>
                          <a:pt x="264" y="308"/>
                        </a:lnTo>
                        <a:lnTo>
                          <a:pt x="289" y="308"/>
                        </a:lnTo>
                        <a:lnTo>
                          <a:pt x="314" y="301"/>
                        </a:lnTo>
                        <a:lnTo>
                          <a:pt x="337" y="285"/>
                        </a:lnTo>
                        <a:lnTo>
                          <a:pt x="347" y="260"/>
                        </a:lnTo>
                        <a:lnTo>
                          <a:pt x="351" y="234"/>
                        </a:lnTo>
                        <a:lnTo>
                          <a:pt x="349" y="205"/>
                        </a:lnTo>
                        <a:lnTo>
                          <a:pt x="343" y="180"/>
                        </a:lnTo>
                        <a:lnTo>
                          <a:pt x="328" y="182"/>
                        </a:lnTo>
                        <a:lnTo>
                          <a:pt x="312" y="180"/>
                        </a:lnTo>
                        <a:lnTo>
                          <a:pt x="299" y="170"/>
                        </a:lnTo>
                        <a:lnTo>
                          <a:pt x="291" y="159"/>
                        </a:lnTo>
                        <a:lnTo>
                          <a:pt x="287" y="143"/>
                        </a:lnTo>
                        <a:lnTo>
                          <a:pt x="291" y="128"/>
                        </a:lnTo>
                        <a:lnTo>
                          <a:pt x="299" y="115"/>
                        </a:lnTo>
                        <a:lnTo>
                          <a:pt x="312" y="107"/>
                        </a:lnTo>
                        <a:lnTo>
                          <a:pt x="328" y="103"/>
                        </a:lnTo>
                        <a:lnTo>
                          <a:pt x="343" y="107"/>
                        </a:lnTo>
                        <a:lnTo>
                          <a:pt x="355" y="88"/>
                        </a:lnTo>
                        <a:lnTo>
                          <a:pt x="362" y="65"/>
                        </a:lnTo>
                        <a:lnTo>
                          <a:pt x="364" y="44"/>
                        </a:lnTo>
                        <a:lnTo>
                          <a:pt x="360" y="21"/>
                        </a:lnTo>
                        <a:lnTo>
                          <a:pt x="351" y="0"/>
                        </a:lnTo>
                        <a:lnTo>
                          <a:pt x="63" y="0"/>
                        </a:lnTo>
                        <a:lnTo>
                          <a:pt x="73" y="21"/>
                        </a:lnTo>
                        <a:lnTo>
                          <a:pt x="76" y="44"/>
                        </a:lnTo>
                        <a:lnTo>
                          <a:pt x="74" y="65"/>
                        </a:lnTo>
                        <a:lnTo>
                          <a:pt x="67" y="88"/>
                        </a:lnTo>
                        <a:lnTo>
                          <a:pt x="55" y="107"/>
                        </a:lnTo>
                        <a:lnTo>
                          <a:pt x="40" y="103"/>
                        </a:lnTo>
                        <a:lnTo>
                          <a:pt x="25" y="107"/>
                        </a:lnTo>
                        <a:lnTo>
                          <a:pt x="11" y="115"/>
                        </a:lnTo>
                        <a:lnTo>
                          <a:pt x="4" y="128"/>
                        </a:lnTo>
                        <a:lnTo>
                          <a:pt x="0" y="143"/>
                        </a:lnTo>
                        <a:lnTo>
                          <a:pt x="4" y="159"/>
                        </a:lnTo>
                        <a:lnTo>
                          <a:pt x="11" y="170"/>
                        </a:lnTo>
                        <a:lnTo>
                          <a:pt x="25" y="180"/>
                        </a:lnTo>
                        <a:lnTo>
                          <a:pt x="40" y="182"/>
                        </a:lnTo>
                        <a:lnTo>
                          <a:pt x="55" y="180"/>
                        </a:lnTo>
                        <a:lnTo>
                          <a:pt x="61" y="207"/>
                        </a:lnTo>
                        <a:lnTo>
                          <a:pt x="63" y="234"/>
                        </a:lnTo>
                        <a:lnTo>
                          <a:pt x="59" y="260"/>
                        </a:lnTo>
                        <a:lnTo>
                          <a:pt x="50" y="287"/>
                        </a:lnTo>
                        <a:close/>
                      </a:path>
                    </a:pathLst>
                  </a:custGeom>
                  <a:solidFill>
                    <a:srgbClr val="00FF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122" name="Freeform 263"/>
                  <p:cNvSpPr>
                    <a:spLocks/>
                  </p:cNvSpPr>
                  <p:nvPr/>
                </p:nvSpPr>
                <p:spPr bwMode="auto">
                  <a:xfrm>
                    <a:off x="2291" y="1737"/>
                    <a:ext cx="154" cy="182"/>
                  </a:xfrm>
                  <a:custGeom>
                    <a:avLst/>
                    <a:gdLst>
                      <a:gd name="T0" fmla="*/ 4 w 309"/>
                      <a:gd name="T1" fmla="*/ 4 h 365"/>
                      <a:gd name="T2" fmla="*/ 4 w 309"/>
                      <a:gd name="T3" fmla="*/ 4 h 365"/>
                      <a:gd name="T4" fmla="*/ 4 w 309"/>
                      <a:gd name="T5" fmla="*/ 3 h 365"/>
                      <a:gd name="T6" fmla="*/ 4 w 309"/>
                      <a:gd name="T7" fmla="*/ 3 h 365"/>
                      <a:gd name="T8" fmla="*/ 4 w 309"/>
                      <a:gd name="T9" fmla="*/ 3 h 365"/>
                      <a:gd name="T10" fmla="*/ 4 w 309"/>
                      <a:gd name="T11" fmla="*/ 3 h 365"/>
                      <a:gd name="T12" fmla="*/ 3 w 309"/>
                      <a:gd name="T13" fmla="*/ 3 h 365"/>
                      <a:gd name="T14" fmla="*/ 3 w 309"/>
                      <a:gd name="T15" fmla="*/ 3 h 365"/>
                      <a:gd name="T16" fmla="*/ 3 w 309"/>
                      <a:gd name="T17" fmla="*/ 2 h 365"/>
                      <a:gd name="T18" fmla="*/ 3 w 309"/>
                      <a:gd name="T19" fmla="*/ 2 h 365"/>
                      <a:gd name="T20" fmla="*/ 3 w 309"/>
                      <a:gd name="T21" fmla="*/ 2 h 365"/>
                      <a:gd name="T22" fmla="*/ 4 w 309"/>
                      <a:gd name="T23" fmla="*/ 2 h 365"/>
                      <a:gd name="T24" fmla="*/ 4 w 309"/>
                      <a:gd name="T25" fmla="*/ 2 h 365"/>
                      <a:gd name="T26" fmla="*/ 4 w 309"/>
                      <a:gd name="T27" fmla="*/ 2 h 365"/>
                      <a:gd name="T28" fmla="*/ 4 w 309"/>
                      <a:gd name="T29" fmla="*/ 1 h 365"/>
                      <a:gd name="T30" fmla="*/ 4 w 309"/>
                      <a:gd name="T31" fmla="*/ 1 h 365"/>
                      <a:gd name="T32" fmla="*/ 4 w 309"/>
                      <a:gd name="T33" fmla="*/ 1 h 365"/>
                      <a:gd name="T34" fmla="*/ 4 w 309"/>
                      <a:gd name="T35" fmla="*/ 0 h 365"/>
                      <a:gd name="T36" fmla="*/ 4 w 309"/>
                      <a:gd name="T37" fmla="*/ 0 h 365"/>
                      <a:gd name="T38" fmla="*/ 4 w 309"/>
                      <a:gd name="T39" fmla="*/ 0 h 365"/>
                      <a:gd name="T40" fmla="*/ 3 w 309"/>
                      <a:gd name="T41" fmla="*/ 0 h 365"/>
                      <a:gd name="T42" fmla="*/ 3 w 309"/>
                      <a:gd name="T43" fmla="*/ 0 h 365"/>
                      <a:gd name="T44" fmla="*/ 2 w 309"/>
                      <a:gd name="T45" fmla="*/ 0 h 365"/>
                      <a:gd name="T46" fmla="*/ 2 w 309"/>
                      <a:gd name="T47" fmla="*/ 0 h 365"/>
                      <a:gd name="T48" fmla="*/ 2 w 309"/>
                      <a:gd name="T49" fmla="*/ 0 h 365"/>
                      <a:gd name="T50" fmla="*/ 2 w 309"/>
                      <a:gd name="T51" fmla="*/ 1 h 365"/>
                      <a:gd name="T52" fmla="*/ 2 w 309"/>
                      <a:gd name="T53" fmla="*/ 1 h 365"/>
                      <a:gd name="T54" fmla="*/ 2 w 309"/>
                      <a:gd name="T55" fmla="*/ 1 h 365"/>
                      <a:gd name="T56" fmla="*/ 2 w 309"/>
                      <a:gd name="T57" fmla="*/ 1 h 365"/>
                      <a:gd name="T58" fmla="*/ 1 w 309"/>
                      <a:gd name="T59" fmla="*/ 1 h 365"/>
                      <a:gd name="T60" fmla="*/ 1 w 309"/>
                      <a:gd name="T61" fmla="*/ 0 h 365"/>
                      <a:gd name="T62" fmla="*/ 1 w 309"/>
                      <a:gd name="T63" fmla="*/ 0 h 365"/>
                      <a:gd name="T64" fmla="*/ 1 w 309"/>
                      <a:gd name="T65" fmla="*/ 0 h 365"/>
                      <a:gd name="T66" fmla="*/ 1 w 309"/>
                      <a:gd name="T67" fmla="*/ 0 h 365"/>
                      <a:gd name="T68" fmla="*/ 1 w 309"/>
                      <a:gd name="T69" fmla="*/ 0 h 365"/>
                      <a:gd name="T70" fmla="*/ 0 w 309"/>
                      <a:gd name="T71" fmla="*/ 0 h 365"/>
                      <a:gd name="T72" fmla="*/ 0 w 309"/>
                      <a:gd name="T73" fmla="*/ 0 h 365"/>
                      <a:gd name="T74" fmla="*/ 0 w 309"/>
                      <a:gd name="T75" fmla="*/ 0 h 365"/>
                      <a:gd name="T76" fmla="*/ 0 w 309"/>
                      <a:gd name="T77" fmla="*/ 4 h 365"/>
                      <a:gd name="T78" fmla="*/ 0 w 309"/>
                      <a:gd name="T79" fmla="*/ 4 h 365"/>
                      <a:gd name="T80" fmla="*/ 0 w 309"/>
                      <a:gd name="T81" fmla="*/ 4 h 365"/>
                      <a:gd name="T82" fmla="*/ 1 w 309"/>
                      <a:gd name="T83" fmla="*/ 4 h 365"/>
                      <a:gd name="T84" fmla="*/ 1 w 309"/>
                      <a:gd name="T85" fmla="*/ 4 h 365"/>
                      <a:gd name="T86" fmla="*/ 1 w 309"/>
                      <a:gd name="T87" fmla="*/ 4 h 365"/>
                      <a:gd name="T88" fmla="*/ 1 w 309"/>
                      <a:gd name="T89" fmla="*/ 5 h 365"/>
                      <a:gd name="T90" fmla="*/ 1 w 309"/>
                      <a:gd name="T91" fmla="*/ 5 h 365"/>
                      <a:gd name="T92" fmla="*/ 1 w 309"/>
                      <a:gd name="T93" fmla="*/ 5 h 365"/>
                      <a:gd name="T94" fmla="*/ 2 w 309"/>
                      <a:gd name="T95" fmla="*/ 5 h 365"/>
                      <a:gd name="T96" fmla="*/ 2 w 309"/>
                      <a:gd name="T97" fmla="*/ 5 h 365"/>
                      <a:gd name="T98" fmla="*/ 2 w 309"/>
                      <a:gd name="T99" fmla="*/ 5 h 365"/>
                      <a:gd name="T100" fmla="*/ 2 w 309"/>
                      <a:gd name="T101" fmla="*/ 5 h 365"/>
                      <a:gd name="T102" fmla="*/ 2 w 309"/>
                      <a:gd name="T103" fmla="*/ 5 h 365"/>
                      <a:gd name="T104" fmla="*/ 2 w 309"/>
                      <a:gd name="T105" fmla="*/ 5 h 365"/>
                      <a:gd name="T106" fmla="*/ 2 w 309"/>
                      <a:gd name="T107" fmla="*/ 4 h 365"/>
                      <a:gd name="T108" fmla="*/ 3 w 309"/>
                      <a:gd name="T109" fmla="*/ 4 h 365"/>
                      <a:gd name="T110" fmla="*/ 3 w 309"/>
                      <a:gd name="T111" fmla="*/ 4 h 365"/>
                      <a:gd name="T112" fmla="*/ 4 w 309"/>
                      <a:gd name="T113" fmla="*/ 4 h 365"/>
                      <a:gd name="T114" fmla="*/ 4 w 309"/>
                      <a:gd name="T115" fmla="*/ 4 h 365"/>
                      <a:gd name="T116" fmla="*/ 4 w 309"/>
                      <a:gd name="T117" fmla="*/ 4 h 365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w 309"/>
                      <a:gd name="T178" fmla="*/ 0 h 365"/>
                      <a:gd name="T179" fmla="*/ 309 w 309"/>
                      <a:gd name="T180" fmla="*/ 365 h 365"/>
                    </a:gdLst>
                    <a:ahLst/>
                    <a:cxnLst>
                      <a:cxn ang="T118">
                        <a:pos x="T0" y="T1"/>
                      </a:cxn>
                      <a:cxn ang="T119">
                        <a:pos x="T2" y="T3"/>
                      </a:cxn>
                      <a:cxn ang="T120">
                        <a:pos x="T4" y="T5"/>
                      </a:cxn>
                      <a:cxn ang="T121">
                        <a:pos x="T6" y="T7"/>
                      </a:cxn>
                      <a:cxn ang="T122">
                        <a:pos x="T8" y="T9"/>
                      </a:cxn>
                      <a:cxn ang="T123">
                        <a:pos x="T10" y="T11"/>
                      </a:cxn>
                      <a:cxn ang="T124">
                        <a:pos x="T12" y="T13"/>
                      </a:cxn>
                      <a:cxn ang="T125">
                        <a:pos x="T14" y="T15"/>
                      </a:cxn>
                      <a:cxn ang="T126">
                        <a:pos x="T16" y="T17"/>
                      </a:cxn>
                      <a:cxn ang="T127">
                        <a:pos x="T18" y="T19"/>
                      </a:cxn>
                      <a:cxn ang="T128">
                        <a:pos x="T20" y="T21"/>
                      </a:cxn>
                      <a:cxn ang="T129">
                        <a:pos x="T22" y="T23"/>
                      </a:cxn>
                      <a:cxn ang="T130">
                        <a:pos x="T24" y="T25"/>
                      </a:cxn>
                      <a:cxn ang="T131">
                        <a:pos x="T26" y="T27"/>
                      </a:cxn>
                      <a:cxn ang="T132">
                        <a:pos x="T28" y="T29"/>
                      </a:cxn>
                      <a:cxn ang="T133">
                        <a:pos x="T30" y="T31"/>
                      </a:cxn>
                      <a:cxn ang="T134">
                        <a:pos x="T32" y="T33"/>
                      </a:cxn>
                      <a:cxn ang="T135">
                        <a:pos x="T34" y="T35"/>
                      </a:cxn>
                      <a:cxn ang="T136">
                        <a:pos x="T36" y="T37"/>
                      </a:cxn>
                      <a:cxn ang="T137">
                        <a:pos x="T38" y="T39"/>
                      </a:cxn>
                      <a:cxn ang="T138">
                        <a:pos x="T40" y="T41"/>
                      </a:cxn>
                      <a:cxn ang="T139">
                        <a:pos x="T42" y="T43"/>
                      </a:cxn>
                      <a:cxn ang="T140">
                        <a:pos x="T44" y="T45"/>
                      </a:cxn>
                      <a:cxn ang="T141">
                        <a:pos x="T46" y="T47"/>
                      </a:cxn>
                      <a:cxn ang="T142">
                        <a:pos x="T48" y="T49"/>
                      </a:cxn>
                      <a:cxn ang="T143">
                        <a:pos x="T50" y="T51"/>
                      </a:cxn>
                      <a:cxn ang="T144">
                        <a:pos x="T52" y="T53"/>
                      </a:cxn>
                      <a:cxn ang="T145">
                        <a:pos x="T54" y="T55"/>
                      </a:cxn>
                      <a:cxn ang="T146">
                        <a:pos x="T56" y="T57"/>
                      </a:cxn>
                      <a:cxn ang="T147">
                        <a:pos x="T58" y="T59"/>
                      </a:cxn>
                      <a:cxn ang="T148">
                        <a:pos x="T60" y="T61"/>
                      </a:cxn>
                      <a:cxn ang="T149">
                        <a:pos x="T62" y="T63"/>
                      </a:cxn>
                      <a:cxn ang="T150">
                        <a:pos x="T64" y="T65"/>
                      </a:cxn>
                      <a:cxn ang="T151">
                        <a:pos x="T66" y="T67"/>
                      </a:cxn>
                      <a:cxn ang="T152">
                        <a:pos x="T68" y="T69"/>
                      </a:cxn>
                      <a:cxn ang="T153">
                        <a:pos x="T70" y="T71"/>
                      </a:cxn>
                      <a:cxn ang="T154">
                        <a:pos x="T72" y="T73"/>
                      </a:cxn>
                      <a:cxn ang="T155">
                        <a:pos x="T74" y="T75"/>
                      </a:cxn>
                      <a:cxn ang="T156">
                        <a:pos x="T76" y="T77"/>
                      </a:cxn>
                      <a:cxn ang="T157">
                        <a:pos x="T78" y="T79"/>
                      </a:cxn>
                      <a:cxn ang="T158">
                        <a:pos x="T80" y="T81"/>
                      </a:cxn>
                      <a:cxn ang="T159">
                        <a:pos x="T82" y="T83"/>
                      </a:cxn>
                      <a:cxn ang="T160">
                        <a:pos x="T84" y="T85"/>
                      </a:cxn>
                      <a:cxn ang="T161">
                        <a:pos x="T86" y="T87"/>
                      </a:cxn>
                      <a:cxn ang="T162">
                        <a:pos x="T88" y="T89"/>
                      </a:cxn>
                      <a:cxn ang="T163">
                        <a:pos x="T90" y="T91"/>
                      </a:cxn>
                      <a:cxn ang="T164">
                        <a:pos x="T92" y="T93"/>
                      </a:cxn>
                      <a:cxn ang="T165">
                        <a:pos x="T94" y="T95"/>
                      </a:cxn>
                      <a:cxn ang="T166">
                        <a:pos x="T96" y="T97"/>
                      </a:cxn>
                      <a:cxn ang="T167">
                        <a:pos x="T98" y="T99"/>
                      </a:cxn>
                      <a:cxn ang="T168">
                        <a:pos x="T100" y="T101"/>
                      </a:cxn>
                      <a:cxn ang="T169">
                        <a:pos x="T102" y="T103"/>
                      </a:cxn>
                      <a:cxn ang="T170">
                        <a:pos x="T104" y="T105"/>
                      </a:cxn>
                      <a:cxn ang="T171">
                        <a:pos x="T106" y="T107"/>
                      </a:cxn>
                      <a:cxn ang="T172">
                        <a:pos x="T108" y="T109"/>
                      </a:cxn>
                      <a:cxn ang="T173">
                        <a:pos x="T110" y="T111"/>
                      </a:cxn>
                      <a:cxn ang="T174">
                        <a:pos x="T112" y="T113"/>
                      </a:cxn>
                      <a:cxn ang="T175">
                        <a:pos x="T114" y="T115"/>
                      </a:cxn>
                      <a:cxn ang="T176">
                        <a:pos x="T116" y="T117"/>
                      </a:cxn>
                    </a:cxnLst>
                    <a:rect l="T177" t="T178" r="T179" b="T180"/>
                    <a:pathLst>
                      <a:path w="309" h="365">
                        <a:moveTo>
                          <a:pt x="288" y="315"/>
                        </a:moveTo>
                        <a:lnTo>
                          <a:pt x="295" y="284"/>
                        </a:lnTo>
                        <a:lnTo>
                          <a:pt x="295" y="252"/>
                        </a:lnTo>
                        <a:lnTo>
                          <a:pt x="288" y="221"/>
                        </a:lnTo>
                        <a:lnTo>
                          <a:pt x="272" y="223"/>
                        </a:lnTo>
                        <a:lnTo>
                          <a:pt x="257" y="221"/>
                        </a:lnTo>
                        <a:lnTo>
                          <a:pt x="245" y="213"/>
                        </a:lnTo>
                        <a:lnTo>
                          <a:pt x="236" y="200"/>
                        </a:lnTo>
                        <a:lnTo>
                          <a:pt x="232" y="184"/>
                        </a:lnTo>
                        <a:lnTo>
                          <a:pt x="236" y="169"/>
                        </a:lnTo>
                        <a:lnTo>
                          <a:pt x="245" y="156"/>
                        </a:lnTo>
                        <a:lnTo>
                          <a:pt x="257" y="148"/>
                        </a:lnTo>
                        <a:lnTo>
                          <a:pt x="272" y="144"/>
                        </a:lnTo>
                        <a:lnTo>
                          <a:pt x="288" y="148"/>
                        </a:lnTo>
                        <a:lnTo>
                          <a:pt x="301" y="125"/>
                        </a:lnTo>
                        <a:lnTo>
                          <a:pt x="309" y="100"/>
                        </a:lnTo>
                        <a:lnTo>
                          <a:pt x="309" y="73"/>
                        </a:lnTo>
                        <a:lnTo>
                          <a:pt x="301" y="48"/>
                        </a:lnTo>
                        <a:lnTo>
                          <a:pt x="286" y="27"/>
                        </a:lnTo>
                        <a:lnTo>
                          <a:pt x="261" y="18"/>
                        </a:lnTo>
                        <a:lnTo>
                          <a:pt x="234" y="14"/>
                        </a:lnTo>
                        <a:lnTo>
                          <a:pt x="205" y="14"/>
                        </a:lnTo>
                        <a:lnTo>
                          <a:pt x="178" y="21"/>
                        </a:lnTo>
                        <a:lnTo>
                          <a:pt x="182" y="37"/>
                        </a:lnTo>
                        <a:lnTo>
                          <a:pt x="180" y="52"/>
                        </a:lnTo>
                        <a:lnTo>
                          <a:pt x="171" y="64"/>
                        </a:lnTo>
                        <a:lnTo>
                          <a:pt x="159" y="73"/>
                        </a:lnTo>
                        <a:lnTo>
                          <a:pt x="144" y="77"/>
                        </a:lnTo>
                        <a:lnTo>
                          <a:pt x="128" y="73"/>
                        </a:lnTo>
                        <a:lnTo>
                          <a:pt x="115" y="64"/>
                        </a:lnTo>
                        <a:lnTo>
                          <a:pt x="105" y="52"/>
                        </a:lnTo>
                        <a:lnTo>
                          <a:pt x="104" y="37"/>
                        </a:lnTo>
                        <a:lnTo>
                          <a:pt x="107" y="21"/>
                        </a:lnTo>
                        <a:lnTo>
                          <a:pt x="88" y="8"/>
                        </a:lnTo>
                        <a:lnTo>
                          <a:pt x="65" y="2"/>
                        </a:lnTo>
                        <a:lnTo>
                          <a:pt x="42" y="0"/>
                        </a:lnTo>
                        <a:lnTo>
                          <a:pt x="21" y="4"/>
                        </a:lnTo>
                        <a:lnTo>
                          <a:pt x="0" y="14"/>
                        </a:lnTo>
                        <a:lnTo>
                          <a:pt x="0" y="301"/>
                        </a:lnTo>
                        <a:lnTo>
                          <a:pt x="21" y="292"/>
                        </a:lnTo>
                        <a:lnTo>
                          <a:pt x="42" y="288"/>
                        </a:lnTo>
                        <a:lnTo>
                          <a:pt x="65" y="290"/>
                        </a:lnTo>
                        <a:lnTo>
                          <a:pt x="88" y="296"/>
                        </a:lnTo>
                        <a:lnTo>
                          <a:pt x="107" y="309"/>
                        </a:lnTo>
                        <a:lnTo>
                          <a:pt x="104" y="324"/>
                        </a:lnTo>
                        <a:lnTo>
                          <a:pt x="105" y="340"/>
                        </a:lnTo>
                        <a:lnTo>
                          <a:pt x="115" y="353"/>
                        </a:lnTo>
                        <a:lnTo>
                          <a:pt x="128" y="361"/>
                        </a:lnTo>
                        <a:lnTo>
                          <a:pt x="144" y="365"/>
                        </a:lnTo>
                        <a:lnTo>
                          <a:pt x="159" y="361"/>
                        </a:lnTo>
                        <a:lnTo>
                          <a:pt x="171" y="353"/>
                        </a:lnTo>
                        <a:lnTo>
                          <a:pt x="180" y="340"/>
                        </a:lnTo>
                        <a:lnTo>
                          <a:pt x="182" y="324"/>
                        </a:lnTo>
                        <a:lnTo>
                          <a:pt x="178" y="309"/>
                        </a:lnTo>
                        <a:lnTo>
                          <a:pt x="205" y="301"/>
                        </a:lnTo>
                        <a:lnTo>
                          <a:pt x="234" y="301"/>
                        </a:lnTo>
                        <a:lnTo>
                          <a:pt x="261" y="305"/>
                        </a:lnTo>
                        <a:lnTo>
                          <a:pt x="288" y="315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123" name="Freeform 264"/>
                  <p:cNvSpPr>
                    <a:spLocks/>
                  </p:cNvSpPr>
                  <p:nvPr/>
                </p:nvSpPr>
                <p:spPr bwMode="auto">
                  <a:xfrm>
                    <a:off x="2493" y="1956"/>
                    <a:ext cx="183" cy="154"/>
                  </a:xfrm>
                  <a:custGeom>
                    <a:avLst/>
                    <a:gdLst>
                      <a:gd name="T0" fmla="*/ 5 w 364"/>
                      <a:gd name="T1" fmla="*/ 1 h 308"/>
                      <a:gd name="T2" fmla="*/ 5 w 364"/>
                      <a:gd name="T3" fmla="*/ 1 h 308"/>
                      <a:gd name="T4" fmla="*/ 4 w 364"/>
                      <a:gd name="T5" fmla="*/ 1 h 308"/>
                      <a:gd name="T6" fmla="*/ 4 w 364"/>
                      <a:gd name="T7" fmla="*/ 1 h 308"/>
                      <a:gd name="T8" fmla="*/ 4 w 364"/>
                      <a:gd name="T9" fmla="*/ 1 h 308"/>
                      <a:gd name="T10" fmla="*/ 4 w 364"/>
                      <a:gd name="T11" fmla="*/ 1 h 308"/>
                      <a:gd name="T12" fmla="*/ 4 w 364"/>
                      <a:gd name="T13" fmla="*/ 1 h 308"/>
                      <a:gd name="T14" fmla="*/ 4 w 364"/>
                      <a:gd name="T15" fmla="*/ 1 h 308"/>
                      <a:gd name="T16" fmla="*/ 3 w 364"/>
                      <a:gd name="T17" fmla="*/ 1 h 308"/>
                      <a:gd name="T18" fmla="*/ 3 w 364"/>
                      <a:gd name="T19" fmla="*/ 1 h 308"/>
                      <a:gd name="T20" fmla="*/ 3 w 364"/>
                      <a:gd name="T21" fmla="*/ 1 h 308"/>
                      <a:gd name="T22" fmla="*/ 3 w 364"/>
                      <a:gd name="T23" fmla="*/ 1 h 308"/>
                      <a:gd name="T24" fmla="*/ 3 w 364"/>
                      <a:gd name="T25" fmla="*/ 1 h 308"/>
                      <a:gd name="T26" fmla="*/ 3 w 364"/>
                      <a:gd name="T27" fmla="*/ 1 h 308"/>
                      <a:gd name="T28" fmla="*/ 2 w 364"/>
                      <a:gd name="T29" fmla="*/ 1 h 308"/>
                      <a:gd name="T30" fmla="*/ 2 w 364"/>
                      <a:gd name="T31" fmla="*/ 0 h 308"/>
                      <a:gd name="T32" fmla="*/ 2 w 364"/>
                      <a:gd name="T33" fmla="*/ 0 h 308"/>
                      <a:gd name="T34" fmla="*/ 1 w 364"/>
                      <a:gd name="T35" fmla="*/ 1 h 308"/>
                      <a:gd name="T36" fmla="*/ 1 w 364"/>
                      <a:gd name="T37" fmla="*/ 1 h 308"/>
                      <a:gd name="T38" fmla="*/ 1 w 364"/>
                      <a:gd name="T39" fmla="*/ 1 h 308"/>
                      <a:gd name="T40" fmla="*/ 1 w 364"/>
                      <a:gd name="T41" fmla="*/ 1 h 308"/>
                      <a:gd name="T42" fmla="*/ 1 w 364"/>
                      <a:gd name="T43" fmla="*/ 1 h 308"/>
                      <a:gd name="T44" fmla="*/ 1 w 364"/>
                      <a:gd name="T45" fmla="*/ 2 h 308"/>
                      <a:gd name="T46" fmla="*/ 1 w 364"/>
                      <a:gd name="T47" fmla="*/ 2 h 308"/>
                      <a:gd name="T48" fmla="*/ 1 w 364"/>
                      <a:gd name="T49" fmla="*/ 2 h 308"/>
                      <a:gd name="T50" fmla="*/ 1 w 364"/>
                      <a:gd name="T51" fmla="*/ 2 h 308"/>
                      <a:gd name="T52" fmla="*/ 2 w 364"/>
                      <a:gd name="T53" fmla="*/ 2 h 308"/>
                      <a:gd name="T54" fmla="*/ 2 w 364"/>
                      <a:gd name="T55" fmla="*/ 2 h 308"/>
                      <a:gd name="T56" fmla="*/ 2 w 364"/>
                      <a:gd name="T57" fmla="*/ 3 h 308"/>
                      <a:gd name="T58" fmla="*/ 1 w 364"/>
                      <a:gd name="T59" fmla="*/ 3 h 308"/>
                      <a:gd name="T60" fmla="*/ 1 w 364"/>
                      <a:gd name="T61" fmla="*/ 3 h 308"/>
                      <a:gd name="T62" fmla="*/ 1 w 364"/>
                      <a:gd name="T63" fmla="*/ 3 h 308"/>
                      <a:gd name="T64" fmla="*/ 1 w 364"/>
                      <a:gd name="T65" fmla="*/ 3 h 308"/>
                      <a:gd name="T66" fmla="*/ 1 w 364"/>
                      <a:gd name="T67" fmla="*/ 3 h 308"/>
                      <a:gd name="T68" fmla="*/ 0 w 364"/>
                      <a:gd name="T69" fmla="*/ 3 h 308"/>
                      <a:gd name="T70" fmla="*/ 0 w 364"/>
                      <a:gd name="T71" fmla="*/ 5 h 308"/>
                      <a:gd name="T72" fmla="*/ 1 w 364"/>
                      <a:gd name="T73" fmla="*/ 5 h 308"/>
                      <a:gd name="T74" fmla="*/ 1 w 364"/>
                      <a:gd name="T75" fmla="*/ 5 h 308"/>
                      <a:gd name="T76" fmla="*/ 5 w 364"/>
                      <a:gd name="T77" fmla="*/ 5 h 308"/>
                      <a:gd name="T78" fmla="*/ 5 w 364"/>
                      <a:gd name="T79" fmla="*/ 5 h 308"/>
                      <a:gd name="T80" fmla="*/ 5 w 364"/>
                      <a:gd name="T81" fmla="*/ 5 h 308"/>
                      <a:gd name="T82" fmla="*/ 5 w 364"/>
                      <a:gd name="T83" fmla="*/ 3 h 308"/>
                      <a:gd name="T84" fmla="*/ 5 w 364"/>
                      <a:gd name="T85" fmla="*/ 3 h 308"/>
                      <a:gd name="T86" fmla="*/ 5 w 364"/>
                      <a:gd name="T87" fmla="*/ 3 h 308"/>
                      <a:gd name="T88" fmla="*/ 6 w 364"/>
                      <a:gd name="T89" fmla="*/ 3 h 308"/>
                      <a:gd name="T90" fmla="*/ 6 w 364"/>
                      <a:gd name="T91" fmla="*/ 3 h 308"/>
                      <a:gd name="T92" fmla="*/ 6 w 364"/>
                      <a:gd name="T93" fmla="*/ 3 h 308"/>
                      <a:gd name="T94" fmla="*/ 6 w 364"/>
                      <a:gd name="T95" fmla="*/ 3 h 308"/>
                      <a:gd name="T96" fmla="*/ 6 w 364"/>
                      <a:gd name="T97" fmla="*/ 2 h 308"/>
                      <a:gd name="T98" fmla="*/ 6 w 364"/>
                      <a:gd name="T99" fmla="*/ 2 h 308"/>
                      <a:gd name="T100" fmla="*/ 6 w 364"/>
                      <a:gd name="T101" fmla="*/ 2 h 308"/>
                      <a:gd name="T102" fmla="*/ 6 w 364"/>
                      <a:gd name="T103" fmla="*/ 2 h 308"/>
                      <a:gd name="T104" fmla="*/ 6 w 364"/>
                      <a:gd name="T105" fmla="*/ 2 h 308"/>
                      <a:gd name="T106" fmla="*/ 5 w 364"/>
                      <a:gd name="T107" fmla="*/ 2 h 308"/>
                      <a:gd name="T108" fmla="*/ 5 w 364"/>
                      <a:gd name="T109" fmla="*/ 1 h 308"/>
                      <a:gd name="T110" fmla="*/ 5 w 364"/>
                      <a:gd name="T111" fmla="*/ 1 h 308"/>
                      <a:gd name="T112" fmla="*/ 5 w 364"/>
                      <a:gd name="T113" fmla="*/ 1 h 308"/>
                      <a:gd name="T114" fmla="*/ 5 w 364"/>
                      <a:gd name="T115" fmla="*/ 1 h 308"/>
                      <a:gd name="T116" fmla="*/ 5 w 364"/>
                      <a:gd name="T117" fmla="*/ 1 h 308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w 364"/>
                      <a:gd name="T178" fmla="*/ 0 h 308"/>
                      <a:gd name="T179" fmla="*/ 364 w 364"/>
                      <a:gd name="T180" fmla="*/ 308 h 308"/>
                    </a:gdLst>
                    <a:ahLst/>
                    <a:cxnLst>
                      <a:cxn ang="T118">
                        <a:pos x="T0" y="T1"/>
                      </a:cxn>
                      <a:cxn ang="T119">
                        <a:pos x="T2" y="T3"/>
                      </a:cxn>
                      <a:cxn ang="T120">
                        <a:pos x="T4" y="T5"/>
                      </a:cxn>
                      <a:cxn ang="T121">
                        <a:pos x="T6" y="T7"/>
                      </a:cxn>
                      <a:cxn ang="T122">
                        <a:pos x="T8" y="T9"/>
                      </a:cxn>
                      <a:cxn ang="T123">
                        <a:pos x="T10" y="T11"/>
                      </a:cxn>
                      <a:cxn ang="T124">
                        <a:pos x="T12" y="T13"/>
                      </a:cxn>
                      <a:cxn ang="T125">
                        <a:pos x="T14" y="T15"/>
                      </a:cxn>
                      <a:cxn ang="T126">
                        <a:pos x="T16" y="T17"/>
                      </a:cxn>
                      <a:cxn ang="T127">
                        <a:pos x="T18" y="T19"/>
                      </a:cxn>
                      <a:cxn ang="T128">
                        <a:pos x="T20" y="T21"/>
                      </a:cxn>
                      <a:cxn ang="T129">
                        <a:pos x="T22" y="T23"/>
                      </a:cxn>
                      <a:cxn ang="T130">
                        <a:pos x="T24" y="T25"/>
                      </a:cxn>
                      <a:cxn ang="T131">
                        <a:pos x="T26" y="T27"/>
                      </a:cxn>
                      <a:cxn ang="T132">
                        <a:pos x="T28" y="T29"/>
                      </a:cxn>
                      <a:cxn ang="T133">
                        <a:pos x="T30" y="T31"/>
                      </a:cxn>
                      <a:cxn ang="T134">
                        <a:pos x="T32" y="T33"/>
                      </a:cxn>
                      <a:cxn ang="T135">
                        <a:pos x="T34" y="T35"/>
                      </a:cxn>
                      <a:cxn ang="T136">
                        <a:pos x="T36" y="T37"/>
                      </a:cxn>
                      <a:cxn ang="T137">
                        <a:pos x="T38" y="T39"/>
                      </a:cxn>
                      <a:cxn ang="T138">
                        <a:pos x="T40" y="T41"/>
                      </a:cxn>
                      <a:cxn ang="T139">
                        <a:pos x="T42" y="T43"/>
                      </a:cxn>
                      <a:cxn ang="T140">
                        <a:pos x="T44" y="T45"/>
                      </a:cxn>
                      <a:cxn ang="T141">
                        <a:pos x="T46" y="T47"/>
                      </a:cxn>
                      <a:cxn ang="T142">
                        <a:pos x="T48" y="T49"/>
                      </a:cxn>
                      <a:cxn ang="T143">
                        <a:pos x="T50" y="T51"/>
                      </a:cxn>
                      <a:cxn ang="T144">
                        <a:pos x="T52" y="T53"/>
                      </a:cxn>
                      <a:cxn ang="T145">
                        <a:pos x="T54" y="T55"/>
                      </a:cxn>
                      <a:cxn ang="T146">
                        <a:pos x="T56" y="T57"/>
                      </a:cxn>
                      <a:cxn ang="T147">
                        <a:pos x="T58" y="T59"/>
                      </a:cxn>
                      <a:cxn ang="T148">
                        <a:pos x="T60" y="T61"/>
                      </a:cxn>
                      <a:cxn ang="T149">
                        <a:pos x="T62" y="T63"/>
                      </a:cxn>
                      <a:cxn ang="T150">
                        <a:pos x="T64" y="T65"/>
                      </a:cxn>
                      <a:cxn ang="T151">
                        <a:pos x="T66" y="T67"/>
                      </a:cxn>
                      <a:cxn ang="T152">
                        <a:pos x="T68" y="T69"/>
                      </a:cxn>
                      <a:cxn ang="T153">
                        <a:pos x="T70" y="T71"/>
                      </a:cxn>
                      <a:cxn ang="T154">
                        <a:pos x="T72" y="T73"/>
                      </a:cxn>
                      <a:cxn ang="T155">
                        <a:pos x="T74" y="T75"/>
                      </a:cxn>
                      <a:cxn ang="T156">
                        <a:pos x="T76" y="T77"/>
                      </a:cxn>
                      <a:cxn ang="T157">
                        <a:pos x="T78" y="T79"/>
                      </a:cxn>
                      <a:cxn ang="T158">
                        <a:pos x="T80" y="T81"/>
                      </a:cxn>
                      <a:cxn ang="T159">
                        <a:pos x="T82" y="T83"/>
                      </a:cxn>
                      <a:cxn ang="T160">
                        <a:pos x="T84" y="T85"/>
                      </a:cxn>
                      <a:cxn ang="T161">
                        <a:pos x="T86" y="T87"/>
                      </a:cxn>
                      <a:cxn ang="T162">
                        <a:pos x="T88" y="T89"/>
                      </a:cxn>
                      <a:cxn ang="T163">
                        <a:pos x="T90" y="T91"/>
                      </a:cxn>
                      <a:cxn ang="T164">
                        <a:pos x="T92" y="T93"/>
                      </a:cxn>
                      <a:cxn ang="T165">
                        <a:pos x="T94" y="T95"/>
                      </a:cxn>
                      <a:cxn ang="T166">
                        <a:pos x="T96" y="T97"/>
                      </a:cxn>
                      <a:cxn ang="T167">
                        <a:pos x="T98" y="T99"/>
                      </a:cxn>
                      <a:cxn ang="T168">
                        <a:pos x="T100" y="T101"/>
                      </a:cxn>
                      <a:cxn ang="T169">
                        <a:pos x="T102" y="T103"/>
                      </a:cxn>
                      <a:cxn ang="T170">
                        <a:pos x="T104" y="T105"/>
                      </a:cxn>
                      <a:cxn ang="T171">
                        <a:pos x="T106" y="T107"/>
                      </a:cxn>
                      <a:cxn ang="T172">
                        <a:pos x="T108" y="T109"/>
                      </a:cxn>
                      <a:cxn ang="T173">
                        <a:pos x="T110" y="T111"/>
                      </a:cxn>
                      <a:cxn ang="T174">
                        <a:pos x="T112" y="T113"/>
                      </a:cxn>
                      <a:cxn ang="T175">
                        <a:pos x="T114" y="T115"/>
                      </a:cxn>
                      <a:cxn ang="T176">
                        <a:pos x="T116" y="T117"/>
                      </a:cxn>
                    </a:cxnLst>
                    <a:rect l="T177" t="T178" r="T179" b="T180"/>
                    <a:pathLst>
                      <a:path w="364" h="308">
                        <a:moveTo>
                          <a:pt x="314" y="19"/>
                        </a:moveTo>
                        <a:lnTo>
                          <a:pt x="282" y="13"/>
                        </a:lnTo>
                        <a:lnTo>
                          <a:pt x="251" y="11"/>
                        </a:lnTo>
                        <a:lnTo>
                          <a:pt x="218" y="19"/>
                        </a:lnTo>
                        <a:lnTo>
                          <a:pt x="222" y="34"/>
                        </a:lnTo>
                        <a:lnTo>
                          <a:pt x="220" y="49"/>
                        </a:lnTo>
                        <a:lnTo>
                          <a:pt x="211" y="63"/>
                        </a:lnTo>
                        <a:lnTo>
                          <a:pt x="199" y="72"/>
                        </a:lnTo>
                        <a:lnTo>
                          <a:pt x="184" y="74"/>
                        </a:lnTo>
                        <a:lnTo>
                          <a:pt x="168" y="72"/>
                        </a:lnTo>
                        <a:lnTo>
                          <a:pt x="155" y="63"/>
                        </a:lnTo>
                        <a:lnTo>
                          <a:pt x="147" y="49"/>
                        </a:lnTo>
                        <a:lnTo>
                          <a:pt x="144" y="34"/>
                        </a:lnTo>
                        <a:lnTo>
                          <a:pt x="147" y="19"/>
                        </a:lnTo>
                        <a:lnTo>
                          <a:pt x="124" y="5"/>
                        </a:lnTo>
                        <a:lnTo>
                          <a:pt x="99" y="0"/>
                        </a:lnTo>
                        <a:lnTo>
                          <a:pt x="73" y="0"/>
                        </a:lnTo>
                        <a:lnTo>
                          <a:pt x="48" y="7"/>
                        </a:lnTo>
                        <a:lnTo>
                          <a:pt x="25" y="21"/>
                        </a:lnTo>
                        <a:lnTo>
                          <a:pt x="17" y="48"/>
                        </a:lnTo>
                        <a:lnTo>
                          <a:pt x="11" y="74"/>
                        </a:lnTo>
                        <a:lnTo>
                          <a:pt x="13" y="101"/>
                        </a:lnTo>
                        <a:lnTo>
                          <a:pt x="21" y="128"/>
                        </a:lnTo>
                        <a:lnTo>
                          <a:pt x="34" y="124"/>
                        </a:lnTo>
                        <a:lnTo>
                          <a:pt x="50" y="128"/>
                        </a:lnTo>
                        <a:lnTo>
                          <a:pt x="63" y="136"/>
                        </a:lnTo>
                        <a:lnTo>
                          <a:pt x="73" y="149"/>
                        </a:lnTo>
                        <a:lnTo>
                          <a:pt x="74" y="165"/>
                        </a:lnTo>
                        <a:lnTo>
                          <a:pt x="73" y="180"/>
                        </a:lnTo>
                        <a:lnTo>
                          <a:pt x="63" y="193"/>
                        </a:lnTo>
                        <a:lnTo>
                          <a:pt x="50" y="201"/>
                        </a:lnTo>
                        <a:lnTo>
                          <a:pt x="34" y="205"/>
                        </a:lnTo>
                        <a:lnTo>
                          <a:pt x="21" y="201"/>
                        </a:lnTo>
                        <a:lnTo>
                          <a:pt x="7" y="220"/>
                        </a:lnTo>
                        <a:lnTo>
                          <a:pt x="0" y="241"/>
                        </a:lnTo>
                        <a:lnTo>
                          <a:pt x="0" y="264"/>
                        </a:lnTo>
                        <a:lnTo>
                          <a:pt x="4" y="287"/>
                        </a:lnTo>
                        <a:lnTo>
                          <a:pt x="11" y="308"/>
                        </a:lnTo>
                        <a:lnTo>
                          <a:pt x="299" y="308"/>
                        </a:lnTo>
                        <a:lnTo>
                          <a:pt x="291" y="287"/>
                        </a:lnTo>
                        <a:lnTo>
                          <a:pt x="287" y="264"/>
                        </a:lnTo>
                        <a:lnTo>
                          <a:pt x="289" y="241"/>
                        </a:lnTo>
                        <a:lnTo>
                          <a:pt x="295" y="220"/>
                        </a:lnTo>
                        <a:lnTo>
                          <a:pt x="308" y="201"/>
                        </a:lnTo>
                        <a:lnTo>
                          <a:pt x="324" y="205"/>
                        </a:lnTo>
                        <a:lnTo>
                          <a:pt x="339" y="201"/>
                        </a:lnTo>
                        <a:lnTo>
                          <a:pt x="351" y="193"/>
                        </a:lnTo>
                        <a:lnTo>
                          <a:pt x="360" y="180"/>
                        </a:lnTo>
                        <a:lnTo>
                          <a:pt x="364" y="165"/>
                        </a:lnTo>
                        <a:lnTo>
                          <a:pt x="360" y="149"/>
                        </a:lnTo>
                        <a:lnTo>
                          <a:pt x="351" y="136"/>
                        </a:lnTo>
                        <a:lnTo>
                          <a:pt x="339" y="128"/>
                        </a:lnTo>
                        <a:lnTo>
                          <a:pt x="324" y="124"/>
                        </a:lnTo>
                        <a:lnTo>
                          <a:pt x="308" y="128"/>
                        </a:lnTo>
                        <a:lnTo>
                          <a:pt x="301" y="101"/>
                        </a:lnTo>
                        <a:lnTo>
                          <a:pt x="301" y="74"/>
                        </a:lnTo>
                        <a:lnTo>
                          <a:pt x="305" y="48"/>
                        </a:lnTo>
                        <a:lnTo>
                          <a:pt x="314" y="21"/>
                        </a:lnTo>
                        <a:lnTo>
                          <a:pt x="314" y="19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124" name="Freeform 265"/>
                  <p:cNvSpPr>
                    <a:spLocks/>
                  </p:cNvSpPr>
                  <p:nvPr/>
                </p:nvSpPr>
                <p:spPr bwMode="auto">
                  <a:xfrm>
                    <a:off x="2711" y="1726"/>
                    <a:ext cx="155" cy="182"/>
                  </a:xfrm>
                  <a:custGeom>
                    <a:avLst/>
                    <a:gdLst>
                      <a:gd name="T0" fmla="*/ 0 w 311"/>
                      <a:gd name="T1" fmla="*/ 0 h 365"/>
                      <a:gd name="T2" fmla="*/ 0 w 311"/>
                      <a:gd name="T3" fmla="*/ 1 h 365"/>
                      <a:gd name="T4" fmla="*/ 0 w 311"/>
                      <a:gd name="T5" fmla="*/ 1 h 365"/>
                      <a:gd name="T6" fmla="*/ 0 w 311"/>
                      <a:gd name="T7" fmla="*/ 2 h 365"/>
                      <a:gd name="T8" fmla="*/ 0 w 311"/>
                      <a:gd name="T9" fmla="*/ 2 h 365"/>
                      <a:gd name="T10" fmla="*/ 0 w 311"/>
                      <a:gd name="T11" fmla="*/ 2 h 365"/>
                      <a:gd name="T12" fmla="*/ 1 w 311"/>
                      <a:gd name="T13" fmla="*/ 2 h 365"/>
                      <a:gd name="T14" fmla="*/ 1 w 311"/>
                      <a:gd name="T15" fmla="*/ 2 h 365"/>
                      <a:gd name="T16" fmla="*/ 1 w 311"/>
                      <a:gd name="T17" fmla="*/ 2 h 365"/>
                      <a:gd name="T18" fmla="*/ 1 w 311"/>
                      <a:gd name="T19" fmla="*/ 3 h 365"/>
                      <a:gd name="T20" fmla="*/ 1 w 311"/>
                      <a:gd name="T21" fmla="*/ 3 h 365"/>
                      <a:gd name="T22" fmla="*/ 0 w 311"/>
                      <a:gd name="T23" fmla="*/ 3 h 365"/>
                      <a:gd name="T24" fmla="*/ 0 w 311"/>
                      <a:gd name="T25" fmla="*/ 3 h 365"/>
                      <a:gd name="T26" fmla="*/ 0 w 311"/>
                      <a:gd name="T27" fmla="*/ 3 h 365"/>
                      <a:gd name="T28" fmla="*/ 0 w 311"/>
                      <a:gd name="T29" fmla="*/ 3 h 365"/>
                      <a:gd name="T30" fmla="*/ 0 w 311"/>
                      <a:gd name="T31" fmla="*/ 4 h 365"/>
                      <a:gd name="T32" fmla="*/ 0 w 311"/>
                      <a:gd name="T33" fmla="*/ 4 h 365"/>
                      <a:gd name="T34" fmla="*/ 0 w 311"/>
                      <a:gd name="T35" fmla="*/ 4 h 365"/>
                      <a:gd name="T36" fmla="*/ 0 w 311"/>
                      <a:gd name="T37" fmla="*/ 5 h 365"/>
                      <a:gd name="T38" fmla="*/ 0 w 311"/>
                      <a:gd name="T39" fmla="*/ 5 h 365"/>
                      <a:gd name="T40" fmla="*/ 1 w 311"/>
                      <a:gd name="T41" fmla="*/ 5 h 365"/>
                      <a:gd name="T42" fmla="*/ 1 w 311"/>
                      <a:gd name="T43" fmla="*/ 5 h 365"/>
                      <a:gd name="T44" fmla="*/ 2 w 311"/>
                      <a:gd name="T45" fmla="*/ 5 h 365"/>
                      <a:gd name="T46" fmla="*/ 1 w 311"/>
                      <a:gd name="T47" fmla="*/ 5 h 365"/>
                      <a:gd name="T48" fmla="*/ 2 w 311"/>
                      <a:gd name="T49" fmla="*/ 4 h 365"/>
                      <a:gd name="T50" fmla="*/ 2 w 311"/>
                      <a:gd name="T51" fmla="*/ 4 h 365"/>
                      <a:gd name="T52" fmla="*/ 2 w 311"/>
                      <a:gd name="T53" fmla="*/ 4 h 365"/>
                      <a:gd name="T54" fmla="*/ 2 w 311"/>
                      <a:gd name="T55" fmla="*/ 4 h 365"/>
                      <a:gd name="T56" fmla="*/ 2 w 311"/>
                      <a:gd name="T57" fmla="*/ 4 h 365"/>
                      <a:gd name="T58" fmla="*/ 3 w 311"/>
                      <a:gd name="T59" fmla="*/ 4 h 365"/>
                      <a:gd name="T60" fmla="*/ 3 w 311"/>
                      <a:gd name="T61" fmla="*/ 4 h 365"/>
                      <a:gd name="T62" fmla="*/ 3 w 311"/>
                      <a:gd name="T63" fmla="*/ 5 h 365"/>
                      <a:gd name="T64" fmla="*/ 3 w 311"/>
                      <a:gd name="T65" fmla="*/ 5 h 365"/>
                      <a:gd name="T66" fmla="*/ 3 w 311"/>
                      <a:gd name="T67" fmla="*/ 5 h 365"/>
                      <a:gd name="T68" fmla="*/ 3 w 311"/>
                      <a:gd name="T69" fmla="*/ 5 h 365"/>
                      <a:gd name="T70" fmla="*/ 4 w 311"/>
                      <a:gd name="T71" fmla="*/ 5 h 365"/>
                      <a:gd name="T72" fmla="*/ 4 w 311"/>
                      <a:gd name="T73" fmla="*/ 5 h 365"/>
                      <a:gd name="T74" fmla="*/ 4 w 311"/>
                      <a:gd name="T75" fmla="*/ 5 h 365"/>
                      <a:gd name="T76" fmla="*/ 4 w 311"/>
                      <a:gd name="T77" fmla="*/ 1 h 365"/>
                      <a:gd name="T78" fmla="*/ 4 w 311"/>
                      <a:gd name="T79" fmla="*/ 1 h 365"/>
                      <a:gd name="T80" fmla="*/ 4 w 311"/>
                      <a:gd name="T81" fmla="*/ 1 h 365"/>
                      <a:gd name="T82" fmla="*/ 3 w 311"/>
                      <a:gd name="T83" fmla="*/ 1 h 365"/>
                      <a:gd name="T84" fmla="*/ 3 w 311"/>
                      <a:gd name="T85" fmla="*/ 1 h 365"/>
                      <a:gd name="T86" fmla="*/ 3 w 311"/>
                      <a:gd name="T87" fmla="*/ 0 h 365"/>
                      <a:gd name="T88" fmla="*/ 3 w 311"/>
                      <a:gd name="T89" fmla="*/ 0 h 365"/>
                      <a:gd name="T90" fmla="*/ 3 w 311"/>
                      <a:gd name="T91" fmla="*/ 0 h 365"/>
                      <a:gd name="T92" fmla="*/ 3 w 311"/>
                      <a:gd name="T93" fmla="*/ 0 h 365"/>
                      <a:gd name="T94" fmla="*/ 2 w 311"/>
                      <a:gd name="T95" fmla="*/ 0 h 365"/>
                      <a:gd name="T96" fmla="*/ 2 w 311"/>
                      <a:gd name="T97" fmla="*/ 0 h 365"/>
                      <a:gd name="T98" fmla="*/ 2 w 311"/>
                      <a:gd name="T99" fmla="*/ 0 h 365"/>
                      <a:gd name="T100" fmla="*/ 2 w 311"/>
                      <a:gd name="T101" fmla="*/ 0 h 365"/>
                      <a:gd name="T102" fmla="*/ 2 w 311"/>
                      <a:gd name="T103" fmla="*/ 0 h 365"/>
                      <a:gd name="T104" fmla="*/ 1 w 311"/>
                      <a:gd name="T105" fmla="*/ 0 h 365"/>
                      <a:gd name="T106" fmla="*/ 2 w 311"/>
                      <a:gd name="T107" fmla="*/ 0 h 365"/>
                      <a:gd name="T108" fmla="*/ 1 w 311"/>
                      <a:gd name="T109" fmla="*/ 0 h 365"/>
                      <a:gd name="T110" fmla="*/ 1 w 311"/>
                      <a:gd name="T111" fmla="*/ 1 h 365"/>
                      <a:gd name="T112" fmla="*/ 0 w 311"/>
                      <a:gd name="T113" fmla="*/ 0 h 365"/>
                      <a:gd name="T114" fmla="*/ 0 w 311"/>
                      <a:gd name="T115" fmla="*/ 0 h 365"/>
                      <a:gd name="T116" fmla="*/ 0 w 311"/>
                      <a:gd name="T117" fmla="*/ 0 h 365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w 311"/>
                      <a:gd name="T178" fmla="*/ 0 h 365"/>
                      <a:gd name="T179" fmla="*/ 311 w 311"/>
                      <a:gd name="T180" fmla="*/ 365 h 365"/>
                    </a:gdLst>
                    <a:ahLst/>
                    <a:cxnLst>
                      <a:cxn ang="T118">
                        <a:pos x="T0" y="T1"/>
                      </a:cxn>
                      <a:cxn ang="T119">
                        <a:pos x="T2" y="T3"/>
                      </a:cxn>
                      <a:cxn ang="T120">
                        <a:pos x="T4" y="T5"/>
                      </a:cxn>
                      <a:cxn ang="T121">
                        <a:pos x="T6" y="T7"/>
                      </a:cxn>
                      <a:cxn ang="T122">
                        <a:pos x="T8" y="T9"/>
                      </a:cxn>
                      <a:cxn ang="T123">
                        <a:pos x="T10" y="T11"/>
                      </a:cxn>
                      <a:cxn ang="T124">
                        <a:pos x="T12" y="T13"/>
                      </a:cxn>
                      <a:cxn ang="T125">
                        <a:pos x="T14" y="T15"/>
                      </a:cxn>
                      <a:cxn ang="T126">
                        <a:pos x="T16" y="T17"/>
                      </a:cxn>
                      <a:cxn ang="T127">
                        <a:pos x="T18" y="T19"/>
                      </a:cxn>
                      <a:cxn ang="T128">
                        <a:pos x="T20" y="T21"/>
                      </a:cxn>
                      <a:cxn ang="T129">
                        <a:pos x="T22" y="T23"/>
                      </a:cxn>
                      <a:cxn ang="T130">
                        <a:pos x="T24" y="T25"/>
                      </a:cxn>
                      <a:cxn ang="T131">
                        <a:pos x="T26" y="T27"/>
                      </a:cxn>
                      <a:cxn ang="T132">
                        <a:pos x="T28" y="T29"/>
                      </a:cxn>
                      <a:cxn ang="T133">
                        <a:pos x="T30" y="T31"/>
                      </a:cxn>
                      <a:cxn ang="T134">
                        <a:pos x="T32" y="T33"/>
                      </a:cxn>
                      <a:cxn ang="T135">
                        <a:pos x="T34" y="T35"/>
                      </a:cxn>
                      <a:cxn ang="T136">
                        <a:pos x="T36" y="T37"/>
                      </a:cxn>
                      <a:cxn ang="T137">
                        <a:pos x="T38" y="T39"/>
                      </a:cxn>
                      <a:cxn ang="T138">
                        <a:pos x="T40" y="T41"/>
                      </a:cxn>
                      <a:cxn ang="T139">
                        <a:pos x="T42" y="T43"/>
                      </a:cxn>
                      <a:cxn ang="T140">
                        <a:pos x="T44" y="T45"/>
                      </a:cxn>
                      <a:cxn ang="T141">
                        <a:pos x="T46" y="T47"/>
                      </a:cxn>
                      <a:cxn ang="T142">
                        <a:pos x="T48" y="T49"/>
                      </a:cxn>
                      <a:cxn ang="T143">
                        <a:pos x="T50" y="T51"/>
                      </a:cxn>
                      <a:cxn ang="T144">
                        <a:pos x="T52" y="T53"/>
                      </a:cxn>
                      <a:cxn ang="T145">
                        <a:pos x="T54" y="T55"/>
                      </a:cxn>
                      <a:cxn ang="T146">
                        <a:pos x="T56" y="T57"/>
                      </a:cxn>
                      <a:cxn ang="T147">
                        <a:pos x="T58" y="T59"/>
                      </a:cxn>
                      <a:cxn ang="T148">
                        <a:pos x="T60" y="T61"/>
                      </a:cxn>
                      <a:cxn ang="T149">
                        <a:pos x="T62" y="T63"/>
                      </a:cxn>
                      <a:cxn ang="T150">
                        <a:pos x="T64" y="T65"/>
                      </a:cxn>
                      <a:cxn ang="T151">
                        <a:pos x="T66" y="T67"/>
                      </a:cxn>
                      <a:cxn ang="T152">
                        <a:pos x="T68" y="T69"/>
                      </a:cxn>
                      <a:cxn ang="T153">
                        <a:pos x="T70" y="T71"/>
                      </a:cxn>
                      <a:cxn ang="T154">
                        <a:pos x="T72" y="T73"/>
                      </a:cxn>
                      <a:cxn ang="T155">
                        <a:pos x="T74" y="T75"/>
                      </a:cxn>
                      <a:cxn ang="T156">
                        <a:pos x="T76" y="T77"/>
                      </a:cxn>
                      <a:cxn ang="T157">
                        <a:pos x="T78" y="T79"/>
                      </a:cxn>
                      <a:cxn ang="T158">
                        <a:pos x="T80" y="T81"/>
                      </a:cxn>
                      <a:cxn ang="T159">
                        <a:pos x="T82" y="T83"/>
                      </a:cxn>
                      <a:cxn ang="T160">
                        <a:pos x="T84" y="T85"/>
                      </a:cxn>
                      <a:cxn ang="T161">
                        <a:pos x="T86" y="T87"/>
                      </a:cxn>
                      <a:cxn ang="T162">
                        <a:pos x="T88" y="T89"/>
                      </a:cxn>
                      <a:cxn ang="T163">
                        <a:pos x="T90" y="T91"/>
                      </a:cxn>
                      <a:cxn ang="T164">
                        <a:pos x="T92" y="T93"/>
                      </a:cxn>
                      <a:cxn ang="T165">
                        <a:pos x="T94" y="T95"/>
                      </a:cxn>
                      <a:cxn ang="T166">
                        <a:pos x="T96" y="T97"/>
                      </a:cxn>
                      <a:cxn ang="T167">
                        <a:pos x="T98" y="T99"/>
                      </a:cxn>
                      <a:cxn ang="T168">
                        <a:pos x="T100" y="T101"/>
                      </a:cxn>
                      <a:cxn ang="T169">
                        <a:pos x="T102" y="T103"/>
                      </a:cxn>
                      <a:cxn ang="T170">
                        <a:pos x="T104" y="T105"/>
                      </a:cxn>
                      <a:cxn ang="T171">
                        <a:pos x="T106" y="T107"/>
                      </a:cxn>
                      <a:cxn ang="T172">
                        <a:pos x="T108" y="T109"/>
                      </a:cxn>
                      <a:cxn ang="T173">
                        <a:pos x="T110" y="T111"/>
                      </a:cxn>
                      <a:cxn ang="T174">
                        <a:pos x="T112" y="T113"/>
                      </a:cxn>
                      <a:cxn ang="T175">
                        <a:pos x="T114" y="T115"/>
                      </a:cxn>
                      <a:cxn ang="T176">
                        <a:pos x="T116" y="T117"/>
                      </a:cxn>
                    </a:cxnLst>
                    <a:rect l="T177" t="T178" r="T179" b="T180"/>
                    <a:pathLst>
                      <a:path w="311" h="365">
                        <a:moveTo>
                          <a:pt x="21" y="50"/>
                        </a:moveTo>
                        <a:lnTo>
                          <a:pt x="14" y="81"/>
                        </a:lnTo>
                        <a:lnTo>
                          <a:pt x="14" y="113"/>
                        </a:lnTo>
                        <a:lnTo>
                          <a:pt x="21" y="144"/>
                        </a:lnTo>
                        <a:lnTo>
                          <a:pt x="37" y="140"/>
                        </a:lnTo>
                        <a:lnTo>
                          <a:pt x="52" y="144"/>
                        </a:lnTo>
                        <a:lnTo>
                          <a:pt x="65" y="152"/>
                        </a:lnTo>
                        <a:lnTo>
                          <a:pt x="73" y="165"/>
                        </a:lnTo>
                        <a:lnTo>
                          <a:pt x="77" y="181"/>
                        </a:lnTo>
                        <a:lnTo>
                          <a:pt x="73" y="196"/>
                        </a:lnTo>
                        <a:lnTo>
                          <a:pt x="65" y="209"/>
                        </a:lnTo>
                        <a:lnTo>
                          <a:pt x="52" y="217"/>
                        </a:lnTo>
                        <a:lnTo>
                          <a:pt x="37" y="219"/>
                        </a:lnTo>
                        <a:lnTo>
                          <a:pt x="21" y="217"/>
                        </a:lnTo>
                        <a:lnTo>
                          <a:pt x="8" y="238"/>
                        </a:lnTo>
                        <a:lnTo>
                          <a:pt x="0" y="265"/>
                        </a:lnTo>
                        <a:lnTo>
                          <a:pt x="2" y="290"/>
                        </a:lnTo>
                        <a:lnTo>
                          <a:pt x="10" y="317"/>
                        </a:lnTo>
                        <a:lnTo>
                          <a:pt x="23" y="338"/>
                        </a:lnTo>
                        <a:lnTo>
                          <a:pt x="50" y="347"/>
                        </a:lnTo>
                        <a:lnTo>
                          <a:pt x="77" y="351"/>
                        </a:lnTo>
                        <a:lnTo>
                          <a:pt x="104" y="349"/>
                        </a:lnTo>
                        <a:lnTo>
                          <a:pt x="131" y="344"/>
                        </a:lnTo>
                        <a:lnTo>
                          <a:pt x="127" y="328"/>
                        </a:lnTo>
                        <a:lnTo>
                          <a:pt x="131" y="313"/>
                        </a:lnTo>
                        <a:lnTo>
                          <a:pt x="138" y="299"/>
                        </a:lnTo>
                        <a:lnTo>
                          <a:pt x="152" y="292"/>
                        </a:lnTo>
                        <a:lnTo>
                          <a:pt x="167" y="288"/>
                        </a:lnTo>
                        <a:lnTo>
                          <a:pt x="182" y="292"/>
                        </a:lnTo>
                        <a:lnTo>
                          <a:pt x="194" y="299"/>
                        </a:lnTo>
                        <a:lnTo>
                          <a:pt x="203" y="313"/>
                        </a:lnTo>
                        <a:lnTo>
                          <a:pt x="205" y="328"/>
                        </a:lnTo>
                        <a:lnTo>
                          <a:pt x="203" y="344"/>
                        </a:lnTo>
                        <a:lnTo>
                          <a:pt x="223" y="355"/>
                        </a:lnTo>
                        <a:lnTo>
                          <a:pt x="244" y="363"/>
                        </a:lnTo>
                        <a:lnTo>
                          <a:pt x="267" y="365"/>
                        </a:lnTo>
                        <a:lnTo>
                          <a:pt x="290" y="361"/>
                        </a:lnTo>
                        <a:lnTo>
                          <a:pt x="311" y="351"/>
                        </a:lnTo>
                        <a:lnTo>
                          <a:pt x="311" y="64"/>
                        </a:lnTo>
                        <a:lnTo>
                          <a:pt x="290" y="73"/>
                        </a:lnTo>
                        <a:lnTo>
                          <a:pt x="267" y="77"/>
                        </a:lnTo>
                        <a:lnTo>
                          <a:pt x="244" y="75"/>
                        </a:lnTo>
                        <a:lnTo>
                          <a:pt x="223" y="67"/>
                        </a:lnTo>
                        <a:lnTo>
                          <a:pt x="203" y="56"/>
                        </a:lnTo>
                        <a:lnTo>
                          <a:pt x="205" y="41"/>
                        </a:lnTo>
                        <a:lnTo>
                          <a:pt x="203" y="25"/>
                        </a:lnTo>
                        <a:lnTo>
                          <a:pt x="194" y="12"/>
                        </a:lnTo>
                        <a:lnTo>
                          <a:pt x="182" y="4"/>
                        </a:lnTo>
                        <a:lnTo>
                          <a:pt x="167" y="0"/>
                        </a:lnTo>
                        <a:lnTo>
                          <a:pt x="152" y="4"/>
                        </a:lnTo>
                        <a:lnTo>
                          <a:pt x="138" y="12"/>
                        </a:lnTo>
                        <a:lnTo>
                          <a:pt x="131" y="25"/>
                        </a:lnTo>
                        <a:lnTo>
                          <a:pt x="127" y="41"/>
                        </a:lnTo>
                        <a:lnTo>
                          <a:pt x="131" y="56"/>
                        </a:lnTo>
                        <a:lnTo>
                          <a:pt x="104" y="62"/>
                        </a:lnTo>
                        <a:lnTo>
                          <a:pt x="77" y="64"/>
                        </a:lnTo>
                        <a:lnTo>
                          <a:pt x="48" y="60"/>
                        </a:lnTo>
                        <a:lnTo>
                          <a:pt x="23" y="50"/>
                        </a:lnTo>
                        <a:lnTo>
                          <a:pt x="21" y="50"/>
                        </a:lnTo>
                        <a:close/>
                      </a:path>
                    </a:pathLst>
                  </a:custGeom>
                  <a:solidFill>
                    <a:srgbClr val="00FF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125" name="Freeform 266"/>
                  <p:cNvSpPr>
                    <a:spLocks/>
                  </p:cNvSpPr>
                  <p:nvPr/>
                </p:nvSpPr>
                <p:spPr bwMode="auto">
                  <a:xfrm>
                    <a:off x="2480" y="1724"/>
                    <a:ext cx="197" cy="197"/>
                  </a:xfrm>
                  <a:custGeom>
                    <a:avLst/>
                    <a:gdLst>
                      <a:gd name="T0" fmla="*/ 4 w 395"/>
                      <a:gd name="T1" fmla="*/ 1 h 396"/>
                      <a:gd name="T2" fmla="*/ 4 w 395"/>
                      <a:gd name="T3" fmla="*/ 1 h 396"/>
                      <a:gd name="T4" fmla="*/ 3 w 395"/>
                      <a:gd name="T5" fmla="*/ 0 h 396"/>
                      <a:gd name="T6" fmla="*/ 3 w 395"/>
                      <a:gd name="T7" fmla="*/ 0 h 396"/>
                      <a:gd name="T8" fmla="*/ 3 w 395"/>
                      <a:gd name="T9" fmla="*/ 0 h 396"/>
                      <a:gd name="T10" fmla="*/ 2 w 395"/>
                      <a:gd name="T11" fmla="*/ 0 h 396"/>
                      <a:gd name="T12" fmla="*/ 2 w 395"/>
                      <a:gd name="T13" fmla="*/ 0 h 396"/>
                      <a:gd name="T14" fmla="*/ 2 w 395"/>
                      <a:gd name="T15" fmla="*/ 0 h 396"/>
                      <a:gd name="T16" fmla="*/ 1 w 395"/>
                      <a:gd name="T17" fmla="*/ 0 h 396"/>
                      <a:gd name="T18" fmla="*/ 1 w 395"/>
                      <a:gd name="T19" fmla="*/ 1 h 396"/>
                      <a:gd name="T20" fmla="*/ 1 w 395"/>
                      <a:gd name="T21" fmla="*/ 2 h 396"/>
                      <a:gd name="T22" fmla="*/ 0 w 395"/>
                      <a:gd name="T23" fmla="*/ 2 h 396"/>
                      <a:gd name="T24" fmla="*/ 0 w 395"/>
                      <a:gd name="T25" fmla="*/ 2 h 396"/>
                      <a:gd name="T26" fmla="*/ 0 w 395"/>
                      <a:gd name="T27" fmla="*/ 3 h 396"/>
                      <a:gd name="T28" fmla="*/ 0 w 395"/>
                      <a:gd name="T29" fmla="*/ 3 h 396"/>
                      <a:gd name="T30" fmla="*/ 0 w 395"/>
                      <a:gd name="T31" fmla="*/ 3 h 396"/>
                      <a:gd name="T32" fmla="*/ 0 w 395"/>
                      <a:gd name="T33" fmla="*/ 3 h 396"/>
                      <a:gd name="T34" fmla="*/ 0 w 395"/>
                      <a:gd name="T35" fmla="*/ 4 h 396"/>
                      <a:gd name="T36" fmla="*/ 1 w 395"/>
                      <a:gd name="T37" fmla="*/ 5 h 396"/>
                      <a:gd name="T38" fmla="*/ 1 w 395"/>
                      <a:gd name="T39" fmla="*/ 5 h 396"/>
                      <a:gd name="T40" fmla="*/ 2 w 395"/>
                      <a:gd name="T41" fmla="*/ 5 h 396"/>
                      <a:gd name="T42" fmla="*/ 2 w 395"/>
                      <a:gd name="T43" fmla="*/ 5 h 396"/>
                      <a:gd name="T44" fmla="*/ 3 w 395"/>
                      <a:gd name="T45" fmla="*/ 6 h 396"/>
                      <a:gd name="T46" fmla="*/ 3 w 395"/>
                      <a:gd name="T47" fmla="*/ 6 h 396"/>
                      <a:gd name="T48" fmla="*/ 3 w 395"/>
                      <a:gd name="T49" fmla="*/ 5 h 396"/>
                      <a:gd name="T50" fmla="*/ 3 w 395"/>
                      <a:gd name="T51" fmla="*/ 5 h 396"/>
                      <a:gd name="T52" fmla="*/ 4 w 395"/>
                      <a:gd name="T53" fmla="*/ 5 h 396"/>
                      <a:gd name="T54" fmla="*/ 5 w 395"/>
                      <a:gd name="T55" fmla="*/ 4 h 396"/>
                      <a:gd name="T56" fmla="*/ 4 w 395"/>
                      <a:gd name="T57" fmla="*/ 4 h 396"/>
                      <a:gd name="T58" fmla="*/ 5 w 395"/>
                      <a:gd name="T59" fmla="*/ 3 h 396"/>
                      <a:gd name="T60" fmla="*/ 5 w 395"/>
                      <a:gd name="T61" fmla="*/ 3 h 396"/>
                      <a:gd name="T62" fmla="*/ 6 w 395"/>
                      <a:gd name="T63" fmla="*/ 3 h 396"/>
                      <a:gd name="T64" fmla="*/ 6 w 395"/>
                      <a:gd name="T65" fmla="*/ 2 h 396"/>
                      <a:gd name="T66" fmla="*/ 5 w 395"/>
                      <a:gd name="T67" fmla="*/ 2 h 396"/>
                      <a:gd name="T68" fmla="*/ 5 w 395"/>
                      <a:gd name="T69" fmla="*/ 2 h 396"/>
                      <a:gd name="T70" fmla="*/ 5 w 395"/>
                      <a:gd name="T71" fmla="*/ 1 h 3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395"/>
                      <a:gd name="T109" fmla="*/ 0 h 396"/>
                      <a:gd name="T110" fmla="*/ 395 w 395"/>
                      <a:gd name="T111" fmla="*/ 396 h 39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395" h="396">
                        <a:moveTo>
                          <a:pt x="339" y="54"/>
                        </a:moveTo>
                        <a:lnTo>
                          <a:pt x="316" y="68"/>
                        </a:lnTo>
                        <a:lnTo>
                          <a:pt x="291" y="75"/>
                        </a:lnTo>
                        <a:lnTo>
                          <a:pt x="266" y="75"/>
                        </a:lnTo>
                        <a:lnTo>
                          <a:pt x="242" y="69"/>
                        </a:lnTo>
                        <a:lnTo>
                          <a:pt x="218" y="56"/>
                        </a:lnTo>
                        <a:lnTo>
                          <a:pt x="222" y="41"/>
                        </a:lnTo>
                        <a:lnTo>
                          <a:pt x="220" y="25"/>
                        </a:lnTo>
                        <a:lnTo>
                          <a:pt x="211" y="12"/>
                        </a:lnTo>
                        <a:lnTo>
                          <a:pt x="199" y="2"/>
                        </a:lnTo>
                        <a:lnTo>
                          <a:pt x="184" y="0"/>
                        </a:lnTo>
                        <a:lnTo>
                          <a:pt x="169" y="2"/>
                        </a:lnTo>
                        <a:lnTo>
                          <a:pt x="155" y="12"/>
                        </a:lnTo>
                        <a:lnTo>
                          <a:pt x="148" y="25"/>
                        </a:lnTo>
                        <a:lnTo>
                          <a:pt x="144" y="41"/>
                        </a:lnTo>
                        <a:lnTo>
                          <a:pt x="148" y="56"/>
                        </a:lnTo>
                        <a:lnTo>
                          <a:pt x="117" y="62"/>
                        </a:lnTo>
                        <a:lnTo>
                          <a:pt x="84" y="62"/>
                        </a:lnTo>
                        <a:lnTo>
                          <a:pt x="54" y="56"/>
                        </a:lnTo>
                        <a:lnTo>
                          <a:pt x="67" y="77"/>
                        </a:lnTo>
                        <a:lnTo>
                          <a:pt x="75" y="102"/>
                        </a:lnTo>
                        <a:lnTo>
                          <a:pt x="75" y="129"/>
                        </a:lnTo>
                        <a:lnTo>
                          <a:pt x="67" y="154"/>
                        </a:lnTo>
                        <a:lnTo>
                          <a:pt x="54" y="175"/>
                        </a:lnTo>
                        <a:lnTo>
                          <a:pt x="40" y="171"/>
                        </a:lnTo>
                        <a:lnTo>
                          <a:pt x="25" y="175"/>
                        </a:lnTo>
                        <a:lnTo>
                          <a:pt x="11" y="183"/>
                        </a:lnTo>
                        <a:lnTo>
                          <a:pt x="2" y="196"/>
                        </a:lnTo>
                        <a:lnTo>
                          <a:pt x="0" y="211"/>
                        </a:lnTo>
                        <a:lnTo>
                          <a:pt x="2" y="227"/>
                        </a:lnTo>
                        <a:lnTo>
                          <a:pt x="11" y="240"/>
                        </a:lnTo>
                        <a:lnTo>
                          <a:pt x="25" y="248"/>
                        </a:lnTo>
                        <a:lnTo>
                          <a:pt x="40" y="250"/>
                        </a:lnTo>
                        <a:lnTo>
                          <a:pt x="54" y="248"/>
                        </a:lnTo>
                        <a:lnTo>
                          <a:pt x="61" y="279"/>
                        </a:lnTo>
                        <a:lnTo>
                          <a:pt x="61" y="309"/>
                        </a:lnTo>
                        <a:lnTo>
                          <a:pt x="55" y="340"/>
                        </a:lnTo>
                        <a:lnTo>
                          <a:pt x="77" y="326"/>
                        </a:lnTo>
                        <a:lnTo>
                          <a:pt x="101" y="321"/>
                        </a:lnTo>
                        <a:lnTo>
                          <a:pt x="126" y="321"/>
                        </a:lnTo>
                        <a:lnTo>
                          <a:pt x="151" y="326"/>
                        </a:lnTo>
                        <a:lnTo>
                          <a:pt x="174" y="340"/>
                        </a:lnTo>
                        <a:lnTo>
                          <a:pt x="171" y="355"/>
                        </a:lnTo>
                        <a:lnTo>
                          <a:pt x="174" y="371"/>
                        </a:lnTo>
                        <a:lnTo>
                          <a:pt x="182" y="384"/>
                        </a:lnTo>
                        <a:lnTo>
                          <a:pt x="195" y="392"/>
                        </a:lnTo>
                        <a:lnTo>
                          <a:pt x="211" y="396"/>
                        </a:lnTo>
                        <a:lnTo>
                          <a:pt x="226" y="392"/>
                        </a:lnTo>
                        <a:lnTo>
                          <a:pt x="238" y="384"/>
                        </a:lnTo>
                        <a:lnTo>
                          <a:pt x="247" y="371"/>
                        </a:lnTo>
                        <a:lnTo>
                          <a:pt x="249" y="355"/>
                        </a:lnTo>
                        <a:lnTo>
                          <a:pt x="245" y="340"/>
                        </a:lnTo>
                        <a:lnTo>
                          <a:pt x="278" y="332"/>
                        </a:lnTo>
                        <a:lnTo>
                          <a:pt x="309" y="332"/>
                        </a:lnTo>
                        <a:lnTo>
                          <a:pt x="339" y="340"/>
                        </a:lnTo>
                        <a:lnTo>
                          <a:pt x="326" y="319"/>
                        </a:lnTo>
                        <a:lnTo>
                          <a:pt x="318" y="294"/>
                        </a:lnTo>
                        <a:lnTo>
                          <a:pt x="318" y="267"/>
                        </a:lnTo>
                        <a:lnTo>
                          <a:pt x="326" y="242"/>
                        </a:lnTo>
                        <a:lnTo>
                          <a:pt x="339" y="221"/>
                        </a:lnTo>
                        <a:lnTo>
                          <a:pt x="355" y="223"/>
                        </a:lnTo>
                        <a:lnTo>
                          <a:pt x="370" y="221"/>
                        </a:lnTo>
                        <a:lnTo>
                          <a:pt x="383" y="213"/>
                        </a:lnTo>
                        <a:lnTo>
                          <a:pt x="391" y="200"/>
                        </a:lnTo>
                        <a:lnTo>
                          <a:pt x="395" y="185"/>
                        </a:lnTo>
                        <a:lnTo>
                          <a:pt x="391" y="169"/>
                        </a:lnTo>
                        <a:lnTo>
                          <a:pt x="383" y="156"/>
                        </a:lnTo>
                        <a:lnTo>
                          <a:pt x="370" y="148"/>
                        </a:lnTo>
                        <a:lnTo>
                          <a:pt x="355" y="144"/>
                        </a:lnTo>
                        <a:lnTo>
                          <a:pt x="339" y="148"/>
                        </a:lnTo>
                        <a:lnTo>
                          <a:pt x="332" y="117"/>
                        </a:lnTo>
                        <a:lnTo>
                          <a:pt x="332" y="87"/>
                        </a:lnTo>
                        <a:lnTo>
                          <a:pt x="339" y="54"/>
                        </a:lnTo>
                        <a:close/>
                      </a:path>
                    </a:pathLst>
                  </a:custGeom>
                  <a:solidFill>
                    <a:srgbClr val="FF00FF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126" name="Freeform 267"/>
                  <p:cNvSpPr>
                    <a:spLocks/>
                  </p:cNvSpPr>
                  <p:nvPr/>
                </p:nvSpPr>
                <p:spPr bwMode="auto">
                  <a:xfrm>
                    <a:off x="3010" y="1751"/>
                    <a:ext cx="558" cy="674"/>
                  </a:xfrm>
                  <a:custGeom>
                    <a:avLst/>
                    <a:gdLst>
                      <a:gd name="T0" fmla="*/ 0 w 1116"/>
                      <a:gd name="T1" fmla="*/ 0 h 1348"/>
                      <a:gd name="T2" fmla="*/ 17 w 1116"/>
                      <a:gd name="T3" fmla="*/ 0 h 1348"/>
                      <a:gd name="T4" fmla="*/ 17 w 1116"/>
                      <a:gd name="T5" fmla="*/ 21 h 1348"/>
                      <a:gd name="T6" fmla="*/ 0 60000 65536"/>
                      <a:gd name="T7" fmla="*/ 0 60000 65536"/>
                      <a:gd name="T8" fmla="*/ 0 60000 65536"/>
                      <a:gd name="T9" fmla="*/ 0 w 1116"/>
                      <a:gd name="T10" fmla="*/ 0 h 1348"/>
                      <a:gd name="T11" fmla="*/ 1116 w 1116"/>
                      <a:gd name="T12" fmla="*/ 1348 h 134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116" h="1348">
                        <a:moveTo>
                          <a:pt x="0" y="0"/>
                        </a:moveTo>
                        <a:lnTo>
                          <a:pt x="1116" y="0"/>
                        </a:lnTo>
                        <a:lnTo>
                          <a:pt x="1116" y="1348"/>
                        </a:ln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1108" name="Text Box 268"/>
            <p:cNvSpPr txBox="1">
              <a:spLocks noChangeArrowheads="1"/>
            </p:cNvSpPr>
            <p:nvPr/>
          </p:nvSpPr>
          <p:spPr bwMode="auto">
            <a:xfrm>
              <a:off x="1296" y="1200"/>
              <a:ext cx="35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>
                  <a:solidFill>
                    <a:schemeClr val="accent2"/>
                  </a:solidFill>
                  <a:latin typeface="Arial" charset="0"/>
                  <a:cs typeface="Times New Roman" pitchFamily="18" charset="0"/>
                </a:rPr>
                <a:t>How Much</a:t>
              </a:r>
              <a:r>
                <a:rPr lang="en-US" sz="2000">
                  <a:latin typeface="Arial" charset="0"/>
                  <a:cs typeface="Times New Roman" pitchFamily="18" charset="0"/>
                </a:rPr>
                <a:t> we measure = </a:t>
              </a:r>
              <a:r>
                <a:rPr lang="en-US" sz="2000" b="1">
                  <a:solidFill>
                    <a:srgbClr val="FF3300"/>
                  </a:solidFill>
                  <a:latin typeface="Arial" charset="0"/>
                  <a:cs typeface="Times New Roman" pitchFamily="18" charset="0"/>
                </a:rPr>
                <a:t>Assembly</a:t>
              </a:r>
              <a:r>
                <a:rPr lang="en-US" sz="2000">
                  <a:latin typeface="Arial" charset="0"/>
                  <a:cs typeface="Times New Roman" pitchFamily="18" charset="0"/>
                </a:rPr>
                <a:t> Model</a:t>
              </a:r>
            </a:p>
          </p:txBody>
        </p:sp>
      </p:grpSp>
      <p:grpSp>
        <p:nvGrpSpPr>
          <p:cNvPr id="40993" name="Group 269"/>
          <p:cNvGrpSpPr>
            <a:grpSpLocks/>
          </p:cNvGrpSpPr>
          <p:nvPr/>
        </p:nvGrpSpPr>
        <p:grpSpPr bwMode="auto">
          <a:xfrm>
            <a:off x="1219200" y="2209800"/>
            <a:ext cx="7543800" cy="4075113"/>
            <a:chOff x="768" y="1392"/>
            <a:chExt cx="4752" cy="2567"/>
          </a:xfrm>
        </p:grpSpPr>
        <p:sp>
          <p:nvSpPr>
            <p:cNvPr id="40996" name="Text Box 270"/>
            <p:cNvSpPr txBox="1">
              <a:spLocks noChangeArrowheads="1"/>
            </p:cNvSpPr>
            <p:nvPr/>
          </p:nvSpPr>
          <p:spPr bwMode="auto">
            <a:xfrm>
              <a:off x="768" y="1392"/>
              <a:ext cx="47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>
                  <a:solidFill>
                    <a:schemeClr val="folHlink"/>
                  </a:solidFill>
                  <a:latin typeface="Arial" charset="0"/>
                  <a:cs typeface="Times New Roman" pitchFamily="18" charset="0"/>
                </a:rPr>
                <a:t>                 </a:t>
              </a:r>
              <a:r>
                <a:rPr lang="en-US" sz="2000" b="1">
                  <a:solidFill>
                    <a:schemeClr val="accent2"/>
                  </a:solidFill>
                  <a:latin typeface="Arial" charset="0"/>
                  <a:cs typeface="Times New Roman" pitchFamily="18" charset="0"/>
                </a:rPr>
                <a:t>Customization</a:t>
              </a:r>
              <a:r>
                <a:rPr lang="en-US" sz="2000" b="1">
                  <a:solidFill>
                    <a:schemeClr val="folHlink"/>
                  </a:solidFill>
                  <a:latin typeface="Arial" charset="0"/>
                  <a:cs typeface="Times New Roman" pitchFamily="18" charset="0"/>
                </a:rPr>
                <a:t> </a:t>
              </a:r>
              <a:r>
                <a:rPr lang="en-US" sz="2000">
                  <a:latin typeface="Arial" charset="0"/>
                  <a:cs typeface="Times New Roman" pitchFamily="18" charset="0"/>
                </a:rPr>
                <a:t>= </a:t>
              </a:r>
              <a:r>
                <a:rPr lang="en-US" sz="2000" b="1">
                  <a:solidFill>
                    <a:srgbClr val="FF3300"/>
                  </a:solidFill>
                  <a:latin typeface="Arial" charset="0"/>
                  <a:cs typeface="Times New Roman" pitchFamily="18" charset="0"/>
                </a:rPr>
                <a:t>Presentation &amp; Delivery</a:t>
              </a:r>
              <a:r>
                <a:rPr lang="en-US" sz="2000" b="1">
                  <a:solidFill>
                    <a:schemeClr val="hlink"/>
                  </a:solidFill>
                  <a:latin typeface="Arial" charset="0"/>
                  <a:cs typeface="Times New Roman" pitchFamily="18" charset="0"/>
                </a:rPr>
                <a:t> </a:t>
              </a:r>
              <a:r>
                <a:rPr lang="en-US" sz="2000">
                  <a:latin typeface="Arial" charset="0"/>
                  <a:cs typeface="Times New Roman" pitchFamily="18" charset="0"/>
                </a:rPr>
                <a:t>Models	</a:t>
              </a:r>
            </a:p>
          </p:txBody>
        </p:sp>
        <p:grpSp>
          <p:nvGrpSpPr>
            <p:cNvPr id="40997" name="Group 271"/>
            <p:cNvGrpSpPr>
              <a:grpSpLocks/>
            </p:cNvGrpSpPr>
            <p:nvPr/>
          </p:nvGrpSpPr>
          <p:grpSpPr bwMode="auto">
            <a:xfrm>
              <a:off x="768" y="1728"/>
              <a:ext cx="4406" cy="2231"/>
              <a:chOff x="768" y="1728"/>
              <a:chExt cx="4406" cy="2231"/>
            </a:xfrm>
          </p:grpSpPr>
          <p:sp>
            <p:nvSpPr>
              <p:cNvPr id="40998" name="Rectangle 272"/>
              <p:cNvSpPr>
                <a:spLocks noChangeArrowheads="1"/>
              </p:cNvSpPr>
              <p:nvPr/>
            </p:nvSpPr>
            <p:spPr bwMode="auto">
              <a:xfrm>
                <a:off x="768" y="1728"/>
                <a:ext cx="4406" cy="2231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9" name="Rectangle 273"/>
              <p:cNvSpPr>
                <a:spLocks noChangeArrowheads="1"/>
              </p:cNvSpPr>
              <p:nvPr/>
            </p:nvSpPr>
            <p:spPr bwMode="auto">
              <a:xfrm>
                <a:off x="2639" y="3815"/>
                <a:ext cx="611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Delivery Model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41000" name="Freeform 274"/>
              <p:cNvSpPr>
                <a:spLocks/>
              </p:cNvSpPr>
              <p:nvPr/>
            </p:nvSpPr>
            <p:spPr bwMode="auto">
              <a:xfrm>
                <a:off x="4167" y="3675"/>
                <a:ext cx="900" cy="36"/>
              </a:xfrm>
              <a:custGeom>
                <a:avLst/>
                <a:gdLst>
                  <a:gd name="T0" fmla="*/ 27 w 1799"/>
                  <a:gd name="T1" fmla="*/ 0 h 73"/>
                  <a:gd name="T2" fmla="*/ 0 w 1799"/>
                  <a:gd name="T3" fmla="*/ 0 h 73"/>
                  <a:gd name="T4" fmla="*/ 2 w 1799"/>
                  <a:gd name="T5" fmla="*/ 1 h 73"/>
                  <a:gd name="T6" fmla="*/ 29 w 1799"/>
                  <a:gd name="T7" fmla="*/ 1 h 73"/>
                  <a:gd name="T8" fmla="*/ 27 w 1799"/>
                  <a:gd name="T9" fmla="*/ 0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99"/>
                  <a:gd name="T16" fmla="*/ 0 h 73"/>
                  <a:gd name="T17" fmla="*/ 1799 w 1799"/>
                  <a:gd name="T18" fmla="*/ 73 h 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99" h="73">
                    <a:moveTo>
                      <a:pt x="1726" y="0"/>
                    </a:moveTo>
                    <a:lnTo>
                      <a:pt x="0" y="0"/>
                    </a:lnTo>
                    <a:lnTo>
                      <a:pt x="73" y="73"/>
                    </a:lnTo>
                    <a:lnTo>
                      <a:pt x="1799" y="73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1" name="Freeform 275"/>
              <p:cNvSpPr>
                <a:spLocks/>
              </p:cNvSpPr>
              <p:nvPr/>
            </p:nvSpPr>
            <p:spPr bwMode="auto">
              <a:xfrm>
                <a:off x="5030" y="2884"/>
                <a:ext cx="37" cy="827"/>
              </a:xfrm>
              <a:custGeom>
                <a:avLst/>
                <a:gdLst>
                  <a:gd name="T0" fmla="*/ 2 w 73"/>
                  <a:gd name="T1" fmla="*/ 25 h 1655"/>
                  <a:gd name="T2" fmla="*/ 0 w 73"/>
                  <a:gd name="T3" fmla="*/ 24 h 1655"/>
                  <a:gd name="T4" fmla="*/ 0 w 73"/>
                  <a:gd name="T5" fmla="*/ 0 h 1655"/>
                  <a:gd name="T6" fmla="*/ 2 w 73"/>
                  <a:gd name="T7" fmla="*/ 1 h 1655"/>
                  <a:gd name="T8" fmla="*/ 2 w 73"/>
                  <a:gd name="T9" fmla="*/ 25 h 16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655"/>
                  <a:gd name="T17" fmla="*/ 73 w 73"/>
                  <a:gd name="T18" fmla="*/ 1655 h 16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655">
                    <a:moveTo>
                      <a:pt x="73" y="1655"/>
                    </a:moveTo>
                    <a:lnTo>
                      <a:pt x="0" y="1582"/>
                    </a:lnTo>
                    <a:lnTo>
                      <a:pt x="0" y="0"/>
                    </a:lnTo>
                    <a:lnTo>
                      <a:pt x="73" y="73"/>
                    </a:lnTo>
                    <a:lnTo>
                      <a:pt x="73" y="1655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2" name="Rectangle 276"/>
              <p:cNvSpPr>
                <a:spLocks noChangeArrowheads="1"/>
              </p:cNvSpPr>
              <p:nvPr/>
            </p:nvSpPr>
            <p:spPr bwMode="auto">
              <a:xfrm>
                <a:off x="4167" y="2884"/>
                <a:ext cx="863" cy="79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3" name="Rectangle 277"/>
              <p:cNvSpPr>
                <a:spLocks noChangeArrowheads="1"/>
              </p:cNvSpPr>
              <p:nvPr/>
            </p:nvSpPr>
            <p:spPr bwMode="auto">
              <a:xfrm>
                <a:off x="4206" y="2944"/>
                <a:ext cx="74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Presentation Model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41004" name="Freeform 278"/>
              <p:cNvSpPr>
                <a:spLocks noEditPoints="1"/>
              </p:cNvSpPr>
              <p:nvPr/>
            </p:nvSpPr>
            <p:spPr bwMode="auto">
              <a:xfrm>
                <a:off x="4185" y="3263"/>
                <a:ext cx="486" cy="266"/>
              </a:xfrm>
              <a:custGeom>
                <a:avLst/>
                <a:gdLst>
                  <a:gd name="T0" fmla="*/ 6 w 971"/>
                  <a:gd name="T1" fmla="*/ 8 h 533"/>
                  <a:gd name="T2" fmla="*/ 0 w 971"/>
                  <a:gd name="T3" fmla="*/ 5 h 533"/>
                  <a:gd name="T4" fmla="*/ 0 w 971"/>
                  <a:gd name="T5" fmla="*/ 2 h 533"/>
                  <a:gd name="T6" fmla="*/ 6 w 971"/>
                  <a:gd name="T7" fmla="*/ 5 h 533"/>
                  <a:gd name="T8" fmla="*/ 6 w 971"/>
                  <a:gd name="T9" fmla="*/ 8 h 533"/>
                  <a:gd name="T10" fmla="*/ 16 w 971"/>
                  <a:gd name="T11" fmla="*/ 2 h 533"/>
                  <a:gd name="T12" fmla="*/ 6 w 971"/>
                  <a:gd name="T13" fmla="*/ 5 h 533"/>
                  <a:gd name="T14" fmla="*/ 0 w 971"/>
                  <a:gd name="T15" fmla="*/ 2 h 533"/>
                  <a:gd name="T16" fmla="*/ 11 w 971"/>
                  <a:gd name="T17" fmla="*/ 0 h 533"/>
                  <a:gd name="T18" fmla="*/ 16 w 971"/>
                  <a:gd name="T19" fmla="*/ 2 h 533"/>
                  <a:gd name="T20" fmla="*/ 16 w 971"/>
                  <a:gd name="T21" fmla="*/ 2 h 533"/>
                  <a:gd name="T22" fmla="*/ 16 w 971"/>
                  <a:gd name="T23" fmla="*/ 5 h 533"/>
                  <a:gd name="T24" fmla="*/ 6 w 971"/>
                  <a:gd name="T25" fmla="*/ 8 h 533"/>
                  <a:gd name="T26" fmla="*/ 6 w 971"/>
                  <a:gd name="T27" fmla="*/ 5 h 533"/>
                  <a:gd name="T28" fmla="*/ 16 w 971"/>
                  <a:gd name="T29" fmla="*/ 2 h 53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971"/>
                  <a:gd name="T46" fmla="*/ 0 h 533"/>
                  <a:gd name="T47" fmla="*/ 971 w 971"/>
                  <a:gd name="T48" fmla="*/ 533 h 533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971" h="533">
                    <a:moveTo>
                      <a:pt x="325" y="533"/>
                    </a:moveTo>
                    <a:lnTo>
                      <a:pt x="0" y="357"/>
                    </a:lnTo>
                    <a:lnTo>
                      <a:pt x="0" y="179"/>
                    </a:lnTo>
                    <a:lnTo>
                      <a:pt x="325" y="357"/>
                    </a:lnTo>
                    <a:lnTo>
                      <a:pt x="325" y="533"/>
                    </a:lnTo>
                    <a:close/>
                    <a:moveTo>
                      <a:pt x="971" y="179"/>
                    </a:moveTo>
                    <a:lnTo>
                      <a:pt x="325" y="357"/>
                    </a:lnTo>
                    <a:lnTo>
                      <a:pt x="0" y="179"/>
                    </a:lnTo>
                    <a:lnTo>
                      <a:pt x="647" y="0"/>
                    </a:lnTo>
                    <a:lnTo>
                      <a:pt x="971" y="179"/>
                    </a:lnTo>
                    <a:close/>
                    <a:moveTo>
                      <a:pt x="971" y="179"/>
                    </a:moveTo>
                    <a:lnTo>
                      <a:pt x="971" y="357"/>
                    </a:lnTo>
                    <a:lnTo>
                      <a:pt x="325" y="533"/>
                    </a:lnTo>
                    <a:lnTo>
                      <a:pt x="325" y="357"/>
                    </a:lnTo>
                    <a:lnTo>
                      <a:pt x="971" y="1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5" name="Freeform 279"/>
              <p:cNvSpPr>
                <a:spLocks/>
              </p:cNvSpPr>
              <p:nvPr/>
            </p:nvSpPr>
            <p:spPr bwMode="auto">
              <a:xfrm>
                <a:off x="4185" y="3352"/>
                <a:ext cx="162" cy="177"/>
              </a:xfrm>
              <a:custGeom>
                <a:avLst/>
                <a:gdLst>
                  <a:gd name="T0" fmla="*/ 5 w 325"/>
                  <a:gd name="T1" fmla="*/ 6 h 354"/>
                  <a:gd name="T2" fmla="*/ 0 w 325"/>
                  <a:gd name="T3" fmla="*/ 3 h 354"/>
                  <a:gd name="T4" fmla="*/ 0 w 325"/>
                  <a:gd name="T5" fmla="*/ 0 h 354"/>
                  <a:gd name="T6" fmla="*/ 5 w 325"/>
                  <a:gd name="T7" fmla="*/ 3 h 354"/>
                  <a:gd name="T8" fmla="*/ 5 w 325"/>
                  <a:gd name="T9" fmla="*/ 6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5"/>
                  <a:gd name="T16" fmla="*/ 0 h 354"/>
                  <a:gd name="T17" fmla="*/ 325 w 325"/>
                  <a:gd name="T18" fmla="*/ 354 h 3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5" h="354">
                    <a:moveTo>
                      <a:pt x="325" y="354"/>
                    </a:moveTo>
                    <a:lnTo>
                      <a:pt x="0" y="178"/>
                    </a:lnTo>
                    <a:lnTo>
                      <a:pt x="0" y="0"/>
                    </a:lnTo>
                    <a:lnTo>
                      <a:pt x="325" y="178"/>
                    </a:lnTo>
                    <a:lnTo>
                      <a:pt x="325" y="354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6" name="Freeform 280"/>
              <p:cNvSpPr>
                <a:spLocks/>
              </p:cNvSpPr>
              <p:nvPr/>
            </p:nvSpPr>
            <p:spPr bwMode="auto">
              <a:xfrm>
                <a:off x="4185" y="3263"/>
                <a:ext cx="486" cy="178"/>
              </a:xfrm>
              <a:custGeom>
                <a:avLst/>
                <a:gdLst>
                  <a:gd name="T0" fmla="*/ 16 w 971"/>
                  <a:gd name="T1" fmla="*/ 2 h 357"/>
                  <a:gd name="T2" fmla="*/ 6 w 971"/>
                  <a:gd name="T3" fmla="*/ 5 h 357"/>
                  <a:gd name="T4" fmla="*/ 0 w 971"/>
                  <a:gd name="T5" fmla="*/ 2 h 357"/>
                  <a:gd name="T6" fmla="*/ 11 w 971"/>
                  <a:gd name="T7" fmla="*/ 0 h 357"/>
                  <a:gd name="T8" fmla="*/ 16 w 971"/>
                  <a:gd name="T9" fmla="*/ 2 h 3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71"/>
                  <a:gd name="T16" fmla="*/ 0 h 357"/>
                  <a:gd name="T17" fmla="*/ 971 w 971"/>
                  <a:gd name="T18" fmla="*/ 357 h 3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71" h="357">
                    <a:moveTo>
                      <a:pt x="971" y="179"/>
                    </a:moveTo>
                    <a:lnTo>
                      <a:pt x="325" y="357"/>
                    </a:lnTo>
                    <a:lnTo>
                      <a:pt x="0" y="179"/>
                    </a:lnTo>
                    <a:lnTo>
                      <a:pt x="647" y="0"/>
                    </a:lnTo>
                    <a:lnTo>
                      <a:pt x="971" y="179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7" name="Freeform 281"/>
              <p:cNvSpPr>
                <a:spLocks/>
              </p:cNvSpPr>
              <p:nvPr/>
            </p:nvSpPr>
            <p:spPr bwMode="auto">
              <a:xfrm>
                <a:off x="4347" y="3352"/>
                <a:ext cx="324" cy="177"/>
              </a:xfrm>
              <a:custGeom>
                <a:avLst/>
                <a:gdLst>
                  <a:gd name="T0" fmla="*/ 11 w 646"/>
                  <a:gd name="T1" fmla="*/ 0 h 354"/>
                  <a:gd name="T2" fmla="*/ 11 w 646"/>
                  <a:gd name="T3" fmla="*/ 3 h 354"/>
                  <a:gd name="T4" fmla="*/ 0 w 646"/>
                  <a:gd name="T5" fmla="*/ 6 h 354"/>
                  <a:gd name="T6" fmla="*/ 0 w 646"/>
                  <a:gd name="T7" fmla="*/ 3 h 354"/>
                  <a:gd name="T8" fmla="*/ 11 w 646"/>
                  <a:gd name="T9" fmla="*/ 0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6"/>
                  <a:gd name="T16" fmla="*/ 0 h 354"/>
                  <a:gd name="T17" fmla="*/ 646 w 646"/>
                  <a:gd name="T18" fmla="*/ 354 h 3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6" h="354">
                    <a:moveTo>
                      <a:pt x="646" y="0"/>
                    </a:moveTo>
                    <a:lnTo>
                      <a:pt x="646" y="178"/>
                    </a:lnTo>
                    <a:lnTo>
                      <a:pt x="0" y="354"/>
                    </a:lnTo>
                    <a:lnTo>
                      <a:pt x="0" y="178"/>
                    </a:lnTo>
                    <a:lnTo>
                      <a:pt x="646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8" name="Line 282"/>
              <p:cNvSpPr>
                <a:spLocks noChangeShapeType="1"/>
              </p:cNvSpPr>
              <p:nvPr/>
            </p:nvSpPr>
            <p:spPr bwMode="auto">
              <a:xfrm flipV="1">
                <a:off x="4347" y="3382"/>
                <a:ext cx="324" cy="88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9" name="Freeform 283"/>
              <p:cNvSpPr>
                <a:spLocks noEditPoints="1"/>
              </p:cNvSpPr>
              <p:nvPr/>
            </p:nvSpPr>
            <p:spPr bwMode="auto">
              <a:xfrm>
                <a:off x="4266" y="3145"/>
                <a:ext cx="324" cy="266"/>
              </a:xfrm>
              <a:custGeom>
                <a:avLst/>
                <a:gdLst>
                  <a:gd name="T0" fmla="*/ 1 w 648"/>
                  <a:gd name="T1" fmla="*/ 2 h 534"/>
                  <a:gd name="T2" fmla="*/ 1 w 648"/>
                  <a:gd name="T3" fmla="*/ 1 h 534"/>
                  <a:gd name="T4" fmla="*/ 1 w 648"/>
                  <a:gd name="T5" fmla="*/ 1 h 534"/>
                  <a:gd name="T6" fmla="*/ 1 w 648"/>
                  <a:gd name="T7" fmla="*/ 2 h 534"/>
                  <a:gd name="T8" fmla="*/ 1 w 648"/>
                  <a:gd name="T9" fmla="*/ 2 h 534"/>
                  <a:gd name="T10" fmla="*/ 1 w 648"/>
                  <a:gd name="T11" fmla="*/ 0 h 534"/>
                  <a:gd name="T12" fmla="*/ 1 w 648"/>
                  <a:gd name="T13" fmla="*/ 7 h 534"/>
                  <a:gd name="T14" fmla="*/ 1 w 648"/>
                  <a:gd name="T15" fmla="*/ 7 h 534"/>
                  <a:gd name="T16" fmla="*/ 1 w 648"/>
                  <a:gd name="T17" fmla="*/ 8 h 534"/>
                  <a:gd name="T18" fmla="*/ 1 w 648"/>
                  <a:gd name="T19" fmla="*/ 8 h 534"/>
                  <a:gd name="T20" fmla="*/ 1 w 648"/>
                  <a:gd name="T21" fmla="*/ 8 h 534"/>
                  <a:gd name="T22" fmla="*/ 2 w 648"/>
                  <a:gd name="T23" fmla="*/ 8 h 534"/>
                  <a:gd name="T24" fmla="*/ 2 w 648"/>
                  <a:gd name="T25" fmla="*/ 8 h 534"/>
                  <a:gd name="T26" fmla="*/ 3 w 648"/>
                  <a:gd name="T27" fmla="*/ 8 h 534"/>
                  <a:gd name="T28" fmla="*/ 3 w 648"/>
                  <a:gd name="T29" fmla="*/ 8 h 534"/>
                  <a:gd name="T30" fmla="*/ 3 w 648"/>
                  <a:gd name="T31" fmla="*/ 8 h 534"/>
                  <a:gd name="T32" fmla="*/ 3 w 648"/>
                  <a:gd name="T33" fmla="*/ 8 h 534"/>
                  <a:gd name="T34" fmla="*/ 10 w 648"/>
                  <a:gd name="T35" fmla="*/ 6 h 534"/>
                  <a:gd name="T36" fmla="*/ 10 w 648"/>
                  <a:gd name="T37" fmla="*/ 6 h 534"/>
                  <a:gd name="T38" fmla="*/ 10 w 648"/>
                  <a:gd name="T39" fmla="*/ 6 h 534"/>
                  <a:gd name="T40" fmla="*/ 10 w 648"/>
                  <a:gd name="T41" fmla="*/ 6 h 534"/>
                  <a:gd name="T42" fmla="*/ 10 w 648"/>
                  <a:gd name="T43" fmla="*/ 6 h 534"/>
                  <a:gd name="T44" fmla="*/ 10 w 648"/>
                  <a:gd name="T45" fmla="*/ 0 h 534"/>
                  <a:gd name="T46" fmla="*/ 10 w 648"/>
                  <a:gd name="T47" fmla="*/ 0 h 534"/>
                  <a:gd name="T48" fmla="*/ 10 w 648"/>
                  <a:gd name="T49" fmla="*/ 0 h 534"/>
                  <a:gd name="T50" fmla="*/ 10 w 648"/>
                  <a:gd name="T51" fmla="*/ 0 h 534"/>
                  <a:gd name="T52" fmla="*/ 9 w 648"/>
                  <a:gd name="T53" fmla="*/ 0 h 534"/>
                  <a:gd name="T54" fmla="*/ 3 w 648"/>
                  <a:gd name="T55" fmla="*/ 0 h 534"/>
                  <a:gd name="T56" fmla="*/ 3 w 648"/>
                  <a:gd name="T57" fmla="*/ 0 h 534"/>
                  <a:gd name="T58" fmla="*/ 2 w 648"/>
                  <a:gd name="T59" fmla="*/ 0 h 534"/>
                  <a:gd name="T60" fmla="*/ 1 w 648"/>
                  <a:gd name="T61" fmla="*/ 0 h 534"/>
                  <a:gd name="T62" fmla="*/ 1 w 648"/>
                  <a:gd name="T63" fmla="*/ 0 h 534"/>
                  <a:gd name="T64" fmla="*/ 1 w 648"/>
                  <a:gd name="T65" fmla="*/ 0 h 534"/>
                  <a:gd name="T66" fmla="*/ 1 w 648"/>
                  <a:gd name="T67" fmla="*/ 0 h 534"/>
                  <a:gd name="T68" fmla="*/ 1 w 648"/>
                  <a:gd name="T69" fmla="*/ 7 h 534"/>
                  <a:gd name="T70" fmla="*/ 1 w 648"/>
                  <a:gd name="T71" fmla="*/ 7 h 534"/>
                  <a:gd name="T72" fmla="*/ 1 w 648"/>
                  <a:gd name="T73" fmla="*/ 0 h 534"/>
                  <a:gd name="T74" fmla="*/ 1 w 648"/>
                  <a:gd name="T75" fmla="*/ 0 h 534"/>
                  <a:gd name="T76" fmla="*/ 1 w 648"/>
                  <a:gd name="T77" fmla="*/ 0 h 534"/>
                  <a:gd name="T78" fmla="*/ 1 w 648"/>
                  <a:gd name="T79" fmla="*/ 0 h 534"/>
                  <a:gd name="T80" fmla="*/ 1 w 648"/>
                  <a:gd name="T81" fmla="*/ 1 h 534"/>
                  <a:gd name="T82" fmla="*/ 1 w 648"/>
                  <a:gd name="T83" fmla="*/ 1 h 534"/>
                  <a:gd name="T84" fmla="*/ 0 w 648"/>
                  <a:gd name="T85" fmla="*/ 2 h 534"/>
                  <a:gd name="T86" fmla="*/ 1 w 648"/>
                  <a:gd name="T87" fmla="*/ 6 h 534"/>
                  <a:gd name="T88" fmla="*/ 1 w 648"/>
                  <a:gd name="T89" fmla="*/ 7 h 534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648"/>
                  <a:gd name="T136" fmla="*/ 0 h 534"/>
                  <a:gd name="T137" fmla="*/ 648 w 648"/>
                  <a:gd name="T138" fmla="*/ 534 h 534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648" h="534">
                    <a:moveTo>
                      <a:pt x="7" y="160"/>
                    </a:moveTo>
                    <a:lnTo>
                      <a:pt x="65" y="102"/>
                    </a:lnTo>
                    <a:lnTo>
                      <a:pt x="65" y="127"/>
                    </a:lnTo>
                    <a:lnTo>
                      <a:pt x="7" y="179"/>
                    </a:lnTo>
                    <a:lnTo>
                      <a:pt x="7" y="160"/>
                    </a:lnTo>
                    <a:close/>
                    <a:moveTo>
                      <a:pt x="74" y="48"/>
                    </a:moveTo>
                    <a:lnTo>
                      <a:pt x="97" y="488"/>
                    </a:lnTo>
                    <a:lnTo>
                      <a:pt x="99" y="497"/>
                    </a:lnTo>
                    <a:lnTo>
                      <a:pt x="99" y="514"/>
                    </a:lnTo>
                    <a:lnTo>
                      <a:pt x="105" y="522"/>
                    </a:lnTo>
                    <a:lnTo>
                      <a:pt x="113" y="526"/>
                    </a:lnTo>
                    <a:lnTo>
                      <a:pt x="120" y="530"/>
                    </a:lnTo>
                    <a:lnTo>
                      <a:pt x="128" y="534"/>
                    </a:lnTo>
                    <a:lnTo>
                      <a:pt x="134" y="534"/>
                    </a:lnTo>
                    <a:lnTo>
                      <a:pt x="151" y="532"/>
                    </a:lnTo>
                    <a:lnTo>
                      <a:pt x="172" y="530"/>
                    </a:lnTo>
                    <a:lnTo>
                      <a:pt x="191" y="528"/>
                    </a:lnTo>
                    <a:lnTo>
                      <a:pt x="619" y="441"/>
                    </a:lnTo>
                    <a:lnTo>
                      <a:pt x="633" y="440"/>
                    </a:lnTo>
                    <a:lnTo>
                      <a:pt x="642" y="432"/>
                    </a:lnTo>
                    <a:lnTo>
                      <a:pt x="648" y="417"/>
                    </a:lnTo>
                    <a:lnTo>
                      <a:pt x="648" y="405"/>
                    </a:lnTo>
                    <a:lnTo>
                      <a:pt x="606" y="31"/>
                    </a:lnTo>
                    <a:lnTo>
                      <a:pt x="604" y="21"/>
                    </a:lnTo>
                    <a:lnTo>
                      <a:pt x="600" y="12"/>
                    </a:lnTo>
                    <a:lnTo>
                      <a:pt x="592" y="2"/>
                    </a:lnTo>
                    <a:lnTo>
                      <a:pt x="573" y="0"/>
                    </a:lnTo>
                    <a:lnTo>
                      <a:pt x="165" y="14"/>
                    </a:lnTo>
                    <a:lnTo>
                      <a:pt x="130" y="16"/>
                    </a:lnTo>
                    <a:lnTo>
                      <a:pt x="120" y="16"/>
                    </a:lnTo>
                    <a:lnTo>
                      <a:pt x="111" y="18"/>
                    </a:lnTo>
                    <a:lnTo>
                      <a:pt x="101" y="21"/>
                    </a:lnTo>
                    <a:lnTo>
                      <a:pt x="90" y="31"/>
                    </a:lnTo>
                    <a:lnTo>
                      <a:pt x="74" y="48"/>
                    </a:lnTo>
                    <a:close/>
                    <a:moveTo>
                      <a:pt x="97" y="491"/>
                    </a:moveTo>
                    <a:lnTo>
                      <a:pt x="97" y="488"/>
                    </a:lnTo>
                    <a:lnTo>
                      <a:pt x="76" y="60"/>
                    </a:lnTo>
                    <a:lnTo>
                      <a:pt x="74" y="48"/>
                    </a:lnTo>
                    <a:lnTo>
                      <a:pt x="72" y="58"/>
                    </a:lnTo>
                    <a:lnTo>
                      <a:pt x="71" y="71"/>
                    </a:lnTo>
                    <a:lnTo>
                      <a:pt x="69" y="85"/>
                    </a:lnTo>
                    <a:lnTo>
                      <a:pt x="0" y="156"/>
                    </a:lnTo>
                    <a:lnTo>
                      <a:pt x="13" y="395"/>
                    </a:lnTo>
                    <a:lnTo>
                      <a:pt x="97" y="4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0" name="Freeform 284"/>
              <p:cNvSpPr>
                <a:spLocks/>
              </p:cNvSpPr>
              <p:nvPr/>
            </p:nvSpPr>
            <p:spPr bwMode="auto">
              <a:xfrm>
                <a:off x="4270" y="3195"/>
                <a:ext cx="28" cy="39"/>
              </a:xfrm>
              <a:custGeom>
                <a:avLst/>
                <a:gdLst>
                  <a:gd name="T0" fmla="*/ 0 w 58"/>
                  <a:gd name="T1" fmla="*/ 1 h 77"/>
                  <a:gd name="T2" fmla="*/ 0 w 58"/>
                  <a:gd name="T3" fmla="*/ 0 h 77"/>
                  <a:gd name="T4" fmla="*/ 0 w 58"/>
                  <a:gd name="T5" fmla="*/ 1 h 77"/>
                  <a:gd name="T6" fmla="*/ 0 w 58"/>
                  <a:gd name="T7" fmla="*/ 2 h 77"/>
                  <a:gd name="T8" fmla="*/ 0 w 58"/>
                  <a:gd name="T9" fmla="*/ 1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"/>
                  <a:gd name="T16" fmla="*/ 0 h 77"/>
                  <a:gd name="T17" fmla="*/ 58 w 58"/>
                  <a:gd name="T18" fmla="*/ 77 h 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" h="77">
                    <a:moveTo>
                      <a:pt x="0" y="58"/>
                    </a:moveTo>
                    <a:lnTo>
                      <a:pt x="58" y="0"/>
                    </a:lnTo>
                    <a:lnTo>
                      <a:pt x="58" y="25"/>
                    </a:lnTo>
                    <a:lnTo>
                      <a:pt x="0" y="77"/>
                    </a:lnTo>
                    <a:lnTo>
                      <a:pt x="0" y="58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1" name="Freeform 285"/>
              <p:cNvSpPr>
                <a:spLocks/>
              </p:cNvSpPr>
              <p:nvPr/>
            </p:nvSpPr>
            <p:spPr bwMode="auto">
              <a:xfrm>
                <a:off x="4377" y="3172"/>
                <a:ext cx="189" cy="185"/>
              </a:xfrm>
              <a:custGeom>
                <a:avLst/>
                <a:gdLst>
                  <a:gd name="T0" fmla="*/ 1 w 378"/>
                  <a:gd name="T1" fmla="*/ 1 h 368"/>
                  <a:gd name="T2" fmla="*/ 1 w 378"/>
                  <a:gd name="T3" fmla="*/ 1 h 368"/>
                  <a:gd name="T4" fmla="*/ 1 w 378"/>
                  <a:gd name="T5" fmla="*/ 1 h 368"/>
                  <a:gd name="T6" fmla="*/ 0 w 378"/>
                  <a:gd name="T7" fmla="*/ 1 h 368"/>
                  <a:gd name="T8" fmla="*/ 1 w 378"/>
                  <a:gd name="T9" fmla="*/ 2 h 368"/>
                  <a:gd name="T10" fmla="*/ 1 w 378"/>
                  <a:gd name="T11" fmla="*/ 4 h 368"/>
                  <a:gd name="T12" fmla="*/ 1 w 378"/>
                  <a:gd name="T13" fmla="*/ 5 h 368"/>
                  <a:gd name="T14" fmla="*/ 1 w 378"/>
                  <a:gd name="T15" fmla="*/ 6 h 368"/>
                  <a:gd name="T16" fmla="*/ 1 w 378"/>
                  <a:gd name="T17" fmla="*/ 6 h 368"/>
                  <a:gd name="T18" fmla="*/ 1 w 378"/>
                  <a:gd name="T19" fmla="*/ 6 h 368"/>
                  <a:gd name="T20" fmla="*/ 1 w 378"/>
                  <a:gd name="T21" fmla="*/ 6 h 368"/>
                  <a:gd name="T22" fmla="*/ 6 w 378"/>
                  <a:gd name="T23" fmla="*/ 5 h 368"/>
                  <a:gd name="T24" fmla="*/ 6 w 378"/>
                  <a:gd name="T25" fmla="*/ 5 h 368"/>
                  <a:gd name="T26" fmla="*/ 6 w 378"/>
                  <a:gd name="T27" fmla="*/ 5 h 368"/>
                  <a:gd name="T28" fmla="*/ 6 w 378"/>
                  <a:gd name="T29" fmla="*/ 5 h 368"/>
                  <a:gd name="T30" fmla="*/ 6 w 378"/>
                  <a:gd name="T31" fmla="*/ 1 h 368"/>
                  <a:gd name="T32" fmla="*/ 6 w 378"/>
                  <a:gd name="T33" fmla="*/ 1 h 368"/>
                  <a:gd name="T34" fmla="*/ 6 w 378"/>
                  <a:gd name="T35" fmla="*/ 1 h 368"/>
                  <a:gd name="T36" fmla="*/ 6 w 378"/>
                  <a:gd name="T37" fmla="*/ 0 h 368"/>
                  <a:gd name="T38" fmla="*/ 1 w 378"/>
                  <a:gd name="T39" fmla="*/ 1 h 36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78"/>
                  <a:gd name="T61" fmla="*/ 0 h 368"/>
                  <a:gd name="T62" fmla="*/ 378 w 378"/>
                  <a:gd name="T63" fmla="*/ 368 h 36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78" h="368">
                    <a:moveTo>
                      <a:pt x="21" y="10"/>
                    </a:moveTo>
                    <a:lnTo>
                      <a:pt x="8" y="11"/>
                    </a:lnTo>
                    <a:lnTo>
                      <a:pt x="2" y="15"/>
                    </a:lnTo>
                    <a:lnTo>
                      <a:pt x="0" y="27"/>
                    </a:lnTo>
                    <a:lnTo>
                      <a:pt x="6" y="86"/>
                    </a:lnTo>
                    <a:lnTo>
                      <a:pt x="12" y="198"/>
                    </a:lnTo>
                    <a:lnTo>
                      <a:pt x="19" y="307"/>
                    </a:lnTo>
                    <a:lnTo>
                      <a:pt x="21" y="357"/>
                    </a:lnTo>
                    <a:lnTo>
                      <a:pt x="23" y="361"/>
                    </a:lnTo>
                    <a:lnTo>
                      <a:pt x="31" y="368"/>
                    </a:lnTo>
                    <a:lnTo>
                      <a:pt x="40" y="368"/>
                    </a:lnTo>
                    <a:lnTo>
                      <a:pt x="363" y="318"/>
                    </a:lnTo>
                    <a:lnTo>
                      <a:pt x="372" y="315"/>
                    </a:lnTo>
                    <a:lnTo>
                      <a:pt x="376" y="307"/>
                    </a:lnTo>
                    <a:lnTo>
                      <a:pt x="378" y="293"/>
                    </a:lnTo>
                    <a:lnTo>
                      <a:pt x="351" y="17"/>
                    </a:lnTo>
                    <a:lnTo>
                      <a:pt x="347" y="6"/>
                    </a:lnTo>
                    <a:lnTo>
                      <a:pt x="343" y="2"/>
                    </a:lnTo>
                    <a:lnTo>
                      <a:pt x="332" y="0"/>
                    </a:lnTo>
                    <a:lnTo>
                      <a:pt x="21" y="1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2" name="Freeform 286"/>
              <p:cNvSpPr>
                <a:spLocks/>
              </p:cNvSpPr>
              <p:nvPr/>
            </p:nvSpPr>
            <p:spPr bwMode="auto">
              <a:xfrm>
                <a:off x="4346" y="3152"/>
                <a:ext cx="19" cy="246"/>
              </a:xfrm>
              <a:custGeom>
                <a:avLst/>
                <a:gdLst>
                  <a:gd name="T0" fmla="*/ 1 w 36"/>
                  <a:gd name="T1" fmla="*/ 8 h 491"/>
                  <a:gd name="T2" fmla="*/ 1 w 36"/>
                  <a:gd name="T3" fmla="*/ 8 h 491"/>
                  <a:gd name="T4" fmla="*/ 1 w 36"/>
                  <a:gd name="T5" fmla="*/ 8 h 491"/>
                  <a:gd name="T6" fmla="*/ 1 w 36"/>
                  <a:gd name="T7" fmla="*/ 8 h 491"/>
                  <a:gd name="T8" fmla="*/ 1 w 36"/>
                  <a:gd name="T9" fmla="*/ 7 h 491"/>
                  <a:gd name="T10" fmla="*/ 1 w 36"/>
                  <a:gd name="T11" fmla="*/ 7 h 491"/>
                  <a:gd name="T12" fmla="*/ 1 w 36"/>
                  <a:gd name="T13" fmla="*/ 5 h 491"/>
                  <a:gd name="T14" fmla="*/ 1 w 36"/>
                  <a:gd name="T15" fmla="*/ 4 h 491"/>
                  <a:gd name="T16" fmla="*/ 1 w 36"/>
                  <a:gd name="T17" fmla="*/ 3 h 491"/>
                  <a:gd name="T18" fmla="*/ 1 w 36"/>
                  <a:gd name="T19" fmla="*/ 2 h 491"/>
                  <a:gd name="T20" fmla="*/ 0 w 36"/>
                  <a:gd name="T21" fmla="*/ 1 h 491"/>
                  <a:gd name="T22" fmla="*/ 0 w 36"/>
                  <a:gd name="T23" fmla="*/ 1 h 491"/>
                  <a:gd name="T24" fmla="*/ 0 w 36"/>
                  <a:gd name="T25" fmla="*/ 1 h 491"/>
                  <a:gd name="T26" fmla="*/ 1 w 36"/>
                  <a:gd name="T27" fmla="*/ 1 h 491"/>
                  <a:gd name="T28" fmla="*/ 1 w 36"/>
                  <a:gd name="T29" fmla="*/ 0 h 49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6"/>
                  <a:gd name="T46" fmla="*/ 0 h 491"/>
                  <a:gd name="T47" fmla="*/ 36 w 36"/>
                  <a:gd name="T48" fmla="*/ 491 h 49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6" h="491">
                    <a:moveTo>
                      <a:pt x="36" y="491"/>
                    </a:moveTo>
                    <a:lnTo>
                      <a:pt x="30" y="485"/>
                    </a:lnTo>
                    <a:lnTo>
                      <a:pt x="28" y="477"/>
                    </a:lnTo>
                    <a:lnTo>
                      <a:pt x="27" y="464"/>
                    </a:lnTo>
                    <a:lnTo>
                      <a:pt x="25" y="439"/>
                    </a:lnTo>
                    <a:lnTo>
                      <a:pt x="23" y="387"/>
                    </a:lnTo>
                    <a:lnTo>
                      <a:pt x="17" y="318"/>
                    </a:lnTo>
                    <a:lnTo>
                      <a:pt x="13" y="241"/>
                    </a:lnTo>
                    <a:lnTo>
                      <a:pt x="7" y="167"/>
                    </a:lnTo>
                    <a:lnTo>
                      <a:pt x="4" y="99"/>
                    </a:lnTo>
                    <a:lnTo>
                      <a:pt x="0" y="53"/>
                    </a:lnTo>
                    <a:lnTo>
                      <a:pt x="0" y="34"/>
                    </a:lnTo>
                    <a:lnTo>
                      <a:pt x="0" y="17"/>
                    </a:lnTo>
                    <a:lnTo>
                      <a:pt x="2" y="7"/>
                    </a:lnTo>
                    <a:lnTo>
                      <a:pt x="9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3" name="Freeform 287"/>
              <p:cNvSpPr>
                <a:spLocks/>
              </p:cNvSpPr>
              <p:nvPr/>
            </p:nvSpPr>
            <p:spPr bwMode="auto">
              <a:xfrm>
                <a:off x="4303" y="3145"/>
                <a:ext cx="287" cy="266"/>
              </a:xfrm>
              <a:custGeom>
                <a:avLst/>
                <a:gdLst>
                  <a:gd name="T0" fmla="*/ 0 w 574"/>
                  <a:gd name="T1" fmla="*/ 0 h 534"/>
                  <a:gd name="T2" fmla="*/ 1 w 574"/>
                  <a:gd name="T3" fmla="*/ 7 h 534"/>
                  <a:gd name="T4" fmla="*/ 1 w 574"/>
                  <a:gd name="T5" fmla="*/ 7 h 534"/>
                  <a:gd name="T6" fmla="*/ 1 w 574"/>
                  <a:gd name="T7" fmla="*/ 8 h 534"/>
                  <a:gd name="T8" fmla="*/ 1 w 574"/>
                  <a:gd name="T9" fmla="*/ 8 h 534"/>
                  <a:gd name="T10" fmla="*/ 1 w 574"/>
                  <a:gd name="T11" fmla="*/ 8 h 534"/>
                  <a:gd name="T12" fmla="*/ 1 w 574"/>
                  <a:gd name="T13" fmla="*/ 8 h 534"/>
                  <a:gd name="T14" fmla="*/ 1 w 574"/>
                  <a:gd name="T15" fmla="*/ 8 h 534"/>
                  <a:gd name="T16" fmla="*/ 1 w 574"/>
                  <a:gd name="T17" fmla="*/ 8 h 534"/>
                  <a:gd name="T18" fmla="*/ 1 w 574"/>
                  <a:gd name="T19" fmla="*/ 8 h 534"/>
                  <a:gd name="T20" fmla="*/ 1 w 574"/>
                  <a:gd name="T21" fmla="*/ 8 h 534"/>
                  <a:gd name="T22" fmla="*/ 2 w 574"/>
                  <a:gd name="T23" fmla="*/ 8 h 534"/>
                  <a:gd name="T24" fmla="*/ 9 w 574"/>
                  <a:gd name="T25" fmla="*/ 6 h 534"/>
                  <a:gd name="T26" fmla="*/ 9 w 574"/>
                  <a:gd name="T27" fmla="*/ 6 h 534"/>
                  <a:gd name="T28" fmla="*/ 9 w 574"/>
                  <a:gd name="T29" fmla="*/ 6 h 534"/>
                  <a:gd name="T30" fmla="*/ 9 w 574"/>
                  <a:gd name="T31" fmla="*/ 6 h 534"/>
                  <a:gd name="T32" fmla="*/ 9 w 574"/>
                  <a:gd name="T33" fmla="*/ 6 h 534"/>
                  <a:gd name="T34" fmla="*/ 9 w 574"/>
                  <a:gd name="T35" fmla="*/ 0 h 534"/>
                  <a:gd name="T36" fmla="*/ 9 w 574"/>
                  <a:gd name="T37" fmla="*/ 0 h 534"/>
                  <a:gd name="T38" fmla="*/ 9 w 574"/>
                  <a:gd name="T39" fmla="*/ 0 h 534"/>
                  <a:gd name="T40" fmla="*/ 9 w 574"/>
                  <a:gd name="T41" fmla="*/ 0 h 534"/>
                  <a:gd name="T42" fmla="*/ 8 w 574"/>
                  <a:gd name="T43" fmla="*/ 0 h 534"/>
                  <a:gd name="T44" fmla="*/ 1 w 574"/>
                  <a:gd name="T45" fmla="*/ 0 h 534"/>
                  <a:gd name="T46" fmla="*/ 1 w 574"/>
                  <a:gd name="T47" fmla="*/ 0 h 534"/>
                  <a:gd name="T48" fmla="*/ 1 w 574"/>
                  <a:gd name="T49" fmla="*/ 0 h 534"/>
                  <a:gd name="T50" fmla="*/ 1 w 574"/>
                  <a:gd name="T51" fmla="*/ 0 h 534"/>
                  <a:gd name="T52" fmla="*/ 1 w 574"/>
                  <a:gd name="T53" fmla="*/ 0 h 534"/>
                  <a:gd name="T54" fmla="*/ 1 w 574"/>
                  <a:gd name="T55" fmla="*/ 0 h 534"/>
                  <a:gd name="T56" fmla="*/ 0 w 574"/>
                  <a:gd name="T57" fmla="*/ 0 h 53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574"/>
                  <a:gd name="T88" fmla="*/ 0 h 534"/>
                  <a:gd name="T89" fmla="*/ 574 w 574"/>
                  <a:gd name="T90" fmla="*/ 534 h 534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574" h="534">
                    <a:moveTo>
                      <a:pt x="0" y="48"/>
                    </a:moveTo>
                    <a:lnTo>
                      <a:pt x="23" y="488"/>
                    </a:lnTo>
                    <a:lnTo>
                      <a:pt x="25" y="497"/>
                    </a:lnTo>
                    <a:lnTo>
                      <a:pt x="25" y="514"/>
                    </a:lnTo>
                    <a:lnTo>
                      <a:pt x="31" y="522"/>
                    </a:lnTo>
                    <a:lnTo>
                      <a:pt x="39" y="526"/>
                    </a:lnTo>
                    <a:lnTo>
                      <a:pt x="46" y="530"/>
                    </a:lnTo>
                    <a:lnTo>
                      <a:pt x="54" y="534"/>
                    </a:lnTo>
                    <a:lnTo>
                      <a:pt x="60" y="534"/>
                    </a:lnTo>
                    <a:lnTo>
                      <a:pt x="77" y="532"/>
                    </a:lnTo>
                    <a:lnTo>
                      <a:pt x="98" y="530"/>
                    </a:lnTo>
                    <a:lnTo>
                      <a:pt x="117" y="528"/>
                    </a:lnTo>
                    <a:lnTo>
                      <a:pt x="545" y="441"/>
                    </a:lnTo>
                    <a:lnTo>
                      <a:pt x="559" y="440"/>
                    </a:lnTo>
                    <a:lnTo>
                      <a:pt x="568" y="432"/>
                    </a:lnTo>
                    <a:lnTo>
                      <a:pt x="574" y="417"/>
                    </a:lnTo>
                    <a:lnTo>
                      <a:pt x="574" y="405"/>
                    </a:lnTo>
                    <a:lnTo>
                      <a:pt x="532" y="31"/>
                    </a:lnTo>
                    <a:lnTo>
                      <a:pt x="530" y="21"/>
                    </a:lnTo>
                    <a:lnTo>
                      <a:pt x="526" y="12"/>
                    </a:lnTo>
                    <a:lnTo>
                      <a:pt x="518" y="2"/>
                    </a:lnTo>
                    <a:lnTo>
                      <a:pt x="499" y="0"/>
                    </a:lnTo>
                    <a:lnTo>
                      <a:pt x="91" y="14"/>
                    </a:lnTo>
                    <a:lnTo>
                      <a:pt x="56" y="16"/>
                    </a:lnTo>
                    <a:lnTo>
                      <a:pt x="46" y="16"/>
                    </a:lnTo>
                    <a:lnTo>
                      <a:pt x="37" y="18"/>
                    </a:lnTo>
                    <a:lnTo>
                      <a:pt x="27" y="21"/>
                    </a:lnTo>
                    <a:lnTo>
                      <a:pt x="16" y="31"/>
                    </a:lnTo>
                    <a:lnTo>
                      <a:pt x="0" y="48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4" name="Line 288"/>
              <p:cNvSpPr>
                <a:spLocks noChangeShapeType="1"/>
              </p:cNvSpPr>
              <p:nvPr/>
            </p:nvSpPr>
            <p:spPr bwMode="auto">
              <a:xfrm>
                <a:off x="4318" y="3161"/>
                <a:ext cx="14" cy="237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5" name="Freeform 289"/>
              <p:cNvSpPr>
                <a:spLocks/>
              </p:cNvSpPr>
              <p:nvPr/>
            </p:nvSpPr>
            <p:spPr bwMode="auto">
              <a:xfrm>
                <a:off x="4270" y="3195"/>
                <a:ext cx="28" cy="39"/>
              </a:xfrm>
              <a:custGeom>
                <a:avLst/>
                <a:gdLst>
                  <a:gd name="T0" fmla="*/ 0 w 58"/>
                  <a:gd name="T1" fmla="*/ 1 h 77"/>
                  <a:gd name="T2" fmla="*/ 0 w 58"/>
                  <a:gd name="T3" fmla="*/ 0 h 77"/>
                  <a:gd name="T4" fmla="*/ 0 w 58"/>
                  <a:gd name="T5" fmla="*/ 1 h 77"/>
                  <a:gd name="T6" fmla="*/ 0 w 58"/>
                  <a:gd name="T7" fmla="*/ 2 h 77"/>
                  <a:gd name="T8" fmla="*/ 0 w 58"/>
                  <a:gd name="T9" fmla="*/ 1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"/>
                  <a:gd name="T16" fmla="*/ 0 h 77"/>
                  <a:gd name="T17" fmla="*/ 58 w 58"/>
                  <a:gd name="T18" fmla="*/ 77 h 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" h="77">
                    <a:moveTo>
                      <a:pt x="0" y="58"/>
                    </a:moveTo>
                    <a:lnTo>
                      <a:pt x="58" y="0"/>
                    </a:lnTo>
                    <a:lnTo>
                      <a:pt x="58" y="25"/>
                    </a:lnTo>
                    <a:lnTo>
                      <a:pt x="0" y="77"/>
                    </a:lnTo>
                    <a:lnTo>
                      <a:pt x="0" y="58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6" name="Freeform 290"/>
              <p:cNvSpPr>
                <a:spLocks/>
              </p:cNvSpPr>
              <p:nvPr/>
            </p:nvSpPr>
            <p:spPr bwMode="auto">
              <a:xfrm>
                <a:off x="4266" y="3169"/>
                <a:ext cx="49" cy="221"/>
              </a:xfrm>
              <a:custGeom>
                <a:avLst/>
                <a:gdLst>
                  <a:gd name="T0" fmla="*/ 2 w 97"/>
                  <a:gd name="T1" fmla="*/ 6 h 443"/>
                  <a:gd name="T2" fmla="*/ 2 w 97"/>
                  <a:gd name="T3" fmla="*/ 6 h 443"/>
                  <a:gd name="T4" fmla="*/ 2 w 97"/>
                  <a:gd name="T5" fmla="*/ 0 h 443"/>
                  <a:gd name="T6" fmla="*/ 2 w 97"/>
                  <a:gd name="T7" fmla="*/ 0 h 443"/>
                  <a:gd name="T8" fmla="*/ 2 w 97"/>
                  <a:gd name="T9" fmla="*/ 0 h 443"/>
                  <a:gd name="T10" fmla="*/ 2 w 97"/>
                  <a:gd name="T11" fmla="*/ 0 h 443"/>
                  <a:gd name="T12" fmla="*/ 2 w 97"/>
                  <a:gd name="T13" fmla="*/ 0 h 443"/>
                  <a:gd name="T14" fmla="*/ 2 w 97"/>
                  <a:gd name="T15" fmla="*/ 0 h 443"/>
                  <a:gd name="T16" fmla="*/ 0 w 97"/>
                  <a:gd name="T17" fmla="*/ 1 h 443"/>
                  <a:gd name="T18" fmla="*/ 1 w 97"/>
                  <a:gd name="T19" fmla="*/ 5 h 443"/>
                  <a:gd name="T20" fmla="*/ 2 w 97"/>
                  <a:gd name="T21" fmla="*/ 6 h 44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97"/>
                  <a:gd name="T34" fmla="*/ 0 h 443"/>
                  <a:gd name="T35" fmla="*/ 97 w 97"/>
                  <a:gd name="T36" fmla="*/ 443 h 44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97" h="443">
                    <a:moveTo>
                      <a:pt x="97" y="443"/>
                    </a:moveTo>
                    <a:lnTo>
                      <a:pt x="97" y="440"/>
                    </a:lnTo>
                    <a:lnTo>
                      <a:pt x="76" y="12"/>
                    </a:lnTo>
                    <a:lnTo>
                      <a:pt x="74" y="0"/>
                    </a:lnTo>
                    <a:lnTo>
                      <a:pt x="72" y="10"/>
                    </a:lnTo>
                    <a:lnTo>
                      <a:pt x="71" y="23"/>
                    </a:lnTo>
                    <a:lnTo>
                      <a:pt x="69" y="37"/>
                    </a:lnTo>
                    <a:lnTo>
                      <a:pt x="0" y="108"/>
                    </a:lnTo>
                    <a:lnTo>
                      <a:pt x="13" y="347"/>
                    </a:lnTo>
                    <a:lnTo>
                      <a:pt x="97" y="443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7" name="Freeform 291"/>
              <p:cNvSpPr>
                <a:spLocks/>
              </p:cNvSpPr>
              <p:nvPr/>
            </p:nvSpPr>
            <p:spPr bwMode="auto">
              <a:xfrm>
                <a:off x="4590" y="3389"/>
                <a:ext cx="54" cy="22"/>
              </a:xfrm>
              <a:custGeom>
                <a:avLst/>
                <a:gdLst>
                  <a:gd name="T0" fmla="*/ 0 w 107"/>
                  <a:gd name="T1" fmla="*/ 0 h 45"/>
                  <a:gd name="T2" fmla="*/ 2 w 107"/>
                  <a:gd name="T3" fmla="*/ 0 h 45"/>
                  <a:gd name="T4" fmla="*/ 2 w 107"/>
                  <a:gd name="T5" fmla="*/ 0 h 45"/>
                  <a:gd name="T6" fmla="*/ 0 w 107"/>
                  <a:gd name="T7" fmla="*/ 0 h 45"/>
                  <a:gd name="T8" fmla="*/ 0 w 107"/>
                  <a:gd name="T9" fmla="*/ 0 h 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7"/>
                  <a:gd name="T16" fmla="*/ 0 h 45"/>
                  <a:gd name="T17" fmla="*/ 107 w 107"/>
                  <a:gd name="T18" fmla="*/ 45 h 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7" h="45">
                    <a:moveTo>
                      <a:pt x="0" y="29"/>
                    </a:moveTo>
                    <a:lnTo>
                      <a:pt x="107" y="0"/>
                    </a:lnTo>
                    <a:lnTo>
                      <a:pt x="107" y="14"/>
                    </a:lnTo>
                    <a:lnTo>
                      <a:pt x="0" y="45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8" name="Freeform 292"/>
              <p:cNvSpPr>
                <a:spLocks/>
              </p:cNvSpPr>
              <p:nvPr/>
            </p:nvSpPr>
            <p:spPr bwMode="auto">
              <a:xfrm>
                <a:off x="4381" y="3175"/>
                <a:ext cx="174" cy="171"/>
              </a:xfrm>
              <a:custGeom>
                <a:avLst/>
                <a:gdLst>
                  <a:gd name="T0" fmla="*/ 0 w 349"/>
                  <a:gd name="T1" fmla="*/ 1 h 341"/>
                  <a:gd name="T2" fmla="*/ 0 w 349"/>
                  <a:gd name="T3" fmla="*/ 2 h 341"/>
                  <a:gd name="T4" fmla="*/ 0 w 349"/>
                  <a:gd name="T5" fmla="*/ 3 h 341"/>
                  <a:gd name="T6" fmla="*/ 0 w 349"/>
                  <a:gd name="T7" fmla="*/ 5 h 341"/>
                  <a:gd name="T8" fmla="*/ 0 w 349"/>
                  <a:gd name="T9" fmla="*/ 6 h 341"/>
                  <a:gd name="T10" fmla="*/ 0 w 349"/>
                  <a:gd name="T11" fmla="*/ 6 h 341"/>
                  <a:gd name="T12" fmla="*/ 5 w 349"/>
                  <a:gd name="T13" fmla="*/ 5 h 341"/>
                  <a:gd name="T14" fmla="*/ 5 w 349"/>
                  <a:gd name="T15" fmla="*/ 5 h 341"/>
                  <a:gd name="T16" fmla="*/ 5 w 349"/>
                  <a:gd name="T17" fmla="*/ 5 h 341"/>
                  <a:gd name="T18" fmla="*/ 5 w 349"/>
                  <a:gd name="T19" fmla="*/ 1 h 341"/>
                  <a:gd name="T20" fmla="*/ 5 w 349"/>
                  <a:gd name="T21" fmla="*/ 1 h 341"/>
                  <a:gd name="T22" fmla="*/ 4 w 349"/>
                  <a:gd name="T23" fmla="*/ 0 h 341"/>
                  <a:gd name="T24" fmla="*/ 0 w 349"/>
                  <a:gd name="T25" fmla="*/ 1 h 34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49"/>
                  <a:gd name="T40" fmla="*/ 0 h 341"/>
                  <a:gd name="T41" fmla="*/ 349 w 349"/>
                  <a:gd name="T42" fmla="*/ 341 h 34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49" h="341">
                    <a:moveTo>
                      <a:pt x="0" y="9"/>
                    </a:moveTo>
                    <a:lnTo>
                      <a:pt x="4" y="69"/>
                    </a:lnTo>
                    <a:lnTo>
                      <a:pt x="11" y="180"/>
                    </a:lnTo>
                    <a:lnTo>
                      <a:pt x="17" y="289"/>
                    </a:lnTo>
                    <a:lnTo>
                      <a:pt x="21" y="341"/>
                    </a:lnTo>
                    <a:lnTo>
                      <a:pt x="34" y="339"/>
                    </a:lnTo>
                    <a:lnTo>
                      <a:pt x="332" y="291"/>
                    </a:lnTo>
                    <a:lnTo>
                      <a:pt x="341" y="287"/>
                    </a:lnTo>
                    <a:lnTo>
                      <a:pt x="349" y="272"/>
                    </a:lnTo>
                    <a:lnTo>
                      <a:pt x="330" y="19"/>
                    </a:lnTo>
                    <a:lnTo>
                      <a:pt x="324" y="4"/>
                    </a:lnTo>
                    <a:lnTo>
                      <a:pt x="309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9" name="Freeform 293"/>
              <p:cNvSpPr>
                <a:spLocks noEditPoints="1"/>
              </p:cNvSpPr>
              <p:nvPr/>
            </p:nvSpPr>
            <p:spPr bwMode="auto">
              <a:xfrm>
                <a:off x="4833" y="3549"/>
                <a:ext cx="107" cy="44"/>
              </a:xfrm>
              <a:custGeom>
                <a:avLst/>
                <a:gdLst>
                  <a:gd name="T0" fmla="*/ 2 w 215"/>
                  <a:gd name="T1" fmla="*/ 1 h 88"/>
                  <a:gd name="T2" fmla="*/ 2 w 215"/>
                  <a:gd name="T3" fmla="*/ 1 h 88"/>
                  <a:gd name="T4" fmla="*/ 0 w 215"/>
                  <a:gd name="T5" fmla="*/ 1 h 88"/>
                  <a:gd name="T6" fmla="*/ 0 w 215"/>
                  <a:gd name="T7" fmla="*/ 1 h 88"/>
                  <a:gd name="T8" fmla="*/ 1 w 215"/>
                  <a:gd name="T9" fmla="*/ 1 h 88"/>
                  <a:gd name="T10" fmla="*/ 2 w 215"/>
                  <a:gd name="T11" fmla="*/ 1 h 88"/>
                  <a:gd name="T12" fmla="*/ 2 w 215"/>
                  <a:gd name="T13" fmla="*/ 1 h 88"/>
                  <a:gd name="T14" fmla="*/ 3 w 215"/>
                  <a:gd name="T15" fmla="*/ 1 h 88"/>
                  <a:gd name="T16" fmla="*/ 3 w 215"/>
                  <a:gd name="T17" fmla="*/ 1 h 88"/>
                  <a:gd name="T18" fmla="*/ 2 w 215"/>
                  <a:gd name="T19" fmla="*/ 1 h 88"/>
                  <a:gd name="T20" fmla="*/ 2 w 215"/>
                  <a:gd name="T21" fmla="*/ 1 h 88"/>
                  <a:gd name="T22" fmla="*/ 3 w 215"/>
                  <a:gd name="T23" fmla="*/ 1 h 88"/>
                  <a:gd name="T24" fmla="*/ 2 w 215"/>
                  <a:gd name="T25" fmla="*/ 0 h 88"/>
                  <a:gd name="T26" fmla="*/ 1 w 215"/>
                  <a:gd name="T27" fmla="*/ 1 h 88"/>
                  <a:gd name="T28" fmla="*/ 2 w 215"/>
                  <a:gd name="T29" fmla="*/ 1 h 88"/>
                  <a:gd name="T30" fmla="*/ 3 w 215"/>
                  <a:gd name="T31" fmla="*/ 1 h 88"/>
                  <a:gd name="T32" fmla="*/ 0 w 215"/>
                  <a:gd name="T33" fmla="*/ 1 h 88"/>
                  <a:gd name="T34" fmla="*/ 0 w 215"/>
                  <a:gd name="T35" fmla="*/ 1 h 88"/>
                  <a:gd name="T36" fmla="*/ 2 w 215"/>
                  <a:gd name="T37" fmla="*/ 0 h 88"/>
                  <a:gd name="T38" fmla="*/ 1 w 215"/>
                  <a:gd name="T39" fmla="*/ 1 h 88"/>
                  <a:gd name="T40" fmla="*/ 0 w 215"/>
                  <a:gd name="T41" fmla="*/ 1 h 8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15"/>
                  <a:gd name="T64" fmla="*/ 0 h 88"/>
                  <a:gd name="T65" fmla="*/ 215 w 215"/>
                  <a:gd name="T66" fmla="*/ 88 h 88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15" h="88">
                    <a:moveTo>
                      <a:pt x="161" y="59"/>
                    </a:moveTo>
                    <a:lnTo>
                      <a:pt x="161" y="88"/>
                    </a:lnTo>
                    <a:lnTo>
                      <a:pt x="0" y="59"/>
                    </a:lnTo>
                    <a:lnTo>
                      <a:pt x="0" y="44"/>
                    </a:lnTo>
                    <a:lnTo>
                      <a:pt x="108" y="29"/>
                    </a:lnTo>
                    <a:lnTo>
                      <a:pt x="161" y="59"/>
                    </a:lnTo>
                    <a:close/>
                    <a:moveTo>
                      <a:pt x="161" y="88"/>
                    </a:moveTo>
                    <a:lnTo>
                      <a:pt x="215" y="59"/>
                    </a:lnTo>
                    <a:lnTo>
                      <a:pt x="215" y="29"/>
                    </a:lnTo>
                    <a:lnTo>
                      <a:pt x="161" y="59"/>
                    </a:lnTo>
                    <a:lnTo>
                      <a:pt x="161" y="88"/>
                    </a:lnTo>
                    <a:close/>
                    <a:moveTo>
                      <a:pt x="215" y="29"/>
                    </a:moveTo>
                    <a:lnTo>
                      <a:pt x="161" y="0"/>
                    </a:lnTo>
                    <a:lnTo>
                      <a:pt x="108" y="29"/>
                    </a:lnTo>
                    <a:lnTo>
                      <a:pt x="161" y="59"/>
                    </a:lnTo>
                    <a:lnTo>
                      <a:pt x="215" y="29"/>
                    </a:lnTo>
                    <a:close/>
                    <a:moveTo>
                      <a:pt x="0" y="44"/>
                    </a:moveTo>
                    <a:lnTo>
                      <a:pt x="54" y="15"/>
                    </a:lnTo>
                    <a:lnTo>
                      <a:pt x="161" y="0"/>
                    </a:lnTo>
                    <a:lnTo>
                      <a:pt x="108" y="29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20" name="Freeform 294"/>
              <p:cNvSpPr>
                <a:spLocks/>
              </p:cNvSpPr>
              <p:nvPr/>
            </p:nvSpPr>
            <p:spPr bwMode="auto">
              <a:xfrm>
                <a:off x="4833" y="3564"/>
                <a:ext cx="80" cy="29"/>
              </a:xfrm>
              <a:custGeom>
                <a:avLst/>
                <a:gdLst>
                  <a:gd name="T0" fmla="*/ 2 w 161"/>
                  <a:gd name="T1" fmla="*/ 0 h 59"/>
                  <a:gd name="T2" fmla="*/ 2 w 161"/>
                  <a:gd name="T3" fmla="*/ 0 h 59"/>
                  <a:gd name="T4" fmla="*/ 0 w 161"/>
                  <a:gd name="T5" fmla="*/ 0 h 59"/>
                  <a:gd name="T6" fmla="*/ 0 w 161"/>
                  <a:gd name="T7" fmla="*/ 0 h 59"/>
                  <a:gd name="T8" fmla="*/ 1 w 161"/>
                  <a:gd name="T9" fmla="*/ 0 h 59"/>
                  <a:gd name="T10" fmla="*/ 2 w 161"/>
                  <a:gd name="T11" fmla="*/ 0 h 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1"/>
                  <a:gd name="T19" fmla="*/ 0 h 59"/>
                  <a:gd name="T20" fmla="*/ 161 w 161"/>
                  <a:gd name="T21" fmla="*/ 59 h 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1" h="59">
                    <a:moveTo>
                      <a:pt x="161" y="30"/>
                    </a:moveTo>
                    <a:lnTo>
                      <a:pt x="161" y="59"/>
                    </a:lnTo>
                    <a:lnTo>
                      <a:pt x="0" y="30"/>
                    </a:lnTo>
                    <a:lnTo>
                      <a:pt x="0" y="15"/>
                    </a:lnTo>
                    <a:lnTo>
                      <a:pt x="108" y="0"/>
                    </a:lnTo>
                    <a:lnTo>
                      <a:pt x="161" y="3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21" name="Freeform 295"/>
              <p:cNvSpPr>
                <a:spLocks/>
              </p:cNvSpPr>
              <p:nvPr/>
            </p:nvSpPr>
            <p:spPr bwMode="auto">
              <a:xfrm>
                <a:off x="4913" y="3564"/>
                <a:ext cx="27" cy="29"/>
              </a:xfrm>
              <a:custGeom>
                <a:avLst/>
                <a:gdLst>
                  <a:gd name="T0" fmla="*/ 0 w 54"/>
                  <a:gd name="T1" fmla="*/ 0 h 59"/>
                  <a:gd name="T2" fmla="*/ 1 w 54"/>
                  <a:gd name="T3" fmla="*/ 0 h 59"/>
                  <a:gd name="T4" fmla="*/ 1 w 54"/>
                  <a:gd name="T5" fmla="*/ 0 h 59"/>
                  <a:gd name="T6" fmla="*/ 0 w 54"/>
                  <a:gd name="T7" fmla="*/ 0 h 59"/>
                  <a:gd name="T8" fmla="*/ 0 w 54"/>
                  <a:gd name="T9" fmla="*/ 0 h 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59"/>
                  <a:gd name="T17" fmla="*/ 54 w 54"/>
                  <a:gd name="T18" fmla="*/ 59 h 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59">
                    <a:moveTo>
                      <a:pt x="0" y="59"/>
                    </a:moveTo>
                    <a:lnTo>
                      <a:pt x="54" y="30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0" y="59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22" name="Freeform 296"/>
              <p:cNvSpPr>
                <a:spLocks/>
              </p:cNvSpPr>
              <p:nvPr/>
            </p:nvSpPr>
            <p:spPr bwMode="auto">
              <a:xfrm>
                <a:off x="4886" y="3549"/>
                <a:ext cx="54" cy="30"/>
              </a:xfrm>
              <a:custGeom>
                <a:avLst/>
                <a:gdLst>
                  <a:gd name="T0" fmla="*/ 2 w 107"/>
                  <a:gd name="T1" fmla="*/ 1 h 59"/>
                  <a:gd name="T2" fmla="*/ 1 w 107"/>
                  <a:gd name="T3" fmla="*/ 0 h 59"/>
                  <a:gd name="T4" fmla="*/ 0 w 107"/>
                  <a:gd name="T5" fmla="*/ 1 h 59"/>
                  <a:gd name="T6" fmla="*/ 1 w 107"/>
                  <a:gd name="T7" fmla="*/ 1 h 59"/>
                  <a:gd name="T8" fmla="*/ 2 w 107"/>
                  <a:gd name="T9" fmla="*/ 1 h 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7"/>
                  <a:gd name="T16" fmla="*/ 0 h 59"/>
                  <a:gd name="T17" fmla="*/ 107 w 107"/>
                  <a:gd name="T18" fmla="*/ 59 h 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7" h="59">
                    <a:moveTo>
                      <a:pt x="107" y="29"/>
                    </a:moveTo>
                    <a:lnTo>
                      <a:pt x="53" y="0"/>
                    </a:lnTo>
                    <a:lnTo>
                      <a:pt x="0" y="29"/>
                    </a:lnTo>
                    <a:lnTo>
                      <a:pt x="53" y="59"/>
                    </a:lnTo>
                    <a:lnTo>
                      <a:pt x="107" y="29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23" name="Freeform 297"/>
              <p:cNvSpPr>
                <a:spLocks/>
              </p:cNvSpPr>
              <p:nvPr/>
            </p:nvSpPr>
            <p:spPr bwMode="auto">
              <a:xfrm>
                <a:off x="4833" y="3549"/>
                <a:ext cx="80" cy="22"/>
              </a:xfrm>
              <a:custGeom>
                <a:avLst/>
                <a:gdLst>
                  <a:gd name="T0" fmla="*/ 0 w 161"/>
                  <a:gd name="T1" fmla="*/ 1 h 44"/>
                  <a:gd name="T2" fmla="*/ 0 w 161"/>
                  <a:gd name="T3" fmla="*/ 1 h 44"/>
                  <a:gd name="T4" fmla="*/ 2 w 161"/>
                  <a:gd name="T5" fmla="*/ 0 h 44"/>
                  <a:gd name="T6" fmla="*/ 1 w 161"/>
                  <a:gd name="T7" fmla="*/ 1 h 44"/>
                  <a:gd name="T8" fmla="*/ 0 w 161"/>
                  <a:gd name="T9" fmla="*/ 1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1"/>
                  <a:gd name="T16" fmla="*/ 0 h 44"/>
                  <a:gd name="T17" fmla="*/ 161 w 161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1" h="44">
                    <a:moveTo>
                      <a:pt x="0" y="44"/>
                    </a:moveTo>
                    <a:lnTo>
                      <a:pt x="54" y="15"/>
                    </a:lnTo>
                    <a:lnTo>
                      <a:pt x="161" y="0"/>
                    </a:lnTo>
                    <a:lnTo>
                      <a:pt x="108" y="29"/>
                    </a:lnTo>
                    <a:lnTo>
                      <a:pt x="0" y="44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24" name="Freeform 298"/>
              <p:cNvSpPr>
                <a:spLocks/>
              </p:cNvSpPr>
              <p:nvPr/>
            </p:nvSpPr>
            <p:spPr bwMode="auto">
              <a:xfrm>
                <a:off x="4718" y="3467"/>
                <a:ext cx="128" cy="100"/>
              </a:xfrm>
              <a:custGeom>
                <a:avLst/>
                <a:gdLst>
                  <a:gd name="T0" fmla="*/ 4 w 257"/>
                  <a:gd name="T1" fmla="*/ 4 h 199"/>
                  <a:gd name="T2" fmla="*/ 3 w 257"/>
                  <a:gd name="T3" fmla="*/ 4 h 199"/>
                  <a:gd name="T4" fmla="*/ 3 w 257"/>
                  <a:gd name="T5" fmla="*/ 4 h 199"/>
                  <a:gd name="T6" fmla="*/ 3 w 257"/>
                  <a:gd name="T7" fmla="*/ 4 h 199"/>
                  <a:gd name="T8" fmla="*/ 2 w 257"/>
                  <a:gd name="T9" fmla="*/ 4 h 199"/>
                  <a:gd name="T10" fmla="*/ 2 w 257"/>
                  <a:gd name="T11" fmla="*/ 3 h 199"/>
                  <a:gd name="T12" fmla="*/ 2 w 257"/>
                  <a:gd name="T13" fmla="*/ 3 h 199"/>
                  <a:gd name="T14" fmla="*/ 2 w 257"/>
                  <a:gd name="T15" fmla="*/ 3 h 199"/>
                  <a:gd name="T16" fmla="*/ 2 w 257"/>
                  <a:gd name="T17" fmla="*/ 3 h 199"/>
                  <a:gd name="T18" fmla="*/ 2 w 257"/>
                  <a:gd name="T19" fmla="*/ 3 h 199"/>
                  <a:gd name="T20" fmla="*/ 2 w 257"/>
                  <a:gd name="T21" fmla="*/ 3 h 199"/>
                  <a:gd name="T22" fmla="*/ 3 w 257"/>
                  <a:gd name="T23" fmla="*/ 3 h 199"/>
                  <a:gd name="T24" fmla="*/ 3 w 257"/>
                  <a:gd name="T25" fmla="*/ 3 h 199"/>
                  <a:gd name="T26" fmla="*/ 3 w 257"/>
                  <a:gd name="T27" fmla="*/ 3 h 199"/>
                  <a:gd name="T28" fmla="*/ 3 w 257"/>
                  <a:gd name="T29" fmla="*/ 2 h 199"/>
                  <a:gd name="T30" fmla="*/ 3 w 257"/>
                  <a:gd name="T31" fmla="*/ 2 h 199"/>
                  <a:gd name="T32" fmla="*/ 3 w 257"/>
                  <a:gd name="T33" fmla="*/ 2 h 199"/>
                  <a:gd name="T34" fmla="*/ 3 w 257"/>
                  <a:gd name="T35" fmla="*/ 2 h 199"/>
                  <a:gd name="T36" fmla="*/ 2 w 257"/>
                  <a:gd name="T37" fmla="*/ 2 h 199"/>
                  <a:gd name="T38" fmla="*/ 2 w 257"/>
                  <a:gd name="T39" fmla="*/ 2 h 199"/>
                  <a:gd name="T40" fmla="*/ 2 w 257"/>
                  <a:gd name="T41" fmla="*/ 2 h 199"/>
                  <a:gd name="T42" fmla="*/ 2 w 257"/>
                  <a:gd name="T43" fmla="*/ 2 h 199"/>
                  <a:gd name="T44" fmla="*/ 2 w 257"/>
                  <a:gd name="T45" fmla="*/ 1 h 199"/>
                  <a:gd name="T46" fmla="*/ 2 w 257"/>
                  <a:gd name="T47" fmla="*/ 1 h 199"/>
                  <a:gd name="T48" fmla="*/ 2 w 257"/>
                  <a:gd name="T49" fmla="*/ 1 h 199"/>
                  <a:gd name="T50" fmla="*/ 2 w 257"/>
                  <a:gd name="T51" fmla="*/ 1 h 199"/>
                  <a:gd name="T52" fmla="*/ 2 w 257"/>
                  <a:gd name="T53" fmla="*/ 1 h 199"/>
                  <a:gd name="T54" fmla="*/ 2 w 257"/>
                  <a:gd name="T55" fmla="*/ 1 h 199"/>
                  <a:gd name="T56" fmla="*/ 2 w 257"/>
                  <a:gd name="T57" fmla="*/ 1 h 199"/>
                  <a:gd name="T58" fmla="*/ 2 w 257"/>
                  <a:gd name="T59" fmla="*/ 1 h 199"/>
                  <a:gd name="T60" fmla="*/ 2 w 257"/>
                  <a:gd name="T61" fmla="*/ 1 h 199"/>
                  <a:gd name="T62" fmla="*/ 1 w 257"/>
                  <a:gd name="T63" fmla="*/ 0 h 199"/>
                  <a:gd name="T64" fmla="*/ 1 w 257"/>
                  <a:gd name="T65" fmla="*/ 0 h 199"/>
                  <a:gd name="T66" fmla="*/ 0 w 257"/>
                  <a:gd name="T67" fmla="*/ 1 h 199"/>
                  <a:gd name="T68" fmla="*/ 0 w 257"/>
                  <a:gd name="T69" fmla="*/ 1 h 199"/>
                  <a:gd name="T70" fmla="*/ 0 w 257"/>
                  <a:gd name="T71" fmla="*/ 1 h 199"/>
                  <a:gd name="T72" fmla="*/ 0 w 257"/>
                  <a:gd name="T73" fmla="*/ 1 h 19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257"/>
                  <a:gd name="T112" fmla="*/ 0 h 199"/>
                  <a:gd name="T113" fmla="*/ 257 w 257"/>
                  <a:gd name="T114" fmla="*/ 199 h 199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257" h="199">
                    <a:moveTo>
                      <a:pt x="257" y="194"/>
                    </a:moveTo>
                    <a:lnTo>
                      <a:pt x="238" y="197"/>
                    </a:lnTo>
                    <a:lnTo>
                      <a:pt x="217" y="199"/>
                    </a:lnTo>
                    <a:lnTo>
                      <a:pt x="196" y="197"/>
                    </a:lnTo>
                    <a:lnTo>
                      <a:pt x="176" y="195"/>
                    </a:lnTo>
                    <a:lnTo>
                      <a:pt x="163" y="190"/>
                    </a:lnTo>
                    <a:lnTo>
                      <a:pt x="155" y="182"/>
                    </a:lnTo>
                    <a:lnTo>
                      <a:pt x="153" y="174"/>
                    </a:lnTo>
                    <a:lnTo>
                      <a:pt x="159" y="167"/>
                    </a:lnTo>
                    <a:lnTo>
                      <a:pt x="173" y="161"/>
                    </a:lnTo>
                    <a:lnTo>
                      <a:pt x="190" y="157"/>
                    </a:lnTo>
                    <a:lnTo>
                      <a:pt x="207" y="151"/>
                    </a:lnTo>
                    <a:lnTo>
                      <a:pt x="221" y="146"/>
                    </a:lnTo>
                    <a:lnTo>
                      <a:pt x="228" y="138"/>
                    </a:lnTo>
                    <a:lnTo>
                      <a:pt x="230" y="128"/>
                    </a:lnTo>
                    <a:lnTo>
                      <a:pt x="226" y="119"/>
                    </a:lnTo>
                    <a:lnTo>
                      <a:pt x="217" y="111"/>
                    </a:lnTo>
                    <a:lnTo>
                      <a:pt x="203" y="105"/>
                    </a:lnTo>
                    <a:lnTo>
                      <a:pt x="178" y="100"/>
                    </a:lnTo>
                    <a:lnTo>
                      <a:pt x="157" y="90"/>
                    </a:lnTo>
                    <a:lnTo>
                      <a:pt x="142" y="80"/>
                    </a:lnTo>
                    <a:lnTo>
                      <a:pt x="132" y="71"/>
                    </a:lnTo>
                    <a:lnTo>
                      <a:pt x="129" y="59"/>
                    </a:lnTo>
                    <a:lnTo>
                      <a:pt x="132" y="50"/>
                    </a:lnTo>
                    <a:lnTo>
                      <a:pt x="142" y="38"/>
                    </a:lnTo>
                    <a:lnTo>
                      <a:pt x="155" y="32"/>
                    </a:lnTo>
                    <a:lnTo>
                      <a:pt x="163" y="25"/>
                    </a:lnTo>
                    <a:lnTo>
                      <a:pt x="163" y="17"/>
                    </a:lnTo>
                    <a:lnTo>
                      <a:pt x="157" y="11"/>
                    </a:lnTo>
                    <a:lnTo>
                      <a:pt x="146" y="6"/>
                    </a:lnTo>
                    <a:lnTo>
                      <a:pt x="129" y="2"/>
                    </a:lnTo>
                    <a:lnTo>
                      <a:pt x="107" y="0"/>
                    </a:lnTo>
                    <a:lnTo>
                      <a:pt x="82" y="0"/>
                    </a:lnTo>
                    <a:lnTo>
                      <a:pt x="59" y="2"/>
                    </a:lnTo>
                    <a:lnTo>
                      <a:pt x="36" y="6"/>
                    </a:lnTo>
                    <a:lnTo>
                      <a:pt x="15" y="9"/>
                    </a:lnTo>
                    <a:lnTo>
                      <a:pt x="0" y="17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25" name="Freeform 299"/>
              <p:cNvSpPr>
                <a:spLocks/>
              </p:cNvSpPr>
              <p:nvPr/>
            </p:nvSpPr>
            <p:spPr bwMode="auto">
              <a:xfrm>
                <a:off x="4347" y="3458"/>
                <a:ext cx="432" cy="190"/>
              </a:xfrm>
              <a:custGeom>
                <a:avLst/>
                <a:gdLst>
                  <a:gd name="T0" fmla="*/ 0 w 863"/>
                  <a:gd name="T1" fmla="*/ 4 h 379"/>
                  <a:gd name="T2" fmla="*/ 2 w 863"/>
                  <a:gd name="T3" fmla="*/ 6 h 379"/>
                  <a:gd name="T4" fmla="*/ 3 w 863"/>
                  <a:gd name="T5" fmla="*/ 6 h 379"/>
                  <a:gd name="T6" fmla="*/ 3 w 863"/>
                  <a:gd name="T7" fmla="*/ 6 h 379"/>
                  <a:gd name="T8" fmla="*/ 3 w 863"/>
                  <a:gd name="T9" fmla="*/ 6 h 379"/>
                  <a:gd name="T10" fmla="*/ 14 w 863"/>
                  <a:gd name="T11" fmla="*/ 3 h 379"/>
                  <a:gd name="T12" fmla="*/ 14 w 863"/>
                  <a:gd name="T13" fmla="*/ 3 h 379"/>
                  <a:gd name="T14" fmla="*/ 14 w 863"/>
                  <a:gd name="T15" fmla="*/ 2 h 379"/>
                  <a:gd name="T16" fmla="*/ 14 w 863"/>
                  <a:gd name="T17" fmla="*/ 2 h 379"/>
                  <a:gd name="T18" fmla="*/ 14 w 863"/>
                  <a:gd name="T19" fmla="*/ 2 h 379"/>
                  <a:gd name="T20" fmla="*/ 11 w 863"/>
                  <a:gd name="T21" fmla="*/ 0 h 379"/>
                  <a:gd name="T22" fmla="*/ 1 w 863"/>
                  <a:gd name="T23" fmla="*/ 3 h 379"/>
                  <a:gd name="T24" fmla="*/ 1 w 863"/>
                  <a:gd name="T25" fmla="*/ 3 h 379"/>
                  <a:gd name="T26" fmla="*/ 1 w 863"/>
                  <a:gd name="T27" fmla="*/ 3 h 379"/>
                  <a:gd name="T28" fmla="*/ 0 w 863"/>
                  <a:gd name="T29" fmla="*/ 4 h 379"/>
                  <a:gd name="T30" fmla="*/ 0 w 863"/>
                  <a:gd name="T31" fmla="*/ 4 h 37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63"/>
                  <a:gd name="T49" fmla="*/ 0 h 379"/>
                  <a:gd name="T50" fmla="*/ 863 w 863"/>
                  <a:gd name="T51" fmla="*/ 379 h 37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63" h="379">
                    <a:moveTo>
                      <a:pt x="0" y="218"/>
                    </a:moveTo>
                    <a:lnTo>
                      <a:pt x="122" y="368"/>
                    </a:lnTo>
                    <a:lnTo>
                      <a:pt x="134" y="377"/>
                    </a:lnTo>
                    <a:lnTo>
                      <a:pt x="147" y="379"/>
                    </a:lnTo>
                    <a:lnTo>
                      <a:pt x="159" y="374"/>
                    </a:lnTo>
                    <a:lnTo>
                      <a:pt x="851" y="147"/>
                    </a:lnTo>
                    <a:lnTo>
                      <a:pt x="859" y="138"/>
                    </a:lnTo>
                    <a:lnTo>
                      <a:pt x="863" y="126"/>
                    </a:lnTo>
                    <a:lnTo>
                      <a:pt x="859" y="113"/>
                    </a:lnTo>
                    <a:lnTo>
                      <a:pt x="851" y="103"/>
                    </a:lnTo>
                    <a:lnTo>
                      <a:pt x="704" y="0"/>
                    </a:lnTo>
                    <a:lnTo>
                      <a:pt x="28" y="164"/>
                    </a:lnTo>
                    <a:lnTo>
                      <a:pt x="15" y="172"/>
                    </a:lnTo>
                    <a:lnTo>
                      <a:pt x="5" y="186"/>
                    </a:lnTo>
                    <a:lnTo>
                      <a:pt x="0" y="201"/>
                    </a:lnTo>
                    <a:lnTo>
                      <a:pt x="0" y="2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26" name="Freeform 300"/>
              <p:cNvSpPr>
                <a:spLocks/>
              </p:cNvSpPr>
              <p:nvPr/>
            </p:nvSpPr>
            <p:spPr bwMode="auto">
              <a:xfrm>
                <a:off x="4347" y="3458"/>
                <a:ext cx="432" cy="190"/>
              </a:xfrm>
              <a:custGeom>
                <a:avLst/>
                <a:gdLst>
                  <a:gd name="T0" fmla="*/ 0 w 863"/>
                  <a:gd name="T1" fmla="*/ 4 h 379"/>
                  <a:gd name="T2" fmla="*/ 2 w 863"/>
                  <a:gd name="T3" fmla="*/ 6 h 379"/>
                  <a:gd name="T4" fmla="*/ 3 w 863"/>
                  <a:gd name="T5" fmla="*/ 6 h 379"/>
                  <a:gd name="T6" fmla="*/ 3 w 863"/>
                  <a:gd name="T7" fmla="*/ 6 h 379"/>
                  <a:gd name="T8" fmla="*/ 3 w 863"/>
                  <a:gd name="T9" fmla="*/ 6 h 379"/>
                  <a:gd name="T10" fmla="*/ 14 w 863"/>
                  <a:gd name="T11" fmla="*/ 3 h 379"/>
                  <a:gd name="T12" fmla="*/ 14 w 863"/>
                  <a:gd name="T13" fmla="*/ 3 h 379"/>
                  <a:gd name="T14" fmla="*/ 14 w 863"/>
                  <a:gd name="T15" fmla="*/ 2 h 379"/>
                  <a:gd name="T16" fmla="*/ 14 w 863"/>
                  <a:gd name="T17" fmla="*/ 2 h 379"/>
                  <a:gd name="T18" fmla="*/ 14 w 863"/>
                  <a:gd name="T19" fmla="*/ 2 h 379"/>
                  <a:gd name="T20" fmla="*/ 11 w 863"/>
                  <a:gd name="T21" fmla="*/ 0 h 379"/>
                  <a:gd name="T22" fmla="*/ 1 w 863"/>
                  <a:gd name="T23" fmla="*/ 3 h 379"/>
                  <a:gd name="T24" fmla="*/ 1 w 863"/>
                  <a:gd name="T25" fmla="*/ 3 h 379"/>
                  <a:gd name="T26" fmla="*/ 1 w 863"/>
                  <a:gd name="T27" fmla="*/ 3 h 379"/>
                  <a:gd name="T28" fmla="*/ 0 w 863"/>
                  <a:gd name="T29" fmla="*/ 4 h 379"/>
                  <a:gd name="T30" fmla="*/ 0 w 863"/>
                  <a:gd name="T31" fmla="*/ 4 h 37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63"/>
                  <a:gd name="T49" fmla="*/ 0 h 379"/>
                  <a:gd name="T50" fmla="*/ 863 w 863"/>
                  <a:gd name="T51" fmla="*/ 379 h 37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63" h="379">
                    <a:moveTo>
                      <a:pt x="0" y="218"/>
                    </a:moveTo>
                    <a:lnTo>
                      <a:pt x="122" y="368"/>
                    </a:lnTo>
                    <a:lnTo>
                      <a:pt x="134" y="377"/>
                    </a:lnTo>
                    <a:lnTo>
                      <a:pt x="147" y="379"/>
                    </a:lnTo>
                    <a:lnTo>
                      <a:pt x="159" y="374"/>
                    </a:lnTo>
                    <a:lnTo>
                      <a:pt x="851" y="147"/>
                    </a:lnTo>
                    <a:lnTo>
                      <a:pt x="859" y="138"/>
                    </a:lnTo>
                    <a:lnTo>
                      <a:pt x="863" y="126"/>
                    </a:lnTo>
                    <a:lnTo>
                      <a:pt x="859" y="113"/>
                    </a:lnTo>
                    <a:lnTo>
                      <a:pt x="851" y="103"/>
                    </a:lnTo>
                    <a:lnTo>
                      <a:pt x="704" y="0"/>
                    </a:lnTo>
                    <a:lnTo>
                      <a:pt x="28" y="164"/>
                    </a:lnTo>
                    <a:lnTo>
                      <a:pt x="15" y="172"/>
                    </a:lnTo>
                    <a:lnTo>
                      <a:pt x="5" y="186"/>
                    </a:lnTo>
                    <a:lnTo>
                      <a:pt x="0" y="201"/>
                    </a:lnTo>
                    <a:lnTo>
                      <a:pt x="0" y="218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27" name="Freeform 301"/>
              <p:cNvSpPr>
                <a:spLocks/>
              </p:cNvSpPr>
              <p:nvPr/>
            </p:nvSpPr>
            <p:spPr bwMode="auto">
              <a:xfrm>
                <a:off x="4359" y="3519"/>
                <a:ext cx="419" cy="112"/>
              </a:xfrm>
              <a:custGeom>
                <a:avLst/>
                <a:gdLst>
                  <a:gd name="T0" fmla="*/ 13 w 838"/>
                  <a:gd name="T1" fmla="*/ 0 h 225"/>
                  <a:gd name="T2" fmla="*/ 13 w 838"/>
                  <a:gd name="T3" fmla="*/ 0 h 225"/>
                  <a:gd name="T4" fmla="*/ 13 w 838"/>
                  <a:gd name="T5" fmla="*/ 0 h 225"/>
                  <a:gd name="T6" fmla="*/ 3 w 838"/>
                  <a:gd name="T7" fmla="*/ 3 h 225"/>
                  <a:gd name="T8" fmla="*/ 3 w 838"/>
                  <a:gd name="T9" fmla="*/ 3 h 225"/>
                  <a:gd name="T10" fmla="*/ 2 w 838"/>
                  <a:gd name="T11" fmla="*/ 3 h 225"/>
                  <a:gd name="T12" fmla="*/ 2 w 838"/>
                  <a:gd name="T13" fmla="*/ 3 h 225"/>
                  <a:gd name="T14" fmla="*/ 2 w 838"/>
                  <a:gd name="T15" fmla="*/ 3 h 225"/>
                  <a:gd name="T16" fmla="*/ 0 w 838"/>
                  <a:gd name="T17" fmla="*/ 0 h 22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38"/>
                  <a:gd name="T28" fmla="*/ 0 h 225"/>
                  <a:gd name="T29" fmla="*/ 838 w 838"/>
                  <a:gd name="T30" fmla="*/ 225 h 22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38" h="225">
                    <a:moveTo>
                      <a:pt x="838" y="0"/>
                    </a:moveTo>
                    <a:lnTo>
                      <a:pt x="823" y="2"/>
                    </a:lnTo>
                    <a:lnTo>
                      <a:pt x="813" y="4"/>
                    </a:lnTo>
                    <a:lnTo>
                      <a:pt x="140" y="219"/>
                    </a:lnTo>
                    <a:lnTo>
                      <a:pt x="130" y="221"/>
                    </a:lnTo>
                    <a:lnTo>
                      <a:pt x="119" y="225"/>
                    </a:lnTo>
                    <a:lnTo>
                      <a:pt x="113" y="223"/>
                    </a:lnTo>
                    <a:lnTo>
                      <a:pt x="107" y="215"/>
                    </a:lnTo>
                    <a:lnTo>
                      <a:pt x="0" y="52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28" name="Freeform 302"/>
              <p:cNvSpPr>
                <a:spLocks/>
              </p:cNvSpPr>
              <p:nvPr/>
            </p:nvSpPr>
            <p:spPr bwMode="auto">
              <a:xfrm>
                <a:off x="4380" y="3465"/>
                <a:ext cx="322" cy="89"/>
              </a:xfrm>
              <a:custGeom>
                <a:avLst/>
                <a:gdLst>
                  <a:gd name="T0" fmla="*/ 0 w 644"/>
                  <a:gd name="T1" fmla="*/ 3 h 178"/>
                  <a:gd name="T2" fmla="*/ 1 w 644"/>
                  <a:gd name="T3" fmla="*/ 3 h 178"/>
                  <a:gd name="T4" fmla="*/ 3 w 644"/>
                  <a:gd name="T5" fmla="*/ 3 h 178"/>
                  <a:gd name="T6" fmla="*/ 3 w 644"/>
                  <a:gd name="T7" fmla="*/ 2 h 178"/>
                  <a:gd name="T8" fmla="*/ 3 w 644"/>
                  <a:gd name="T9" fmla="*/ 1 h 178"/>
                  <a:gd name="T10" fmla="*/ 3 w 644"/>
                  <a:gd name="T11" fmla="*/ 3 h 178"/>
                  <a:gd name="T12" fmla="*/ 3 w 644"/>
                  <a:gd name="T13" fmla="*/ 3 h 178"/>
                  <a:gd name="T14" fmla="*/ 5 w 644"/>
                  <a:gd name="T15" fmla="*/ 1 h 178"/>
                  <a:gd name="T16" fmla="*/ 5 w 644"/>
                  <a:gd name="T17" fmla="*/ 1 h 178"/>
                  <a:gd name="T18" fmla="*/ 5 w 644"/>
                  <a:gd name="T19" fmla="*/ 1 h 178"/>
                  <a:gd name="T20" fmla="*/ 5 w 644"/>
                  <a:gd name="T21" fmla="*/ 1 h 178"/>
                  <a:gd name="T22" fmla="*/ 7 w 644"/>
                  <a:gd name="T23" fmla="*/ 1 h 178"/>
                  <a:gd name="T24" fmla="*/ 7 w 644"/>
                  <a:gd name="T25" fmla="*/ 1 h 178"/>
                  <a:gd name="T26" fmla="*/ 7 w 644"/>
                  <a:gd name="T27" fmla="*/ 1 h 178"/>
                  <a:gd name="T28" fmla="*/ 7 w 644"/>
                  <a:gd name="T29" fmla="*/ 1 h 178"/>
                  <a:gd name="T30" fmla="*/ 9 w 644"/>
                  <a:gd name="T31" fmla="*/ 1 h 178"/>
                  <a:gd name="T32" fmla="*/ 9 w 644"/>
                  <a:gd name="T33" fmla="*/ 1 h 178"/>
                  <a:gd name="T34" fmla="*/ 9 w 644"/>
                  <a:gd name="T35" fmla="*/ 1 h 178"/>
                  <a:gd name="T36" fmla="*/ 9 w 644"/>
                  <a:gd name="T37" fmla="*/ 1 h 178"/>
                  <a:gd name="T38" fmla="*/ 10 w 644"/>
                  <a:gd name="T39" fmla="*/ 1 h 178"/>
                  <a:gd name="T40" fmla="*/ 10 w 644"/>
                  <a:gd name="T41" fmla="*/ 0 h 178"/>
                  <a:gd name="T42" fmla="*/ 0 w 644"/>
                  <a:gd name="T43" fmla="*/ 3 h 178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644"/>
                  <a:gd name="T67" fmla="*/ 0 h 178"/>
                  <a:gd name="T68" fmla="*/ 644 w 644"/>
                  <a:gd name="T69" fmla="*/ 178 h 178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644" h="178">
                    <a:moveTo>
                      <a:pt x="0" y="150"/>
                    </a:moveTo>
                    <a:lnTo>
                      <a:pt x="21" y="178"/>
                    </a:lnTo>
                    <a:lnTo>
                      <a:pt x="172" y="140"/>
                    </a:lnTo>
                    <a:lnTo>
                      <a:pt x="159" y="121"/>
                    </a:lnTo>
                    <a:lnTo>
                      <a:pt x="186" y="113"/>
                    </a:lnTo>
                    <a:lnTo>
                      <a:pt x="201" y="130"/>
                    </a:lnTo>
                    <a:lnTo>
                      <a:pt x="203" y="130"/>
                    </a:lnTo>
                    <a:lnTo>
                      <a:pt x="337" y="96"/>
                    </a:lnTo>
                    <a:lnTo>
                      <a:pt x="326" y="79"/>
                    </a:lnTo>
                    <a:lnTo>
                      <a:pt x="351" y="75"/>
                    </a:lnTo>
                    <a:lnTo>
                      <a:pt x="366" y="88"/>
                    </a:lnTo>
                    <a:lnTo>
                      <a:pt x="456" y="63"/>
                    </a:lnTo>
                    <a:lnTo>
                      <a:pt x="445" y="48"/>
                    </a:lnTo>
                    <a:lnTo>
                      <a:pt x="466" y="44"/>
                    </a:lnTo>
                    <a:lnTo>
                      <a:pt x="479" y="56"/>
                    </a:lnTo>
                    <a:lnTo>
                      <a:pt x="545" y="40"/>
                    </a:lnTo>
                    <a:lnTo>
                      <a:pt x="535" y="25"/>
                    </a:lnTo>
                    <a:lnTo>
                      <a:pt x="556" y="21"/>
                    </a:lnTo>
                    <a:lnTo>
                      <a:pt x="568" y="33"/>
                    </a:lnTo>
                    <a:lnTo>
                      <a:pt x="644" y="13"/>
                    </a:lnTo>
                    <a:lnTo>
                      <a:pt x="623" y="0"/>
                    </a:lnTo>
                    <a:lnTo>
                      <a:pt x="0" y="15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29" name="Freeform 303"/>
              <p:cNvSpPr>
                <a:spLocks/>
              </p:cNvSpPr>
              <p:nvPr/>
            </p:nvSpPr>
            <p:spPr bwMode="auto">
              <a:xfrm>
                <a:off x="4406" y="3505"/>
                <a:ext cx="236" cy="109"/>
              </a:xfrm>
              <a:custGeom>
                <a:avLst/>
                <a:gdLst>
                  <a:gd name="T0" fmla="*/ 0 w 471"/>
                  <a:gd name="T1" fmla="*/ 2 h 216"/>
                  <a:gd name="T2" fmla="*/ 1 w 471"/>
                  <a:gd name="T3" fmla="*/ 3 h 216"/>
                  <a:gd name="T4" fmla="*/ 1 w 471"/>
                  <a:gd name="T5" fmla="*/ 3 h 216"/>
                  <a:gd name="T6" fmla="*/ 1 w 471"/>
                  <a:gd name="T7" fmla="*/ 4 h 216"/>
                  <a:gd name="T8" fmla="*/ 2 w 471"/>
                  <a:gd name="T9" fmla="*/ 4 h 216"/>
                  <a:gd name="T10" fmla="*/ 2 w 471"/>
                  <a:gd name="T11" fmla="*/ 4 h 216"/>
                  <a:gd name="T12" fmla="*/ 7 w 471"/>
                  <a:gd name="T13" fmla="*/ 2 h 216"/>
                  <a:gd name="T14" fmla="*/ 7 w 471"/>
                  <a:gd name="T15" fmla="*/ 2 h 216"/>
                  <a:gd name="T16" fmla="*/ 8 w 471"/>
                  <a:gd name="T17" fmla="*/ 2 h 216"/>
                  <a:gd name="T18" fmla="*/ 8 w 471"/>
                  <a:gd name="T19" fmla="*/ 1 h 216"/>
                  <a:gd name="T20" fmla="*/ 8 w 471"/>
                  <a:gd name="T21" fmla="*/ 1 h 216"/>
                  <a:gd name="T22" fmla="*/ 7 w 471"/>
                  <a:gd name="T23" fmla="*/ 0 h 216"/>
                  <a:gd name="T24" fmla="*/ 0 w 471"/>
                  <a:gd name="T25" fmla="*/ 2 h 21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71"/>
                  <a:gd name="T40" fmla="*/ 0 h 216"/>
                  <a:gd name="T41" fmla="*/ 471 w 471"/>
                  <a:gd name="T42" fmla="*/ 216 h 21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71" h="216">
                    <a:moveTo>
                      <a:pt x="0" y="105"/>
                    </a:moveTo>
                    <a:lnTo>
                      <a:pt x="30" y="149"/>
                    </a:lnTo>
                    <a:lnTo>
                      <a:pt x="3" y="153"/>
                    </a:lnTo>
                    <a:lnTo>
                      <a:pt x="40" y="205"/>
                    </a:lnTo>
                    <a:lnTo>
                      <a:pt x="78" y="195"/>
                    </a:lnTo>
                    <a:lnTo>
                      <a:pt x="96" y="216"/>
                    </a:lnTo>
                    <a:lnTo>
                      <a:pt x="427" y="115"/>
                    </a:lnTo>
                    <a:lnTo>
                      <a:pt x="404" y="92"/>
                    </a:lnTo>
                    <a:lnTo>
                      <a:pt x="471" y="74"/>
                    </a:lnTo>
                    <a:lnTo>
                      <a:pt x="452" y="55"/>
                    </a:lnTo>
                    <a:lnTo>
                      <a:pt x="468" y="51"/>
                    </a:lnTo>
                    <a:lnTo>
                      <a:pt x="404" y="0"/>
                    </a:lnTo>
                    <a:lnTo>
                      <a:pt x="0" y="105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30" name="Freeform 304"/>
              <p:cNvSpPr>
                <a:spLocks/>
              </p:cNvSpPr>
              <p:nvPr/>
            </p:nvSpPr>
            <p:spPr bwMode="auto">
              <a:xfrm>
                <a:off x="4669" y="3477"/>
                <a:ext cx="92" cy="51"/>
              </a:xfrm>
              <a:custGeom>
                <a:avLst/>
                <a:gdLst>
                  <a:gd name="T0" fmla="*/ 0 w 184"/>
                  <a:gd name="T1" fmla="*/ 1 h 102"/>
                  <a:gd name="T2" fmla="*/ 1 w 184"/>
                  <a:gd name="T3" fmla="*/ 0 h 102"/>
                  <a:gd name="T4" fmla="*/ 3 w 184"/>
                  <a:gd name="T5" fmla="*/ 2 h 102"/>
                  <a:gd name="T6" fmla="*/ 1 w 184"/>
                  <a:gd name="T7" fmla="*/ 2 h 102"/>
                  <a:gd name="T8" fmla="*/ 0 w 184"/>
                  <a:gd name="T9" fmla="*/ 1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4"/>
                  <a:gd name="T16" fmla="*/ 0 h 102"/>
                  <a:gd name="T17" fmla="*/ 184 w 184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4" h="102">
                    <a:moveTo>
                      <a:pt x="0" y="21"/>
                    </a:moveTo>
                    <a:lnTo>
                      <a:pt x="77" y="0"/>
                    </a:lnTo>
                    <a:lnTo>
                      <a:pt x="184" y="77"/>
                    </a:lnTo>
                    <a:lnTo>
                      <a:pt x="104" y="102"/>
                    </a:lnTo>
                    <a:lnTo>
                      <a:pt x="0" y="21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31" name="Freeform 305"/>
              <p:cNvSpPr>
                <a:spLocks/>
              </p:cNvSpPr>
              <p:nvPr/>
            </p:nvSpPr>
            <p:spPr bwMode="auto">
              <a:xfrm>
                <a:off x="4624" y="3491"/>
                <a:ext cx="76" cy="44"/>
              </a:xfrm>
              <a:custGeom>
                <a:avLst/>
                <a:gdLst>
                  <a:gd name="T0" fmla="*/ 0 w 153"/>
                  <a:gd name="T1" fmla="*/ 1 h 88"/>
                  <a:gd name="T2" fmla="*/ 1 w 153"/>
                  <a:gd name="T3" fmla="*/ 0 h 88"/>
                  <a:gd name="T4" fmla="*/ 1 w 153"/>
                  <a:gd name="T5" fmla="*/ 1 h 88"/>
                  <a:gd name="T6" fmla="*/ 1 w 153"/>
                  <a:gd name="T7" fmla="*/ 1 h 88"/>
                  <a:gd name="T8" fmla="*/ 1 w 153"/>
                  <a:gd name="T9" fmla="*/ 1 h 88"/>
                  <a:gd name="T10" fmla="*/ 1 w 153"/>
                  <a:gd name="T11" fmla="*/ 1 h 88"/>
                  <a:gd name="T12" fmla="*/ 2 w 153"/>
                  <a:gd name="T13" fmla="*/ 1 h 88"/>
                  <a:gd name="T14" fmla="*/ 1 w 153"/>
                  <a:gd name="T15" fmla="*/ 1 h 88"/>
                  <a:gd name="T16" fmla="*/ 0 w 153"/>
                  <a:gd name="T17" fmla="*/ 1 h 88"/>
                  <a:gd name="T18" fmla="*/ 1 w 153"/>
                  <a:gd name="T19" fmla="*/ 1 h 88"/>
                  <a:gd name="T20" fmla="*/ 0 w 153"/>
                  <a:gd name="T21" fmla="*/ 1 h 88"/>
                  <a:gd name="T22" fmla="*/ 0 w 153"/>
                  <a:gd name="T23" fmla="*/ 1 h 88"/>
                  <a:gd name="T24" fmla="*/ 0 w 153"/>
                  <a:gd name="T25" fmla="*/ 1 h 8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53"/>
                  <a:gd name="T40" fmla="*/ 0 h 88"/>
                  <a:gd name="T41" fmla="*/ 153 w 153"/>
                  <a:gd name="T42" fmla="*/ 88 h 8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53" h="88">
                    <a:moveTo>
                      <a:pt x="0" y="21"/>
                    </a:moveTo>
                    <a:lnTo>
                      <a:pt x="75" y="0"/>
                    </a:lnTo>
                    <a:lnTo>
                      <a:pt x="109" y="30"/>
                    </a:lnTo>
                    <a:lnTo>
                      <a:pt x="90" y="34"/>
                    </a:lnTo>
                    <a:lnTo>
                      <a:pt x="111" y="50"/>
                    </a:lnTo>
                    <a:lnTo>
                      <a:pt x="127" y="44"/>
                    </a:lnTo>
                    <a:lnTo>
                      <a:pt x="153" y="65"/>
                    </a:lnTo>
                    <a:lnTo>
                      <a:pt x="83" y="88"/>
                    </a:lnTo>
                    <a:lnTo>
                      <a:pt x="61" y="67"/>
                    </a:lnTo>
                    <a:lnTo>
                      <a:pt x="81" y="59"/>
                    </a:lnTo>
                    <a:lnTo>
                      <a:pt x="61" y="44"/>
                    </a:lnTo>
                    <a:lnTo>
                      <a:pt x="42" y="50"/>
                    </a:lnTo>
                    <a:lnTo>
                      <a:pt x="0" y="21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32" name="Rectangle 306"/>
              <p:cNvSpPr>
                <a:spLocks noChangeArrowheads="1"/>
              </p:cNvSpPr>
              <p:nvPr/>
            </p:nvSpPr>
            <p:spPr bwMode="auto">
              <a:xfrm>
                <a:off x="4845" y="3373"/>
                <a:ext cx="29" cy="29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33" name="Freeform 307"/>
              <p:cNvSpPr>
                <a:spLocks/>
              </p:cNvSpPr>
              <p:nvPr/>
            </p:nvSpPr>
            <p:spPr bwMode="auto">
              <a:xfrm>
                <a:off x="4685" y="3340"/>
                <a:ext cx="349" cy="66"/>
              </a:xfrm>
              <a:custGeom>
                <a:avLst/>
                <a:gdLst>
                  <a:gd name="T0" fmla="*/ 1 w 698"/>
                  <a:gd name="T1" fmla="*/ 3 h 130"/>
                  <a:gd name="T2" fmla="*/ 1 w 698"/>
                  <a:gd name="T3" fmla="*/ 2 h 130"/>
                  <a:gd name="T4" fmla="*/ 1 w 698"/>
                  <a:gd name="T5" fmla="*/ 2 h 130"/>
                  <a:gd name="T6" fmla="*/ 1 w 698"/>
                  <a:gd name="T7" fmla="*/ 2 h 130"/>
                  <a:gd name="T8" fmla="*/ 1 w 698"/>
                  <a:gd name="T9" fmla="*/ 2 h 130"/>
                  <a:gd name="T10" fmla="*/ 1 w 698"/>
                  <a:gd name="T11" fmla="*/ 2 h 130"/>
                  <a:gd name="T12" fmla="*/ 1 w 698"/>
                  <a:gd name="T13" fmla="*/ 2 h 130"/>
                  <a:gd name="T14" fmla="*/ 1 w 698"/>
                  <a:gd name="T15" fmla="*/ 2 h 130"/>
                  <a:gd name="T16" fmla="*/ 1 w 698"/>
                  <a:gd name="T17" fmla="*/ 2 h 130"/>
                  <a:gd name="T18" fmla="*/ 1 w 698"/>
                  <a:gd name="T19" fmla="*/ 2 h 130"/>
                  <a:gd name="T20" fmla="*/ 0 w 698"/>
                  <a:gd name="T21" fmla="*/ 2 h 130"/>
                  <a:gd name="T22" fmla="*/ 1 w 698"/>
                  <a:gd name="T23" fmla="*/ 2 h 130"/>
                  <a:gd name="T24" fmla="*/ 1 w 698"/>
                  <a:gd name="T25" fmla="*/ 2 h 130"/>
                  <a:gd name="T26" fmla="*/ 1 w 698"/>
                  <a:gd name="T27" fmla="*/ 2 h 130"/>
                  <a:gd name="T28" fmla="*/ 1 w 698"/>
                  <a:gd name="T29" fmla="*/ 2 h 130"/>
                  <a:gd name="T30" fmla="*/ 3 w 698"/>
                  <a:gd name="T31" fmla="*/ 0 h 130"/>
                  <a:gd name="T32" fmla="*/ 11 w 698"/>
                  <a:gd name="T33" fmla="*/ 0 h 130"/>
                  <a:gd name="T34" fmla="*/ 10 w 698"/>
                  <a:gd name="T35" fmla="*/ 1 h 130"/>
                  <a:gd name="T36" fmla="*/ 11 w 698"/>
                  <a:gd name="T37" fmla="*/ 1 h 130"/>
                  <a:gd name="T38" fmla="*/ 10 w 698"/>
                  <a:gd name="T39" fmla="*/ 1 h 130"/>
                  <a:gd name="T40" fmla="*/ 11 w 698"/>
                  <a:gd name="T41" fmla="*/ 1 h 130"/>
                  <a:gd name="T42" fmla="*/ 10 w 698"/>
                  <a:gd name="T43" fmla="*/ 1 h 130"/>
                  <a:gd name="T44" fmla="*/ 11 w 698"/>
                  <a:gd name="T45" fmla="*/ 1 h 130"/>
                  <a:gd name="T46" fmla="*/ 11 w 698"/>
                  <a:gd name="T47" fmla="*/ 1 h 130"/>
                  <a:gd name="T48" fmla="*/ 11 w 698"/>
                  <a:gd name="T49" fmla="*/ 1 h 130"/>
                  <a:gd name="T50" fmla="*/ 11 w 698"/>
                  <a:gd name="T51" fmla="*/ 1 h 130"/>
                  <a:gd name="T52" fmla="*/ 11 w 698"/>
                  <a:gd name="T53" fmla="*/ 1 h 130"/>
                  <a:gd name="T54" fmla="*/ 11 w 698"/>
                  <a:gd name="T55" fmla="*/ 1 h 130"/>
                  <a:gd name="T56" fmla="*/ 11 w 698"/>
                  <a:gd name="T57" fmla="*/ 2 h 130"/>
                  <a:gd name="T58" fmla="*/ 11 w 698"/>
                  <a:gd name="T59" fmla="*/ 2 h 130"/>
                  <a:gd name="T60" fmla="*/ 11 w 698"/>
                  <a:gd name="T61" fmla="*/ 2 h 130"/>
                  <a:gd name="T62" fmla="*/ 7 w 698"/>
                  <a:gd name="T63" fmla="*/ 3 h 130"/>
                  <a:gd name="T64" fmla="*/ 1 w 698"/>
                  <a:gd name="T65" fmla="*/ 3 h 13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98"/>
                  <a:gd name="T100" fmla="*/ 0 h 130"/>
                  <a:gd name="T101" fmla="*/ 698 w 698"/>
                  <a:gd name="T102" fmla="*/ 130 h 13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98" h="130">
                    <a:moveTo>
                      <a:pt x="9" y="130"/>
                    </a:moveTo>
                    <a:lnTo>
                      <a:pt x="36" y="122"/>
                    </a:lnTo>
                    <a:lnTo>
                      <a:pt x="19" y="124"/>
                    </a:lnTo>
                    <a:lnTo>
                      <a:pt x="46" y="115"/>
                    </a:lnTo>
                    <a:lnTo>
                      <a:pt x="29" y="115"/>
                    </a:lnTo>
                    <a:lnTo>
                      <a:pt x="55" y="109"/>
                    </a:lnTo>
                    <a:lnTo>
                      <a:pt x="36" y="109"/>
                    </a:lnTo>
                    <a:lnTo>
                      <a:pt x="65" y="101"/>
                    </a:lnTo>
                    <a:lnTo>
                      <a:pt x="19" y="101"/>
                    </a:lnTo>
                    <a:lnTo>
                      <a:pt x="46" y="94"/>
                    </a:lnTo>
                    <a:lnTo>
                      <a:pt x="0" y="94"/>
                    </a:lnTo>
                    <a:lnTo>
                      <a:pt x="55" y="78"/>
                    </a:lnTo>
                    <a:lnTo>
                      <a:pt x="9" y="78"/>
                    </a:lnTo>
                    <a:lnTo>
                      <a:pt x="46" y="71"/>
                    </a:lnTo>
                    <a:lnTo>
                      <a:pt x="21" y="71"/>
                    </a:lnTo>
                    <a:lnTo>
                      <a:pt x="238" y="0"/>
                    </a:lnTo>
                    <a:lnTo>
                      <a:pt x="679" y="0"/>
                    </a:lnTo>
                    <a:lnTo>
                      <a:pt x="635" y="11"/>
                    </a:lnTo>
                    <a:lnTo>
                      <a:pt x="698" y="11"/>
                    </a:lnTo>
                    <a:lnTo>
                      <a:pt x="616" y="34"/>
                    </a:lnTo>
                    <a:lnTo>
                      <a:pt x="662" y="34"/>
                    </a:lnTo>
                    <a:lnTo>
                      <a:pt x="635" y="42"/>
                    </a:lnTo>
                    <a:lnTo>
                      <a:pt x="679" y="42"/>
                    </a:lnTo>
                    <a:lnTo>
                      <a:pt x="652" y="49"/>
                    </a:lnTo>
                    <a:lnTo>
                      <a:pt x="698" y="49"/>
                    </a:lnTo>
                    <a:lnTo>
                      <a:pt x="671" y="57"/>
                    </a:lnTo>
                    <a:lnTo>
                      <a:pt x="688" y="57"/>
                    </a:lnTo>
                    <a:lnTo>
                      <a:pt x="667" y="63"/>
                    </a:lnTo>
                    <a:lnTo>
                      <a:pt x="679" y="65"/>
                    </a:lnTo>
                    <a:lnTo>
                      <a:pt x="652" y="71"/>
                    </a:lnTo>
                    <a:lnTo>
                      <a:pt x="671" y="71"/>
                    </a:lnTo>
                    <a:lnTo>
                      <a:pt x="451" y="130"/>
                    </a:lnTo>
                    <a:lnTo>
                      <a:pt x="9" y="1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34" name="Freeform 308"/>
              <p:cNvSpPr>
                <a:spLocks/>
              </p:cNvSpPr>
              <p:nvPr/>
            </p:nvSpPr>
            <p:spPr bwMode="auto">
              <a:xfrm>
                <a:off x="4685" y="3340"/>
                <a:ext cx="349" cy="66"/>
              </a:xfrm>
              <a:custGeom>
                <a:avLst/>
                <a:gdLst>
                  <a:gd name="T0" fmla="*/ 1 w 698"/>
                  <a:gd name="T1" fmla="*/ 3 h 130"/>
                  <a:gd name="T2" fmla="*/ 1 w 698"/>
                  <a:gd name="T3" fmla="*/ 2 h 130"/>
                  <a:gd name="T4" fmla="*/ 1 w 698"/>
                  <a:gd name="T5" fmla="*/ 2 h 130"/>
                  <a:gd name="T6" fmla="*/ 1 w 698"/>
                  <a:gd name="T7" fmla="*/ 2 h 130"/>
                  <a:gd name="T8" fmla="*/ 1 w 698"/>
                  <a:gd name="T9" fmla="*/ 2 h 130"/>
                  <a:gd name="T10" fmla="*/ 1 w 698"/>
                  <a:gd name="T11" fmla="*/ 2 h 130"/>
                  <a:gd name="T12" fmla="*/ 1 w 698"/>
                  <a:gd name="T13" fmla="*/ 2 h 130"/>
                  <a:gd name="T14" fmla="*/ 1 w 698"/>
                  <a:gd name="T15" fmla="*/ 2 h 130"/>
                  <a:gd name="T16" fmla="*/ 1 w 698"/>
                  <a:gd name="T17" fmla="*/ 2 h 130"/>
                  <a:gd name="T18" fmla="*/ 1 w 698"/>
                  <a:gd name="T19" fmla="*/ 2 h 130"/>
                  <a:gd name="T20" fmla="*/ 0 w 698"/>
                  <a:gd name="T21" fmla="*/ 2 h 130"/>
                  <a:gd name="T22" fmla="*/ 1 w 698"/>
                  <a:gd name="T23" fmla="*/ 2 h 130"/>
                  <a:gd name="T24" fmla="*/ 1 w 698"/>
                  <a:gd name="T25" fmla="*/ 2 h 130"/>
                  <a:gd name="T26" fmla="*/ 1 w 698"/>
                  <a:gd name="T27" fmla="*/ 2 h 130"/>
                  <a:gd name="T28" fmla="*/ 1 w 698"/>
                  <a:gd name="T29" fmla="*/ 2 h 130"/>
                  <a:gd name="T30" fmla="*/ 3 w 698"/>
                  <a:gd name="T31" fmla="*/ 0 h 130"/>
                  <a:gd name="T32" fmla="*/ 11 w 698"/>
                  <a:gd name="T33" fmla="*/ 0 h 130"/>
                  <a:gd name="T34" fmla="*/ 10 w 698"/>
                  <a:gd name="T35" fmla="*/ 1 h 130"/>
                  <a:gd name="T36" fmla="*/ 11 w 698"/>
                  <a:gd name="T37" fmla="*/ 1 h 130"/>
                  <a:gd name="T38" fmla="*/ 10 w 698"/>
                  <a:gd name="T39" fmla="*/ 1 h 130"/>
                  <a:gd name="T40" fmla="*/ 11 w 698"/>
                  <a:gd name="T41" fmla="*/ 1 h 130"/>
                  <a:gd name="T42" fmla="*/ 10 w 698"/>
                  <a:gd name="T43" fmla="*/ 1 h 130"/>
                  <a:gd name="T44" fmla="*/ 11 w 698"/>
                  <a:gd name="T45" fmla="*/ 1 h 130"/>
                  <a:gd name="T46" fmla="*/ 11 w 698"/>
                  <a:gd name="T47" fmla="*/ 1 h 130"/>
                  <a:gd name="T48" fmla="*/ 11 w 698"/>
                  <a:gd name="T49" fmla="*/ 1 h 130"/>
                  <a:gd name="T50" fmla="*/ 11 w 698"/>
                  <a:gd name="T51" fmla="*/ 1 h 130"/>
                  <a:gd name="T52" fmla="*/ 11 w 698"/>
                  <a:gd name="T53" fmla="*/ 1 h 130"/>
                  <a:gd name="T54" fmla="*/ 11 w 698"/>
                  <a:gd name="T55" fmla="*/ 1 h 130"/>
                  <a:gd name="T56" fmla="*/ 11 w 698"/>
                  <a:gd name="T57" fmla="*/ 2 h 130"/>
                  <a:gd name="T58" fmla="*/ 11 w 698"/>
                  <a:gd name="T59" fmla="*/ 2 h 130"/>
                  <a:gd name="T60" fmla="*/ 11 w 698"/>
                  <a:gd name="T61" fmla="*/ 2 h 130"/>
                  <a:gd name="T62" fmla="*/ 7 w 698"/>
                  <a:gd name="T63" fmla="*/ 3 h 130"/>
                  <a:gd name="T64" fmla="*/ 1 w 698"/>
                  <a:gd name="T65" fmla="*/ 3 h 13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98"/>
                  <a:gd name="T100" fmla="*/ 0 h 130"/>
                  <a:gd name="T101" fmla="*/ 698 w 698"/>
                  <a:gd name="T102" fmla="*/ 130 h 13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98" h="130">
                    <a:moveTo>
                      <a:pt x="9" y="130"/>
                    </a:moveTo>
                    <a:lnTo>
                      <a:pt x="36" y="122"/>
                    </a:lnTo>
                    <a:lnTo>
                      <a:pt x="19" y="124"/>
                    </a:lnTo>
                    <a:lnTo>
                      <a:pt x="46" y="115"/>
                    </a:lnTo>
                    <a:lnTo>
                      <a:pt x="29" y="115"/>
                    </a:lnTo>
                    <a:lnTo>
                      <a:pt x="55" y="109"/>
                    </a:lnTo>
                    <a:lnTo>
                      <a:pt x="36" y="109"/>
                    </a:lnTo>
                    <a:lnTo>
                      <a:pt x="65" y="101"/>
                    </a:lnTo>
                    <a:lnTo>
                      <a:pt x="19" y="101"/>
                    </a:lnTo>
                    <a:lnTo>
                      <a:pt x="46" y="94"/>
                    </a:lnTo>
                    <a:lnTo>
                      <a:pt x="0" y="94"/>
                    </a:lnTo>
                    <a:lnTo>
                      <a:pt x="55" y="78"/>
                    </a:lnTo>
                    <a:lnTo>
                      <a:pt x="9" y="78"/>
                    </a:lnTo>
                    <a:lnTo>
                      <a:pt x="46" y="71"/>
                    </a:lnTo>
                    <a:lnTo>
                      <a:pt x="21" y="71"/>
                    </a:lnTo>
                    <a:lnTo>
                      <a:pt x="238" y="0"/>
                    </a:lnTo>
                    <a:lnTo>
                      <a:pt x="679" y="0"/>
                    </a:lnTo>
                    <a:lnTo>
                      <a:pt x="635" y="11"/>
                    </a:lnTo>
                    <a:lnTo>
                      <a:pt x="698" y="11"/>
                    </a:lnTo>
                    <a:lnTo>
                      <a:pt x="616" y="34"/>
                    </a:lnTo>
                    <a:lnTo>
                      <a:pt x="662" y="34"/>
                    </a:lnTo>
                    <a:lnTo>
                      <a:pt x="635" y="42"/>
                    </a:lnTo>
                    <a:lnTo>
                      <a:pt x="679" y="42"/>
                    </a:lnTo>
                    <a:lnTo>
                      <a:pt x="652" y="49"/>
                    </a:lnTo>
                    <a:lnTo>
                      <a:pt x="698" y="49"/>
                    </a:lnTo>
                    <a:lnTo>
                      <a:pt x="671" y="57"/>
                    </a:lnTo>
                    <a:lnTo>
                      <a:pt x="688" y="57"/>
                    </a:lnTo>
                    <a:lnTo>
                      <a:pt x="667" y="63"/>
                    </a:lnTo>
                    <a:lnTo>
                      <a:pt x="679" y="65"/>
                    </a:lnTo>
                    <a:lnTo>
                      <a:pt x="652" y="71"/>
                    </a:lnTo>
                    <a:lnTo>
                      <a:pt x="671" y="71"/>
                    </a:lnTo>
                    <a:lnTo>
                      <a:pt x="451" y="130"/>
                    </a:lnTo>
                    <a:lnTo>
                      <a:pt x="9" y="13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35" name="Freeform 309"/>
              <p:cNvSpPr>
                <a:spLocks/>
              </p:cNvSpPr>
              <p:nvPr/>
            </p:nvSpPr>
            <p:spPr bwMode="auto">
              <a:xfrm>
                <a:off x="4708" y="3346"/>
                <a:ext cx="294" cy="30"/>
              </a:xfrm>
              <a:custGeom>
                <a:avLst/>
                <a:gdLst>
                  <a:gd name="T0" fmla="*/ 0 w 589"/>
                  <a:gd name="T1" fmla="*/ 1 h 60"/>
                  <a:gd name="T2" fmla="*/ 5 w 589"/>
                  <a:gd name="T3" fmla="*/ 1 h 60"/>
                  <a:gd name="T4" fmla="*/ 9 w 589"/>
                  <a:gd name="T5" fmla="*/ 0 h 60"/>
                  <a:gd name="T6" fmla="*/ 0 60000 65536"/>
                  <a:gd name="T7" fmla="*/ 0 60000 65536"/>
                  <a:gd name="T8" fmla="*/ 0 60000 65536"/>
                  <a:gd name="T9" fmla="*/ 0 w 589"/>
                  <a:gd name="T10" fmla="*/ 0 h 60"/>
                  <a:gd name="T11" fmla="*/ 589 w 589"/>
                  <a:gd name="T12" fmla="*/ 60 h 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9" h="60">
                    <a:moveTo>
                      <a:pt x="0" y="60"/>
                    </a:moveTo>
                    <a:lnTo>
                      <a:pt x="366" y="60"/>
                    </a:lnTo>
                    <a:lnTo>
                      <a:pt x="589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36" name="Freeform 310"/>
              <p:cNvSpPr>
                <a:spLocks/>
              </p:cNvSpPr>
              <p:nvPr/>
            </p:nvSpPr>
            <p:spPr bwMode="auto">
              <a:xfrm>
                <a:off x="4713" y="3358"/>
                <a:ext cx="280" cy="22"/>
              </a:xfrm>
              <a:custGeom>
                <a:avLst/>
                <a:gdLst>
                  <a:gd name="T0" fmla="*/ 0 w 561"/>
                  <a:gd name="T1" fmla="*/ 1 h 44"/>
                  <a:gd name="T2" fmla="*/ 6 w 561"/>
                  <a:gd name="T3" fmla="*/ 1 h 44"/>
                  <a:gd name="T4" fmla="*/ 8 w 561"/>
                  <a:gd name="T5" fmla="*/ 0 h 44"/>
                  <a:gd name="T6" fmla="*/ 0 60000 65536"/>
                  <a:gd name="T7" fmla="*/ 0 60000 65536"/>
                  <a:gd name="T8" fmla="*/ 0 60000 65536"/>
                  <a:gd name="T9" fmla="*/ 0 w 561"/>
                  <a:gd name="T10" fmla="*/ 0 h 44"/>
                  <a:gd name="T11" fmla="*/ 561 w 561"/>
                  <a:gd name="T12" fmla="*/ 44 h 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1" h="44">
                    <a:moveTo>
                      <a:pt x="0" y="44"/>
                    </a:moveTo>
                    <a:lnTo>
                      <a:pt x="396" y="44"/>
                    </a:lnTo>
                    <a:lnTo>
                      <a:pt x="561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37" name="Freeform 311"/>
              <p:cNvSpPr>
                <a:spLocks/>
              </p:cNvSpPr>
              <p:nvPr/>
            </p:nvSpPr>
            <p:spPr bwMode="auto">
              <a:xfrm>
                <a:off x="4708" y="3361"/>
                <a:ext cx="294" cy="26"/>
              </a:xfrm>
              <a:custGeom>
                <a:avLst/>
                <a:gdLst>
                  <a:gd name="T0" fmla="*/ 0 w 589"/>
                  <a:gd name="T1" fmla="*/ 1 h 52"/>
                  <a:gd name="T2" fmla="*/ 6 w 589"/>
                  <a:gd name="T3" fmla="*/ 1 h 52"/>
                  <a:gd name="T4" fmla="*/ 9 w 589"/>
                  <a:gd name="T5" fmla="*/ 0 h 52"/>
                  <a:gd name="T6" fmla="*/ 0 60000 65536"/>
                  <a:gd name="T7" fmla="*/ 0 60000 65536"/>
                  <a:gd name="T8" fmla="*/ 0 60000 65536"/>
                  <a:gd name="T9" fmla="*/ 0 w 589"/>
                  <a:gd name="T10" fmla="*/ 0 h 52"/>
                  <a:gd name="T11" fmla="*/ 589 w 589"/>
                  <a:gd name="T12" fmla="*/ 52 h 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9" h="52">
                    <a:moveTo>
                      <a:pt x="0" y="52"/>
                    </a:moveTo>
                    <a:lnTo>
                      <a:pt x="395" y="52"/>
                    </a:lnTo>
                    <a:lnTo>
                      <a:pt x="589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38" name="Freeform 312"/>
              <p:cNvSpPr>
                <a:spLocks/>
              </p:cNvSpPr>
              <p:nvPr/>
            </p:nvSpPr>
            <p:spPr bwMode="auto">
              <a:xfrm>
                <a:off x="4713" y="3365"/>
                <a:ext cx="298" cy="26"/>
              </a:xfrm>
              <a:custGeom>
                <a:avLst/>
                <a:gdLst>
                  <a:gd name="T0" fmla="*/ 0 w 597"/>
                  <a:gd name="T1" fmla="*/ 1 h 52"/>
                  <a:gd name="T2" fmla="*/ 6 w 597"/>
                  <a:gd name="T3" fmla="*/ 1 h 52"/>
                  <a:gd name="T4" fmla="*/ 9 w 597"/>
                  <a:gd name="T5" fmla="*/ 0 h 52"/>
                  <a:gd name="T6" fmla="*/ 0 60000 65536"/>
                  <a:gd name="T7" fmla="*/ 0 60000 65536"/>
                  <a:gd name="T8" fmla="*/ 0 60000 65536"/>
                  <a:gd name="T9" fmla="*/ 0 w 597"/>
                  <a:gd name="T10" fmla="*/ 0 h 52"/>
                  <a:gd name="T11" fmla="*/ 597 w 597"/>
                  <a:gd name="T12" fmla="*/ 52 h 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97" h="52">
                    <a:moveTo>
                      <a:pt x="0" y="52"/>
                    </a:moveTo>
                    <a:lnTo>
                      <a:pt x="401" y="52"/>
                    </a:lnTo>
                    <a:lnTo>
                      <a:pt x="597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39" name="Freeform 313"/>
              <p:cNvSpPr>
                <a:spLocks/>
              </p:cNvSpPr>
              <p:nvPr/>
            </p:nvSpPr>
            <p:spPr bwMode="auto">
              <a:xfrm>
                <a:off x="4713" y="3369"/>
                <a:ext cx="307" cy="26"/>
              </a:xfrm>
              <a:custGeom>
                <a:avLst/>
                <a:gdLst>
                  <a:gd name="T0" fmla="*/ 0 w 614"/>
                  <a:gd name="T1" fmla="*/ 1 h 52"/>
                  <a:gd name="T2" fmla="*/ 6 w 614"/>
                  <a:gd name="T3" fmla="*/ 1 h 52"/>
                  <a:gd name="T4" fmla="*/ 10 w 614"/>
                  <a:gd name="T5" fmla="*/ 0 h 52"/>
                  <a:gd name="T6" fmla="*/ 0 60000 65536"/>
                  <a:gd name="T7" fmla="*/ 0 60000 65536"/>
                  <a:gd name="T8" fmla="*/ 0 60000 65536"/>
                  <a:gd name="T9" fmla="*/ 0 w 614"/>
                  <a:gd name="T10" fmla="*/ 0 h 52"/>
                  <a:gd name="T11" fmla="*/ 614 w 614"/>
                  <a:gd name="T12" fmla="*/ 52 h 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14" h="52">
                    <a:moveTo>
                      <a:pt x="0" y="52"/>
                    </a:moveTo>
                    <a:lnTo>
                      <a:pt x="422" y="52"/>
                    </a:lnTo>
                    <a:lnTo>
                      <a:pt x="614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0" name="Freeform 314"/>
              <p:cNvSpPr>
                <a:spLocks/>
              </p:cNvSpPr>
              <p:nvPr/>
            </p:nvSpPr>
            <p:spPr bwMode="auto">
              <a:xfrm>
                <a:off x="4708" y="3372"/>
                <a:ext cx="311" cy="26"/>
              </a:xfrm>
              <a:custGeom>
                <a:avLst/>
                <a:gdLst>
                  <a:gd name="T0" fmla="*/ 0 w 621"/>
                  <a:gd name="T1" fmla="*/ 1 h 52"/>
                  <a:gd name="T2" fmla="*/ 7 w 621"/>
                  <a:gd name="T3" fmla="*/ 1 h 52"/>
                  <a:gd name="T4" fmla="*/ 10 w 621"/>
                  <a:gd name="T5" fmla="*/ 0 h 52"/>
                  <a:gd name="T6" fmla="*/ 0 60000 65536"/>
                  <a:gd name="T7" fmla="*/ 0 60000 65536"/>
                  <a:gd name="T8" fmla="*/ 0 60000 65536"/>
                  <a:gd name="T9" fmla="*/ 0 w 621"/>
                  <a:gd name="T10" fmla="*/ 0 h 52"/>
                  <a:gd name="T11" fmla="*/ 621 w 621"/>
                  <a:gd name="T12" fmla="*/ 52 h 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21" h="52">
                    <a:moveTo>
                      <a:pt x="0" y="52"/>
                    </a:moveTo>
                    <a:lnTo>
                      <a:pt x="422" y="52"/>
                    </a:lnTo>
                    <a:lnTo>
                      <a:pt x="621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1" name="Freeform 315"/>
              <p:cNvSpPr>
                <a:spLocks/>
              </p:cNvSpPr>
              <p:nvPr/>
            </p:nvSpPr>
            <p:spPr bwMode="auto">
              <a:xfrm>
                <a:off x="4703" y="3376"/>
                <a:ext cx="308" cy="26"/>
              </a:xfrm>
              <a:custGeom>
                <a:avLst/>
                <a:gdLst>
                  <a:gd name="T0" fmla="*/ 0 w 616"/>
                  <a:gd name="T1" fmla="*/ 1 h 51"/>
                  <a:gd name="T2" fmla="*/ 6 w 616"/>
                  <a:gd name="T3" fmla="*/ 1 h 51"/>
                  <a:gd name="T4" fmla="*/ 10 w 616"/>
                  <a:gd name="T5" fmla="*/ 0 h 51"/>
                  <a:gd name="T6" fmla="*/ 0 60000 65536"/>
                  <a:gd name="T7" fmla="*/ 0 60000 65536"/>
                  <a:gd name="T8" fmla="*/ 0 60000 65536"/>
                  <a:gd name="T9" fmla="*/ 0 w 616"/>
                  <a:gd name="T10" fmla="*/ 0 h 51"/>
                  <a:gd name="T11" fmla="*/ 616 w 616"/>
                  <a:gd name="T12" fmla="*/ 51 h 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16" h="51">
                    <a:moveTo>
                      <a:pt x="0" y="51"/>
                    </a:moveTo>
                    <a:lnTo>
                      <a:pt x="424" y="51"/>
                    </a:lnTo>
                    <a:lnTo>
                      <a:pt x="616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2" name="Freeform 316"/>
              <p:cNvSpPr>
                <a:spLocks/>
              </p:cNvSpPr>
              <p:nvPr/>
            </p:nvSpPr>
            <p:spPr bwMode="auto">
              <a:xfrm>
                <a:off x="4685" y="3308"/>
                <a:ext cx="349" cy="65"/>
              </a:xfrm>
              <a:custGeom>
                <a:avLst/>
                <a:gdLst>
                  <a:gd name="T0" fmla="*/ 1 w 698"/>
                  <a:gd name="T1" fmla="*/ 2 h 131"/>
                  <a:gd name="T2" fmla="*/ 1 w 698"/>
                  <a:gd name="T3" fmla="*/ 1 h 131"/>
                  <a:gd name="T4" fmla="*/ 1 w 698"/>
                  <a:gd name="T5" fmla="*/ 1 h 131"/>
                  <a:gd name="T6" fmla="*/ 1 w 698"/>
                  <a:gd name="T7" fmla="*/ 1 h 131"/>
                  <a:gd name="T8" fmla="*/ 1 w 698"/>
                  <a:gd name="T9" fmla="*/ 1 h 131"/>
                  <a:gd name="T10" fmla="*/ 1 w 698"/>
                  <a:gd name="T11" fmla="*/ 1 h 131"/>
                  <a:gd name="T12" fmla="*/ 1 w 698"/>
                  <a:gd name="T13" fmla="*/ 1 h 131"/>
                  <a:gd name="T14" fmla="*/ 1 w 698"/>
                  <a:gd name="T15" fmla="*/ 1 h 131"/>
                  <a:gd name="T16" fmla="*/ 1 w 698"/>
                  <a:gd name="T17" fmla="*/ 1 h 131"/>
                  <a:gd name="T18" fmla="*/ 1 w 698"/>
                  <a:gd name="T19" fmla="*/ 1 h 131"/>
                  <a:gd name="T20" fmla="*/ 0 w 698"/>
                  <a:gd name="T21" fmla="*/ 1 h 131"/>
                  <a:gd name="T22" fmla="*/ 1 w 698"/>
                  <a:gd name="T23" fmla="*/ 1 h 131"/>
                  <a:gd name="T24" fmla="*/ 1 w 698"/>
                  <a:gd name="T25" fmla="*/ 1 h 131"/>
                  <a:gd name="T26" fmla="*/ 1 w 698"/>
                  <a:gd name="T27" fmla="*/ 1 h 131"/>
                  <a:gd name="T28" fmla="*/ 1 w 698"/>
                  <a:gd name="T29" fmla="*/ 1 h 131"/>
                  <a:gd name="T30" fmla="*/ 3 w 698"/>
                  <a:gd name="T31" fmla="*/ 0 h 131"/>
                  <a:gd name="T32" fmla="*/ 11 w 698"/>
                  <a:gd name="T33" fmla="*/ 0 h 131"/>
                  <a:gd name="T34" fmla="*/ 10 w 698"/>
                  <a:gd name="T35" fmla="*/ 0 h 131"/>
                  <a:gd name="T36" fmla="*/ 11 w 698"/>
                  <a:gd name="T37" fmla="*/ 0 h 131"/>
                  <a:gd name="T38" fmla="*/ 10 w 698"/>
                  <a:gd name="T39" fmla="*/ 0 h 131"/>
                  <a:gd name="T40" fmla="*/ 11 w 698"/>
                  <a:gd name="T41" fmla="*/ 0 h 131"/>
                  <a:gd name="T42" fmla="*/ 10 w 698"/>
                  <a:gd name="T43" fmla="*/ 0 h 131"/>
                  <a:gd name="T44" fmla="*/ 11 w 698"/>
                  <a:gd name="T45" fmla="*/ 0 h 131"/>
                  <a:gd name="T46" fmla="*/ 11 w 698"/>
                  <a:gd name="T47" fmla="*/ 0 h 131"/>
                  <a:gd name="T48" fmla="*/ 11 w 698"/>
                  <a:gd name="T49" fmla="*/ 0 h 131"/>
                  <a:gd name="T50" fmla="*/ 11 w 698"/>
                  <a:gd name="T51" fmla="*/ 0 h 131"/>
                  <a:gd name="T52" fmla="*/ 11 w 698"/>
                  <a:gd name="T53" fmla="*/ 0 h 131"/>
                  <a:gd name="T54" fmla="*/ 11 w 698"/>
                  <a:gd name="T55" fmla="*/ 1 h 131"/>
                  <a:gd name="T56" fmla="*/ 11 w 698"/>
                  <a:gd name="T57" fmla="*/ 1 h 131"/>
                  <a:gd name="T58" fmla="*/ 11 w 698"/>
                  <a:gd name="T59" fmla="*/ 1 h 131"/>
                  <a:gd name="T60" fmla="*/ 11 w 698"/>
                  <a:gd name="T61" fmla="*/ 1 h 131"/>
                  <a:gd name="T62" fmla="*/ 7 w 698"/>
                  <a:gd name="T63" fmla="*/ 2 h 131"/>
                  <a:gd name="T64" fmla="*/ 1 w 698"/>
                  <a:gd name="T65" fmla="*/ 2 h 13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98"/>
                  <a:gd name="T100" fmla="*/ 0 h 131"/>
                  <a:gd name="T101" fmla="*/ 698 w 698"/>
                  <a:gd name="T102" fmla="*/ 131 h 13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98" h="131">
                    <a:moveTo>
                      <a:pt x="9" y="131"/>
                    </a:moveTo>
                    <a:lnTo>
                      <a:pt x="36" y="123"/>
                    </a:lnTo>
                    <a:lnTo>
                      <a:pt x="19" y="123"/>
                    </a:lnTo>
                    <a:lnTo>
                      <a:pt x="46" y="115"/>
                    </a:lnTo>
                    <a:lnTo>
                      <a:pt x="29" y="115"/>
                    </a:lnTo>
                    <a:lnTo>
                      <a:pt x="55" y="108"/>
                    </a:lnTo>
                    <a:lnTo>
                      <a:pt x="36" y="108"/>
                    </a:lnTo>
                    <a:lnTo>
                      <a:pt x="65" y="102"/>
                    </a:lnTo>
                    <a:lnTo>
                      <a:pt x="19" y="102"/>
                    </a:lnTo>
                    <a:lnTo>
                      <a:pt x="46" y="94"/>
                    </a:lnTo>
                    <a:lnTo>
                      <a:pt x="0" y="94"/>
                    </a:lnTo>
                    <a:lnTo>
                      <a:pt x="55" y="79"/>
                    </a:lnTo>
                    <a:lnTo>
                      <a:pt x="9" y="79"/>
                    </a:lnTo>
                    <a:lnTo>
                      <a:pt x="46" y="69"/>
                    </a:lnTo>
                    <a:lnTo>
                      <a:pt x="21" y="69"/>
                    </a:lnTo>
                    <a:lnTo>
                      <a:pt x="238" y="0"/>
                    </a:lnTo>
                    <a:lnTo>
                      <a:pt x="679" y="0"/>
                    </a:lnTo>
                    <a:lnTo>
                      <a:pt x="635" y="12"/>
                    </a:lnTo>
                    <a:lnTo>
                      <a:pt x="698" y="12"/>
                    </a:lnTo>
                    <a:lnTo>
                      <a:pt x="616" y="35"/>
                    </a:lnTo>
                    <a:lnTo>
                      <a:pt x="662" y="35"/>
                    </a:lnTo>
                    <a:lnTo>
                      <a:pt x="635" y="43"/>
                    </a:lnTo>
                    <a:lnTo>
                      <a:pt x="679" y="43"/>
                    </a:lnTo>
                    <a:lnTo>
                      <a:pt x="652" y="48"/>
                    </a:lnTo>
                    <a:lnTo>
                      <a:pt x="698" y="48"/>
                    </a:lnTo>
                    <a:lnTo>
                      <a:pt x="671" y="56"/>
                    </a:lnTo>
                    <a:lnTo>
                      <a:pt x="688" y="56"/>
                    </a:lnTo>
                    <a:lnTo>
                      <a:pt x="667" y="64"/>
                    </a:lnTo>
                    <a:lnTo>
                      <a:pt x="679" y="64"/>
                    </a:lnTo>
                    <a:lnTo>
                      <a:pt x="652" y="71"/>
                    </a:lnTo>
                    <a:lnTo>
                      <a:pt x="671" y="71"/>
                    </a:lnTo>
                    <a:lnTo>
                      <a:pt x="451" y="131"/>
                    </a:lnTo>
                    <a:lnTo>
                      <a:pt x="9" y="1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3" name="Freeform 317"/>
              <p:cNvSpPr>
                <a:spLocks/>
              </p:cNvSpPr>
              <p:nvPr/>
            </p:nvSpPr>
            <p:spPr bwMode="auto">
              <a:xfrm>
                <a:off x="4685" y="3308"/>
                <a:ext cx="349" cy="65"/>
              </a:xfrm>
              <a:custGeom>
                <a:avLst/>
                <a:gdLst>
                  <a:gd name="T0" fmla="*/ 1 w 698"/>
                  <a:gd name="T1" fmla="*/ 2 h 131"/>
                  <a:gd name="T2" fmla="*/ 1 w 698"/>
                  <a:gd name="T3" fmla="*/ 1 h 131"/>
                  <a:gd name="T4" fmla="*/ 1 w 698"/>
                  <a:gd name="T5" fmla="*/ 1 h 131"/>
                  <a:gd name="T6" fmla="*/ 1 w 698"/>
                  <a:gd name="T7" fmla="*/ 1 h 131"/>
                  <a:gd name="T8" fmla="*/ 1 w 698"/>
                  <a:gd name="T9" fmla="*/ 1 h 131"/>
                  <a:gd name="T10" fmla="*/ 1 w 698"/>
                  <a:gd name="T11" fmla="*/ 1 h 131"/>
                  <a:gd name="T12" fmla="*/ 1 w 698"/>
                  <a:gd name="T13" fmla="*/ 1 h 131"/>
                  <a:gd name="T14" fmla="*/ 1 w 698"/>
                  <a:gd name="T15" fmla="*/ 1 h 131"/>
                  <a:gd name="T16" fmla="*/ 1 w 698"/>
                  <a:gd name="T17" fmla="*/ 1 h 131"/>
                  <a:gd name="T18" fmla="*/ 1 w 698"/>
                  <a:gd name="T19" fmla="*/ 1 h 131"/>
                  <a:gd name="T20" fmla="*/ 0 w 698"/>
                  <a:gd name="T21" fmla="*/ 1 h 131"/>
                  <a:gd name="T22" fmla="*/ 1 w 698"/>
                  <a:gd name="T23" fmla="*/ 1 h 131"/>
                  <a:gd name="T24" fmla="*/ 1 w 698"/>
                  <a:gd name="T25" fmla="*/ 1 h 131"/>
                  <a:gd name="T26" fmla="*/ 1 w 698"/>
                  <a:gd name="T27" fmla="*/ 1 h 131"/>
                  <a:gd name="T28" fmla="*/ 1 w 698"/>
                  <a:gd name="T29" fmla="*/ 1 h 131"/>
                  <a:gd name="T30" fmla="*/ 3 w 698"/>
                  <a:gd name="T31" fmla="*/ 0 h 131"/>
                  <a:gd name="T32" fmla="*/ 11 w 698"/>
                  <a:gd name="T33" fmla="*/ 0 h 131"/>
                  <a:gd name="T34" fmla="*/ 10 w 698"/>
                  <a:gd name="T35" fmla="*/ 0 h 131"/>
                  <a:gd name="T36" fmla="*/ 11 w 698"/>
                  <a:gd name="T37" fmla="*/ 0 h 131"/>
                  <a:gd name="T38" fmla="*/ 10 w 698"/>
                  <a:gd name="T39" fmla="*/ 0 h 131"/>
                  <a:gd name="T40" fmla="*/ 11 w 698"/>
                  <a:gd name="T41" fmla="*/ 0 h 131"/>
                  <a:gd name="T42" fmla="*/ 10 w 698"/>
                  <a:gd name="T43" fmla="*/ 0 h 131"/>
                  <a:gd name="T44" fmla="*/ 11 w 698"/>
                  <a:gd name="T45" fmla="*/ 0 h 131"/>
                  <a:gd name="T46" fmla="*/ 11 w 698"/>
                  <a:gd name="T47" fmla="*/ 0 h 131"/>
                  <a:gd name="T48" fmla="*/ 11 w 698"/>
                  <a:gd name="T49" fmla="*/ 0 h 131"/>
                  <a:gd name="T50" fmla="*/ 11 w 698"/>
                  <a:gd name="T51" fmla="*/ 0 h 131"/>
                  <a:gd name="T52" fmla="*/ 11 w 698"/>
                  <a:gd name="T53" fmla="*/ 0 h 131"/>
                  <a:gd name="T54" fmla="*/ 11 w 698"/>
                  <a:gd name="T55" fmla="*/ 1 h 131"/>
                  <a:gd name="T56" fmla="*/ 11 w 698"/>
                  <a:gd name="T57" fmla="*/ 1 h 131"/>
                  <a:gd name="T58" fmla="*/ 11 w 698"/>
                  <a:gd name="T59" fmla="*/ 1 h 131"/>
                  <a:gd name="T60" fmla="*/ 11 w 698"/>
                  <a:gd name="T61" fmla="*/ 1 h 131"/>
                  <a:gd name="T62" fmla="*/ 7 w 698"/>
                  <a:gd name="T63" fmla="*/ 2 h 131"/>
                  <a:gd name="T64" fmla="*/ 1 w 698"/>
                  <a:gd name="T65" fmla="*/ 2 h 13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98"/>
                  <a:gd name="T100" fmla="*/ 0 h 131"/>
                  <a:gd name="T101" fmla="*/ 698 w 698"/>
                  <a:gd name="T102" fmla="*/ 131 h 13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98" h="131">
                    <a:moveTo>
                      <a:pt x="9" y="131"/>
                    </a:moveTo>
                    <a:lnTo>
                      <a:pt x="36" y="123"/>
                    </a:lnTo>
                    <a:lnTo>
                      <a:pt x="19" y="123"/>
                    </a:lnTo>
                    <a:lnTo>
                      <a:pt x="46" y="115"/>
                    </a:lnTo>
                    <a:lnTo>
                      <a:pt x="29" y="115"/>
                    </a:lnTo>
                    <a:lnTo>
                      <a:pt x="55" y="108"/>
                    </a:lnTo>
                    <a:lnTo>
                      <a:pt x="36" y="108"/>
                    </a:lnTo>
                    <a:lnTo>
                      <a:pt x="65" y="102"/>
                    </a:lnTo>
                    <a:lnTo>
                      <a:pt x="19" y="102"/>
                    </a:lnTo>
                    <a:lnTo>
                      <a:pt x="46" y="94"/>
                    </a:lnTo>
                    <a:lnTo>
                      <a:pt x="0" y="94"/>
                    </a:lnTo>
                    <a:lnTo>
                      <a:pt x="55" y="79"/>
                    </a:lnTo>
                    <a:lnTo>
                      <a:pt x="9" y="79"/>
                    </a:lnTo>
                    <a:lnTo>
                      <a:pt x="46" y="69"/>
                    </a:lnTo>
                    <a:lnTo>
                      <a:pt x="21" y="69"/>
                    </a:lnTo>
                    <a:lnTo>
                      <a:pt x="238" y="0"/>
                    </a:lnTo>
                    <a:lnTo>
                      <a:pt x="679" y="0"/>
                    </a:lnTo>
                    <a:lnTo>
                      <a:pt x="635" y="12"/>
                    </a:lnTo>
                    <a:lnTo>
                      <a:pt x="698" y="12"/>
                    </a:lnTo>
                    <a:lnTo>
                      <a:pt x="616" y="35"/>
                    </a:lnTo>
                    <a:lnTo>
                      <a:pt x="662" y="35"/>
                    </a:lnTo>
                    <a:lnTo>
                      <a:pt x="635" y="43"/>
                    </a:lnTo>
                    <a:lnTo>
                      <a:pt x="679" y="43"/>
                    </a:lnTo>
                    <a:lnTo>
                      <a:pt x="652" y="48"/>
                    </a:lnTo>
                    <a:lnTo>
                      <a:pt x="698" y="48"/>
                    </a:lnTo>
                    <a:lnTo>
                      <a:pt x="671" y="56"/>
                    </a:lnTo>
                    <a:lnTo>
                      <a:pt x="688" y="56"/>
                    </a:lnTo>
                    <a:lnTo>
                      <a:pt x="667" y="64"/>
                    </a:lnTo>
                    <a:lnTo>
                      <a:pt x="679" y="64"/>
                    </a:lnTo>
                    <a:lnTo>
                      <a:pt x="652" y="71"/>
                    </a:lnTo>
                    <a:lnTo>
                      <a:pt x="671" y="71"/>
                    </a:lnTo>
                    <a:lnTo>
                      <a:pt x="451" y="131"/>
                    </a:lnTo>
                    <a:lnTo>
                      <a:pt x="9" y="131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4" name="Freeform 318"/>
              <p:cNvSpPr>
                <a:spLocks/>
              </p:cNvSpPr>
              <p:nvPr/>
            </p:nvSpPr>
            <p:spPr bwMode="auto">
              <a:xfrm>
                <a:off x="4708" y="3313"/>
                <a:ext cx="294" cy="29"/>
              </a:xfrm>
              <a:custGeom>
                <a:avLst/>
                <a:gdLst>
                  <a:gd name="T0" fmla="*/ 0 w 589"/>
                  <a:gd name="T1" fmla="*/ 1 h 57"/>
                  <a:gd name="T2" fmla="*/ 5 w 589"/>
                  <a:gd name="T3" fmla="*/ 1 h 57"/>
                  <a:gd name="T4" fmla="*/ 9 w 589"/>
                  <a:gd name="T5" fmla="*/ 0 h 57"/>
                  <a:gd name="T6" fmla="*/ 0 60000 65536"/>
                  <a:gd name="T7" fmla="*/ 0 60000 65536"/>
                  <a:gd name="T8" fmla="*/ 0 60000 65536"/>
                  <a:gd name="T9" fmla="*/ 0 w 589"/>
                  <a:gd name="T10" fmla="*/ 0 h 57"/>
                  <a:gd name="T11" fmla="*/ 589 w 589"/>
                  <a:gd name="T12" fmla="*/ 57 h 5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9" h="57">
                    <a:moveTo>
                      <a:pt x="0" y="57"/>
                    </a:moveTo>
                    <a:lnTo>
                      <a:pt x="366" y="57"/>
                    </a:lnTo>
                    <a:lnTo>
                      <a:pt x="589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5" name="Freeform 319"/>
              <p:cNvSpPr>
                <a:spLocks/>
              </p:cNvSpPr>
              <p:nvPr/>
            </p:nvSpPr>
            <p:spPr bwMode="auto">
              <a:xfrm>
                <a:off x="4713" y="3325"/>
                <a:ext cx="280" cy="22"/>
              </a:xfrm>
              <a:custGeom>
                <a:avLst/>
                <a:gdLst>
                  <a:gd name="T0" fmla="*/ 0 w 561"/>
                  <a:gd name="T1" fmla="*/ 1 h 44"/>
                  <a:gd name="T2" fmla="*/ 6 w 561"/>
                  <a:gd name="T3" fmla="*/ 1 h 44"/>
                  <a:gd name="T4" fmla="*/ 8 w 561"/>
                  <a:gd name="T5" fmla="*/ 0 h 44"/>
                  <a:gd name="T6" fmla="*/ 0 60000 65536"/>
                  <a:gd name="T7" fmla="*/ 0 60000 65536"/>
                  <a:gd name="T8" fmla="*/ 0 60000 65536"/>
                  <a:gd name="T9" fmla="*/ 0 w 561"/>
                  <a:gd name="T10" fmla="*/ 0 h 44"/>
                  <a:gd name="T11" fmla="*/ 561 w 561"/>
                  <a:gd name="T12" fmla="*/ 44 h 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1" h="44">
                    <a:moveTo>
                      <a:pt x="0" y="44"/>
                    </a:moveTo>
                    <a:lnTo>
                      <a:pt x="396" y="44"/>
                    </a:lnTo>
                    <a:lnTo>
                      <a:pt x="561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6" name="Freeform 320"/>
              <p:cNvSpPr>
                <a:spLocks/>
              </p:cNvSpPr>
              <p:nvPr/>
            </p:nvSpPr>
            <p:spPr bwMode="auto">
              <a:xfrm>
                <a:off x="4708" y="3329"/>
                <a:ext cx="294" cy="26"/>
              </a:xfrm>
              <a:custGeom>
                <a:avLst/>
                <a:gdLst>
                  <a:gd name="T0" fmla="*/ 0 w 589"/>
                  <a:gd name="T1" fmla="*/ 1 h 51"/>
                  <a:gd name="T2" fmla="*/ 6 w 589"/>
                  <a:gd name="T3" fmla="*/ 1 h 51"/>
                  <a:gd name="T4" fmla="*/ 9 w 589"/>
                  <a:gd name="T5" fmla="*/ 0 h 51"/>
                  <a:gd name="T6" fmla="*/ 0 60000 65536"/>
                  <a:gd name="T7" fmla="*/ 0 60000 65536"/>
                  <a:gd name="T8" fmla="*/ 0 60000 65536"/>
                  <a:gd name="T9" fmla="*/ 0 w 589"/>
                  <a:gd name="T10" fmla="*/ 0 h 51"/>
                  <a:gd name="T11" fmla="*/ 589 w 589"/>
                  <a:gd name="T12" fmla="*/ 51 h 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9" h="51">
                    <a:moveTo>
                      <a:pt x="0" y="51"/>
                    </a:moveTo>
                    <a:lnTo>
                      <a:pt x="395" y="51"/>
                    </a:lnTo>
                    <a:lnTo>
                      <a:pt x="589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7" name="Freeform 321"/>
              <p:cNvSpPr>
                <a:spLocks/>
              </p:cNvSpPr>
              <p:nvPr/>
            </p:nvSpPr>
            <p:spPr bwMode="auto">
              <a:xfrm>
                <a:off x="4713" y="3333"/>
                <a:ext cx="298" cy="26"/>
              </a:xfrm>
              <a:custGeom>
                <a:avLst/>
                <a:gdLst>
                  <a:gd name="T0" fmla="*/ 0 w 597"/>
                  <a:gd name="T1" fmla="*/ 1 h 52"/>
                  <a:gd name="T2" fmla="*/ 6 w 597"/>
                  <a:gd name="T3" fmla="*/ 1 h 52"/>
                  <a:gd name="T4" fmla="*/ 9 w 597"/>
                  <a:gd name="T5" fmla="*/ 0 h 52"/>
                  <a:gd name="T6" fmla="*/ 0 60000 65536"/>
                  <a:gd name="T7" fmla="*/ 0 60000 65536"/>
                  <a:gd name="T8" fmla="*/ 0 60000 65536"/>
                  <a:gd name="T9" fmla="*/ 0 w 597"/>
                  <a:gd name="T10" fmla="*/ 0 h 52"/>
                  <a:gd name="T11" fmla="*/ 597 w 597"/>
                  <a:gd name="T12" fmla="*/ 52 h 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97" h="52">
                    <a:moveTo>
                      <a:pt x="0" y="52"/>
                    </a:moveTo>
                    <a:lnTo>
                      <a:pt x="401" y="52"/>
                    </a:lnTo>
                    <a:lnTo>
                      <a:pt x="597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8" name="Freeform 322"/>
              <p:cNvSpPr>
                <a:spLocks/>
              </p:cNvSpPr>
              <p:nvPr/>
            </p:nvSpPr>
            <p:spPr bwMode="auto">
              <a:xfrm>
                <a:off x="4713" y="3336"/>
                <a:ext cx="307" cy="25"/>
              </a:xfrm>
              <a:custGeom>
                <a:avLst/>
                <a:gdLst>
                  <a:gd name="T0" fmla="*/ 0 w 614"/>
                  <a:gd name="T1" fmla="*/ 0 h 52"/>
                  <a:gd name="T2" fmla="*/ 6 w 614"/>
                  <a:gd name="T3" fmla="*/ 0 h 52"/>
                  <a:gd name="T4" fmla="*/ 10 w 614"/>
                  <a:gd name="T5" fmla="*/ 0 h 52"/>
                  <a:gd name="T6" fmla="*/ 0 60000 65536"/>
                  <a:gd name="T7" fmla="*/ 0 60000 65536"/>
                  <a:gd name="T8" fmla="*/ 0 60000 65536"/>
                  <a:gd name="T9" fmla="*/ 0 w 614"/>
                  <a:gd name="T10" fmla="*/ 0 h 52"/>
                  <a:gd name="T11" fmla="*/ 614 w 614"/>
                  <a:gd name="T12" fmla="*/ 52 h 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14" h="52">
                    <a:moveTo>
                      <a:pt x="0" y="52"/>
                    </a:moveTo>
                    <a:lnTo>
                      <a:pt x="422" y="52"/>
                    </a:lnTo>
                    <a:lnTo>
                      <a:pt x="614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9" name="Freeform 323"/>
              <p:cNvSpPr>
                <a:spLocks/>
              </p:cNvSpPr>
              <p:nvPr/>
            </p:nvSpPr>
            <p:spPr bwMode="auto">
              <a:xfrm>
                <a:off x="4708" y="3339"/>
                <a:ext cx="311" cy="26"/>
              </a:xfrm>
              <a:custGeom>
                <a:avLst/>
                <a:gdLst>
                  <a:gd name="T0" fmla="*/ 0 w 621"/>
                  <a:gd name="T1" fmla="*/ 1 h 51"/>
                  <a:gd name="T2" fmla="*/ 7 w 621"/>
                  <a:gd name="T3" fmla="*/ 1 h 51"/>
                  <a:gd name="T4" fmla="*/ 10 w 621"/>
                  <a:gd name="T5" fmla="*/ 0 h 51"/>
                  <a:gd name="T6" fmla="*/ 0 60000 65536"/>
                  <a:gd name="T7" fmla="*/ 0 60000 65536"/>
                  <a:gd name="T8" fmla="*/ 0 60000 65536"/>
                  <a:gd name="T9" fmla="*/ 0 w 621"/>
                  <a:gd name="T10" fmla="*/ 0 h 51"/>
                  <a:gd name="T11" fmla="*/ 621 w 621"/>
                  <a:gd name="T12" fmla="*/ 51 h 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21" h="51">
                    <a:moveTo>
                      <a:pt x="0" y="51"/>
                    </a:moveTo>
                    <a:lnTo>
                      <a:pt x="422" y="51"/>
                    </a:lnTo>
                    <a:lnTo>
                      <a:pt x="621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50" name="Freeform 324"/>
              <p:cNvSpPr>
                <a:spLocks/>
              </p:cNvSpPr>
              <p:nvPr/>
            </p:nvSpPr>
            <p:spPr bwMode="auto">
              <a:xfrm>
                <a:off x="4703" y="3343"/>
                <a:ext cx="308" cy="26"/>
              </a:xfrm>
              <a:custGeom>
                <a:avLst/>
                <a:gdLst>
                  <a:gd name="T0" fmla="*/ 0 w 616"/>
                  <a:gd name="T1" fmla="*/ 1 h 52"/>
                  <a:gd name="T2" fmla="*/ 6 w 616"/>
                  <a:gd name="T3" fmla="*/ 1 h 52"/>
                  <a:gd name="T4" fmla="*/ 10 w 616"/>
                  <a:gd name="T5" fmla="*/ 0 h 52"/>
                  <a:gd name="T6" fmla="*/ 0 60000 65536"/>
                  <a:gd name="T7" fmla="*/ 0 60000 65536"/>
                  <a:gd name="T8" fmla="*/ 0 60000 65536"/>
                  <a:gd name="T9" fmla="*/ 0 w 616"/>
                  <a:gd name="T10" fmla="*/ 0 h 52"/>
                  <a:gd name="T11" fmla="*/ 616 w 616"/>
                  <a:gd name="T12" fmla="*/ 52 h 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16" h="52">
                    <a:moveTo>
                      <a:pt x="0" y="52"/>
                    </a:moveTo>
                    <a:lnTo>
                      <a:pt x="424" y="52"/>
                    </a:lnTo>
                    <a:lnTo>
                      <a:pt x="616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51" name="Freeform 325"/>
              <p:cNvSpPr>
                <a:spLocks/>
              </p:cNvSpPr>
              <p:nvPr/>
            </p:nvSpPr>
            <p:spPr bwMode="auto">
              <a:xfrm>
                <a:off x="4685" y="3274"/>
                <a:ext cx="349" cy="66"/>
              </a:xfrm>
              <a:custGeom>
                <a:avLst/>
                <a:gdLst>
                  <a:gd name="T0" fmla="*/ 1 w 698"/>
                  <a:gd name="T1" fmla="*/ 2 h 133"/>
                  <a:gd name="T2" fmla="*/ 1 w 698"/>
                  <a:gd name="T3" fmla="*/ 1 h 133"/>
                  <a:gd name="T4" fmla="*/ 1 w 698"/>
                  <a:gd name="T5" fmla="*/ 1 h 133"/>
                  <a:gd name="T6" fmla="*/ 1 w 698"/>
                  <a:gd name="T7" fmla="*/ 1 h 133"/>
                  <a:gd name="T8" fmla="*/ 1 w 698"/>
                  <a:gd name="T9" fmla="*/ 1 h 133"/>
                  <a:gd name="T10" fmla="*/ 1 w 698"/>
                  <a:gd name="T11" fmla="*/ 1 h 133"/>
                  <a:gd name="T12" fmla="*/ 1 w 698"/>
                  <a:gd name="T13" fmla="*/ 1 h 133"/>
                  <a:gd name="T14" fmla="*/ 1 w 698"/>
                  <a:gd name="T15" fmla="*/ 1 h 133"/>
                  <a:gd name="T16" fmla="*/ 1 w 698"/>
                  <a:gd name="T17" fmla="*/ 1 h 133"/>
                  <a:gd name="T18" fmla="*/ 1 w 698"/>
                  <a:gd name="T19" fmla="*/ 1 h 133"/>
                  <a:gd name="T20" fmla="*/ 0 w 698"/>
                  <a:gd name="T21" fmla="*/ 1 h 133"/>
                  <a:gd name="T22" fmla="*/ 1 w 698"/>
                  <a:gd name="T23" fmla="*/ 1 h 133"/>
                  <a:gd name="T24" fmla="*/ 1 w 698"/>
                  <a:gd name="T25" fmla="*/ 1 h 133"/>
                  <a:gd name="T26" fmla="*/ 1 w 698"/>
                  <a:gd name="T27" fmla="*/ 1 h 133"/>
                  <a:gd name="T28" fmla="*/ 1 w 698"/>
                  <a:gd name="T29" fmla="*/ 1 h 133"/>
                  <a:gd name="T30" fmla="*/ 3 w 698"/>
                  <a:gd name="T31" fmla="*/ 0 h 133"/>
                  <a:gd name="T32" fmla="*/ 11 w 698"/>
                  <a:gd name="T33" fmla="*/ 0 h 133"/>
                  <a:gd name="T34" fmla="*/ 10 w 698"/>
                  <a:gd name="T35" fmla="*/ 0 h 133"/>
                  <a:gd name="T36" fmla="*/ 11 w 698"/>
                  <a:gd name="T37" fmla="*/ 0 h 133"/>
                  <a:gd name="T38" fmla="*/ 10 w 698"/>
                  <a:gd name="T39" fmla="*/ 0 h 133"/>
                  <a:gd name="T40" fmla="*/ 11 w 698"/>
                  <a:gd name="T41" fmla="*/ 0 h 133"/>
                  <a:gd name="T42" fmla="*/ 10 w 698"/>
                  <a:gd name="T43" fmla="*/ 0 h 133"/>
                  <a:gd name="T44" fmla="*/ 11 w 698"/>
                  <a:gd name="T45" fmla="*/ 0 h 133"/>
                  <a:gd name="T46" fmla="*/ 11 w 698"/>
                  <a:gd name="T47" fmla="*/ 0 h 133"/>
                  <a:gd name="T48" fmla="*/ 11 w 698"/>
                  <a:gd name="T49" fmla="*/ 0 h 133"/>
                  <a:gd name="T50" fmla="*/ 11 w 698"/>
                  <a:gd name="T51" fmla="*/ 0 h 133"/>
                  <a:gd name="T52" fmla="*/ 11 w 698"/>
                  <a:gd name="T53" fmla="*/ 0 h 133"/>
                  <a:gd name="T54" fmla="*/ 11 w 698"/>
                  <a:gd name="T55" fmla="*/ 1 h 133"/>
                  <a:gd name="T56" fmla="*/ 11 w 698"/>
                  <a:gd name="T57" fmla="*/ 1 h 133"/>
                  <a:gd name="T58" fmla="*/ 11 w 698"/>
                  <a:gd name="T59" fmla="*/ 1 h 133"/>
                  <a:gd name="T60" fmla="*/ 11 w 698"/>
                  <a:gd name="T61" fmla="*/ 1 h 133"/>
                  <a:gd name="T62" fmla="*/ 7 w 698"/>
                  <a:gd name="T63" fmla="*/ 2 h 133"/>
                  <a:gd name="T64" fmla="*/ 1 w 698"/>
                  <a:gd name="T65" fmla="*/ 2 h 13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98"/>
                  <a:gd name="T100" fmla="*/ 0 h 133"/>
                  <a:gd name="T101" fmla="*/ 698 w 698"/>
                  <a:gd name="T102" fmla="*/ 133 h 13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98" h="133">
                    <a:moveTo>
                      <a:pt x="9" y="133"/>
                    </a:moveTo>
                    <a:lnTo>
                      <a:pt x="36" y="125"/>
                    </a:lnTo>
                    <a:lnTo>
                      <a:pt x="19" y="125"/>
                    </a:lnTo>
                    <a:lnTo>
                      <a:pt x="46" y="117"/>
                    </a:lnTo>
                    <a:lnTo>
                      <a:pt x="29" y="117"/>
                    </a:lnTo>
                    <a:lnTo>
                      <a:pt x="55" y="110"/>
                    </a:lnTo>
                    <a:lnTo>
                      <a:pt x="36" y="110"/>
                    </a:lnTo>
                    <a:lnTo>
                      <a:pt x="65" y="102"/>
                    </a:lnTo>
                    <a:lnTo>
                      <a:pt x="19" y="102"/>
                    </a:lnTo>
                    <a:lnTo>
                      <a:pt x="46" y="94"/>
                    </a:lnTo>
                    <a:lnTo>
                      <a:pt x="0" y="94"/>
                    </a:lnTo>
                    <a:lnTo>
                      <a:pt x="55" y="81"/>
                    </a:lnTo>
                    <a:lnTo>
                      <a:pt x="9" y="81"/>
                    </a:lnTo>
                    <a:lnTo>
                      <a:pt x="46" y="71"/>
                    </a:lnTo>
                    <a:lnTo>
                      <a:pt x="21" y="71"/>
                    </a:lnTo>
                    <a:lnTo>
                      <a:pt x="238" y="0"/>
                    </a:lnTo>
                    <a:lnTo>
                      <a:pt x="679" y="0"/>
                    </a:lnTo>
                    <a:lnTo>
                      <a:pt x="635" y="14"/>
                    </a:lnTo>
                    <a:lnTo>
                      <a:pt x="698" y="14"/>
                    </a:lnTo>
                    <a:lnTo>
                      <a:pt x="616" y="37"/>
                    </a:lnTo>
                    <a:lnTo>
                      <a:pt x="662" y="37"/>
                    </a:lnTo>
                    <a:lnTo>
                      <a:pt x="635" y="44"/>
                    </a:lnTo>
                    <a:lnTo>
                      <a:pt x="679" y="44"/>
                    </a:lnTo>
                    <a:lnTo>
                      <a:pt x="652" y="50"/>
                    </a:lnTo>
                    <a:lnTo>
                      <a:pt x="698" y="50"/>
                    </a:lnTo>
                    <a:lnTo>
                      <a:pt x="671" y="58"/>
                    </a:lnTo>
                    <a:lnTo>
                      <a:pt x="688" y="58"/>
                    </a:lnTo>
                    <a:lnTo>
                      <a:pt x="667" y="64"/>
                    </a:lnTo>
                    <a:lnTo>
                      <a:pt x="679" y="65"/>
                    </a:lnTo>
                    <a:lnTo>
                      <a:pt x="652" y="73"/>
                    </a:lnTo>
                    <a:lnTo>
                      <a:pt x="671" y="73"/>
                    </a:lnTo>
                    <a:lnTo>
                      <a:pt x="451" y="133"/>
                    </a:lnTo>
                    <a:lnTo>
                      <a:pt x="9" y="1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52" name="Freeform 326"/>
              <p:cNvSpPr>
                <a:spLocks/>
              </p:cNvSpPr>
              <p:nvPr/>
            </p:nvSpPr>
            <p:spPr bwMode="auto">
              <a:xfrm>
                <a:off x="4685" y="3274"/>
                <a:ext cx="349" cy="66"/>
              </a:xfrm>
              <a:custGeom>
                <a:avLst/>
                <a:gdLst>
                  <a:gd name="T0" fmla="*/ 1 w 698"/>
                  <a:gd name="T1" fmla="*/ 2 h 133"/>
                  <a:gd name="T2" fmla="*/ 1 w 698"/>
                  <a:gd name="T3" fmla="*/ 1 h 133"/>
                  <a:gd name="T4" fmla="*/ 1 w 698"/>
                  <a:gd name="T5" fmla="*/ 1 h 133"/>
                  <a:gd name="T6" fmla="*/ 1 w 698"/>
                  <a:gd name="T7" fmla="*/ 1 h 133"/>
                  <a:gd name="T8" fmla="*/ 1 w 698"/>
                  <a:gd name="T9" fmla="*/ 1 h 133"/>
                  <a:gd name="T10" fmla="*/ 1 w 698"/>
                  <a:gd name="T11" fmla="*/ 1 h 133"/>
                  <a:gd name="T12" fmla="*/ 1 w 698"/>
                  <a:gd name="T13" fmla="*/ 1 h 133"/>
                  <a:gd name="T14" fmla="*/ 1 w 698"/>
                  <a:gd name="T15" fmla="*/ 1 h 133"/>
                  <a:gd name="T16" fmla="*/ 1 w 698"/>
                  <a:gd name="T17" fmla="*/ 1 h 133"/>
                  <a:gd name="T18" fmla="*/ 1 w 698"/>
                  <a:gd name="T19" fmla="*/ 1 h 133"/>
                  <a:gd name="T20" fmla="*/ 0 w 698"/>
                  <a:gd name="T21" fmla="*/ 1 h 133"/>
                  <a:gd name="T22" fmla="*/ 1 w 698"/>
                  <a:gd name="T23" fmla="*/ 1 h 133"/>
                  <a:gd name="T24" fmla="*/ 1 w 698"/>
                  <a:gd name="T25" fmla="*/ 1 h 133"/>
                  <a:gd name="T26" fmla="*/ 1 w 698"/>
                  <a:gd name="T27" fmla="*/ 1 h 133"/>
                  <a:gd name="T28" fmla="*/ 1 w 698"/>
                  <a:gd name="T29" fmla="*/ 1 h 133"/>
                  <a:gd name="T30" fmla="*/ 3 w 698"/>
                  <a:gd name="T31" fmla="*/ 0 h 133"/>
                  <a:gd name="T32" fmla="*/ 11 w 698"/>
                  <a:gd name="T33" fmla="*/ 0 h 133"/>
                  <a:gd name="T34" fmla="*/ 10 w 698"/>
                  <a:gd name="T35" fmla="*/ 0 h 133"/>
                  <a:gd name="T36" fmla="*/ 11 w 698"/>
                  <a:gd name="T37" fmla="*/ 0 h 133"/>
                  <a:gd name="T38" fmla="*/ 10 w 698"/>
                  <a:gd name="T39" fmla="*/ 0 h 133"/>
                  <a:gd name="T40" fmla="*/ 11 w 698"/>
                  <a:gd name="T41" fmla="*/ 0 h 133"/>
                  <a:gd name="T42" fmla="*/ 10 w 698"/>
                  <a:gd name="T43" fmla="*/ 0 h 133"/>
                  <a:gd name="T44" fmla="*/ 11 w 698"/>
                  <a:gd name="T45" fmla="*/ 0 h 133"/>
                  <a:gd name="T46" fmla="*/ 11 w 698"/>
                  <a:gd name="T47" fmla="*/ 0 h 133"/>
                  <a:gd name="T48" fmla="*/ 11 w 698"/>
                  <a:gd name="T49" fmla="*/ 0 h 133"/>
                  <a:gd name="T50" fmla="*/ 11 w 698"/>
                  <a:gd name="T51" fmla="*/ 0 h 133"/>
                  <a:gd name="T52" fmla="*/ 11 w 698"/>
                  <a:gd name="T53" fmla="*/ 0 h 133"/>
                  <a:gd name="T54" fmla="*/ 11 w 698"/>
                  <a:gd name="T55" fmla="*/ 1 h 133"/>
                  <a:gd name="T56" fmla="*/ 11 w 698"/>
                  <a:gd name="T57" fmla="*/ 1 h 133"/>
                  <a:gd name="T58" fmla="*/ 11 w 698"/>
                  <a:gd name="T59" fmla="*/ 1 h 133"/>
                  <a:gd name="T60" fmla="*/ 11 w 698"/>
                  <a:gd name="T61" fmla="*/ 1 h 133"/>
                  <a:gd name="T62" fmla="*/ 7 w 698"/>
                  <a:gd name="T63" fmla="*/ 2 h 133"/>
                  <a:gd name="T64" fmla="*/ 1 w 698"/>
                  <a:gd name="T65" fmla="*/ 2 h 13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98"/>
                  <a:gd name="T100" fmla="*/ 0 h 133"/>
                  <a:gd name="T101" fmla="*/ 698 w 698"/>
                  <a:gd name="T102" fmla="*/ 133 h 13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98" h="133">
                    <a:moveTo>
                      <a:pt x="9" y="133"/>
                    </a:moveTo>
                    <a:lnTo>
                      <a:pt x="36" y="125"/>
                    </a:lnTo>
                    <a:lnTo>
                      <a:pt x="19" y="125"/>
                    </a:lnTo>
                    <a:lnTo>
                      <a:pt x="46" y="117"/>
                    </a:lnTo>
                    <a:lnTo>
                      <a:pt x="29" y="117"/>
                    </a:lnTo>
                    <a:lnTo>
                      <a:pt x="55" y="110"/>
                    </a:lnTo>
                    <a:lnTo>
                      <a:pt x="36" y="110"/>
                    </a:lnTo>
                    <a:lnTo>
                      <a:pt x="65" y="102"/>
                    </a:lnTo>
                    <a:lnTo>
                      <a:pt x="19" y="102"/>
                    </a:lnTo>
                    <a:lnTo>
                      <a:pt x="46" y="94"/>
                    </a:lnTo>
                    <a:lnTo>
                      <a:pt x="0" y="94"/>
                    </a:lnTo>
                    <a:lnTo>
                      <a:pt x="55" y="81"/>
                    </a:lnTo>
                    <a:lnTo>
                      <a:pt x="9" y="81"/>
                    </a:lnTo>
                    <a:lnTo>
                      <a:pt x="46" y="71"/>
                    </a:lnTo>
                    <a:lnTo>
                      <a:pt x="21" y="71"/>
                    </a:lnTo>
                    <a:lnTo>
                      <a:pt x="238" y="0"/>
                    </a:lnTo>
                    <a:lnTo>
                      <a:pt x="679" y="0"/>
                    </a:lnTo>
                    <a:lnTo>
                      <a:pt x="635" y="14"/>
                    </a:lnTo>
                    <a:lnTo>
                      <a:pt x="698" y="14"/>
                    </a:lnTo>
                    <a:lnTo>
                      <a:pt x="616" y="37"/>
                    </a:lnTo>
                    <a:lnTo>
                      <a:pt x="662" y="37"/>
                    </a:lnTo>
                    <a:lnTo>
                      <a:pt x="635" y="44"/>
                    </a:lnTo>
                    <a:lnTo>
                      <a:pt x="679" y="44"/>
                    </a:lnTo>
                    <a:lnTo>
                      <a:pt x="652" y="50"/>
                    </a:lnTo>
                    <a:lnTo>
                      <a:pt x="698" y="50"/>
                    </a:lnTo>
                    <a:lnTo>
                      <a:pt x="671" y="58"/>
                    </a:lnTo>
                    <a:lnTo>
                      <a:pt x="688" y="58"/>
                    </a:lnTo>
                    <a:lnTo>
                      <a:pt x="667" y="64"/>
                    </a:lnTo>
                    <a:lnTo>
                      <a:pt x="679" y="65"/>
                    </a:lnTo>
                    <a:lnTo>
                      <a:pt x="652" y="73"/>
                    </a:lnTo>
                    <a:lnTo>
                      <a:pt x="671" y="73"/>
                    </a:lnTo>
                    <a:lnTo>
                      <a:pt x="451" y="133"/>
                    </a:lnTo>
                    <a:lnTo>
                      <a:pt x="9" y="133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53" name="Freeform 327"/>
              <p:cNvSpPr>
                <a:spLocks/>
              </p:cNvSpPr>
              <p:nvPr/>
            </p:nvSpPr>
            <p:spPr bwMode="auto">
              <a:xfrm>
                <a:off x="4708" y="3281"/>
                <a:ext cx="294" cy="29"/>
              </a:xfrm>
              <a:custGeom>
                <a:avLst/>
                <a:gdLst>
                  <a:gd name="T0" fmla="*/ 0 w 589"/>
                  <a:gd name="T1" fmla="*/ 1 h 57"/>
                  <a:gd name="T2" fmla="*/ 5 w 589"/>
                  <a:gd name="T3" fmla="*/ 1 h 57"/>
                  <a:gd name="T4" fmla="*/ 9 w 589"/>
                  <a:gd name="T5" fmla="*/ 0 h 57"/>
                  <a:gd name="T6" fmla="*/ 0 60000 65536"/>
                  <a:gd name="T7" fmla="*/ 0 60000 65536"/>
                  <a:gd name="T8" fmla="*/ 0 60000 65536"/>
                  <a:gd name="T9" fmla="*/ 0 w 589"/>
                  <a:gd name="T10" fmla="*/ 0 h 57"/>
                  <a:gd name="T11" fmla="*/ 589 w 589"/>
                  <a:gd name="T12" fmla="*/ 57 h 5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9" h="57">
                    <a:moveTo>
                      <a:pt x="0" y="57"/>
                    </a:moveTo>
                    <a:lnTo>
                      <a:pt x="366" y="57"/>
                    </a:lnTo>
                    <a:lnTo>
                      <a:pt x="589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54" name="Freeform 328"/>
              <p:cNvSpPr>
                <a:spLocks/>
              </p:cNvSpPr>
              <p:nvPr/>
            </p:nvSpPr>
            <p:spPr bwMode="auto">
              <a:xfrm>
                <a:off x="4713" y="3292"/>
                <a:ext cx="280" cy="22"/>
              </a:xfrm>
              <a:custGeom>
                <a:avLst/>
                <a:gdLst>
                  <a:gd name="T0" fmla="*/ 0 w 561"/>
                  <a:gd name="T1" fmla="*/ 1 h 44"/>
                  <a:gd name="T2" fmla="*/ 6 w 561"/>
                  <a:gd name="T3" fmla="*/ 1 h 44"/>
                  <a:gd name="T4" fmla="*/ 8 w 561"/>
                  <a:gd name="T5" fmla="*/ 0 h 44"/>
                  <a:gd name="T6" fmla="*/ 0 60000 65536"/>
                  <a:gd name="T7" fmla="*/ 0 60000 65536"/>
                  <a:gd name="T8" fmla="*/ 0 60000 65536"/>
                  <a:gd name="T9" fmla="*/ 0 w 561"/>
                  <a:gd name="T10" fmla="*/ 0 h 44"/>
                  <a:gd name="T11" fmla="*/ 561 w 561"/>
                  <a:gd name="T12" fmla="*/ 44 h 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1" h="44">
                    <a:moveTo>
                      <a:pt x="0" y="44"/>
                    </a:moveTo>
                    <a:lnTo>
                      <a:pt x="396" y="44"/>
                    </a:lnTo>
                    <a:lnTo>
                      <a:pt x="561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55" name="Freeform 329"/>
              <p:cNvSpPr>
                <a:spLocks/>
              </p:cNvSpPr>
              <p:nvPr/>
            </p:nvSpPr>
            <p:spPr bwMode="auto">
              <a:xfrm>
                <a:off x="4708" y="3296"/>
                <a:ext cx="294" cy="25"/>
              </a:xfrm>
              <a:custGeom>
                <a:avLst/>
                <a:gdLst>
                  <a:gd name="T0" fmla="*/ 0 w 589"/>
                  <a:gd name="T1" fmla="*/ 1 h 50"/>
                  <a:gd name="T2" fmla="*/ 6 w 589"/>
                  <a:gd name="T3" fmla="*/ 1 h 50"/>
                  <a:gd name="T4" fmla="*/ 9 w 589"/>
                  <a:gd name="T5" fmla="*/ 0 h 50"/>
                  <a:gd name="T6" fmla="*/ 0 60000 65536"/>
                  <a:gd name="T7" fmla="*/ 0 60000 65536"/>
                  <a:gd name="T8" fmla="*/ 0 60000 65536"/>
                  <a:gd name="T9" fmla="*/ 0 w 589"/>
                  <a:gd name="T10" fmla="*/ 0 h 50"/>
                  <a:gd name="T11" fmla="*/ 589 w 589"/>
                  <a:gd name="T12" fmla="*/ 50 h 5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9" h="50">
                    <a:moveTo>
                      <a:pt x="0" y="50"/>
                    </a:moveTo>
                    <a:lnTo>
                      <a:pt x="395" y="50"/>
                    </a:lnTo>
                    <a:lnTo>
                      <a:pt x="589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56" name="Freeform 330"/>
              <p:cNvSpPr>
                <a:spLocks/>
              </p:cNvSpPr>
              <p:nvPr/>
            </p:nvSpPr>
            <p:spPr bwMode="auto">
              <a:xfrm>
                <a:off x="4713" y="3299"/>
                <a:ext cx="298" cy="26"/>
              </a:xfrm>
              <a:custGeom>
                <a:avLst/>
                <a:gdLst>
                  <a:gd name="T0" fmla="*/ 0 w 597"/>
                  <a:gd name="T1" fmla="*/ 1 h 52"/>
                  <a:gd name="T2" fmla="*/ 6 w 597"/>
                  <a:gd name="T3" fmla="*/ 1 h 52"/>
                  <a:gd name="T4" fmla="*/ 9 w 597"/>
                  <a:gd name="T5" fmla="*/ 0 h 52"/>
                  <a:gd name="T6" fmla="*/ 0 60000 65536"/>
                  <a:gd name="T7" fmla="*/ 0 60000 65536"/>
                  <a:gd name="T8" fmla="*/ 0 60000 65536"/>
                  <a:gd name="T9" fmla="*/ 0 w 597"/>
                  <a:gd name="T10" fmla="*/ 0 h 52"/>
                  <a:gd name="T11" fmla="*/ 597 w 597"/>
                  <a:gd name="T12" fmla="*/ 52 h 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97" h="52">
                    <a:moveTo>
                      <a:pt x="0" y="52"/>
                    </a:moveTo>
                    <a:lnTo>
                      <a:pt x="401" y="52"/>
                    </a:lnTo>
                    <a:lnTo>
                      <a:pt x="597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57" name="Freeform 331"/>
              <p:cNvSpPr>
                <a:spLocks/>
              </p:cNvSpPr>
              <p:nvPr/>
            </p:nvSpPr>
            <p:spPr bwMode="auto">
              <a:xfrm>
                <a:off x="4713" y="3303"/>
                <a:ext cx="307" cy="26"/>
              </a:xfrm>
              <a:custGeom>
                <a:avLst/>
                <a:gdLst>
                  <a:gd name="T0" fmla="*/ 0 w 614"/>
                  <a:gd name="T1" fmla="*/ 1 h 52"/>
                  <a:gd name="T2" fmla="*/ 6 w 614"/>
                  <a:gd name="T3" fmla="*/ 1 h 52"/>
                  <a:gd name="T4" fmla="*/ 10 w 614"/>
                  <a:gd name="T5" fmla="*/ 0 h 52"/>
                  <a:gd name="T6" fmla="*/ 0 60000 65536"/>
                  <a:gd name="T7" fmla="*/ 0 60000 65536"/>
                  <a:gd name="T8" fmla="*/ 0 60000 65536"/>
                  <a:gd name="T9" fmla="*/ 0 w 614"/>
                  <a:gd name="T10" fmla="*/ 0 h 52"/>
                  <a:gd name="T11" fmla="*/ 614 w 614"/>
                  <a:gd name="T12" fmla="*/ 52 h 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14" h="52">
                    <a:moveTo>
                      <a:pt x="0" y="52"/>
                    </a:moveTo>
                    <a:lnTo>
                      <a:pt x="422" y="52"/>
                    </a:lnTo>
                    <a:lnTo>
                      <a:pt x="614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58" name="Freeform 332"/>
              <p:cNvSpPr>
                <a:spLocks/>
              </p:cNvSpPr>
              <p:nvPr/>
            </p:nvSpPr>
            <p:spPr bwMode="auto">
              <a:xfrm>
                <a:off x="4708" y="3306"/>
                <a:ext cx="311" cy="27"/>
              </a:xfrm>
              <a:custGeom>
                <a:avLst/>
                <a:gdLst>
                  <a:gd name="T0" fmla="*/ 0 w 621"/>
                  <a:gd name="T1" fmla="*/ 1 h 53"/>
                  <a:gd name="T2" fmla="*/ 7 w 621"/>
                  <a:gd name="T3" fmla="*/ 1 h 53"/>
                  <a:gd name="T4" fmla="*/ 10 w 621"/>
                  <a:gd name="T5" fmla="*/ 0 h 53"/>
                  <a:gd name="T6" fmla="*/ 0 60000 65536"/>
                  <a:gd name="T7" fmla="*/ 0 60000 65536"/>
                  <a:gd name="T8" fmla="*/ 0 60000 65536"/>
                  <a:gd name="T9" fmla="*/ 0 w 621"/>
                  <a:gd name="T10" fmla="*/ 0 h 53"/>
                  <a:gd name="T11" fmla="*/ 621 w 621"/>
                  <a:gd name="T12" fmla="*/ 53 h 5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21" h="53">
                    <a:moveTo>
                      <a:pt x="0" y="53"/>
                    </a:moveTo>
                    <a:lnTo>
                      <a:pt x="422" y="53"/>
                    </a:lnTo>
                    <a:lnTo>
                      <a:pt x="621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59" name="Freeform 333"/>
              <p:cNvSpPr>
                <a:spLocks/>
              </p:cNvSpPr>
              <p:nvPr/>
            </p:nvSpPr>
            <p:spPr bwMode="auto">
              <a:xfrm>
                <a:off x="4703" y="3311"/>
                <a:ext cx="308" cy="25"/>
              </a:xfrm>
              <a:custGeom>
                <a:avLst/>
                <a:gdLst>
                  <a:gd name="T0" fmla="*/ 0 w 616"/>
                  <a:gd name="T1" fmla="*/ 0 h 52"/>
                  <a:gd name="T2" fmla="*/ 6 w 616"/>
                  <a:gd name="T3" fmla="*/ 0 h 52"/>
                  <a:gd name="T4" fmla="*/ 10 w 616"/>
                  <a:gd name="T5" fmla="*/ 0 h 52"/>
                  <a:gd name="T6" fmla="*/ 0 60000 65536"/>
                  <a:gd name="T7" fmla="*/ 0 60000 65536"/>
                  <a:gd name="T8" fmla="*/ 0 60000 65536"/>
                  <a:gd name="T9" fmla="*/ 0 w 616"/>
                  <a:gd name="T10" fmla="*/ 0 h 52"/>
                  <a:gd name="T11" fmla="*/ 616 w 616"/>
                  <a:gd name="T12" fmla="*/ 52 h 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16" h="52">
                    <a:moveTo>
                      <a:pt x="0" y="52"/>
                    </a:moveTo>
                    <a:lnTo>
                      <a:pt x="424" y="52"/>
                    </a:lnTo>
                    <a:lnTo>
                      <a:pt x="616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0" name="Freeform 334"/>
              <p:cNvSpPr>
                <a:spLocks/>
              </p:cNvSpPr>
              <p:nvPr/>
            </p:nvSpPr>
            <p:spPr bwMode="auto">
              <a:xfrm>
                <a:off x="4685" y="3242"/>
                <a:ext cx="349" cy="66"/>
              </a:xfrm>
              <a:custGeom>
                <a:avLst/>
                <a:gdLst>
                  <a:gd name="T0" fmla="*/ 1 w 698"/>
                  <a:gd name="T1" fmla="*/ 2 h 132"/>
                  <a:gd name="T2" fmla="*/ 1 w 698"/>
                  <a:gd name="T3" fmla="*/ 2 h 132"/>
                  <a:gd name="T4" fmla="*/ 1 w 698"/>
                  <a:gd name="T5" fmla="*/ 2 h 132"/>
                  <a:gd name="T6" fmla="*/ 1 w 698"/>
                  <a:gd name="T7" fmla="*/ 2 h 132"/>
                  <a:gd name="T8" fmla="*/ 1 w 698"/>
                  <a:gd name="T9" fmla="*/ 2 h 132"/>
                  <a:gd name="T10" fmla="*/ 1 w 698"/>
                  <a:gd name="T11" fmla="*/ 1 h 132"/>
                  <a:gd name="T12" fmla="*/ 1 w 698"/>
                  <a:gd name="T13" fmla="*/ 1 h 132"/>
                  <a:gd name="T14" fmla="*/ 1 w 698"/>
                  <a:gd name="T15" fmla="*/ 1 h 132"/>
                  <a:gd name="T16" fmla="*/ 1 w 698"/>
                  <a:gd name="T17" fmla="*/ 1 h 132"/>
                  <a:gd name="T18" fmla="*/ 1 w 698"/>
                  <a:gd name="T19" fmla="*/ 1 h 132"/>
                  <a:gd name="T20" fmla="*/ 0 w 698"/>
                  <a:gd name="T21" fmla="*/ 1 h 132"/>
                  <a:gd name="T22" fmla="*/ 1 w 698"/>
                  <a:gd name="T23" fmla="*/ 1 h 132"/>
                  <a:gd name="T24" fmla="*/ 1 w 698"/>
                  <a:gd name="T25" fmla="*/ 1 h 132"/>
                  <a:gd name="T26" fmla="*/ 1 w 698"/>
                  <a:gd name="T27" fmla="*/ 1 h 132"/>
                  <a:gd name="T28" fmla="*/ 1 w 698"/>
                  <a:gd name="T29" fmla="*/ 1 h 132"/>
                  <a:gd name="T30" fmla="*/ 3 w 698"/>
                  <a:gd name="T31" fmla="*/ 0 h 132"/>
                  <a:gd name="T32" fmla="*/ 11 w 698"/>
                  <a:gd name="T33" fmla="*/ 0 h 132"/>
                  <a:gd name="T34" fmla="*/ 10 w 698"/>
                  <a:gd name="T35" fmla="*/ 1 h 132"/>
                  <a:gd name="T36" fmla="*/ 11 w 698"/>
                  <a:gd name="T37" fmla="*/ 1 h 132"/>
                  <a:gd name="T38" fmla="*/ 10 w 698"/>
                  <a:gd name="T39" fmla="*/ 1 h 132"/>
                  <a:gd name="T40" fmla="*/ 11 w 698"/>
                  <a:gd name="T41" fmla="*/ 1 h 132"/>
                  <a:gd name="T42" fmla="*/ 10 w 698"/>
                  <a:gd name="T43" fmla="*/ 1 h 132"/>
                  <a:gd name="T44" fmla="*/ 11 w 698"/>
                  <a:gd name="T45" fmla="*/ 1 h 132"/>
                  <a:gd name="T46" fmla="*/ 11 w 698"/>
                  <a:gd name="T47" fmla="*/ 1 h 132"/>
                  <a:gd name="T48" fmla="*/ 11 w 698"/>
                  <a:gd name="T49" fmla="*/ 1 h 132"/>
                  <a:gd name="T50" fmla="*/ 11 w 698"/>
                  <a:gd name="T51" fmla="*/ 1 h 132"/>
                  <a:gd name="T52" fmla="*/ 11 w 698"/>
                  <a:gd name="T53" fmla="*/ 1 h 132"/>
                  <a:gd name="T54" fmla="*/ 11 w 698"/>
                  <a:gd name="T55" fmla="*/ 1 h 132"/>
                  <a:gd name="T56" fmla="*/ 11 w 698"/>
                  <a:gd name="T57" fmla="*/ 1 h 132"/>
                  <a:gd name="T58" fmla="*/ 11 w 698"/>
                  <a:gd name="T59" fmla="*/ 1 h 132"/>
                  <a:gd name="T60" fmla="*/ 11 w 698"/>
                  <a:gd name="T61" fmla="*/ 1 h 132"/>
                  <a:gd name="T62" fmla="*/ 7 w 698"/>
                  <a:gd name="T63" fmla="*/ 2 h 132"/>
                  <a:gd name="T64" fmla="*/ 1 w 698"/>
                  <a:gd name="T65" fmla="*/ 2 h 13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98"/>
                  <a:gd name="T100" fmla="*/ 0 h 132"/>
                  <a:gd name="T101" fmla="*/ 698 w 698"/>
                  <a:gd name="T102" fmla="*/ 132 h 13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98" h="132">
                    <a:moveTo>
                      <a:pt x="9" y="132"/>
                    </a:moveTo>
                    <a:lnTo>
                      <a:pt x="36" y="125"/>
                    </a:lnTo>
                    <a:lnTo>
                      <a:pt x="19" y="125"/>
                    </a:lnTo>
                    <a:lnTo>
                      <a:pt x="46" y="117"/>
                    </a:lnTo>
                    <a:lnTo>
                      <a:pt x="29" y="117"/>
                    </a:lnTo>
                    <a:lnTo>
                      <a:pt x="55" y="109"/>
                    </a:lnTo>
                    <a:lnTo>
                      <a:pt x="36" y="109"/>
                    </a:lnTo>
                    <a:lnTo>
                      <a:pt x="65" y="102"/>
                    </a:lnTo>
                    <a:lnTo>
                      <a:pt x="19" y="102"/>
                    </a:lnTo>
                    <a:lnTo>
                      <a:pt x="46" y="94"/>
                    </a:lnTo>
                    <a:lnTo>
                      <a:pt x="0" y="94"/>
                    </a:lnTo>
                    <a:lnTo>
                      <a:pt x="55" y="81"/>
                    </a:lnTo>
                    <a:lnTo>
                      <a:pt x="9" y="81"/>
                    </a:lnTo>
                    <a:lnTo>
                      <a:pt x="46" y="71"/>
                    </a:lnTo>
                    <a:lnTo>
                      <a:pt x="21" y="71"/>
                    </a:lnTo>
                    <a:lnTo>
                      <a:pt x="238" y="0"/>
                    </a:lnTo>
                    <a:lnTo>
                      <a:pt x="679" y="0"/>
                    </a:lnTo>
                    <a:lnTo>
                      <a:pt x="635" y="13"/>
                    </a:lnTo>
                    <a:lnTo>
                      <a:pt x="698" y="13"/>
                    </a:lnTo>
                    <a:lnTo>
                      <a:pt x="616" y="35"/>
                    </a:lnTo>
                    <a:lnTo>
                      <a:pt x="662" y="35"/>
                    </a:lnTo>
                    <a:lnTo>
                      <a:pt x="635" y="42"/>
                    </a:lnTo>
                    <a:lnTo>
                      <a:pt x="679" y="42"/>
                    </a:lnTo>
                    <a:lnTo>
                      <a:pt x="652" y="50"/>
                    </a:lnTo>
                    <a:lnTo>
                      <a:pt x="698" y="50"/>
                    </a:lnTo>
                    <a:lnTo>
                      <a:pt x="671" y="58"/>
                    </a:lnTo>
                    <a:lnTo>
                      <a:pt x="688" y="58"/>
                    </a:lnTo>
                    <a:lnTo>
                      <a:pt x="667" y="63"/>
                    </a:lnTo>
                    <a:lnTo>
                      <a:pt x="679" y="65"/>
                    </a:lnTo>
                    <a:lnTo>
                      <a:pt x="652" y="73"/>
                    </a:lnTo>
                    <a:lnTo>
                      <a:pt x="671" y="73"/>
                    </a:lnTo>
                    <a:lnTo>
                      <a:pt x="451" y="132"/>
                    </a:lnTo>
                    <a:lnTo>
                      <a:pt x="9" y="1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1" name="Freeform 335"/>
              <p:cNvSpPr>
                <a:spLocks/>
              </p:cNvSpPr>
              <p:nvPr/>
            </p:nvSpPr>
            <p:spPr bwMode="auto">
              <a:xfrm>
                <a:off x="4685" y="3242"/>
                <a:ext cx="349" cy="66"/>
              </a:xfrm>
              <a:custGeom>
                <a:avLst/>
                <a:gdLst>
                  <a:gd name="T0" fmla="*/ 1 w 698"/>
                  <a:gd name="T1" fmla="*/ 2 h 132"/>
                  <a:gd name="T2" fmla="*/ 1 w 698"/>
                  <a:gd name="T3" fmla="*/ 2 h 132"/>
                  <a:gd name="T4" fmla="*/ 1 w 698"/>
                  <a:gd name="T5" fmla="*/ 2 h 132"/>
                  <a:gd name="T6" fmla="*/ 1 w 698"/>
                  <a:gd name="T7" fmla="*/ 2 h 132"/>
                  <a:gd name="T8" fmla="*/ 1 w 698"/>
                  <a:gd name="T9" fmla="*/ 2 h 132"/>
                  <a:gd name="T10" fmla="*/ 1 w 698"/>
                  <a:gd name="T11" fmla="*/ 1 h 132"/>
                  <a:gd name="T12" fmla="*/ 1 w 698"/>
                  <a:gd name="T13" fmla="*/ 1 h 132"/>
                  <a:gd name="T14" fmla="*/ 1 w 698"/>
                  <a:gd name="T15" fmla="*/ 1 h 132"/>
                  <a:gd name="T16" fmla="*/ 1 w 698"/>
                  <a:gd name="T17" fmla="*/ 1 h 132"/>
                  <a:gd name="T18" fmla="*/ 1 w 698"/>
                  <a:gd name="T19" fmla="*/ 1 h 132"/>
                  <a:gd name="T20" fmla="*/ 0 w 698"/>
                  <a:gd name="T21" fmla="*/ 1 h 132"/>
                  <a:gd name="T22" fmla="*/ 1 w 698"/>
                  <a:gd name="T23" fmla="*/ 1 h 132"/>
                  <a:gd name="T24" fmla="*/ 1 w 698"/>
                  <a:gd name="T25" fmla="*/ 1 h 132"/>
                  <a:gd name="T26" fmla="*/ 1 w 698"/>
                  <a:gd name="T27" fmla="*/ 1 h 132"/>
                  <a:gd name="T28" fmla="*/ 1 w 698"/>
                  <a:gd name="T29" fmla="*/ 1 h 132"/>
                  <a:gd name="T30" fmla="*/ 3 w 698"/>
                  <a:gd name="T31" fmla="*/ 0 h 132"/>
                  <a:gd name="T32" fmla="*/ 11 w 698"/>
                  <a:gd name="T33" fmla="*/ 0 h 132"/>
                  <a:gd name="T34" fmla="*/ 10 w 698"/>
                  <a:gd name="T35" fmla="*/ 1 h 132"/>
                  <a:gd name="T36" fmla="*/ 11 w 698"/>
                  <a:gd name="T37" fmla="*/ 1 h 132"/>
                  <a:gd name="T38" fmla="*/ 10 w 698"/>
                  <a:gd name="T39" fmla="*/ 1 h 132"/>
                  <a:gd name="T40" fmla="*/ 11 w 698"/>
                  <a:gd name="T41" fmla="*/ 1 h 132"/>
                  <a:gd name="T42" fmla="*/ 10 w 698"/>
                  <a:gd name="T43" fmla="*/ 1 h 132"/>
                  <a:gd name="T44" fmla="*/ 11 w 698"/>
                  <a:gd name="T45" fmla="*/ 1 h 132"/>
                  <a:gd name="T46" fmla="*/ 11 w 698"/>
                  <a:gd name="T47" fmla="*/ 1 h 132"/>
                  <a:gd name="T48" fmla="*/ 11 w 698"/>
                  <a:gd name="T49" fmla="*/ 1 h 132"/>
                  <a:gd name="T50" fmla="*/ 11 w 698"/>
                  <a:gd name="T51" fmla="*/ 1 h 132"/>
                  <a:gd name="T52" fmla="*/ 11 w 698"/>
                  <a:gd name="T53" fmla="*/ 1 h 132"/>
                  <a:gd name="T54" fmla="*/ 11 w 698"/>
                  <a:gd name="T55" fmla="*/ 1 h 132"/>
                  <a:gd name="T56" fmla="*/ 11 w 698"/>
                  <a:gd name="T57" fmla="*/ 1 h 132"/>
                  <a:gd name="T58" fmla="*/ 11 w 698"/>
                  <a:gd name="T59" fmla="*/ 1 h 132"/>
                  <a:gd name="T60" fmla="*/ 11 w 698"/>
                  <a:gd name="T61" fmla="*/ 1 h 132"/>
                  <a:gd name="T62" fmla="*/ 7 w 698"/>
                  <a:gd name="T63" fmla="*/ 2 h 132"/>
                  <a:gd name="T64" fmla="*/ 1 w 698"/>
                  <a:gd name="T65" fmla="*/ 2 h 13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98"/>
                  <a:gd name="T100" fmla="*/ 0 h 132"/>
                  <a:gd name="T101" fmla="*/ 698 w 698"/>
                  <a:gd name="T102" fmla="*/ 132 h 13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98" h="132">
                    <a:moveTo>
                      <a:pt x="9" y="132"/>
                    </a:moveTo>
                    <a:lnTo>
                      <a:pt x="36" y="125"/>
                    </a:lnTo>
                    <a:lnTo>
                      <a:pt x="19" y="125"/>
                    </a:lnTo>
                    <a:lnTo>
                      <a:pt x="46" y="117"/>
                    </a:lnTo>
                    <a:lnTo>
                      <a:pt x="29" y="117"/>
                    </a:lnTo>
                    <a:lnTo>
                      <a:pt x="55" y="109"/>
                    </a:lnTo>
                    <a:lnTo>
                      <a:pt x="36" y="109"/>
                    </a:lnTo>
                    <a:lnTo>
                      <a:pt x="65" y="102"/>
                    </a:lnTo>
                    <a:lnTo>
                      <a:pt x="19" y="102"/>
                    </a:lnTo>
                    <a:lnTo>
                      <a:pt x="46" y="94"/>
                    </a:lnTo>
                    <a:lnTo>
                      <a:pt x="0" y="94"/>
                    </a:lnTo>
                    <a:lnTo>
                      <a:pt x="55" y="81"/>
                    </a:lnTo>
                    <a:lnTo>
                      <a:pt x="9" y="81"/>
                    </a:lnTo>
                    <a:lnTo>
                      <a:pt x="46" y="71"/>
                    </a:lnTo>
                    <a:lnTo>
                      <a:pt x="21" y="71"/>
                    </a:lnTo>
                    <a:lnTo>
                      <a:pt x="238" y="0"/>
                    </a:lnTo>
                    <a:lnTo>
                      <a:pt x="679" y="0"/>
                    </a:lnTo>
                    <a:lnTo>
                      <a:pt x="635" y="13"/>
                    </a:lnTo>
                    <a:lnTo>
                      <a:pt x="698" y="13"/>
                    </a:lnTo>
                    <a:lnTo>
                      <a:pt x="616" y="35"/>
                    </a:lnTo>
                    <a:lnTo>
                      <a:pt x="662" y="35"/>
                    </a:lnTo>
                    <a:lnTo>
                      <a:pt x="635" y="42"/>
                    </a:lnTo>
                    <a:lnTo>
                      <a:pt x="679" y="42"/>
                    </a:lnTo>
                    <a:lnTo>
                      <a:pt x="652" y="50"/>
                    </a:lnTo>
                    <a:lnTo>
                      <a:pt x="698" y="50"/>
                    </a:lnTo>
                    <a:lnTo>
                      <a:pt x="671" y="58"/>
                    </a:lnTo>
                    <a:lnTo>
                      <a:pt x="688" y="58"/>
                    </a:lnTo>
                    <a:lnTo>
                      <a:pt x="667" y="63"/>
                    </a:lnTo>
                    <a:lnTo>
                      <a:pt x="679" y="65"/>
                    </a:lnTo>
                    <a:lnTo>
                      <a:pt x="652" y="73"/>
                    </a:lnTo>
                    <a:lnTo>
                      <a:pt x="671" y="73"/>
                    </a:lnTo>
                    <a:lnTo>
                      <a:pt x="451" y="132"/>
                    </a:lnTo>
                    <a:lnTo>
                      <a:pt x="9" y="132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2" name="Freeform 336"/>
              <p:cNvSpPr>
                <a:spLocks/>
              </p:cNvSpPr>
              <p:nvPr/>
            </p:nvSpPr>
            <p:spPr bwMode="auto">
              <a:xfrm>
                <a:off x="4708" y="3248"/>
                <a:ext cx="294" cy="29"/>
              </a:xfrm>
              <a:custGeom>
                <a:avLst/>
                <a:gdLst>
                  <a:gd name="T0" fmla="*/ 0 w 589"/>
                  <a:gd name="T1" fmla="*/ 1 h 58"/>
                  <a:gd name="T2" fmla="*/ 5 w 589"/>
                  <a:gd name="T3" fmla="*/ 1 h 58"/>
                  <a:gd name="T4" fmla="*/ 9 w 589"/>
                  <a:gd name="T5" fmla="*/ 0 h 58"/>
                  <a:gd name="T6" fmla="*/ 0 60000 65536"/>
                  <a:gd name="T7" fmla="*/ 0 60000 65536"/>
                  <a:gd name="T8" fmla="*/ 0 60000 65536"/>
                  <a:gd name="T9" fmla="*/ 0 w 589"/>
                  <a:gd name="T10" fmla="*/ 0 h 58"/>
                  <a:gd name="T11" fmla="*/ 589 w 589"/>
                  <a:gd name="T12" fmla="*/ 58 h 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9" h="58">
                    <a:moveTo>
                      <a:pt x="0" y="58"/>
                    </a:moveTo>
                    <a:lnTo>
                      <a:pt x="366" y="58"/>
                    </a:lnTo>
                    <a:lnTo>
                      <a:pt x="589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3" name="Freeform 337"/>
              <p:cNvSpPr>
                <a:spLocks/>
              </p:cNvSpPr>
              <p:nvPr/>
            </p:nvSpPr>
            <p:spPr bwMode="auto">
              <a:xfrm>
                <a:off x="4713" y="3259"/>
                <a:ext cx="280" cy="23"/>
              </a:xfrm>
              <a:custGeom>
                <a:avLst/>
                <a:gdLst>
                  <a:gd name="T0" fmla="*/ 0 w 561"/>
                  <a:gd name="T1" fmla="*/ 1 h 46"/>
                  <a:gd name="T2" fmla="*/ 6 w 561"/>
                  <a:gd name="T3" fmla="*/ 1 h 46"/>
                  <a:gd name="T4" fmla="*/ 8 w 561"/>
                  <a:gd name="T5" fmla="*/ 0 h 46"/>
                  <a:gd name="T6" fmla="*/ 0 60000 65536"/>
                  <a:gd name="T7" fmla="*/ 0 60000 65536"/>
                  <a:gd name="T8" fmla="*/ 0 60000 65536"/>
                  <a:gd name="T9" fmla="*/ 0 w 561"/>
                  <a:gd name="T10" fmla="*/ 0 h 46"/>
                  <a:gd name="T11" fmla="*/ 561 w 561"/>
                  <a:gd name="T12" fmla="*/ 46 h 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1" h="46">
                    <a:moveTo>
                      <a:pt x="0" y="46"/>
                    </a:moveTo>
                    <a:lnTo>
                      <a:pt x="396" y="46"/>
                    </a:lnTo>
                    <a:lnTo>
                      <a:pt x="561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4" name="Freeform 338"/>
              <p:cNvSpPr>
                <a:spLocks/>
              </p:cNvSpPr>
              <p:nvPr/>
            </p:nvSpPr>
            <p:spPr bwMode="auto">
              <a:xfrm>
                <a:off x="4708" y="3264"/>
                <a:ext cx="294" cy="25"/>
              </a:xfrm>
              <a:custGeom>
                <a:avLst/>
                <a:gdLst>
                  <a:gd name="T0" fmla="*/ 0 w 589"/>
                  <a:gd name="T1" fmla="*/ 1 h 50"/>
                  <a:gd name="T2" fmla="*/ 6 w 589"/>
                  <a:gd name="T3" fmla="*/ 1 h 50"/>
                  <a:gd name="T4" fmla="*/ 9 w 589"/>
                  <a:gd name="T5" fmla="*/ 0 h 50"/>
                  <a:gd name="T6" fmla="*/ 0 60000 65536"/>
                  <a:gd name="T7" fmla="*/ 0 60000 65536"/>
                  <a:gd name="T8" fmla="*/ 0 60000 65536"/>
                  <a:gd name="T9" fmla="*/ 0 w 589"/>
                  <a:gd name="T10" fmla="*/ 0 h 50"/>
                  <a:gd name="T11" fmla="*/ 589 w 589"/>
                  <a:gd name="T12" fmla="*/ 50 h 5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9" h="50">
                    <a:moveTo>
                      <a:pt x="0" y="50"/>
                    </a:moveTo>
                    <a:lnTo>
                      <a:pt x="395" y="50"/>
                    </a:lnTo>
                    <a:lnTo>
                      <a:pt x="589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5" name="Freeform 339"/>
              <p:cNvSpPr>
                <a:spLocks/>
              </p:cNvSpPr>
              <p:nvPr/>
            </p:nvSpPr>
            <p:spPr bwMode="auto">
              <a:xfrm>
                <a:off x="4713" y="3266"/>
                <a:ext cx="298" cy="26"/>
              </a:xfrm>
              <a:custGeom>
                <a:avLst/>
                <a:gdLst>
                  <a:gd name="T0" fmla="*/ 0 w 597"/>
                  <a:gd name="T1" fmla="*/ 1 h 52"/>
                  <a:gd name="T2" fmla="*/ 6 w 597"/>
                  <a:gd name="T3" fmla="*/ 1 h 52"/>
                  <a:gd name="T4" fmla="*/ 9 w 597"/>
                  <a:gd name="T5" fmla="*/ 0 h 52"/>
                  <a:gd name="T6" fmla="*/ 0 60000 65536"/>
                  <a:gd name="T7" fmla="*/ 0 60000 65536"/>
                  <a:gd name="T8" fmla="*/ 0 60000 65536"/>
                  <a:gd name="T9" fmla="*/ 0 w 597"/>
                  <a:gd name="T10" fmla="*/ 0 h 52"/>
                  <a:gd name="T11" fmla="*/ 597 w 597"/>
                  <a:gd name="T12" fmla="*/ 52 h 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97" h="52">
                    <a:moveTo>
                      <a:pt x="0" y="52"/>
                    </a:moveTo>
                    <a:lnTo>
                      <a:pt x="401" y="52"/>
                    </a:lnTo>
                    <a:lnTo>
                      <a:pt x="597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6" name="Freeform 340"/>
              <p:cNvSpPr>
                <a:spLocks/>
              </p:cNvSpPr>
              <p:nvPr/>
            </p:nvSpPr>
            <p:spPr bwMode="auto">
              <a:xfrm>
                <a:off x="4713" y="3270"/>
                <a:ext cx="307" cy="26"/>
              </a:xfrm>
              <a:custGeom>
                <a:avLst/>
                <a:gdLst>
                  <a:gd name="T0" fmla="*/ 0 w 614"/>
                  <a:gd name="T1" fmla="*/ 1 h 51"/>
                  <a:gd name="T2" fmla="*/ 6 w 614"/>
                  <a:gd name="T3" fmla="*/ 1 h 51"/>
                  <a:gd name="T4" fmla="*/ 10 w 614"/>
                  <a:gd name="T5" fmla="*/ 0 h 51"/>
                  <a:gd name="T6" fmla="*/ 0 60000 65536"/>
                  <a:gd name="T7" fmla="*/ 0 60000 65536"/>
                  <a:gd name="T8" fmla="*/ 0 60000 65536"/>
                  <a:gd name="T9" fmla="*/ 0 w 614"/>
                  <a:gd name="T10" fmla="*/ 0 h 51"/>
                  <a:gd name="T11" fmla="*/ 614 w 614"/>
                  <a:gd name="T12" fmla="*/ 51 h 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14" h="51">
                    <a:moveTo>
                      <a:pt x="0" y="51"/>
                    </a:moveTo>
                    <a:lnTo>
                      <a:pt x="422" y="51"/>
                    </a:lnTo>
                    <a:lnTo>
                      <a:pt x="614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7" name="Freeform 341"/>
              <p:cNvSpPr>
                <a:spLocks/>
              </p:cNvSpPr>
              <p:nvPr/>
            </p:nvSpPr>
            <p:spPr bwMode="auto">
              <a:xfrm>
                <a:off x="4708" y="3273"/>
                <a:ext cx="311" cy="27"/>
              </a:xfrm>
              <a:custGeom>
                <a:avLst/>
                <a:gdLst>
                  <a:gd name="T0" fmla="*/ 0 w 621"/>
                  <a:gd name="T1" fmla="*/ 1 h 54"/>
                  <a:gd name="T2" fmla="*/ 7 w 621"/>
                  <a:gd name="T3" fmla="*/ 1 h 54"/>
                  <a:gd name="T4" fmla="*/ 10 w 621"/>
                  <a:gd name="T5" fmla="*/ 0 h 54"/>
                  <a:gd name="T6" fmla="*/ 0 60000 65536"/>
                  <a:gd name="T7" fmla="*/ 0 60000 65536"/>
                  <a:gd name="T8" fmla="*/ 0 60000 65536"/>
                  <a:gd name="T9" fmla="*/ 0 w 621"/>
                  <a:gd name="T10" fmla="*/ 0 h 54"/>
                  <a:gd name="T11" fmla="*/ 621 w 621"/>
                  <a:gd name="T12" fmla="*/ 54 h 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21" h="54">
                    <a:moveTo>
                      <a:pt x="0" y="54"/>
                    </a:moveTo>
                    <a:lnTo>
                      <a:pt x="422" y="54"/>
                    </a:lnTo>
                    <a:lnTo>
                      <a:pt x="621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8" name="Freeform 342"/>
              <p:cNvSpPr>
                <a:spLocks/>
              </p:cNvSpPr>
              <p:nvPr/>
            </p:nvSpPr>
            <p:spPr bwMode="auto">
              <a:xfrm>
                <a:off x="4703" y="3278"/>
                <a:ext cx="308" cy="26"/>
              </a:xfrm>
              <a:custGeom>
                <a:avLst/>
                <a:gdLst>
                  <a:gd name="T0" fmla="*/ 0 w 616"/>
                  <a:gd name="T1" fmla="*/ 1 h 52"/>
                  <a:gd name="T2" fmla="*/ 6 w 616"/>
                  <a:gd name="T3" fmla="*/ 1 h 52"/>
                  <a:gd name="T4" fmla="*/ 10 w 616"/>
                  <a:gd name="T5" fmla="*/ 0 h 52"/>
                  <a:gd name="T6" fmla="*/ 0 60000 65536"/>
                  <a:gd name="T7" fmla="*/ 0 60000 65536"/>
                  <a:gd name="T8" fmla="*/ 0 60000 65536"/>
                  <a:gd name="T9" fmla="*/ 0 w 616"/>
                  <a:gd name="T10" fmla="*/ 0 h 52"/>
                  <a:gd name="T11" fmla="*/ 616 w 616"/>
                  <a:gd name="T12" fmla="*/ 52 h 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16" h="52">
                    <a:moveTo>
                      <a:pt x="0" y="52"/>
                    </a:moveTo>
                    <a:lnTo>
                      <a:pt x="424" y="52"/>
                    </a:lnTo>
                    <a:lnTo>
                      <a:pt x="616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9" name="Freeform 343"/>
              <p:cNvSpPr>
                <a:spLocks/>
              </p:cNvSpPr>
              <p:nvPr/>
            </p:nvSpPr>
            <p:spPr bwMode="auto">
              <a:xfrm>
                <a:off x="4685" y="3209"/>
                <a:ext cx="349" cy="65"/>
              </a:xfrm>
              <a:custGeom>
                <a:avLst/>
                <a:gdLst>
                  <a:gd name="T0" fmla="*/ 1 w 698"/>
                  <a:gd name="T1" fmla="*/ 2 h 130"/>
                  <a:gd name="T2" fmla="*/ 1 w 698"/>
                  <a:gd name="T3" fmla="*/ 2 h 130"/>
                  <a:gd name="T4" fmla="*/ 1 w 698"/>
                  <a:gd name="T5" fmla="*/ 2 h 130"/>
                  <a:gd name="T6" fmla="*/ 1 w 698"/>
                  <a:gd name="T7" fmla="*/ 2 h 130"/>
                  <a:gd name="T8" fmla="*/ 1 w 698"/>
                  <a:gd name="T9" fmla="*/ 2 h 130"/>
                  <a:gd name="T10" fmla="*/ 1 w 698"/>
                  <a:gd name="T11" fmla="*/ 1 h 130"/>
                  <a:gd name="T12" fmla="*/ 1 w 698"/>
                  <a:gd name="T13" fmla="*/ 1 h 130"/>
                  <a:gd name="T14" fmla="*/ 1 w 698"/>
                  <a:gd name="T15" fmla="*/ 1 h 130"/>
                  <a:gd name="T16" fmla="*/ 1 w 698"/>
                  <a:gd name="T17" fmla="*/ 1 h 130"/>
                  <a:gd name="T18" fmla="*/ 1 w 698"/>
                  <a:gd name="T19" fmla="*/ 1 h 130"/>
                  <a:gd name="T20" fmla="*/ 0 w 698"/>
                  <a:gd name="T21" fmla="*/ 1 h 130"/>
                  <a:gd name="T22" fmla="*/ 1 w 698"/>
                  <a:gd name="T23" fmla="*/ 1 h 130"/>
                  <a:gd name="T24" fmla="*/ 1 w 698"/>
                  <a:gd name="T25" fmla="*/ 1 h 130"/>
                  <a:gd name="T26" fmla="*/ 1 w 698"/>
                  <a:gd name="T27" fmla="*/ 1 h 130"/>
                  <a:gd name="T28" fmla="*/ 1 w 698"/>
                  <a:gd name="T29" fmla="*/ 1 h 130"/>
                  <a:gd name="T30" fmla="*/ 3 w 698"/>
                  <a:gd name="T31" fmla="*/ 0 h 130"/>
                  <a:gd name="T32" fmla="*/ 11 w 698"/>
                  <a:gd name="T33" fmla="*/ 0 h 130"/>
                  <a:gd name="T34" fmla="*/ 10 w 698"/>
                  <a:gd name="T35" fmla="*/ 1 h 130"/>
                  <a:gd name="T36" fmla="*/ 11 w 698"/>
                  <a:gd name="T37" fmla="*/ 1 h 130"/>
                  <a:gd name="T38" fmla="*/ 10 w 698"/>
                  <a:gd name="T39" fmla="*/ 1 h 130"/>
                  <a:gd name="T40" fmla="*/ 11 w 698"/>
                  <a:gd name="T41" fmla="*/ 1 h 130"/>
                  <a:gd name="T42" fmla="*/ 10 w 698"/>
                  <a:gd name="T43" fmla="*/ 1 h 130"/>
                  <a:gd name="T44" fmla="*/ 11 w 698"/>
                  <a:gd name="T45" fmla="*/ 1 h 130"/>
                  <a:gd name="T46" fmla="*/ 11 w 698"/>
                  <a:gd name="T47" fmla="*/ 1 h 130"/>
                  <a:gd name="T48" fmla="*/ 11 w 698"/>
                  <a:gd name="T49" fmla="*/ 1 h 130"/>
                  <a:gd name="T50" fmla="*/ 11 w 698"/>
                  <a:gd name="T51" fmla="*/ 1 h 130"/>
                  <a:gd name="T52" fmla="*/ 11 w 698"/>
                  <a:gd name="T53" fmla="*/ 1 h 130"/>
                  <a:gd name="T54" fmla="*/ 11 w 698"/>
                  <a:gd name="T55" fmla="*/ 1 h 130"/>
                  <a:gd name="T56" fmla="*/ 11 w 698"/>
                  <a:gd name="T57" fmla="*/ 1 h 130"/>
                  <a:gd name="T58" fmla="*/ 11 w 698"/>
                  <a:gd name="T59" fmla="*/ 1 h 130"/>
                  <a:gd name="T60" fmla="*/ 11 w 698"/>
                  <a:gd name="T61" fmla="*/ 1 h 130"/>
                  <a:gd name="T62" fmla="*/ 7 w 698"/>
                  <a:gd name="T63" fmla="*/ 2 h 130"/>
                  <a:gd name="T64" fmla="*/ 1 w 698"/>
                  <a:gd name="T65" fmla="*/ 2 h 13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98"/>
                  <a:gd name="T100" fmla="*/ 0 h 130"/>
                  <a:gd name="T101" fmla="*/ 698 w 698"/>
                  <a:gd name="T102" fmla="*/ 130 h 13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98" h="130">
                    <a:moveTo>
                      <a:pt x="9" y="130"/>
                    </a:moveTo>
                    <a:lnTo>
                      <a:pt x="36" y="123"/>
                    </a:lnTo>
                    <a:lnTo>
                      <a:pt x="19" y="125"/>
                    </a:lnTo>
                    <a:lnTo>
                      <a:pt x="46" y="115"/>
                    </a:lnTo>
                    <a:lnTo>
                      <a:pt x="29" y="115"/>
                    </a:lnTo>
                    <a:lnTo>
                      <a:pt x="55" y="109"/>
                    </a:lnTo>
                    <a:lnTo>
                      <a:pt x="36" y="109"/>
                    </a:lnTo>
                    <a:lnTo>
                      <a:pt x="65" y="101"/>
                    </a:lnTo>
                    <a:lnTo>
                      <a:pt x="19" y="101"/>
                    </a:lnTo>
                    <a:lnTo>
                      <a:pt x="46" y="94"/>
                    </a:lnTo>
                    <a:lnTo>
                      <a:pt x="0" y="94"/>
                    </a:lnTo>
                    <a:lnTo>
                      <a:pt x="55" y="78"/>
                    </a:lnTo>
                    <a:lnTo>
                      <a:pt x="9" y="78"/>
                    </a:lnTo>
                    <a:lnTo>
                      <a:pt x="46" y="71"/>
                    </a:lnTo>
                    <a:lnTo>
                      <a:pt x="21" y="71"/>
                    </a:lnTo>
                    <a:lnTo>
                      <a:pt x="238" y="0"/>
                    </a:lnTo>
                    <a:lnTo>
                      <a:pt x="679" y="0"/>
                    </a:lnTo>
                    <a:lnTo>
                      <a:pt x="635" y="11"/>
                    </a:lnTo>
                    <a:lnTo>
                      <a:pt x="698" y="11"/>
                    </a:lnTo>
                    <a:lnTo>
                      <a:pt x="616" y="34"/>
                    </a:lnTo>
                    <a:lnTo>
                      <a:pt x="662" y="34"/>
                    </a:lnTo>
                    <a:lnTo>
                      <a:pt x="635" y="42"/>
                    </a:lnTo>
                    <a:lnTo>
                      <a:pt x="679" y="42"/>
                    </a:lnTo>
                    <a:lnTo>
                      <a:pt x="652" y="50"/>
                    </a:lnTo>
                    <a:lnTo>
                      <a:pt x="698" y="50"/>
                    </a:lnTo>
                    <a:lnTo>
                      <a:pt x="671" y="57"/>
                    </a:lnTo>
                    <a:lnTo>
                      <a:pt x="688" y="57"/>
                    </a:lnTo>
                    <a:lnTo>
                      <a:pt x="667" y="63"/>
                    </a:lnTo>
                    <a:lnTo>
                      <a:pt x="679" y="65"/>
                    </a:lnTo>
                    <a:lnTo>
                      <a:pt x="652" y="71"/>
                    </a:lnTo>
                    <a:lnTo>
                      <a:pt x="671" y="71"/>
                    </a:lnTo>
                    <a:lnTo>
                      <a:pt x="451" y="130"/>
                    </a:lnTo>
                    <a:lnTo>
                      <a:pt x="9" y="1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0" name="Freeform 344"/>
              <p:cNvSpPr>
                <a:spLocks/>
              </p:cNvSpPr>
              <p:nvPr/>
            </p:nvSpPr>
            <p:spPr bwMode="auto">
              <a:xfrm>
                <a:off x="4685" y="3209"/>
                <a:ext cx="349" cy="65"/>
              </a:xfrm>
              <a:custGeom>
                <a:avLst/>
                <a:gdLst>
                  <a:gd name="T0" fmla="*/ 1 w 698"/>
                  <a:gd name="T1" fmla="*/ 2 h 130"/>
                  <a:gd name="T2" fmla="*/ 1 w 698"/>
                  <a:gd name="T3" fmla="*/ 2 h 130"/>
                  <a:gd name="T4" fmla="*/ 1 w 698"/>
                  <a:gd name="T5" fmla="*/ 2 h 130"/>
                  <a:gd name="T6" fmla="*/ 1 w 698"/>
                  <a:gd name="T7" fmla="*/ 2 h 130"/>
                  <a:gd name="T8" fmla="*/ 1 w 698"/>
                  <a:gd name="T9" fmla="*/ 2 h 130"/>
                  <a:gd name="T10" fmla="*/ 1 w 698"/>
                  <a:gd name="T11" fmla="*/ 1 h 130"/>
                  <a:gd name="T12" fmla="*/ 1 w 698"/>
                  <a:gd name="T13" fmla="*/ 1 h 130"/>
                  <a:gd name="T14" fmla="*/ 1 w 698"/>
                  <a:gd name="T15" fmla="*/ 1 h 130"/>
                  <a:gd name="T16" fmla="*/ 1 w 698"/>
                  <a:gd name="T17" fmla="*/ 1 h 130"/>
                  <a:gd name="T18" fmla="*/ 1 w 698"/>
                  <a:gd name="T19" fmla="*/ 1 h 130"/>
                  <a:gd name="T20" fmla="*/ 0 w 698"/>
                  <a:gd name="T21" fmla="*/ 1 h 130"/>
                  <a:gd name="T22" fmla="*/ 1 w 698"/>
                  <a:gd name="T23" fmla="*/ 1 h 130"/>
                  <a:gd name="T24" fmla="*/ 1 w 698"/>
                  <a:gd name="T25" fmla="*/ 1 h 130"/>
                  <a:gd name="T26" fmla="*/ 1 w 698"/>
                  <a:gd name="T27" fmla="*/ 1 h 130"/>
                  <a:gd name="T28" fmla="*/ 1 w 698"/>
                  <a:gd name="T29" fmla="*/ 1 h 130"/>
                  <a:gd name="T30" fmla="*/ 3 w 698"/>
                  <a:gd name="T31" fmla="*/ 0 h 130"/>
                  <a:gd name="T32" fmla="*/ 11 w 698"/>
                  <a:gd name="T33" fmla="*/ 0 h 130"/>
                  <a:gd name="T34" fmla="*/ 10 w 698"/>
                  <a:gd name="T35" fmla="*/ 1 h 130"/>
                  <a:gd name="T36" fmla="*/ 11 w 698"/>
                  <a:gd name="T37" fmla="*/ 1 h 130"/>
                  <a:gd name="T38" fmla="*/ 10 w 698"/>
                  <a:gd name="T39" fmla="*/ 1 h 130"/>
                  <a:gd name="T40" fmla="*/ 11 w 698"/>
                  <a:gd name="T41" fmla="*/ 1 h 130"/>
                  <a:gd name="T42" fmla="*/ 10 w 698"/>
                  <a:gd name="T43" fmla="*/ 1 h 130"/>
                  <a:gd name="T44" fmla="*/ 11 w 698"/>
                  <a:gd name="T45" fmla="*/ 1 h 130"/>
                  <a:gd name="T46" fmla="*/ 11 w 698"/>
                  <a:gd name="T47" fmla="*/ 1 h 130"/>
                  <a:gd name="T48" fmla="*/ 11 w 698"/>
                  <a:gd name="T49" fmla="*/ 1 h 130"/>
                  <a:gd name="T50" fmla="*/ 11 w 698"/>
                  <a:gd name="T51" fmla="*/ 1 h 130"/>
                  <a:gd name="T52" fmla="*/ 11 w 698"/>
                  <a:gd name="T53" fmla="*/ 1 h 130"/>
                  <a:gd name="T54" fmla="*/ 11 w 698"/>
                  <a:gd name="T55" fmla="*/ 1 h 130"/>
                  <a:gd name="T56" fmla="*/ 11 w 698"/>
                  <a:gd name="T57" fmla="*/ 1 h 130"/>
                  <a:gd name="T58" fmla="*/ 11 w 698"/>
                  <a:gd name="T59" fmla="*/ 1 h 130"/>
                  <a:gd name="T60" fmla="*/ 11 w 698"/>
                  <a:gd name="T61" fmla="*/ 1 h 130"/>
                  <a:gd name="T62" fmla="*/ 7 w 698"/>
                  <a:gd name="T63" fmla="*/ 2 h 130"/>
                  <a:gd name="T64" fmla="*/ 1 w 698"/>
                  <a:gd name="T65" fmla="*/ 2 h 13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98"/>
                  <a:gd name="T100" fmla="*/ 0 h 130"/>
                  <a:gd name="T101" fmla="*/ 698 w 698"/>
                  <a:gd name="T102" fmla="*/ 130 h 13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98" h="130">
                    <a:moveTo>
                      <a:pt x="9" y="130"/>
                    </a:moveTo>
                    <a:lnTo>
                      <a:pt x="36" y="123"/>
                    </a:lnTo>
                    <a:lnTo>
                      <a:pt x="19" y="125"/>
                    </a:lnTo>
                    <a:lnTo>
                      <a:pt x="46" y="115"/>
                    </a:lnTo>
                    <a:lnTo>
                      <a:pt x="29" y="115"/>
                    </a:lnTo>
                    <a:lnTo>
                      <a:pt x="55" y="109"/>
                    </a:lnTo>
                    <a:lnTo>
                      <a:pt x="36" y="109"/>
                    </a:lnTo>
                    <a:lnTo>
                      <a:pt x="65" y="101"/>
                    </a:lnTo>
                    <a:lnTo>
                      <a:pt x="19" y="101"/>
                    </a:lnTo>
                    <a:lnTo>
                      <a:pt x="46" y="94"/>
                    </a:lnTo>
                    <a:lnTo>
                      <a:pt x="0" y="94"/>
                    </a:lnTo>
                    <a:lnTo>
                      <a:pt x="55" y="78"/>
                    </a:lnTo>
                    <a:lnTo>
                      <a:pt x="9" y="78"/>
                    </a:lnTo>
                    <a:lnTo>
                      <a:pt x="46" y="71"/>
                    </a:lnTo>
                    <a:lnTo>
                      <a:pt x="21" y="71"/>
                    </a:lnTo>
                    <a:lnTo>
                      <a:pt x="238" y="0"/>
                    </a:lnTo>
                    <a:lnTo>
                      <a:pt x="679" y="0"/>
                    </a:lnTo>
                    <a:lnTo>
                      <a:pt x="635" y="11"/>
                    </a:lnTo>
                    <a:lnTo>
                      <a:pt x="698" y="11"/>
                    </a:lnTo>
                    <a:lnTo>
                      <a:pt x="616" y="34"/>
                    </a:lnTo>
                    <a:lnTo>
                      <a:pt x="662" y="34"/>
                    </a:lnTo>
                    <a:lnTo>
                      <a:pt x="635" y="42"/>
                    </a:lnTo>
                    <a:lnTo>
                      <a:pt x="679" y="42"/>
                    </a:lnTo>
                    <a:lnTo>
                      <a:pt x="652" y="50"/>
                    </a:lnTo>
                    <a:lnTo>
                      <a:pt x="698" y="50"/>
                    </a:lnTo>
                    <a:lnTo>
                      <a:pt x="671" y="57"/>
                    </a:lnTo>
                    <a:lnTo>
                      <a:pt x="688" y="57"/>
                    </a:lnTo>
                    <a:lnTo>
                      <a:pt x="667" y="63"/>
                    </a:lnTo>
                    <a:lnTo>
                      <a:pt x="679" y="65"/>
                    </a:lnTo>
                    <a:lnTo>
                      <a:pt x="652" y="71"/>
                    </a:lnTo>
                    <a:lnTo>
                      <a:pt x="671" y="71"/>
                    </a:lnTo>
                    <a:lnTo>
                      <a:pt x="451" y="130"/>
                    </a:lnTo>
                    <a:lnTo>
                      <a:pt x="9" y="13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1" name="Freeform 345"/>
              <p:cNvSpPr>
                <a:spLocks/>
              </p:cNvSpPr>
              <p:nvPr/>
            </p:nvSpPr>
            <p:spPr bwMode="auto">
              <a:xfrm>
                <a:off x="4708" y="3215"/>
                <a:ext cx="294" cy="29"/>
              </a:xfrm>
              <a:custGeom>
                <a:avLst/>
                <a:gdLst>
                  <a:gd name="T0" fmla="*/ 0 w 589"/>
                  <a:gd name="T1" fmla="*/ 0 h 60"/>
                  <a:gd name="T2" fmla="*/ 5 w 589"/>
                  <a:gd name="T3" fmla="*/ 0 h 60"/>
                  <a:gd name="T4" fmla="*/ 9 w 589"/>
                  <a:gd name="T5" fmla="*/ 0 h 60"/>
                  <a:gd name="T6" fmla="*/ 0 60000 65536"/>
                  <a:gd name="T7" fmla="*/ 0 60000 65536"/>
                  <a:gd name="T8" fmla="*/ 0 60000 65536"/>
                  <a:gd name="T9" fmla="*/ 0 w 589"/>
                  <a:gd name="T10" fmla="*/ 0 h 60"/>
                  <a:gd name="T11" fmla="*/ 589 w 589"/>
                  <a:gd name="T12" fmla="*/ 60 h 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9" h="60">
                    <a:moveTo>
                      <a:pt x="0" y="60"/>
                    </a:moveTo>
                    <a:lnTo>
                      <a:pt x="366" y="60"/>
                    </a:lnTo>
                    <a:lnTo>
                      <a:pt x="589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2" name="Freeform 346"/>
              <p:cNvSpPr>
                <a:spLocks/>
              </p:cNvSpPr>
              <p:nvPr/>
            </p:nvSpPr>
            <p:spPr bwMode="auto">
              <a:xfrm>
                <a:off x="4713" y="3226"/>
                <a:ext cx="280" cy="22"/>
              </a:xfrm>
              <a:custGeom>
                <a:avLst/>
                <a:gdLst>
                  <a:gd name="T0" fmla="*/ 0 w 561"/>
                  <a:gd name="T1" fmla="*/ 1 h 44"/>
                  <a:gd name="T2" fmla="*/ 6 w 561"/>
                  <a:gd name="T3" fmla="*/ 1 h 44"/>
                  <a:gd name="T4" fmla="*/ 8 w 561"/>
                  <a:gd name="T5" fmla="*/ 0 h 44"/>
                  <a:gd name="T6" fmla="*/ 0 60000 65536"/>
                  <a:gd name="T7" fmla="*/ 0 60000 65536"/>
                  <a:gd name="T8" fmla="*/ 0 60000 65536"/>
                  <a:gd name="T9" fmla="*/ 0 w 561"/>
                  <a:gd name="T10" fmla="*/ 0 h 44"/>
                  <a:gd name="T11" fmla="*/ 561 w 561"/>
                  <a:gd name="T12" fmla="*/ 44 h 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1" h="44">
                    <a:moveTo>
                      <a:pt x="0" y="44"/>
                    </a:moveTo>
                    <a:lnTo>
                      <a:pt x="396" y="44"/>
                    </a:lnTo>
                    <a:lnTo>
                      <a:pt x="561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3" name="Freeform 347"/>
              <p:cNvSpPr>
                <a:spLocks/>
              </p:cNvSpPr>
              <p:nvPr/>
            </p:nvSpPr>
            <p:spPr bwMode="auto">
              <a:xfrm>
                <a:off x="4708" y="3230"/>
                <a:ext cx="294" cy="26"/>
              </a:xfrm>
              <a:custGeom>
                <a:avLst/>
                <a:gdLst>
                  <a:gd name="T0" fmla="*/ 0 w 589"/>
                  <a:gd name="T1" fmla="*/ 1 h 52"/>
                  <a:gd name="T2" fmla="*/ 6 w 589"/>
                  <a:gd name="T3" fmla="*/ 1 h 52"/>
                  <a:gd name="T4" fmla="*/ 9 w 589"/>
                  <a:gd name="T5" fmla="*/ 0 h 52"/>
                  <a:gd name="T6" fmla="*/ 0 60000 65536"/>
                  <a:gd name="T7" fmla="*/ 0 60000 65536"/>
                  <a:gd name="T8" fmla="*/ 0 60000 65536"/>
                  <a:gd name="T9" fmla="*/ 0 w 589"/>
                  <a:gd name="T10" fmla="*/ 0 h 52"/>
                  <a:gd name="T11" fmla="*/ 589 w 589"/>
                  <a:gd name="T12" fmla="*/ 52 h 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9" h="52">
                    <a:moveTo>
                      <a:pt x="0" y="52"/>
                    </a:moveTo>
                    <a:lnTo>
                      <a:pt x="395" y="52"/>
                    </a:lnTo>
                    <a:lnTo>
                      <a:pt x="589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4" name="Freeform 348"/>
              <p:cNvSpPr>
                <a:spLocks/>
              </p:cNvSpPr>
              <p:nvPr/>
            </p:nvSpPr>
            <p:spPr bwMode="auto">
              <a:xfrm>
                <a:off x="4713" y="3234"/>
                <a:ext cx="298" cy="26"/>
              </a:xfrm>
              <a:custGeom>
                <a:avLst/>
                <a:gdLst>
                  <a:gd name="T0" fmla="*/ 0 w 597"/>
                  <a:gd name="T1" fmla="*/ 1 h 51"/>
                  <a:gd name="T2" fmla="*/ 6 w 597"/>
                  <a:gd name="T3" fmla="*/ 1 h 51"/>
                  <a:gd name="T4" fmla="*/ 9 w 597"/>
                  <a:gd name="T5" fmla="*/ 0 h 51"/>
                  <a:gd name="T6" fmla="*/ 0 60000 65536"/>
                  <a:gd name="T7" fmla="*/ 0 60000 65536"/>
                  <a:gd name="T8" fmla="*/ 0 60000 65536"/>
                  <a:gd name="T9" fmla="*/ 0 w 597"/>
                  <a:gd name="T10" fmla="*/ 0 h 51"/>
                  <a:gd name="T11" fmla="*/ 597 w 597"/>
                  <a:gd name="T12" fmla="*/ 51 h 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97" h="51">
                    <a:moveTo>
                      <a:pt x="0" y="51"/>
                    </a:moveTo>
                    <a:lnTo>
                      <a:pt x="401" y="51"/>
                    </a:lnTo>
                    <a:lnTo>
                      <a:pt x="597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5" name="Freeform 349"/>
              <p:cNvSpPr>
                <a:spLocks/>
              </p:cNvSpPr>
              <p:nvPr/>
            </p:nvSpPr>
            <p:spPr bwMode="auto">
              <a:xfrm>
                <a:off x="4713" y="3238"/>
                <a:ext cx="307" cy="26"/>
              </a:xfrm>
              <a:custGeom>
                <a:avLst/>
                <a:gdLst>
                  <a:gd name="T0" fmla="*/ 0 w 614"/>
                  <a:gd name="T1" fmla="*/ 1 h 52"/>
                  <a:gd name="T2" fmla="*/ 6 w 614"/>
                  <a:gd name="T3" fmla="*/ 1 h 52"/>
                  <a:gd name="T4" fmla="*/ 10 w 614"/>
                  <a:gd name="T5" fmla="*/ 0 h 52"/>
                  <a:gd name="T6" fmla="*/ 0 60000 65536"/>
                  <a:gd name="T7" fmla="*/ 0 60000 65536"/>
                  <a:gd name="T8" fmla="*/ 0 60000 65536"/>
                  <a:gd name="T9" fmla="*/ 0 w 614"/>
                  <a:gd name="T10" fmla="*/ 0 h 52"/>
                  <a:gd name="T11" fmla="*/ 614 w 614"/>
                  <a:gd name="T12" fmla="*/ 52 h 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14" h="52">
                    <a:moveTo>
                      <a:pt x="0" y="52"/>
                    </a:moveTo>
                    <a:lnTo>
                      <a:pt x="422" y="52"/>
                    </a:lnTo>
                    <a:lnTo>
                      <a:pt x="614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6" name="Freeform 350"/>
              <p:cNvSpPr>
                <a:spLocks/>
              </p:cNvSpPr>
              <p:nvPr/>
            </p:nvSpPr>
            <p:spPr bwMode="auto">
              <a:xfrm>
                <a:off x="4708" y="3241"/>
                <a:ext cx="311" cy="25"/>
              </a:xfrm>
              <a:custGeom>
                <a:avLst/>
                <a:gdLst>
                  <a:gd name="T0" fmla="*/ 0 w 621"/>
                  <a:gd name="T1" fmla="*/ 0 h 52"/>
                  <a:gd name="T2" fmla="*/ 7 w 621"/>
                  <a:gd name="T3" fmla="*/ 0 h 52"/>
                  <a:gd name="T4" fmla="*/ 10 w 621"/>
                  <a:gd name="T5" fmla="*/ 0 h 52"/>
                  <a:gd name="T6" fmla="*/ 0 60000 65536"/>
                  <a:gd name="T7" fmla="*/ 0 60000 65536"/>
                  <a:gd name="T8" fmla="*/ 0 60000 65536"/>
                  <a:gd name="T9" fmla="*/ 0 w 621"/>
                  <a:gd name="T10" fmla="*/ 0 h 52"/>
                  <a:gd name="T11" fmla="*/ 621 w 621"/>
                  <a:gd name="T12" fmla="*/ 52 h 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21" h="52">
                    <a:moveTo>
                      <a:pt x="0" y="52"/>
                    </a:moveTo>
                    <a:lnTo>
                      <a:pt x="422" y="52"/>
                    </a:lnTo>
                    <a:lnTo>
                      <a:pt x="621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7" name="Freeform 351"/>
              <p:cNvSpPr>
                <a:spLocks/>
              </p:cNvSpPr>
              <p:nvPr/>
            </p:nvSpPr>
            <p:spPr bwMode="auto">
              <a:xfrm>
                <a:off x="4703" y="3244"/>
                <a:ext cx="308" cy="26"/>
              </a:xfrm>
              <a:custGeom>
                <a:avLst/>
                <a:gdLst>
                  <a:gd name="T0" fmla="*/ 0 w 616"/>
                  <a:gd name="T1" fmla="*/ 1 h 52"/>
                  <a:gd name="T2" fmla="*/ 6 w 616"/>
                  <a:gd name="T3" fmla="*/ 1 h 52"/>
                  <a:gd name="T4" fmla="*/ 10 w 616"/>
                  <a:gd name="T5" fmla="*/ 0 h 52"/>
                  <a:gd name="T6" fmla="*/ 0 60000 65536"/>
                  <a:gd name="T7" fmla="*/ 0 60000 65536"/>
                  <a:gd name="T8" fmla="*/ 0 60000 65536"/>
                  <a:gd name="T9" fmla="*/ 0 w 616"/>
                  <a:gd name="T10" fmla="*/ 0 h 52"/>
                  <a:gd name="T11" fmla="*/ 616 w 616"/>
                  <a:gd name="T12" fmla="*/ 52 h 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16" h="52">
                    <a:moveTo>
                      <a:pt x="0" y="52"/>
                    </a:moveTo>
                    <a:lnTo>
                      <a:pt x="424" y="52"/>
                    </a:lnTo>
                    <a:lnTo>
                      <a:pt x="616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8" name="Freeform 352"/>
              <p:cNvSpPr>
                <a:spLocks/>
              </p:cNvSpPr>
              <p:nvPr/>
            </p:nvSpPr>
            <p:spPr bwMode="auto">
              <a:xfrm>
                <a:off x="4685" y="3176"/>
                <a:ext cx="349" cy="66"/>
              </a:xfrm>
              <a:custGeom>
                <a:avLst/>
                <a:gdLst>
                  <a:gd name="T0" fmla="*/ 1 w 698"/>
                  <a:gd name="T1" fmla="*/ 3 h 130"/>
                  <a:gd name="T2" fmla="*/ 1 w 698"/>
                  <a:gd name="T3" fmla="*/ 2 h 130"/>
                  <a:gd name="T4" fmla="*/ 1 w 698"/>
                  <a:gd name="T5" fmla="*/ 2 h 130"/>
                  <a:gd name="T6" fmla="*/ 1 w 698"/>
                  <a:gd name="T7" fmla="*/ 2 h 130"/>
                  <a:gd name="T8" fmla="*/ 1 w 698"/>
                  <a:gd name="T9" fmla="*/ 2 h 130"/>
                  <a:gd name="T10" fmla="*/ 1 w 698"/>
                  <a:gd name="T11" fmla="*/ 2 h 130"/>
                  <a:gd name="T12" fmla="*/ 1 w 698"/>
                  <a:gd name="T13" fmla="*/ 2 h 130"/>
                  <a:gd name="T14" fmla="*/ 1 w 698"/>
                  <a:gd name="T15" fmla="*/ 2 h 130"/>
                  <a:gd name="T16" fmla="*/ 1 w 698"/>
                  <a:gd name="T17" fmla="*/ 2 h 130"/>
                  <a:gd name="T18" fmla="*/ 1 w 698"/>
                  <a:gd name="T19" fmla="*/ 2 h 130"/>
                  <a:gd name="T20" fmla="*/ 0 w 698"/>
                  <a:gd name="T21" fmla="*/ 2 h 130"/>
                  <a:gd name="T22" fmla="*/ 1 w 698"/>
                  <a:gd name="T23" fmla="*/ 2 h 130"/>
                  <a:gd name="T24" fmla="*/ 1 w 698"/>
                  <a:gd name="T25" fmla="*/ 2 h 130"/>
                  <a:gd name="T26" fmla="*/ 1 w 698"/>
                  <a:gd name="T27" fmla="*/ 2 h 130"/>
                  <a:gd name="T28" fmla="*/ 1 w 698"/>
                  <a:gd name="T29" fmla="*/ 2 h 130"/>
                  <a:gd name="T30" fmla="*/ 3 w 698"/>
                  <a:gd name="T31" fmla="*/ 0 h 130"/>
                  <a:gd name="T32" fmla="*/ 11 w 698"/>
                  <a:gd name="T33" fmla="*/ 0 h 130"/>
                  <a:gd name="T34" fmla="*/ 10 w 698"/>
                  <a:gd name="T35" fmla="*/ 1 h 130"/>
                  <a:gd name="T36" fmla="*/ 11 w 698"/>
                  <a:gd name="T37" fmla="*/ 1 h 130"/>
                  <a:gd name="T38" fmla="*/ 10 w 698"/>
                  <a:gd name="T39" fmla="*/ 1 h 130"/>
                  <a:gd name="T40" fmla="*/ 11 w 698"/>
                  <a:gd name="T41" fmla="*/ 1 h 130"/>
                  <a:gd name="T42" fmla="*/ 10 w 698"/>
                  <a:gd name="T43" fmla="*/ 1 h 130"/>
                  <a:gd name="T44" fmla="*/ 11 w 698"/>
                  <a:gd name="T45" fmla="*/ 1 h 130"/>
                  <a:gd name="T46" fmla="*/ 11 w 698"/>
                  <a:gd name="T47" fmla="*/ 1 h 130"/>
                  <a:gd name="T48" fmla="*/ 11 w 698"/>
                  <a:gd name="T49" fmla="*/ 1 h 130"/>
                  <a:gd name="T50" fmla="*/ 11 w 698"/>
                  <a:gd name="T51" fmla="*/ 1 h 130"/>
                  <a:gd name="T52" fmla="*/ 11 w 698"/>
                  <a:gd name="T53" fmla="*/ 1 h 130"/>
                  <a:gd name="T54" fmla="*/ 11 w 698"/>
                  <a:gd name="T55" fmla="*/ 1 h 130"/>
                  <a:gd name="T56" fmla="*/ 11 w 698"/>
                  <a:gd name="T57" fmla="*/ 1 h 130"/>
                  <a:gd name="T58" fmla="*/ 11 w 698"/>
                  <a:gd name="T59" fmla="*/ 2 h 130"/>
                  <a:gd name="T60" fmla="*/ 11 w 698"/>
                  <a:gd name="T61" fmla="*/ 2 h 130"/>
                  <a:gd name="T62" fmla="*/ 7 w 698"/>
                  <a:gd name="T63" fmla="*/ 3 h 130"/>
                  <a:gd name="T64" fmla="*/ 1 w 698"/>
                  <a:gd name="T65" fmla="*/ 3 h 13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98"/>
                  <a:gd name="T100" fmla="*/ 0 h 130"/>
                  <a:gd name="T101" fmla="*/ 698 w 698"/>
                  <a:gd name="T102" fmla="*/ 130 h 13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98" h="130">
                    <a:moveTo>
                      <a:pt x="9" y="130"/>
                    </a:moveTo>
                    <a:lnTo>
                      <a:pt x="36" y="122"/>
                    </a:lnTo>
                    <a:lnTo>
                      <a:pt x="19" y="122"/>
                    </a:lnTo>
                    <a:lnTo>
                      <a:pt x="46" y="115"/>
                    </a:lnTo>
                    <a:lnTo>
                      <a:pt x="29" y="115"/>
                    </a:lnTo>
                    <a:lnTo>
                      <a:pt x="55" y="107"/>
                    </a:lnTo>
                    <a:lnTo>
                      <a:pt x="36" y="107"/>
                    </a:lnTo>
                    <a:lnTo>
                      <a:pt x="65" y="101"/>
                    </a:lnTo>
                    <a:lnTo>
                      <a:pt x="19" y="101"/>
                    </a:lnTo>
                    <a:lnTo>
                      <a:pt x="46" y="94"/>
                    </a:lnTo>
                    <a:lnTo>
                      <a:pt x="0" y="94"/>
                    </a:lnTo>
                    <a:lnTo>
                      <a:pt x="55" y="78"/>
                    </a:lnTo>
                    <a:lnTo>
                      <a:pt x="9" y="78"/>
                    </a:lnTo>
                    <a:lnTo>
                      <a:pt x="46" y="69"/>
                    </a:lnTo>
                    <a:lnTo>
                      <a:pt x="21" y="69"/>
                    </a:lnTo>
                    <a:lnTo>
                      <a:pt x="238" y="0"/>
                    </a:lnTo>
                    <a:lnTo>
                      <a:pt x="679" y="0"/>
                    </a:lnTo>
                    <a:lnTo>
                      <a:pt x="635" y="11"/>
                    </a:lnTo>
                    <a:lnTo>
                      <a:pt x="698" y="11"/>
                    </a:lnTo>
                    <a:lnTo>
                      <a:pt x="616" y="34"/>
                    </a:lnTo>
                    <a:lnTo>
                      <a:pt x="662" y="34"/>
                    </a:lnTo>
                    <a:lnTo>
                      <a:pt x="635" y="42"/>
                    </a:lnTo>
                    <a:lnTo>
                      <a:pt x="679" y="42"/>
                    </a:lnTo>
                    <a:lnTo>
                      <a:pt x="652" y="49"/>
                    </a:lnTo>
                    <a:lnTo>
                      <a:pt x="698" y="49"/>
                    </a:lnTo>
                    <a:lnTo>
                      <a:pt x="671" y="57"/>
                    </a:lnTo>
                    <a:lnTo>
                      <a:pt x="688" y="57"/>
                    </a:lnTo>
                    <a:lnTo>
                      <a:pt x="667" y="63"/>
                    </a:lnTo>
                    <a:lnTo>
                      <a:pt x="679" y="63"/>
                    </a:lnTo>
                    <a:lnTo>
                      <a:pt x="652" y="71"/>
                    </a:lnTo>
                    <a:lnTo>
                      <a:pt x="671" y="71"/>
                    </a:lnTo>
                    <a:lnTo>
                      <a:pt x="451" y="130"/>
                    </a:lnTo>
                    <a:lnTo>
                      <a:pt x="9" y="1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9" name="Freeform 353"/>
              <p:cNvSpPr>
                <a:spLocks/>
              </p:cNvSpPr>
              <p:nvPr/>
            </p:nvSpPr>
            <p:spPr bwMode="auto">
              <a:xfrm>
                <a:off x="4685" y="3176"/>
                <a:ext cx="349" cy="66"/>
              </a:xfrm>
              <a:custGeom>
                <a:avLst/>
                <a:gdLst>
                  <a:gd name="T0" fmla="*/ 1 w 698"/>
                  <a:gd name="T1" fmla="*/ 3 h 130"/>
                  <a:gd name="T2" fmla="*/ 1 w 698"/>
                  <a:gd name="T3" fmla="*/ 2 h 130"/>
                  <a:gd name="T4" fmla="*/ 1 w 698"/>
                  <a:gd name="T5" fmla="*/ 2 h 130"/>
                  <a:gd name="T6" fmla="*/ 1 w 698"/>
                  <a:gd name="T7" fmla="*/ 2 h 130"/>
                  <a:gd name="T8" fmla="*/ 1 w 698"/>
                  <a:gd name="T9" fmla="*/ 2 h 130"/>
                  <a:gd name="T10" fmla="*/ 1 w 698"/>
                  <a:gd name="T11" fmla="*/ 2 h 130"/>
                  <a:gd name="T12" fmla="*/ 1 w 698"/>
                  <a:gd name="T13" fmla="*/ 2 h 130"/>
                  <a:gd name="T14" fmla="*/ 1 w 698"/>
                  <a:gd name="T15" fmla="*/ 2 h 130"/>
                  <a:gd name="T16" fmla="*/ 1 w 698"/>
                  <a:gd name="T17" fmla="*/ 2 h 130"/>
                  <a:gd name="T18" fmla="*/ 1 w 698"/>
                  <a:gd name="T19" fmla="*/ 2 h 130"/>
                  <a:gd name="T20" fmla="*/ 0 w 698"/>
                  <a:gd name="T21" fmla="*/ 2 h 130"/>
                  <a:gd name="T22" fmla="*/ 1 w 698"/>
                  <a:gd name="T23" fmla="*/ 2 h 130"/>
                  <a:gd name="T24" fmla="*/ 1 w 698"/>
                  <a:gd name="T25" fmla="*/ 2 h 130"/>
                  <a:gd name="T26" fmla="*/ 1 w 698"/>
                  <a:gd name="T27" fmla="*/ 2 h 130"/>
                  <a:gd name="T28" fmla="*/ 1 w 698"/>
                  <a:gd name="T29" fmla="*/ 2 h 130"/>
                  <a:gd name="T30" fmla="*/ 3 w 698"/>
                  <a:gd name="T31" fmla="*/ 0 h 130"/>
                  <a:gd name="T32" fmla="*/ 11 w 698"/>
                  <a:gd name="T33" fmla="*/ 0 h 130"/>
                  <a:gd name="T34" fmla="*/ 10 w 698"/>
                  <a:gd name="T35" fmla="*/ 1 h 130"/>
                  <a:gd name="T36" fmla="*/ 11 w 698"/>
                  <a:gd name="T37" fmla="*/ 1 h 130"/>
                  <a:gd name="T38" fmla="*/ 10 w 698"/>
                  <a:gd name="T39" fmla="*/ 1 h 130"/>
                  <a:gd name="T40" fmla="*/ 11 w 698"/>
                  <a:gd name="T41" fmla="*/ 1 h 130"/>
                  <a:gd name="T42" fmla="*/ 10 w 698"/>
                  <a:gd name="T43" fmla="*/ 1 h 130"/>
                  <a:gd name="T44" fmla="*/ 11 w 698"/>
                  <a:gd name="T45" fmla="*/ 1 h 130"/>
                  <a:gd name="T46" fmla="*/ 11 w 698"/>
                  <a:gd name="T47" fmla="*/ 1 h 130"/>
                  <a:gd name="T48" fmla="*/ 11 w 698"/>
                  <a:gd name="T49" fmla="*/ 1 h 130"/>
                  <a:gd name="T50" fmla="*/ 11 w 698"/>
                  <a:gd name="T51" fmla="*/ 1 h 130"/>
                  <a:gd name="T52" fmla="*/ 11 w 698"/>
                  <a:gd name="T53" fmla="*/ 1 h 130"/>
                  <a:gd name="T54" fmla="*/ 11 w 698"/>
                  <a:gd name="T55" fmla="*/ 1 h 130"/>
                  <a:gd name="T56" fmla="*/ 11 w 698"/>
                  <a:gd name="T57" fmla="*/ 1 h 130"/>
                  <a:gd name="T58" fmla="*/ 11 w 698"/>
                  <a:gd name="T59" fmla="*/ 2 h 130"/>
                  <a:gd name="T60" fmla="*/ 11 w 698"/>
                  <a:gd name="T61" fmla="*/ 2 h 130"/>
                  <a:gd name="T62" fmla="*/ 7 w 698"/>
                  <a:gd name="T63" fmla="*/ 3 h 130"/>
                  <a:gd name="T64" fmla="*/ 1 w 698"/>
                  <a:gd name="T65" fmla="*/ 3 h 13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98"/>
                  <a:gd name="T100" fmla="*/ 0 h 130"/>
                  <a:gd name="T101" fmla="*/ 698 w 698"/>
                  <a:gd name="T102" fmla="*/ 130 h 13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98" h="130">
                    <a:moveTo>
                      <a:pt x="9" y="130"/>
                    </a:moveTo>
                    <a:lnTo>
                      <a:pt x="36" y="122"/>
                    </a:lnTo>
                    <a:lnTo>
                      <a:pt x="19" y="122"/>
                    </a:lnTo>
                    <a:lnTo>
                      <a:pt x="46" y="115"/>
                    </a:lnTo>
                    <a:lnTo>
                      <a:pt x="29" y="115"/>
                    </a:lnTo>
                    <a:lnTo>
                      <a:pt x="55" y="107"/>
                    </a:lnTo>
                    <a:lnTo>
                      <a:pt x="36" y="107"/>
                    </a:lnTo>
                    <a:lnTo>
                      <a:pt x="65" y="101"/>
                    </a:lnTo>
                    <a:lnTo>
                      <a:pt x="19" y="101"/>
                    </a:lnTo>
                    <a:lnTo>
                      <a:pt x="46" y="94"/>
                    </a:lnTo>
                    <a:lnTo>
                      <a:pt x="0" y="94"/>
                    </a:lnTo>
                    <a:lnTo>
                      <a:pt x="55" y="78"/>
                    </a:lnTo>
                    <a:lnTo>
                      <a:pt x="9" y="78"/>
                    </a:lnTo>
                    <a:lnTo>
                      <a:pt x="46" y="69"/>
                    </a:lnTo>
                    <a:lnTo>
                      <a:pt x="21" y="69"/>
                    </a:lnTo>
                    <a:lnTo>
                      <a:pt x="238" y="0"/>
                    </a:lnTo>
                    <a:lnTo>
                      <a:pt x="679" y="0"/>
                    </a:lnTo>
                    <a:lnTo>
                      <a:pt x="635" y="11"/>
                    </a:lnTo>
                    <a:lnTo>
                      <a:pt x="698" y="11"/>
                    </a:lnTo>
                    <a:lnTo>
                      <a:pt x="616" y="34"/>
                    </a:lnTo>
                    <a:lnTo>
                      <a:pt x="662" y="34"/>
                    </a:lnTo>
                    <a:lnTo>
                      <a:pt x="635" y="42"/>
                    </a:lnTo>
                    <a:lnTo>
                      <a:pt x="679" y="42"/>
                    </a:lnTo>
                    <a:lnTo>
                      <a:pt x="652" y="49"/>
                    </a:lnTo>
                    <a:lnTo>
                      <a:pt x="698" y="49"/>
                    </a:lnTo>
                    <a:lnTo>
                      <a:pt x="671" y="57"/>
                    </a:lnTo>
                    <a:lnTo>
                      <a:pt x="688" y="57"/>
                    </a:lnTo>
                    <a:lnTo>
                      <a:pt x="667" y="63"/>
                    </a:lnTo>
                    <a:lnTo>
                      <a:pt x="679" y="63"/>
                    </a:lnTo>
                    <a:lnTo>
                      <a:pt x="652" y="71"/>
                    </a:lnTo>
                    <a:lnTo>
                      <a:pt x="671" y="71"/>
                    </a:lnTo>
                    <a:lnTo>
                      <a:pt x="451" y="130"/>
                    </a:lnTo>
                    <a:lnTo>
                      <a:pt x="9" y="13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80" name="Freeform 354"/>
              <p:cNvSpPr>
                <a:spLocks/>
              </p:cNvSpPr>
              <p:nvPr/>
            </p:nvSpPr>
            <p:spPr bwMode="auto">
              <a:xfrm>
                <a:off x="4708" y="3182"/>
                <a:ext cx="294" cy="29"/>
              </a:xfrm>
              <a:custGeom>
                <a:avLst/>
                <a:gdLst>
                  <a:gd name="T0" fmla="*/ 0 w 589"/>
                  <a:gd name="T1" fmla="*/ 1 h 58"/>
                  <a:gd name="T2" fmla="*/ 5 w 589"/>
                  <a:gd name="T3" fmla="*/ 1 h 58"/>
                  <a:gd name="T4" fmla="*/ 9 w 589"/>
                  <a:gd name="T5" fmla="*/ 0 h 58"/>
                  <a:gd name="T6" fmla="*/ 0 60000 65536"/>
                  <a:gd name="T7" fmla="*/ 0 60000 65536"/>
                  <a:gd name="T8" fmla="*/ 0 60000 65536"/>
                  <a:gd name="T9" fmla="*/ 0 w 589"/>
                  <a:gd name="T10" fmla="*/ 0 h 58"/>
                  <a:gd name="T11" fmla="*/ 589 w 589"/>
                  <a:gd name="T12" fmla="*/ 58 h 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9" h="58">
                    <a:moveTo>
                      <a:pt x="0" y="58"/>
                    </a:moveTo>
                    <a:lnTo>
                      <a:pt x="366" y="58"/>
                    </a:lnTo>
                    <a:lnTo>
                      <a:pt x="589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81" name="Freeform 355"/>
              <p:cNvSpPr>
                <a:spLocks/>
              </p:cNvSpPr>
              <p:nvPr/>
            </p:nvSpPr>
            <p:spPr bwMode="auto">
              <a:xfrm>
                <a:off x="4713" y="3194"/>
                <a:ext cx="280" cy="22"/>
              </a:xfrm>
              <a:custGeom>
                <a:avLst/>
                <a:gdLst>
                  <a:gd name="T0" fmla="*/ 0 w 561"/>
                  <a:gd name="T1" fmla="*/ 1 h 44"/>
                  <a:gd name="T2" fmla="*/ 6 w 561"/>
                  <a:gd name="T3" fmla="*/ 1 h 44"/>
                  <a:gd name="T4" fmla="*/ 8 w 561"/>
                  <a:gd name="T5" fmla="*/ 0 h 44"/>
                  <a:gd name="T6" fmla="*/ 0 60000 65536"/>
                  <a:gd name="T7" fmla="*/ 0 60000 65536"/>
                  <a:gd name="T8" fmla="*/ 0 60000 65536"/>
                  <a:gd name="T9" fmla="*/ 0 w 561"/>
                  <a:gd name="T10" fmla="*/ 0 h 44"/>
                  <a:gd name="T11" fmla="*/ 561 w 561"/>
                  <a:gd name="T12" fmla="*/ 44 h 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1" h="44">
                    <a:moveTo>
                      <a:pt x="0" y="44"/>
                    </a:moveTo>
                    <a:lnTo>
                      <a:pt x="396" y="44"/>
                    </a:lnTo>
                    <a:lnTo>
                      <a:pt x="561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82" name="Freeform 356"/>
              <p:cNvSpPr>
                <a:spLocks/>
              </p:cNvSpPr>
              <p:nvPr/>
            </p:nvSpPr>
            <p:spPr bwMode="auto">
              <a:xfrm>
                <a:off x="4708" y="3197"/>
                <a:ext cx="294" cy="26"/>
              </a:xfrm>
              <a:custGeom>
                <a:avLst/>
                <a:gdLst>
                  <a:gd name="T0" fmla="*/ 0 w 589"/>
                  <a:gd name="T1" fmla="*/ 1 h 52"/>
                  <a:gd name="T2" fmla="*/ 6 w 589"/>
                  <a:gd name="T3" fmla="*/ 1 h 52"/>
                  <a:gd name="T4" fmla="*/ 9 w 589"/>
                  <a:gd name="T5" fmla="*/ 0 h 52"/>
                  <a:gd name="T6" fmla="*/ 0 60000 65536"/>
                  <a:gd name="T7" fmla="*/ 0 60000 65536"/>
                  <a:gd name="T8" fmla="*/ 0 60000 65536"/>
                  <a:gd name="T9" fmla="*/ 0 w 589"/>
                  <a:gd name="T10" fmla="*/ 0 h 52"/>
                  <a:gd name="T11" fmla="*/ 589 w 589"/>
                  <a:gd name="T12" fmla="*/ 52 h 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9" h="52">
                    <a:moveTo>
                      <a:pt x="0" y="52"/>
                    </a:moveTo>
                    <a:lnTo>
                      <a:pt x="395" y="52"/>
                    </a:lnTo>
                    <a:lnTo>
                      <a:pt x="589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83" name="Freeform 357"/>
              <p:cNvSpPr>
                <a:spLocks/>
              </p:cNvSpPr>
              <p:nvPr/>
            </p:nvSpPr>
            <p:spPr bwMode="auto">
              <a:xfrm>
                <a:off x="4713" y="3201"/>
                <a:ext cx="298" cy="26"/>
              </a:xfrm>
              <a:custGeom>
                <a:avLst/>
                <a:gdLst>
                  <a:gd name="T0" fmla="*/ 0 w 597"/>
                  <a:gd name="T1" fmla="*/ 1 h 52"/>
                  <a:gd name="T2" fmla="*/ 6 w 597"/>
                  <a:gd name="T3" fmla="*/ 1 h 52"/>
                  <a:gd name="T4" fmla="*/ 9 w 597"/>
                  <a:gd name="T5" fmla="*/ 0 h 52"/>
                  <a:gd name="T6" fmla="*/ 0 60000 65536"/>
                  <a:gd name="T7" fmla="*/ 0 60000 65536"/>
                  <a:gd name="T8" fmla="*/ 0 60000 65536"/>
                  <a:gd name="T9" fmla="*/ 0 w 597"/>
                  <a:gd name="T10" fmla="*/ 0 h 52"/>
                  <a:gd name="T11" fmla="*/ 597 w 597"/>
                  <a:gd name="T12" fmla="*/ 52 h 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97" h="52">
                    <a:moveTo>
                      <a:pt x="0" y="52"/>
                    </a:moveTo>
                    <a:lnTo>
                      <a:pt x="401" y="52"/>
                    </a:lnTo>
                    <a:lnTo>
                      <a:pt x="597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84" name="Freeform 358"/>
              <p:cNvSpPr>
                <a:spLocks/>
              </p:cNvSpPr>
              <p:nvPr/>
            </p:nvSpPr>
            <p:spPr bwMode="auto">
              <a:xfrm>
                <a:off x="4713" y="3205"/>
                <a:ext cx="307" cy="26"/>
              </a:xfrm>
              <a:custGeom>
                <a:avLst/>
                <a:gdLst>
                  <a:gd name="T0" fmla="*/ 0 w 614"/>
                  <a:gd name="T1" fmla="*/ 1 h 52"/>
                  <a:gd name="T2" fmla="*/ 6 w 614"/>
                  <a:gd name="T3" fmla="*/ 1 h 52"/>
                  <a:gd name="T4" fmla="*/ 10 w 614"/>
                  <a:gd name="T5" fmla="*/ 0 h 52"/>
                  <a:gd name="T6" fmla="*/ 0 60000 65536"/>
                  <a:gd name="T7" fmla="*/ 0 60000 65536"/>
                  <a:gd name="T8" fmla="*/ 0 60000 65536"/>
                  <a:gd name="T9" fmla="*/ 0 w 614"/>
                  <a:gd name="T10" fmla="*/ 0 h 52"/>
                  <a:gd name="T11" fmla="*/ 614 w 614"/>
                  <a:gd name="T12" fmla="*/ 52 h 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14" h="52">
                    <a:moveTo>
                      <a:pt x="0" y="52"/>
                    </a:moveTo>
                    <a:lnTo>
                      <a:pt x="422" y="52"/>
                    </a:lnTo>
                    <a:lnTo>
                      <a:pt x="614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85" name="Freeform 359"/>
              <p:cNvSpPr>
                <a:spLocks/>
              </p:cNvSpPr>
              <p:nvPr/>
            </p:nvSpPr>
            <p:spPr bwMode="auto">
              <a:xfrm>
                <a:off x="4708" y="3208"/>
                <a:ext cx="311" cy="26"/>
              </a:xfrm>
              <a:custGeom>
                <a:avLst/>
                <a:gdLst>
                  <a:gd name="T0" fmla="*/ 0 w 621"/>
                  <a:gd name="T1" fmla="*/ 1 h 52"/>
                  <a:gd name="T2" fmla="*/ 7 w 621"/>
                  <a:gd name="T3" fmla="*/ 1 h 52"/>
                  <a:gd name="T4" fmla="*/ 10 w 621"/>
                  <a:gd name="T5" fmla="*/ 0 h 52"/>
                  <a:gd name="T6" fmla="*/ 0 60000 65536"/>
                  <a:gd name="T7" fmla="*/ 0 60000 65536"/>
                  <a:gd name="T8" fmla="*/ 0 60000 65536"/>
                  <a:gd name="T9" fmla="*/ 0 w 621"/>
                  <a:gd name="T10" fmla="*/ 0 h 52"/>
                  <a:gd name="T11" fmla="*/ 621 w 621"/>
                  <a:gd name="T12" fmla="*/ 52 h 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21" h="52">
                    <a:moveTo>
                      <a:pt x="0" y="52"/>
                    </a:moveTo>
                    <a:lnTo>
                      <a:pt x="422" y="52"/>
                    </a:lnTo>
                    <a:lnTo>
                      <a:pt x="621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86" name="Freeform 360"/>
              <p:cNvSpPr>
                <a:spLocks/>
              </p:cNvSpPr>
              <p:nvPr/>
            </p:nvSpPr>
            <p:spPr bwMode="auto">
              <a:xfrm>
                <a:off x="4703" y="3212"/>
                <a:ext cx="308" cy="26"/>
              </a:xfrm>
              <a:custGeom>
                <a:avLst/>
                <a:gdLst>
                  <a:gd name="T0" fmla="*/ 0 w 616"/>
                  <a:gd name="T1" fmla="*/ 1 h 51"/>
                  <a:gd name="T2" fmla="*/ 6 w 616"/>
                  <a:gd name="T3" fmla="*/ 1 h 51"/>
                  <a:gd name="T4" fmla="*/ 10 w 616"/>
                  <a:gd name="T5" fmla="*/ 0 h 51"/>
                  <a:gd name="T6" fmla="*/ 0 60000 65536"/>
                  <a:gd name="T7" fmla="*/ 0 60000 65536"/>
                  <a:gd name="T8" fmla="*/ 0 60000 65536"/>
                  <a:gd name="T9" fmla="*/ 0 w 616"/>
                  <a:gd name="T10" fmla="*/ 0 h 51"/>
                  <a:gd name="T11" fmla="*/ 616 w 616"/>
                  <a:gd name="T12" fmla="*/ 51 h 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16" h="51">
                    <a:moveTo>
                      <a:pt x="0" y="51"/>
                    </a:moveTo>
                    <a:lnTo>
                      <a:pt x="424" y="51"/>
                    </a:lnTo>
                    <a:lnTo>
                      <a:pt x="616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87" name="Freeform 361"/>
              <p:cNvSpPr>
                <a:spLocks/>
              </p:cNvSpPr>
              <p:nvPr/>
            </p:nvSpPr>
            <p:spPr bwMode="auto">
              <a:xfrm>
                <a:off x="4685" y="3143"/>
                <a:ext cx="349" cy="66"/>
              </a:xfrm>
              <a:custGeom>
                <a:avLst/>
                <a:gdLst>
                  <a:gd name="T0" fmla="*/ 1 w 698"/>
                  <a:gd name="T1" fmla="*/ 2 h 133"/>
                  <a:gd name="T2" fmla="*/ 1 w 698"/>
                  <a:gd name="T3" fmla="*/ 1 h 133"/>
                  <a:gd name="T4" fmla="*/ 1 w 698"/>
                  <a:gd name="T5" fmla="*/ 1 h 133"/>
                  <a:gd name="T6" fmla="*/ 1 w 698"/>
                  <a:gd name="T7" fmla="*/ 1 h 133"/>
                  <a:gd name="T8" fmla="*/ 1 w 698"/>
                  <a:gd name="T9" fmla="*/ 1 h 133"/>
                  <a:gd name="T10" fmla="*/ 1 w 698"/>
                  <a:gd name="T11" fmla="*/ 1 h 133"/>
                  <a:gd name="T12" fmla="*/ 1 w 698"/>
                  <a:gd name="T13" fmla="*/ 1 h 133"/>
                  <a:gd name="T14" fmla="*/ 1 w 698"/>
                  <a:gd name="T15" fmla="*/ 1 h 133"/>
                  <a:gd name="T16" fmla="*/ 1 w 698"/>
                  <a:gd name="T17" fmla="*/ 1 h 133"/>
                  <a:gd name="T18" fmla="*/ 1 w 698"/>
                  <a:gd name="T19" fmla="*/ 1 h 133"/>
                  <a:gd name="T20" fmla="*/ 0 w 698"/>
                  <a:gd name="T21" fmla="*/ 1 h 133"/>
                  <a:gd name="T22" fmla="*/ 1 w 698"/>
                  <a:gd name="T23" fmla="*/ 1 h 133"/>
                  <a:gd name="T24" fmla="*/ 1 w 698"/>
                  <a:gd name="T25" fmla="*/ 1 h 133"/>
                  <a:gd name="T26" fmla="*/ 1 w 698"/>
                  <a:gd name="T27" fmla="*/ 1 h 133"/>
                  <a:gd name="T28" fmla="*/ 1 w 698"/>
                  <a:gd name="T29" fmla="*/ 1 h 133"/>
                  <a:gd name="T30" fmla="*/ 3 w 698"/>
                  <a:gd name="T31" fmla="*/ 0 h 133"/>
                  <a:gd name="T32" fmla="*/ 11 w 698"/>
                  <a:gd name="T33" fmla="*/ 0 h 133"/>
                  <a:gd name="T34" fmla="*/ 10 w 698"/>
                  <a:gd name="T35" fmla="*/ 0 h 133"/>
                  <a:gd name="T36" fmla="*/ 11 w 698"/>
                  <a:gd name="T37" fmla="*/ 0 h 133"/>
                  <a:gd name="T38" fmla="*/ 10 w 698"/>
                  <a:gd name="T39" fmla="*/ 0 h 133"/>
                  <a:gd name="T40" fmla="*/ 11 w 698"/>
                  <a:gd name="T41" fmla="*/ 0 h 133"/>
                  <a:gd name="T42" fmla="*/ 10 w 698"/>
                  <a:gd name="T43" fmla="*/ 0 h 133"/>
                  <a:gd name="T44" fmla="*/ 11 w 698"/>
                  <a:gd name="T45" fmla="*/ 0 h 133"/>
                  <a:gd name="T46" fmla="*/ 11 w 698"/>
                  <a:gd name="T47" fmla="*/ 0 h 133"/>
                  <a:gd name="T48" fmla="*/ 11 w 698"/>
                  <a:gd name="T49" fmla="*/ 0 h 133"/>
                  <a:gd name="T50" fmla="*/ 11 w 698"/>
                  <a:gd name="T51" fmla="*/ 0 h 133"/>
                  <a:gd name="T52" fmla="*/ 11 w 698"/>
                  <a:gd name="T53" fmla="*/ 0 h 133"/>
                  <a:gd name="T54" fmla="*/ 11 w 698"/>
                  <a:gd name="T55" fmla="*/ 1 h 133"/>
                  <a:gd name="T56" fmla="*/ 11 w 698"/>
                  <a:gd name="T57" fmla="*/ 1 h 133"/>
                  <a:gd name="T58" fmla="*/ 11 w 698"/>
                  <a:gd name="T59" fmla="*/ 1 h 133"/>
                  <a:gd name="T60" fmla="*/ 11 w 698"/>
                  <a:gd name="T61" fmla="*/ 1 h 133"/>
                  <a:gd name="T62" fmla="*/ 7 w 698"/>
                  <a:gd name="T63" fmla="*/ 2 h 133"/>
                  <a:gd name="T64" fmla="*/ 1 w 698"/>
                  <a:gd name="T65" fmla="*/ 2 h 13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98"/>
                  <a:gd name="T100" fmla="*/ 0 h 133"/>
                  <a:gd name="T101" fmla="*/ 698 w 698"/>
                  <a:gd name="T102" fmla="*/ 133 h 13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98" h="133">
                    <a:moveTo>
                      <a:pt x="9" y="133"/>
                    </a:moveTo>
                    <a:lnTo>
                      <a:pt x="36" y="125"/>
                    </a:lnTo>
                    <a:lnTo>
                      <a:pt x="19" y="125"/>
                    </a:lnTo>
                    <a:lnTo>
                      <a:pt x="46" y="117"/>
                    </a:lnTo>
                    <a:lnTo>
                      <a:pt x="29" y="117"/>
                    </a:lnTo>
                    <a:lnTo>
                      <a:pt x="55" y="110"/>
                    </a:lnTo>
                    <a:lnTo>
                      <a:pt x="36" y="110"/>
                    </a:lnTo>
                    <a:lnTo>
                      <a:pt x="65" y="104"/>
                    </a:lnTo>
                    <a:lnTo>
                      <a:pt x="19" y="104"/>
                    </a:lnTo>
                    <a:lnTo>
                      <a:pt x="46" y="96"/>
                    </a:lnTo>
                    <a:lnTo>
                      <a:pt x="0" y="96"/>
                    </a:lnTo>
                    <a:lnTo>
                      <a:pt x="55" y="81"/>
                    </a:lnTo>
                    <a:lnTo>
                      <a:pt x="9" y="81"/>
                    </a:lnTo>
                    <a:lnTo>
                      <a:pt x="46" y="71"/>
                    </a:lnTo>
                    <a:lnTo>
                      <a:pt x="21" y="71"/>
                    </a:lnTo>
                    <a:lnTo>
                      <a:pt x="238" y="0"/>
                    </a:lnTo>
                    <a:lnTo>
                      <a:pt x="679" y="0"/>
                    </a:lnTo>
                    <a:lnTo>
                      <a:pt x="635" y="14"/>
                    </a:lnTo>
                    <a:lnTo>
                      <a:pt x="698" y="14"/>
                    </a:lnTo>
                    <a:lnTo>
                      <a:pt x="616" y="37"/>
                    </a:lnTo>
                    <a:lnTo>
                      <a:pt x="662" y="37"/>
                    </a:lnTo>
                    <a:lnTo>
                      <a:pt x="635" y="45"/>
                    </a:lnTo>
                    <a:lnTo>
                      <a:pt x="679" y="45"/>
                    </a:lnTo>
                    <a:lnTo>
                      <a:pt x="652" y="50"/>
                    </a:lnTo>
                    <a:lnTo>
                      <a:pt x="698" y="50"/>
                    </a:lnTo>
                    <a:lnTo>
                      <a:pt x="671" y="58"/>
                    </a:lnTo>
                    <a:lnTo>
                      <a:pt x="688" y="58"/>
                    </a:lnTo>
                    <a:lnTo>
                      <a:pt x="667" y="66"/>
                    </a:lnTo>
                    <a:lnTo>
                      <a:pt x="679" y="66"/>
                    </a:lnTo>
                    <a:lnTo>
                      <a:pt x="652" y="73"/>
                    </a:lnTo>
                    <a:lnTo>
                      <a:pt x="671" y="73"/>
                    </a:lnTo>
                    <a:lnTo>
                      <a:pt x="451" y="133"/>
                    </a:lnTo>
                    <a:lnTo>
                      <a:pt x="9" y="1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88" name="Freeform 362"/>
              <p:cNvSpPr>
                <a:spLocks/>
              </p:cNvSpPr>
              <p:nvPr/>
            </p:nvSpPr>
            <p:spPr bwMode="auto">
              <a:xfrm>
                <a:off x="4685" y="3143"/>
                <a:ext cx="349" cy="66"/>
              </a:xfrm>
              <a:custGeom>
                <a:avLst/>
                <a:gdLst>
                  <a:gd name="T0" fmla="*/ 1 w 698"/>
                  <a:gd name="T1" fmla="*/ 2 h 133"/>
                  <a:gd name="T2" fmla="*/ 1 w 698"/>
                  <a:gd name="T3" fmla="*/ 1 h 133"/>
                  <a:gd name="T4" fmla="*/ 1 w 698"/>
                  <a:gd name="T5" fmla="*/ 1 h 133"/>
                  <a:gd name="T6" fmla="*/ 1 w 698"/>
                  <a:gd name="T7" fmla="*/ 1 h 133"/>
                  <a:gd name="T8" fmla="*/ 1 w 698"/>
                  <a:gd name="T9" fmla="*/ 1 h 133"/>
                  <a:gd name="T10" fmla="*/ 1 w 698"/>
                  <a:gd name="T11" fmla="*/ 1 h 133"/>
                  <a:gd name="T12" fmla="*/ 1 w 698"/>
                  <a:gd name="T13" fmla="*/ 1 h 133"/>
                  <a:gd name="T14" fmla="*/ 1 w 698"/>
                  <a:gd name="T15" fmla="*/ 1 h 133"/>
                  <a:gd name="T16" fmla="*/ 1 w 698"/>
                  <a:gd name="T17" fmla="*/ 1 h 133"/>
                  <a:gd name="T18" fmla="*/ 1 w 698"/>
                  <a:gd name="T19" fmla="*/ 1 h 133"/>
                  <a:gd name="T20" fmla="*/ 0 w 698"/>
                  <a:gd name="T21" fmla="*/ 1 h 133"/>
                  <a:gd name="T22" fmla="*/ 1 w 698"/>
                  <a:gd name="T23" fmla="*/ 1 h 133"/>
                  <a:gd name="T24" fmla="*/ 1 w 698"/>
                  <a:gd name="T25" fmla="*/ 1 h 133"/>
                  <a:gd name="T26" fmla="*/ 1 w 698"/>
                  <a:gd name="T27" fmla="*/ 1 h 133"/>
                  <a:gd name="T28" fmla="*/ 1 w 698"/>
                  <a:gd name="T29" fmla="*/ 1 h 133"/>
                  <a:gd name="T30" fmla="*/ 3 w 698"/>
                  <a:gd name="T31" fmla="*/ 0 h 133"/>
                  <a:gd name="T32" fmla="*/ 11 w 698"/>
                  <a:gd name="T33" fmla="*/ 0 h 133"/>
                  <a:gd name="T34" fmla="*/ 10 w 698"/>
                  <a:gd name="T35" fmla="*/ 0 h 133"/>
                  <a:gd name="T36" fmla="*/ 11 w 698"/>
                  <a:gd name="T37" fmla="*/ 0 h 133"/>
                  <a:gd name="T38" fmla="*/ 10 w 698"/>
                  <a:gd name="T39" fmla="*/ 0 h 133"/>
                  <a:gd name="T40" fmla="*/ 11 w 698"/>
                  <a:gd name="T41" fmla="*/ 0 h 133"/>
                  <a:gd name="T42" fmla="*/ 10 w 698"/>
                  <a:gd name="T43" fmla="*/ 0 h 133"/>
                  <a:gd name="T44" fmla="*/ 11 w 698"/>
                  <a:gd name="T45" fmla="*/ 0 h 133"/>
                  <a:gd name="T46" fmla="*/ 11 w 698"/>
                  <a:gd name="T47" fmla="*/ 0 h 133"/>
                  <a:gd name="T48" fmla="*/ 11 w 698"/>
                  <a:gd name="T49" fmla="*/ 0 h 133"/>
                  <a:gd name="T50" fmla="*/ 11 w 698"/>
                  <a:gd name="T51" fmla="*/ 0 h 133"/>
                  <a:gd name="T52" fmla="*/ 11 w 698"/>
                  <a:gd name="T53" fmla="*/ 0 h 133"/>
                  <a:gd name="T54" fmla="*/ 11 w 698"/>
                  <a:gd name="T55" fmla="*/ 1 h 133"/>
                  <a:gd name="T56" fmla="*/ 11 w 698"/>
                  <a:gd name="T57" fmla="*/ 1 h 133"/>
                  <a:gd name="T58" fmla="*/ 11 w 698"/>
                  <a:gd name="T59" fmla="*/ 1 h 133"/>
                  <a:gd name="T60" fmla="*/ 11 w 698"/>
                  <a:gd name="T61" fmla="*/ 1 h 133"/>
                  <a:gd name="T62" fmla="*/ 7 w 698"/>
                  <a:gd name="T63" fmla="*/ 2 h 133"/>
                  <a:gd name="T64" fmla="*/ 1 w 698"/>
                  <a:gd name="T65" fmla="*/ 2 h 13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98"/>
                  <a:gd name="T100" fmla="*/ 0 h 133"/>
                  <a:gd name="T101" fmla="*/ 698 w 698"/>
                  <a:gd name="T102" fmla="*/ 133 h 13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98" h="133">
                    <a:moveTo>
                      <a:pt x="9" y="133"/>
                    </a:moveTo>
                    <a:lnTo>
                      <a:pt x="36" y="125"/>
                    </a:lnTo>
                    <a:lnTo>
                      <a:pt x="19" y="125"/>
                    </a:lnTo>
                    <a:lnTo>
                      <a:pt x="46" y="117"/>
                    </a:lnTo>
                    <a:lnTo>
                      <a:pt x="29" y="117"/>
                    </a:lnTo>
                    <a:lnTo>
                      <a:pt x="55" y="110"/>
                    </a:lnTo>
                    <a:lnTo>
                      <a:pt x="36" y="110"/>
                    </a:lnTo>
                    <a:lnTo>
                      <a:pt x="65" y="104"/>
                    </a:lnTo>
                    <a:lnTo>
                      <a:pt x="19" y="104"/>
                    </a:lnTo>
                    <a:lnTo>
                      <a:pt x="46" y="96"/>
                    </a:lnTo>
                    <a:lnTo>
                      <a:pt x="0" y="96"/>
                    </a:lnTo>
                    <a:lnTo>
                      <a:pt x="55" y="81"/>
                    </a:lnTo>
                    <a:lnTo>
                      <a:pt x="9" y="81"/>
                    </a:lnTo>
                    <a:lnTo>
                      <a:pt x="46" y="71"/>
                    </a:lnTo>
                    <a:lnTo>
                      <a:pt x="21" y="71"/>
                    </a:lnTo>
                    <a:lnTo>
                      <a:pt x="238" y="0"/>
                    </a:lnTo>
                    <a:lnTo>
                      <a:pt x="679" y="0"/>
                    </a:lnTo>
                    <a:lnTo>
                      <a:pt x="635" y="14"/>
                    </a:lnTo>
                    <a:lnTo>
                      <a:pt x="698" y="14"/>
                    </a:lnTo>
                    <a:lnTo>
                      <a:pt x="616" y="37"/>
                    </a:lnTo>
                    <a:lnTo>
                      <a:pt x="662" y="37"/>
                    </a:lnTo>
                    <a:lnTo>
                      <a:pt x="635" y="45"/>
                    </a:lnTo>
                    <a:lnTo>
                      <a:pt x="679" y="45"/>
                    </a:lnTo>
                    <a:lnTo>
                      <a:pt x="652" y="50"/>
                    </a:lnTo>
                    <a:lnTo>
                      <a:pt x="698" y="50"/>
                    </a:lnTo>
                    <a:lnTo>
                      <a:pt x="671" y="58"/>
                    </a:lnTo>
                    <a:lnTo>
                      <a:pt x="688" y="58"/>
                    </a:lnTo>
                    <a:lnTo>
                      <a:pt x="667" y="66"/>
                    </a:lnTo>
                    <a:lnTo>
                      <a:pt x="679" y="66"/>
                    </a:lnTo>
                    <a:lnTo>
                      <a:pt x="652" y="73"/>
                    </a:lnTo>
                    <a:lnTo>
                      <a:pt x="671" y="73"/>
                    </a:lnTo>
                    <a:lnTo>
                      <a:pt x="451" y="133"/>
                    </a:lnTo>
                    <a:lnTo>
                      <a:pt x="9" y="133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89" name="Freeform 363"/>
              <p:cNvSpPr>
                <a:spLocks/>
              </p:cNvSpPr>
              <p:nvPr/>
            </p:nvSpPr>
            <p:spPr bwMode="auto">
              <a:xfrm>
                <a:off x="4708" y="3149"/>
                <a:ext cx="294" cy="29"/>
              </a:xfrm>
              <a:custGeom>
                <a:avLst/>
                <a:gdLst>
                  <a:gd name="T0" fmla="*/ 0 w 589"/>
                  <a:gd name="T1" fmla="*/ 1 h 57"/>
                  <a:gd name="T2" fmla="*/ 5 w 589"/>
                  <a:gd name="T3" fmla="*/ 1 h 57"/>
                  <a:gd name="T4" fmla="*/ 9 w 589"/>
                  <a:gd name="T5" fmla="*/ 0 h 57"/>
                  <a:gd name="T6" fmla="*/ 0 60000 65536"/>
                  <a:gd name="T7" fmla="*/ 0 60000 65536"/>
                  <a:gd name="T8" fmla="*/ 0 60000 65536"/>
                  <a:gd name="T9" fmla="*/ 0 w 589"/>
                  <a:gd name="T10" fmla="*/ 0 h 57"/>
                  <a:gd name="T11" fmla="*/ 589 w 589"/>
                  <a:gd name="T12" fmla="*/ 57 h 5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9" h="57">
                    <a:moveTo>
                      <a:pt x="0" y="57"/>
                    </a:moveTo>
                    <a:lnTo>
                      <a:pt x="366" y="57"/>
                    </a:lnTo>
                    <a:lnTo>
                      <a:pt x="589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0" name="Freeform 364"/>
              <p:cNvSpPr>
                <a:spLocks/>
              </p:cNvSpPr>
              <p:nvPr/>
            </p:nvSpPr>
            <p:spPr bwMode="auto">
              <a:xfrm>
                <a:off x="4713" y="3161"/>
                <a:ext cx="280" cy="22"/>
              </a:xfrm>
              <a:custGeom>
                <a:avLst/>
                <a:gdLst>
                  <a:gd name="T0" fmla="*/ 0 w 561"/>
                  <a:gd name="T1" fmla="*/ 1 h 44"/>
                  <a:gd name="T2" fmla="*/ 6 w 561"/>
                  <a:gd name="T3" fmla="*/ 1 h 44"/>
                  <a:gd name="T4" fmla="*/ 8 w 561"/>
                  <a:gd name="T5" fmla="*/ 0 h 44"/>
                  <a:gd name="T6" fmla="*/ 0 60000 65536"/>
                  <a:gd name="T7" fmla="*/ 0 60000 65536"/>
                  <a:gd name="T8" fmla="*/ 0 60000 65536"/>
                  <a:gd name="T9" fmla="*/ 0 w 561"/>
                  <a:gd name="T10" fmla="*/ 0 h 44"/>
                  <a:gd name="T11" fmla="*/ 561 w 561"/>
                  <a:gd name="T12" fmla="*/ 44 h 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1" h="44">
                    <a:moveTo>
                      <a:pt x="0" y="44"/>
                    </a:moveTo>
                    <a:lnTo>
                      <a:pt x="396" y="44"/>
                    </a:lnTo>
                    <a:lnTo>
                      <a:pt x="561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1" name="Freeform 365"/>
              <p:cNvSpPr>
                <a:spLocks/>
              </p:cNvSpPr>
              <p:nvPr/>
            </p:nvSpPr>
            <p:spPr bwMode="auto">
              <a:xfrm>
                <a:off x="4708" y="3165"/>
                <a:ext cx="294" cy="26"/>
              </a:xfrm>
              <a:custGeom>
                <a:avLst/>
                <a:gdLst>
                  <a:gd name="T0" fmla="*/ 0 w 589"/>
                  <a:gd name="T1" fmla="*/ 1 h 51"/>
                  <a:gd name="T2" fmla="*/ 6 w 589"/>
                  <a:gd name="T3" fmla="*/ 1 h 51"/>
                  <a:gd name="T4" fmla="*/ 9 w 589"/>
                  <a:gd name="T5" fmla="*/ 0 h 51"/>
                  <a:gd name="T6" fmla="*/ 0 60000 65536"/>
                  <a:gd name="T7" fmla="*/ 0 60000 65536"/>
                  <a:gd name="T8" fmla="*/ 0 60000 65536"/>
                  <a:gd name="T9" fmla="*/ 0 w 589"/>
                  <a:gd name="T10" fmla="*/ 0 h 51"/>
                  <a:gd name="T11" fmla="*/ 589 w 589"/>
                  <a:gd name="T12" fmla="*/ 51 h 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9" h="51">
                    <a:moveTo>
                      <a:pt x="0" y="51"/>
                    </a:moveTo>
                    <a:lnTo>
                      <a:pt x="395" y="51"/>
                    </a:lnTo>
                    <a:lnTo>
                      <a:pt x="589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2" name="Freeform 366"/>
              <p:cNvSpPr>
                <a:spLocks/>
              </p:cNvSpPr>
              <p:nvPr/>
            </p:nvSpPr>
            <p:spPr bwMode="auto">
              <a:xfrm>
                <a:off x="4713" y="3169"/>
                <a:ext cx="298" cy="26"/>
              </a:xfrm>
              <a:custGeom>
                <a:avLst/>
                <a:gdLst>
                  <a:gd name="T0" fmla="*/ 0 w 597"/>
                  <a:gd name="T1" fmla="*/ 1 h 52"/>
                  <a:gd name="T2" fmla="*/ 6 w 597"/>
                  <a:gd name="T3" fmla="*/ 1 h 52"/>
                  <a:gd name="T4" fmla="*/ 9 w 597"/>
                  <a:gd name="T5" fmla="*/ 0 h 52"/>
                  <a:gd name="T6" fmla="*/ 0 60000 65536"/>
                  <a:gd name="T7" fmla="*/ 0 60000 65536"/>
                  <a:gd name="T8" fmla="*/ 0 60000 65536"/>
                  <a:gd name="T9" fmla="*/ 0 w 597"/>
                  <a:gd name="T10" fmla="*/ 0 h 52"/>
                  <a:gd name="T11" fmla="*/ 597 w 597"/>
                  <a:gd name="T12" fmla="*/ 52 h 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97" h="52">
                    <a:moveTo>
                      <a:pt x="0" y="52"/>
                    </a:moveTo>
                    <a:lnTo>
                      <a:pt x="401" y="52"/>
                    </a:lnTo>
                    <a:lnTo>
                      <a:pt x="597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3" name="Freeform 367"/>
              <p:cNvSpPr>
                <a:spLocks/>
              </p:cNvSpPr>
              <p:nvPr/>
            </p:nvSpPr>
            <p:spPr bwMode="auto">
              <a:xfrm>
                <a:off x="4713" y="3172"/>
                <a:ext cx="307" cy="25"/>
              </a:xfrm>
              <a:custGeom>
                <a:avLst/>
                <a:gdLst>
                  <a:gd name="T0" fmla="*/ 0 w 614"/>
                  <a:gd name="T1" fmla="*/ 0 h 52"/>
                  <a:gd name="T2" fmla="*/ 6 w 614"/>
                  <a:gd name="T3" fmla="*/ 0 h 52"/>
                  <a:gd name="T4" fmla="*/ 10 w 614"/>
                  <a:gd name="T5" fmla="*/ 0 h 52"/>
                  <a:gd name="T6" fmla="*/ 0 60000 65536"/>
                  <a:gd name="T7" fmla="*/ 0 60000 65536"/>
                  <a:gd name="T8" fmla="*/ 0 60000 65536"/>
                  <a:gd name="T9" fmla="*/ 0 w 614"/>
                  <a:gd name="T10" fmla="*/ 0 h 52"/>
                  <a:gd name="T11" fmla="*/ 614 w 614"/>
                  <a:gd name="T12" fmla="*/ 52 h 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14" h="52">
                    <a:moveTo>
                      <a:pt x="0" y="52"/>
                    </a:moveTo>
                    <a:lnTo>
                      <a:pt x="422" y="52"/>
                    </a:lnTo>
                    <a:lnTo>
                      <a:pt x="614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4" name="Freeform 368"/>
              <p:cNvSpPr>
                <a:spLocks/>
              </p:cNvSpPr>
              <p:nvPr/>
            </p:nvSpPr>
            <p:spPr bwMode="auto">
              <a:xfrm>
                <a:off x="4708" y="3175"/>
                <a:ext cx="311" cy="26"/>
              </a:xfrm>
              <a:custGeom>
                <a:avLst/>
                <a:gdLst>
                  <a:gd name="T0" fmla="*/ 0 w 621"/>
                  <a:gd name="T1" fmla="*/ 1 h 51"/>
                  <a:gd name="T2" fmla="*/ 7 w 621"/>
                  <a:gd name="T3" fmla="*/ 1 h 51"/>
                  <a:gd name="T4" fmla="*/ 10 w 621"/>
                  <a:gd name="T5" fmla="*/ 0 h 51"/>
                  <a:gd name="T6" fmla="*/ 0 60000 65536"/>
                  <a:gd name="T7" fmla="*/ 0 60000 65536"/>
                  <a:gd name="T8" fmla="*/ 0 60000 65536"/>
                  <a:gd name="T9" fmla="*/ 0 w 621"/>
                  <a:gd name="T10" fmla="*/ 0 h 51"/>
                  <a:gd name="T11" fmla="*/ 621 w 621"/>
                  <a:gd name="T12" fmla="*/ 51 h 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21" h="51">
                    <a:moveTo>
                      <a:pt x="0" y="51"/>
                    </a:moveTo>
                    <a:lnTo>
                      <a:pt x="422" y="51"/>
                    </a:lnTo>
                    <a:lnTo>
                      <a:pt x="621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5" name="Freeform 369"/>
              <p:cNvSpPr>
                <a:spLocks/>
              </p:cNvSpPr>
              <p:nvPr/>
            </p:nvSpPr>
            <p:spPr bwMode="auto">
              <a:xfrm>
                <a:off x="4703" y="3179"/>
                <a:ext cx="308" cy="26"/>
              </a:xfrm>
              <a:custGeom>
                <a:avLst/>
                <a:gdLst>
                  <a:gd name="T0" fmla="*/ 0 w 616"/>
                  <a:gd name="T1" fmla="*/ 1 h 52"/>
                  <a:gd name="T2" fmla="*/ 6 w 616"/>
                  <a:gd name="T3" fmla="*/ 1 h 52"/>
                  <a:gd name="T4" fmla="*/ 10 w 616"/>
                  <a:gd name="T5" fmla="*/ 0 h 52"/>
                  <a:gd name="T6" fmla="*/ 0 60000 65536"/>
                  <a:gd name="T7" fmla="*/ 0 60000 65536"/>
                  <a:gd name="T8" fmla="*/ 0 60000 65536"/>
                  <a:gd name="T9" fmla="*/ 0 w 616"/>
                  <a:gd name="T10" fmla="*/ 0 h 52"/>
                  <a:gd name="T11" fmla="*/ 616 w 616"/>
                  <a:gd name="T12" fmla="*/ 52 h 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16" h="52">
                    <a:moveTo>
                      <a:pt x="0" y="52"/>
                    </a:moveTo>
                    <a:lnTo>
                      <a:pt x="424" y="52"/>
                    </a:lnTo>
                    <a:lnTo>
                      <a:pt x="616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6" name="Freeform 370"/>
              <p:cNvSpPr>
                <a:spLocks/>
              </p:cNvSpPr>
              <p:nvPr/>
            </p:nvSpPr>
            <p:spPr bwMode="auto">
              <a:xfrm>
                <a:off x="4617" y="3087"/>
                <a:ext cx="32" cy="43"/>
              </a:xfrm>
              <a:custGeom>
                <a:avLst/>
                <a:gdLst>
                  <a:gd name="T0" fmla="*/ 0 w 65"/>
                  <a:gd name="T1" fmla="*/ 1 h 87"/>
                  <a:gd name="T2" fmla="*/ 1 w 65"/>
                  <a:gd name="T3" fmla="*/ 1 h 87"/>
                  <a:gd name="T4" fmla="*/ 1 w 65"/>
                  <a:gd name="T5" fmla="*/ 0 h 87"/>
                  <a:gd name="T6" fmla="*/ 0 w 65"/>
                  <a:gd name="T7" fmla="*/ 0 h 87"/>
                  <a:gd name="T8" fmla="*/ 0 w 65"/>
                  <a:gd name="T9" fmla="*/ 0 h 87"/>
                  <a:gd name="T10" fmla="*/ 0 w 65"/>
                  <a:gd name="T11" fmla="*/ 0 h 87"/>
                  <a:gd name="T12" fmla="*/ 0 w 65"/>
                  <a:gd name="T13" fmla="*/ 1 h 87"/>
                  <a:gd name="T14" fmla="*/ 0 w 65"/>
                  <a:gd name="T15" fmla="*/ 1 h 87"/>
                  <a:gd name="T16" fmla="*/ 0 w 65"/>
                  <a:gd name="T17" fmla="*/ 1 h 8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5"/>
                  <a:gd name="T28" fmla="*/ 0 h 87"/>
                  <a:gd name="T29" fmla="*/ 65 w 65"/>
                  <a:gd name="T30" fmla="*/ 87 h 8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5" h="87">
                    <a:moveTo>
                      <a:pt x="9" y="87"/>
                    </a:moveTo>
                    <a:lnTo>
                      <a:pt x="65" y="87"/>
                    </a:lnTo>
                    <a:lnTo>
                      <a:pt x="65" y="0"/>
                    </a:lnTo>
                    <a:lnTo>
                      <a:pt x="9" y="0"/>
                    </a:lnTo>
                    <a:lnTo>
                      <a:pt x="2" y="2"/>
                    </a:lnTo>
                    <a:lnTo>
                      <a:pt x="0" y="10"/>
                    </a:lnTo>
                    <a:lnTo>
                      <a:pt x="0" y="75"/>
                    </a:lnTo>
                    <a:lnTo>
                      <a:pt x="2" y="83"/>
                    </a:lnTo>
                    <a:lnTo>
                      <a:pt x="9" y="87"/>
                    </a:lnTo>
                    <a:close/>
                  </a:path>
                </a:pathLst>
              </a:custGeom>
              <a:blipFill dpi="0" rotWithShape="0">
                <a:blip cstate="print"/>
                <a:srcRect/>
                <a:tile tx="0" ty="0" sx="100000" sy="100000" flip="none" algn="tl"/>
              </a:blip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7" name="Rectangle 371"/>
              <p:cNvSpPr>
                <a:spLocks noChangeArrowheads="1"/>
              </p:cNvSpPr>
              <p:nvPr/>
            </p:nvSpPr>
            <p:spPr bwMode="auto">
              <a:xfrm>
                <a:off x="4649" y="3087"/>
                <a:ext cx="32" cy="43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8" name="Rectangle 372"/>
              <p:cNvSpPr>
                <a:spLocks noChangeArrowheads="1"/>
              </p:cNvSpPr>
              <p:nvPr/>
            </p:nvSpPr>
            <p:spPr bwMode="auto">
              <a:xfrm>
                <a:off x="4681" y="3087"/>
                <a:ext cx="105" cy="4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9" name="Line 373"/>
              <p:cNvSpPr>
                <a:spLocks noChangeShapeType="1"/>
              </p:cNvSpPr>
              <p:nvPr/>
            </p:nvSpPr>
            <p:spPr bwMode="auto">
              <a:xfrm flipH="1">
                <a:off x="4681" y="3125"/>
                <a:ext cx="10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00" name="Line 374"/>
              <p:cNvSpPr>
                <a:spLocks noChangeShapeType="1"/>
              </p:cNvSpPr>
              <p:nvPr/>
            </p:nvSpPr>
            <p:spPr bwMode="auto">
              <a:xfrm flipH="1">
                <a:off x="4681" y="3114"/>
                <a:ext cx="10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01" name="Line 375"/>
              <p:cNvSpPr>
                <a:spLocks noChangeShapeType="1"/>
              </p:cNvSpPr>
              <p:nvPr/>
            </p:nvSpPr>
            <p:spPr bwMode="auto">
              <a:xfrm flipH="1">
                <a:off x="4681" y="3103"/>
                <a:ext cx="10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02" name="Line 376"/>
              <p:cNvSpPr>
                <a:spLocks noChangeShapeType="1"/>
              </p:cNvSpPr>
              <p:nvPr/>
            </p:nvSpPr>
            <p:spPr bwMode="auto">
              <a:xfrm flipH="1">
                <a:off x="4681" y="3092"/>
                <a:ext cx="10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03" name="Rectangle 377"/>
              <p:cNvSpPr>
                <a:spLocks noChangeArrowheads="1"/>
              </p:cNvSpPr>
              <p:nvPr/>
            </p:nvSpPr>
            <p:spPr bwMode="auto">
              <a:xfrm>
                <a:off x="4681" y="3087"/>
                <a:ext cx="105" cy="4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04" name="Freeform 378"/>
              <p:cNvSpPr>
                <a:spLocks/>
              </p:cNvSpPr>
              <p:nvPr/>
            </p:nvSpPr>
            <p:spPr bwMode="auto">
              <a:xfrm>
                <a:off x="4779" y="3087"/>
                <a:ext cx="89" cy="43"/>
              </a:xfrm>
              <a:custGeom>
                <a:avLst/>
                <a:gdLst>
                  <a:gd name="T0" fmla="*/ 1 w 178"/>
                  <a:gd name="T1" fmla="*/ 0 h 87"/>
                  <a:gd name="T2" fmla="*/ 3 w 178"/>
                  <a:gd name="T3" fmla="*/ 0 h 87"/>
                  <a:gd name="T4" fmla="*/ 1 w 178"/>
                  <a:gd name="T5" fmla="*/ 1 h 87"/>
                  <a:gd name="T6" fmla="*/ 0 w 178"/>
                  <a:gd name="T7" fmla="*/ 1 h 87"/>
                  <a:gd name="T8" fmla="*/ 0 w 178"/>
                  <a:gd name="T9" fmla="*/ 1 h 87"/>
                  <a:gd name="T10" fmla="*/ 1 w 178"/>
                  <a:gd name="T11" fmla="*/ 1 h 87"/>
                  <a:gd name="T12" fmla="*/ 1 w 178"/>
                  <a:gd name="T13" fmla="*/ 0 h 87"/>
                  <a:gd name="T14" fmla="*/ 1 w 178"/>
                  <a:gd name="T15" fmla="*/ 0 h 87"/>
                  <a:gd name="T16" fmla="*/ 1 w 178"/>
                  <a:gd name="T17" fmla="*/ 0 h 87"/>
                  <a:gd name="T18" fmla="*/ 1 w 178"/>
                  <a:gd name="T19" fmla="*/ 0 h 87"/>
                  <a:gd name="T20" fmla="*/ 1 w 178"/>
                  <a:gd name="T21" fmla="*/ 0 h 87"/>
                  <a:gd name="T22" fmla="*/ 1 w 178"/>
                  <a:gd name="T23" fmla="*/ 0 h 87"/>
                  <a:gd name="T24" fmla="*/ 1 w 178"/>
                  <a:gd name="T25" fmla="*/ 0 h 87"/>
                  <a:gd name="T26" fmla="*/ 1 w 178"/>
                  <a:gd name="T27" fmla="*/ 0 h 87"/>
                  <a:gd name="T28" fmla="*/ 1 w 178"/>
                  <a:gd name="T29" fmla="*/ 0 h 8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78"/>
                  <a:gd name="T46" fmla="*/ 0 h 87"/>
                  <a:gd name="T47" fmla="*/ 178 w 178"/>
                  <a:gd name="T48" fmla="*/ 87 h 8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78" h="87">
                    <a:moveTo>
                      <a:pt x="6" y="0"/>
                    </a:moveTo>
                    <a:lnTo>
                      <a:pt x="178" y="42"/>
                    </a:lnTo>
                    <a:lnTo>
                      <a:pt x="6" y="87"/>
                    </a:lnTo>
                    <a:lnTo>
                      <a:pt x="0" y="79"/>
                    </a:lnTo>
                    <a:lnTo>
                      <a:pt x="0" y="71"/>
                    </a:lnTo>
                    <a:lnTo>
                      <a:pt x="6" y="64"/>
                    </a:lnTo>
                    <a:lnTo>
                      <a:pt x="2" y="58"/>
                    </a:lnTo>
                    <a:lnTo>
                      <a:pt x="2" y="50"/>
                    </a:lnTo>
                    <a:lnTo>
                      <a:pt x="6" y="42"/>
                    </a:lnTo>
                    <a:lnTo>
                      <a:pt x="2" y="37"/>
                    </a:lnTo>
                    <a:lnTo>
                      <a:pt x="2" y="27"/>
                    </a:lnTo>
                    <a:lnTo>
                      <a:pt x="6" y="21"/>
                    </a:lnTo>
                    <a:lnTo>
                      <a:pt x="2" y="14"/>
                    </a:lnTo>
                    <a:lnTo>
                      <a:pt x="2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808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05" name="Freeform 379"/>
              <p:cNvSpPr>
                <a:spLocks/>
              </p:cNvSpPr>
              <p:nvPr/>
            </p:nvSpPr>
            <p:spPr bwMode="auto">
              <a:xfrm>
                <a:off x="4847" y="3103"/>
                <a:ext cx="21" cy="11"/>
              </a:xfrm>
              <a:custGeom>
                <a:avLst/>
                <a:gdLst>
                  <a:gd name="T0" fmla="*/ 0 w 42"/>
                  <a:gd name="T1" fmla="*/ 0 h 21"/>
                  <a:gd name="T2" fmla="*/ 0 w 42"/>
                  <a:gd name="T3" fmla="*/ 1 h 21"/>
                  <a:gd name="T4" fmla="*/ 1 w 42"/>
                  <a:gd name="T5" fmla="*/ 1 h 21"/>
                  <a:gd name="T6" fmla="*/ 0 w 42"/>
                  <a:gd name="T7" fmla="*/ 0 h 2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21"/>
                  <a:gd name="T14" fmla="*/ 42 w 42"/>
                  <a:gd name="T15" fmla="*/ 21 h 2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21">
                    <a:moveTo>
                      <a:pt x="0" y="0"/>
                    </a:moveTo>
                    <a:lnTo>
                      <a:pt x="0" y="21"/>
                    </a:lnTo>
                    <a:lnTo>
                      <a:pt x="42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06" name="Line 380"/>
              <p:cNvSpPr>
                <a:spLocks noChangeShapeType="1"/>
              </p:cNvSpPr>
              <p:nvPr/>
            </p:nvSpPr>
            <p:spPr bwMode="auto">
              <a:xfrm>
                <a:off x="3984" y="321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1249-74C7-48C7-AE5E-70175C83D1C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z="3600" dirty="0"/>
              <a:t>Activity 1: Driver’s License Exam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r>
              <a:rPr lang="en-US" sz="2800" dirty="0"/>
              <a:t>Redesign the driver’s licensure exam</a:t>
            </a:r>
          </a:p>
          <a:p>
            <a:r>
              <a:rPr lang="en-US" sz="2800" dirty="0"/>
              <a:t>Write down several claims you would like to make about people who receive a driver’s license</a:t>
            </a:r>
          </a:p>
          <a:p>
            <a:r>
              <a:rPr lang="en-US" sz="2800" dirty="0"/>
              <a:t>Group your claims into several proficiency variables related to the driver’s test</a:t>
            </a:r>
          </a:p>
          <a:p>
            <a:r>
              <a:rPr lang="en-US" sz="2800" dirty="0"/>
              <a:t>Do the claims hold for high, medium or low values of those variables?</a:t>
            </a:r>
          </a:p>
          <a:p>
            <a:r>
              <a:rPr lang="en-US" sz="2800" dirty="0"/>
              <a:t>Use </a:t>
            </a:r>
            <a:r>
              <a:rPr lang="en-US" sz="2800" dirty="0" err="1"/>
              <a:t>Netica</a:t>
            </a:r>
            <a:r>
              <a:rPr lang="en-US" sz="2800" dirty="0"/>
              <a:t> as a drawing tool and add your variables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0D22-DF46-40DC-B24F-8C8F14A47BC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06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762000"/>
          </a:xfrm>
        </p:spPr>
        <p:txBody>
          <a:bodyPr/>
          <a:lstStyle/>
          <a:p>
            <a:r>
              <a:rPr lang="en-US" sz="3600" dirty="0"/>
              <a:t>Activity 1 (</a:t>
            </a:r>
            <a:r>
              <a:rPr lang="en-US" sz="3600" dirty="0" err="1"/>
              <a:t>cont</a:t>
            </a:r>
            <a:r>
              <a:rPr lang="en-US" sz="3600" dirty="0"/>
              <a:t>)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r>
              <a:rPr lang="en-US" sz="2800" dirty="0"/>
              <a:t>List a bunch of activities that you may want prospective drivers to do in their exam</a:t>
            </a:r>
          </a:p>
          <a:p>
            <a:r>
              <a:rPr lang="en-US" sz="2800" dirty="0"/>
              <a:t>What is environment of the task</a:t>
            </a:r>
          </a:p>
          <a:p>
            <a:r>
              <a:rPr lang="en-US" sz="2800" dirty="0"/>
              <a:t>What are </a:t>
            </a:r>
            <a:r>
              <a:rPr lang="en-US" sz="2800" dirty="0" err="1"/>
              <a:t>manipulable</a:t>
            </a:r>
            <a:r>
              <a:rPr lang="en-US" sz="2800" dirty="0"/>
              <a:t> features of the task?</a:t>
            </a:r>
          </a:p>
          <a:p>
            <a:r>
              <a:rPr lang="en-US" sz="2800" dirty="0"/>
              <a:t>Pick one of the tasks you created and build an evidence model for it.</a:t>
            </a:r>
          </a:p>
          <a:p>
            <a:r>
              <a:rPr lang="en-US" sz="2800" dirty="0"/>
              <a:t>What are some observable outcomes? their possible values?</a:t>
            </a:r>
          </a:p>
          <a:p>
            <a:r>
              <a:rPr lang="en-US" sz="2800" dirty="0"/>
              <a:t>Which proficiencies do they measure?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0D22-DF46-40DC-B24F-8C8F14A47BC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914400"/>
          </a:xfrm>
        </p:spPr>
        <p:txBody>
          <a:bodyPr/>
          <a:lstStyle/>
          <a:p>
            <a:r>
              <a:rPr lang="en-US" sz="3600" dirty="0"/>
              <a:t>Activity 1 (</a:t>
            </a:r>
            <a:r>
              <a:rPr lang="en-US" sz="3600" dirty="0" err="1"/>
              <a:t>cont</a:t>
            </a:r>
            <a:r>
              <a:rPr lang="en-US" sz="3600" dirty="0"/>
              <a:t>)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r>
              <a:rPr lang="en-US" dirty="0"/>
              <a:t>Think a bit about putting this driver’s test together</a:t>
            </a:r>
          </a:p>
          <a:p>
            <a:r>
              <a:rPr lang="en-US" dirty="0"/>
              <a:t>How many tasks do we need of what types?</a:t>
            </a:r>
          </a:p>
          <a:p>
            <a:r>
              <a:rPr lang="en-US" dirty="0"/>
              <a:t>How much time will be spent in written tests?  On the road?  In simulators?</a:t>
            </a:r>
          </a:p>
          <a:p>
            <a:r>
              <a:rPr lang="en-US" dirty="0"/>
              <a:t>How do we verify the identity of applicants?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0D22-DF46-40DC-B24F-8C8F14A47BC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 sz="3600" dirty="0"/>
              <a:t>ECD </a:t>
            </a:r>
            <a:r>
              <a:rPr lang="en-US" sz="3600" dirty="0">
                <a:sym typeface="Wingdings 3" pitchFamily="18" charset="2"/>
              </a:rPr>
              <a:t></a:t>
            </a:r>
            <a:r>
              <a:rPr lang="en-US" sz="3600" dirty="0"/>
              <a:t> Bayes Nets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Represent Qualitative ECD argument with a graph (Domain Modeling) (Session I)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Turn graphical structure into probability distribution over proficiency variables and observable outcomes (Bayes net; Session I)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Perform inference (scoring) using that Bayes net (Session II)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Express probabilities in terms of unknown parameters -- learn parameters (Session III)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Refine model based on how well it fits data (Session IV)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0D22-DF46-40DC-B24F-8C8F14A47BC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4F1E63E-94F0-4C2C-ADFA-87DB45521FD8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ACED Background</a:t>
            </a:r>
          </a:p>
        </p:txBody>
      </p:sp>
      <p:sp>
        <p:nvSpPr>
          <p:cNvPr id="30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0400" y="1981200"/>
            <a:ext cx="5257800" cy="4114800"/>
          </a:xfrm>
        </p:spPr>
        <p:txBody>
          <a:bodyPr/>
          <a:lstStyle/>
          <a:p>
            <a:pPr eaLnBrk="1" hangingPunct="1"/>
            <a:r>
              <a:rPr lang="en-US" sz="2100">
                <a:ea typeface="ＭＳ Ｐゴシック" pitchFamily="34" charset="-128"/>
              </a:rPr>
              <a:t>ACED (Adaptive Content with Evidence-based Diagnosis)</a:t>
            </a:r>
          </a:p>
          <a:p>
            <a:pPr eaLnBrk="1" hangingPunct="1"/>
            <a:r>
              <a:rPr lang="en-US" sz="2100">
                <a:ea typeface="ＭＳ Ｐゴシック" pitchFamily="34" charset="-128"/>
              </a:rPr>
              <a:t>Val Shute (PD), Aurora Graf, Jody Underwood, Eric Hansen, Peggy Redman, Russell Almond, Larry Casey, Waverly Hester, Steve Landau, Diego Zapata</a:t>
            </a:r>
          </a:p>
          <a:p>
            <a:pPr eaLnBrk="1" hangingPunct="1"/>
            <a:r>
              <a:rPr lang="en-US" sz="2100">
                <a:ea typeface="ＭＳ Ｐゴシック" pitchFamily="34" charset="-128"/>
              </a:rPr>
              <a:t>Domain:  Middle School Math, Sequences</a:t>
            </a:r>
          </a:p>
          <a:p>
            <a:pPr eaLnBrk="1" hangingPunct="1"/>
            <a:r>
              <a:rPr lang="en-US" sz="2100">
                <a:ea typeface="ＭＳ Ｐゴシック" pitchFamily="34" charset="-128"/>
              </a:rPr>
              <a:t>Project Goals: </a:t>
            </a:r>
          </a:p>
          <a:p>
            <a:pPr lvl="1" eaLnBrk="1" hangingPunct="1"/>
            <a:r>
              <a:rPr lang="en-US" sz="1900">
                <a:ea typeface="ＭＳ Ｐゴシック" pitchFamily="34" charset="-128"/>
              </a:rPr>
              <a:t>Adaptive Task Selection</a:t>
            </a:r>
          </a:p>
          <a:p>
            <a:pPr lvl="1" eaLnBrk="1" hangingPunct="1"/>
            <a:r>
              <a:rPr lang="en-US" sz="1900">
                <a:ea typeface="ＭＳ Ｐゴシック" pitchFamily="34" charset="-128"/>
              </a:rPr>
              <a:t>Diagnostic Feedback</a:t>
            </a:r>
          </a:p>
          <a:p>
            <a:pPr lvl="1" eaLnBrk="1" hangingPunct="1"/>
            <a:r>
              <a:rPr lang="en-US" sz="1900">
                <a:ea typeface="ＭＳ Ｐゴシック" pitchFamily="34" charset="-128"/>
              </a:rPr>
              <a:t>Accessibility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2743200"/>
          <a:ext cx="3200400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3657143" imgH="2742857" progId="">
                  <p:embed/>
                </p:oleObj>
              </mc:Choice>
              <mc:Fallback>
                <p:oleObj name="Image" r:id="rId3" imgW="3657143" imgH="2742857" progId="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743200"/>
                        <a:ext cx="3200400" cy="220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5638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A585697-F869-42DD-9522-863A321F7557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ACED Features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rgbClr val="993366"/>
                </a:solidFill>
                <a:ea typeface="ＭＳ Ｐゴシック" pitchFamily="34" charset="-128"/>
              </a:rPr>
              <a:t>Valid Assessment</a:t>
            </a:r>
            <a:r>
              <a:rPr lang="en-US" sz="2800">
                <a:solidFill>
                  <a:srgbClr val="003399"/>
                </a:solidFill>
                <a:ea typeface="ＭＳ Ｐゴシック" pitchFamily="34" charset="-128"/>
              </a:rPr>
              <a:t>. </a:t>
            </a:r>
            <a:r>
              <a:rPr lang="en-US" sz="2000">
                <a:ea typeface="ＭＳ Ｐゴシック" pitchFamily="34" charset="-128"/>
              </a:rPr>
              <a:t>Based on evidence-centered design (ECD).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b="1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rgbClr val="993366"/>
                </a:solidFill>
                <a:ea typeface="ＭＳ Ｐゴシック" pitchFamily="34" charset="-128"/>
              </a:rPr>
              <a:t>Adaptive Sequencing</a:t>
            </a:r>
            <a:r>
              <a:rPr lang="en-US" sz="2800">
                <a:solidFill>
                  <a:srgbClr val="003399"/>
                </a:solidFill>
                <a:ea typeface="ＭＳ Ｐゴシック" pitchFamily="34" charset="-128"/>
              </a:rPr>
              <a:t>. </a:t>
            </a:r>
            <a:r>
              <a:rPr lang="en-US" sz="2000">
                <a:ea typeface="ＭＳ Ｐゴシック" pitchFamily="34" charset="-128"/>
              </a:rPr>
              <a:t>Tasks presented in line with an adaptive algorithm.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b="1">
              <a:solidFill>
                <a:srgbClr val="003399"/>
              </a:solidFill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rgbClr val="993366"/>
                </a:solidFill>
                <a:ea typeface="ＭＳ Ｐゴシック" pitchFamily="34" charset="-128"/>
              </a:rPr>
              <a:t>Diagnostic Feedback</a:t>
            </a:r>
            <a:r>
              <a:rPr lang="en-US" sz="2800">
                <a:solidFill>
                  <a:srgbClr val="003399"/>
                </a:solidFill>
                <a:ea typeface="ＭＳ Ｐゴシック" pitchFamily="34" charset="-128"/>
              </a:rPr>
              <a:t>. </a:t>
            </a:r>
            <a:r>
              <a:rPr lang="en-US" sz="2000">
                <a:ea typeface="ＭＳ Ｐゴシック" pitchFamily="34" charset="-128"/>
              </a:rPr>
              <a:t>Feedback is immediate and addresses common errors and misconceptions.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b="1">
              <a:solidFill>
                <a:srgbClr val="003399"/>
              </a:solidFill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rgbClr val="993366"/>
                </a:solidFill>
                <a:ea typeface="ＭＳ Ｐゴシック" pitchFamily="34" charset="-128"/>
              </a:rPr>
              <a:t>Aligned</a:t>
            </a:r>
            <a:r>
              <a:rPr lang="en-US" sz="2800">
                <a:solidFill>
                  <a:srgbClr val="003399"/>
                </a:solidFill>
                <a:ea typeface="ＭＳ Ｐゴシック" pitchFamily="34" charset="-128"/>
              </a:rPr>
              <a:t>. </a:t>
            </a:r>
            <a:r>
              <a:rPr lang="en-US" sz="2000">
                <a:ea typeface="ＭＳ Ｐゴシック" pitchFamily="34" charset="-128"/>
              </a:rPr>
              <a:t>Assessments aligned with (a) state and national standards and (b) curricula in current textbooks.</a:t>
            </a:r>
            <a:endParaRPr lang="en-US" sz="2000" b="1">
              <a:solidFill>
                <a:srgbClr val="003399"/>
              </a:solidFill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9473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3B827D6-6CA2-4C42-A80D-61B561BCEA47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1024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ACED Proficiency Model</a:t>
            </a:r>
          </a:p>
        </p:txBody>
      </p:sp>
      <p:pic>
        <p:nvPicPr>
          <p:cNvPr id="10246" name="Picture 1028" descr="pm_cle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t="14102" r="961" b="14102"/>
          <a:stretch>
            <a:fillRect/>
          </a:stretch>
        </p:blipFill>
        <p:spPr bwMode="auto">
          <a:xfrm>
            <a:off x="914400" y="1371600"/>
            <a:ext cx="7462838" cy="507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4981" name="Freeform 1029"/>
          <p:cNvSpPr>
            <a:spLocks/>
          </p:cNvSpPr>
          <p:nvPr/>
        </p:nvSpPr>
        <p:spPr bwMode="auto">
          <a:xfrm>
            <a:off x="2362200" y="2819400"/>
            <a:ext cx="3967163" cy="3816350"/>
          </a:xfrm>
          <a:custGeom>
            <a:avLst/>
            <a:gdLst/>
            <a:ahLst/>
            <a:cxnLst>
              <a:cxn ang="0">
                <a:pos x="744" y="216"/>
              </a:cxn>
              <a:cxn ang="0">
                <a:pos x="799" y="198"/>
              </a:cxn>
              <a:cxn ang="0">
                <a:pos x="854" y="161"/>
              </a:cxn>
              <a:cxn ang="0">
                <a:pos x="1064" y="79"/>
              </a:cxn>
              <a:cxn ang="0">
                <a:pos x="1384" y="60"/>
              </a:cxn>
              <a:cxn ang="0">
                <a:pos x="2051" y="243"/>
              </a:cxn>
              <a:cxn ang="0">
                <a:pos x="2216" y="335"/>
              </a:cxn>
              <a:cxn ang="0">
                <a:pos x="2280" y="371"/>
              </a:cxn>
              <a:cxn ang="0">
                <a:pos x="2307" y="390"/>
              </a:cxn>
              <a:cxn ang="0">
                <a:pos x="2335" y="399"/>
              </a:cxn>
              <a:cxn ang="0">
                <a:pos x="2362" y="426"/>
              </a:cxn>
              <a:cxn ang="0">
                <a:pos x="2454" y="499"/>
              </a:cxn>
              <a:cxn ang="0">
                <a:pos x="2499" y="618"/>
              </a:cxn>
              <a:cxn ang="0">
                <a:pos x="2463" y="838"/>
              </a:cxn>
              <a:cxn ang="0">
                <a:pos x="2362" y="966"/>
              </a:cxn>
              <a:cxn ang="0">
                <a:pos x="2307" y="1057"/>
              </a:cxn>
              <a:cxn ang="0">
                <a:pos x="2280" y="1148"/>
              </a:cxn>
              <a:cxn ang="0">
                <a:pos x="2234" y="1331"/>
              </a:cxn>
              <a:cxn ang="0">
                <a:pos x="2161" y="1688"/>
              </a:cxn>
              <a:cxn ang="0">
                <a:pos x="2079" y="1825"/>
              </a:cxn>
              <a:cxn ang="0">
                <a:pos x="2051" y="1871"/>
              </a:cxn>
              <a:cxn ang="0">
                <a:pos x="1987" y="1971"/>
              </a:cxn>
              <a:cxn ang="0">
                <a:pos x="1932" y="2044"/>
              </a:cxn>
              <a:cxn ang="0">
                <a:pos x="1585" y="2319"/>
              </a:cxn>
              <a:cxn ang="0">
                <a:pos x="1539" y="2328"/>
              </a:cxn>
              <a:cxn ang="0">
                <a:pos x="1411" y="2346"/>
              </a:cxn>
              <a:cxn ang="0">
                <a:pos x="1082" y="2383"/>
              </a:cxn>
              <a:cxn ang="0">
                <a:pos x="963" y="2392"/>
              </a:cxn>
              <a:cxn ang="0">
                <a:pos x="799" y="2401"/>
              </a:cxn>
              <a:cxn ang="0">
                <a:pos x="342" y="2383"/>
              </a:cxn>
              <a:cxn ang="0">
                <a:pos x="140" y="2337"/>
              </a:cxn>
              <a:cxn ang="0">
                <a:pos x="86" y="2319"/>
              </a:cxn>
              <a:cxn ang="0">
                <a:pos x="40" y="2273"/>
              </a:cxn>
              <a:cxn ang="0">
                <a:pos x="3" y="2182"/>
              </a:cxn>
              <a:cxn ang="0">
                <a:pos x="12" y="2044"/>
              </a:cxn>
              <a:cxn ang="0">
                <a:pos x="58" y="1971"/>
              </a:cxn>
              <a:cxn ang="0">
                <a:pos x="150" y="1798"/>
              </a:cxn>
              <a:cxn ang="0">
                <a:pos x="186" y="1724"/>
              </a:cxn>
              <a:cxn ang="0">
                <a:pos x="232" y="1596"/>
              </a:cxn>
              <a:cxn ang="0">
                <a:pos x="314" y="1258"/>
              </a:cxn>
              <a:cxn ang="0">
                <a:pos x="342" y="1148"/>
              </a:cxn>
              <a:cxn ang="0">
                <a:pos x="406" y="929"/>
              </a:cxn>
              <a:cxn ang="0">
                <a:pos x="442" y="828"/>
              </a:cxn>
              <a:cxn ang="0">
                <a:pos x="460" y="774"/>
              </a:cxn>
              <a:cxn ang="0">
                <a:pos x="424" y="737"/>
              </a:cxn>
              <a:cxn ang="0">
                <a:pos x="396" y="728"/>
              </a:cxn>
              <a:cxn ang="0">
                <a:pos x="378" y="673"/>
              </a:cxn>
              <a:cxn ang="0">
                <a:pos x="387" y="508"/>
              </a:cxn>
              <a:cxn ang="0">
                <a:pos x="406" y="481"/>
              </a:cxn>
              <a:cxn ang="0">
                <a:pos x="424" y="444"/>
              </a:cxn>
              <a:cxn ang="0">
                <a:pos x="515" y="399"/>
              </a:cxn>
              <a:cxn ang="0">
                <a:pos x="616" y="335"/>
              </a:cxn>
              <a:cxn ang="0">
                <a:pos x="689" y="289"/>
              </a:cxn>
              <a:cxn ang="0">
                <a:pos x="780" y="198"/>
              </a:cxn>
              <a:cxn ang="0">
                <a:pos x="799" y="179"/>
              </a:cxn>
              <a:cxn ang="0">
                <a:pos x="835" y="179"/>
              </a:cxn>
            </a:cxnLst>
            <a:rect l="0" t="0" r="r" b="b"/>
            <a:pathLst>
              <a:path w="2499" h="2404">
                <a:moveTo>
                  <a:pt x="744" y="216"/>
                </a:moveTo>
                <a:cubicBezTo>
                  <a:pt x="762" y="210"/>
                  <a:pt x="782" y="207"/>
                  <a:pt x="799" y="198"/>
                </a:cubicBezTo>
                <a:cubicBezTo>
                  <a:pt x="819" y="188"/>
                  <a:pt x="833" y="168"/>
                  <a:pt x="854" y="161"/>
                </a:cubicBezTo>
                <a:cubicBezTo>
                  <a:pt x="927" y="137"/>
                  <a:pt x="989" y="97"/>
                  <a:pt x="1064" y="79"/>
                </a:cubicBezTo>
                <a:cubicBezTo>
                  <a:pt x="1138" y="0"/>
                  <a:pt x="1319" y="58"/>
                  <a:pt x="1384" y="60"/>
                </a:cubicBezTo>
                <a:cubicBezTo>
                  <a:pt x="1609" y="85"/>
                  <a:pt x="1837" y="172"/>
                  <a:pt x="2051" y="243"/>
                </a:cubicBezTo>
                <a:cubicBezTo>
                  <a:pt x="2105" y="279"/>
                  <a:pt x="2161" y="301"/>
                  <a:pt x="2216" y="335"/>
                </a:cubicBezTo>
                <a:cubicBezTo>
                  <a:pt x="2277" y="373"/>
                  <a:pt x="2227" y="354"/>
                  <a:pt x="2280" y="371"/>
                </a:cubicBezTo>
                <a:cubicBezTo>
                  <a:pt x="2289" y="377"/>
                  <a:pt x="2297" y="385"/>
                  <a:pt x="2307" y="390"/>
                </a:cubicBezTo>
                <a:cubicBezTo>
                  <a:pt x="2316" y="394"/>
                  <a:pt x="2327" y="394"/>
                  <a:pt x="2335" y="399"/>
                </a:cubicBezTo>
                <a:cubicBezTo>
                  <a:pt x="2346" y="406"/>
                  <a:pt x="2352" y="418"/>
                  <a:pt x="2362" y="426"/>
                </a:cubicBezTo>
                <a:cubicBezTo>
                  <a:pt x="2391" y="450"/>
                  <a:pt x="2430" y="469"/>
                  <a:pt x="2454" y="499"/>
                </a:cubicBezTo>
                <a:cubicBezTo>
                  <a:pt x="2481" y="533"/>
                  <a:pt x="2489" y="577"/>
                  <a:pt x="2499" y="618"/>
                </a:cubicBezTo>
                <a:cubicBezTo>
                  <a:pt x="2493" y="715"/>
                  <a:pt x="2489" y="756"/>
                  <a:pt x="2463" y="838"/>
                </a:cubicBezTo>
                <a:cubicBezTo>
                  <a:pt x="2445" y="895"/>
                  <a:pt x="2393" y="920"/>
                  <a:pt x="2362" y="966"/>
                </a:cubicBezTo>
                <a:cubicBezTo>
                  <a:pt x="2343" y="995"/>
                  <a:pt x="2323" y="1027"/>
                  <a:pt x="2307" y="1057"/>
                </a:cubicBezTo>
                <a:cubicBezTo>
                  <a:pt x="2286" y="1095"/>
                  <a:pt x="2290" y="1107"/>
                  <a:pt x="2280" y="1148"/>
                </a:cubicBezTo>
                <a:cubicBezTo>
                  <a:pt x="2265" y="1209"/>
                  <a:pt x="2249" y="1270"/>
                  <a:pt x="2234" y="1331"/>
                </a:cubicBezTo>
                <a:cubicBezTo>
                  <a:pt x="2226" y="1424"/>
                  <a:pt x="2212" y="1609"/>
                  <a:pt x="2161" y="1688"/>
                </a:cubicBezTo>
                <a:cubicBezTo>
                  <a:pt x="2148" y="1742"/>
                  <a:pt x="2111" y="1777"/>
                  <a:pt x="2079" y="1825"/>
                </a:cubicBezTo>
                <a:cubicBezTo>
                  <a:pt x="2031" y="1897"/>
                  <a:pt x="2111" y="1811"/>
                  <a:pt x="2051" y="1871"/>
                </a:cubicBezTo>
                <a:cubicBezTo>
                  <a:pt x="2037" y="1913"/>
                  <a:pt x="2015" y="1936"/>
                  <a:pt x="1987" y="1971"/>
                </a:cubicBezTo>
                <a:cubicBezTo>
                  <a:pt x="1975" y="2008"/>
                  <a:pt x="1965" y="2023"/>
                  <a:pt x="1932" y="2044"/>
                </a:cubicBezTo>
                <a:cubicBezTo>
                  <a:pt x="1876" y="2160"/>
                  <a:pt x="1708" y="2278"/>
                  <a:pt x="1585" y="2319"/>
                </a:cubicBezTo>
                <a:cubicBezTo>
                  <a:pt x="1570" y="2324"/>
                  <a:pt x="1554" y="2326"/>
                  <a:pt x="1539" y="2328"/>
                </a:cubicBezTo>
                <a:cubicBezTo>
                  <a:pt x="1496" y="2335"/>
                  <a:pt x="1411" y="2346"/>
                  <a:pt x="1411" y="2346"/>
                </a:cubicBezTo>
                <a:cubicBezTo>
                  <a:pt x="1303" y="2381"/>
                  <a:pt x="1196" y="2376"/>
                  <a:pt x="1082" y="2383"/>
                </a:cubicBezTo>
                <a:cubicBezTo>
                  <a:pt x="1042" y="2385"/>
                  <a:pt x="1003" y="2389"/>
                  <a:pt x="963" y="2392"/>
                </a:cubicBezTo>
                <a:cubicBezTo>
                  <a:pt x="908" y="2395"/>
                  <a:pt x="854" y="2398"/>
                  <a:pt x="799" y="2401"/>
                </a:cubicBezTo>
                <a:cubicBezTo>
                  <a:pt x="758" y="2400"/>
                  <a:pt x="469" y="2404"/>
                  <a:pt x="342" y="2383"/>
                </a:cubicBezTo>
                <a:cubicBezTo>
                  <a:pt x="274" y="2372"/>
                  <a:pt x="208" y="2348"/>
                  <a:pt x="140" y="2337"/>
                </a:cubicBezTo>
                <a:cubicBezTo>
                  <a:pt x="122" y="2331"/>
                  <a:pt x="104" y="2325"/>
                  <a:pt x="86" y="2319"/>
                </a:cubicBezTo>
                <a:cubicBezTo>
                  <a:pt x="65" y="2312"/>
                  <a:pt x="40" y="2273"/>
                  <a:pt x="40" y="2273"/>
                </a:cubicBezTo>
                <a:cubicBezTo>
                  <a:pt x="29" y="2240"/>
                  <a:pt x="12" y="2217"/>
                  <a:pt x="3" y="2182"/>
                </a:cubicBezTo>
                <a:cubicBezTo>
                  <a:pt x="6" y="2136"/>
                  <a:pt x="0" y="2089"/>
                  <a:pt x="12" y="2044"/>
                </a:cubicBezTo>
                <a:cubicBezTo>
                  <a:pt x="19" y="2016"/>
                  <a:pt x="43" y="1995"/>
                  <a:pt x="58" y="1971"/>
                </a:cubicBezTo>
                <a:cubicBezTo>
                  <a:pt x="93" y="1915"/>
                  <a:pt x="108" y="1851"/>
                  <a:pt x="150" y="1798"/>
                </a:cubicBezTo>
                <a:cubicBezTo>
                  <a:pt x="177" y="1715"/>
                  <a:pt x="132" y="1847"/>
                  <a:pt x="186" y="1724"/>
                </a:cubicBezTo>
                <a:cubicBezTo>
                  <a:pt x="204" y="1684"/>
                  <a:pt x="218" y="1638"/>
                  <a:pt x="232" y="1596"/>
                </a:cubicBezTo>
                <a:cubicBezTo>
                  <a:pt x="268" y="1485"/>
                  <a:pt x="279" y="1368"/>
                  <a:pt x="314" y="1258"/>
                </a:cubicBezTo>
                <a:cubicBezTo>
                  <a:pt x="339" y="1083"/>
                  <a:pt x="305" y="1287"/>
                  <a:pt x="342" y="1148"/>
                </a:cubicBezTo>
                <a:cubicBezTo>
                  <a:pt x="366" y="1060"/>
                  <a:pt x="371" y="1016"/>
                  <a:pt x="406" y="929"/>
                </a:cubicBezTo>
                <a:cubicBezTo>
                  <a:pt x="420" y="893"/>
                  <a:pt x="431" y="865"/>
                  <a:pt x="442" y="828"/>
                </a:cubicBezTo>
                <a:cubicBezTo>
                  <a:pt x="447" y="810"/>
                  <a:pt x="460" y="774"/>
                  <a:pt x="460" y="774"/>
                </a:cubicBezTo>
                <a:cubicBezTo>
                  <a:pt x="448" y="762"/>
                  <a:pt x="438" y="747"/>
                  <a:pt x="424" y="737"/>
                </a:cubicBezTo>
                <a:cubicBezTo>
                  <a:pt x="416" y="731"/>
                  <a:pt x="402" y="736"/>
                  <a:pt x="396" y="728"/>
                </a:cubicBezTo>
                <a:cubicBezTo>
                  <a:pt x="385" y="712"/>
                  <a:pt x="378" y="673"/>
                  <a:pt x="378" y="673"/>
                </a:cubicBezTo>
                <a:cubicBezTo>
                  <a:pt x="381" y="618"/>
                  <a:pt x="379" y="563"/>
                  <a:pt x="387" y="508"/>
                </a:cubicBezTo>
                <a:cubicBezTo>
                  <a:pt x="389" y="497"/>
                  <a:pt x="400" y="491"/>
                  <a:pt x="406" y="481"/>
                </a:cubicBezTo>
                <a:cubicBezTo>
                  <a:pt x="413" y="469"/>
                  <a:pt x="414" y="454"/>
                  <a:pt x="424" y="444"/>
                </a:cubicBezTo>
                <a:cubicBezTo>
                  <a:pt x="432" y="436"/>
                  <a:pt x="503" y="406"/>
                  <a:pt x="515" y="399"/>
                </a:cubicBezTo>
                <a:cubicBezTo>
                  <a:pt x="550" y="379"/>
                  <a:pt x="579" y="353"/>
                  <a:pt x="616" y="335"/>
                </a:cubicBezTo>
                <a:cubicBezTo>
                  <a:pt x="639" y="311"/>
                  <a:pt x="664" y="311"/>
                  <a:pt x="689" y="289"/>
                </a:cubicBezTo>
                <a:cubicBezTo>
                  <a:pt x="724" y="258"/>
                  <a:pt x="745" y="226"/>
                  <a:pt x="780" y="198"/>
                </a:cubicBezTo>
                <a:cubicBezTo>
                  <a:pt x="787" y="192"/>
                  <a:pt x="791" y="182"/>
                  <a:pt x="799" y="179"/>
                </a:cubicBezTo>
                <a:cubicBezTo>
                  <a:pt x="810" y="175"/>
                  <a:pt x="823" y="179"/>
                  <a:pt x="835" y="179"/>
                </a:cubicBezTo>
              </a:path>
            </a:pathLst>
          </a:custGeom>
          <a:noFill/>
          <a:ln w="60325" cap="flat" cmpd="sng">
            <a:solidFill>
              <a:srgbClr val="993366"/>
            </a:solidFill>
            <a:prstDash val="solid"/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262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2"/>
          <p:cNvSpPr txBox="1">
            <a:spLocks noChangeArrowheads="1"/>
          </p:cNvSpPr>
          <p:nvPr/>
        </p:nvSpPr>
        <p:spPr bwMode="auto">
          <a:xfrm>
            <a:off x="641927" y="1098550"/>
            <a:ext cx="8153400" cy="5306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4950" indent="-2349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30000"/>
              </a:spcBef>
              <a:spcAft>
                <a:spcPct val="30000"/>
              </a:spcAft>
            </a:pPr>
            <a:r>
              <a:rPr lang="en-US" sz="2200" b="1" u="sng" dirty="0">
                <a:latin typeface="Arial" charset="0"/>
                <a:ea typeface="MS Song" pitchFamily="49" charset="-122"/>
              </a:rPr>
              <a:t>SESSION</a:t>
            </a:r>
            <a:r>
              <a:rPr lang="en-US" sz="2200" b="1" dirty="0">
                <a:latin typeface="Arial" charset="0"/>
                <a:ea typeface="MS Song" pitchFamily="49" charset="-122"/>
              </a:rPr>
              <a:t>		</a:t>
            </a:r>
            <a:r>
              <a:rPr lang="en-US" sz="2200" b="1" u="sng" dirty="0">
                <a:latin typeface="Arial" charset="0"/>
                <a:ea typeface="MS Song" pitchFamily="49" charset="-122"/>
              </a:rPr>
              <a:t>TOPIC</a:t>
            </a:r>
            <a:r>
              <a:rPr lang="en-US" sz="2200" b="1" dirty="0">
                <a:latin typeface="Arial" charset="0"/>
                <a:ea typeface="MS Song" pitchFamily="49" charset="-122"/>
              </a:rPr>
              <a:t>			</a:t>
            </a:r>
            <a:r>
              <a:rPr lang="en-US" sz="2200" b="1" u="sng" dirty="0">
                <a:latin typeface="Arial" charset="0"/>
                <a:ea typeface="MS Song" pitchFamily="49" charset="-122"/>
              </a:rPr>
              <a:t>PRESENTERS</a:t>
            </a:r>
          </a:p>
          <a:p>
            <a:pPr marL="1604963" indent="-1604963" eaLnBrk="1" hangingPunct="1">
              <a:spcBef>
                <a:spcPct val="30000"/>
              </a:spcBef>
              <a:spcAft>
                <a:spcPct val="30000"/>
              </a:spcAft>
            </a:pPr>
            <a:r>
              <a:rPr lang="en-US" sz="2200" b="1" dirty="0">
                <a:latin typeface="Arial" charset="0"/>
                <a:ea typeface="MS Song" pitchFamily="49" charset="-122"/>
              </a:rPr>
              <a:t>Session 1</a:t>
            </a:r>
            <a:r>
              <a:rPr lang="en-US" sz="2200" dirty="0">
                <a:latin typeface="Arial" charset="0"/>
                <a:ea typeface="MS Song" pitchFamily="49" charset="-122"/>
              </a:rPr>
              <a:t>:   Evidence Centered Design 	Diego Zapata                       ACED introduction</a:t>
            </a:r>
            <a:br>
              <a:rPr lang="en-US" sz="2200" dirty="0">
                <a:latin typeface="Arial" charset="0"/>
                <a:ea typeface="MS Song" pitchFamily="49" charset="-122"/>
              </a:rPr>
            </a:br>
            <a:r>
              <a:rPr lang="en-US" sz="2200" dirty="0">
                <a:latin typeface="Arial" charset="0"/>
                <a:ea typeface="MS Song" pitchFamily="49" charset="-122"/>
              </a:rPr>
              <a:t>Gen AI and BNs</a:t>
            </a:r>
            <a:br>
              <a:rPr lang="en-US" sz="2200" dirty="0">
                <a:latin typeface="Arial" charset="0"/>
                <a:ea typeface="MS Song" pitchFamily="49" charset="-122"/>
              </a:rPr>
            </a:br>
            <a:r>
              <a:rPr lang="en-US" sz="2200" dirty="0">
                <a:latin typeface="Arial" charset="0"/>
                <a:ea typeface="MS Song" pitchFamily="49" charset="-122"/>
              </a:rPr>
              <a:t> 				</a:t>
            </a:r>
          </a:p>
          <a:p>
            <a:pPr eaLnBrk="1" hangingPunct="1">
              <a:spcBef>
                <a:spcPct val="30000"/>
              </a:spcBef>
              <a:spcAft>
                <a:spcPct val="30000"/>
              </a:spcAft>
            </a:pPr>
            <a:r>
              <a:rPr lang="en-US" sz="2200" b="1" dirty="0">
                <a:latin typeface="Arial" charset="0"/>
                <a:ea typeface="MS Song" pitchFamily="49" charset="-122"/>
              </a:rPr>
              <a:t>Session 2</a:t>
            </a:r>
            <a:r>
              <a:rPr lang="en-US" sz="2200" dirty="0">
                <a:latin typeface="Arial" charset="0"/>
                <a:ea typeface="MS Song" pitchFamily="49" charset="-122"/>
              </a:rPr>
              <a:t>:   Bayes Nets and Applications 	Duanli Yan                      	         </a:t>
            </a:r>
            <a:r>
              <a:rPr lang="en-US" sz="2200">
                <a:latin typeface="Arial" charset="0"/>
                <a:ea typeface="MS Song" pitchFamily="49" charset="-122"/>
              </a:rPr>
              <a:t>	</a:t>
            </a:r>
            <a:r>
              <a:rPr lang="en-US" sz="2200" dirty="0">
                <a:latin typeface="Arial" charset="0"/>
                <a:ea typeface="MS Song" pitchFamily="49" charset="-122"/>
              </a:rPr>
              <a:t>	</a:t>
            </a:r>
          </a:p>
          <a:p>
            <a:pPr eaLnBrk="1" hangingPunct="1">
              <a:spcBef>
                <a:spcPct val="30000"/>
              </a:spcBef>
              <a:spcAft>
                <a:spcPct val="30000"/>
              </a:spcAft>
            </a:pPr>
            <a:r>
              <a:rPr lang="en-US" sz="2200" b="1" dirty="0">
                <a:latin typeface="Arial" charset="0"/>
                <a:ea typeface="MS Song" pitchFamily="49" charset="-122"/>
              </a:rPr>
              <a:t>Session 3</a:t>
            </a:r>
            <a:r>
              <a:rPr lang="en-US" sz="2200" dirty="0">
                <a:latin typeface="Arial" charset="0"/>
                <a:ea typeface="MS Song" pitchFamily="49" charset="-122"/>
              </a:rPr>
              <a:t>:   Refining Bayes Nets with 	Russell Almond &amp; </a:t>
            </a:r>
            <a:br>
              <a:rPr lang="en-US" sz="2200" dirty="0">
                <a:latin typeface="Arial" charset="0"/>
                <a:ea typeface="MS Song" pitchFamily="49" charset="-122"/>
              </a:rPr>
            </a:br>
            <a:r>
              <a:rPr lang="en-US" sz="2200" dirty="0">
                <a:latin typeface="Arial" charset="0"/>
                <a:ea typeface="MS Song" pitchFamily="49" charset="-122"/>
              </a:rPr>
              <a:t>	         Data 				Duanli Yan</a:t>
            </a:r>
          </a:p>
          <a:p>
            <a:pPr eaLnBrk="1" hangingPunct="1">
              <a:spcBef>
                <a:spcPct val="30000"/>
              </a:spcBef>
              <a:spcAft>
                <a:spcPct val="30000"/>
              </a:spcAft>
            </a:pPr>
            <a:r>
              <a:rPr lang="en-US" sz="2200" b="1" dirty="0">
                <a:latin typeface="Arial" charset="0"/>
                <a:ea typeface="MS Song" pitchFamily="49" charset="-122"/>
              </a:rPr>
              <a:t>Session 4</a:t>
            </a:r>
            <a:r>
              <a:rPr lang="en-US" sz="2200" dirty="0">
                <a:latin typeface="Arial" charset="0"/>
                <a:ea typeface="MS Song" pitchFamily="49" charset="-122"/>
              </a:rPr>
              <a:t>:   Bayes Nets with R 		Russell Almond 		</a:t>
            </a:r>
            <a:br>
              <a:rPr lang="en-US" sz="2200" dirty="0">
                <a:latin typeface="Arial" charset="0"/>
                <a:ea typeface="MS Song" pitchFamily="49" charset="-122"/>
              </a:rPr>
            </a:br>
            <a:r>
              <a:rPr lang="en-US" sz="2200" dirty="0">
                <a:latin typeface="Arial" charset="0"/>
                <a:ea typeface="MS Song" pitchFamily="49" charset="-122"/>
              </a:rPr>
              <a:t>					       			          	   	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4876" imgH="164876" progId="Equation.DSMT4">
                  <p:embed/>
                </p:oleObj>
              </mc:Choice>
              <mc:Fallback>
                <p:oleObj name="Equation" r:id="rId3" imgW="164876" imgH="164876" progId="Equation.DSMT4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09600" y="457200"/>
            <a:ext cx="7543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3600" b="1" dirty="0"/>
              <a:t>Agenda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533400" y="1447800"/>
            <a:ext cx="7924800" cy="9144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3FD57-55A9-4453-973C-47D8C4AD892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92441D0-BD8C-41CD-84BA-220C86BB85D7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Typical Task</a:t>
            </a:r>
          </a:p>
        </p:txBody>
      </p:sp>
      <p:pic>
        <p:nvPicPr>
          <p:cNvPr id="11270" name="Picture 4" descr="An item that uses a table, graphics, and numeric entry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4319"/>
            <a:ext cx="9142413" cy="575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3174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C8D1C44-96B1-482D-8500-4DDA9475EE31}" type="slidenum">
              <a:rPr lang="en-US" sz="1200"/>
              <a:pPr eaLnBrk="1" hangingPunct="1"/>
              <a:t>21</a:t>
            </a:fld>
            <a:endParaRPr lang="en-US" sz="120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ACED Design/Build Process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Identify Proficiency variables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Structure Proficiency Model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Elicit Proficiency Model Parameters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Construct Tasks to target proficiencies at Low/Medium/High difficulty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Build Evidence Models based on difficulty/Q-Matrix</a:t>
            </a:r>
          </a:p>
        </p:txBody>
      </p:sp>
    </p:spTree>
    <p:extLst>
      <p:ext uri="{BB962C8B-B14F-4D97-AF65-F5344CB8AC3E}">
        <p14:creationId xmlns:p14="http://schemas.microsoft.com/office/powerpoint/2010/main" val="2854224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04CEA3E-C855-47BA-B462-D7CE9E60D8B9}" type="slidenum">
              <a:rPr lang="en-US" sz="1200"/>
              <a:pPr eaLnBrk="1" hangingPunct="1"/>
              <a:t>22</a:t>
            </a:fld>
            <a:endParaRPr lang="en-US" sz="120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Parameterization of Network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ea typeface="ＭＳ Ｐゴシック" pitchFamily="34" charset="-128"/>
              </a:rPr>
              <a:t>Proficiency Model: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Based on Regression model of child given parent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SME provided correlation and intercept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SME has low confidence in numeric values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ea typeface="ＭＳ Ｐゴシック" pitchFamily="34" charset="-128"/>
              </a:rPr>
              <a:t>Evidence Model Fragment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Tasks Scored </a:t>
            </a:r>
            <a:r>
              <a:rPr lang="en-US" sz="2400" u="sng">
                <a:ea typeface="ＭＳ Ｐゴシック" pitchFamily="34" charset="-128"/>
              </a:rPr>
              <a:t>Right</a:t>
            </a:r>
            <a:r>
              <a:rPr lang="en-US" sz="2400">
                <a:ea typeface="ＭＳ Ｐゴシック" pitchFamily="34" charset="-128"/>
              </a:rPr>
              <a:t>/</a:t>
            </a:r>
            <a:r>
              <a:rPr lang="en-US" sz="2400" u="sng">
                <a:ea typeface="ＭＳ Ｐゴシック" pitchFamily="34" charset="-128"/>
              </a:rPr>
              <a:t>Wrong</a:t>
            </a:r>
            <a:endParaRPr lang="en-US" sz="240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Based on IRT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u="sng">
                <a:ea typeface="ＭＳ Ｐゴシック" pitchFamily="34" charset="-128"/>
              </a:rPr>
              <a:t>High</a:t>
            </a:r>
            <a:r>
              <a:rPr lang="en-US" sz="2400">
                <a:ea typeface="ＭＳ Ｐゴシック" pitchFamily="34" charset="-128"/>
              </a:rPr>
              <a:t>/</a:t>
            </a:r>
            <a:r>
              <a:rPr lang="en-US" sz="2400" u="sng">
                <a:ea typeface="ＭＳ Ｐゴシック" pitchFamily="34" charset="-128"/>
              </a:rPr>
              <a:t>Medium</a:t>
            </a:r>
            <a:r>
              <a:rPr lang="en-US" sz="2400">
                <a:ea typeface="ＭＳ Ｐゴシック" pitchFamily="34" charset="-128"/>
              </a:rPr>
              <a:t>/</a:t>
            </a:r>
            <a:r>
              <a:rPr lang="en-US" sz="2400" u="sng">
                <a:ea typeface="ＭＳ Ｐゴシック" pitchFamily="34" charset="-128"/>
              </a:rPr>
              <a:t>Low</a:t>
            </a:r>
            <a:r>
              <a:rPr lang="en-US" sz="2400">
                <a:ea typeface="ＭＳ Ｐゴシック" pitchFamily="34" charset="-128"/>
              </a:rPr>
              <a:t> corresponds to </a:t>
            </a:r>
            <a:r>
              <a:rPr lang="en-US" sz="2400">
                <a:latin typeface="Symbol" pitchFamily="18" charset="2"/>
                <a:ea typeface="ＭＳ Ｐゴシック" pitchFamily="34" charset="-128"/>
                <a:sym typeface="Symbol" pitchFamily="18" charset="2"/>
              </a:rPr>
              <a:t></a:t>
            </a:r>
            <a:r>
              <a:rPr lang="en-US" sz="2400">
                <a:ea typeface="ＭＳ Ｐゴシック" pitchFamily="34" charset="-128"/>
              </a:rPr>
              <a:t> = +1/0/-1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Easy/Medium/Hard corresponds to difficulty -1/0/+1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Discrimination of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Used Q-Matrix to determine which node is parent</a:t>
            </a:r>
          </a:p>
        </p:txBody>
      </p:sp>
    </p:spTree>
    <p:extLst>
      <p:ext uri="{BB962C8B-B14F-4D97-AF65-F5344CB8AC3E}">
        <p14:creationId xmlns:p14="http://schemas.microsoft.com/office/powerpoint/2010/main" val="329350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9B3F448-97B7-4B0C-AF42-16CC66A74A96}" type="slidenum">
              <a:rPr lang="en-US" sz="1200"/>
              <a:pPr eaLnBrk="1" hangingPunct="1"/>
              <a:t>23</a:t>
            </a:fld>
            <a:endParaRPr lang="en-US" sz="120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PM-EM Algorithm for Scoring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ea typeface="ＭＳ Ｐゴシック" pitchFamily="34" charset="-128"/>
              </a:rPr>
              <a:t>Master Bayes net with just proficiency model(PM)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ea typeface="ＭＳ Ｐゴシック" pitchFamily="34" charset="-128"/>
              </a:rPr>
              <a:t>Database of Bayes net fragments corresponding to evidence models (EMs), indexed by task ID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ea typeface="ＭＳ Ｐゴシック" pitchFamily="34" charset="-128"/>
              </a:rPr>
              <a:t>To score a task: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Find EM fragment corresponding to task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Join EM fragment to PM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Enter Evidence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Absorb evidence from EM fragment into network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Detach EM fragment</a:t>
            </a:r>
          </a:p>
        </p:txBody>
      </p:sp>
    </p:spTree>
    <p:extLst>
      <p:ext uri="{BB962C8B-B14F-4D97-AF65-F5344CB8AC3E}">
        <p14:creationId xmlns:p14="http://schemas.microsoft.com/office/powerpoint/2010/main" val="2599292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610600" cy="1143000"/>
          </a:xfrm>
        </p:spPr>
        <p:txBody>
          <a:bodyPr/>
          <a:lstStyle/>
          <a:p>
            <a:pPr algn="l" eaLnBrk="1" hangingPunct="1">
              <a:buFont typeface="Zapf Dingbats"/>
              <a:buNone/>
            </a:pPr>
            <a:r>
              <a:rPr lang="en-US" sz="3600" b="1">
                <a:latin typeface="Times" pitchFamily="18" charset="0"/>
                <a:ea typeface="ＭＳ Ｐゴシック" pitchFamily="34" charset="-128"/>
              </a:rPr>
              <a:t>An Example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0263" y="4752975"/>
            <a:ext cx="7627937" cy="11080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200">
                <a:ea typeface="ＭＳ Ｐゴシック" pitchFamily="34" charset="-128"/>
              </a:rPr>
              <a:t>Five proficiency variables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>
                <a:ea typeface="ＭＳ Ｐゴシック" pitchFamily="34" charset="-128"/>
              </a:rPr>
              <a:t>Three tasks, with observables {X</a:t>
            </a:r>
            <a:r>
              <a:rPr lang="en-US" sz="2200" baseline="-25000">
                <a:ea typeface="ＭＳ Ｐゴシック" pitchFamily="34" charset="-128"/>
              </a:rPr>
              <a:t>11</a:t>
            </a:r>
            <a:r>
              <a:rPr lang="en-US" sz="2200">
                <a:ea typeface="ＭＳ Ｐゴシック" pitchFamily="34" charset="-128"/>
              </a:rPr>
              <a:t>}, {X</a:t>
            </a:r>
            <a:r>
              <a:rPr lang="en-US" sz="2200" baseline="-25000">
                <a:ea typeface="ＭＳ Ｐゴシック" pitchFamily="34" charset="-128"/>
              </a:rPr>
              <a:t>21</a:t>
            </a:r>
            <a:r>
              <a:rPr lang="en-US" sz="2200">
                <a:ea typeface="ＭＳ Ｐゴシック" pitchFamily="34" charset="-128"/>
              </a:rPr>
              <a:t>, X</a:t>
            </a:r>
            <a:r>
              <a:rPr lang="en-US" sz="2200" baseline="-25000">
                <a:ea typeface="ＭＳ Ｐゴシック" pitchFamily="34" charset="-128"/>
              </a:rPr>
              <a:t>22 </a:t>
            </a:r>
            <a:r>
              <a:rPr lang="en-US" sz="2200">
                <a:ea typeface="ＭＳ Ｐゴシック" pitchFamily="34" charset="-128"/>
              </a:rPr>
              <a:t>,</a:t>
            </a:r>
            <a:r>
              <a:rPr lang="en-US" sz="2200" baseline="-25000">
                <a:ea typeface="ＭＳ Ｐゴシック" pitchFamily="34" charset="-128"/>
              </a:rPr>
              <a:t> </a:t>
            </a:r>
            <a:r>
              <a:rPr lang="en-US" sz="2200">
                <a:ea typeface="ＭＳ Ｐゴシック" pitchFamily="34" charset="-128"/>
              </a:rPr>
              <a:t>X</a:t>
            </a:r>
            <a:r>
              <a:rPr lang="en-US" sz="2200" baseline="-25000">
                <a:ea typeface="ＭＳ Ｐゴシック" pitchFamily="34" charset="-128"/>
              </a:rPr>
              <a:t>23</a:t>
            </a:r>
            <a:r>
              <a:rPr lang="en-US" sz="2200">
                <a:ea typeface="ＭＳ Ｐゴシック" pitchFamily="34" charset="-128"/>
              </a:rPr>
              <a:t>}, {X</a:t>
            </a:r>
            <a:r>
              <a:rPr lang="en-US" sz="2200" baseline="-25000">
                <a:ea typeface="ＭＳ Ｐゴシック" pitchFamily="34" charset="-128"/>
              </a:rPr>
              <a:t>31</a:t>
            </a:r>
            <a:r>
              <a:rPr lang="en-US" sz="2200">
                <a:ea typeface="ＭＳ Ｐゴシック" pitchFamily="34" charset="-128"/>
              </a:rPr>
              <a:t>}.</a:t>
            </a:r>
            <a:r>
              <a:rPr lang="en-US" sz="2300">
                <a:ea typeface="ＭＳ Ｐゴシック" pitchFamily="34" charset="-128"/>
              </a:rPr>
              <a:t> </a:t>
            </a:r>
          </a:p>
        </p:txBody>
      </p:sp>
      <p:pic>
        <p:nvPicPr>
          <p:cNvPr id="15366" name="Picture 29" descr="CaMotif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447800"/>
            <a:ext cx="67437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8F39C4C-1756-48D9-AA1B-9A3195E63982}" type="slidenum">
              <a:rPr lang="en-US" sz="1200"/>
              <a:pPr eaLnBrk="1" hangingPunct="1"/>
              <a:t>24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58789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534400" cy="2011362"/>
          </a:xfrm>
        </p:spPr>
        <p:txBody>
          <a:bodyPr/>
          <a:lstStyle/>
          <a:p>
            <a:pPr algn="l" eaLnBrk="1" hangingPunct="1">
              <a:buFont typeface="Zapf Dingbats"/>
              <a:buNone/>
            </a:pPr>
            <a:r>
              <a:rPr lang="en-US" sz="3600">
                <a:latin typeface="Times" pitchFamily="18" charset="0"/>
                <a:ea typeface="ＭＳ Ｐゴシック" pitchFamily="34" charset="-128"/>
              </a:rPr>
              <a:t>Q: 	Which observables depend on which 	proficiency variables?</a:t>
            </a:r>
            <a:br>
              <a:rPr lang="en-US" sz="3600">
                <a:latin typeface="Times" pitchFamily="18" charset="0"/>
                <a:ea typeface="ＭＳ Ｐゴシック" pitchFamily="34" charset="-128"/>
              </a:rPr>
            </a:br>
            <a:r>
              <a:rPr lang="en-US" sz="3600">
                <a:latin typeface="Times" pitchFamily="18" charset="0"/>
                <a:ea typeface="ＭＳ Ｐゴシック" pitchFamily="34" charset="-128"/>
              </a:rPr>
              <a:t>A: 	See the Q-matrix (Fischer, Tatsuoka).</a:t>
            </a:r>
            <a:br>
              <a:rPr lang="en-US" sz="3600">
                <a:latin typeface="Times" pitchFamily="18" charset="0"/>
                <a:ea typeface="ＭＳ Ｐゴシック" pitchFamily="34" charset="-128"/>
              </a:rPr>
            </a:br>
            <a:r>
              <a:rPr lang="en-US" sz="3600" b="1">
                <a:latin typeface="Times" pitchFamily="18" charset="0"/>
                <a:ea typeface="ＭＳ Ｐゴシック" pitchFamily="34" charset="-128"/>
              </a:rPr>
              <a:t>	</a:t>
            </a:r>
          </a:p>
        </p:txBody>
      </p:sp>
      <p:graphicFrame>
        <p:nvGraphicFramePr>
          <p:cNvPr id="477187" name="Group 3"/>
          <p:cNvGraphicFramePr>
            <a:graphicFrameLocks noGrp="1"/>
          </p:cNvGraphicFramePr>
          <p:nvPr>
            <p:ph idx="1"/>
          </p:nvPr>
        </p:nvGraphicFramePr>
        <p:xfrm>
          <a:off x="1371600" y="2362200"/>
          <a:ext cx="6045200" cy="3429000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q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q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q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q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q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N/A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ACD4601-2E8D-4495-9AAE-BE2F7914A621}" type="slidenum">
              <a:rPr lang="en-US" sz="1200"/>
              <a:pPr eaLnBrk="1" hangingPunct="1"/>
              <a:t>25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7161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610600" cy="1143000"/>
          </a:xfrm>
        </p:spPr>
        <p:txBody>
          <a:bodyPr/>
          <a:lstStyle/>
          <a:p>
            <a:pPr algn="l" eaLnBrk="1" hangingPunct="1">
              <a:buFont typeface="Zapf Dingbats"/>
              <a:buNone/>
            </a:pPr>
            <a:r>
              <a:rPr lang="en-US" sz="3600" b="1">
                <a:latin typeface="Times" pitchFamily="18" charset="0"/>
                <a:ea typeface="ＭＳ Ｐゴシック" pitchFamily="34" charset="-128"/>
              </a:rPr>
              <a:t>Proficiency Model / Evidence Model Split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77200" cy="4572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000">
                <a:ea typeface="ＭＳ Ｐゴシック" pitchFamily="34" charset="-128"/>
              </a:rPr>
              <a:t>Full Bayes net for proficiency model and observables for all tasks can be decomposed into fragments.</a:t>
            </a:r>
          </a:p>
          <a:p>
            <a:pPr lvl="1" eaLnBrk="1" hangingPunct="1">
              <a:lnSpc>
                <a:spcPct val="11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>
                <a:ea typeface="ＭＳ Ｐゴシック" pitchFamily="34" charset="-128"/>
              </a:rPr>
              <a:t>Proficiency model fragment(s) (PMFs) contain proficiency variables.</a:t>
            </a:r>
          </a:p>
          <a:p>
            <a:pPr lvl="1" eaLnBrk="1" hangingPunct="1">
              <a:lnSpc>
                <a:spcPct val="11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>
                <a:ea typeface="ＭＳ Ｐゴシック" pitchFamily="34" charset="-128"/>
              </a:rPr>
              <a:t>An evidence model fragment (EMF) for each task.</a:t>
            </a:r>
          </a:p>
          <a:p>
            <a:pPr lvl="1" eaLnBrk="1" hangingPunct="1">
              <a:lnSpc>
                <a:spcPct val="11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>
                <a:ea typeface="ＭＳ Ｐゴシック" pitchFamily="34" charset="-128"/>
              </a:rPr>
              <a:t>EMF contains observables for that task and all proficiency variables that are parents of any of them.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>
                <a:ea typeface="ＭＳ Ｐゴシック" pitchFamily="34" charset="-128"/>
              </a:rPr>
              <a:t>Presumes observables are conditionally independent between tasks, but can be dependent within tasks.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>
                <a:ea typeface="ＭＳ Ｐゴシック" pitchFamily="34" charset="-128"/>
              </a:rPr>
              <a:t>Allows for adaptively selecting tasks, docking EMF to PMF, and updating PMF on the fly.</a:t>
            </a: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474D26C-58FA-4328-A544-7CC326CAE207}" type="slidenum">
              <a:rPr lang="en-US" sz="1200"/>
              <a:pPr eaLnBrk="1" hangingPunct="1"/>
              <a:t>26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35618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610600" cy="1143000"/>
          </a:xfrm>
        </p:spPr>
        <p:txBody>
          <a:bodyPr/>
          <a:lstStyle/>
          <a:p>
            <a:pPr algn="l" eaLnBrk="1" hangingPunct="1">
              <a:buFont typeface="Zapf Dingbats"/>
              <a:buNone/>
            </a:pPr>
            <a:r>
              <a:rPr lang="en-US" sz="3600" b="1" dirty="0">
                <a:latin typeface="Times" pitchFamily="18" charset="0"/>
                <a:ea typeface="ＭＳ Ｐゴシック" pitchFamily="34" charset="-128"/>
              </a:rPr>
              <a:t>Generative AI and Bayesian Networks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77200" cy="4572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000" dirty="0">
                <a:ea typeface="ＭＳ Ｐゴシック" pitchFamily="34" charset="-128"/>
              </a:rPr>
              <a:t>LLMs can be used to support the implementation of Bayesian Nets.</a:t>
            </a:r>
          </a:p>
          <a:p>
            <a:pPr eaLnBrk="1" hangingPunct="1">
              <a:lnSpc>
                <a:spcPct val="110000"/>
              </a:lnSpc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ea typeface="ＭＳ Ｐゴシック" pitchFamily="34" charset="-128"/>
              </a:rPr>
              <a:t>We present the results of an initial exploration using Bing CoPilot 4.o.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474D26C-58FA-4328-A544-7CC326CAE207}" type="slidenum">
              <a:rPr lang="en-US" sz="1200"/>
              <a:pPr eaLnBrk="1" hangingPunct="1"/>
              <a:t>27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26467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610600" cy="1143000"/>
          </a:xfrm>
        </p:spPr>
        <p:txBody>
          <a:bodyPr/>
          <a:lstStyle/>
          <a:p>
            <a:pPr algn="l" eaLnBrk="1" hangingPunct="1">
              <a:buFont typeface="Zapf Dingbats"/>
              <a:buNone/>
            </a:pPr>
            <a:r>
              <a:rPr lang="en-US" sz="3600" dirty="0">
                <a:ea typeface="ＭＳ Ｐゴシック" pitchFamily="34" charset="-128"/>
              </a:rPr>
              <a:t>General questions about Bayes nets</a:t>
            </a:r>
            <a:endParaRPr lang="en-US" sz="3600" b="1" dirty="0">
              <a:latin typeface="Times" pitchFamily="18" charset="0"/>
              <a:ea typeface="ＭＳ Ｐゴシック" pitchFamily="34" charset="-128"/>
            </a:endParaRP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77200" cy="45720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None/>
            </a:pPr>
            <a:r>
              <a:rPr lang="en-US" sz="2000" dirty="0">
                <a:ea typeface="ＭＳ Ｐゴシック" pitchFamily="34" charset="-128"/>
              </a:rPr>
              <a:t>Prompt “Provide a definition of a Bayes net with simple examples I the context of educational measurements”</a:t>
            </a:r>
          </a:p>
          <a:p>
            <a:pPr eaLnBrk="1" hangingPunct="1">
              <a:lnSpc>
                <a:spcPct val="110000"/>
              </a:lnSpc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96314" y="6552439"/>
            <a:ext cx="1905000" cy="15392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474D26C-58FA-4328-A544-7CC326CAE207}" type="slidenum">
              <a:rPr lang="en-US" sz="1200"/>
              <a:pPr eaLnBrk="1" hangingPunct="1"/>
              <a:t>28</a:t>
            </a:fld>
            <a:endParaRPr lang="en-U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4ECDD1-FBD9-DBF7-7C6E-70493A0C1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435" y="2207693"/>
            <a:ext cx="7687129" cy="442170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2" tIns="0" rIns="9522" bIns="50784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Copilot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424242"/>
              </a:solidFill>
              <a:effectLst/>
              <a:latin typeface="Sego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A Bayesian Network (Bayes net) is a graphical model that represents a set of variables and their conditional dependencies using a directed acyclic graph (DAG). Each node in the graph represents a random variable, and the edges represent conditional dependencies between these variables. Bayes nets are used for probabilistic reasoning and can efficiently encode joint probability distributions.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24242"/>
              </a:solidFill>
              <a:effectLst/>
              <a:latin typeface="Sego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Definition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A Bayes net consists of: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Nodes: Represent random variables.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Edges: Directed edges that represent conditional dependencies.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Conditional Probability Tables (CPTs): Each node has a CPT that specifies the probability of the node given its parent nodes.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24242"/>
              </a:solidFill>
              <a:effectLst/>
              <a:latin typeface="Sego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502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610600" cy="762000"/>
          </a:xfrm>
        </p:spPr>
        <p:txBody>
          <a:bodyPr/>
          <a:lstStyle/>
          <a:p>
            <a:pPr algn="l" eaLnBrk="1" hangingPunct="1">
              <a:buFont typeface="Zapf Dingbats"/>
              <a:buNone/>
            </a:pPr>
            <a:r>
              <a:rPr lang="en-US" sz="3600" dirty="0">
                <a:ea typeface="ＭＳ Ｐゴシック" pitchFamily="34" charset="-128"/>
              </a:rPr>
              <a:t>General questions about Bayes nets</a:t>
            </a:r>
            <a:endParaRPr lang="en-US" sz="3600" b="1" dirty="0">
              <a:latin typeface="Times" pitchFamily="18" charset="0"/>
              <a:ea typeface="ＭＳ Ｐゴシック" pitchFamily="34" charset="-128"/>
            </a:endParaRP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474D26C-58FA-4328-A544-7CC326CAE207}" type="slidenum">
              <a:rPr lang="en-US" sz="1200"/>
              <a:pPr eaLnBrk="1" hangingPunct="1"/>
              <a:t>29</a:t>
            </a:fld>
            <a:endParaRPr lang="en-U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4ECDD1-FBD9-DBF7-7C6E-70493A0C1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23257"/>
            <a:ext cx="8229600" cy="534503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2" tIns="0" rIns="9522" bIns="50784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Example in Educational Assessment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Let's consider an example involving student performance in an educational setting: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Variables: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Study Hours (S): The number of hours a student studies.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Class Attendance (A): Whether the student attends classes regularly.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Exam Performance (E): The student's performance in exams.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424242"/>
              </a:solidFill>
              <a:effectLst/>
              <a:latin typeface="Sego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Structure: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S and A are parent nodes.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E is a child node dependent on S and 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424242"/>
              </a:solidFill>
              <a:effectLst/>
              <a:latin typeface="Sego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Conditional Probability Tables (CPTs):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Study Hours (S):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P(S = High) = 0.6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P(S = Low) = 0.4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Class Attendance (A):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P(A = Regular) = 0.7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P(A = Irregular) = 0.3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031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The Interplay of Design and Statistical Modeling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Statistical models must be selected/tailored according to the needs of the assessment</a:t>
            </a:r>
          </a:p>
          <a:p>
            <a:pPr eaLnBrk="1" hangingPunct="1"/>
            <a:r>
              <a:rPr lang="en-US" sz="2800" dirty="0"/>
              <a:t>Such selection and adaptation is only meaningful in the larger context of the assessment design</a:t>
            </a:r>
          </a:p>
          <a:p>
            <a:pPr eaLnBrk="1" hangingPunct="1"/>
            <a:r>
              <a:rPr lang="en-US" sz="2800" dirty="0"/>
              <a:t>Understanding the discipline of assessment design is a necessary prerequisite for statistical modeling</a:t>
            </a:r>
          </a:p>
          <a:p>
            <a:pPr eaLnBrk="1" hangingPunct="1"/>
            <a:r>
              <a:rPr lang="en-US" sz="2800" dirty="0"/>
              <a:t>Evidence Centered Design is an assessment design framework with general applicability and utility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0D22-DF46-40DC-B24F-8C8F14A47BC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610600" cy="762000"/>
          </a:xfrm>
        </p:spPr>
        <p:txBody>
          <a:bodyPr/>
          <a:lstStyle/>
          <a:p>
            <a:pPr algn="l" eaLnBrk="1" hangingPunct="1">
              <a:buFont typeface="Zapf Dingbats"/>
              <a:buNone/>
            </a:pPr>
            <a:r>
              <a:rPr lang="en-US" sz="3600" dirty="0">
                <a:ea typeface="ＭＳ Ｐゴシック" pitchFamily="34" charset="-128"/>
              </a:rPr>
              <a:t>General questions about Bayes nets</a:t>
            </a:r>
            <a:endParaRPr lang="en-US" sz="3600" b="1" dirty="0">
              <a:latin typeface="Times" pitchFamily="18" charset="0"/>
              <a:ea typeface="ＭＳ Ｐゴシック" pitchFamily="34" charset="-128"/>
            </a:endParaRP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474D26C-58FA-4328-A544-7CC326CAE207}" type="slidenum">
              <a:rPr lang="en-US" sz="1200"/>
              <a:pPr eaLnBrk="1" hangingPunct="1"/>
              <a:t>30</a:t>
            </a:fld>
            <a:endParaRPr lang="en-US" sz="12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4ECDD1-FBD9-DBF7-7C6E-70493A0C1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26583"/>
            <a:ext cx="8229600" cy="482181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2" tIns="0" rIns="9522" bIns="50784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Exam Performance (E) given S and A: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P(E = Good | S = High, A = Regular) = 0.9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P(E = Good | S = High, A = Irregular) = 0.7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P(E = Good | S = Low, A = Regular) = 0.6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P(E = Good | S = Low, A = Irregular) = 0.2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24242"/>
              </a:solidFill>
              <a:effectLst/>
              <a:latin typeface="Sego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Graphical Representation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Arial Unicode MS"/>
              </a:rPr>
              <a:t>S --&gt; E &lt;-- A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24242"/>
              </a:solidFill>
              <a:effectLst/>
              <a:latin typeface="Sego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Interpretation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Study Hours (S) and Class Attendance (A) directly influence Exam Performance (E).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The CPT for E shows how the for modeling complex dependencies and making probabilistic inferences, especially in educational assessments where multiple factors influence student outcomes</a:t>
            </a:r>
          </a:p>
          <a:p>
            <a:pPr lvl="0">
              <a:buFontTx/>
              <a:buChar char="•"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altLang="en-US" sz="1800" dirty="0">
                <a:solidFill>
                  <a:srgbClr val="424242"/>
                </a:solidFill>
                <a:latin typeface="Segoe Sans"/>
              </a:rPr>
              <a:t>probabilities of E being "Good" change based on the states of S and A.</a:t>
            </a:r>
          </a:p>
          <a:p>
            <a:pPr lvl="0"/>
            <a:r>
              <a:rPr lang="en-US" altLang="en-US" sz="1800" dirty="0">
                <a:solidFill>
                  <a:srgbClr val="424242"/>
                </a:solidFill>
                <a:latin typeface="Segoe Sans"/>
              </a:rPr>
              <a:t>Bayesian Networks are powerful tools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424242"/>
              </a:solidFill>
              <a:effectLst/>
              <a:latin typeface="Sego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424242"/>
              </a:solidFill>
              <a:effectLst/>
              <a:latin typeface="Sego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424242"/>
              </a:solidFill>
              <a:effectLst/>
              <a:latin typeface="Segoe Sans"/>
            </a:endParaRPr>
          </a:p>
        </p:txBody>
      </p:sp>
    </p:spTree>
    <p:extLst>
      <p:ext uri="{BB962C8B-B14F-4D97-AF65-F5344CB8AC3E}">
        <p14:creationId xmlns:p14="http://schemas.microsoft.com/office/powerpoint/2010/main" val="12194338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610600" cy="1143000"/>
          </a:xfrm>
        </p:spPr>
        <p:txBody>
          <a:bodyPr/>
          <a:lstStyle/>
          <a:p>
            <a:pPr algn="l" eaLnBrk="1" hangingPunct="1">
              <a:buFont typeface="Zapf Dingbats"/>
              <a:buNone/>
            </a:pPr>
            <a:r>
              <a:rPr lang="en-US" sz="3600" dirty="0">
                <a:ea typeface="ＭＳ Ｐゴシック" pitchFamily="34" charset="-128"/>
              </a:rPr>
              <a:t>Conditional Probability Tables</a:t>
            </a:r>
            <a:endParaRPr lang="en-US" sz="3600" b="1" dirty="0">
              <a:latin typeface="Times" pitchFamily="18" charset="0"/>
              <a:ea typeface="ＭＳ Ｐゴシック" pitchFamily="34" charset="-128"/>
            </a:endParaRP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77200" cy="45720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None/>
            </a:pPr>
            <a:r>
              <a:rPr lang="en-US" sz="2000" dirty="0">
                <a:ea typeface="ＭＳ Ｐゴシック" pitchFamily="34" charset="-128"/>
              </a:rPr>
              <a:t>Prompt “Generate a Conjunctive, a Disjunctive, and a Compensatory conditional probability tables for a node C that has two parents A and B. All nodes A. B and C have two states, Correct and Incorrect. Please generate the tables in excel format”</a:t>
            </a: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96314" y="6552439"/>
            <a:ext cx="1905000" cy="15392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474D26C-58FA-4328-A544-7CC326CAE207}" type="slidenum">
              <a:rPr lang="en-US" sz="1200"/>
              <a:pPr eaLnBrk="1" hangingPunct="1"/>
              <a:t>31</a:t>
            </a:fld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873241-0C69-C5DC-3F3D-47CD8659BB56}"/>
              </a:ext>
            </a:extLst>
          </p:cNvPr>
          <p:cNvSpPr txBox="1"/>
          <p:nvPr/>
        </p:nvSpPr>
        <p:spPr>
          <a:xfrm>
            <a:off x="609600" y="3276600"/>
            <a:ext cx="790194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424242"/>
                </a:solidFill>
                <a:effectLst/>
                <a:latin typeface="Segoe UI" panose="020B0502040204020203" pitchFamily="34" charset="0"/>
              </a:rPr>
              <a:t>Copilot</a:t>
            </a:r>
          </a:p>
          <a:p>
            <a:pPr algn="l"/>
            <a:r>
              <a:rPr lang="en-US" sz="1800" b="0" i="0" dirty="0">
                <a:solidFill>
                  <a:srgbClr val="424242"/>
                </a:solidFill>
                <a:effectLst/>
                <a:latin typeface="Segoe Sans"/>
              </a:rPr>
              <a:t>I've created the Conjunctive, Disjunctive, and Compensatory conditional probability tables for node C with parents A and B, where all nodes have states "Correct" and "Incorrect". You can download the Excel file containing these tables using the link below:</a:t>
            </a:r>
          </a:p>
          <a:p>
            <a:pPr algn="l"/>
            <a:r>
              <a:rPr lang="en-US" sz="1800" b="0" i="0" dirty="0">
                <a:solidFill>
                  <a:schemeClr val="accent2">
                    <a:lumMod val="75000"/>
                  </a:schemeClr>
                </a:solidFill>
                <a:effectLst/>
                <a:latin typeface="inheri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Download conditional_probability_tables.xlsx</a:t>
            </a:r>
            <a:endParaRPr lang="en-US" sz="1800" b="0" i="0" dirty="0">
              <a:solidFill>
                <a:schemeClr val="accent2">
                  <a:lumMod val="75000"/>
                </a:schemeClr>
              </a:solidFill>
              <a:effectLst/>
              <a:latin typeface="Segoe Sans"/>
            </a:endParaRPr>
          </a:p>
        </p:txBody>
      </p:sp>
    </p:spTree>
    <p:extLst>
      <p:ext uri="{BB962C8B-B14F-4D97-AF65-F5344CB8AC3E}">
        <p14:creationId xmlns:p14="http://schemas.microsoft.com/office/powerpoint/2010/main" val="34587150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610600" cy="1143000"/>
          </a:xfrm>
        </p:spPr>
        <p:txBody>
          <a:bodyPr/>
          <a:lstStyle/>
          <a:p>
            <a:pPr algn="l" eaLnBrk="1" hangingPunct="1">
              <a:buFont typeface="Zapf Dingbats"/>
              <a:buNone/>
            </a:pPr>
            <a:r>
              <a:rPr lang="en-US" sz="3600" dirty="0">
                <a:ea typeface="ＭＳ Ｐゴシック" pitchFamily="34" charset="-128"/>
              </a:rPr>
              <a:t>Conditional Probability Tables</a:t>
            </a:r>
            <a:endParaRPr lang="en-US" sz="3600" b="1" dirty="0">
              <a:latin typeface="Times" pitchFamily="18" charset="0"/>
              <a:ea typeface="ＭＳ Ｐゴシック" pitchFamily="34" charset="-128"/>
            </a:endParaRP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96314" y="6552439"/>
            <a:ext cx="1905000" cy="15392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474D26C-58FA-4328-A544-7CC326CAE207}" type="slidenum">
              <a:rPr lang="en-US" sz="1200"/>
              <a:pPr eaLnBrk="1" hangingPunct="1"/>
              <a:t>32</a:t>
            </a:fld>
            <a:endParaRPr lang="en-US" sz="1200" dirty="0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B98726EF-D5A6-7755-8A33-19462B5D4E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06476"/>
              </p:ext>
            </p:extLst>
          </p:nvPr>
        </p:nvGraphicFramePr>
        <p:xfrm>
          <a:off x="1066800" y="4800600"/>
          <a:ext cx="2446337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445914" imgH="921886" progId="Excel.Sheet.12">
                  <p:embed/>
                </p:oleObj>
              </mc:Choice>
              <mc:Fallback>
                <p:oleObj name="Worksheet" r:id="rId3" imgW="2445914" imgH="921886" progId="Excel.Sheet.12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B98726EF-D5A6-7755-8A33-19462B5D4E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4800600"/>
                        <a:ext cx="2446337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0353DDC7-B78C-96D4-45E5-2F333DFB17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593802"/>
              </p:ext>
            </p:extLst>
          </p:nvPr>
        </p:nvGraphicFramePr>
        <p:xfrm>
          <a:off x="4572000" y="4800600"/>
          <a:ext cx="2446337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2445914" imgH="921886" progId="Excel.Sheet.12">
                  <p:embed/>
                </p:oleObj>
              </mc:Choice>
              <mc:Fallback>
                <p:oleObj name="Worksheet" r:id="rId5" imgW="2445914" imgH="921886" progId="Excel.Sheet.12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0353DDC7-B78C-96D4-45E5-2F333DFB17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0" y="4800600"/>
                        <a:ext cx="2446337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FB18387-9A45-2185-F6F3-0C0BA002030A}"/>
              </a:ext>
            </a:extLst>
          </p:cNvPr>
          <p:cNvSpPr txBox="1"/>
          <p:nvPr/>
        </p:nvSpPr>
        <p:spPr>
          <a:xfrm>
            <a:off x="990600" y="426720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Conjunctive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88B81DB0-2959-694F-A435-3FE016842C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917069"/>
              </p:ext>
            </p:extLst>
          </p:nvPr>
        </p:nvGraphicFramePr>
        <p:xfrm>
          <a:off x="1066799" y="1702594"/>
          <a:ext cx="2446337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2445914" imgH="921886" progId="Excel.Sheet.12">
                  <p:embed/>
                </p:oleObj>
              </mc:Choice>
              <mc:Fallback>
                <p:oleObj name="Worksheet" r:id="rId7" imgW="2445914" imgH="921886" progId="Excel.Sheet.12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88B81DB0-2959-694F-A435-3FE016842C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6799" y="1702594"/>
                        <a:ext cx="2446337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03C6CDA-C09C-C2C2-BDDB-E0C026060608}"/>
              </a:ext>
            </a:extLst>
          </p:cNvPr>
          <p:cNvSpPr txBox="1"/>
          <p:nvPr/>
        </p:nvSpPr>
        <p:spPr>
          <a:xfrm>
            <a:off x="990600" y="1212502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Compensatory</a:t>
            </a:r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565AA30F-2C83-127F-C300-E090813718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38838"/>
              </p:ext>
            </p:extLst>
          </p:nvPr>
        </p:nvGraphicFramePr>
        <p:xfrm>
          <a:off x="1066799" y="3268663"/>
          <a:ext cx="2446337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9" imgW="2445914" imgH="921886" progId="Excel.Sheet.12">
                  <p:embed/>
                </p:oleObj>
              </mc:Choice>
              <mc:Fallback>
                <p:oleObj name="Worksheet" r:id="rId9" imgW="2445914" imgH="921886" progId="Excel.Sheet.12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565AA30F-2C83-127F-C300-E090813718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6799" y="3268663"/>
                        <a:ext cx="2446337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831E671-BCBB-F36D-31E9-156BD5A446B1}"/>
              </a:ext>
            </a:extLst>
          </p:cNvPr>
          <p:cNvSpPr txBox="1"/>
          <p:nvPr/>
        </p:nvSpPr>
        <p:spPr>
          <a:xfrm>
            <a:off x="990600" y="280699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Disjunctive</a:t>
            </a:r>
          </a:p>
        </p:txBody>
      </p:sp>
    </p:spTree>
    <p:extLst>
      <p:ext uri="{BB962C8B-B14F-4D97-AF65-F5344CB8AC3E}">
        <p14:creationId xmlns:p14="http://schemas.microsoft.com/office/powerpoint/2010/main" val="16775098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610600" cy="1143000"/>
          </a:xfrm>
        </p:spPr>
        <p:txBody>
          <a:bodyPr/>
          <a:lstStyle/>
          <a:p>
            <a:pPr algn="l" eaLnBrk="1" hangingPunct="1">
              <a:buFont typeface="Zapf Dingbats"/>
              <a:buNone/>
            </a:pPr>
            <a:r>
              <a:rPr lang="en-US" sz="3600" dirty="0">
                <a:ea typeface="ＭＳ Ｐゴシック" pitchFamily="34" charset="-128"/>
              </a:rPr>
              <a:t>Changing Probabilities and Computing Marginal Probabilities</a:t>
            </a:r>
            <a:endParaRPr lang="en-US" sz="3600" b="1" dirty="0">
              <a:latin typeface="Times" pitchFamily="18" charset="0"/>
              <a:ea typeface="ＭＳ Ｐゴシック" pitchFamily="34" charset="-128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437DD4EE-B607-890E-96B5-3D22FF827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3716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1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110000"/>
              </a:lnSpc>
              <a:buFontTx/>
              <a:buNone/>
            </a:pPr>
            <a:endParaRPr lang="en-US" sz="2000" kern="0" dirty="0">
              <a:ea typeface="ＭＳ Ｐゴシック" pitchFamily="34" charset="-128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916712B6-D3F7-7B4D-FBA7-3DD4987EF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576" y="16764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1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110000"/>
              </a:lnSpc>
              <a:buNone/>
            </a:pPr>
            <a:r>
              <a:rPr lang="en-US" sz="2000" kern="0" dirty="0">
                <a:ea typeface="ＭＳ Ｐゴシック" pitchFamily="34" charset="-128"/>
              </a:rPr>
              <a:t>Prompt “U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inherit"/>
              </a:rPr>
              <a:t>se the following prior probabilities for A. P(A = "Correct") = 0.75; P(A = "Incorrect") = 0.25; Use the following prior probabilities for B. P(B = "Correct") = 0.65; P(B = "Incorrect") = 0.35. Produce python code for computing marginal probabilities for each generated CTP</a:t>
            </a:r>
            <a:r>
              <a:rPr lang="en-US" sz="2000" kern="0" dirty="0">
                <a:ea typeface="ＭＳ Ｐゴシック" pitchFamily="34" charset="-128"/>
              </a:rPr>
              <a:t>”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endParaRPr lang="en-US" sz="2000" kern="0" dirty="0">
              <a:ea typeface="ＭＳ Ｐゴシック" pitchFamily="34" charset="-128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sz="1600" b="1" i="0" dirty="0">
                <a:solidFill>
                  <a:srgbClr val="424242"/>
                </a:solidFill>
                <a:effectLst/>
                <a:latin typeface="Segoe UI" panose="020B0502040204020203" pitchFamily="34" charset="0"/>
              </a:rPr>
              <a:t>Copilot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sz="2000" kern="0" dirty="0">
                <a:ea typeface="ＭＳ Ｐゴシック" pitchFamily="34" charset="-128"/>
              </a:rPr>
              <a:t>… code</a:t>
            </a:r>
          </a:p>
        </p:txBody>
      </p:sp>
    </p:spTree>
    <p:extLst>
      <p:ext uri="{BB962C8B-B14F-4D97-AF65-F5344CB8AC3E}">
        <p14:creationId xmlns:p14="http://schemas.microsoft.com/office/powerpoint/2010/main" val="6064945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610600" cy="762000"/>
          </a:xfrm>
        </p:spPr>
        <p:txBody>
          <a:bodyPr/>
          <a:lstStyle/>
          <a:p>
            <a:pPr algn="l" eaLnBrk="1" hangingPunct="1">
              <a:buFont typeface="Zapf Dingbats"/>
              <a:buNone/>
            </a:pPr>
            <a:r>
              <a:rPr lang="en-US" sz="3600" dirty="0">
                <a:ea typeface="ＭＳ Ｐゴシック" pitchFamily="34" charset="-128"/>
              </a:rPr>
              <a:t>Python Code - Compensatory </a:t>
            </a:r>
            <a:endParaRPr lang="en-US" sz="3600" b="1" dirty="0">
              <a:latin typeface="Times" pitchFamily="18" charset="0"/>
              <a:ea typeface="ＭＳ Ｐゴシック" pitchFamily="34" charset="-128"/>
            </a:endParaRP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474D26C-58FA-4328-A544-7CC326CAE207}" type="slidenum">
              <a:rPr lang="en-US" sz="1200"/>
              <a:pPr eaLnBrk="1" hangingPunct="1"/>
              <a:t>34</a:t>
            </a:fld>
            <a:endParaRPr lang="en-US" sz="120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42DFDA7-9111-A8A6-BC55-09A1D2538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00718"/>
            <a:ext cx="73914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 pandas as pd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# Define the states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states = ["Correct", "Incorrect"]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# Define the Compensatory CPT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compensatory_cpt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("Correct", "Correct"): [0.9, 0.1],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("Correct", "Incorrect"): [0.7, 0.3],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("Incorrect", "Correct"): [0.7, 0.3],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("Incorrect", "Incorrect"): [0.1, 0.9]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# Define the prior probabilities for A and 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prior_A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{"Correct": 0.75, "Incorrect": 0.25}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prior_B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{"Correct": 0.65, "Incorrect": 0.35}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# Function to compute marginal probabilities for a given CPT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compute_marginal_probabilities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cpt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marginal_C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{state: 0 for state in states}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for 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a_state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b_state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probs in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cpt.items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for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c_state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prob in zip(states, probs):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marginal_C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c_state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 += prob *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prior_A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a_state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 *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prior_B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b_state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return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marginal_C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# Compute marginal probabilities for Compensatory CPT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marginal_C_compensatory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compute_marginal_probabilities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compensatory_cpt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print("Marginal probabilities for C using Compensatory CPT:")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marginal_C_compensatory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31972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610600" cy="762000"/>
          </a:xfrm>
        </p:spPr>
        <p:txBody>
          <a:bodyPr/>
          <a:lstStyle/>
          <a:p>
            <a:pPr algn="l" eaLnBrk="1" hangingPunct="1">
              <a:buFont typeface="Zapf Dingbats"/>
              <a:buNone/>
            </a:pPr>
            <a:r>
              <a:rPr lang="en-US" sz="3600" dirty="0">
                <a:ea typeface="ＭＳ Ｐゴシック" pitchFamily="34" charset="-128"/>
              </a:rPr>
              <a:t>Marginal Probability for C - Compensatory</a:t>
            </a:r>
            <a:endParaRPr lang="en-US" sz="3600" b="1" dirty="0">
              <a:latin typeface="Times" pitchFamily="18" charset="0"/>
              <a:ea typeface="ＭＳ Ｐゴシック" pitchFamily="34" charset="-128"/>
            </a:endParaRP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474D26C-58FA-4328-A544-7CC326CAE207}" type="slidenum">
              <a:rPr lang="en-US" sz="1200"/>
              <a:pPr eaLnBrk="1" hangingPunct="1"/>
              <a:t>35</a:t>
            </a:fld>
            <a:endParaRPr lang="en-US" sz="1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EA07B8-0ADD-2CA8-5A7C-097674A14D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5544"/>
          <a:stretch/>
        </p:blipFill>
        <p:spPr>
          <a:xfrm>
            <a:off x="555171" y="1295401"/>
            <a:ext cx="8207829" cy="990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648CF6-CAAF-9A4A-EEE0-2576C673E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71" y="2667000"/>
            <a:ext cx="5873409" cy="289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470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610600" cy="1143000"/>
          </a:xfrm>
        </p:spPr>
        <p:txBody>
          <a:bodyPr/>
          <a:lstStyle/>
          <a:p>
            <a:pPr algn="l" eaLnBrk="1" hangingPunct="1">
              <a:buFont typeface="Zapf Dingbats"/>
              <a:buNone/>
            </a:pPr>
            <a:r>
              <a:rPr lang="en-US" sz="3600" b="1">
                <a:latin typeface="Times" pitchFamily="18" charset="0"/>
                <a:ea typeface="ＭＳ Ｐゴシック" pitchFamily="34" charset="-128"/>
              </a:rPr>
              <a:t>On the way to PMF and EMFs…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562600"/>
            <a:ext cx="8077200" cy="762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z="2300" dirty="0">
                <a:ea typeface="ＭＳ Ｐゴシック" pitchFamily="34" charset="-128"/>
              </a:rPr>
              <a:t>Observables and proficiency variable parents for the tasks</a:t>
            </a:r>
            <a:endParaRPr lang="en-US" sz="2400" baseline="-25000" dirty="0">
              <a:ea typeface="ＭＳ Ｐゴシック" pitchFamily="34" charset="-128"/>
            </a:endParaRPr>
          </a:p>
        </p:txBody>
      </p:sp>
      <p:sp>
        <p:nvSpPr>
          <p:cNvPr id="18438" name="Rectangle 13"/>
          <p:cNvSpPr>
            <a:spLocks noChangeArrowheads="1"/>
          </p:cNvSpPr>
          <p:nvPr/>
        </p:nvSpPr>
        <p:spPr bwMode="auto">
          <a:xfrm>
            <a:off x="533400" y="228600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lnSpc>
                <a:spcPct val="110000"/>
              </a:lnSpc>
              <a:spcBef>
                <a:spcPct val="20000"/>
              </a:spcBef>
            </a:pPr>
            <a:r>
              <a:rPr lang="en-US" sz="2200"/>
              <a:t>Proficiency variables</a:t>
            </a:r>
          </a:p>
        </p:txBody>
      </p:sp>
      <p:pic>
        <p:nvPicPr>
          <p:cNvPr id="18439" name="Picture 36" descr="CaSMFrag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95400"/>
            <a:ext cx="54292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37" descr="CaEMFrags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43200"/>
            <a:ext cx="74930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1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6A6ADC5-E463-42A0-A1F8-F01069CE66CC}" type="slidenum">
              <a:rPr lang="en-US" sz="1200"/>
              <a:pPr eaLnBrk="1" hangingPunct="1"/>
              <a:t>36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5147553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3" descr="CaSMMoral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371600"/>
            <a:ext cx="54292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42" descr="CaEMMoral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71800"/>
            <a:ext cx="771525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610600" cy="1143000"/>
          </a:xfrm>
        </p:spPr>
        <p:txBody>
          <a:bodyPr/>
          <a:lstStyle/>
          <a:p>
            <a:pPr algn="l" eaLnBrk="1" hangingPunct="1">
              <a:buFont typeface="Zapf Dingbats"/>
              <a:buNone/>
            </a:pPr>
            <a:r>
              <a:rPr lang="en-US" sz="3600">
                <a:latin typeface="Times" pitchFamily="18" charset="0"/>
                <a:ea typeface="ＭＳ Ｐゴシック" pitchFamily="34" charset="-128"/>
              </a:rPr>
              <a:t>Marry parents, drop directions, and triangulate (in PMF, with respect to all tasks)</a:t>
            </a:r>
          </a:p>
        </p:txBody>
      </p:sp>
      <p:sp>
        <p:nvSpPr>
          <p:cNvPr id="19463" name="Rectangle 12"/>
          <p:cNvSpPr>
            <a:spLocks noChangeArrowheads="1"/>
          </p:cNvSpPr>
          <p:nvPr/>
        </p:nvSpPr>
        <p:spPr bwMode="auto">
          <a:xfrm>
            <a:off x="3505200" y="24384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lnSpc>
                <a:spcPct val="110000"/>
              </a:lnSpc>
              <a:spcBef>
                <a:spcPct val="20000"/>
              </a:spcBef>
            </a:pPr>
            <a:r>
              <a:rPr lang="en-US" sz="2200"/>
              <a:t>PMF</a:t>
            </a:r>
          </a:p>
        </p:txBody>
      </p:sp>
      <p:sp>
        <p:nvSpPr>
          <p:cNvPr id="19464" name="Rectangle 12"/>
          <p:cNvSpPr>
            <a:spLocks noChangeArrowheads="1"/>
          </p:cNvSpPr>
          <p:nvPr/>
        </p:nvSpPr>
        <p:spPr bwMode="auto">
          <a:xfrm>
            <a:off x="533400" y="44196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lnSpc>
                <a:spcPct val="110000"/>
              </a:lnSpc>
              <a:spcBef>
                <a:spcPct val="20000"/>
              </a:spcBef>
            </a:pPr>
            <a:r>
              <a:rPr lang="en-US" sz="2200"/>
              <a:t>EMF</a:t>
            </a:r>
            <a:r>
              <a:rPr lang="en-US" sz="2200" baseline="-25000"/>
              <a:t>1</a:t>
            </a:r>
            <a:endParaRPr lang="en-US" sz="2200"/>
          </a:p>
        </p:txBody>
      </p:sp>
      <p:sp>
        <p:nvSpPr>
          <p:cNvPr id="19465" name="Rectangle 12"/>
          <p:cNvSpPr>
            <a:spLocks noChangeArrowheads="1"/>
          </p:cNvSpPr>
          <p:nvPr/>
        </p:nvSpPr>
        <p:spPr bwMode="auto">
          <a:xfrm>
            <a:off x="4343400" y="47244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lnSpc>
                <a:spcPct val="110000"/>
              </a:lnSpc>
              <a:spcBef>
                <a:spcPct val="20000"/>
              </a:spcBef>
            </a:pPr>
            <a:r>
              <a:rPr lang="en-US" sz="2200"/>
              <a:t>EMF</a:t>
            </a:r>
            <a:r>
              <a:rPr lang="en-US" sz="2200" baseline="-25000"/>
              <a:t>2</a:t>
            </a:r>
            <a:endParaRPr lang="en-US" sz="2200"/>
          </a:p>
        </p:txBody>
      </p:sp>
      <p:sp>
        <p:nvSpPr>
          <p:cNvPr id="19466" name="Rectangle 12"/>
          <p:cNvSpPr>
            <a:spLocks noChangeArrowheads="1"/>
          </p:cNvSpPr>
          <p:nvPr/>
        </p:nvSpPr>
        <p:spPr bwMode="auto">
          <a:xfrm>
            <a:off x="7086600" y="54102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lnSpc>
                <a:spcPct val="110000"/>
              </a:lnSpc>
              <a:spcBef>
                <a:spcPct val="20000"/>
              </a:spcBef>
            </a:pPr>
            <a:r>
              <a:rPr lang="en-US" sz="2200"/>
              <a:t>EMF</a:t>
            </a:r>
            <a:r>
              <a:rPr lang="en-US" sz="2200" baseline="-25000"/>
              <a:t>3</a:t>
            </a:r>
            <a:endParaRPr lang="en-US" sz="2200"/>
          </a:p>
        </p:txBody>
      </p:sp>
      <p:sp>
        <p:nvSpPr>
          <p:cNvPr id="19467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4D0014D-A1A6-4A6C-9179-79A01881A4F6}" type="slidenum">
              <a:rPr lang="en-US" sz="1200"/>
              <a:pPr eaLnBrk="1" hangingPunct="1"/>
              <a:t>37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760409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9" descr="CaEMMoral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3048000"/>
            <a:ext cx="771525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Oval 43"/>
          <p:cNvSpPr>
            <a:spLocks noChangeArrowheads="1"/>
          </p:cNvSpPr>
          <p:nvPr/>
        </p:nvSpPr>
        <p:spPr bwMode="auto">
          <a:xfrm>
            <a:off x="1066800" y="3581400"/>
            <a:ext cx="990600" cy="8382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44"/>
          <p:cNvSpPr>
            <a:spLocks noChangeArrowheads="1"/>
          </p:cNvSpPr>
          <p:nvPr/>
        </p:nvSpPr>
        <p:spPr bwMode="auto">
          <a:xfrm rot="1200000">
            <a:off x="2266950" y="3686175"/>
            <a:ext cx="3373438" cy="925513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45"/>
          <p:cNvSpPr>
            <a:spLocks noChangeArrowheads="1"/>
          </p:cNvSpPr>
          <p:nvPr/>
        </p:nvSpPr>
        <p:spPr bwMode="auto">
          <a:xfrm rot="-300000">
            <a:off x="5076825" y="3111500"/>
            <a:ext cx="3276600" cy="1228725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488" name="Picture 48" descr="CaSMMoral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1371600"/>
            <a:ext cx="54292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9" name="Title 5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ea typeface="ＭＳ Ｐゴシック" pitchFamily="34" charset="-128"/>
              </a:rPr>
              <a:t>Footprints of tasks in proficiency model (figure out from rows in Q-matrix)</a:t>
            </a:r>
          </a:p>
        </p:txBody>
      </p:sp>
      <p:sp>
        <p:nvSpPr>
          <p:cNvPr id="20490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D2ACFAA-8AE3-42AF-BE8F-B44C3ADBD75C}" type="slidenum">
              <a:rPr lang="en-US" sz="1200"/>
              <a:pPr eaLnBrk="1" hangingPunct="1"/>
              <a:t>38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4616944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610600" cy="1143000"/>
          </a:xfrm>
        </p:spPr>
        <p:txBody>
          <a:bodyPr/>
          <a:lstStyle/>
          <a:p>
            <a:pPr algn="l" eaLnBrk="1" hangingPunct="1">
              <a:buFont typeface="Zapf Dingbats"/>
              <a:buNone/>
            </a:pPr>
            <a:r>
              <a:rPr lang="en-US" sz="3600" b="1">
                <a:latin typeface="Times" pitchFamily="18" charset="0"/>
                <a:ea typeface="ＭＳ Ｐゴシック" pitchFamily="34" charset="-128"/>
              </a:rPr>
              <a:t>Result: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077200" cy="4572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000">
                <a:ea typeface="ＭＳ Ｐゴシック" pitchFamily="34" charset="-128"/>
              </a:rPr>
              <a:t>Each EMF implies a join tree for Bayes net propagation.</a:t>
            </a:r>
          </a:p>
          <a:p>
            <a:pPr lvl="1" eaLnBrk="1" hangingPunct="1">
              <a:lnSpc>
                <a:spcPct val="11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>
                <a:ea typeface="ＭＳ Ｐゴシック" pitchFamily="34" charset="-128"/>
              </a:rPr>
              <a:t>Initial distributions for proficiency variables are uniform.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>
                <a:ea typeface="ＭＳ Ｐゴシック" pitchFamily="34" charset="-128"/>
              </a:rPr>
              <a:t>The footprint of the PM in the EMF is a clique intersection between that EMF and the PMF.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>
                <a:ea typeface="ＭＳ Ｐゴシック" pitchFamily="34" charset="-128"/>
              </a:rPr>
              <a:t>Can “dock” EMFs with PMF one-at-a-time, to … </a:t>
            </a:r>
          </a:p>
          <a:p>
            <a:pPr lvl="1" eaLnBrk="1" hangingPunct="1">
              <a:lnSpc>
                <a:spcPct val="11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>
                <a:ea typeface="ＭＳ Ｐゴシック" pitchFamily="34" charset="-128"/>
              </a:rPr>
              <a:t>absorb evidence from values of observables to that task as updated probabilities for proficiency variables, and</a:t>
            </a:r>
          </a:p>
          <a:p>
            <a:pPr lvl="1" eaLnBrk="1" hangingPunct="1">
              <a:lnSpc>
                <a:spcPct val="11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>
                <a:ea typeface="ＭＳ Ｐゴシック" pitchFamily="34" charset="-128"/>
              </a:rPr>
              <a:t>predict responses in new tasks, to evaluate potential evidentiary value of administering it.</a:t>
            </a:r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73BC4E1-9584-4113-9FEA-FC14E8FB4DAD}" type="slidenum">
              <a:rPr lang="en-US" sz="1200"/>
              <a:pPr eaLnBrk="1" hangingPunct="1"/>
              <a:t>39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780688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Test Design</a:t>
            </a:r>
            <a:endParaRPr lang="en-US" dirty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05000"/>
            <a:ext cx="66294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Stakeholders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Requirements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Purpose of the test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Intended population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Prospective Score Report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Evidence-Centered 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Claims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Validity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Specifications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0D22-DF46-40DC-B24F-8C8F14A47BC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2" name="Group 2"/>
          <p:cNvGrpSpPr>
            <a:grpSpLocks/>
          </p:cNvGrpSpPr>
          <p:nvPr/>
        </p:nvGrpSpPr>
        <p:grpSpPr bwMode="auto">
          <a:xfrm>
            <a:off x="2667000" y="1447800"/>
            <a:ext cx="3429000" cy="1219200"/>
            <a:chOff x="1680" y="912"/>
            <a:chExt cx="2160" cy="768"/>
          </a:xfrm>
        </p:grpSpPr>
        <p:sp>
          <p:nvSpPr>
            <p:cNvPr id="22560" name="Text Box 3"/>
            <p:cNvSpPr txBox="1">
              <a:spLocks noChangeArrowheads="1"/>
            </p:cNvSpPr>
            <p:nvPr/>
          </p:nvSpPr>
          <p:spPr bwMode="auto">
            <a:xfrm>
              <a:off x="2016" y="1056"/>
              <a:ext cx="24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1200" i="1">
                  <a:latin typeface="Symbol" pitchFamily="18" charset="2"/>
                </a:rPr>
                <a:t>q</a:t>
              </a:r>
              <a:r>
                <a:rPr lang="en-US" sz="1200" baseline="-25000">
                  <a:latin typeface="Arial" pitchFamily="34" charset="0"/>
                </a:rPr>
                <a:t>2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22561" name="Text Box 4"/>
            <p:cNvSpPr txBox="1">
              <a:spLocks noChangeArrowheads="1"/>
            </p:cNvSpPr>
            <p:nvPr/>
          </p:nvSpPr>
          <p:spPr bwMode="auto">
            <a:xfrm>
              <a:off x="1680" y="1344"/>
              <a:ext cx="24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1200" i="1">
                  <a:latin typeface="Symbol" pitchFamily="18" charset="2"/>
                </a:rPr>
                <a:t>q</a:t>
              </a:r>
              <a:r>
                <a:rPr lang="en-US" sz="1200" baseline="-25000">
                  <a:latin typeface="Arial" pitchFamily="34" charset="0"/>
                </a:rPr>
                <a:t>1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22562" name="Text Box 5"/>
            <p:cNvSpPr txBox="1">
              <a:spLocks noChangeArrowheads="1"/>
            </p:cNvSpPr>
            <p:nvPr/>
          </p:nvSpPr>
          <p:spPr bwMode="auto">
            <a:xfrm>
              <a:off x="3600" y="1152"/>
              <a:ext cx="24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1200" i="1">
                  <a:latin typeface="Symbol" pitchFamily="18" charset="2"/>
                </a:rPr>
                <a:t>q</a:t>
              </a:r>
              <a:r>
                <a:rPr lang="en-US" sz="1200" baseline="-25000">
                  <a:latin typeface="Arial" pitchFamily="34" charset="0"/>
                </a:rPr>
                <a:t>3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22563" name="Text Box 6"/>
            <p:cNvSpPr txBox="1">
              <a:spLocks noChangeArrowheads="1"/>
            </p:cNvSpPr>
            <p:nvPr/>
          </p:nvSpPr>
          <p:spPr bwMode="auto">
            <a:xfrm>
              <a:off x="3216" y="1488"/>
              <a:ext cx="24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1200" i="1">
                  <a:latin typeface="Symbol" pitchFamily="18" charset="2"/>
                </a:rPr>
                <a:t>q</a:t>
              </a:r>
              <a:r>
                <a:rPr lang="en-US" sz="1200" baseline="-25000">
                  <a:latin typeface="Arial" pitchFamily="34" charset="0"/>
                </a:rPr>
                <a:t>4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22564" name="Text Box 7"/>
            <p:cNvSpPr txBox="1">
              <a:spLocks noChangeArrowheads="1"/>
            </p:cNvSpPr>
            <p:nvPr/>
          </p:nvSpPr>
          <p:spPr bwMode="auto">
            <a:xfrm>
              <a:off x="2832" y="912"/>
              <a:ext cx="24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1200" i="1">
                  <a:latin typeface="Symbol" pitchFamily="18" charset="2"/>
                </a:rPr>
                <a:t>q</a:t>
              </a:r>
              <a:r>
                <a:rPr lang="en-US" sz="1200" baseline="-25000">
                  <a:latin typeface="Arial" pitchFamily="34" charset="0"/>
                </a:rPr>
                <a:t>5</a:t>
              </a:r>
              <a:endParaRPr lang="en-US" sz="1800">
                <a:latin typeface="Arial" pitchFamily="34" charset="0"/>
              </a:endParaRPr>
            </a:p>
          </p:txBody>
        </p:sp>
        <p:cxnSp>
          <p:nvCxnSpPr>
            <p:cNvPr id="22565" name="AutoShape 8"/>
            <p:cNvCxnSpPr>
              <a:cxnSpLocks noChangeShapeType="1"/>
              <a:stCxn id="22560" idx="2"/>
              <a:endCxn id="22561" idx="3"/>
            </p:cNvCxnSpPr>
            <p:nvPr/>
          </p:nvCxnSpPr>
          <p:spPr bwMode="auto">
            <a:xfrm flipH="1">
              <a:off x="1920" y="1248"/>
              <a:ext cx="216" cy="1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6" name="AutoShape 9"/>
            <p:cNvCxnSpPr>
              <a:cxnSpLocks noChangeShapeType="1"/>
              <a:stCxn id="22564" idx="2"/>
              <a:endCxn id="22563" idx="1"/>
            </p:cNvCxnSpPr>
            <p:nvPr/>
          </p:nvCxnSpPr>
          <p:spPr bwMode="auto">
            <a:xfrm>
              <a:off x="2952" y="1104"/>
              <a:ext cx="264" cy="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7" name="AutoShape 10"/>
            <p:cNvCxnSpPr>
              <a:cxnSpLocks noChangeShapeType="1"/>
              <a:stCxn id="22562" idx="2"/>
              <a:endCxn id="22563" idx="3"/>
            </p:cNvCxnSpPr>
            <p:nvPr/>
          </p:nvCxnSpPr>
          <p:spPr bwMode="auto">
            <a:xfrm flipH="1">
              <a:off x="3456" y="1344"/>
              <a:ext cx="264" cy="2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8" name="AutoShape 12"/>
            <p:cNvCxnSpPr>
              <a:cxnSpLocks noChangeShapeType="1"/>
              <a:stCxn id="22563" idx="1"/>
              <a:endCxn id="22560" idx="3"/>
            </p:cNvCxnSpPr>
            <p:nvPr/>
          </p:nvCxnSpPr>
          <p:spPr bwMode="auto">
            <a:xfrm rot="10800000">
              <a:off x="2256" y="1152"/>
              <a:ext cx="960" cy="4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9" name="AutoShape 14"/>
            <p:cNvCxnSpPr>
              <a:cxnSpLocks noChangeShapeType="1"/>
              <a:stCxn id="22560" idx="3"/>
              <a:endCxn id="22562" idx="1"/>
            </p:cNvCxnSpPr>
            <p:nvPr/>
          </p:nvCxnSpPr>
          <p:spPr bwMode="auto">
            <a:xfrm>
              <a:off x="2256" y="1152"/>
              <a:ext cx="1344" cy="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0" name="AutoShape 15"/>
            <p:cNvCxnSpPr>
              <a:cxnSpLocks noChangeShapeType="1"/>
              <a:stCxn id="22562" idx="1"/>
              <a:endCxn id="22564" idx="2"/>
            </p:cNvCxnSpPr>
            <p:nvPr/>
          </p:nvCxnSpPr>
          <p:spPr bwMode="auto">
            <a:xfrm flipH="1" flipV="1">
              <a:off x="2952" y="1104"/>
              <a:ext cx="648" cy="14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533" name="Rectangle 16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610600" cy="1143000"/>
          </a:xfrm>
        </p:spPr>
        <p:txBody>
          <a:bodyPr/>
          <a:lstStyle/>
          <a:p>
            <a:pPr algn="l" eaLnBrk="1" hangingPunct="1">
              <a:buFont typeface="Zapf Dingbats"/>
              <a:buNone/>
            </a:pPr>
            <a:r>
              <a:rPr lang="en-US" sz="3600">
                <a:latin typeface="Times" pitchFamily="18" charset="0"/>
                <a:ea typeface="ＭＳ Ｐゴシック" pitchFamily="34" charset="-128"/>
              </a:rPr>
              <a:t>Docking evidence model fragments</a:t>
            </a:r>
          </a:p>
        </p:txBody>
      </p:sp>
      <p:sp>
        <p:nvSpPr>
          <p:cNvPr id="22534" name="Rectangle 17"/>
          <p:cNvSpPr>
            <a:spLocks noChangeArrowheads="1"/>
          </p:cNvSpPr>
          <p:nvPr/>
        </p:nvSpPr>
        <p:spPr bwMode="auto">
          <a:xfrm>
            <a:off x="3200400" y="27432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lnSpc>
                <a:spcPct val="110000"/>
              </a:lnSpc>
              <a:spcBef>
                <a:spcPct val="20000"/>
              </a:spcBef>
            </a:pPr>
            <a:r>
              <a:rPr lang="en-US" sz="2200"/>
              <a:t>PMF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152650" y="3200400"/>
            <a:ext cx="2344738" cy="2238375"/>
            <a:chOff x="1356" y="2142"/>
            <a:chExt cx="1477" cy="1410"/>
          </a:xfrm>
        </p:grpSpPr>
        <p:sp>
          <p:nvSpPr>
            <p:cNvPr id="22548" name="Text Box 19"/>
            <p:cNvSpPr txBox="1">
              <a:spLocks noChangeArrowheads="1"/>
            </p:cNvSpPr>
            <p:nvPr/>
          </p:nvSpPr>
          <p:spPr bwMode="auto">
            <a:xfrm>
              <a:off x="1356" y="3360"/>
              <a:ext cx="229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i="1">
                  <a:latin typeface="Arial" pitchFamily="34" charset="0"/>
                </a:rPr>
                <a:t>X</a:t>
              </a:r>
              <a:r>
                <a:rPr lang="en-US" sz="900" baseline="-25000">
                  <a:latin typeface="Arial" pitchFamily="34" charset="0"/>
                </a:rPr>
                <a:t>21</a:t>
              </a:r>
              <a:endParaRPr lang="en-US" sz="1400">
                <a:latin typeface="Arial" pitchFamily="34" charset="0"/>
              </a:endParaRPr>
            </a:p>
          </p:txBody>
        </p:sp>
        <p:sp>
          <p:nvSpPr>
            <p:cNvPr id="22549" name="Text Box 20"/>
            <p:cNvSpPr txBox="1">
              <a:spLocks noChangeArrowheads="1"/>
            </p:cNvSpPr>
            <p:nvPr/>
          </p:nvSpPr>
          <p:spPr bwMode="auto">
            <a:xfrm>
              <a:off x="1910" y="3139"/>
              <a:ext cx="229" cy="1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i="1">
                  <a:latin typeface="Arial" pitchFamily="34" charset="0"/>
                </a:rPr>
                <a:t>X</a:t>
              </a:r>
              <a:r>
                <a:rPr lang="en-US" sz="900" baseline="-25000">
                  <a:latin typeface="Arial" pitchFamily="34" charset="0"/>
                </a:rPr>
                <a:t>23</a:t>
              </a:r>
              <a:endParaRPr lang="en-US" sz="1400">
                <a:latin typeface="Arial" pitchFamily="34" charset="0"/>
              </a:endParaRPr>
            </a:p>
          </p:txBody>
        </p:sp>
        <p:sp>
          <p:nvSpPr>
            <p:cNvPr id="22550" name="Text Box 21"/>
            <p:cNvSpPr txBox="1">
              <a:spLocks noChangeArrowheads="1"/>
            </p:cNvSpPr>
            <p:nvPr/>
          </p:nvSpPr>
          <p:spPr bwMode="auto">
            <a:xfrm>
              <a:off x="2556" y="3246"/>
              <a:ext cx="2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i="1">
                  <a:latin typeface="Arial" pitchFamily="34" charset="0"/>
                </a:rPr>
                <a:t>X</a:t>
              </a:r>
              <a:r>
                <a:rPr lang="en-US" sz="900" baseline="-25000">
                  <a:latin typeface="Arial" pitchFamily="34" charset="0"/>
                </a:rPr>
                <a:t>22</a:t>
              </a:r>
              <a:endParaRPr lang="en-US" sz="1400">
                <a:latin typeface="Arial" pitchFamily="34" charset="0"/>
              </a:endParaRPr>
            </a:p>
          </p:txBody>
        </p:sp>
        <p:sp>
          <p:nvSpPr>
            <p:cNvPr id="22551" name="Text Box 22"/>
            <p:cNvSpPr txBox="1">
              <a:spLocks noChangeArrowheads="1"/>
            </p:cNvSpPr>
            <p:nvPr/>
          </p:nvSpPr>
          <p:spPr bwMode="auto">
            <a:xfrm>
              <a:off x="1392" y="2142"/>
              <a:ext cx="229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1200" i="1">
                  <a:latin typeface="Symbol" pitchFamily="18" charset="2"/>
                </a:rPr>
                <a:t>q</a:t>
              </a:r>
              <a:r>
                <a:rPr lang="en-US" sz="1200" baseline="-25000">
                  <a:latin typeface="Arial" pitchFamily="34" charset="0"/>
                </a:rPr>
                <a:t>2</a:t>
              </a:r>
              <a:endParaRPr lang="en-US" sz="1800">
                <a:latin typeface="Arial" pitchFamily="34" charset="0"/>
              </a:endParaRPr>
            </a:p>
          </p:txBody>
        </p:sp>
        <p:cxnSp>
          <p:nvCxnSpPr>
            <p:cNvPr id="22552" name="AutoShape 23"/>
            <p:cNvCxnSpPr>
              <a:cxnSpLocks noChangeShapeType="1"/>
              <a:stCxn id="22551" idx="2"/>
              <a:endCxn id="22548" idx="0"/>
            </p:cNvCxnSpPr>
            <p:nvPr/>
          </p:nvCxnSpPr>
          <p:spPr bwMode="auto">
            <a:xfrm flipH="1">
              <a:off x="1471" y="2334"/>
              <a:ext cx="36" cy="10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3" name="AutoShape 24"/>
            <p:cNvCxnSpPr>
              <a:cxnSpLocks noChangeShapeType="1"/>
              <a:stCxn id="22551" idx="2"/>
              <a:endCxn id="22550" idx="0"/>
            </p:cNvCxnSpPr>
            <p:nvPr/>
          </p:nvCxnSpPr>
          <p:spPr bwMode="auto">
            <a:xfrm>
              <a:off x="1507" y="2334"/>
              <a:ext cx="1163" cy="9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4" name="AutoShape 25"/>
            <p:cNvCxnSpPr>
              <a:cxnSpLocks noChangeShapeType="1"/>
              <a:stCxn id="22549" idx="1"/>
              <a:endCxn id="22548" idx="3"/>
            </p:cNvCxnSpPr>
            <p:nvPr/>
          </p:nvCxnSpPr>
          <p:spPr bwMode="auto">
            <a:xfrm flipH="1">
              <a:off x="1585" y="3235"/>
              <a:ext cx="325" cy="2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5" name="AutoShape 26"/>
            <p:cNvCxnSpPr>
              <a:cxnSpLocks noChangeShapeType="1"/>
              <a:stCxn id="22549" idx="3"/>
              <a:endCxn id="22550" idx="1"/>
            </p:cNvCxnSpPr>
            <p:nvPr/>
          </p:nvCxnSpPr>
          <p:spPr bwMode="auto">
            <a:xfrm>
              <a:off x="2139" y="3235"/>
              <a:ext cx="417" cy="10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56" name="Text Box 27"/>
            <p:cNvSpPr txBox="1">
              <a:spLocks noChangeArrowheads="1"/>
            </p:cNvSpPr>
            <p:nvPr/>
          </p:nvSpPr>
          <p:spPr bwMode="auto">
            <a:xfrm>
              <a:off x="2605" y="2582"/>
              <a:ext cx="2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1200" i="1">
                  <a:latin typeface="Symbol" pitchFamily="18" charset="2"/>
                </a:rPr>
                <a:t>q</a:t>
              </a:r>
              <a:r>
                <a:rPr lang="en-US" sz="1200" baseline="-25000">
                  <a:latin typeface="Arial" pitchFamily="34" charset="0"/>
                </a:rPr>
                <a:t>4</a:t>
              </a:r>
              <a:endParaRPr lang="en-US" sz="1800">
                <a:latin typeface="Arial" pitchFamily="34" charset="0"/>
              </a:endParaRPr>
            </a:p>
          </p:txBody>
        </p:sp>
        <p:cxnSp>
          <p:nvCxnSpPr>
            <p:cNvPr id="22557" name="AutoShape 28"/>
            <p:cNvCxnSpPr>
              <a:cxnSpLocks noChangeShapeType="1"/>
              <a:stCxn id="22556" idx="2"/>
              <a:endCxn id="22550" idx="0"/>
            </p:cNvCxnSpPr>
            <p:nvPr/>
          </p:nvCxnSpPr>
          <p:spPr bwMode="auto">
            <a:xfrm flipH="1">
              <a:off x="2670" y="2774"/>
              <a:ext cx="49" cy="4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8" name="AutoShape 29"/>
            <p:cNvCxnSpPr>
              <a:cxnSpLocks noChangeShapeType="1"/>
              <a:stCxn id="22551" idx="2"/>
              <a:endCxn id="22549" idx="0"/>
            </p:cNvCxnSpPr>
            <p:nvPr/>
          </p:nvCxnSpPr>
          <p:spPr bwMode="auto">
            <a:xfrm>
              <a:off x="1507" y="2334"/>
              <a:ext cx="518" cy="8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9" name="AutoShape 30"/>
            <p:cNvCxnSpPr>
              <a:cxnSpLocks noChangeShapeType="1"/>
              <a:stCxn id="22551" idx="2"/>
              <a:endCxn id="22556" idx="1"/>
            </p:cNvCxnSpPr>
            <p:nvPr/>
          </p:nvCxnSpPr>
          <p:spPr bwMode="auto">
            <a:xfrm>
              <a:off x="1507" y="2334"/>
              <a:ext cx="1098" cy="34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5427663" y="2925763"/>
            <a:ext cx="2860675" cy="1873250"/>
            <a:chOff x="3419" y="1843"/>
            <a:chExt cx="1802" cy="1180"/>
          </a:xfrm>
        </p:grpSpPr>
        <p:sp>
          <p:nvSpPr>
            <p:cNvPr id="22539" name="Text Box 32"/>
            <p:cNvSpPr txBox="1">
              <a:spLocks noChangeArrowheads="1"/>
            </p:cNvSpPr>
            <p:nvPr/>
          </p:nvSpPr>
          <p:spPr bwMode="auto">
            <a:xfrm>
              <a:off x="4608" y="2832"/>
              <a:ext cx="229" cy="1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i="1">
                  <a:latin typeface="Arial" pitchFamily="34" charset="0"/>
                </a:rPr>
                <a:t>X</a:t>
              </a:r>
              <a:r>
                <a:rPr lang="en-US" sz="900" baseline="-25000">
                  <a:latin typeface="Arial" pitchFamily="34" charset="0"/>
                </a:rPr>
                <a:t>31</a:t>
              </a:r>
              <a:endParaRPr lang="en-US" sz="1400">
                <a:latin typeface="Arial" pitchFamily="34" charset="0"/>
              </a:endParaRPr>
            </a:p>
          </p:txBody>
        </p:sp>
        <p:sp>
          <p:nvSpPr>
            <p:cNvPr id="22540" name="Text Box 33"/>
            <p:cNvSpPr txBox="1">
              <a:spLocks noChangeArrowheads="1"/>
            </p:cNvSpPr>
            <p:nvPr/>
          </p:nvSpPr>
          <p:spPr bwMode="auto">
            <a:xfrm>
              <a:off x="4992" y="1939"/>
              <a:ext cx="229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1200" i="1">
                  <a:latin typeface="Symbol" pitchFamily="18" charset="2"/>
                </a:rPr>
                <a:t>q</a:t>
              </a:r>
              <a:r>
                <a:rPr lang="en-US" sz="1200" baseline="-25000">
                  <a:latin typeface="Arial" pitchFamily="34" charset="0"/>
                </a:rPr>
                <a:t>3</a:t>
              </a:r>
              <a:endParaRPr lang="en-US" sz="1800">
                <a:latin typeface="Arial" pitchFamily="34" charset="0"/>
              </a:endParaRPr>
            </a:p>
          </p:txBody>
        </p:sp>
        <p:cxnSp>
          <p:nvCxnSpPr>
            <p:cNvPr id="22541" name="AutoShape 34"/>
            <p:cNvCxnSpPr>
              <a:cxnSpLocks noChangeShapeType="1"/>
              <a:stCxn id="22544" idx="2"/>
              <a:endCxn id="22539" idx="0"/>
            </p:cNvCxnSpPr>
            <p:nvPr/>
          </p:nvCxnSpPr>
          <p:spPr bwMode="auto">
            <a:xfrm>
              <a:off x="3534" y="2035"/>
              <a:ext cx="1189" cy="79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2" name="AutoShape 35"/>
            <p:cNvCxnSpPr>
              <a:cxnSpLocks noChangeShapeType="1"/>
              <a:stCxn id="22545" idx="2"/>
              <a:endCxn id="22539" idx="0"/>
            </p:cNvCxnSpPr>
            <p:nvPr/>
          </p:nvCxnSpPr>
          <p:spPr bwMode="auto">
            <a:xfrm>
              <a:off x="4723" y="2466"/>
              <a:ext cx="0" cy="36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3" name="AutoShape 36"/>
            <p:cNvCxnSpPr>
              <a:cxnSpLocks noChangeShapeType="1"/>
              <a:stCxn id="22540" idx="2"/>
              <a:endCxn id="22539" idx="0"/>
            </p:cNvCxnSpPr>
            <p:nvPr/>
          </p:nvCxnSpPr>
          <p:spPr bwMode="auto">
            <a:xfrm flipH="1">
              <a:off x="4723" y="2131"/>
              <a:ext cx="384" cy="70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44" name="Text Box 37"/>
            <p:cNvSpPr txBox="1">
              <a:spLocks noChangeArrowheads="1"/>
            </p:cNvSpPr>
            <p:nvPr/>
          </p:nvSpPr>
          <p:spPr bwMode="auto">
            <a:xfrm>
              <a:off x="3419" y="1843"/>
              <a:ext cx="229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1200" i="1">
                  <a:latin typeface="Symbol" pitchFamily="18" charset="2"/>
                </a:rPr>
                <a:t>q</a:t>
              </a:r>
              <a:r>
                <a:rPr lang="en-US" sz="1200" baseline="-25000">
                  <a:latin typeface="Arial" pitchFamily="34" charset="0"/>
                </a:rPr>
                <a:t>2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22545" name="Text Box 38"/>
            <p:cNvSpPr txBox="1">
              <a:spLocks noChangeArrowheads="1"/>
            </p:cNvSpPr>
            <p:nvPr/>
          </p:nvSpPr>
          <p:spPr bwMode="auto">
            <a:xfrm>
              <a:off x="4608" y="2275"/>
              <a:ext cx="229" cy="1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1200" i="1">
                  <a:latin typeface="Symbol" pitchFamily="18" charset="2"/>
                </a:rPr>
                <a:t>q</a:t>
              </a:r>
              <a:r>
                <a:rPr lang="en-US" sz="1200" baseline="-25000">
                  <a:latin typeface="Arial" pitchFamily="34" charset="0"/>
                </a:rPr>
                <a:t>4</a:t>
              </a:r>
              <a:endParaRPr lang="en-US" sz="1800">
                <a:latin typeface="Arial" pitchFamily="34" charset="0"/>
              </a:endParaRPr>
            </a:p>
          </p:txBody>
        </p:sp>
        <p:cxnSp>
          <p:nvCxnSpPr>
            <p:cNvPr id="22546" name="AutoShape 39"/>
            <p:cNvCxnSpPr>
              <a:cxnSpLocks noChangeShapeType="1"/>
              <a:stCxn id="22544" idx="3"/>
              <a:endCxn id="22545" idx="1"/>
            </p:cNvCxnSpPr>
            <p:nvPr/>
          </p:nvCxnSpPr>
          <p:spPr bwMode="auto">
            <a:xfrm>
              <a:off x="3648" y="1939"/>
              <a:ext cx="960" cy="4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7" name="AutoShape 40"/>
            <p:cNvCxnSpPr>
              <a:cxnSpLocks noChangeShapeType="1"/>
              <a:stCxn id="22545" idx="3"/>
              <a:endCxn id="22540" idx="1"/>
            </p:cNvCxnSpPr>
            <p:nvPr/>
          </p:nvCxnSpPr>
          <p:spPr bwMode="auto">
            <a:xfrm flipV="1">
              <a:off x="4837" y="2035"/>
              <a:ext cx="155" cy="33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2537" name="AutoShape 39"/>
          <p:cNvCxnSpPr>
            <a:cxnSpLocks noChangeShapeType="1"/>
            <a:stCxn id="22544" idx="3"/>
            <a:endCxn id="22540" idx="1"/>
          </p:cNvCxnSpPr>
          <p:nvPr/>
        </p:nvCxnSpPr>
        <p:spPr bwMode="auto">
          <a:xfrm>
            <a:off x="5791200" y="3078163"/>
            <a:ext cx="2133600" cy="152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8" name="Slide Number Placeholder 4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DFAA377-DC74-4D9F-9E69-AA76CE4A00B1}" type="slidenum">
              <a:rPr lang="en-US" sz="1200"/>
              <a:pPr eaLnBrk="1" hangingPunct="1"/>
              <a:t>40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8597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6.52174E-6 L 0.10834 -0.22202 " pathEditMode="relative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889E-18 4.32007E-6 L -0.24167 -0.17761 " pathEditMode="relative" ptsTypes="AA">
                                      <p:cBhvr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686C233-9B0B-44F8-AFEB-9C5B21BF3536}" type="slidenum">
              <a:rPr lang="en-US" sz="1200"/>
              <a:pPr eaLnBrk="1" hangingPunct="1"/>
              <a:t>41</a:t>
            </a:fld>
            <a:endParaRPr lang="en-US" sz="120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Scoring Exercise</a:t>
            </a:r>
          </a:p>
        </p:txBody>
      </p:sp>
      <p:graphicFrame>
        <p:nvGraphicFramePr>
          <p:cNvPr id="248030" name="Group 222"/>
          <p:cNvGraphicFramePr>
            <a:graphicFrameLocks noGrp="1"/>
          </p:cNvGraphicFramePr>
          <p:nvPr/>
        </p:nvGraphicFramePr>
        <p:xfrm>
          <a:off x="533400" y="1397000"/>
          <a:ext cx="8382000" cy="4632960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5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0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Outcome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Task Name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Proficiency Variable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Difficulty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Wrong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tCommonRatio1a.xml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CommonRatio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Easy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Right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tCommonRatio2b.xml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CommonRatio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Medium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Wrong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tCommonRatio3b.xml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CommonRatio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Hard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Wrong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tExplicitGeometric1a.xml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ExplicitGoemetric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Easy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Right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tExplicitGeometric2a.xml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ExplicitGoemetric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Medium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Wrong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tExplicitGeometric3b.xml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ExplicitGoemetric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Hard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Wrong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tRecursiveRuleGeometric1a.xml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RecursiveRuleGeometric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Easy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Wrong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tRecursiveRuleGeometric2b.xml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RecursiveRuleGeometric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Medium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Wrong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tRecursiveRuleGeometric3a.xml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RecursiveRuleGeometric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Hard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Right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tTableExtendGeometric1a.xml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TableGeometric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Easy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Right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tTableExtendGeometric2b.xml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TableGeometric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Medium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Right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tTableExtendGeometric3a.xml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TableGeometric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Hard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Wrong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tVerbalRuleExtendModelGeometric1a.xml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VerbalRuleGeometric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Easy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Wrong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tVerbalRuleExtendModelGeometric1b.xml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VerbalRuleGeometric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Easy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Right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tVerbalRuleExtendModelGeometric2a.xml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VerbalRuleGeometric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Medium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Wrong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tVisualExtendGeometric1a.xml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VisualGeometric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Easy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Wrong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tVisualExtendGeometric2a.xml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VisualGeometric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Medium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Wrong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tVisualExtendGeometric3a.xml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VisualGeometric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Hard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1382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5650ACA-10BC-497B-A846-00F86BED04DA}" type="slidenum">
              <a:rPr lang="en-US" sz="1200"/>
              <a:pPr eaLnBrk="1" hangingPunct="1"/>
              <a:t>42</a:t>
            </a:fld>
            <a:endParaRPr lang="en-US" sz="120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Weight of Evidence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Good (1985)</a:t>
            </a:r>
            <a:endParaRPr lang="en-US" i="1">
              <a:ea typeface="ＭＳ Ｐゴシック" pitchFamily="34" charset="-128"/>
            </a:endParaRPr>
          </a:p>
          <a:p>
            <a:pPr eaLnBrk="1" hangingPunct="1"/>
            <a:r>
              <a:rPr lang="en-US" i="1">
                <a:ea typeface="ＭＳ Ｐゴシック" pitchFamily="34" charset="-128"/>
              </a:rPr>
              <a:t>H</a:t>
            </a:r>
            <a:r>
              <a:rPr lang="en-US">
                <a:ea typeface="ＭＳ Ｐゴシック" pitchFamily="34" charset="-128"/>
              </a:rPr>
              <a:t> is binary hypothesis, e.g., </a:t>
            </a:r>
            <a:r>
              <a:rPr lang="en-US" i="1">
                <a:ea typeface="ＭＳ Ｐゴシック" pitchFamily="34" charset="-128"/>
              </a:rPr>
              <a:t>Proficiency</a:t>
            </a:r>
            <a:r>
              <a:rPr lang="en-US">
                <a:ea typeface="ＭＳ Ｐゴシック" pitchFamily="34" charset="-128"/>
              </a:rPr>
              <a:t> &gt; </a:t>
            </a:r>
            <a:r>
              <a:rPr lang="en-US" u="sng">
                <a:ea typeface="ＭＳ Ｐゴシック" pitchFamily="34" charset="-128"/>
              </a:rPr>
              <a:t>Medium</a:t>
            </a:r>
            <a:endParaRPr lang="en-US">
              <a:ea typeface="ＭＳ Ｐゴシック" pitchFamily="34" charset="-128"/>
            </a:endParaRPr>
          </a:p>
          <a:p>
            <a:pPr eaLnBrk="1" hangingPunct="1"/>
            <a:r>
              <a:rPr lang="en-US" i="1">
                <a:ea typeface="ＭＳ Ｐゴシック" pitchFamily="34" charset="-128"/>
              </a:rPr>
              <a:t>E</a:t>
            </a:r>
            <a:r>
              <a:rPr lang="en-US">
                <a:ea typeface="ＭＳ Ｐゴシック" pitchFamily="34" charset="-128"/>
              </a:rPr>
              <a:t> is evidence for hypothesis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Weight of Evidence (WOE) is</a:t>
            </a:r>
            <a:endParaRPr lang="en-US" i="1">
              <a:ea typeface="ＭＳ Ｐゴシック" pitchFamily="34" charset="-128"/>
            </a:endParaRPr>
          </a:p>
        </p:txBody>
      </p:sp>
      <p:pic>
        <p:nvPicPr>
          <p:cNvPr id="24583" name="Picture 5" descr="latex-image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257800"/>
            <a:ext cx="72263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189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87C17D4-3429-48DB-B432-E73263362583}" type="slidenum">
              <a:rPr lang="en-US" sz="1200"/>
              <a:pPr eaLnBrk="1" hangingPunct="1"/>
              <a:t>43</a:t>
            </a:fld>
            <a:endParaRPr lang="en-US" sz="120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Properties of WOE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“Centibans” (log base 10, multiply by 100)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Positive for evidence supporting hypothesis, negative for evidence refuting hypothesis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Movement in tails of distribution as important as movement near center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Bayes theorem using log odds</a:t>
            </a:r>
          </a:p>
        </p:txBody>
      </p:sp>
    </p:spTree>
    <p:extLst>
      <p:ext uri="{BB962C8B-B14F-4D97-AF65-F5344CB8AC3E}">
        <p14:creationId xmlns:p14="http://schemas.microsoft.com/office/powerpoint/2010/main" val="36615142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A48B7A2-A2D3-4802-BD0B-BA062CBD709E}" type="slidenum">
              <a:rPr lang="en-US" sz="1200"/>
              <a:pPr eaLnBrk="1" hangingPunct="1"/>
              <a:t>44</a:t>
            </a:fld>
            <a:endParaRPr lang="en-US" sz="1200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Conditional Weight of Evidence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>
                <a:ea typeface="ＭＳ Ｐゴシック" pitchFamily="34" charset="-128"/>
              </a:rPr>
              <a:t>Can define Conditional Weight of Evidence</a:t>
            </a:r>
          </a:p>
          <a:p>
            <a:pPr eaLnBrk="1" hangingPunct="1"/>
            <a:endParaRPr lang="en-US" sz="2800">
              <a:ea typeface="ＭＳ Ｐゴシック" pitchFamily="34" charset="-128"/>
            </a:endParaRPr>
          </a:p>
          <a:p>
            <a:pPr eaLnBrk="1" hangingPunct="1"/>
            <a:endParaRPr lang="en-US" sz="2800">
              <a:ea typeface="ＭＳ Ｐゴシック" pitchFamily="34" charset="-128"/>
            </a:endParaRPr>
          </a:p>
          <a:p>
            <a:pPr eaLnBrk="1" hangingPunct="1"/>
            <a:r>
              <a:rPr lang="en-US" sz="2800">
                <a:ea typeface="ＭＳ Ｐゴシック" pitchFamily="34" charset="-128"/>
              </a:rPr>
              <a:t>Nice Additive properties</a:t>
            </a:r>
          </a:p>
          <a:p>
            <a:pPr eaLnBrk="1" hangingPunct="1"/>
            <a:endParaRPr lang="en-US" sz="2800">
              <a:ea typeface="ＭＳ Ｐゴシック" pitchFamily="34" charset="-128"/>
            </a:endParaRPr>
          </a:p>
          <a:p>
            <a:pPr eaLnBrk="1" hangingPunct="1"/>
            <a:r>
              <a:rPr lang="en-US" sz="2800">
                <a:ea typeface="ＭＳ Ｐゴシック" pitchFamily="34" charset="-128"/>
              </a:rPr>
              <a:t>Order sensitive</a:t>
            </a:r>
          </a:p>
          <a:p>
            <a:pPr eaLnBrk="1" hangingPunct="1"/>
            <a:r>
              <a:rPr lang="en-US" sz="2800">
                <a:ea typeface="ＭＳ Ｐゴシック" pitchFamily="34" charset="-128"/>
              </a:rPr>
              <a:t>WOE Balance Sheet (Madigan, Mosurski &amp; Almond, 1997)</a:t>
            </a:r>
          </a:p>
        </p:txBody>
      </p:sp>
      <p:pic>
        <p:nvPicPr>
          <p:cNvPr id="26631" name="Picture 4" descr="latex-image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667000"/>
            <a:ext cx="4597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5" descr="latex-image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191000"/>
            <a:ext cx="60706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7696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739FF79-E4D8-4C93-8BCD-F4A21D8B55B4}" type="slidenum">
              <a:rPr lang="en-US" sz="1200"/>
              <a:pPr eaLnBrk="1" hangingPunct="1"/>
              <a:t>45</a:t>
            </a:fld>
            <a:endParaRPr lang="en-US" sz="1200"/>
          </a:p>
        </p:txBody>
      </p:sp>
      <p:sp>
        <p:nvSpPr>
          <p:cNvPr id="4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Evidence Balance Sheet</a:t>
            </a:r>
          </a:p>
        </p:txBody>
      </p:sp>
      <p:sp>
        <p:nvSpPr>
          <p:cNvPr id="261233" name="Rectangle 113"/>
          <p:cNvSpPr>
            <a:spLocks noChangeArrowheads="1"/>
          </p:cNvSpPr>
          <p:nvPr/>
        </p:nvSpPr>
        <p:spPr bwMode="auto">
          <a:xfrm>
            <a:off x="1404938" y="1554163"/>
            <a:ext cx="7575550" cy="4643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10" name="Text Box 115"/>
          <p:cNvSpPr txBox="1">
            <a:spLocks noChangeArrowheads="1"/>
          </p:cNvSpPr>
          <p:nvPr/>
        </p:nvSpPr>
        <p:spPr bwMode="auto">
          <a:xfrm>
            <a:off x="2547938" y="5737225"/>
            <a:ext cx="24765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40000"/>
              </a:lnSpc>
            </a:pPr>
            <a:r>
              <a:rPr lang="en-US" sz="1800" b="1">
                <a:latin typeface="Arial" pitchFamily="34" charset="0"/>
              </a:rPr>
              <a:t>.</a:t>
            </a:r>
          </a:p>
          <a:p>
            <a:pPr algn="ctr">
              <a:lnSpc>
                <a:spcPct val="40000"/>
              </a:lnSpc>
            </a:pPr>
            <a:r>
              <a:rPr lang="en-US" sz="1800" b="1">
                <a:latin typeface="Arial" pitchFamily="34" charset="0"/>
              </a:rPr>
              <a:t>.</a:t>
            </a:r>
          </a:p>
          <a:p>
            <a:pPr algn="ctr">
              <a:lnSpc>
                <a:spcPct val="40000"/>
              </a:lnSpc>
            </a:pPr>
            <a:r>
              <a:rPr lang="en-US" sz="1800" b="1">
                <a:latin typeface="Arial" pitchFamily="34" charset="0"/>
              </a:rPr>
              <a:t>.</a:t>
            </a:r>
          </a:p>
        </p:txBody>
      </p:sp>
      <p:sp>
        <p:nvSpPr>
          <p:cNvPr id="261237" name="Rectangle 117"/>
          <p:cNvSpPr>
            <a:spLocks noChangeArrowheads="1"/>
          </p:cNvSpPr>
          <p:nvPr/>
        </p:nvSpPr>
        <p:spPr bwMode="auto">
          <a:xfrm>
            <a:off x="7820025" y="307975"/>
            <a:ext cx="1001713" cy="1162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anchor="ctr"/>
          <a:lstStyle/>
          <a:p>
            <a:pPr marL="457200" indent="-457200" eaLnBrk="0" hangingPunct="0"/>
            <a:r>
              <a:rPr lang="en-US" sz="1000">
                <a:latin typeface="Arial" pitchFamily="34" charset="0"/>
              </a:rPr>
              <a:t>63 tasks total</a:t>
            </a:r>
          </a:p>
          <a:p>
            <a:pPr marL="457200" indent="-457200" eaLnBrk="0" hangingPunct="0"/>
            <a:endParaRPr lang="en-US" sz="1000">
              <a:latin typeface="Arial" pitchFamily="34" charset="0"/>
            </a:endParaRPr>
          </a:p>
          <a:p>
            <a:pPr marL="457200" indent="-457200" eaLnBrk="0" hangingPunct="0"/>
            <a:r>
              <a:rPr lang="en-US" sz="1000">
                <a:latin typeface="Arial" pitchFamily="34" charset="0"/>
              </a:rPr>
              <a:t>1     Easy</a:t>
            </a:r>
          </a:p>
          <a:p>
            <a:pPr marL="457200" indent="-457200" eaLnBrk="0" hangingPunct="0"/>
            <a:r>
              <a:rPr lang="en-US" sz="1000">
                <a:latin typeface="Arial" pitchFamily="34" charset="0"/>
              </a:rPr>
              <a:t>2     Medium</a:t>
            </a:r>
          </a:p>
          <a:p>
            <a:pPr marL="457200" indent="-457200" eaLnBrk="0" hangingPunct="0"/>
            <a:r>
              <a:rPr lang="en-US" sz="1000">
                <a:latin typeface="Arial" pitchFamily="34" charset="0"/>
              </a:rPr>
              <a:t>3     Hard</a:t>
            </a:r>
          </a:p>
          <a:p>
            <a:pPr marL="457200" indent="-457200" eaLnBrk="0" hangingPunct="0"/>
            <a:r>
              <a:rPr lang="en-US" sz="1000">
                <a:latin typeface="Arial" pitchFamily="34" charset="0"/>
              </a:rPr>
              <a:t>a     Item type</a:t>
            </a:r>
          </a:p>
          <a:p>
            <a:pPr marL="457200" indent="-457200" eaLnBrk="0" hangingPunct="0"/>
            <a:r>
              <a:rPr lang="en-US" sz="1000">
                <a:latin typeface="Arial" pitchFamily="34" charset="0"/>
              </a:rPr>
              <a:t>b     Isomorph</a:t>
            </a:r>
          </a:p>
        </p:txBody>
      </p:sp>
      <p:graphicFrame>
        <p:nvGraphicFramePr>
          <p:cNvPr id="261342" name="Group 222"/>
          <p:cNvGraphicFramePr>
            <a:graphicFrameLocks noGrp="1"/>
          </p:cNvGraphicFramePr>
          <p:nvPr/>
        </p:nvGraphicFramePr>
        <p:xfrm>
          <a:off x="1546225" y="1897063"/>
          <a:ext cx="5922963" cy="3671894"/>
        </p:xfrm>
        <a:graphic>
          <a:graphicData uri="http://schemas.openxmlformats.org/drawingml/2006/table">
            <a:tbl>
              <a:tblPr/>
              <a:tblGrid>
                <a:gridCol w="254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8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Task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Acc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993366"/>
                          </a:solidFill>
                          <a:effectLst/>
                          <a:latin typeface="Arial" pitchFamily="34" charset="0"/>
                        </a:rPr>
                        <a:t>SolveGeometricProblems2a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993366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0.16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0.26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0.58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993366"/>
                          </a:solidFill>
                          <a:effectLst/>
                          <a:latin typeface="Arial" pitchFamily="34" charset="0"/>
                        </a:rPr>
                        <a:t>SolveGeometricProblems3a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993366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0.35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0.35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0.30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993366"/>
                          </a:solidFill>
                          <a:effectLst/>
                          <a:latin typeface="Arial" pitchFamily="34" charset="0"/>
                        </a:rPr>
                        <a:t>SolveGeometricProblems3b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993366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0.64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0.29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0.07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993366"/>
                          </a:solidFill>
                          <a:effectLst/>
                          <a:latin typeface="Arial" pitchFamily="34" charset="0"/>
                        </a:rPr>
                        <a:t>SolveGeometricProblems2b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993366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0.83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0.16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993366"/>
                          </a:solidFill>
                          <a:effectLst/>
                          <a:latin typeface="Arial" pitchFamily="34" charset="0"/>
                        </a:rPr>
                        <a:t>VisualExtendTable2a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993366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0.89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993366"/>
                          </a:solidFill>
                          <a:effectLst/>
                          <a:latin typeface="Arial" pitchFamily="34" charset="0"/>
                        </a:rPr>
                        <a:t>SolveGeometricProblems1a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993366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0.78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993366"/>
                          </a:solidFill>
                          <a:effectLst/>
                          <a:latin typeface="Arial" pitchFamily="34" charset="0"/>
                        </a:rPr>
                        <a:t>SolveGeometricProblems1b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993366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0.82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0.18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993366"/>
                          </a:solidFill>
                          <a:effectLst/>
                          <a:latin typeface="Arial" pitchFamily="34" charset="0"/>
                        </a:rPr>
                        <a:t>VisualExtendVerbalRule2a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993366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0.85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0.15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993366"/>
                          </a:solidFill>
                          <a:effectLst/>
                          <a:latin typeface="Arial" pitchFamily="34" charset="0"/>
                        </a:rPr>
                        <a:t>ModelExtendTableGeometric3a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993366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0.90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993366"/>
                          </a:solidFill>
                          <a:effectLst/>
                          <a:latin typeface="Arial" pitchFamily="34" charset="0"/>
                        </a:rPr>
                        <a:t>ExamplesGeometric2a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993366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0.87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993366"/>
                          </a:solidFill>
                          <a:effectLst/>
                          <a:latin typeface="Arial" pitchFamily="34" charset="0"/>
                        </a:rPr>
                        <a:t>VisualExplicitVerbalRule3a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993366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0.91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0.09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993366"/>
                          </a:solidFill>
                          <a:effectLst/>
                          <a:latin typeface="Arial" pitchFamily="34" charset="0"/>
                        </a:rPr>
                        <a:t>VerbalRuleModelGeometric3a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993366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0.95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0.05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198" name="Line 205"/>
          <p:cNvSpPr>
            <a:spLocks noChangeShapeType="1"/>
          </p:cNvSpPr>
          <p:nvPr/>
        </p:nvSpPr>
        <p:spPr bwMode="auto">
          <a:xfrm>
            <a:off x="3941763" y="1897063"/>
            <a:ext cx="35115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99" name="Text Box 206"/>
          <p:cNvSpPr txBox="1">
            <a:spLocks noChangeArrowheads="1"/>
          </p:cNvSpPr>
          <p:nvPr/>
        </p:nvSpPr>
        <p:spPr bwMode="auto">
          <a:xfrm>
            <a:off x="5049838" y="1597025"/>
            <a:ext cx="2109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200" b="1">
                <a:latin typeface="ＭＳ Ｐゴシック" pitchFamily="34" charset="-128"/>
              </a:rPr>
              <a:t>P(Solve Geom Sequences)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4795838" y="2195513"/>
          <a:ext cx="2657475" cy="350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1307937" imgH="4380952" progId="">
                  <p:embed/>
                </p:oleObj>
              </mc:Choice>
              <mc:Fallback>
                <p:oleObj name="Image" r:id="rId3" imgW="1307937" imgH="4380952" progId="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5838" y="2195513"/>
                        <a:ext cx="2657475" cy="350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5122863" y="1917700"/>
          <a:ext cx="2286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5" imgW="228249" imgH="215645" progId="">
                  <p:embed/>
                </p:oleObj>
              </mc:Choice>
              <mc:Fallback>
                <p:oleObj name="Image" r:id="rId5" imgW="228249" imgH="215645" progId="">
                  <p:embed/>
                  <p:pic>
                    <p:nvPicPr>
                      <p:cNvPr id="40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2863" y="1917700"/>
                        <a:ext cx="2286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6029325" y="1925638"/>
          <a:ext cx="241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7" imgW="241185" imgH="228249" progId="">
                  <p:embed/>
                </p:oleObj>
              </mc:Choice>
              <mc:Fallback>
                <p:oleObj name="Image" r:id="rId7" imgW="241185" imgH="228249" progId="">
                  <p:embed/>
                  <p:pic>
                    <p:nvPicPr>
                      <p:cNvPr id="41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9325" y="1925638"/>
                        <a:ext cx="2413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6878638" y="1925638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9" imgW="228249" imgH="228249" progId="">
                  <p:embed/>
                </p:oleObj>
              </mc:Choice>
              <mc:Fallback>
                <p:oleObj name="Image" r:id="rId9" imgW="228249" imgH="228249" progId="">
                  <p:embed/>
                  <p:pic>
                    <p:nvPicPr>
                      <p:cNvPr id="41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8638" y="1925638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" name="Text Box 211"/>
          <p:cNvSpPr txBox="1">
            <a:spLocks noChangeArrowheads="1"/>
          </p:cNvSpPr>
          <p:nvPr/>
        </p:nvSpPr>
        <p:spPr bwMode="auto">
          <a:xfrm>
            <a:off x="5073650" y="1855788"/>
            <a:ext cx="2857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b="1" baseline="-25000">
                <a:solidFill>
                  <a:schemeClr val="bg1"/>
                </a:solidFill>
                <a:latin typeface="Arial" pitchFamily="34" charset="0"/>
              </a:rPr>
              <a:t>H</a:t>
            </a:r>
          </a:p>
        </p:txBody>
      </p:sp>
      <p:sp>
        <p:nvSpPr>
          <p:cNvPr id="4201" name="Text Box 212"/>
          <p:cNvSpPr txBox="1">
            <a:spLocks noChangeArrowheads="1"/>
          </p:cNvSpPr>
          <p:nvPr/>
        </p:nvSpPr>
        <p:spPr bwMode="auto">
          <a:xfrm>
            <a:off x="5991225" y="1857375"/>
            <a:ext cx="30003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b="1" baseline="-25000">
                <a:latin typeface="Arial" pitchFamily="34" charset="0"/>
              </a:rPr>
              <a:t>M</a:t>
            </a:r>
          </a:p>
        </p:txBody>
      </p:sp>
      <p:sp>
        <p:nvSpPr>
          <p:cNvPr id="4202" name="Text Box 213"/>
          <p:cNvSpPr txBox="1">
            <a:spLocks noChangeArrowheads="1"/>
          </p:cNvSpPr>
          <p:nvPr/>
        </p:nvSpPr>
        <p:spPr bwMode="auto">
          <a:xfrm>
            <a:off x="6838950" y="1857375"/>
            <a:ext cx="2698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b="1" baseline="-25000">
                <a:latin typeface="Arial" pitchFamily="34" charset="0"/>
              </a:rPr>
              <a:t>L</a:t>
            </a:r>
          </a:p>
        </p:txBody>
      </p:sp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4673600" y="5749925"/>
          <a:ext cx="2914650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1" imgW="5028571" imgH="685472" progId="">
                  <p:embed/>
                </p:oleObj>
              </mc:Choice>
              <mc:Fallback>
                <p:oleObj name="Image" r:id="rId11" imgW="5028571" imgH="685472" progId="">
                  <p:embed/>
                  <p:pic>
                    <p:nvPicPr>
                      <p:cNvPr id="41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50" t="24806" b="10852"/>
                      <a:stretch>
                        <a:fillRect/>
                      </a:stretch>
                    </p:blipFill>
                    <p:spPr bwMode="auto">
                      <a:xfrm>
                        <a:off x="4673600" y="5749925"/>
                        <a:ext cx="2914650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7558088" y="2185988"/>
          <a:ext cx="1381125" cy="352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3" imgW="1409524" imgH="4431746" progId="">
                  <p:embed/>
                </p:oleObj>
              </mc:Choice>
              <mc:Fallback>
                <p:oleObj name="Image" r:id="rId13" imgW="1409524" imgH="4431746" progId="">
                  <p:embed/>
                  <p:pic>
                    <p:nvPicPr>
                      <p:cNvPr id="41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026"/>
                      <a:stretch>
                        <a:fillRect/>
                      </a:stretch>
                    </p:blipFill>
                    <p:spPr bwMode="auto">
                      <a:xfrm>
                        <a:off x="7558088" y="2185988"/>
                        <a:ext cx="1381125" cy="352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3" name="Rectangle 216"/>
          <p:cNvSpPr>
            <a:spLocks noChangeArrowheads="1"/>
          </p:cNvSpPr>
          <p:nvPr/>
        </p:nvSpPr>
        <p:spPr bwMode="auto">
          <a:xfrm>
            <a:off x="7462838" y="1897063"/>
            <a:ext cx="151447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200" b="1">
                <a:latin typeface="Arial" pitchFamily="34" charset="0"/>
              </a:rPr>
              <a:t>WOE for H vs. M, L</a:t>
            </a:r>
          </a:p>
        </p:txBody>
      </p:sp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7562850" y="5735638"/>
          <a:ext cx="139700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5" imgW="3200000" imgH="456821" progId="">
                  <p:embed/>
                </p:oleObj>
              </mc:Choice>
              <mc:Fallback>
                <p:oleObj name="Image" r:id="rId15" imgW="3200000" imgH="456821" progId="">
                  <p:embed/>
                  <p:pic>
                    <p:nvPicPr>
                      <p:cNvPr id="41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85" t="-6250"/>
                      <a:stretch>
                        <a:fillRect/>
                      </a:stretch>
                    </p:blipFill>
                    <p:spPr bwMode="auto">
                      <a:xfrm>
                        <a:off x="7562850" y="5735638"/>
                        <a:ext cx="1397000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4" name="Line 218"/>
          <p:cNvSpPr>
            <a:spLocks noChangeShapeType="1"/>
          </p:cNvSpPr>
          <p:nvPr/>
        </p:nvSpPr>
        <p:spPr bwMode="auto">
          <a:xfrm>
            <a:off x="5549900" y="5710238"/>
            <a:ext cx="11938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223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CE6E6F0-A7D8-4BC2-856F-01FE7076ACFC}" type="slidenum">
              <a:rPr lang="en-US" sz="1200"/>
              <a:pPr eaLnBrk="1" hangingPunct="1"/>
              <a:t>46</a:t>
            </a:fld>
            <a:endParaRPr lang="en-US" sz="120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Expected Weight of Evidence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>
                <a:ea typeface="ＭＳ Ｐゴシック" pitchFamily="34" charset="-128"/>
              </a:rPr>
              <a:t>When choosing next “test” (task/item) look at expected value of WOE where expectation is taken wrt </a:t>
            </a:r>
            <a:r>
              <a:rPr lang="en-US" i="1">
                <a:ea typeface="ＭＳ Ｐゴシック" pitchFamily="34" charset="-128"/>
              </a:rPr>
              <a:t>P(E|H)</a:t>
            </a:r>
            <a:r>
              <a:rPr lang="en-US">
                <a:ea typeface="ＭＳ Ｐゴシック" pitchFamily="34" charset="-128"/>
              </a:rPr>
              <a:t>.</a:t>
            </a:r>
          </a:p>
          <a:p>
            <a:pPr eaLnBrk="1" hangingPunct="1">
              <a:buFontTx/>
              <a:buNone/>
            </a:pPr>
            <a:endParaRPr lang="en-US">
              <a:ea typeface="ＭＳ Ｐゴシック" pitchFamily="34" charset="-128"/>
            </a:endParaRPr>
          </a:p>
          <a:p>
            <a:pPr eaLnBrk="1" hangingPunct="1">
              <a:buFontTx/>
              <a:buNone/>
            </a:pPr>
            <a:endParaRPr lang="en-US">
              <a:ea typeface="ＭＳ Ｐゴシック" pitchFamily="34" charset="-128"/>
            </a:endParaRPr>
          </a:p>
          <a:p>
            <a:pPr eaLnBrk="1" hangingPunct="1">
              <a:buFontTx/>
              <a:buNone/>
            </a:pPr>
            <a:r>
              <a:rPr lang="en-US">
                <a:ea typeface="ＭＳ Ｐゴシック" pitchFamily="34" charset="-128"/>
              </a:rPr>
              <a:t>   where                            represent the possible results.</a:t>
            </a:r>
          </a:p>
        </p:txBody>
      </p:sp>
      <p:pic>
        <p:nvPicPr>
          <p:cNvPr id="27655" name="Picture 4" descr="latex-image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429000"/>
            <a:ext cx="5194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5" descr="latex-image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876800"/>
            <a:ext cx="2108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26204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95825BB-FDE8-4EBD-ABAD-EAF068B6AA9B}" type="slidenum">
              <a:rPr lang="en-US" sz="1200"/>
              <a:pPr eaLnBrk="1" hangingPunct="1"/>
              <a:t>47</a:t>
            </a:fld>
            <a:endParaRPr lang="en-US" sz="1200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Calculating EWOE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>
                <a:ea typeface="ＭＳ Ｐゴシック" pitchFamily="34" charset="-128"/>
              </a:rPr>
              <a:t>Madigan and Almond (1996)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Enter any observed evidence into net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>
                <a:ea typeface="ＭＳ Ｐゴシック" pitchFamily="34" charset="-128"/>
              </a:rPr>
              <a:t>Instantiate Hypothesis = True (may need to use virtual evidence if hypothesis is compound)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>
                <a:ea typeface="ＭＳ Ｐゴシック" pitchFamily="34" charset="-128"/>
              </a:rPr>
              <a:t>Calculate                for each candidate item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>
                <a:ea typeface="ＭＳ Ｐゴシック" pitchFamily="34" charset="-128"/>
              </a:rPr>
              <a:t>Instantiate Hypothesis = False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>
                <a:ea typeface="ＭＳ Ｐゴシック" pitchFamily="34" charset="-128"/>
              </a:rPr>
              <a:t>Calculate                for each candidate item</a:t>
            </a:r>
          </a:p>
        </p:txBody>
      </p:sp>
      <p:pic>
        <p:nvPicPr>
          <p:cNvPr id="28679" name="Picture 4" descr="latex-image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572000"/>
            <a:ext cx="11176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5" descr="latex-image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638800"/>
            <a:ext cx="1117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1405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93D840F-27A8-4DF2-A10B-251AE3A612DE}" type="slidenum">
              <a:rPr lang="en-US" sz="1200"/>
              <a:pPr eaLnBrk="1" hangingPunct="1"/>
              <a:t>48</a:t>
            </a:fld>
            <a:endParaRPr lang="en-US" sz="120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Related Measures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Value of Information</a:t>
            </a:r>
          </a:p>
          <a:p>
            <a:pPr eaLnBrk="1" hangingPunct="1"/>
            <a:endParaRPr lang="en-US">
              <a:ea typeface="ＭＳ Ｐゴシック" pitchFamily="34" charset="-128"/>
            </a:endParaRPr>
          </a:p>
          <a:p>
            <a:pPr eaLnBrk="1" hangingPunct="1"/>
            <a:endParaRPr lang="en-US">
              <a:ea typeface="ＭＳ Ｐゴシック" pitchFamily="34" charset="-128"/>
            </a:endParaRPr>
          </a:p>
          <a:p>
            <a:pPr eaLnBrk="1" hangingPunct="1"/>
            <a:r>
              <a:rPr lang="en-US" b="1">
                <a:ea typeface="ＭＳ Ｐゴシック" pitchFamily="34" charset="-128"/>
              </a:rPr>
              <a:t>S</a:t>
            </a:r>
            <a:r>
              <a:rPr lang="en-US">
                <a:ea typeface="ＭＳ Ｐゴシック" pitchFamily="34" charset="-128"/>
              </a:rPr>
              <a:t> is proficiency state</a:t>
            </a:r>
          </a:p>
          <a:p>
            <a:pPr eaLnBrk="1" hangingPunct="1"/>
            <a:r>
              <a:rPr lang="en-US" i="1">
                <a:ea typeface="ＭＳ Ｐゴシック" pitchFamily="34" charset="-128"/>
              </a:rPr>
              <a:t>d</a:t>
            </a:r>
            <a:r>
              <a:rPr lang="en-US">
                <a:ea typeface="ＭＳ Ｐゴシック" pitchFamily="34" charset="-128"/>
              </a:rPr>
              <a:t> is decision</a:t>
            </a:r>
          </a:p>
          <a:p>
            <a:pPr eaLnBrk="1" hangingPunct="1"/>
            <a:r>
              <a:rPr lang="en-US" i="1">
                <a:ea typeface="ＭＳ Ｐゴシック" pitchFamily="34" charset="-128"/>
              </a:rPr>
              <a:t>u</a:t>
            </a:r>
            <a:r>
              <a:rPr lang="en-US">
                <a:ea typeface="ＭＳ Ｐゴシック" pitchFamily="34" charset="-128"/>
              </a:rPr>
              <a:t> is utility</a:t>
            </a:r>
          </a:p>
        </p:txBody>
      </p:sp>
      <p:pic>
        <p:nvPicPr>
          <p:cNvPr id="29703" name="Picture 4" descr="latex-image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43200"/>
            <a:ext cx="64770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78143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6C55DF9-F8B7-4F6F-A7EF-83B819747374}" type="slidenum">
              <a:rPr lang="en-US" sz="1200"/>
              <a:pPr eaLnBrk="1" hangingPunct="1"/>
              <a:t>49</a:t>
            </a:fld>
            <a:endParaRPr lang="en-US" sz="120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Related Measures (2)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>
                <a:ea typeface="ＭＳ Ｐゴシック" pitchFamily="34" charset="-128"/>
              </a:rPr>
              <a:t>Mutual Information</a:t>
            </a:r>
          </a:p>
          <a:p>
            <a:pPr eaLnBrk="1" hangingPunct="1"/>
            <a:r>
              <a:rPr lang="en-US" sz="2800">
                <a:ea typeface="ＭＳ Ｐゴシック" pitchFamily="34" charset="-128"/>
              </a:rPr>
              <a:t>Extends to non-binary hypothesis nodes</a:t>
            </a:r>
          </a:p>
          <a:p>
            <a:pPr eaLnBrk="1" hangingPunct="1"/>
            <a:endParaRPr lang="en-US" sz="2800">
              <a:ea typeface="ＭＳ Ｐゴシック" pitchFamily="34" charset="-128"/>
            </a:endParaRPr>
          </a:p>
          <a:p>
            <a:pPr eaLnBrk="1" hangingPunct="1"/>
            <a:endParaRPr lang="en-US" sz="2800">
              <a:ea typeface="ＭＳ Ｐゴシック" pitchFamily="34" charset="-128"/>
            </a:endParaRPr>
          </a:p>
          <a:p>
            <a:pPr eaLnBrk="1" hangingPunct="1"/>
            <a:r>
              <a:rPr lang="en-US" sz="2800">
                <a:ea typeface="ＭＳ Ｐゴシック" pitchFamily="34" charset="-128"/>
              </a:rPr>
              <a:t>Kullback-Liebler distance between joint distribution and independence</a:t>
            </a:r>
          </a:p>
          <a:p>
            <a:pPr eaLnBrk="1" hangingPunct="1"/>
            <a:endParaRPr lang="en-US" sz="2800">
              <a:ea typeface="ＭＳ Ｐゴシック" pitchFamily="34" charset="-128"/>
            </a:endParaRPr>
          </a:p>
          <a:p>
            <a:pPr eaLnBrk="1" hangingPunct="1"/>
            <a:endParaRPr lang="en-US" sz="2800">
              <a:ea typeface="ＭＳ Ｐゴシック" pitchFamily="34" charset="-128"/>
            </a:endParaRPr>
          </a:p>
        </p:txBody>
      </p:sp>
      <p:pic>
        <p:nvPicPr>
          <p:cNvPr id="30727" name="Picture 4" descr="latex-image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048000"/>
            <a:ext cx="31750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8" name="Picture 5" descr="latex-image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105400"/>
            <a:ext cx="39243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0151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6629400" cy="558800"/>
          </a:xfrm>
        </p:spPr>
        <p:txBody>
          <a:bodyPr/>
          <a:lstStyle/>
          <a:p>
            <a:pPr eaLnBrk="1" hangingPunct="1"/>
            <a:r>
              <a:rPr lang="en-US" sz="4000"/>
              <a:t>Evidence Centered Design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685800" y="1066800"/>
            <a:ext cx="8153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4950" indent="-2349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566738" indent="-2174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200">
                <a:latin typeface="Arial" charset="0"/>
                <a:cs typeface="Times New Roman" pitchFamily="18" charset="0"/>
              </a:rPr>
              <a:t>Evidence Centered Design (ECD) provides a mechanism for </a:t>
            </a:r>
          </a:p>
          <a:p>
            <a:pPr lvl="1" eaLnBrk="1" hangingPunct="1">
              <a:spcBef>
                <a:spcPct val="25000"/>
              </a:spcBef>
              <a:buClr>
                <a:schemeClr val="hlink"/>
              </a:buClr>
              <a:buSzPct val="90000"/>
              <a:buFont typeface="Wingdings" pitchFamily="2" charset="2"/>
              <a:buChar char="§"/>
            </a:pPr>
            <a:r>
              <a:rPr lang="en-US" sz="2000" b="1">
                <a:latin typeface="Arial" charset="0"/>
                <a:cs typeface="Times New Roman" pitchFamily="18" charset="0"/>
              </a:rPr>
              <a:t>Capturing and documenting</a:t>
            </a:r>
            <a:r>
              <a:rPr lang="en-US" sz="2000">
                <a:latin typeface="Arial" charset="0"/>
                <a:cs typeface="Times New Roman" pitchFamily="18" charset="0"/>
              </a:rPr>
              <a:t> </a:t>
            </a:r>
            <a:r>
              <a:rPr lang="en-US" sz="2000" b="1">
                <a:latin typeface="Arial" charset="0"/>
                <a:cs typeface="Times New Roman" pitchFamily="18" charset="0"/>
              </a:rPr>
              <a:t>information</a:t>
            </a:r>
            <a:r>
              <a:rPr lang="en-US" sz="2000">
                <a:latin typeface="Arial" charset="0"/>
                <a:cs typeface="Times New Roman" pitchFamily="18" charset="0"/>
              </a:rPr>
              <a:t> about the structure and strength of evidentiary relationships.</a:t>
            </a:r>
          </a:p>
          <a:p>
            <a:pPr lvl="1" eaLnBrk="1" hangingPunct="1">
              <a:spcBef>
                <a:spcPct val="25000"/>
              </a:spcBef>
              <a:buClr>
                <a:schemeClr val="hlink"/>
              </a:buClr>
              <a:buSzPct val="90000"/>
              <a:buFont typeface="Wingdings" pitchFamily="2" charset="2"/>
              <a:buChar char="§"/>
            </a:pPr>
            <a:r>
              <a:rPr lang="en-US" sz="2000" b="1">
                <a:latin typeface="Arial" charset="0"/>
                <a:cs typeface="Times New Roman" pitchFamily="18" charset="0"/>
              </a:rPr>
              <a:t>Coordinating the work</a:t>
            </a:r>
            <a:r>
              <a:rPr lang="en-US" sz="2000">
                <a:latin typeface="Arial" charset="0"/>
                <a:cs typeface="Times New Roman" pitchFamily="18" charset="0"/>
              </a:rPr>
              <a:t> of test developers in authoring tasks and psychometricians in calibrating the measurement model.</a:t>
            </a:r>
          </a:p>
          <a:p>
            <a:pPr lvl="1" eaLnBrk="1" hangingPunct="1">
              <a:spcBef>
                <a:spcPct val="25000"/>
              </a:spcBef>
              <a:buClr>
                <a:schemeClr val="hlink"/>
              </a:buClr>
              <a:buSzPct val="90000"/>
              <a:buFont typeface="Wingdings" pitchFamily="2" charset="2"/>
              <a:buChar char="§"/>
            </a:pPr>
            <a:r>
              <a:rPr lang="en-US" sz="2000" b="1">
                <a:latin typeface="Arial" charset="0"/>
                <a:cs typeface="Times New Roman" pitchFamily="18" charset="0"/>
              </a:rPr>
              <a:t>Documenting the scientific information</a:t>
            </a:r>
            <a:r>
              <a:rPr lang="en-US" sz="2000">
                <a:latin typeface="Arial" charset="0"/>
                <a:cs typeface="Times New Roman" pitchFamily="18" charset="0"/>
              </a:rPr>
              <a:t> that provides the foundation for the assessment and its validity.</a:t>
            </a:r>
          </a:p>
        </p:txBody>
      </p:sp>
      <p:pic>
        <p:nvPicPr>
          <p:cNvPr id="33797" name="Picture 4" descr="pe0156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733800"/>
            <a:ext cx="356076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1249-74C7-48C7-AE5E-70175C83D1C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E35FCC7-02FC-47B9-9492-BD317354066E}" type="slidenum">
              <a:rPr lang="en-US" sz="1200"/>
              <a:pPr eaLnBrk="1" hangingPunct="1"/>
              <a:t>50</a:t>
            </a:fld>
            <a:endParaRPr lang="en-US" sz="120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Task Selection Exercise 1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Use ACEDMotif1.dne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ea typeface="ＭＳ Ｐゴシック" pitchFamily="34" charset="-128"/>
              </a:rPr>
              <a:t>Easy, Medium, and Hard tasks for Common Ratio and Visual Geometric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Use Hypothesis </a:t>
            </a:r>
            <a:r>
              <a:rPr lang="en-US" sz="2400" i="1">
                <a:ea typeface="ＭＳ Ｐゴシック" pitchFamily="34" charset="-128"/>
              </a:rPr>
              <a:t>SolveGeometricProblems</a:t>
            </a:r>
            <a:r>
              <a:rPr lang="en-US" sz="2400">
                <a:ea typeface="ＭＳ Ｐゴシック" pitchFamily="34" charset="-128"/>
              </a:rPr>
              <a:t> &gt; </a:t>
            </a:r>
            <a:r>
              <a:rPr lang="en-US" sz="2400" u="sng">
                <a:ea typeface="ＭＳ Ｐゴシック" pitchFamily="34" charset="-128"/>
              </a:rPr>
              <a:t>Medium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Calculate EWOE for six observables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Assume candidate gets first item right and repeat</a:t>
            </a:r>
          </a:p>
        </p:txBody>
      </p:sp>
      <p:sp>
        <p:nvSpPr>
          <p:cNvPr id="31751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sz="2400">
                <a:ea typeface="ＭＳ Ｐゴシック" pitchFamily="34" charset="-128"/>
              </a:rPr>
              <a:t>Next assume candidate gets first item wrong and repeat</a:t>
            </a:r>
          </a:p>
          <a:p>
            <a:pPr eaLnBrk="1" hangingPunct="1"/>
            <a:r>
              <a:rPr lang="en-US" sz="2400">
                <a:ea typeface="ＭＳ Ｐゴシック" pitchFamily="34" charset="-128"/>
              </a:rPr>
              <a:t>Repeat exercise using hypothesis </a:t>
            </a:r>
            <a:r>
              <a:rPr lang="en-US" sz="2400" i="1">
                <a:ea typeface="ＭＳ Ｐゴシック" pitchFamily="34" charset="-128"/>
              </a:rPr>
              <a:t>SolveGeometricProblems</a:t>
            </a:r>
            <a:r>
              <a:rPr lang="en-US" sz="2400">
                <a:ea typeface="ＭＳ Ｐゴシック" pitchFamily="34" charset="-128"/>
              </a:rPr>
              <a:t> &gt; </a:t>
            </a:r>
            <a:r>
              <a:rPr lang="en-US" sz="2400" u="sng">
                <a:ea typeface="ＭＳ Ｐゴシック" pitchFamily="34" charset="-128"/>
              </a:rPr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36902463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A91FA73-A280-442B-ACB2-E239705A493E}" type="slidenum">
              <a:rPr lang="en-US" sz="1200"/>
              <a:pPr eaLnBrk="1" hangingPunct="1"/>
              <a:t>51</a:t>
            </a:fld>
            <a:endParaRPr lang="en-US" sz="1200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Task Selection Exercise 2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Use Network ACEDMotif2.dne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Select the </a:t>
            </a:r>
            <a:r>
              <a:rPr lang="en-US" sz="2400" i="1">
                <a:ea typeface="ＭＳ Ｐゴシック" pitchFamily="34" charset="-128"/>
              </a:rPr>
              <a:t>SolveGeometricProblems</a:t>
            </a:r>
            <a:r>
              <a:rPr lang="en-US" sz="2400">
                <a:ea typeface="ＭＳ Ｐゴシック" pitchFamily="34" charset="-128"/>
              </a:rPr>
              <a:t> node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Run the program Network&gt;Sensitivity to Findings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This will list the Mutual information for all nodes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32775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sz="2400">
                <a:ea typeface="ＭＳ Ｐゴシック" pitchFamily="34" charset="-128"/>
              </a:rPr>
              <a:t>Select the observable with the highest mutual information as the first task</a:t>
            </a:r>
          </a:p>
          <a:p>
            <a:pPr eaLnBrk="1" hangingPunct="1"/>
            <a:r>
              <a:rPr lang="en-US" sz="2400">
                <a:ea typeface="ＭＳ Ｐゴシック" pitchFamily="34" charset="-128"/>
              </a:rPr>
              <a:t> Use this to process a person who gets every task right</a:t>
            </a:r>
          </a:p>
          <a:p>
            <a:pPr eaLnBrk="1" hangingPunct="1"/>
            <a:r>
              <a:rPr lang="en-US" sz="2400">
                <a:ea typeface="ＭＳ Ｐゴシック" pitchFamily="34" charset="-128"/>
              </a:rPr>
              <a:t>Use this to process a person who gets every task wrong</a:t>
            </a:r>
          </a:p>
        </p:txBody>
      </p:sp>
    </p:spTree>
    <p:extLst>
      <p:ext uri="{BB962C8B-B14F-4D97-AF65-F5344CB8AC3E}">
        <p14:creationId xmlns:p14="http://schemas.microsoft.com/office/powerpoint/2010/main" val="24308168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A2752D3-B19C-4AAA-92CF-7AE85BB4B762}" type="slidenum">
              <a:rPr lang="en-US" sz="1200"/>
              <a:pPr eaLnBrk="1" hangingPunct="1"/>
              <a:t>52</a:t>
            </a:fld>
            <a:endParaRPr lang="en-US" sz="120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ACED Evaluation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543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Middle School Students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Did not normally study geometric series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Four conditions: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Elaborated Feedback/Adaptive (E/A; n=71)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Simple Feedback/Adaptive (S/A; n=75)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Elaborated Feedback/Linear (E/L; n=67)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Control (no instruction; n=55)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Students given all 61 geometric items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Also given pretest/posttest (25 items each)</a:t>
            </a:r>
          </a:p>
        </p:txBody>
      </p:sp>
    </p:spTree>
    <p:extLst>
      <p:ext uri="{BB962C8B-B14F-4D97-AF65-F5344CB8AC3E}">
        <p14:creationId xmlns:p14="http://schemas.microsoft.com/office/powerpoint/2010/main" val="35350494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68CE693-0E3D-4B7A-A237-9F7CAC4E2652}" type="slidenum">
              <a:rPr lang="en-US" sz="1200"/>
              <a:pPr eaLnBrk="1" hangingPunct="1"/>
              <a:t>53</a:t>
            </a:fld>
            <a:endParaRPr lang="en-US" sz="1200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ACED Scores</a:t>
            </a:r>
          </a:p>
        </p:txBody>
      </p:sp>
      <p:sp>
        <p:nvSpPr>
          <p:cNvPr id="3482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791200" y="1981200"/>
            <a:ext cx="2667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For Each Proficiency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Marginal Distribution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Modal Classification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EAP Score (High=1, Low=-1)</a:t>
            </a:r>
          </a:p>
        </p:txBody>
      </p:sp>
      <p:pic>
        <p:nvPicPr>
          <p:cNvPr id="34823" name="Picture 5" descr="Over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4953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24744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DDF445B-14C7-44A0-AA16-45245A35FD8E}" type="slidenum">
              <a:rPr lang="en-US" sz="1200"/>
              <a:pPr eaLnBrk="1" hangingPunct="1"/>
              <a:t>54</a:t>
            </a:fld>
            <a:endParaRPr lang="en-US" sz="120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ACED Reliability</a:t>
            </a:r>
          </a:p>
        </p:txBody>
      </p:sp>
      <p:sp>
        <p:nvSpPr>
          <p:cNvPr id="3584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Calculated with Split Halves (ECD design)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Correlation of EAP score with posttest is 0.65 (close to reliability of posttest)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Even with pretest forced into the equation, EAP score accounted for 17% unique variance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Reliability of modal classifications was worse</a:t>
            </a:r>
          </a:p>
        </p:txBody>
      </p:sp>
      <p:graphicFrame>
        <p:nvGraphicFramePr>
          <p:cNvPr id="309302" name="Group 54"/>
          <p:cNvGraphicFramePr>
            <a:graphicFrameLocks noGrp="1"/>
          </p:cNvGraphicFramePr>
          <p:nvPr/>
        </p:nvGraphicFramePr>
        <p:xfrm>
          <a:off x="457200" y="1628774"/>
          <a:ext cx="4191000" cy="4619626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Proficiency (EAP)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Reliability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Solve Geometric Sequences (SGS)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0.88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Find Common Ratio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Generate Examples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Extend Sequence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Model Sequence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Use Table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Use Pictures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Induce Rules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Number Right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8543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3B40CBE-88F6-4874-B54A-C3617311F7C5}" type="slidenum">
              <a:rPr lang="en-US" sz="1200"/>
              <a:pPr eaLnBrk="1" hangingPunct="1"/>
              <a:t>55</a:t>
            </a:fld>
            <a:endParaRPr lang="en-US" sz="120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Effect of Adaptivity</a:t>
            </a:r>
          </a:p>
        </p:txBody>
      </p:sp>
      <p:sp>
        <p:nvSpPr>
          <p:cNvPr id="3687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181600" y="1981200"/>
            <a:ext cx="3276600" cy="4114800"/>
          </a:xfrm>
        </p:spPr>
        <p:txBody>
          <a:bodyPr/>
          <a:lstStyle/>
          <a:p>
            <a:pPr eaLnBrk="1" hangingPunct="1"/>
            <a:r>
              <a:rPr lang="en-US" sz="2400">
                <a:ea typeface="ＭＳ Ｐゴシック" pitchFamily="34" charset="-128"/>
              </a:rPr>
              <a:t>For adaptive conditions, correlation with posttest seems to hit upper limit by 20 items</a:t>
            </a:r>
          </a:p>
          <a:p>
            <a:pPr eaLnBrk="1" hangingPunct="1"/>
            <a:r>
              <a:rPr lang="en-US" sz="2400">
                <a:ea typeface="ＭＳ Ｐゴシック" pitchFamily="34" charset="-128"/>
              </a:rPr>
              <a:t>Standard Error of Correlations is large</a:t>
            </a:r>
          </a:p>
          <a:p>
            <a:pPr eaLnBrk="1" hangingPunct="1"/>
            <a:r>
              <a:rPr lang="en-US" sz="2400">
                <a:ea typeface="ＭＳ Ｐゴシック" pitchFamily="34" charset="-128"/>
              </a:rPr>
              <a:t>Jump in linear case related to sequence of items</a:t>
            </a:r>
          </a:p>
        </p:txBody>
      </p:sp>
      <p:pic>
        <p:nvPicPr>
          <p:cNvPr id="36871" name="Picture 5" descr="Corpl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4648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7172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E412B87-2907-4020-AB17-A7A24F821585}" type="slidenum">
              <a:rPr lang="en-US" sz="1200"/>
              <a:pPr eaLnBrk="1" hangingPunct="1"/>
              <a:t>56</a:t>
            </a:fld>
            <a:endParaRPr lang="en-US" sz="1200"/>
          </a:p>
        </p:txBody>
      </p:sp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Effect of feedback</a:t>
            </a:r>
          </a:p>
        </p:txBody>
      </p:sp>
      <p:sp>
        <p:nvSpPr>
          <p:cNvPr id="512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914400" y="4648200"/>
            <a:ext cx="75438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E/A showed significant gains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Others did not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Learning and assessment reliability!!!!!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600200" y="1295400"/>
          <a:ext cx="4724400" cy="318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724400" imgH="3188208" progId="Word.Document.8">
                  <p:embed/>
                </p:oleObj>
              </mc:Choice>
              <mc:Fallback>
                <p:oleObj name="Document" r:id="rId2" imgW="4724400" imgH="3188208" progId="Word.Document.8">
                  <p:embed/>
                  <p:pic>
                    <p:nvPicPr>
                      <p:cNvPr id="51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295400"/>
                        <a:ext cx="4724400" cy="318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86702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BF55EAB-192A-445A-B5DF-DC87E8D1E38E}" type="slidenum">
              <a:rPr lang="en-US" sz="1200"/>
              <a:pPr eaLnBrk="1" hangingPunct="1"/>
              <a:t>57</a:t>
            </a:fld>
            <a:endParaRPr lang="en-US" sz="120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Acknowledgements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696200" cy="41148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Special thanks to Val Shute for letting us used ACED data and models in this tutorial.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 ACED development and data collection was sponsored by National Science Foundation Grant  No. 0313202.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Complete data available at:  http://ecd.ralmond.net/ecdwiki/ACED/ACED</a:t>
            </a:r>
          </a:p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4752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609600"/>
            <a:ext cx="6629400" cy="558800"/>
          </a:xfrm>
        </p:spPr>
        <p:txBody>
          <a:bodyPr/>
          <a:lstStyle/>
          <a:p>
            <a:pPr eaLnBrk="1" hangingPunct="1"/>
            <a:r>
              <a:rPr lang="en-US" sz="4000"/>
              <a:t>Evidence Centered Design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1066800" y="1524000"/>
            <a:ext cx="7620000" cy="418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4950" indent="-2349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693738" indent="-2381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>
              <a:latin typeface="Tahoma" pitchFamily="34" charset="0"/>
            </a:endParaRPr>
          </a:p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200">
                <a:latin typeface="Arial" charset="0"/>
                <a:cs typeface="Times New Roman" pitchFamily="18" charset="0"/>
              </a:rPr>
              <a:t>The Evidence Centered Design</a:t>
            </a:r>
            <a:r>
              <a:rPr lang="en-US" sz="2200" i="1">
                <a:latin typeface="Arial" charset="0"/>
                <a:cs typeface="Times New Roman" pitchFamily="18" charset="0"/>
              </a:rPr>
              <a:t> </a:t>
            </a:r>
            <a:r>
              <a:rPr lang="en-US" sz="2200">
                <a:latin typeface="Arial" charset="0"/>
                <a:cs typeface="Times New Roman" pitchFamily="18" charset="0"/>
              </a:rPr>
              <a:t>process is a series of procedures which center around the questions:</a:t>
            </a:r>
          </a:p>
          <a:p>
            <a:pPr lvl="1" eaLnBrk="1" hangingPunct="1">
              <a:spcBef>
                <a:spcPct val="25000"/>
              </a:spcBef>
              <a:buClr>
                <a:schemeClr val="hlink"/>
              </a:buClr>
              <a:buSzPct val="90000"/>
              <a:buFont typeface="Wingdings" pitchFamily="2" charset="2"/>
              <a:buChar char="§"/>
            </a:pPr>
            <a:r>
              <a:rPr lang="en-US" sz="2200">
                <a:latin typeface="Arial" charset="0"/>
                <a:cs typeface="Times New Roman" pitchFamily="18" charset="0"/>
              </a:rPr>
              <a:t> “What can we observe</a:t>
            </a:r>
            <a:r>
              <a:rPr lang="en-US" sz="2200" i="1">
                <a:latin typeface="Arial" charset="0"/>
                <a:cs typeface="Times New Roman" pitchFamily="18" charset="0"/>
              </a:rPr>
              <a:t> </a:t>
            </a:r>
            <a:r>
              <a:rPr lang="en-US" sz="2200">
                <a:latin typeface="Arial" charset="0"/>
                <a:cs typeface="Times New Roman" pitchFamily="18" charset="0"/>
              </a:rPr>
              <a:t>about an examinee's performance which will provide evidence</a:t>
            </a:r>
            <a:r>
              <a:rPr lang="en-US" sz="2200" i="1">
                <a:latin typeface="Arial" charset="0"/>
                <a:cs typeface="Times New Roman" pitchFamily="18" charset="0"/>
              </a:rPr>
              <a:t> </a:t>
            </a:r>
            <a:r>
              <a:rPr lang="en-US" sz="2200">
                <a:latin typeface="Arial" charset="0"/>
                <a:cs typeface="Times New Roman" pitchFamily="18" charset="0"/>
              </a:rPr>
              <a:t>that the examinee has or does not have the knowledge, skills and abilities we wish to make claims</a:t>
            </a:r>
            <a:r>
              <a:rPr lang="en-US" sz="2200" i="1">
                <a:latin typeface="Arial" charset="0"/>
                <a:cs typeface="Times New Roman" pitchFamily="18" charset="0"/>
              </a:rPr>
              <a:t> </a:t>
            </a:r>
            <a:r>
              <a:rPr lang="en-US" sz="2200">
                <a:latin typeface="Arial" charset="0"/>
                <a:cs typeface="Times New Roman" pitchFamily="18" charset="0"/>
              </a:rPr>
              <a:t>about?” </a:t>
            </a:r>
          </a:p>
          <a:p>
            <a:pPr lvl="1" eaLnBrk="1" hangingPunct="1">
              <a:spcBef>
                <a:spcPct val="25000"/>
              </a:spcBef>
              <a:buClr>
                <a:schemeClr val="hlink"/>
              </a:buClr>
              <a:buSzPct val="90000"/>
              <a:buFont typeface="Wingdings" pitchFamily="2" charset="2"/>
              <a:buChar char="§"/>
            </a:pPr>
            <a:r>
              <a:rPr lang="en-US" sz="2200">
                <a:latin typeface="Arial" charset="0"/>
                <a:cs typeface="Times New Roman" pitchFamily="18" charset="0"/>
              </a:rPr>
              <a:t>“How can we structure situations to be able to make those observations?” </a:t>
            </a: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200">
                <a:latin typeface="Arial" charset="0"/>
                <a:cs typeface="Times New Roman" pitchFamily="18" charset="0"/>
              </a:rPr>
              <a:t>This process results in a formal design for an assessment we call the </a:t>
            </a:r>
            <a:r>
              <a:rPr lang="en-US" sz="2200" b="1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Conceptual Assessment Framework (CAF)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1249-74C7-48C7-AE5E-70175C83D1C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The Initial Frame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i="1"/>
              <a:t>Why</a:t>
            </a:r>
            <a:r>
              <a:rPr lang="en-US" sz="2800"/>
              <a:t> are we measuring?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What are the goals and the desires for use of this assessment?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Prospective Score Report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i="1"/>
              <a:t>Who</a:t>
            </a:r>
            <a:r>
              <a:rPr lang="en-US" sz="2800"/>
              <a:t> are we measuring?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Who would take the assessment?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Who would view results and for what purpose?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Goals of the assessment that represent the targets around which the rest of the design process is oriented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0D22-DF46-40DC-B24F-8C8F14A47BC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001000" cy="838200"/>
          </a:xfrm>
        </p:spPr>
        <p:txBody>
          <a:bodyPr/>
          <a:lstStyle/>
          <a:p>
            <a:pPr eaLnBrk="1" hangingPunct="1"/>
            <a:r>
              <a:rPr lang="en-US" sz="3500"/>
              <a:t>Conceptual Assessment Framework (CAF)</a:t>
            </a:r>
          </a:p>
        </p:txBody>
      </p:sp>
      <p:sp>
        <p:nvSpPr>
          <p:cNvPr id="36868" name="Freeform 3"/>
          <p:cNvSpPr>
            <a:spLocks/>
          </p:cNvSpPr>
          <p:nvPr/>
        </p:nvSpPr>
        <p:spPr bwMode="auto">
          <a:xfrm>
            <a:off x="1589088" y="5834063"/>
            <a:ext cx="1428750" cy="57150"/>
          </a:xfrm>
          <a:custGeom>
            <a:avLst/>
            <a:gdLst>
              <a:gd name="T0" fmla="*/ 2147483647 w 1799"/>
              <a:gd name="T1" fmla="*/ 0 h 73"/>
              <a:gd name="T2" fmla="*/ 0 w 1799"/>
              <a:gd name="T3" fmla="*/ 0 h 73"/>
              <a:gd name="T4" fmla="*/ 2147483647 w 1799"/>
              <a:gd name="T5" fmla="*/ 2147483647 h 73"/>
              <a:gd name="T6" fmla="*/ 2147483647 w 1799"/>
              <a:gd name="T7" fmla="*/ 2147483647 h 73"/>
              <a:gd name="T8" fmla="*/ 2147483647 w 1799"/>
              <a:gd name="T9" fmla="*/ 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99"/>
              <a:gd name="T16" fmla="*/ 0 h 73"/>
              <a:gd name="T17" fmla="*/ 1799 w 1799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99" h="73">
                <a:moveTo>
                  <a:pt x="1728" y="0"/>
                </a:moveTo>
                <a:lnTo>
                  <a:pt x="0" y="0"/>
                </a:lnTo>
                <a:lnTo>
                  <a:pt x="73" y="73"/>
                </a:lnTo>
                <a:lnTo>
                  <a:pt x="1799" y="73"/>
                </a:lnTo>
                <a:lnTo>
                  <a:pt x="1728" y="0"/>
                </a:lnTo>
                <a:close/>
              </a:path>
            </a:pathLst>
          </a:custGeom>
          <a:solidFill>
            <a:srgbClr val="C0C0C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69" name="Freeform 4"/>
          <p:cNvSpPr>
            <a:spLocks/>
          </p:cNvSpPr>
          <p:nvPr/>
        </p:nvSpPr>
        <p:spPr bwMode="auto">
          <a:xfrm>
            <a:off x="2960688" y="4578350"/>
            <a:ext cx="57150" cy="1312863"/>
          </a:xfrm>
          <a:custGeom>
            <a:avLst/>
            <a:gdLst>
              <a:gd name="T0" fmla="*/ 2147483647 w 71"/>
              <a:gd name="T1" fmla="*/ 2147483647 h 1655"/>
              <a:gd name="T2" fmla="*/ 0 w 71"/>
              <a:gd name="T3" fmla="*/ 2147483647 h 1655"/>
              <a:gd name="T4" fmla="*/ 0 w 71"/>
              <a:gd name="T5" fmla="*/ 0 h 1655"/>
              <a:gd name="T6" fmla="*/ 2147483647 w 71"/>
              <a:gd name="T7" fmla="*/ 2147483647 h 1655"/>
              <a:gd name="T8" fmla="*/ 2147483647 w 71"/>
              <a:gd name="T9" fmla="*/ 2147483647 h 16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1655"/>
              <a:gd name="T17" fmla="*/ 71 w 71"/>
              <a:gd name="T18" fmla="*/ 1655 h 16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1655">
                <a:moveTo>
                  <a:pt x="71" y="1655"/>
                </a:moveTo>
                <a:lnTo>
                  <a:pt x="0" y="1582"/>
                </a:lnTo>
                <a:lnTo>
                  <a:pt x="0" y="0"/>
                </a:lnTo>
                <a:lnTo>
                  <a:pt x="71" y="73"/>
                </a:lnTo>
                <a:lnTo>
                  <a:pt x="71" y="1655"/>
                </a:lnTo>
                <a:close/>
              </a:path>
            </a:pathLst>
          </a:custGeom>
          <a:solidFill>
            <a:srgbClr val="C0C0C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1589088" y="4578350"/>
            <a:ext cx="1371600" cy="1255713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1600200" y="4648200"/>
            <a:ext cx="12985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Proficiency Model(s)</a:t>
            </a:r>
            <a:endParaRPr lang="en-US">
              <a:latin typeface="Tahoma" pitchFamily="34" charset="0"/>
            </a:endParaRPr>
          </a:p>
        </p:txBody>
      </p:sp>
      <p:sp>
        <p:nvSpPr>
          <p:cNvPr id="36872" name="Freeform 7"/>
          <p:cNvSpPr>
            <a:spLocks/>
          </p:cNvSpPr>
          <p:nvPr/>
        </p:nvSpPr>
        <p:spPr bwMode="auto">
          <a:xfrm>
            <a:off x="2247900" y="5056188"/>
            <a:ext cx="114300" cy="114300"/>
          </a:xfrm>
          <a:custGeom>
            <a:avLst/>
            <a:gdLst>
              <a:gd name="T0" fmla="*/ 0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2147483647 h 144"/>
              <a:gd name="T10" fmla="*/ 2147483647 w 144"/>
              <a:gd name="T11" fmla="*/ 0 h 144"/>
              <a:gd name="T12" fmla="*/ 2147483647 w 144"/>
              <a:gd name="T13" fmla="*/ 2147483647 h 144"/>
              <a:gd name="T14" fmla="*/ 2147483647 w 144"/>
              <a:gd name="T15" fmla="*/ 2147483647 h 144"/>
              <a:gd name="T16" fmla="*/ 2147483647 w 144"/>
              <a:gd name="T17" fmla="*/ 2147483647 h 144"/>
              <a:gd name="T18" fmla="*/ 2147483647 w 144"/>
              <a:gd name="T19" fmla="*/ 2147483647 h 144"/>
              <a:gd name="T20" fmla="*/ 2147483647 w 144"/>
              <a:gd name="T21" fmla="*/ 2147483647 h 144"/>
              <a:gd name="T22" fmla="*/ 2147483647 w 144"/>
              <a:gd name="T23" fmla="*/ 2147483647 h 144"/>
              <a:gd name="T24" fmla="*/ 2147483647 w 144"/>
              <a:gd name="T25" fmla="*/ 2147483647 h 144"/>
              <a:gd name="T26" fmla="*/ 2147483647 w 144"/>
              <a:gd name="T27" fmla="*/ 2147483647 h 144"/>
              <a:gd name="T28" fmla="*/ 2147483647 w 144"/>
              <a:gd name="T29" fmla="*/ 2147483647 h 144"/>
              <a:gd name="T30" fmla="*/ 2147483647 w 144"/>
              <a:gd name="T31" fmla="*/ 2147483647 h 144"/>
              <a:gd name="T32" fmla="*/ 2147483647 w 144"/>
              <a:gd name="T33" fmla="*/ 2147483647 h 144"/>
              <a:gd name="T34" fmla="*/ 2147483647 w 144"/>
              <a:gd name="T35" fmla="*/ 2147483647 h 144"/>
              <a:gd name="T36" fmla="*/ 2147483647 w 144"/>
              <a:gd name="T37" fmla="*/ 2147483647 h 144"/>
              <a:gd name="T38" fmla="*/ 2147483647 w 144"/>
              <a:gd name="T39" fmla="*/ 2147483647 h 144"/>
              <a:gd name="T40" fmla="*/ 0 w 144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0" y="73"/>
                </a:moveTo>
                <a:lnTo>
                  <a:pt x="4" y="50"/>
                </a:lnTo>
                <a:lnTo>
                  <a:pt x="16" y="31"/>
                </a:lnTo>
                <a:lnTo>
                  <a:pt x="31" y="13"/>
                </a:lnTo>
                <a:lnTo>
                  <a:pt x="50" y="4"/>
                </a:lnTo>
                <a:lnTo>
                  <a:pt x="73" y="0"/>
                </a:lnTo>
                <a:lnTo>
                  <a:pt x="96" y="4"/>
                </a:lnTo>
                <a:lnTo>
                  <a:pt x="116" y="13"/>
                </a:lnTo>
                <a:lnTo>
                  <a:pt x="131" y="31"/>
                </a:lnTo>
                <a:lnTo>
                  <a:pt x="142" y="50"/>
                </a:lnTo>
                <a:lnTo>
                  <a:pt x="144" y="73"/>
                </a:lnTo>
                <a:lnTo>
                  <a:pt x="142" y="94"/>
                </a:lnTo>
                <a:lnTo>
                  <a:pt x="131" y="115"/>
                </a:lnTo>
                <a:lnTo>
                  <a:pt x="116" y="130"/>
                </a:lnTo>
                <a:lnTo>
                  <a:pt x="96" y="140"/>
                </a:lnTo>
                <a:lnTo>
                  <a:pt x="73" y="144"/>
                </a:lnTo>
                <a:lnTo>
                  <a:pt x="50" y="140"/>
                </a:lnTo>
                <a:lnTo>
                  <a:pt x="31" y="130"/>
                </a:lnTo>
                <a:lnTo>
                  <a:pt x="16" y="115"/>
                </a:lnTo>
                <a:lnTo>
                  <a:pt x="4" y="94"/>
                </a:lnTo>
                <a:lnTo>
                  <a:pt x="0" y="73"/>
                </a:lnTo>
                <a:close/>
              </a:path>
            </a:pathLst>
          </a:custGeom>
          <a:solidFill>
            <a:srgbClr val="008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3" name="Freeform 8"/>
          <p:cNvSpPr>
            <a:spLocks/>
          </p:cNvSpPr>
          <p:nvPr/>
        </p:nvSpPr>
        <p:spPr bwMode="auto">
          <a:xfrm>
            <a:off x="2247900" y="5341938"/>
            <a:ext cx="114300" cy="114300"/>
          </a:xfrm>
          <a:custGeom>
            <a:avLst/>
            <a:gdLst>
              <a:gd name="T0" fmla="*/ 0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2147483647 h 144"/>
              <a:gd name="T10" fmla="*/ 2147483647 w 144"/>
              <a:gd name="T11" fmla="*/ 0 h 144"/>
              <a:gd name="T12" fmla="*/ 2147483647 w 144"/>
              <a:gd name="T13" fmla="*/ 2147483647 h 144"/>
              <a:gd name="T14" fmla="*/ 2147483647 w 144"/>
              <a:gd name="T15" fmla="*/ 2147483647 h 144"/>
              <a:gd name="T16" fmla="*/ 2147483647 w 144"/>
              <a:gd name="T17" fmla="*/ 2147483647 h 144"/>
              <a:gd name="T18" fmla="*/ 2147483647 w 144"/>
              <a:gd name="T19" fmla="*/ 2147483647 h 144"/>
              <a:gd name="T20" fmla="*/ 2147483647 w 144"/>
              <a:gd name="T21" fmla="*/ 2147483647 h 144"/>
              <a:gd name="T22" fmla="*/ 2147483647 w 144"/>
              <a:gd name="T23" fmla="*/ 2147483647 h 144"/>
              <a:gd name="T24" fmla="*/ 2147483647 w 144"/>
              <a:gd name="T25" fmla="*/ 2147483647 h 144"/>
              <a:gd name="T26" fmla="*/ 2147483647 w 144"/>
              <a:gd name="T27" fmla="*/ 2147483647 h 144"/>
              <a:gd name="T28" fmla="*/ 2147483647 w 144"/>
              <a:gd name="T29" fmla="*/ 2147483647 h 144"/>
              <a:gd name="T30" fmla="*/ 2147483647 w 144"/>
              <a:gd name="T31" fmla="*/ 2147483647 h 144"/>
              <a:gd name="T32" fmla="*/ 2147483647 w 144"/>
              <a:gd name="T33" fmla="*/ 2147483647 h 144"/>
              <a:gd name="T34" fmla="*/ 2147483647 w 144"/>
              <a:gd name="T35" fmla="*/ 2147483647 h 144"/>
              <a:gd name="T36" fmla="*/ 2147483647 w 144"/>
              <a:gd name="T37" fmla="*/ 2147483647 h 144"/>
              <a:gd name="T38" fmla="*/ 2147483647 w 144"/>
              <a:gd name="T39" fmla="*/ 2147483647 h 144"/>
              <a:gd name="T40" fmla="*/ 0 w 144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0" y="71"/>
                </a:moveTo>
                <a:lnTo>
                  <a:pt x="4" y="50"/>
                </a:lnTo>
                <a:lnTo>
                  <a:pt x="16" y="29"/>
                </a:lnTo>
                <a:lnTo>
                  <a:pt x="31" y="14"/>
                </a:lnTo>
                <a:lnTo>
                  <a:pt x="50" y="4"/>
                </a:lnTo>
                <a:lnTo>
                  <a:pt x="73" y="0"/>
                </a:lnTo>
                <a:lnTo>
                  <a:pt x="96" y="4"/>
                </a:lnTo>
                <a:lnTo>
                  <a:pt x="116" y="14"/>
                </a:lnTo>
                <a:lnTo>
                  <a:pt x="131" y="29"/>
                </a:lnTo>
                <a:lnTo>
                  <a:pt x="142" y="50"/>
                </a:lnTo>
                <a:lnTo>
                  <a:pt x="144" y="71"/>
                </a:lnTo>
                <a:lnTo>
                  <a:pt x="142" y="94"/>
                </a:lnTo>
                <a:lnTo>
                  <a:pt x="131" y="114"/>
                </a:lnTo>
                <a:lnTo>
                  <a:pt x="116" y="131"/>
                </a:lnTo>
                <a:lnTo>
                  <a:pt x="96" y="140"/>
                </a:lnTo>
                <a:lnTo>
                  <a:pt x="73" y="144"/>
                </a:lnTo>
                <a:lnTo>
                  <a:pt x="50" y="140"/>
                </a:lnTo>
                <a:lnTo>
                  <a:pt x="31" y="131"/>
                </a:lnTo>
                <a:lnTo>
                  <a:pt x="16" y="114"/>
                </a:lnTo>
                <a:lnTo>
                  <a:pt x="4" y="94"/>
                </a:lnTo>
                <a:lnTo>
                  <a:pt x="0" y="71"/>
                </a:lnTo>
                <a:close/>
              </a:path>
            </a:pathLst>
          </a:custGeom>
          <a:solidFill>
            <a:srgbClr val="008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4" name="Freeform 9"/>
          <p:cNvSpPr>
            <a:spLocks/>
          </p:cNvSpPr>
          <p:nvPr/>
        </p:nvSpPr>
        <p:spPr bwMode="auto">
          <a:xfrm>
            <a:off x="2647950" y="5056188"/>
            <a:ext cx="114300" cy="114300"/>
          </a:xfrm>
          <a:custGeom>
            <a:avLst/>
            <a:gdLst>
              <a:gd name="T0" fmla="*/ 0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2147483647 h 144"/>
              <a:gd name="T10" fmla="*/ 2147483647 w 144"/>
              <a:gd name="T11" fmla="*/ 0 h 144"/>
              <a:gd name="T12" fmla="*/ 2147483647 w 144"/>
              <a:gd name="T13" fmla="*/ 2147483647 h 144"/>
              <a:gd name="T14" fmla="*/ 2147483647 w 144"/>
              <a:gd name="T15" fmla="*/ 2147483647 h 144"/>
              <a:gd name="T16" fmla="*/ 2147483647 w 144"/>
              <a:gd name="T17" fmla="*/ 2147483647 h 144"/>
              <a:gd name="T18" fmla="*/ 2147483647 w 144"/>
              <a:gd name="T19" fmla="*/ 2147483647 h 144"/>
              <a:gd name="T20" fmla="*/ 2147483647 w 144"/>
              <a:gd name="T21" fmla="*/ 2147483647 h 144"/>
              <a:gd name="T22" fmla="*/ 2147483647 w 144"/>
              <a:gd name="T23" fmla="*/ 2147483647 h 144"/>
              <a:gd name="T24" fmla="*/ 2147483647 w 144"/>
              <a:gd name="T25" fmla="*/ 2147483647 h 144"/>
              <a:gd name="T26" fmla="*/ 2147483647 w 144"/>
              <a:gd name="T27" fmla="*/ 2147483647 h 144"/>
              <a:gd name="T28" fmla="*/ 2147483647 w 144"/>
              <a:gd name="T29" fmla="*/ 2147483647 h 144"/>
              <a:gd name="T30" fmla="*/ 2147483647 w 144"/>
              <a:gd name="T31" fmla="*/ 2147483647 h 144"/>
              <a:gd name="T32" fmla="*/ 2147483647 w 144"/>
              <a:gd name="T33" fmla="*/ 2147483647 h 144"/>
              <a:gd name="T34" fmla="*/ 2147483647 w 144"/>
              <a:gd name="T35" fmla="*/ 2147483647 h 144"/>
              <a:gd name="T36" fmla="*/ 2147483647 w 144"/>
              <a:gd name="T37" fmla="*/ 2147483647 h 144"/>
              <a:gd name="T38" fmla="*/ 2147483647 w 144"/>
              <a:gd name="T39" fmla="*/ 2147483647 h 144"/>
              <a:gd name="T40" fmla="*/ 0 w 144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0" y="73"/>
                </a:moveTo>
                <a:lnTo>
                  <a:pt x="4" y="50"/>
                </a:lnTo>
                <a:lnTo>
                  <a:pt x="13" y="31"/>
                </a:lnTo>
                <a:lnTo>
                  <a:pt x="29" y="13"/>
                </a:lnTo>
                <a:lnTo>
                  <a:pt x="50" y="4"/>
                </a:lnTo>
                <a:lnTo>
                  <a:pt x="73" y="0"/>
                </a:lnTo>
                <a:lnTo>
                  <a:pt x="94" y="4"/>
                </a:lnTo>
                <a:lnTo>
                  <a:pt x="115" y="13"/>
                </a:lnTo>
                <a:lnTo>
                  <a:pt x="130" y="31"/>
                </a:lnTo>
                <a:lnTo>
                  <a:pt x="140" y="50"/>
                </a:lnTo>
                <a:lnTo>
                  <a:pt x="144" y="73"/>
                </a:lnTo>
                <a:lnTo>
                  <a:pt x="140" y="94"/>
                </a:lnTo>
                <a:lnTo>
                  <a:pt x="130" y="115"/>
                </a:lnTo>
                <a:lnTo>
                  <a:pt x="115" y="130"/>
                </a:lnTo>
                <a:lnTo>
                  <a:pt x="94" y="140"/>
                </a:lnTo>
                <a:lnTo>
                  <a:pt x="73" y="144"/>
                </a:lnTo>
                <a:lnTo>
                  <a:pt x="50" y="140"/>
                </a:lnTo>
                <a:lnTo>
                  <a:pt x="29" y="130"/>
                </a:lnTo>
                <a:lnTo>
                  <a:pt x="13" y="115"/>
                </a:lnTo>
                <a:lnTo>
                  <a:pt x="4" y="94"/>
                </a:lnTo>
                <a:lnTo>
                  <a:pt x="0" y="73"/>
                </a:lnTo>
                <a:close/>
              </a:path>
            </a:pathLst>
          </a:custGeom>
          <a:solidFill>
            <a:srgbClr val="008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5" name="Freeform 10"/>
          <p:cNvSpPr>
            <a:spLocks/>
          </p:cNvSpPr>
          <p:nvPr/>
        </p:nvSpPr>
        <p:spPr bwMode="auto">
          <a:xfrm>
            <a:off x="2647950" y="5227638"/>
            <a:ext cx="114300" cy="114300"/>
          </a:xfrm>
          <a:custGeom>
            <a:avLst/>
            <a:gdLst>
              <a:gd name="T0" fmla="*/ 0 w 144"/>
              <a:gd name="T1" fmla="*/ 2147483647 h 143"/>
              <a:gd name="T2" fmla="*/ 2147483647 w 144"/>
              <a:gd name="T3" fmla="*/ 2147483647 h 143"/>
              <a:gd name="T4" fmla="*/ 2147483647 w 144"/>
              <a:gd name="T5" fmla="*/ 2147483647 h 143"/>
              <a:gd name="T6" fmla="*/ 2147483647 w 144"/>
              <a:gd name="T7" fmla="*/ 2147483647 h 143"/>
              <a:gd name="T8" fmla="*/ 2147483647 w 144"/>
              <a:gd name="T9" fmla="*/ 2147483647 h 143"/>
              <a:gd name="T10" fmla="*/ 2147483647 w 144"/>
              <a:gd name="T11" fmla="*/ 0 h 143"/>
              <a:gd name="T12" fmla="*/ 2147483647 w 144"/>
              <a:gd name="T13" fmla="*/ 2147483647 h 143"/>
              <a:gd name="T14" fmla="*/ 2147483647 w 144"/>
              <a:gd name="T15" fmla="*/ 2147483647 h 143"/>
              <a:gd name="T16" fmla="*/ 2147483647 w 144"/>
              <a:gd name="T17" fmla="*/ 2147483647 h 143"/>
              <a:gd name="T18" fmla="*/ 2147483647 w 144"/>
              <a:gd name="T19" fmla="*/ 2147483647 h 143"/>
              <a:gd name="T20" fmla="*/ 2147483647 w 144"/>
              <a:gd name="T21" fmla="*/ 2147483647 h 143"/>
              <a:gd name="T22" fmla="*/ 2147483647 w 144"/>
              <a:gd name="T23" fmla="*/ 2147483647 h 143"/>
              <a:gd name="T24" fmla="*/ 2147483647 w 144"/>
              <a:gd name="T25" fmla="*/ 2147483647 h 143"/>
              <a:gd name="T26" fmla="*/ 2147483647 w 144"/>
              <a:gd name="T27" fmla="*/ 2147483647 h 143"/>
              <a:gd name="T28" fmla="*/ 2147483647 w 144"/>
              <a:gd name="T29" fmla="*/ 2147483647 h 143"/>
              <a:gd name="T30" fmla="*/ 2147483647 w 144"/>
              <a:gd name="T31" fmla="*/ 2147483647 h 143"/>
              <a:gd name="T32" fmla="*/ 2147483647 w 144"/>
              <a:gd name="T33" fmla="*/ 2147483647 h 143"/>
              <a:gd name="T34" fmla="*/ 2147483647 w 144"/>
              <a:gd name="T35" fmla="*/ 2147483647 h 143"/>
              <a:gd name="T36" fmla="*/ 2147483647 w 144"/>
              <a:gd name="T37" fmla="*/ 2147483647 h 143"/>
              <a:gd name="T38" fmla="*/ 2147483647 w 144"/>
              <a:gd name="T39" fmla="*/ 2147483647 h 143"/>
              <a:gd name="T40" fmla="*/ 0 w 144"/>
              <a:gd name="T41" fmla="*/ 2147483647 h 14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3"/>
              <a:gd name="T65" fmla="*/ 144 w 144"/>
              <a:gd name="T66" fmla="*/ 143 h 143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3">
                <a:moveTo>
                  <a:pt x="0" y="71"/>
                </a:moveTo>
                <a:lnTo>
                  <a:pt x="4" y="49"/>
                </a:lnTo>
                <a:lnTo>
                  <a:pt x="13" y="28"/>
                </a:lnTo>
                <a:lnTo>
                  <a:pt x="29" y="13"/>
                </a:lnTo>
                <a:lnTo>
                  <a:pt x="50" y="3"/>
                </a:lnTo>
                <a:lnTo>
                  <a:pt x="73" y="0"/>
                </a:lnTo>
                <a:lnTo>
                  <a:pt x="94" y="3"/>
                </a:lnTo>
                <a:lnTo>
                  <a:pt x="115" y="13"/>
                </a:lnTo>
                <a:lnTo>
                  <a:pt x="130" y="28"/>
                </a:lnTo>
                <a:lnTo>
                  <a:pt x="140" y="49"/>
                </a:lnTo>
                <a:lnTo>
                  <a:pt x="144" y="71"/>
                </a:lnTo>
                <a:lnTo>
                  <a:pt x="140" y="94"/>
                </a:lnTo>
                <a:lnTo>
                  <a:pt x="130" y="113"/>
                </a:lnTo>
                <a:lnTo>
                  <a:pt x="115" y="130"/>
                </a:lnTo>
                <a:lnTo>
                  <a:pt x="94" y="140"/>
                </a:lnTo>
                <a:lnTo>
                  <a:pt x="73" y="143"/>
                </a:lnTo>
                <a:lnTo>
                  <a:pt x="50" y="140"/>
                </a:lnTo>
                <a:lnTo>
                  <a:pt x="29" y="130"/>
                </a:lnTo>
                <a:lnTo>
                  <a:pt x="13" y="113"/>
                </a:lnTo>
                <a:lnTo>
                  <a:pt x="4" y="94"/>
                </a:lnTo>
                <a:lnTo>
                  <a:pt x="0" y="71"/>
                </a:lnTo>
                <a:close/>
              </a:path>
            </a:pathLst>
          </a:custGeom>
          <a:solidFill>
            <a:srgbClr val="008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6" name="Freeform 11"/>
          <p:cNvSpPr>
            <a:spLocks/>
          </p:cNvSpPr>
          <p:nvPr/>
        </p:nvSpPr>
        <p:spPr bwMode="auto">
          <a:xfrm>
            <a:off x="2476500" y="5341938"/>
            <a:ext cx="114300" cy="114300"/>
          </a:xfrm>
          <a:custGeom>
            <a:avLst/>
            <a:gdLst>
              <a:gd name="T0" fmla="*/ 0 w 146"/>
              <a:gd name="T1" fmla="*/ 2147483647 h 144"/>
              <a:gd name="T2" fmla="*/ 2147483647 w 146"/>
              <a:gd name="T3" fmla="*/ 2147483647 h 144"/>
              <a:gd name="T4" fmla="*/ 2147483647 w 146"/>
              <a:gd name="T5" fmla="*/ 2147483647 h 144"/>
              <a:gd name="T6" fmla="*/ 2147483647 w 146"/>
              <a:gd name="T7" fmla="*/ 2147483647 h 144"/>
              <a:gd name="T8" fmla="*/ 2147483647 w 146"/>
              <a:gd name="T9" fmla="*/ 2147483647 h 144"/>
              <a:gd name="T10" fmla="*/ 2147483647 w 146"/>
              <a:gd name="T11" fmla="*/ 0 h 144"/>
              <a:gd name="T12" fmla="*/ 2147483647 w 146"/>
              <a:gd name="T13" fmla="*/ 2147483647 h 144"/>
              <a:gd name="T14" fmla="*/ 2147483647 w 146"/>
              <a:gd name="T15" fmla="*/ 2147483647 h 144"/>
              <a:gd name="T16" fmla="*/ 2147483647 w 146"/>
              <a:gd name="T17" fmla="*/ 2147483647 h 144"/>
              <a:gd name="T18" fmla="*/ 2147483647 w 146"/>
              <a:gd name="T19" fmla="*/ 2147483647 h 144"/>
              <a:gd name="T20" fmla="*/ 2147483647 w 146"/>
              <a:gd name="T21" fmla="*/ 2147483647 h 144"/>
              <a:gd name="T22" fmla="*/ 2147483647 w 146"/>
              <a:gd name="T23" fmla="*/ 2147483647 h 144"/>
              <a:gd name="T24" fmla="*/ 2147483647 w 146"/>
              <a:gd name="T25" fmla="*/ 2147483647 h 144"/>
              <a:gd name="T26" fmla="*/ 2147483647 w 146"/>
              <a:gd name="T27" fmla="*/ 2147483647 h 144"/>
              <a:gd name="T28" fmla="*/ 2147483647 w 146"/>
              <a:gd name="T29" fmla="*/ 2147483647 h 144"/>
              <a:gd name="T30" fmla="*/ 2147483647 w 146"/>
              <a:gd name="T31" fmla="*/ 2147483647 h 144"/>
              <a:gd name="T32" fmla="*/ 2147483647 w 146"/>
              <a:gd name="T33" fmla="*/ 2147483647 h 144"/>
              <a:gd name="T34" fmla="*/ 2147483647 w 146"/>
              <a:gd name="T35" fmla="*/ 2147483647 h 144"/>
              <a:gd name="T36" fmla="*/ 2147483647 w 146"/>
              <a:gd name="T37" fmla="*/ 2147483647 h 144"/>
              <a:gd name="T38" fmla="*/ 2147483647 w 146"/>
              <a:gd name="T39" fmla="*/ 2147483647 h 144"/>
              <a:gd name="T40" fmla="*/ 0 w 146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6"/>
              <a:gd name="T64" fmla="*/ 0 h 144"/>
              <a:gd name="T65" fmla="*/ 146 w 146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6" h="144">
                <a:moveTo>
                  <a:pt x="0" y="71"/>
                </a:moveTo>
                <a:lnTo>
                  <a:pt x="4" y="50"/>
                </a:lnTo>
                <a:lnTo>
                  <a:pt x="15" y="29"/>
                </a:lnTo>
                <a:lnTo>
                  <a:pt x="31" y="14"/>
                </a:lnTo>
                <a:lnTo>
                  <a:pt x="50" y="4"/>
                </a:lnTo>
                <a:lnTo>
                  <a:pt x="73" y="0"/>
                </a:lnTo>
                <a:lnTo>
                  <a:pt x="96" y="4"/>
                </a:lnTo>
                <a:lnTo>
                  <a:pt x="115" y="14"/>
                </a:lnTo>
                <a:lnTo>
                  <a:pt x="131" y="29"/>
                </a:lnTo>
                <a:lnTo>
                  <a:pt x="142" y="50"/>
                </a:lnTo>
                <a:lnTo>
                  <a:pt x="146" y="71"/>
                </a:lnTo>
                <a:lnTo>
                  <a:pt x="142" y="94"/>
                </a:lnTo>
                <a:lnTo>
                  <a:pt x="131" y="114"/>
                </a:lnTo>
                <a:lnTo>
                  <a:pt x="115" y="131"/>
                </a:lnTo>
                <a:lnTo>
                  <a:pt x="96" y="140"/>
                </a:lnTo>
                <a:lnTo>
                  <a:pt x="73" y="144"/>
                </a:lnTo>
                <a:lnTo>
                  <a:pt x="50" y="140"/>
                </a:lnTo>
                <a:lnTo>
                  <a:pt x="31" y="131"/>
                </a:lnTo>
                <a:lnTo>
                  <a:pt x="15" y="114"/>
                </a:lnTo>
                <a:lnTo>
                  <a:pt x="4" y="94"/>
                </a:lnTo>
                <a:lnTo>
                  <a:pt x="0" y="71"/>
                </a:lnTo>
                <a:close/>
              </a:path>
            </a:pathLst>
          </a:custGeom>
          <a:solidFill>
            <a:srgbClr val="008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7" name="Line 12"/>
          <p:cNvSpPr>
            <a:spLocks noChangeShapeType="1"/>
          </p:cNvSpPr>
          <p:nvPr/>
        </p:nvSpPr>
        <p:spPr bwMode="auto">
          <a:xfrm>
            <a:off x="2362200" y="5113338"/>
            <a:ext cx="231775" cy="158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8" name="Freeform 13"/>
          <p:cNvSpPr>
            <a:spLocks/>
          </p:cNvSpPr>
          <p:nvPr/>
        </p:nvSpPr>
        <p:spPr bwMode="auto">
          <a:xfrm>
            <a:off x="2578100" y="5078413"/>
            <a:ext cx="69850" cy="69850"/>
          </a:xfrm>
          <a:custGeom>
            <a:avLst/>
            <a:gdLst>
              <a:gd name="T0" fmla="*/ 2147483647 w 88"/>
              <a:gd name="T1" fmla="*/ 2147483647 h 88"/>
              <a:gd name="T2" fmla="*/ 0 w 88"/>
              <a:gd name="T3" fmla="*/ 2147483647 h 88"/>
              <a:gd name="T4" fmla="*/ 2147483647 w 88"/>
              <a:gd name="T5" fmla="*/ 2147483647 h 88"/>
              <a:gd name="T6" fmla="*/ 2147483647 w 88"/>
              <a:gd name="T7" fmla="*/ 2147483647 h 88"/>
              <a:gd name="T8" fmla="*/ 2147483647 w 88"/>
              <a:gd name="T9" fmla="*/ 2147483647 h 88"/>
              <a:gd name="T10" fmla="*/ 2147483647 w 88"/>
              <a:gd name="T11" fmla="*/ 2147483647 h 88"/>
              <a:gd name="T12" fmla="*/ 2147483647 w 88"/>
              <a:gd name="T13" fmla="*/ 2147483647 h 88"/>
              <a:gd name="T14" fmla="*/ 2147483647 w 88"/>
              <a:gd name="T15" fmla="*/ 2147483647 h 88"/>
              <a:gd name="T16" fmla="*/ 2147483647 w 88"/>
              <a:gd name="T17" fmla="*/ 2147483647 h 88"/>
              <a:gd name="T18" fmla="*/ 2147483647 w 88"/>
              <a:gd name="T19" fmla="*/ 2147483647 h 88"/>
              <a:gd name="T20" fmla="*/ 2147483647 w 88"/>
              <a:gd name="T21" fmla="*/ 2147483647 h 88"/>
              <a:gd name="T22" fmla="*/ 2147483647 w 88"/>
              <a:gd name="T23" fmla="*/ 2147483647 h 88"/>
              <a:gd name="T24" fmla="*/ 2147483647 w 88"/>
              <a:gd name="T25" fmla="*/ 2147483647 h 88"/>
              <a:gd name="T26" fmla="*/ 2147483647 w 88"/>
              <a:gd name="T27" fmla="*/ 2147483647 h 88"/>
              <a:gd name="T28" fmla="*/ 2147483647 w 88"/>
              <a:gd name="T29" fmla="*/ 2147483647 h 88"/>
              <a:gd name="T30" fmla="*/ 2147483647 w 88"/>
              <a:gd name="T31" fmla="*/ 2147483647 h 88"/>
              <a:gd name="T32" fmla="*/ 2147483647 w 88"/>
              <a:gd name="T33" fmla="*/ 2147483647 h 88"/>
              <a:gd name="T34" fmla="*/ 2147483647 w 88"/>
              <a:gd name="T35" fmla="*/ 2147483647 h 88"/>
              <a:gd name="T36" fmla="*/ 0 w 88"/>
              <a:gd name="T37" fmla="*/ 0 h 88"/>
              <a:gd name="T38" fmla="*/ 2147483647 w 88"/>
              <a:gd name="T39" fmla="*/ 2147483647 h 8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88"/>
              <a:gd name="T61" fmla="*/ 0 h 88"/>
              <a:gd name="T62" fmla="*/ 88 w 88"/>
              <a:gd name="T63" fmla="*/ 88 h 8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88" h="88">
                <a:moveTo>
                  <a:pt x="88" y="44"/>
                </a:moveTo>
                <a:lnTo>
                  <a:pt x="0" y="88"/>
                </a:lnTo>
                <a:lnTo>
                  <a:pt x="2" y="82"/>
                </a:lnTo>
                <a:lnTo>
                  <a:pt x="3" y="78"/>
                </a:lnTo>
                <a:lnTo>
                  <a:pt x="5" y="73"/>
                </a:lnTo>
                <a:lnTo>
                  <a:pt x="7" y="67"/>
                </a:lnTo>
                <a:lnTo>
                  <a:pt x="9" y="63"/>
                </a:lnTo>
                <a:lnTo>
                  <a:pt x="9" y="57"/>
                </a:lnTo>
                <a:lnTo>
                  <a:pt x="9" y="51"/>
                </a:lnTo>
                <a:lnTo>
                  <a:pt x="9" y="46"/>
                </a:lnTo>
                <a:lnTo>
                  <a:pt x="9" y="40"/>
                </a:lnTo>
                <a:lnTo>
                  <a:pt x="9" y="36"/>
                </a:lnTo>
                <a:lnTo>
                  <a:pt x="9" y="30"/>
                </a:lnTo>
                <a:lnTo>
                  <a:pt x="9" y="25"/>
                </a:lnTo>
                <a:lnTo>
                  <a:pt x="7" y="19"/>
                </a:lnTo>
                <a:lnTo>
                  <a:pt x="5" y="15"/>
                </a:lnTo>
                <a:lnTo>
                  <a:pt x="3" y="9"/>
                </a:lnTo>
                <a:lnTo>
                  <a:pt x="2" y="3"/>
                </a:lnTo>
                <a:lnTo>
                  <a:pt x="0" y="0"/>
                </a:lnTo>
                <a:lnTo>
                  <a:pt x="88" y="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9" name="Line 14"/>
          <p:cNvSpPr>
            <a:spLocks noChangeShapeType="1"/>
          </p:cNvSpPr>
          <p:nvPr/>
        </p:nvSpPr>
        <p:spPr bwMode="auto">
          <a:xfrm>
            <a:off x="2305050" y="5170488"/>
            <a:ext cx="1588" cy="11906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0" name="Freeform 15"/>
          <p:cNvSpPr>
            <a:spLocks/>
          </p:cNvSpPr>
          <p:nvPr/>
        </p:nvSpPr>
        <p:spPr bwMode="auto">
          <a:xfrm>
            <a:off x="2270125" y="5272088"/>
            <a:ext cx="69850" cy="69850"/>
          </a:xfrm>
          <a:custGeom>
            <a:avLst/>
            <a:gdLst>
              <a:gd name="T0" fmla="*/ 2147483647 w 88"/>
              <a:gd name="T1" fmla="*/ 2147483647 h 88"/>
              <a:gd name="T2" fmla="*/ 0 w 88"/>
              <a:gd name="T3" fmla="*/ 0 h 88"/>
              <a:gd name="T4" fmla="*/ 2147483647 w 88"/>
              <a:gd name="T5" fmla="*/ 2147483647 h 88"/>
              <a:gd name="T6" fmla="*/ 2147483647 w 88"/>
              <a:gd name="T7" fmla="*/ 2147483647 h 88"/>
              <a:gd name="T8" fmla="*/ 2147483647 w 88"/>
              <a:gd name="T9" fmla="*/ 2147483647 h 88"/>
              <a:gd name="T10" fmla="*/ 2147483647 w 88"/>
              <a:gd name="T11" fmla="*/ 2147483647 h 88"/>
              <a:gd name="T12" fmla="*/ 2147483647 w 88"/>
              <a:gd name="T13" fmla="*/ 2147483647 h 88"/>
              <a:gd name="T14" fmla="*/ 2147483647 w 88"/>
              <a:gd name="T15" fmla="*/ 2147483647 h 88"/>
              <a:gd name="T16" fmla="*/ 2147483647 w 88"/>
              <a:gd name="T17" fmla="*/ 2147483647 h 88"/>
              <a:gd name="T18" fmla="*/ 2147483647 w 88"/>
              <a:gd name="T19" fmla="*/ 2147483647 h 88"/>
              <a:gd name="T20" fmla="*/ 2147483647 w 88"/>
              <a:gd name="T21" fmla="*/ 2147483647 h 88"/>
              <a:gd name="T22" fmla="*/ 2147483647 w 88"/>
              <a:gd name="T23" fmla="*/ 2147483647 h 88"/>
              <a:gd name="T24" fmla="*/ 2147483647 w 88"/>
              <a:gd name="T25" fmla="*/ 2147483647 h 88"/>
              <a:gd name="T26" fmla="*/ 2147483647 w 88"/>
              <a:gd name="T27" fmla="*/ 2147483647 h 88"/>
              <a:gd name="T28" fmla="*/ 2147483647 w 88"/>
              <a:gd name="T29" fmla="*/ 2147483647 h 88"/>
              <a:gd name="T30" fmla="*/ 2147483647 w 88"/>
              <a:gd name="T31" fmla="*/ 2147483647 h 88"/>
              <a:gd name="T32" fmla="*/ 2147483647 w 88"/>
              <a:gd name="T33" fmla="*/ 2147483647 h 88"/>
              <a:gd name="T34" fmla="*/ 2147483647 w 88"/>
              <a:gd name="T35" fmla="*/ 2147483647 h 88"/>
              <a:gd name="T36" fmla="*/ 2147483647 w 88"/>
              <a:gd name="T37" fmla="*/ 0 h 88"/>
              <a:gd name="T38" fmla="*/ 2147483647 w 88"/>
              <a:gd name="T39" fmla="*/ 2147483647 h 8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88"/>
              <a:gd name="T61" fmla="*/ 0 h 88"/>
              <a:gd name="T62" fmla="*/ 88 w 88"/>
              <a:gd name="T63" fmla="*/ 88 h 8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88" h="88">
                <a:moveTo>
                  <a:pt x="44" y="88"/>
                </a:moveTo>
                <a:lnTo>
                  <a:pt x="0" y="0"/>
                </a:lnTo>
                <a:lnTo>
                  <a:pt x="6" y="2"/>
                </a:lnTo>
                <a:lnTo>
                  <a:pt x="10" y="4"/>
                </a:lnTo>
                <a:lnTo>
                  <a:pt x="16" y="6"/>
                </a:lnTo>
                <a:lnTo>
                  <a:pt x="19" y="8"/>
                </a:lnTo>
                <a:lnTo>
                  <a:pt x="25" y="8"/>
                </a:lnTo>
                <a:lnTo>
                  <a:pt x="31" y="10"/>
                </a:lnTo>
                <a:lnTo>
                  <a:pt x="37" y="10"/>
                </a:lnTo>
                <a:lnTo>
                  <a:pt x="42" y="10"/>
                </a:lnTo>
                <a:lnTo>
                  <a:pt x="46" y="10"/>
                </a:lnTo>
                <a:lnTo>
                  <a:pt x="52" y="10"/>
                </a:lnTo>
                <a:lnTo>
                  <a:pt x="58" y="10"/>
                </a:lnTo>
                <a:lnTo>
                  <a:pt x="63" y="8"/>
                </a:lnTo>
                <a:lnTo>
                  <a:pt x="67" y="8"/>
                </a:lnTo>
                <a:lnTo>
                  <a:pt x="73" y="6"/>
                </a:lnTo>
                <a:lnTo>
                  <a:pt x="79" y="4"/>
                </a:lnTo>
                <a:lnTo>
                  <a:pt x="83" y="2"/>
                </a:lnTo>
                <a:lnTo>
                  <a:pt x="88" y="0"/>
                </a:lnTo>
                <a:lnTo>
                  <a:pt x="44" y="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2362200" y="5399088"/>
            <a:ext cx="61913" cy="158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2" name="Freeform 17"/>
          <p:cNvSpPr>
            <a:spLocks/>
          </p:cNvSpPr>
          <p:nvPr/>
        </p:nvSpPr>
        <p:spPr bwMode="auto">
          <a:xfrm>
            <a:off x="2405063" y="5364163"/>
            <a:ext cx="71437" cy="69850"/>
          </a:xfrm>
          <a:custGeom>
            <a:avLst/>
            <a:gdLst>
              <a:gd name="T0" fmla="*/ 2147483647 w 88"/>
              <a:gd name="T1" fmla="*/ 2147483647 h 89"/>
              <a:gd name="T2" fmla="*/ 0 w 88"/>
              <a:gd name="T3" fmla="*/ 2147483647 h 89"/>
              <a:gd name="T4" fmla="*/ 2147483647 w 88"/>
              <a:gd name="T5" fmla="*/ 2147483647 h 89"/>
              <a:gd name="T6" fmla="*/ 2147483647 w 88"/>
              <a:gd name="T7" fmla="*/ 2147483647 h 89"/>
              <a:gd name="T8" fmla="*/ 2147483647 w 88"/>
              <a:gd name="T9" fmla="*/ 2147483647 h 89"/>
              <a:gd name="T10" fmla="*/ 2147483647 w 88"/>
              <a:gd name="T11" fmla="*/ 2147483647 h 89"/>
              <a:gd name="T12" fmla="*/ 2147483647 w 88"/>
              <a:gd name="T13" fmla="*/ 2147483647 h 89"/>
              <a:gd name="T14" fmla="*/ 2147483647 w 88"/>
              <a:gd name="T15" fmla="*/ 2147483647 h 89"/>
              <a:gd name="T16" fmla="*/ 2147483647 w 88"/>
              <a:gd name="T17" fmla="*/ 2147483647 h 89"/>
              <a:gd name="T18" fmla="*/ 2147483647 w 88"/>
              <a:gd name="T19" fmla="*/ 2147483647 h 89"/>
              <a:gd name="T20" fmla="*/ 2147483647 w 88"/>
              <a:gd name="T21" fmla="*/ 2147483647 h 89"/>
              <a:gd name="T22" fmla="*/ 2147483647 w 88"/>
              <a:gd name="T23" fmla="*/ 2147483647 h 89"/>
              <a:gd name="T24" fmla="*/ 2147483647 w 88"/>
              <a:gd name="T25" fmla="*/ 2147483647 h 89"/>
              <a:gd name="T26" fmla="*/ 2147483647 w 88"/>
              <a:gd name="T27" fmla="*/ 2147483647 h 89"/>
              <a:gd name="T28" fmla="*/ 2147483647 w 88"/>
              <a:gd name="T29" fmla="*/ 2147483647 h 89"/>
              <a:gd name="T30" fmla="*/ 2147483647 w 88"/>
              <a:gd name="T31" fmla="*/ 2147483647 h 89"/>
              <a:gd name="T32" fmla="*/ 2147483647 w 88"/>
              <a:gd name="T33" fmla="*/ 2147483647 h 89"/>
              <a:gd name="T34" fmla="*/ 2147483647 w 88"/>
              <a:gd name="T35" fmla="*/ 2147483647 h 89"/>
              <a:gd name="T36" fmla="*/ 0 w 88"/>
              <a:gd name="T37" fmla="*/ 0 h 89"/>
              <a:gd name="T38" fmla="*/ 2147483647 w 88"/>
              <a:gd name="T39" fmla="*/ 2147483647 h 8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88"/>
              <a:gd name="T61" fmla="*/ 0 h 89"/>
              <a:gd name="T62" fmla="*/ 88 w 88"/>
              <a:gd name="T63" fmla="*/ 89 h 8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88" h="89">
                <a:moveTo>
                  <a:pt x="88" y="44"/>
                </a:moveTo>
                <a:lnTo>
                  <a:pt x="0" y="89"/>
                </a:lnTo>
                <a:lnTo>
                  <a:pt x="4" y="85"/>
                </a:lnTo>
                <a:lnTo>
                  <a:pt x="6" y="79"/>
                </a:lnTo>
                <a:lnTo>
                  <a:pt x="8" y="75"/>
                </a:lnTo>
                <a:lnTo>
                  <a:pt x="8" y="69"/>
                </a:lnTo>
                <a:lnTo>
                  <a:pt x="9" y="64"/>
                </a:lnTo>
                <a:lnTo>
                  <a:pt x="9" y="58"/>
                </a:lnTo>
                <a:lnTo>
                  <a:pt x="11" y="54"/>
                </a:lnTo>
                <a:lnTo>
                  <a:pt x="11" y="48"/>
                </a:lnTo>
                <a:lnTo>
                  <a:pt x="11" y="43"/>
                </a:lnTo>
                <a:lnTo>
                  <a:pt x="11" y="37"/>
                </a:lnTo>
                <a:lnTo>
                  <a:pt x="9" y="31"/>
                </a:lnTo>
                <a:lnTo>
                  <a:pt x="9" y="27"/>
                </a:lnTo>
                <a:lnTo>
                  <a:pt x="8" y="21"/>
                </a:lnTo>
                <a:lnTo>
                  <a:pt x="8" y="16"/>
                </a:lnTo>
                <a:lnTo>
                  <a:pt x="6" y="10"/>
                </a:lnTo>
                <a:lnTo>
                  <a:pt x="4" y="6"/>
                </a:lnTo>
                <a:lnTo>
                  <a:pt x="0" y="0"/>
                </a:lnTo>
                <a:lnTo>
                  <a:pt x="88" y="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18"/>
          <p:cNvSpPr>
            <a:spLocks noChangeShapeType="1"/>
          </p:cNvSpPr>
          <p:nvPr/>
        </p:nvSpPr>
        <p:spPr bwMode="auto">
          <a:xfrm flipV="1">
            <a:off x="2590800" y="5365750"/>
            <a:ext cx="66675" cy="33338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Freeform 19"/>
          <p:cNvSpPr>
            <a:spLocks/>
          </p:cNvSpPr>
          <p:nvPr/>
        </p:nvSpPr>
        <p:spPr bwMode="auto">
          <a:xfrm>
            <a:off x="2627313" y="5341938"/>
            <a:ext cx="77787" cy="63500"/>
          </a:xfrm>
          <a:custGeom>
            <a:avLst/>
            <a:gdLst>
              <a:gd name="T0" fmla="*/ 2147483647 w 100"/>
              <a:gd name="T1" fmla="*/ 0 h 79"/>
              <a:gd name="T2" fmla="*/ 2147483647 w 100"/>
              <a:gd name="T3" fmla="*/ 2147483647 h 79"/>
              <a:gd name="T4" fmla="*/ 2147483647 w 100"/>
              <a:gd name="T5" fmla="*/ 2147483647 h 79"/>
              <a:gd name="T6" fmla="*/ 2147483647 w 100"/>
              <a:gd name="T7" fmla="*/ 2147483647 h 79"/>
              <a:gd name="T8" fmla="*/ 2147483647 w 100"/>
              <a:gd name="T9" fmla="*/ 2147483647 h 79"/>
              <a:gd name="T10" fmla="*/ 2147483647 w 100"/>
              <a:gd name="T11" fmla="*/ 2147483647 h 79"/>
              <a:gd name="T12" fmla="*/ 2147483647 w 100"/>
              <a:gd name="T13" fmla="*/ 2147483647 h 79"/>
              <a:gd name="T14" fmla="*/ 2147483647 w 100"/>
              <a:gd name="T15" fmla="*/ 2147483647 h 79"/>
              <a:gd name="T16" fmla="*/ 2147483647 w 100"/>
              <a:gd name="T17" fmla="*/ 2147483647 h 79"/>
              <a:gd name="T18" fmla="*/ 2147483647 w 100"/>
              <a:gd name="T19" fmla="*/ 2147483647 h 79"/>
              <a:gd name="T20" fmla="*/ 2147483647 w 100"/>
              <a:gd name="T21" fmla="*/ 2147483647 h 79"/>
              <a:gd name="T22" fmla="*/ 2147483647 w 100"/>
              <a:gd name="T23" fmla="*/ 2147483647 h 79"/>
              <a:gd name="T24" fmla="*/ 2147483647 w 100"/>
              <a:gd name="T25" fmla="*/ 2147483647 h 79"/>
              <a:gd name="T26" fmla="*/ 2147483647 w 100"/>
              <a:gd name="T27" fmla="*/ 2147483647 h 79"/>
              <a:gd name="T28" fmla="*/ 2147483647 w 100"/>
              <a:gd name="T29" fmla="*/ 2147483647 h 79"/>
              <a:gd name="T30" fmla="*/ 2147483647 w 100"/>
              <a:gd name="T31" fmla="*/ 2147483647 h 79"/>
              <a:gd name="T32" fmla="*/ 2147483647 w 100"/>
              <a:gd name="T33" fmla="*/ 2147483647 h 79"/>
              <a:gd name="T34" fmla="*/ 2147483647 w 100"/>
              <a:gd name="T35" fmla="*/ 2147483647 h 79"/>
              <a:gd name="T36" fmla="*/ 0 w 100"/>
              <a:gd name="T37" fmla="*/ 0 h 79"/>
              <a:gd name="T38" fmla="*/ 2147483647 w 100"/>
              <a:gd name="T39" fmla="*/ 0 h 7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00"/>
              <a:gd name="T61" fmla="*/ 0 h 79"/>
              <a:gd name="T62" fmla="*/ 100 w 100"/>
              <a:gd name="T63" fmla="*/ 79 h 7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00" h="79">
                <a:moveTo>
                  <a:pt x="100" y="0"/>
                </a:moveTo>
                <a:lnTo>
                  <a:pt x="40" y="79"/>
                </a:lnTo>
                <a:lnTo>
                  <a:pt x="40" y="73"/>
                </a:lnTo>
                <a:lnTo>
                  <a:pt x="38" y="68"/>
                </a:lnTo>
                <a:lnTo>
                  <a:pt x="38" y="64"/>
                </a:lnTo>
                <a:lnTo>
                  <a:pt x="36" y="58"/>
                </a:lnTo>
                <a:lnTo>
                  <a:pt x="36" y="52"/>
                </a:lnTo>
                <a:lnTo>
                  <a:pt x="35" y="47"/>
                </a:lnTo>
                <a:lnTo>
                  <a:pt x="33" y="43"/>
                </a:lnTo>
                <a:lnTo>
                  <a:pt x="31" y="37"/>
                </a:lnTo>
                <a:lnTo>
                  <a:pt x="29" y="33"/>
                </a:lnTo>
                <a:lnTo>
                  <a:pt x="25" y="27"/>
                </a:lnTo>
                <a:lnTo>
                  <a:pt x="23" y="23"/>
                </a:lnTo>
                <a:lnTo>
                  <a:pt x="19" y="20"/>
                </a:lnTo>
                <a:lnTo>
                  <a:pt x="15" y="16"/>
                </a:lnTo>
                <a:lnTo>
                  <a:pt x="12" y="10"/>
                </a:lnTo>
                <a:lnTo>
                  <a:pt x="8" y="6"/>
                </a:lnTo>
                <a:lnTo>
                  <a:pt x="4" y="4"/>
                </a:lnTo>
                <a:lnTo>
                  <a:pt x="0" y="0"/>
                </a:lnTo>
                <a:lnTo>
                  <a:pt x="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5" name="Line 20"/>
          <p:cNvSpPr>
            <a:spLocks noChangeShapeType="1"/>
          </p:cNvSpPr>
          <p:nvPr/>
        </p:nvSpPr>
        <p:spPr bwMode="auto">
          <a:xfrm>
            <a:off x="2362200" y="5113338"/>
            <a:ext cx="239713" cy="14446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6" name="Freeform 21"/>
          <p:cNvSpPr>
            <a:spLocks/>
          </p:cNvSpPr>
          <p:nvPr/>
        </p:nvSpPr>
        <p:spPr bwMode="auto">
          <a:xfrm>
            <a:off x="2570163" y="5219700"/>
            <a:ext cx="77787" cy="65088"/>
          </a:xfrm>
          <a:custGeom>
            <a:avLst/>
            <a:gdLst>
              <a:gd name="T0" fmla="*/ 2147483647 w 98"/>
              <a:gd name="T1" fmla="*/ 2147483647 h 83"/>
              <a:gd name="T2" fmla="*/ 0 w 98"/>
              <a:gd name="T3" fmla="*/ 2147483647 h 83"/>
              <a:gd name="T4" fmla="*/ 2147483647 w 98"/>
              <a:gd name="T5" fmla="*/ 2147483647 h 83"/>
              <a:gd name="T6" fmla="*/ 2147483647 w 98"/>
              <a:gd name="T7" fmla="*/ 2147483647 h 83"/>
              <a:gd name="T8" fmla="*/ 2147483647 w 98"/>
              <a:gd name="T9" fmla="*/ 2147483647 h 83"/>
              <a:gd name="T10" fmla="*/ 2147483647 w 98"/>
              <a:gd name="T11" fmla="*/ 2147483647 h 83"/>
              <a:gd name="T12" fmla="*/ 2147483647 w 98"/>
              <a:gd name="T13" fmla="*/ 2147483647 h 83"/>
              <a:gd name="T14" fmla="*/ 2147483647 w 98"/>
              <a:gd name="T15" fmla="*/ 2147483647 h 83"/>
              <a:gd name="T16" fmla="*/ 2147483647 w 98"/>
              <a:gd name="T17" fmla="*/ 2147483647 h 83"/>
              <a:gd name="T18" fmla="*/ 2147483647 w 98"/>
              <a:gd name="T19" fmla="*/ 2147483647 h 83"/>
              <a:gd name="T20" fmla="*/ 2147483647 w 98"/>
              <a:gd name="T21" fmla="*/ 2147483647 h 83"/>
              <a:gd name="T22" fmla="*/ 2147483647 w 98"/>
              <a:gd name="T23" fmla="*/ 2147483647 h 83"/>
              <a:gd name="T24" fmla="*/ 2147483647 w 98"/>
              <a:gd name="T25" fmla="*/ 2147483647 h 83"/>
              <a:gd name="T26" fmla="*/ 2147483647 w 98"/>
              <a:gd name="T27" fmla="*/ 2147483647 h 83"/>
              <a:gd name="T28" fmla="*/ 2147483647 w 98"/>
              <a:gd name="T29" fmla="*/ 2147483647 h 83"/>
              <a:gd name="T30" fmla="*/ 2147483647 w 98"/>
              <a:gd name="T31" fmla="*/ 2147483647 h 83"/>
              <a:gd name="T32" fmla="*/ 2147483647 w 98"/>
              <a:gd name="T33" fmla="*/ 2147483647 h 83"/>
              <a:gd name="T34" fmla="*/ 2147483647 w 98"/>
              <a:gd name="T35" fmla="*/ 2147483647 h 83"/>
              <a:gd name="T36" fmla="*/ 2147483647 w 98"/>
              <a:gd name="T37" fmla="*/ 0 h 83"/>
              <a:gd name="T38" fmla="*/ 2147483647 w 98"/>
              <a:gd name="T39" fmla="*/ 2147483647 h 8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98"/>
              <a:gd name="T61" fmla="*/ 0 h 83"/>
              <a:gd name="T62" fmla="*/ 98 w 98"/>
              <a:gd name="T63" fmla="*/ 83 h 83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98" h="83">
                <a:moveTo>
                  <a:pt x="98" y="83"/>
                </a:moveTo>
                <a:lnTo>
                  <a:pt x="0" y="75"/>
                </a:lnTo>
                <a:lnTo>
                  <a:pt x="4" y="73"/>
                </a:lnTo>
                <a:lnTo>
                  <a:pt x="8" y="69"/>
                </a:lnTo>
                <a:lnTo>
                  <a:pt x="12" y="65"/>
                </a:lnTo>
                <a:lnTo>
                  <a:pt x="15" y="61"/>
                </a:lnTo>
                <a:lnTo>
                  <a:pt x="19" y="58"/>
                </a:lnTo>
                <a:lnTo>
                  <a:pt x="23" y="54"/>
                </a:lnTo>
                <a:lnTo>
                  <a:pt x="27" y="50"/>
                </a:lnTo>
                <a:lnTo>
                  <a:pt x="29" y="46"/>
                </a:lnTo>
                <a:lnTo>
                  <a:pt x="33" y="40"/>
                </a:lnTo>
                <a:lnTo>
                  <a:pt x="35" y="37"/>
                </a:lnTo>
                <a:lnTo>
                  <a:pt x="36" y="31"/>
                </a:lnTo>
                <a:lnTo>
                  <a:pt x="38" y="27"/>
                </a:lnTo>
                <a:lnTo>
                  <a:pt x="40" y="21"/>
                </a:lnTo>
                <a:lnTo>
                  <a:pt x="42" y="15"/>
                </a:lnTo>
                <a:lnTo>
                  <a:pt x="44" y="12"/>
                </a:lnTo>
                <a:lnTo>
                  <a:pt x="44" y="6"/>
                </a:lnTo>
                <a:lnTo>
                  <a:pt x="44" y="0"/>
                </a:lnTo>
                <a:lnTo>
                  <a:pt x="98" y="8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7" name="Rectangle 22"/>
          <p:cNvSpPr>
            <a:spLocks noChangeArrowheads="1"/>
          </p:cNvSpPr>
          <p:nvPr/>
        </p:nvSpPr>
        <p:spPr bwMode="auto">
          <a:xfrm>
            <a:off x="2190750" y="4999038"/>
            <a:ext cx="628650" cy="51435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8" name="Freeform 23"/>
          <p:cNvSpPr>
            <a:spLocks/>
          </p:cNvSpPr>
          <p:nvPr/>
        </p:nvSpPr>
        <p:spPr bwMode="auto">
          <a:xfrm>
            <a:off x="1731963" y="4914900"/>
            <a:ext cx="119062" cy="114300"/>
          </a:xfrm>
          <a:custGeom>
            <a:avLst/>
            <a:gdLst>
              <a:gd name="T0" fmla="*/ 2147483647 w 152"/>
              <a:gd name="T1" fmla="*/ 2147483647 h 143"/>
              <a:gd name="T2" fmla="*/ 2147483647 w 152"/>
              <a:gd name="T3" fmla="*/ 0 h 143"/>
              <a:gd name="T4" fmla="*/ 2147483647 w 152"/>
              <a:gd name="T5" fmla="*/ 2147483647 h 143"/>
              <a:gd name="T6" fmla="*/ 0 w 152"/>
              <a:gd name="T7" fmla="*/ 2147483647 h 143"/>
              <a:gd name="T8" fmla="*/ 2147483647 w 152"/>
              <a:gd name="T9" fmla="*/ 2147483647 h 143"/>
              <a:gd name="T10" fmla="*/ 2147483647 w 152"/>
              <a:gd name="T11" fmla="*/ 2147483647 h 143"/>
              <a:gd name="T12" fmla="*/ 2147483647 w 152"/>
              <a:gd name="T13" fmla="*/ 2147483647 h 143"/>
              <a:gd name="T14" fmla="*/ 2147483647 w 152"/>
              <a:gd name="T15" fmla="*/ 2147483647 h 143"/>
              <a:gd name="T16" fmla="*/ 2147483647 w 152"/>
              <a:gd name="T17" fmla="*/ 2147483647 h 143"/>
              <a:gd name="T18" fmla="*/ 2147483647 w 152"/>
              <a:gd name="T19" fmla="*/ 2147483647 h 143"/>
              <a:gd name="T20" fmla="*/ 2147483647 w 152"/>
              <a:gd name="T21" fmla="*/ 2147483647 h 14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2"/>
              <a:gd name="T34" fmla="*/ 0 h 143"/>
              <a:gd name="T35" fmla="*/ 152 w 152"/>
              <a:gd name="T36" fmla="*/ 143 h 14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2" h="143">
                <a:moveTo>
                  <a:pt x="92" y="53"/>
                </a:moveTo>
                <a:lnTo>
                  <a:pt x="75" y="0"/>
                </a:lnTo>
                <a:lnTo>
                  <a:pt x="58" y="53"/>
                </a:lnTo>
                <a:lnTo>
                  <a:pt x="0" y="53"/>
                </a:lnTo>
                <a:lnTo>
                  <a:pt x="46" y="88"/>
                </a:lnTo>
                <a:lnTo>
                  <a:pt x="29" y="143"/>
                </a:lnTo>
                <a:lnTo>
                  <a:pt x="75" y="109"/>
                </a:lnTo>
                <a:lnTo>
                  <a:pt x="123" y="143"/>
                </a:lnTo>
                <a:lnTo>
                  <a:pt x="104" y="88"/>
                </a:lnTo>
                <a:lnTo>
                  <a:pt x="152" y="53"/>
                </a:lnTo>
                <a:lnTo>
                  <a:pt x="92" y="5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9" name="Freeform 24"/>
          <p:cNvSpPr>
            <a:spLocks/>
          </p:cNvSpPr>
          <p:nvPr/>
        </p:nvSpPr>
        <p:spPr bwMode="auto">
          <a:xfrm>
            <a:off x="1958975" y="5143500"/>
            <a:ext cx="120650" cy="114300"/>
          </a:xfrm>
          <a:custGeom>
            <a:avLst/>
            <a:gdLst>
              <a:gd name="T0" fmla="*/ 2147483647 w 151"/>
              <a:gd name="T1" fmla="*/ 2147483647 h 144"/>
              <a:gd name="T2" fmla="*/ 2147483647 w 151"/>
              <a:gd name="T3" fmla="*/ 0 h 144"/>
              <a:gd name="T4" fmla="*/ 2147483647 w 151"/>
              <a:gd name="T5" fmla="*/ 2147483647 h 144"/>
              <a:gd name="T6" fmla="*/ 0 w 151"/>
              <a:gd name="T7" fmla="*/ 2147483647 h 144"/>
              <a:gd name="T8" fmla="*/ 2147483647 w 151"/>
              <a:gd name="T9" fmla="*/ 2147483647 h 144"/>
              <a:gd name="T10" fmla="*/ 2147483647 w 151"/>
              <a:gd name="T11" fmla="*/ 2147483647 h 144"/>
              <a:gd name="T12" fmla="*/ 2147483647 w 151"/>
              <a:gd name="T13" fmla="*/ 2147483647 h 144"/>
              <a:gd name="T14" fmla="*/ 2147483647 w 151"/>
              <a:gd name="T15" fmla="*/ 2147483647 h 144"/>
              <a:gd name="T16" fmla="*/ 2147483647 w 151"/>
              <a:gd name="T17" fmla="*/ 2147483647 h 144"/>
              <a:gd name="T18" fmla="*/ 2147483647 w 151"/>
              <a:gd name="T19" fmla="*/ 2147483647 h 144"/>
              <a:gd name="T20" fmla="*/ 2147483647 w 151"/>
              <a:gd name="T21" fmla="*/ 2147483647 h 1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1"/>
              <a:gd name="T34" fmla="*/ 0 h 144"/>
              <a:gd name="T35" fmla="*/ 151 w 151"/>
              <a:gd name="T36" fmla="*/ 144 h 14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1" h="144">
                <a:moveTo>
                  <a:pt x="92" y="54"/>
                </a:moveTo>
                <a:lnTo>
                  <a:pt x="75" y="0"/>
                </a:lnTo>
                <a:lnTo>
                  <a:pt x="57" y="54"/>
                </a:lnTo>
                <a:lnTo>
                  <a:pt x="0" y="54"/>
                </a:lnTo>
                <a:lnTo>
                  <a:pt x="46" y="88"/>
                </a:lnTo>
                <a:lnTo>
                  <a:pt x="29" y="144"/>
                </a:lnTo>
                <a:lnTo>
                  <a:pt x="75" y="110"/>
                </a:lnTo>
                <a:lnTo>
                  <a:pt x="123" y="144"/>
                </a:lnTo>
                <a:lnTo>
                  <a:pt x="105" y="88"/>
                </a:lnTo>
                <a:lnTo>
                  <a:pt x="151" y="54"/>
                </a:lnTo>
                <a:lnTo>
                  <a:pt x="92" y="54"/>
                </a:lnTo>
                <a:close/>
              </a:path>
            </a:pathLst>
          </a:custGeom>
          <a:solidFill>
            <a:srgbClr val="FFFF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0" name="Freeform 25"/>
          <p:cNvSpPr>
            <a:spLocks/>
          </p:cNvSpPr>
          <p:nvPr/>
        </p:nvSpPr>
        <p:spPr bwMode="auto">
          <a:xfrm>
            <a:off x="1731963" y="5257800"/>
            <a:ext cx="119062" cy="112713"/>
          </a:xfrm>
          <a:custGeom>
            <a:avLst/>
            <a:gdLst>
              <a:gd name="T0" fmla="*/ 2147483647 w 152"/>
              <a:gd name="T1" fmla="*/ 2147483647 h 144"/>
              <a:gd name="T2" fmla="*/ 2147483647 w 152"/>
              <a:gd name="T3" fmla="*/ 0 h 144"/>
              <a:gd name="T4" fmla="*/ 2147483647 w 152"/>
              <a:gd name="T5" fmla="*/ 2147483647 h 144"/>
              <a:gd name="T6" fmla="*/ 0 w 152"/>
              <a:gd name="T7" fmla="*/ 2147483647 h 144"/>
              <a:gd name="T8" fmla="*/ 2147483647 w 152"/>
              <a:gd name="T9" fmla="*/ 2147483647 h 144"/>
              <a:gd name="T10" fmla="*/ 2147483647 w 152"/>
              <a:gd name="T11" fmla="*/ 2147483647 h 144"/>
              <a:gd name="T12" fmla="*/ 2147483647 w 152"/>
              <a:gd name="T13" fmla="*/ 2147483647 h 144"/>
              <a:gd name="T14" fmla="*/ 2147483647 w 152"/>
              <a:gd name="T15" fmla="*/ 2147483647 h 144"/>
              <a:gd name="T16" fmla="*/ 2147483647 w 152"/>
              <a:gd name="T17" fmla="*/ 2147483647 h 144"/>
              <a:gd name="T18" fmla="*/ 2147483647 w 152"/>
              <a:gd name="T19" fmla="*/ 2147483647 h 144"/>
              <a:gd name="T20" fmla="*/ 2147483647 w 152"/>
              <a:gd name="T21" fmla="*/ 2147483647 h 1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2"/>
              <a:gd name="T34" fmla="*/ 0 h 144"/>
              <a:gd name="T35" fmla="*/ 152 w 152"/>
              <a:gd name="T36" fmla="*/ 144 h 14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2" h="144">
                <a:moveTo>
                  <a:pt x="92" y="54"/>
                </a:moveTo>
                <a:lnTo>
                  <a:pt x="75" y="0"/>
                </a:lnTo>
                <a:lnTo>
                  <a:pt x="58" y="54"/>
                </a:lnTo>
                <a:lnTo>
                  <a:pt x="0" y="54"/>
                </a:lnTo>
                <a:lnTo>
                  <a:pt x="46" y="88"/>
                </a:lnTo>
                <a:lnTo>
                  <a:pt x="29" y="144"/>
                </a:lnTo>
                <a:lnTo>
                  <a:pt x="75" y="109"/>
                </a:lnTo>
                <a:lnTo>
                  <a:pt x="123" y="144"/>
                </a:lnTo>
                <a:lnTo>
                  <a:pt x="104" y="88"/>
                </a:lnTo>
                <a:lnTo>
                  <a:pt x="152" y="54"/>
                </a:lnTo>
                <a:lnTo>
                  <a:pt x="92" y="54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1" name="Freeform 26"/>
          <p:cNvSpPr>
            <a:spLocks/>
          </p:cNvSpPr>
          <p:nvPr/>
        </p:nvSpPr>
        <p:spPr bwMode="auto">
          <a:xfrm>
            <a:off x="1958975" y="5427663"/>
            <a:ext cx="120650" cy="114300"/>
          </a:xfrm>
          <a:custGeom>
            <a:avLst/>
            <a:gdLst>
              <a:gd name="T0" fmla="*/ 2147483647 w 151"/>
              <a:gd name="T1" fmla="*/ 2147483647 h 144"/>
              <a:gd name="T2" fmla="*/ 2147483647 w 151"/>
              <a:gd name="T3" fmla="*/ 0 h 144"/>
              <a:gd name="T4" fmla="*/ 2147483647 w 151"/>
              <a:gd name="T5" fmla="*/ 2147483647 h 144"/>
              <a:gd name="T6" fmla="*/ 0 w 151"/>
              <a:gd name="T7" fmla="*/ 2147483647 h 144"/>
              <a:gd name="T8" fmla="*/ 2147483647 w 151"/>
              <a:gd name="T9" fmla="*/ 2147483647 h 144"/>
              <a:gd name="T10" fmla="*/ 2147483647 w 151"/>
              <a:gd name="T11" fmla="*/ 2147483647 h 144"/>
              <a:gd name="T12" fmla="*/ 2147483647 w 151"/>
              <a:gd name="T13" fmla="*/ 2147483647 h 144"/>
              <a:gd name="T14" fmla="*/ 2147483647 w 151"/>
              <a:gd name="T15" fmla="*/ 2147483647 h 144"/>
              <a:gd name="T16" fmla="*/ 2147483647 w 151"/>
              <a:gd name="T17" fmla="*/ 2147483647 h 144"/>
              <a:gd name="T18" fmla="*/ 2147483647 w 151"/>
              <a:gd name="T19" fmla="*/ 2147483647 h 144"/>
              <a:gd name="T20" fmla="*/ 2147483647 w 151"/>
              <a:gd name="T21" fmla="*/ 2147483647 h 1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1"/>
              <a:gd name="T34" fmla="*/ 0 h 144"/>
              <a:gd name="T35" fmla="*/ 151 w 151"/>
              <a:gd name="T36" fmla="*/ 144 h 14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1" h="144">
                <a:moveTo>
                  <a:pt x="92" y="56"/>
                </a:moveTo>
                <a:lnTo>
                  <a:pt x="75" y="0"/>
                </a:lnTo>
                <a:lnTo>
                  <a:pt x="57" y="56"/>
                </a:lnTo>
                <a:lnTo>
                  <a:pt x="0" y="56"/>
                </a:lnTo>
                <a:lnTo>
                  <a:pt x="46" y="88"/>
                </a:lnTo>
                <a:lnTo>
                  <a:pt x="29" y="144"/>
                </a:lnTo>
                <a:lnTo>
                  <a:pt x="75" y="109"/>
                </a:lnTo>
                <a:lnTo>
                  <a:pt x="123" y="144"/>
                </a:lnTo>
                <a:lnTo>
                  <a:pt x="105" y="88"/>
                </a:lnTo>
                <a:lnTo>
                  <a:pt x="151" y="56"/>
                </a:lnTo>
                <a:lnTo>
                  <a:pt x="92" y="5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2" name="Freeform 27"/>
          <p:cNvSpPr>
            <a:spLocks/>
          </p:cNvSpPr>
          <p:nvPr/>
        </p:nvSpPr>
        <p:spPr bwMode="auto">
          <a:xfrm>
            <a:off x="1731963" y="5599113"/>
            <a:ext cx="119062" cy="114300"/>
          </a:xfrm>
          <a:custGeom>
            <a:avLst/>
            <a:gdLst>
              <a:gd name="T0" fmla="*/ 2147483647 w 152"/>
              <a:gd name="T1" fmla="*/ 2147483647 h 143"/>
              <a:gd name="T2" fmla="*/ 2147483647 w 152"/>
              <a:gd name="T3" fmla="*/ 0 h 143"/>
              <a:gd name="T4" fmla="*/ 2147483647 w 152"/>
              <a:gd name="T5" fmla="*/ 2147483647 h 143"/>
              <a:gd name="T6" fmla="*/ 0 w 152"/>
              <a:gd name="T7" fmla="*/ 2147483647 h 143"/>
              <a:gd name="T8" fmla="*/ 2147483647 w 152"/>
              <a:gd name="T9" fmla="*/ 2147483647 h 143"/>
              <a:gd name="T10" fmla="*/ 2147483647 w 152"/>
              <a:gd name="T11" fmla="*/ 2147483647 h 143"/>
              <a:gd name="T12" fmla="*/ 2147483647 w 152"/>
              <a:gd name="T13" fmla="*/ 2147483647 h 143"/>
              <a:gd name="T14" fmla="*/ 2147483647 w 152"/>
              <a:gd name="T15" fmla="*/ 2147483647 h 143"/>
              <a:gd name="T16" fmla="*/ 2147483647 w 152"/>
              <a:gd name="T17" fmla="*/ 2147483647 h 143"/>
              <a:gd name="T18" fmla="*/ 2147483647 w 152"/>
              <a:gd name="T19" fmla="*/ 2147483647 h 143"/>
              <a:gd name="T20" fmla="*/ 2147483647 w 152"/>
              <a:gd name="T21" fmla="*/ 2147483647 h 14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2"/>
              <a:gd name="T34" fmla="*/ 0 h 143"/>
              <a:gd name="T35" fmla="*/ 152 w 152"/>
              <a:gd name="T36" fmla="*/ 143 h 14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2" h="143">
                <a:moveTo>
                  <a:pt x="92" y="53"/>
                </a:moveTo>
                <a:lnTo>
                  <a:pt x="75" y="0"/>
                </a:lnTo>
                <a:lnTo>
                  <a:pt x="58" y="53"/>
                </a:lnTo>
                <a:lnTo>
                  <a:pt x="0" y="53"/>
                </a:lnTo>
                <a:lnTo>
                  <a:pt x="46" y="88"/>
                </a:lnTo>
                <a:lnTo>
                  <a:pt x="29" y="143"/>
                </a:lnTo>
                <a:lnTo>
                  <a:pt x="75" y="109"/>
                </a:lnTo>
                <a:lnTo>
                  <a:pt x="123" y="143"/>
                </a:lnTo>
                <a:lnTo>
                  <a:pt x="104" y="88"/>
                </a:lnTo>
                <a:lnTo>
                  <a:pt x="152" y="53"/>
                </a:lnTo>
                <a:lnTo>
                  <a:pt x="92" y="53"/>
                </a:lnTo>
                <a:close/>
              </a:path>
            </a:pathLst>
          </a:custGeom>
          <a:solidFill>
            <a:srgbClr val="00FF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3" name="Text Box 28"/>
          <p:cNvSpPr txBox="1">
            <a:spLocks noChangeArrowheads="1"/>
          </p:cNvSpPr>
          <p:nvPr/>
        </p:nvSpPr>
        <p:spPr bwMode="auto">
          <a:xfrm>
            <a:off x="1447800" y="990600"/>
            <a:ext cx="594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What</a:t>
            </a:r>
            <a:r>
              <a:rPr lang="en-US" sz="2000">
                <a:latin typeface="Arial" charset="0"/>
                <a:cs typeface="Times New Roman" pitchFamily="18" charset="0"/>
              </a:rPr>
              <a:t> we measure = Student</a:t>
            </a:r>
            <a:r>
              <a:rPr lang="en-US" sz="2000" b="1">
                <a:solidFill>
                  <a:schemeClr val="hlink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FF3300"/>
                </a:solidFill>
                <a:latin typeface="Arial" charset="0"/>
                <a:cs typeface="Times New Roman" pitchFamily="18" charset="0"/>
              </a:rPr>
              <a:t>Proficiency</a:t>
            </a:r>
            <a:r>
              <a:rPr lang="en-US" sz="2000" b="1">
                <a:solidFill>
                  <a:schemeClr val="hlink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  <a:cs typeface="Times New Roman" pitchFamily="18" charset="0"/>
              </a:rPr>
              <a:t>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1249-74C7-48C7-AE5E-70175C83D1C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24800" cy="838200"/>
          </a:xfrm>
        </p:spPr>
        <p:txBody>
          <a:bodyPr/>
          <a:lstStyle/>
          <a:p>
            <a:pPr eaLnBrk="1" hangingPunct="1"/>
            <a:r>
              <a:rPr lang="en-US" sz="3500"/>
              <a:t>Conceptual Assessment Framework (CAF)</a:t>
            </a:r>
          </a:p>
        </p:txBody>
      </p:sp>
      <p:sp>
        <p:nvSpPr>
          <p:cNvPr id="37892" name="Freeform 3"/>
          <p:cNvSpPr>
            <a:spLocks/>
          </p:cNvSpPr>
          <p:nvPr/>
        </p:nvSpPr>
        <p:spPr bwMode="auto">
          <a:xfrm>
            <a:off x="1589088" y="5834063"/>
            <a:ext cx="1428750" cy="57150"/>
          </a:xfrm>
          <a:custGeom>
            <a:avLst/>
            <a:gdLst>
              <a:gd name="T0" fmla="*/ 2147483647 w 1799"/>
              <a:gd name="T1" fmla="*/ 0 h 73"/>
              <a:gd name="T2" fmla="*/ 0 w 1799"/>
              <a:gd name="T3" fmla="*/ 0 h 73"/>
              <a:gd name="T4" fmla="*/ 2147483647 w 1799"/>
              <a:gd name="T5" fmla="*/ 2147483647 h 73"/>
              <a:gd name="T6" fmla="*/ 2147483647 w 1799"/>
              <a:gd name="T7" fmla="*/ 2147483647 h 73"/>
              <a:gd name="T8" fmla="*/ 2147483647 w 1799"/>
              <a:gd name="T9" fmla="*/ 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99"/>
              <a:gd name="T16" fmla="*/ 0 h 73"/>
              <a:gd name="T17" fmla="*/ 1799 w 1799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99" h="73">
                <a:moveTo>
                  <a:pt x="1728" y="0"/>
                </a:moveTo>
                <a:lnTo>
                  <a:pt x="0" y="0"/>
                </a:lnTo>
                <a:lnTo>
                  <a:pt x="73" y="73"/>
                </a:lnTo>
                <a:lnTo>
                  <a:pt x="1799" y="73"/>
                </a:lnTo>
                <a:lnTo>
                  <a:pt x="1728" y="0"/>
                </a:lnTo>
                <a:close/>
              </a:path>
            </a:pathLst>
          </a:custGeom>
          <a:solidFill>
            <a:srgbClr val="C0C0C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3" name="Freeform 4"/>
          <p:cNvSpPr>
            <a:spLocks/>
          </p:cNvSpPr>
          <p:nvPr/>
        </p:nvSpPr>
        <p:spPr bwMode="auto">
          <a:xfrm>
            <a:off x="2960688" y="4578350"/>
            <a:ext cx="57150" cy="1312863"/>
          </a:xfrm>
          <a:custGeom>
            <a:avLst/>
            <a:gdLst>
              <a:gd name="T0" fmla="*/ 2147483647 w 71"/>
              <a:gd name="T1" fmla="*/ 2147483647 h 1655"/>
              <a:gd name="T2" fmla="*/ 0 w 71"/>
              <a:gd name="T3" fmla="*/ 2147483647 h 1655"/>
              <a:gd name="T4" fmla="*/ 0 w 71"/>
              <a:gd name="T5" fmla="*/ 0 h 1655"/>
              <a:gd name="T6" fmla="*/ 2147483647 w 71"/>
              <a:gd name="T7" fmla="*/ 2147483647 h 1655"/>
              <a:gd name="T8" fmla="*/ 2147483647 w 71"/>
              <a:gd name="T9" fmla="*/ 2147483647 h 16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1655"/>
              <a:gd name="T17" fmla="*/ 71 w 71"/>
              <a:gd name="T18" fmla="*/ 1655 h 16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1655">
                <a:moveTo>
                  <a:pt x="71" y="1655"/>
                </a:moveTo>
                <a:lnTo>
                  <a:pt x="0" y="1582"/>
                </a:lnTo>
                <a:lnTo>
                  <a:pt x="0" y="0"/>
                </a:lnTo>
                <a:lnTo>
                  <a:pt x="71" y="73"/>
                </a:lnTo>
                <a:lnTo>
                  <a:pt x="71" y="1655"/>
                </a:lnTo>
                <a:close/>
              </a:path>
            </a:pathLst>
          </a:custGeom>
          <a:solidFill>
            <a:srgbClr val="C0C0C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1589088" y="4578350"/>
            <a:ext cx="1371600" cy="1255713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1600200" y="4648200"/>
            <a:ext cx="12985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Proficiency Model(s)</a:t>
            </a:r>
            <a:endParaRPr lang="en-US">
              <a:latin typeface="Tahoma" pitchFamily="34" charset="0"/>
            </a:endParaRPr>
          </a:p>
        </p:txBody>
      </p:sp>
      <p:sp>
        <p:nvSpPr>
          <p:cNvPr id="37896" name="Freeform 7"/>
          <p:cNvSpPr>
            <a:spLocks/>
          </p:cNvSpPr>
          <p:nvPr/>
        </p:nvSpPr>
        <p:spPr bwMode="auto">
          <a:xfrm>
            <a:off x="2247900" y="5056188"/>
            <a:ext cx="114300" cy="114300"/>
          </a:xfrm>
          <a:custGeom>
            <a:avLst/>
            <a:gdLst>
              <a:gd name="T0" fmla="*/ 0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2147483647 h 144"/>
              <a:gd name="T10" fmla="*/ 2147483647 w 144"/>
              <a:gd name="T11" fmla="*/ 0 h 144"/>
              <a:gd name="T12" fmla="*/ 2147483647 w 144"/>
              <a:gd name="T13" fmla="*/ 2147483647 h 144"/>
              <a:gd name="T14" fmla="*/ 2147483647 w 144"/>
              <a:gd name="T15" fmla="*/ 2147483647 h 144"/>
              <a:gd name="T16" fmla="*/ 2147483647 w 144"/>
              <a:gd name="T17" fmla="*/ 2147483647 h 144"/>
              <a:gd name="T18" fmla="*/ 2147483647 w 144"/>
              <a:gd name="T19" fmla="*/ 2147483647 h 144"/>
              <a:gd name="T20" fmla="*/ 2147483647 w 144"/>
              <a:gd name="T21" fmla="*/ 2147483647 h 144"/>
              <a:gd name="T22" fmla="*/ 2147483647 w 144"/>
              <a:gd name="T23" fmla="*/ 2147483647 h 144"/>
              <a:gd name="T24" fmla="*/ 2147483647 w 144"/>
              <a:gd name="T25" fmla="*/ 2147483647 h 144"/>
              <a:gd name="T26" fmla="*/ 2147483647 w 144"/>
              <a:gd name="T27" fmla="*/ 2147483647 h 144"/>
              <a:gd name="T28" fmla="*/ 2147483647 w 144"/>
              <a:gd name="T29" fmla="*/ 2147483647 h 144"/>
              <a:gd name="T30" fmla="*/ 2147483647 w 144"/>
              <a:gd name="T31" fmla="*/ 2147483647 h 144"/>
              <a:gd name="T32" fmla="*/ 2147483647 w 144"/>
              <a:gd name="T33" fmla="*/ 2147483647 h 144"/>
              <a:gd name="T34" fmla="*/ 2147483647 w 144"/>
              <a:gd name="T35" fmla="*/ 2147483647 h 144"/>
              <a:gd name="T36" fmla="*/ 2147483647 w 144"/>
              <a:gd name="T37" fmla="*/ 2147483647 h 144"/>
              <a:gd name="T38" fmla="*/ 2147483647 w 144"/>
              <a:gd name="T39" fmla="*/ 2147483647 h 144"/>
              <a:gd name="T40" fmla="*/ 0 w 144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0" y="73"/>
                </a:moveTo>
                <a:lnTo>
                  <a:pt x="4" y="50"/>
                </a:lnTo>
                <a:lnTo>
                  <a:pt x="16" y="31"/>
                </a:lnTo>
                <a:lnTo>
                  <a:pt x="31" y="13"/>
                </a:lnTo>
                <a:lnTo>
                  <a:pt x="50" y="4"/>
                </a:lnTo>
                <a:lnTo>
                  <a:pt x="73" y="0"/>
                </a:lnTo>
                <a:lnTo>
                  <a:pt x="96" y="4"/>
                </a:lnTo>
                <a:lnTo>
                  <a:pt x="116" y="13"/>
                </a:lnTo>
                <a:lnTo>
                  <a:pt x="131" y="31"/>
                </a:lnTo>
                <a:lnTo>
                  <a:pt x="142" y="50"/>
                </a:lnTo>
                <a:lnTo>
                  <a:pt x="144" y="73"/>
                </a:lnTo>
                <a:lnTo>
                  <a:pt x="142" y="94"/>
                </a:lnTo>
                <a:lnTo>
                  <a:pt x="131" y="115"/>
                </a:lnTo>
                <a:lnTo>
                  <a:pt x="116" y="130"/>
                </a:lnTo>
                <a:lnTo>
                  <a:pt x="96" y="140"/>
                </a:lnTo>
                <a:lnTo>
                  <a:pt x="73" y="144"/>
                </a:lnTo>
                <a:lnTo>
                  <a:pt x="50" y="140"/>
                </a:lnTo>
                <a:lnTo>
                  <a:pt x="31" y="130"/>
                </a:lnTo>
                <a:lnTo>
                  <a:pt x="16" y="115"/>
                </a:lnTo>
                <a:lnTo>
                  <a:pt x="4" y="94"/>
                </a:lnTo>
                <a:lnTo>
                  <a:pt x="0" y="73"/>
                </a:lnTo>
                <a:close/>
              </a:path>
            </a:pathLst>
          </a:custGeom>
          <a:solidFill>
            <a:srgbClr val="008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7" name="Freeform 8"/>
          <p:cNvSpPr>
            <a:spLocks/>
          </p:cNvSpPr>
          <p:nvPr/>
        </p:nvSpPr>
        <p:spPr bwMode="auto">
          <a:xfrm>
            <a:off x="2247900" y="5341938"/>
            <a:ext cx="114300" cy="114300"/>
          </a:xfrm>
          <a:custGeom>
            <a:avLst/>
            <a:gdLst>
              <a:gd name="T0" fmla="*/ 0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2147483647 h 144"/>
              <a:gd name="T10" fmla="*/ 2147483647 w 144"/>
              <a:gd name="T11" fmla="*/ 0 h 144"/>
              <a:gd name="T12" fmla="*/ 2147483647 w 144"/>
              <a:gd name="T13" fmla="*/ 2147483647 h 144"/>
              <a:gd name="T14" fmla="*/ 2147483647 w 144"/>
              <a:gd name="T15" fmla="*/ 2147483647 h 144"/>
              <a:gd name="T16" fmla="*/ 2147483647 w 144"/>
              <a:gd name="T17" fmla="*/ 2147483647 h 144"/>
              <a:gd name="T18" fmla="*/ 2147483647 w 144"/>
              <a:gd name="T19" fmla="*/ 2147483647 h 144"/>
              <a:gd name="T20" fmla="*/ 2147483647 w 144"/>
              <a:gd name="T21" fmla="*/ 2147483647 h 144"/>
              <a:gd name="T22" fmla="*/ 2147483647 w 144"/>
              <a:gd name="T23" fmla="*/ 2147483647 h 144"/>
              <a:gd name="T24" fmla="*/ 2147483647 w 144"/>
              <a:gd name="T25" fmla="*/ 2147483647 h 144"/>
              <a:gd name="T26" fmla="*/ 2147483647 w 144"/>
              <a:gd name="T27" fmla="*/ 2147483647 h 144"/>
              <a:gd name="T28" fmla="*/ 2147483647 w 144"/>
              <a:gd name="T29" fmla="*/ 2147483647 h 144"/>
              <a:gd name="T30" fmla="*/ 2147483647 w 144"/>
              <a:gd name="T31" fmla="*/ 2147483647 h 144"/>
              <a:gd name="T32" fmla="*/ 2147483647 w 144"/>
              <a:gd name="T33" fmla="*/ 2147483647 h 144"/>
              <a:gd name="T34" fmla="*/ 2147483647 w 144"/>
              <a:gd name="T35" fmla="*/ 2147483647 h 144"/>
              <a:gd name="T36" fmla="*/ 2147483647 w 144"/>
              <a:gd name="T37" fmla="*/ 2147483647 h 144"/>
              <a:gd name="T38" fmla="*/ 2147483647 w 144"/>
              <a:gd name="T39" fmla="*/ 2147483647 h 144"/>
              <a:gd name="T40" fmla="*/ 0 w 144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0" y="71"/>
                </a:moveTo>
                <a:lnTo>
                  <a:pt x="4" y="50"/>
                </a:lnTo>
                <a:lnTo>
                  <a:pt x="16" y="29"/>
                </a:lnTo>
                <a:lnTo>
                  <a:pt x="31" y="14"/>
                </a:lnTo>
                <a:lnTo>
                  <a:pt x="50" y="4"/>
                </a:lnTo>
                <a:lnTo>
                  <a:pt x="73" y="0"/>
                </a:lnTo>
                <a:lnTo>
                  <a:pt x="96" y="4"/>
                </a:lnTo>
                <a:lnTo>
                  <a:pt x="116" y="14"/>
                </a:lnTo>
                <a:lnTo>
                  <a:pt x="131" y="29"/>
                </a:lnTo>
                <a:lnTo>
                  <a:pt x="142" y="50"/>
                </a:lnTo>
                <a:lnTo>
                  <a:pt x="144" y="71"/>
                </a:lnTo>
                <a:lnTo>
                  <a:pt x="142" y="94"/>
                </a:lnTo>
                <a:lnTo>
                  <a:pt x="131" y="114"/>
                </a:lnTo>
                <a:lnTo>
                  <a:pt x="116" y="131"/>
                </a:lnTo>
                <a:lnTo>
                  <a:pt x="96" y="140"/>
                </a:lnTo>
                <a:lnTo>
                  <a:pt x="73" y="144"/>
                </a:lnTo>
                <a:lnTo>
                  <a:pt x="50" y="140"/>
                </a:lnTo>
                <a:lnTo>
                  <a:pt x="31" y="131"/>
                </a:lnTo>
                <a:lnTo>
                  <a:pt x="16" y="114"/>
                </a:lnTo>
                <a:lnTo>
                  <a:pt x="4" y="94"/>
                </a:lnTo>
                <a:lnTo>
                  <a:pt x="0" y="71"/>
                </a:lnTo>
                <a:close/>
              </a:path>
            </a:pathLst>
          </a:custGeom>
          <a:solidFill>
            <a:srgbClr val="008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8" name="Freeform 9"/>
          <p:cNvSpPr>
            <a:spLocks/>
          </p:cNvSpPr>
          <p:nvPr/>
        </p:nvSpPr>
        <p:spPr bwMode="auto">
          <a:xfrm>
            <a:off x="2647950" y="5056188"/>
            <a:ext cx="114300" cy="114300"/>
          </a:xfrm>
          <a:custGeom>
            <a:avLst/>
            <a:gdLst>
              <a:gd name="T0" fmla="*/ 0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2147483647 h 144"/>
              <a:gd name="T10" fmla="*/ 2147483647 w 144"/>
              <a:gd name="T11" fmla="*/ 0 h 144"/>
              <a:gd name="T12" fmla="*/ 2147483647 w 144"/>
              <a:gd name="T13" fmla="*/ 2147483647 h 144"/>
              <a:gd name="T14" fmla="*/ 2147483647 w 144"/>
              <a:gd name="T15" fmla="*/ 2147483647 h 144"/>
              <a:gd name="T16" fmla="*/ 2147483647 w 144"/>
              <a:gd name="T17" fmla="*/ 2147483647 h 144"/>
              <a:gd name="T18" fmla="*/ 2147483647 w 144"/>
              <a:gd name="T19" fmla="*/ 2147483647 h 144"/>
              <a:gd name="T20" fmla="*/ 2147483647 w 144"/>
              <a:gd name="T21" fmla="*/ 2147483647 h 144"/>
              <a:gd name="T22" fmla="*/ 2147483647 w 144"/>
              <a:gd name="T23" fmla="*/ 2147483647 h 144"/>
              <a:gd name="T24" fmla="*/ 2147483647 w 144"/>
              <a:gd name="T25" fmla="*/ 2147483647 h 144"/>
              <a:gd name="T26" fmla="*/ 2147483647 w 144"/>
              <a:gd name="T27" fmla="*/ 2147483647 h 144"/>
              <a:gd name="T28" fmla="*/ 2147483647 w 144"/>
              <a:gd name="T29" fmla="*/ 2147483647 h 144"/>
              <a:gd name="T30" fmla="*/ 2147483647 w 144"/>
              <a:gd name="T31" fmla="*/ 2147483647 h 144"/>
              <a:gd name="T32" fmla="*/ 2147483647 w 144"/>
              <a:gd name="T33" fmla="*/ 2147483647 h 144"/>
              <a:gd name="T34" fmla="*/ 2147483647 w 144"/>
              <a:gd name="T35" fmla="*/ 2147483647 h 144"/>
              <a:gd name="T36" fmla="*/ 2147483647 w 144"/>
              <a:gd name="T37" fmla="*/ 2147483647 h 144"/>
              <a:gd name="T38" fmla="*/ 2147483647 w 144"/>
              <a:gd name="T39" fmla="*/ 2147483647 h 144"/>
              <a:gd name="T40" fmla="*/ 0 w 144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0" y="73"/>
                </a:moveTo>
                <a:lnTo>
                  <a:pt x="4" y="50"/>
                </a:lnTo>
                <a:lnTo>
                  <a:pt x="13" y="31"/>
                </a:lnTo>
                <a:lnTo>
                  <a:pt x="29" y="13"/>
                </a:lnTo>
                <a:lnTo>
                  <a:pt x="50" y="4"/>
                </a:lnTo>
                <a:lnTo>
                  <a:pt x="73" y="0"/>
                </a:lnTo>
                <a:lnTo>
                  <a:pt x="94" y="4"/>
                </a:lnTo>
                <a:lnTo>
                  <a:pt x="115" y="13"/>
                </a:lnTo>
                <a:lnTo>
                  <a:pt x="130" y="31"/>
                </a:lnTo>
                <a:lnTo>
                  <a:pt x="140" y="50"/>
                </a:lnTo>
                <a:lnTo>
                  <a:pt x="144" y="73"/>
                </a:lnTo>
                <a:lnTo>
                  <a:pt x="140" y="94"/>
                </a:lnTo>
                <a:lnTo>
                  <a:pt x="130" y="115"/>
                </a:lnTo>
                <a:lnTo>
                  <a:pt x="115" y="130"/>
                </a:lnTo>
                <a:lnTo>
                  <a:pt x="94" y="140"/>
                </a:lnTo>
                <a:lnTo>
                  <a:pt x="73" y="144"/>
                </a:lnTo>
                <a:lnTo>
                  <a:pt x="50" y="140"/>
                </a:lnTo>
                <a:lnTo>
                  <a:pt x="29" y="130"/>
                </a:lnTo>
                <a:lnTo>
                  <a:pt x="13" y="115"/>
                </a:lnTo>
                <a:lnTo>
                  <a:pt x="4" y="94"/>
                </a:lnTo>
                <a:lnTo>
                  <a:pt x="0" y="73"/>
                </a:lnTo>
                <a:close/>
              </a:path>
            </a:pathLst>
          </a:custGeom>
          <a:solidFill>
            <a:srgbClr val="008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9" name="Freeform 10"/>
          <p:cNvSpPr>
            <a:spLocks/>
          </p:cNvSpPr>
          <p:nvPr/>
        </p:nvSpPr>
        <p:spPr bwMode="auto">
          <a:xfrm>
            <a:off x="2647950" y="5227638"/>
            <a:ext cx="114300" cy="114300"/>
          </a:xfrm>
          <a:custGeom>
            <a:avLst/>
            <a:gdLst>
              <a:gd name="T0" fmla="*/ 0 w 144"/>
              <a:gd name="T1" fmla="*/ 2147483647 h 143"/>
              <a:gd name="T2" fmla="*/ 2147483647 w 144"/>
              <a:gd name="T3" fmla="*/ 2147483647 h 143"/>
              <a:gd name="T4" fmla="*/ 2147483647 w 144"/>
              <a:gd name="T5" fmla="*/ 2147483647 h 143"/>
              <a:gd name="T6" fmla="*/ 2147483647 w 144"/>
              <a:gd name="T7" fmla="*/ 2147483647 h 143"/>
              <a:gd name="T8" fmla="*/ 2147483647 w 144"/>
              <a:gd name="T9" fmla="*/ 2147483647 h 143"/>
              <a:gd name="T10" fmla="*/ 2147483647 w 144"/>
              <a:gd name="T11" fmla="*/ 0 h 143"/>
              <a:gd name="T12" fmla="*/ 2147483647 w 144"/>
              <a:gd name="T13" fmla="*/ 2147483647 h 143"/>
              <a:gd name="T14" fmla="*/ 2147483647 w 144"/>
              <a:gd name="T15" fmla="*/ 2147483647 h 143"/>
              <a:gd name="T16" fmla="*/ 2147483647 w 144"/>
              <a:gd name="T17" fmla="*/ 2147483647 h 143"/>
              <a:gd name="T18" fmla="*/ 2147483647 w 144"/>
              <a:gd name="T19" fmla="*/ 2147483647 h 143"/>
              <a:gd name="T20" fmla="*/ 2147483647 w 144"/>
              <a:gd name="T21" fmla="*/ 2147483647 h 143"/>
              <a:gd name="T22" fmla="*/ 2147483647 w 144"/>
              <a:gd name="T23" fmla="*/ 2147483647 h 143"/>
              <a:gd name="T24" fmla="*/ 2147483647 w 144"/>
              <a:gd name="T25" fmla="*/ 2147483647 h 143"/>
              <a:gd name="T26" fmla="*/ 2147483647 w 144"/>
              <a:gd name="T27" fmla="*/ 2147483647 h 143"/>
              <a:gd name="T28" fmla="*/ 2147483647 w 144"/>
              <a:gd name="T29" fmla="*/ 2147483647 h 143"/>
              <a:gd name="T30" fmla="*/ 2147483647 w 144"/>
              <a:gd name="T31" fmla="*/ 2147483647 h 143"/>
              <a:gd name="T32" fmla="*/ 2147483647 w 144"/>
              <a:gd name="T33" fmla="*/ 2147483647 h 143"/>
              <a:gd name="T34" fmla="*/ 2147483647 w 144"/>
              <a:gd name="T35" fmla="*/ 2147483647 h 143"/>
              <a:gd name="T36" fmla="*/ 2147483647 w 144"/>
              <a:gd name="T37" fmla="*/ 2147483647 h 143"/>
              <a:gd name="T38" fmla="*/ 2147483647 w 144"/>
              <a:gd name="T39" fmla="*/ 2147483647 h 143"/>
              <a:gd name="T40" fmla="*/ 0 w 144"/>
              <a:gd name="T41" fmla="*/ 2147483647 h 14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3"/>
              <a:gd name="T65" fmla="*/ 144 w 144"/>
              <a:gd name="T66" fmla="*/ 143 h 143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3">
                <a:moveTo>
                  <a:pt x="0" y="71"/>
                </a:moveTo>
                <a:lnTo>
                  <a:pt x="4" y="49"/>
                </a:lnTo>
                <a:lnTo>
                  <a:pt x="13" y="28"/>
                </a:lnTo>
                <a:lnTo>
                  <a:pt x="29" y="13"/>
                </a:lnTo>
                <a:lnTo>
                  <a:pt x="50" y="3"/>
                </a:lnTo>
                <a:lnTo>
                  <a:pt x="73" y="0"/>
                </a:lnTo>
                <a:lnTo>
                  <a:pt x="94" y="3"/>
                </a:lnTo>
                <a:lnTo>
                  <a:pt x="115" y="13"/>
                </a:lnTo>
                <a:lnTo>
                  <a:pt x="130" y="28"/>
                </a:lnTo>
                <a:lnTo>
                  <a:pt x="140" y="49"/>
                </a:lnTo>
                <a:lnTo>
                  <a:pt x="144" y="71"/>
                </a:lnTo>
                <a:lnTo>
                  <a:pt x="140" y="94"/>
                </a:lnTo>
                <a:lnTo>
                  <a:pt x="130" y="113"/>
                </a:lnTo>
                <a:lnTo>
                  <a:pt x="115" y="130"/>
                </a:lnTo>
                <a:lnTo>
                  <a:pt x="94" y="140"/>
                </a:lnTo>
                <a:lnTo>
                  <a:pt x="73" y="143"/>
                </a:lnTo>
                <a:lnTo>
                  <a:pt x="50" y="140"/>
                </a:lnTo>
                <a:lnTo>
                  <a:pt x="29" y="130"/>
                </a:lnTo>
                <a:lnTo>
                  <a:pt x="13" y="113"/>
                </a:lnTo>
                <a:lnTo>
                  <a:pt x="4" y="94"/>
                </a:lnTo>
                <a:lnTo>
                  <a:pt x="0" y="71"/>
                </a:lnTo>
                <a:close/>
              </a:path>
            </a:pathLst>
          </a:custGeom>
          <a:solidFill>
            <a:srgbClr val="008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0" name="Freeform 11"/>
          <p:cNvSpPr>
            <a:spLocks/>
          </p:cNvSpPr>
          <p:nvPr/>
        </p:nvSpPr>
        <p:spPr bwMode="auto">
          <a:xfrm>
            <a:off x="2476500" y="5341938"/>
            <a:ext cx="114300" cy="114300"/>
          </a:xfrm>
          <a:custGeom>
            <a:avLst/>
            <a:gdLst>
              <a:gd name="T0" fmla="*/ 0 w 146"/>
              <a:gd name="T1" fmla="*/ 2147483647 h 144"/>
              <a:gd name="T2" fmla="*/ 2147483647 w 146"/>
              <a:gd name="T3" fmla="*/ 2147483647 h 144"/>
              <a:gd name="T4" fmla="*/ 2147483647 w 146"/>
              <a:gd name="T5" fmla="*/ 2147483647 h 144"/>
              <a:gd name="T6" fmla="*/ 2147483647 w 146"/>
              <a:gd name="T7" fmla="*/ 2147483647 h 144"/>
              <a:gd name="T8" fmla="*/ 2147483647 w 146"/>
              <a:gd name="T9" fmla="*/ 2147483647 h 144"/>
              <a:gd name="T10" fmla="*/ 2147483647 w 146"/>
              <a:gd name="T11" fmla="*/ 0 h 144"/>
              <a:gd name="T12" fmla="*/ 2147483647 w 146"/>
              <a:gd name="T13" fmla="*/ 2147483647 h 144"/>
              <a:gd name="T14" fmla="*/ 2147483647 w 146"/>
              <a:gd name="T15" fmla="*/ 2147483647 h 144"/>
              <a:gd name="T16" fmla="*/ 2147483647 w 146"/>
              <a:gd name="T17" fmla="*/ 2147483647 h 144"/>
              <a:gd name="T18" fmla="*/ 2147483647 w 146"/>
              <a:gd name="T19" fmla="*/ 2147483647 h 144"/>
              <a:gd name="T20" fmla="*/ 2147483647 w 146"/>
              <a:gd name="T21" fmla="*/ 2147483647 h 144"/>
              <a:gd name="T22" fmla="*/ 2147483647 w 146"/>
              <a:gd name="T23" fmla="*/ 2147483647 h 144"/>
              <a:gd name="T24" fmla="*/ 2147483647 w 146"/>
              <a:gd name="T25" fmla="*/ 2147483647 h 144"/>
              <a:gd name="T26" fmla="*/ 2147483647 w 146"/>
              <a:gd name="T27" fmla="*/ 2147483647 h 144"/>
              <a:gd name="T28" fmla="*/ 2147483647 w 146"/>
              <a:gd name="T29" fmla="*/ 2147483647 h 144"/>
              <a:gd name="T30" fmla="*/ 2147483647 w 146"/>
              <a:gd name="T31" fmla="*/ 2147483647 h 144"/>
              <a:gd name="T32" fmla="*/ 2147483647 w 146"/>
              <a:gd name="T33" fmla="*/ 2147483647 h 144"/>
              <a:gd name="T34" fmla="*/ 2147483647 w 146"/>
              <a:gd name="T35" fmla="*/ 2147483647 h 144"/>
              <a:gd name="T36" fmla="*/ 2147483647 w 146"/>
              <a:gd name="T37" fmla="*/ 2147483647 h 144"/>
              <a:gd name="T38" fmla="*/ 2147483647 w 146"/>
              <a:gd name="T39" fmla="*/ 2147483647 h 144"/>
              <a:gd name="T40" fmla="*/ 0 w 146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6"/>
              <a:gd name="T64" fmla="*/ 0 h 144"/>
              <a:gd name="T65" fmla="*/ 146 w 146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6" h="144">
                <a:moveTo>
                  <a:pt x="0" y="71"/>
                </a:moveTo>
                <a:lnTo>
                  <a:pt x="4" y="50"/>
                </a:lnTo>
                <a:lnTo>
                  <a:pt x="15" y="29"/>
                </a:lnTo>
                <a:lnTo>
                  <a:pt x="31" y="14"/>
                </a:lnTo>
                <a:lnTo>
                  <a:pt x="50" y="4"/>
                </a:lnTo>
                <a:lnTo>
                  <a:pt x="73" y="0"/>
                </a:lnTo>
                <a:lnTo>
                  <a:pt x="96" y="4"/>
                </a:lnTo>
                <a:lnTo>
                  <a:pt x="115" y="14"/>
                </a:lnTo>
                <a:lnTo>
                  <a:pt x="131" y="29"/>
                </a:lnTo>
                <a:lnTo>
                  <a:pt x="142" y="50"/>
                </a:lnTo>
                <a:lnTo>
                  <a:pt x="146" y="71"/>
                </a:lnTo>
                <a:lnTo>
                  <a:pt x="142" y="94"/>
                </a:lnTo>
                <a:lnTo>
                  <a:pt x="131" y="114"/>
                </a:lnTo>
                <a:lnTo>
                  <a:pt x="115" y="131"/>
                </a:lnTo>
                <a:lnTo>
                  <a:pt x="96" y="140"/>
                </a:lnTo>
                <a:lnTo>
                  <a:pt x="73" y="144"/>
                </a:lnTo>
                <a:lnTo>
                  <a:pt x="50" y="140"/>
                </a:lnTo>
                <a:lnTo>
                  <a:pt x="31" y="131"/>
                </a:lnTo>
                <a:lnTo>
                  <a:pt x="15" y="114"/>
                </a:lnTo>
                <a:lnTo>
                  <a:pt x="4" y="94"/>
                </a:lnTo>
                <a:lnTo>
                  <a:pt x="0" y="71"/>
                </a:lnTo>
                <a:close/>
              </a:path>
            </a:pathLst>
          </a:custGeom>
          <a:solidFill>
            <a:srgbClr val="008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1" name="Line 12"/>
          <p:cNvSpPr>
            <a:spLocks noChangeShapeType="1"/>
          </p:cNvSpPr>
          <p:nvPr/>
        </p:nvSpPr>
        <p:spPr bwMode="auto">
          <a:xfrm>
            <a:off x="2362200" y="5113338"/>
            <a:ext cx="231775" cy="158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Freeform 13"/>
          <p:cNvSpPr>
            <a:spLocks/>
          </p:cNvSpPr>
          <p:nvPr/>
        </p:nvSpPr>
        <p:spPr bwMode="auto">
          <a:xfrm>
            <a:off x="2578100" y="5078413"/>
            <a:ext cx="69850" cy="69850"/>
          </a:xfrm>
          <a:custGeom>
            <a:avLst/>
            <a:gdLst>
              <a:gd name="T0" fmla="*/ 2147483647 w 88"/>
              <a:gd name="T1" fmla="*/ 2147483647 h 88"/>
              <a:gd name="T2" fmla="*/ 0 w 88"/>
              <a:gd name="T3" fmla="*/ 2147483647 h 88"/>
              <a:gd name="T4" fmla="*/ 2147483647 w 88"/>
              <a:gd name="T5" fmla="*/ 2147483647 h 88"/>
              <a:gd name="T6" fmla="*/ 2147483647 w 88"/>
              <a:gd name="T7" fmla="*/ 2147483647 h 88"/>
              <a:gd name="T8" fmla="*/ 2147483647 w 88"/>
              <a:gd name="T9" fmla="*/ 2147483647 h 88"/>
              <a:gd name="T10" fmla="*/ 2147483647 w 88"/>
              <a:gd name="T11" fmla="*/ 2147483647 h 88"/>
              <a:gd name="T12" fmla="*/ 2147483647 w 88"/>
              <a:gd name="T13" fmla="*/ 2147483647 h 88"/>
              <a:gd name="T14" fmla="*/ 2147483647 w 88"/>
              <a:gd name="T15" fmla="*/ 2147483647 h 88"/>
              <a:gd name="T16" fmla="*/ 2147483647 w 88"/>
              <a:gd name="T17" fmla="*/ 2147483647 h 88"/>
              <a:gd name="T18" fmla="*/ 2147483647 w 88"/>
              <a:gd name="T19" fmla="*/ 2147483647 h 88"/>
              <a:gd name="T20" fmla="*/ 2147483647 w 88"/>
              <a:gd name="T21" fmla="*/ 2147483647 h 88"/>
              <a:gd name="T22" fmla="*/ 2147483647 w 88"/>
              <a:gd name="T23" fmla="*/ 2147483647 h 88"/>
              <a:gd name="T24" fmla="*/ 2147483647 w 88"/>
              <a:gd name="T25" fmla="*/ 2147483647 h 88"/>
              <a:gd name="T26" fmla="*/ 2147483647 w 88"/>
              <a:gd name="T27" fmla="*/ 2147483647 h 88"/>
              <a:gd name="T28" fmla="*/ 2147483647 w 88"/>
              <a:gd name="T29" fmla="*/ 2147483647 h 88"/>
              <a:gd name="T30" fmla="*/ 2147483647 w 88"/>
              <a:gd name="T31" fmla="*/ 2147483647 h 88"/>
              <a:gd name="T32" fmla="*/ 2147483647 w 88"/>
              <a:gd name="T33" fmla="*/ 2147483647 h 88"/>
              <a:gd name="T34" fmla="*/ 2147483647 w 88"/>
              <a:gd name="T35" fmla="*/ 2147483647 h 88"/>
              <a:gd name="T36" fmla="*/ 0 w 88"/>
              <a:gd name="T37" fmla="*/ 0 h 88"/>
              <a:gd name="T38" fmla="*/ 2147483647 w 88"/>
              <a:gd name="T39" fmla="*/ 2147483647 h 8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88"/>
              <a:gd name="T61" fmla="*/ 0 h 88"/>
              <a:gd name="T62" fmla="*/ 88 w 88"/>
              <a:gd name="T63" fmla="*/ 88 h 8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88" h="88">
                <a:moveTo>
                  <a:pt x="88" y="44"/>
                </a:moveTo>
                <a:lnTo>
                  <a:pt x="0" y="88"/>
                </a:lnTo>
                <a:lnTo>
                  <a:pt x="2" y="82"/>
                </a:lnTo>
                <a:lnTo>
                  <a:pt x="3" y="78"/>
                </a:lnTo>
                <a:lnTo>
                  <a:pt x="5" y="73"/>
                </a:lnTo>
                <a:lnTo>
                  <a:pt x="7" y="67"/>
                </a:lnTo>
                <a:lnTo>
                  <a:pt x="9" y="63"/>
                </a:lnTo>
                <a:lnTo>
                  <a:pt x="9" y="57"/>
                </a:lnTo>
                <a:lnTo>
                  <a:pt x="9" y="51"/>
                </a:lnTo>
                <a:lnTo>
                  <a:pt x="9" y="46"/>
                </a:lnTo>
                <a:lnTo>
                  <a:pt x="9" y="40"/>
                </a:lnTo>
                <a:lnTo>
                  <a:pt x="9" y="36"/>
                </a:lnTo>
                <a:lnTo>
                  <a:pt x="9" y="30"/>
                </a:lnTo>
                <a:lnTo>
                  <a:pt x="9" y="25"/>
                </a:lnTo>
                <a:lnTo>
                  <a:pt x="7" y="19"/>
                </a:lnTo>
                <a:lnTo>
                  <a:pt x="5" y="15"/>
                </a:lnTo>
                <a:lnTo>
                  <a:pt x="3" y="9"/>
                </a:lnTo>
                <a:lnTo>
                  <a:pt x="2" y="3"/>
                </a:lnTo>
                <a:lnTo>
                  <a:pt x="0" y="0"/>
                </a:lnTo>
                <a:lnTo>
                  <a:pt x="88" y="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Line 14"/>
          <p:cNvSpPr>
            <a:spLocks noChangeShapeType="1"/>
          </p:cNvSpPr>
          <p:nvPr/>
        </p:nvSpPr>
        <p:spPr bwMode="auto">
          <a:xfrm>
            <a:off x="2305050" y="5170488"/>
            <a:ext cx="1588" cy="11906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Freeform 15"/>
          <p:cNvSpPr>
            <a:spLocks/>
          </p:cNvSpPr>
          <p:nvPr/>
        </p:nvSpPr>
        <p:spPr bwMode="auto">
          <a:xfrm>
            <a:off x="2270125" y="5272088"/>
            <a:ext cx="69850" cy="69850"/>
          </a:xfrm>
          <a:custGeom>
            <a:avLst/>
            <a:gdLst>
              <a:gd name="T0" fmla="*/ 2147483647 w 88"/>
              <a:gd name="T1" fmla="*/ 2147483647 h 88"/>
              <a:gd name="T2" fmla="*/ 0 w 88"/>
              <a:gd name="T3" fmla="*/ 0 h 88"/>
              <a:gd name="T4" fmla="*/ 2147483647 w 88"/>
              <a:gd name="T5" fmla="*/ 2147483647 h 88"/>
              <a:gd name="T6" fmla="*/ 2147483647 w 88"/>
              <a:gd name="T7" fmla="*/ 2147483647 h 88"/>
              <a:gd name="T8" fmla="*/ 2147483647 w 88"/>
              <a:gd name="T9" fmla="*/ 2147483647 h 88"/>
              <a:gd name="T10" fmla="*/ 2147483647 w 88"/>
              <a:gd name="T11" fmla="*/ 2147483647 h 88"/>
              <a:gd name="T12" fmla="*/ 2147483647 w 88"/>
              <a:gd name="T13" fmla="*/ 2147483647 h 88"/>
              <a:gd name="T14" fmla="*/ 2147483647 w 88"/>
              <a:gd name="T15" fmla="*/ 2147483647 h 88"/>
              <a:gd name="T16" fmla="*/ 2147483647 w 88"/>
              <a:gd name="T17" fmla="*/ 2147483647 h 88"/>
              <a:gd name="T18" fmla="*/ 2147483647 w 88"/>
              <a:gd name="T19" fmla="*/ 2147483647 h 88"/>
              <a:gd name="T20" fmla="*/ 2147483647 w 88"/>
              <a:gd name="T21" fmla="*/ 2147483647 h 88"/>
              <a:gd name="T22" fmla="*/ 2147483647 w 88"/>
              <a:gd name="T23" fmla="*/ 2147483647 h 88"/>
              <a:gd name="T24" fmla="*/ 2147483647 w 88"/>
              <a:gd name="T25" fmla="*/ 2147483647 h 88"/>
              <a:gd name="T26" fmla="*/ 2147483647 w 88"/>
              <a:gd name="T27" fmla="*/ 2147483647 h 88"/>
              <a:gd name="T28" fmla="*/ 2147483647 w 88"/>
              <a:gd name="T29" fmla="*/ 2147483647 h 88"/>
              <a:gd name="T30" fmla="*/ 2147483647 w 88"/>
              <a:gd name="T31" fmla="*/ 2147483647 h 88"/>
              <a:gd name="T32" fmla="*/ 2147483647 w 88"/>
              <a:gd name="T33" fmla="*/ 2147483647 h 88"/>
              <a:gd name="T34" fmla="*/ 2147483647 w 88"/>
              <a:gd name="T35" fmla="*/ 2147483647 h 88"/>
              <a:gd name="T36" fmla="*/ 2147483647 w 88"/>
              <a:gd name="T37" fmla="*/ 0 h 88"/>
              <a:gd name="T38" fmla="*/ 2147483647 w 88"/>
              <a:gd name="T39" fmla="*/ 2147483647 h 8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88"/>
              <a:gd name="T61" fmla="*/ 0 h 88"/>
              <a:gd name="T62" fmla="*/ 88 w 88"/>
              <a:gd name="T63" fmla="*/ 88 h 8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88" h="88">
                <a:moveTo>
                  <a:pt x="44" y="88"/>
                </a:moveTo>
                <a:lnTo>
                  <a:pt x="0" y="0"/>
                </a:lnTo>
                <a:lnTo>
                  <a:pt x="6" y="2"/>
                </a:lnTo>
                <a:lnTo>
                  <a:pt x="10" y="4"/>
                </a:lnTo>
                <a:lnTo>
                  <a:pt x="16" y="6"/>
                </a:lnTo>
                <a:lnTo>
                  <a:pt x="19" y="8"/>
                </a:lnTo>
                <a:lnTo>
                  <a:pt x="25" y="8"/>
                </a:lnTo>
                <a:lnTo>
                  <a:pt x="31" y="10"/>
                </a:lnTo>
                <a:lnTo>
                  <a:pt x="37" y="10"/>
                </a:lnTo>
                <a:lnTo>
                  <a:pt x="42" y="10"/>
                </a:lnTo>
                <a:lnTo>
                  <a:pt x="46" y="10"/>
                </a:lnTo>
                <a:lnTo>
                  <a:pt x="52" y="10"/>
                </a:lnTo>
                <a:lnTo>
                  <a:pt x="58" y="10"/>
                </a:lnTo>
                <a:lnTo>
                  <a:pt x="63" y="8"/>
                </a:lnTo>
                <a:lnTo>
                  <a:pt x="67" y="8"/>
                </a:lnTo>
                <a:lnTo>
                  <a:pt x="73" y="6"/>
                </a:lnTo>
                <a:lnTo>
                  <a:pt x="79" y="4"/>
                </a:lnTo>
                <a:lnTo>
                  <a:pt x="83" y="2"/>
                </a:lnTo>
                <a:lnTo>
                  <a:pt x="88" y="0"/>
                </a:lnTo>
                <a:lnTo>
                  <a:pt x="44" y="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5" name="Line 16"/>
          <p:cNvSpPr>
            <a:spLocks noChangeShapeType="1"/>
          </p:cNvSpPr>
          <p:nvPr/>
        </p:nvSpPr>
        <p:spPr bwMode="auto">
          <a:xfrm>
            <a:off x="2362200" y="5399088"/>
            <a:ext cx="61913" cy="158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6" name="Freeform 17"/>
          <p:cNvSpPr>
            <a:spLocks/>
          </p:cNvSpPr>
          <p:nvPr/>
        </p:nvSpPr>
        <p:spPr bwMode="auto">
          <a:xfrm>
            <a:off x="2405063" y="5364163"/>
            <a:ext cx="71437" cy="69850"/>
          </a:xfrm>
          <a:custGeom>
            <a:avLst/>
            <a:gdLst>
              <a:gd name="T0" fmla="*/ 2147483647 w 88"/>
              <a:gd name="T1" fmla="*/ 2147483647 h 89"/>
              <a:gd name="T2" fmla="*/ 0 w 88"/>
              <a:gd name="T3" fmla="*/ 2147483647 h 89"/>
              <a:gd name="T4" fmla="*/ 2147483647 w 88"/>
              <a:gd name="T5" fmla="*/ 2147483647 h 89"/>
              <a:gd name="T6" fmla="*/ 2147483647 w 88"/>
              <a:gd name="T7" fmla="*/ 2147483647 h 89"/>
              <a:gd name="T8" fmla="*/ 2147483647 w 88"/>
              <a:gd name="T9" fmla="*/ 2147483647 h 89"/>
              <a:gd name="T10" fmla="*/ 2147483647 w 88"/>
              <a:gd name="T11" fmla="*/ 2147483647 h 89"/>
              <a:gd name="T12" fmla="*/ 2147483647 w 88"/>
              <a:gd name="T13" fmla="*/ 2147483647 h 89"/>
              <a:gd name="T14" fmla="*/ 2147483647 w 88"/>
              <a:gd name="T15" fmla="*/ 2147483647 h 89"/>
              <a:gd name="T16" fmla="*/ 2147483647 w 88"/>
              <a:gd name="T17" fmla="*/ 2147483647 h 89"/>
              <a:gd name="T18" fmla="*/ 2147483647 w 88"/>
              <a:gd name="T19" fmla="*/ 2147483647 h 89"/>
              <a:gd name="T20" fmla="*/ 2147483647 w 88"/>
              <a:gd name="T21" fmla="*/ 2147483647 h 89"/>
              <a:gd name="T22" fmla="*/ 2147483647 w 88"/>
              <a:gd name="T23" fmla="*/ 2147483647 h 89"/>
              <a:gd name="T24" fmla="*/ 2147483647 w 88"/>
              <a:gd name="T25" fmla="*/ 2147483647 h 89"/>
              <a:gd name="T26" fmla="*/ 2147483647 w 88"/>
              <a:gd name="T27" fmla="*/ 2147483647 h 89"/>
              <a:gd name="T28" fmla="*/ 2147483647 w 88"/>
              <a:gd name="T29" fmla="*/ 2147483647 h 89"/>
              <a:gd name="T30" fmla="*/ 2147483647 w 88"/>
              <a:gd name="T31" fmla="*/ 2147483647 h 89"/>
              <a:gd name="T32" fmla="*/ 2147483647 w 88"/>
              <a:gd name="T33" fmla="*/ 2147483647 h 89"/>
              <a:gd name="T34" fmla="*/ 2147483647 w 88"/>
              <a:gd name="T35" fmla="*/ 2147483647 h 89"/>
              <a:gd name="T36" fmla="*/ 0 w 88"/>
              <a:gd name="T37" fmla="*/ 0 h 89"/>
              <a:gd name="T38" fmla="*/ 2147483647 w 88"/>
              <a:gd name="T39" fmla="*/ 2147483647 h 8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88"/>
              <a:gd name="T61" fmla="*/ 0 h 89"/>
              <a:gd name="T62" fmla="*/ 88 w 88"/>
              <a:gd name="T63" fmla="*/ 89 h 8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88" h="89">
                <a:moveTo>
                  <a:pt x="88" y="44"/>
                </a:moveTo>
                <a:lnTo>
                  <a:pt x="0" y="89"/>
                </a:lnTo>
                <a:lnTo>
                  <a:pt x="4" y="85"/>
                </a:lnTo>
                <a:lnTo>
                  <a:pt x="6" y="79"/>
                </a:lnTo>
                <a:lnTo>
                  <a:pt x="8" y="75"/>
                </a:lnTo>
                <a:lnTo>
                  <a:pt x="8" y="69"/>
                </a:lnTo>
                <a:lnTo>
                  <a:pt x="9" y="64"/>
                </a:lnTo>
                <a:lnTo>
                  <a:pt x="9" y="58"/>
                </a:lnTo>
                <a:lnTo>
                  <a:pt x="11" y="54"/>
                </a:lnTo>
                <a:lnTo>
                  <a:pt x="11" y="48"/>
                </a:lnTo>
                <a:lnTo>
                  <a:pt x="11" y="43"/>
                </a:lnTo>
                <a:lnTo>
                  <a:pt x="11" y="37"/>
                </a:lnTo>
                <a:lnTo>
                  <a:pt x="9" y="31"/>
                </a:lnTo>
                <a:lnTo>
                  <a:pt x="9" y="27"/>
                </a:lnTo>
                <a:lnTo>
                  <a:pt x="8" y="21"/>
                </a:lnTo>
                <a:lnTo>
                  <a:pt x="8" y="16"/>
                </a:lnTo>
                <a:lnTo>
                  <a:pt x="6" y="10"/>
                </a:lnTo>
                <a:lnTo>
                  <a:pt x="4" y="6"/>
                </a:lnTo>
                <a:lnTo>
                  <a:pt x="0" y="0"/>
                </a:lnTo>
                <a:lnTo>
                  <a:pt x="88" y="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7" name="Line 18"/>
          <p:cNvSpPr>
            <a:spLocks noChangeShapeType="1"/>
          </p:cNvSpPr>
          <p:nvPr/>
        </p:nvSpPr>
        <p:spPr bwMode="auto">
          <a:xfrm flipV="1">
            <a:off x="2590800" y="5365750"/>
            <a:ext cx="66675" cy="33338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8" name="Freeform 19"/>
          <p:cNvSpPr>
            <a:spLocks/>
          </p:cNvSpPr>
          <p:nvPr/>
        </p:nvSpPr>
        <p:spPr bwMode="auto">
          <a:xfrm>
            <a:off x="2627313" y="5341938"/>
            <a:ext cx="77787" cy="63500"/>
          </a:xfrm>
          <a:custGeom>
            <a:avLst/>
            <a:gdLst>
              <a:gd name="T0" fmla="*/ 2147483647 w 100"/>
              <a:gd name="T1" fmla="*/ 0 h 79"/>
              <a:gd name="T2" fmla="*/ 2147483647 w 100"/>
              <a:gd name="T3" fmla="*/ 2147483647 h 79"/>
              <a:gd name="T4" fmla="*/ 2147483647 w 100"/>
              <a:gd name="T5" fmla="*/ 2147483647 h 79"/>
              <a:gd name="T6" fmla="*/ 2147483647 w 100"/>
              <a:gd name="T7" fmla="*/ 2147483647 h 79"/>
              <a:gd name="T8" fmla="*/ 2147483647 w 100"/>
              <a:gd name="T9" fmla="*/ 2147483647 h 79"/>
              <a:gd name="T10" fmla="*/ 2147483647 w 100"/>
              <a:gd name="T11" fmla="*/ 2147483647 h 79"/>
              <a:gd name="T12" fmla="*/ 2147483647 w 100"/>
              <a:gd name="T13" fmla="*/ 2147483647 h 79"/>
              <a:gd name="T14" fmla="*/ 2147483647 w 100"/>
              <a:gd name="T15" fmla="*/ 2147483647 h 79"/>
              <a:gd name="T16" fmla="*/ 2147483647 w 100"/>
              <a:gd name="T17" fmla="*/ 2147483647 h 79"/>
              <a:gd name="T18" fmla="*/ 2147483647 w 100"/>
              <a:gd name="T19" fmla="*/ 2147483647 h 79"/>
              <a:gd name="T20" fmla="*/ 2147483647 w 100"/>
              <a:gd name="T21" fmla="*/ 2147483647 h 79"/>
              <a:gd name="T22" fmla="*/ 2147483647 w 100"/>
              <a:gd name="T23" fmla="*/ 2147483647 h 79"/>
              <a:gd name="T24" fmla="*/ 2147483647 w 100"/>
              <a:gd name="T25" fmla="*/ 2147483647 h 79"/>
              <a:gd name="T26" fmla="*/ 2147483647 w 100"/>
              <a:gd name="T27" fmla="*/ 2147483647 h 79"/>
              <a:gd name="T28" fmla="*/ 2147483647 w 100"/>
              <a:gd name="T29" fmla="*/ 2147483647 h 79"/>
              <a:gd name="T30" fmla="*/ 2147483647 w 100"/>
              <a:gd name="T31" fmla="*/ 2147483647 h 79"/>
              <a:gd name="T32" fmla="*/ 2147483647 w 100"/>
              <a:gd name="T33" fmla="*/ 2147483647 h 79"/>
              <a:gd name="T34" fmla="*/ 2147483647 w 100"/>
              <a:gd name="T35" fmla="*/ 2147483647 h 79"/>
              <a:gd name="T36" fmla="*/ 0 w 100"/>
              <a:gd name="T37" fmla="*/ 0 h 79"/>
              <a:gd name="T38" fmla="*/ 2147483647 w 100"/>
              <a:gd name="T39" fmla="*/ 0 h 7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00"/>
              <a:gd name="T61" fmla="*/ 0 h 79"/>
              <a:gd name="T62" fmla="*/ 100 w 100"/>
              <a:gd name="T63" fmla="*/ 79 h 7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00" h="79">
                <a:moveTo>
                  <a:pt x="100" y="0"/>
                </a:moveTo>
                <a:lnTo>
                  <a:pt x="40" y="79"/>
                </a:lnTo>
                <a:lnTo>
                  <a:pt x="40" y="73"/>
                </a:lnTo>
                <a:lnTo>
                  <a:pt x="38" y="68"/>
                </a:lnTo>
                <a:lnTo>
                  <a:pt x="38" y="64"/>
                </a:lnTo>
                <a:lnTo>
                  <a:pt x="36" y="58"/>
                </a:lnTo>
                <a:lnTo>
                  <a:pt x="36" y="52"/>
                </a:lnTo>
                <a:lnTo>
                  <a:pt x="35" y="47"/>
                </a:lnTo>
                <a:lnTo>
                  <a:pt x="33" y="43"/>
                </a:lnTo>
                <a:lnTo>
                  <a:pt x="31" y="37"/>
                </a:lnTo>
                <a:lnTo>
                  <a:pt x="29" y="33"/>
                </a:lnTo>
                <a:lnTo>
                  <a:pt x="25" y="27"/>
                </a:lnTo>
                <a:lnTo>
                  <a:pt x="23" y="23"/>
                </a:lnTo>
                <a:lnTo>
                  <a:pt x="19" y="20"/>
                </a:lnTo>
                <a:lnTo>
                  <a:pt x="15" y="16"/>
                </a:lnTo>
                <a:lnTo>
                  <a:pt x="12" y="10"/>
                </a:lnTo>
                <a:lnTo>
                  <a:pt x="8" y="6"/>
                </a:lnTo>
                <a:lnTo>
                  <a:pt x="4" y="4"/>
                </a:lnTo>
                <a:lnTo>
                  <a:pt x="0" y="0"/>
                </a:lnTo>
                <a:lnTo>
                  <a:pt x="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9" name="Line 20"/>
          <p:cNvSpPr>
            <a:spLocks noChangeShapeType="1"/>
          </p:cNvSpPr>
          <p:nvPr/>
        </p:nvSpPr>
        <p:spPr bwMode="auto">
          <a:xfrm>
            <a:off x="2362200" y="5113338"/>
            <a:ext cx="239713" cy="14446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0" name="Freeform 21"/>
          <p:cNvSpPr>
            <a:spLocks/>
          </p:cNvSpPr>
          <p:nvPr/>
        </p:nvSpPr>
        <p:spPr bwMode="auto">
          <a:xfrm>
            <a:off x="2570163" y="5219700"/>
            <a:ext cx="77787" cy="65088"/>
          </a:xfrm>
          <a:custGeom>
            <a:avLst/>
            <a:gdLst>
              <a:gd name="T0" fmla="*/ 2147483647 w 98"/>
              <a:gd name="T1" fmla="*/ 2147483647 h 83"/>
              <a:gd name="T2" fmla="*/ 0 w 98"/>
              <a:gd name="T3" fmla="*/ 2147483647 h 83"/>
              <a:gd name="T4" fmla="*/ 2147483647 w 98"/>
              <a:gd name="T5" fmla="*/ 2147483647 h 83"/>
              <a:gd name="T6" fmla="*/ 2147483647 w 98"/>
              <a:gd name="T7" fmla="*/ 2147483647 h 83"/>
              <a:gd name="T8" fmla="*/ 2147483647 w 98"/>
              <a:gd name="T9" fmla="*/ 2147483647 h 83"/>
              <a:gd name="T10" fmla="*/ 2147483647 w 98"/>
              <a:gd name="T11" fmla="*/ 2147483647 h 83"/>
              <a:gd name="T12" fmla="*/ 2147483647 w 98"/>
              <a:gd name="T13" fmla="*/ 2147483647 h 83"/>
              <a:gd name="T14" fmla="*/ 2147483647 w 98"/>
              <a:gd name="T15" fmla="*/ 2147483647 h 83"/>
              <a:gd name="T16" fmla="*/ 2147483647 w 98"/>
              <a:gd name="T17" fmla="*/ 2147483647 h 83"/>
              <a:gd name="T18" fmla="*/ 2147483647 w 98"/>
              <a:gd name="T19" fmla="*/ 2147483647 h 83"/>
              <a:gd name="T20" fmla="*/ 2147483647 w 98"/>
              <a:gd name="T21" fmla="*/ 2147483647 h 83"/>
              <a:gd name="T22" fmla="*/ 2147483647 w 98"/>
              <a:gd name="T23" fmla="*/ 2147483647 h 83"/>
              <a:gd name="T24" fmla="*/ 2147483647 w 98"/>
              <a:gd name="T25" fmla="*/ 2147483647 h 83"/>
              <a:gd name="T26" fmla="*/ 2147483647 w 98"/>
              <a:gd name="T27" fmla="*/ 2147483647 h 83"/>
              <a:gd name="T28" fmla="*/ 2147483647 w 98"/>
              <a:gd name="T29" fmla="*/ 2147483647 h 83"/>
              <a:gd name="T30" fmla="*/ 2147483647 w 98"/>
              <a:gd name="T31" fmla="*/ 2147483647 h 83"/>
              <a:gd name="T32" fmla="*/ 2147483647 w 98"/>
              <a:gd name="T33" fmla="*/ 2147483647 h 83"/>
              <a:gd name="T34" fmla="*/ 2147483647 w 98"/>
              <a:gd name="T35" fmla="*/ 2147483647 h 83"/>
              <a:gd name="T36" fmla="*/ 2147483647 w 98"/>
              <a:gd name="T37" fmla="*/ 0 h 83"/>
              <a:gd name="T38" fmla="*/ 2147483647 w 98"/>
              <a:gd name="T39" fmla="*/ 2147483647 h 8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98"/>
              <a:gd name="T61" fmla="*/ 0 h 83"/>
              <a:gd name="T62" fmla="*/ 98 w 98"/>
              <a:gd name="T63" fmla="*/ 83 h 83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98" h="83">
                <a:moveTo>
                  <a:pt x="98" y="83"/>
                </a:moveTo>
                <a:lnTo>
                  <a:pt x="0" y="75"/>
                </a:lnTo>
                <a:lnTo>
                  <a:pt x="4" y="73"/>
                </a:lnTo>
                <a:lnTo>
                  <a:pt x="8" y="69"/>
                </a:lnTo>
                <a:lnTo>
                  <a:pt x="12" y="65"/>
                </a:lnTo>
                <a:lnTo>
                  <a:pt x="15" y="61"/>
                </a:lnTo>
                <a:lnTo>
                  <a:pt x="19" y="58"/>
                </a:lnTo>
                <a:lnTo>
                  <a:pt x="23" y="54"/>
                </a:lnTo>
                <a:lnTo>
                  <a:pt x="27" y="50"/>
                </a:lnTo>
                <a:lnTo>
                  <a:pt x="29" y="46"/>
                </a:lnTo>
                <a:lnTo>
                  <a:pt x="33" y="40"/>
                </a:lnTo>
                <a:lnTo>
                  <a:pt x="35" y="37"/>
                </a:lnTo>
                <a:lnTo>
                  <a:pt x="36" y="31"/>
                </a:lnTo>
                <a:lnTo>
                  <a:pt x="38" y="27"/>
                </a:lnTo>
                <a:lnTo>
                  <a:pt x="40" y="21"/>
                </a:lnTo>
                <a:lnTo>
                  <a:pt x="42" y="15"/>
                </a:lnTo>
                <a:lnTo>
                  <a:pt x="44" y="12"/>
                </a:lnTo>
                <a:lnTo>
                  <a:pt x="44" y="6"/>
                </a:lnTo>
                <a:lnTo>
                  <a:pt x="44" y="0"/>
                </a:lnTo>
                <a:lnTo>
                  <a:pt x="98" y="8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1" name="Rectangle 22"/>
          <p:cNvSpPr>
            <a:spLocks noChangeArrowheads="1"/>
          </p:cNvSpPr>
          <p:nvPr/>
        </p:nvSpPr>
        <p:spPr bwMode="auto">
          <a:xfrm>
            <a:off x="2190750" y="4999038"/>
            <a:ext cx="628650" cy="51435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2" name="Freeform 23"/>
          <p:cNvSpPr>
            <a:spLocks/>
          </p:cNvSpPr>
          <p:nvPr/>
        </p:nvSpPr>
        <p:spPr bwMode="auto">
          <a:xfrm>
            <a:off x="1731963" y="4914900"/>
            <a:ext cx="119062" cy="114300"/>
          </a:xfrm>
          <a:custGeom>
            <a:avLst/>
            <a:gdLst>
              <a:gd name="T0" fmla="*/ 2147483647 w 152"/>
              <a:gd name="T1" fmla="*/ 2147483647 h 143"/>
              <a:gd name="T2" fmla="*/ 2147483647 w 152"/>
              <a:gd name="T3" fmla="*/ 0 h 143"/>
              <a:gd name="T4" fmla="*/ 2147483647 w 152"/>
              <a:gd name="T5" fmla="*/ 2147483647 h 143"/>
              <a:gd name="T6" fmla="*/ 0 w 152"/>
              <a:gd name="T7" fmla="*/ 2147483647 h 143"/>
              <a:gd name="T8" fmla="*/ 2147483647 w 152"/>
              <a:gd name="T9" fmla="*/ 2147483647 h 143"/>
              <a:gd name="T10" fmla="*/ 2147483647 w 152"/>
              <a:gd name="T11" fmla="*/ 2147483647 h 143"/>
              <a:gd name="T12" fmla="*/ 2147483647 w 152"/>
              <a:gd name="T13" fmla="*/ 2147483647 h 143"/>
              <a:gd name="T14" fmla="*/ 2147483647 w 152"/>
              <a:gd name="T15" fmla="*/ 2147483647 h 143"/>
              <a:gd name="T16" fmla="*/ 2147483647 w 152"/>
              <a:gd name="T17" fmla="*/ 2147483647 h 143"/>
              <a:gd name="T18" fmla="*/ 2147483647 w 152"/>
              <a:gd name="T19" fmla="*/ 2147483647 h 143"/>
              <a:gd name="T20" fmla="*/ 2147483647 w 152"/>
              <a:gd name="T21" fmla="*/ 2147483647 h 14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2"/>
              <a:gd name="T34" fmla="*/ 0 h 143"/>
              <a:gd name="T35" fmla="*/ 152 w 152"/>
              <a:gd name="T36" fmla="*/ 143 h 14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2" h="143">
                <a:moveTo>
                  <a:pt x="92" y="53"/>
                </a:moveTo>
                <a:lnTo>
                  <a:pt x="75" y="0"/>
                </a:lnTo>
                <a:lnTo>
                  <a:pt x="58" y="53"/>
                </a:lnTo>
                <a:lnTo>
                  <a:pt x="0" y="53"/>
                </a:lnTo>
                <a:lnTo>
                  <a:pt x="46" y="88"/>
                </a:lnTo>
                <a:lnTo>
                  <a:pt x="29" y="143"/>
                </a:lnTo>
                <a:lnTo>
                  <a:pt x="75" y="109"/>
                </a:lnTo>
                <a:lnTo>
                  <a:pt x="123" y="143"/>
                </a:lnTo>
                <a:lnTo>
                  <a:pt x="104" y="88"/>
                </a:lnTo>
                <a:lnTo>
                  <a:pt x="152" y="53"/>
                </a:lnTo>
                <a:lnTo>
                  <a:pt x="92" y="5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13" name="Freeform 24"/>
          <p:cNvSpPr>
            <a:spLocks/>
          </p:cNvSpPr>
          <p:nvPr/>
        </p:nvSpPr>
        <p:spPr bwMode="auto">
          <a:xfrm>
            <a:off x="1958975" y="5143500"/>
            <a:ext cx="120650" cy="114300"/>
          </a:xfrm>
          <a:custGeom>
            <a:avLst/>
            <a:gdLst>
              <a:gd name="T0" fmla="*/ 2147483647 w 151"/>
              <a:gd name="T1" fmla="*/ 2147483647 h 144"/>
              <a:gd name="T2" fmla="*/ 2147483647 w 151"/>
              <a:gd name="T3" fmla="*/ 0 h 144"/>
              <a:gd name="T4" fmla="*/ 2147483647 w 151"/>
              <a:gd name="T5" fmla="*/ 2147483647 h 144"/>
              <a:gd name="T6" fmla="*/ 0 w 151"/>
              <a:gd name="T7" fmla="*/ 2147483647 h 144"/>
              <a:gd name="T8" fmla="*/ 2147483647 w 151"/>
              <a:gd name="T9" fmla="*/ 2147483647 h 144"/>
              <a:gd name="T10" fmla="*/ 2147483647 w 151"/>
              <a:gd name="T11" fmla="*/ 2147483647 h 144"/>
              <a:gd name="T12" fmla="*/ 2147483647 w 151"/>
              <a:gd name="T13" fmla="*/ 2147483647 h 144"/>
              <a:gd name="T14" fmla="*/ 2147483647 w 151"/>
              <a:gd name="T15" fmla="*/ 2147483647 h 144"/>
              <a:gd name="T16" fmla="*/ 2147483647 w 151"/>
              <a:gd name="T17" fmla="*/ 2147483647 h 144"/>
              <a:gd name="T18" fmla="*/ 2147483647 w 151"/>
              <a:gd name="T19" fmla="*/ 2147483647 h 144"/>
              <a:gd name="T20" fmla="*/ 2147483647 w 151"/>
              <a:gd name="T21" fmla="*/ 2147483647 h 1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1"/>
              <a:gd name="T34" fmla="*/ 0 h 144"/>
              <a:gd name="T35" fmla="*/ 151 w 151"/>
              <a:gd name="T36" fmla="*/ 144 h 14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1" h="144">
                <a:moveTo>
                  <a:pt x="92" y="54"/>
                </a:moveTo>
                <a:lnTo>
                  <a:pt x="75" y="0"/>
                </a:lnTo>
                <a:lnTo>
                  <a:pt x="57" y="54"/>
                </a:lnTo>
                <a:lnTo>
                  <a:pt x="0" y="54"/>
                </a:lnTo>
                <a:lnTo>
                  <a:pt x="46" y="88"/>
                </a:lnTo>
                <a:lnTo>
                  <a:pt x="29" y="144"/>
                </a:lnTo>
                <a:lnTo>
                  <a:pt x="75" y="110"/>
                </a:lnTo>
                <a:lnTo>
                  <a:pt x="123" y="144"/>
                </a:lnTo>
                <a:lnTo>
                  <a:pt x="105" y="88"/>
                </a:lnTo>
                <a:lnTo>
                  <a:pt x="151" y="54"/>
                </a:lnTo>
                <a:lnTo>
                  <a:pt x="92" y="54"/>
                </a:lnTo>
                <a:close/>
              </a:path>
            </a:pathLst>
          </a:custGeom>
          <a:solidFill>
            <a:srgbClr val="FFFF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14" name="Freeform 25"/>
          <p:cNvSpPr>
            <a:spLocks/>
          </p:cNvSpPr>
          <p:nvPr/>
        </p:nvSpPr>
        <p:spPr bwMode="auto">
          <a:xfrm>
            <a:off x="1731963" y="5257800"/>
            <a:ext cx="119062" cy="112713"/>
          </a:xfrm>
          <a:custGeom>
            <a:avLst/>
            <a:gdLst>
              <a:gd name="T0" fmla="*/ 2147483647 w 152"/>
              <a:gd name="T1" fmla="*/ 2147483647 h 144"/>
              <a:gd name="T2" fmla="*/ 2147483647 w 152"/>
              <a:gd name="T3" fmla="*/ 0 h 144"/>
              <a:gd name="T4" fmla="*/ 2147483647 w 152"/>
              <a:gd name="T5" fmla="*/ 2147483647 h 144"/>
              <a:gd name="T6" fmla="*/ 0 w 152"/>
              <a:gd name="T7" fmla="*/ 2147483647 h 144"/>
              <a:gd name="T8" fmla="*/ 2147483647 w 152"/>
              <a:gd name="T9" fmla="*/ 2147483647 h 144"/>
              <a:gd name="T10" fmla="*/ 2147483647 w 152"/>
              <a:gd name="T11" fmla="*/ 2147483647 h 144"/>
              <a:gd name="T12" fmla="*/ 2147483647 w 152"/>
              <a:gd name="T13" fmla="*/ 2147483647 h 144"/>
              <a:gd name="T14" fmla="*/ 2147483647 w 152"/>
              <a:gd name="T15" fmla="*/ 2147483647 h 144"/>
              <a:gd name="T16" fmla="*/ 2147483647 w 152"/>
              <a:gd name="T17" fmla="*/ 2147483647 h 144"/>
              <a:gd name="T18" fmla="*/ 2147483647 w 152"/>
              <a:gd name="T19" fmla="*/ 2147483647 h 144"/>
              <a:gd name="T20" fmla="*/ 2147483647 w 152"/>
              <a:gd name="T21" fmla="*/ 2147483647 h 1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2"/>
              <a:gd name="T34" fmla="*/ 0 h 144"/>
              <a:gd name="T35" fmla="*/ 152 w 152"/>
              <a:gd name="T36" fmla="*/ 144 h 14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2" h="144">
                <a:moveTo>
                  <a:pt x="92" y="54"/>
                </a:moveTo>
                <a:lnTo>
                  <a:pt x="75" y="0"/>
                </a:lnTo>
                <a:lnTo>
                  <a:pt x="58" y="54"/>
                </a:lnTo>
                <a:lnTo>
                  <a:pt x="0" y="54"/>
                </a:lnTo>
                <a:lnTo>
                  <a:pt x="46" y="88"/>
                </a:lnTo>
                <a:lnTo>
                  <a:pt x="29" y="144"/>
                </a:lnTo>
                <a:lnTo>
                  <a:pt x="75" y="109"/>
                </a:lnTo>
                <a:lnTo>
                  <a:pt x="123" y="144"/>
                </a:lnTo>
                <a:lnTo>
                  <a:pt x="104" y="88"/>
                </a:lnTo>
                <a:lnTo>
                  <a:pt x="152" y="54"/>
                </a:lnTo>
                <a:lnTo>
                  <a:pt x="92" y="54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15" name="Freeform 26"/>
          <p:cNvSpPr>
            <a:spLocks/>
          </p:cNvSpPr>
          <p:nvPr/>
        </p:nvSpPr>
        <p:spPr bwMode="auto">
          <a:xfrm>
            <a:off x="1958975" y="5427663"/>
            <a:ext cx="120650" cy="114300"/>
          </a:xfrm>
          <a:custGeom>
            <a:avLst/>
            <a:gdLst>
              <a:gd name="T0" fmla="*/ 2147483647 w 151"/>
              <a:gd name="T1" fmla="*/ 2147483647 h 144"/>
              <a:gd name="T2" fmla="*/ 2147483647 w 151"/>
              <a:gd name="T3" fmla="*/ 0 h 144"/>
              <a:gd name="T4" fmla="*/ 2147483647 w 151"/>
              <a:gd name="T5" fmla="*/ 2147483647 h 144"/>
              <a:gd name="T6" fmla="*/ 0 w 151"/>
              <a:gd name="T7" fmla="*/ 2147483647 h 144"/>
              <a:gd name="T8" fmla="*/ 2147483647 w 151"/>
              <a:gd name="T9" fmla="*/ 2147483647 h 144"/>
              <a:gd name="T10" fmla="*/ 2147483647 w 151"/>
              <a:gd name="T11" fmla="*/ 2147483647 h 144"/>
              <a:gd name="T12" fmla="*/ 2147483647 w 151"/>
              <a:gd name="T13" fmla="*/ 2147483647 h 144"/>
              <a:gd name="T14" fmla="*/ 2147483647 w 151"/>
              <a:gd name="T15" fmla="*/ 2147483647 h 144"/>
              <a:gd name="T16" fmla="*/ 2147483647 w 151"/>
              <a:gd name="T17" fmla="*/ 2147483647 h 144"/>
              <a:gd name="T18" fmla="*/ 2147483647 w 151"/>
              <a:gd name="T19" fmla="*/ 2147483647 h 144"/>
              <a:gd name="T20" fmla="*/ 2147483647 w 151"/>
              <a:gd name="T21" fmla="*/ 2147483647 h 1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1"/>
              <a:gd name="T34" fmla="*/ 0 h 144"/>
              <a:gd name="T35" fmla="*/ 151 w 151"/>
              <a:gd name="T36" fmla="*/ 144 h 14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1" h="144">
                <a:moveTo>
                  <a:pt x="92" y="56"/>
                </a:moveTo>
                <a:lnTo>
                  <a:pt x="75" y="0"/>
                </a:lnTo>
                <a:lnTo>
                  <a:pt x="57" y="56"/>
                </a:lnTo>
                <a:lnTo>
                  <a:pt x="0" y="56"/>
                </a:lnTo>
                <a:lnTo>
                  <a:pt x="46" y="88"/>
                </a:lnTo>
                <a:lnTo>
                  <a:pt x="29" y="144"/>
                </a:lnTo>
                <a:lnTo>
                  <a:pt x="75" y="109"/>
                </a:lnTo>
                <a:lnTo>
                  <a:pt x="123" y="144"/>
                </a:lnTo>
                <a:lnTo>
                  <a:pt x="105" y="88"/>
                </a:lnTo>
                <a:lnTo>
                  <a:pt x="151" y="56"/>
                </a:lnTo>
                <a:lnTo>
                  <a:pt x="92" y="5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16" name="Freeform 27"/>
          <p:cNvSpPr>
            <a:spLocks/>
          </p:cNvSpPr>
          <p:nvPr/>
        </p:nvSpPr>
        <p:spPr bwMode="auto">
          <a:xfrm>
            <a:off x="1731963" y="5599113"/>
            <a:ext cx="119062" cy="114300"/>
          </a:xfrm>
          <a:custGeom>
            <a:avLst/>
            <a:gdLst>
              <a:gd name="T0" fmla="*/ 2147483647 w 152"/>
              <a:gd name="T1" fmla="*/ 2147483647 h 143"/>
              <a:gd name="T2" fmla="*/ 2147483647 w 152"/>
              <a:gd name="T3" fmla="*/ 0 h 143"/>
              <a:gd name="T4" fmla="*/ 2147483647 w 152"/>
              <a:gd name="T5" fmla="*/ 2147483647 h 143"/>
              <a:gd name="T6" fmla="*/ 0 w 152"/>
              <a:gd name="T7" fmla="*/ 2147483647 h 143"/>
              <a:gd name="T8" fmla="*/ 2147483647 w 152"/>
              <a:gd name="T9" fmla="*/ 2147483647 h 143"/>
              <a:gd name="T10" fmla="*/ 2147483647 w 152"/>
              <a:gd name="T11" fmla="*/ 2147483647 h 143"/>
              <a:gd name="T12" fmla="*/ 2147483647 w 152"/>
              <a:gd name="T13" fmla="*/ 2147483647 h 143"/>
              <a:gd name="T14" fmla="*/ 2147483647 w 152"/>
              <a:gd name="T15" fmla="*/ 2147483647 h 143"/>
              <a:gd name="T16" fmla="*/ 2147483647 w 152"/>
              <a:gd name="T17" fmla="*/ 2147483647 h 143"/>
              <a:gd name="T18" fmla="*/ 2147483647 w 152"/>
              <a:gd name="T19" fmla="*/ 2147483647 h 143"/>
              <a:gd name="T20" fmla="*/ 2147483647 w 152"/>
              <a:gd name="T21" fmla="*/ 2147483647 h 14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2"/>
              <a:gd name="T34" fmla="*/ 0 h 143"/>
              <a:gd name="T35" fmla="*/ 152 w 152"/>
              <a:gd name="T36" fmla="*/ 143 h 14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2" h="143">
                <a:moveTo>
                  <a:pt x="92" y="53"/>
                </a:moveTo>
                <a:lnTo>
                  <a:pt x="75" y="0"/>
                </a:lnTo>
                <a:lnTo>
                  <a:pt x="58" y="53"/>
                </a:lnTo>
                <a:lnTo>
                  <a:pt x="0" y="53"/>
                </a:lnTo>
                <a:lnTo>
                  <a:pt x="46" y="88"/>
                </a:lnTo>
                <a:lnTo>
                  <a:pt x="29" y="143"/>
                </a:lnTo>
                <a:lnTo>
                  <a:pt x="75" y="109"/>
                </a:lnTo>
                <a:lnTo>
                  <a:pt x="123" y="143"/>
                </a:lnTo>
                <a:lnTo>
                  <a:pt x="104" y="88"/>
                </a:lnTo>
                <a:lnTo>
                  <a:pt x="152" y="53"/>
                </a:lnTo>
                <a:lnTo>
                  <a:pt x="92" y="53"/>
                </a:lnTo>
                <a:close/>
              </a:path>
            </a:pathLst>
          </a:custGeom>
          <a:solidFill>
            <a:srgbClr val="00FF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17" name="Text Box 28"/>
          <p:cNvSpPr txBox="1">
            <a:spLocks noChangeArrowheads="1"/>
          </p:cNvSpPr>
          <p:nvPr/>
        </p:nvSpPr>
        <p:spPr bwMode="auto">
          <a:xfrm>
            <a:off x="1447800" y="990600"/>
            <a:ext cx="594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What</a:t>
            </a:r>
            <a:r>
              <a:rPr lang="en-US" sz="200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  <a:cs typeface="Times New Roman" pitchFamily="18" charset="0"/>
              </a:rPr>
              <a:t>we measure = Student</a:t>
            </a:r>
            <a:r>
              <a:rPr lang="en-US" sz="2000" b="1">
                <a:solidFill>
                  <a:schemeClr val="hlink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FF3300"/>
                </a:solidFill>
                <a:latin typeface="Arial" charset="0"/>
                <a:cs typeface="Times New Roman" pitchFamily="18" charset="0"/>
              </a:rPr>
              <a:t>Proficiency</a:t>
            </a:r>
            <a:r>
              <a:rPr lang="en-US" sz="2000" b="1">
                <a:solidFill>
                  <a:schemeClr val="hlink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  <a:cs typeface="Times New Roman" pitchFamily="18" charset="0"/>
              </a:rPr>
              <a:t>Model</a:t>
            </a:r>
          </a:p>
        </p:txBody>
      </p:sp>
      <p:grpSp>
        <p:nvGrpSpPr>
          <p:cNvPr id="37918" name="Group 29"/>
          <p:cNvGrpSpPr>
            <a:grpSpLocks/>
          </p:cNvGrpSpPr>
          <p:nvPr/>
        </p:nvGrpSpPr>
        <p:grpSpPr bwMode="auto">
          <a:xfrm>
            <a:off x="1524000" y="1295400"/>
            <a:ext cx="4419600" cy="4595813"/>
            <a:chOff x="960" y="816"/>
            <a:chExt cx="2784" cy="2895"/>
          </a:xfrm>
        </p:grpSpPr>
        <p:grpSp>
          <p:nvGrpSpPr>
            <p:cNvPr id="37921" name="Group 30"/>
            <p:cNvGrpSpPr>
              <a:grpSpLocks/>
            </p:cNvGrpSpPr>
            <p:nvPr/>
          </p:nvGrpSpPr>
          <p:grpSpPr bwMode="auto">
            <a:xfrm>
              <a:off x="1758" y="2884"/>
              <a:ext cx="1078" cy="827"/>
              <a:chOff x="1824" y="2470"/>
              <a:chExt cx="1078" cy="827"/>
            </a:xfrm>
          </p:grpSpPr>
          <p:sp>
            <p:nvSpPr>
              <p:cNvPr id="37923" name="Freeform 31"/>
              <p:cNvSpPr>
                <a:spLocks/>
              </p:cNvSpPr>
              <p:nvPr/>
            </p:nvSpPr>
            <p:spPr bwMode="auto">
              <a:xfrm>
                <a:off x="2003" y="3261"/>
                <a:ext cx="899" cy="36"/>
              </a:xfrm>
              <a:custGeom>
                <a:avLst/>
                <a:gdLst>
                  <a:gd name="T0" fmla="*/ 27 w 1797"/>
                  <a:gd name="T1" fmla="*/ 0 h 73"/>
                  <a:gd name="T2" fmla="*/ 0 w 1797"/>
                  <a:gd name="T3" fmla="*/ 0 h 73"/>
                  <a:gd name="T4" fmla="*/ 2 w 1797"/>
                  <a:gd name="T5" fmla="*/ 1 h 73"/>
                  <a:gd name="T6" fmla="*/ 29 w 1797"/>
                  <a:gd name="T7" fmla="*/ 1 h 73"/>
                  <a:gd name="T8" fmla="*/ 27 w 1797"/>
                  <a:gd name="T9" fmla="*/ 0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97"/>
                  <a:gd name="T16" fmla="*/ 0 h 73"/>
                  <a:gd name="T17" fmla="*/ 1797 w 1797"/>
                  <a:gd name="T18" fmla="*/ 73 h 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97" h="73">
                    <a:moveTo>
                      <a:pt x="1726" y="0"/>
                    </a:moveTo>
                    <a:lnTo>
                      <a:pt x="0" y="0"/>
                    </a:lnTo>
                    <a:lnTo>
                      <a:pt x="71" y="73"/>
                    </a:lnTo>
                    <a:lnTo>
                      <a:pt x="1797" y="73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24" name="Freeform 32"/>
              <p:cNvSpPr>
                <a:spLocks/>
              </p:cNvSpPr>
              <p:nvPr/>
            </p:nvSpPr>
            <p:spPr bwMode="auto">
              <a:xfrm>
                <a:off x="2866" y="2470"/>
                <a:ext cx="36" cy="827"/>
              </a:xfrm>
              <a:custGeom>
                <a:avLst/>
                <a:gdLst>
                  <a:gd name="T0" fmla="*/ 2 w 71"/>
                  <a:gd name="T1" fmla="*/ 25 h 1655"/>
                  <a:gd name="T2" fmla="*/ 0 w 71"/>
                  <a:gd name="T3" fmla="*/ 24 h 1655"/>
                  <a:gd name="T4" fmla="*/ 0 w 71"/>
                  <a:gd name="T5" fmla="*/ 0 h 1655"/>
                  <a:gd name="T6" fmla="*/ 2 w 71"/>
                  <a:gd name="T7" fmla="*/ 1 h 1655"/>
                  <a:gd name="T8" fmla="*/ 2 w 71"/>
                  <a:gd name="T9" fmla="*/ 25 h 16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1655"/>
                  <a:gd name="T17" fmla="*/ 71 w 71"/>
                  <a:gd name="T18" fmla="*/ 1655 h 16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1655">
                    <a:moveTo>
                      <a:pt x="71" y="1655"/>
                    </a:moveTo>
                    <a:lnTo>
                      <a:pt x="0" y="1582"/>
                    </a:lnTo>
                    <a:lnTo>
                      <a:pt x="0" y="0"/>
                    </a:lnTo>
                    <a:lnTo>
                      <a:pt x="71" y="73"/>
                    </a:lnTo>
                    <a:lnTo>
                      <a:pt x="71" y="1655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25" name="Rectangle 33"/>
              <p:cNvSpPr>
                <a:spLocks noChangeArrowheads="1"/>
              </p:cNvSpPr>
              <p:nvPr/>
            </p:nvSpPr>
            <p:spPr bwMode="auto">
              <a:xfrm>
                <a:off x="2003" y="2470"/>
                <a:ext cx="863" cy="79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26" name="Rectangle 34"/>
              <p:cNvSpPr>
                <a:spLocks noChangeArrowheads="1"/>
              </p:cNvSpPr>
              <p:nvPr/>
            </p:nvSpPr>
            <p:spPr bwMode="auto">
              <a:xfrm>
                <a:off x="2100" y="2493"/>
                <a:ext cx="66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Evidence Models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37927" name="Freeform 35"/>
              <p:cNvSpPr>
                <a:spLocks/>
              </p:cNvSpPr>
              <p:nvPr/>
            </p:nvSpPr>
            <p:spPr bwMode="auto">
              <a:xfrm>
                <a:off x="2039" y="3144"/>
                <a:ext cx="341" cy="18"/>
              </a:xfrm>
              <a:custGeom>
                <a:avLst/>
                <a:gdLst>
                  <a:gd name="T0" fmla="*/ 11 w 682"/>
                  <a:gd name="T1" fmla="*/ 0 h 36"/>
                  <a:gd name="T2" fmla="*/ 0 w 682"/>
                  <a:gd name="T3" fmla="*/ 0 h 36"/>
                  <a:gd name="T4" fmla="*/ 1 w 682"/>
                  <a:gd name="T5" fmla="*/ 1 h 36"/>
                  <a:gd name="T6" fmla="*/ 11 w 682"/>
                  <a:gd name="T7" fmla="*/ 1 h 36"/>
                  <a:gd name="T8" fmla="*/ 11 w 682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2"/>
                  <a:gd name="T16" fmla="*/ 0 h 36"/>
                  <a:gd name="T17" fmla="*/ 682 w 682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2" h="36">
                    <a:moveTo>
                      <a:pt x="648" y="0"/>
                    </a:moveTo>
                    <a:lnTo>
                      <a:pt x="0" y="0"/>
                    </a:lnTo>
                    <a:lnTo>
                      <a:pt x="36" y="36"/>
                    </a:lnTo>
                    <a:lnTo>
                      <a:pt x="682" y="36"/>
                    </a:lnTo>
                    <a:lnTo>
                      <a:pt x="648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28" name="Freeform 36"/>
              <p:cNvSpPr>
                <a:spLocks/>
              </p:cNvSpPr>
              <p:nvPr/>
            </p:nvSpPr>
            <p:spPr bwMode="auto">
              <a:xfrm>
                <a:off x="2363" y="2659"/>
                <a:ext cx="17" cy="503"/>
              </a:xfrm>
              <a:custGeom>
                <a:avLst/>
                <a:gdLst>
                  <a:gd name="T0" fmla="*/ 1 w 34"/>
                  <a:gd name="T1" fmla="*/ 15 h 1007"/>
                  <a:gd name="T2" fmla="*/ 0 w 34"/>
                  <a:gd name="T3" fmla="*/ 15 h 1007"/>
                  <a:gd name="T4" fmla="*/ 0 w 34"/>
                  <a:gd name="T5" fmla="*/ 0 h 1007"/>
                  <a:gd name="T6" fmla="*/ 1 w 34"/>
                  <a:gd name="T7" fmla="*/ 0 h 1007"/>
                  <a:gd name="T8" fmla="*/ 1 w 34"/>
                  <a:gd name="T9" fmla="*/ 15 h 10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1007"/>
                  <a:gd name="T17" fmla="*/ 34 w 34"/>
                  <a:gd name="T18" fmla="*/ 1007 h 10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1007">
                    <a:moveTo>
                      <a:pt x="34" y="1007"/>
                    </a:moveTo>
                    <a:lnTo>
                      <a:pt x="0" y="971"/>
                    </a:lnTo>
                    <a:lnTo>
                      <a:pt x="0" y="0"/>
                    </a:lnTo>
                    <a:lnTo>
                      <a:pt x="34" y="37"/>
                    </a:lnTo>
                    <a:lnTo>
                      <a:pt x="34" y="1007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29" name="Rectangle 37"/>
              <p:cNvSpPr>
                <a:spLocks noChangeArrowheads="1"/>
              </p:cNvSpPr>
              <p:nvPr/>
            </p:nvSpPr>
            <p:spPr bwMode="auto">
              <a:xfrm>
                <a:off x="2039" y="2659"/>
                <a:ext cx="324" cy="485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30" name="Freeform 38"/>
              <p:cNvSpPr>
                <a:spLocks/>
              </p:cNvSpPr>
              <p:nvPr/>
            </p:nvSpPr>
            <p:spPr bwMode="auto">
              <a:xfrm>
                <a:off x="2075" y="2856"/>
                <a:ext cx="72" cy="72"/>
              </a:xfrm>
              <a:custGeom>
                <a:avLst/>
                <a:gdLst>
                  <a:gd name="T0" fmla="*/ 0 w 144"/>
                  <a:gd name="T1" fmla="*/ 2 h 143"/>
                  <a:gd name="T2" fmla="*/ 1 w 144"/>
                  <a:gd name="T3" fmla="*/ 1 h 143"/>
                  <a:gd name="T4" fmla="*/ 1 w 144"/>
                  <a:gd name="T5" fmla="*/ 1 h 143"/>
                  <a:gd name="T6" fmla="*/ 1 w 144"/>
                  <a:gd name="T7" fmla="*/ 1 h 143"/>
                  <a:gd name="T8" fmla="*/ 1 w 144"/>
                  <a:gd name="T9" fmla="*/ 1 h 143"/>
                  <a:gd name="T10" fmla="*/ 1 w 144"/>
                  <a:gd name="T11" fmla="*/ 0 h 143"/>
                  <a:gd name="T12" fmla="*/ 1 w 144"/>
                  <a:gd name="T13" fmla="*/ 1 h 143"/>
                  <a:gd name="T14" fmla="*/ 2 w 144"/>
                  <a:gd name="T15" fmla="*/ 1 h 143"/>
                  <a:gd name="T16" fmla="*/ 2 w 144"/>
                  <a:gd name="T17" fmla="*/ 1 h 143"/>
                  <a:gd name="T18" fmla="*/ 2 w 144"/>
                  <a:gd name="T19" fmla="*/ 1 h 143"/>
                  <a:gd name="T20" fmla="*/ 2 w 144"/>
                  <a:gd name="T21" fmla="*/ 2 h 143"/>
                  <a:gd name="T22" fmla="*/ 2 w 144"/>
                  <a:gd name="T23" fmla="*/ 2 h 143"/>
                  <a:gd name="T24" fmla="*/ 2 w 144"/>
                  <a:gd name="T25" fmla="*/ 2 h 143"/>
                  <a:gd name="T26" fmla="*/ 2 w 144"/>
                  <a:gd name="T27" fmla="*/ 3 h 143"/>
                  <a:gd name="T28" fmla="*/ 1 w 144"/>
                  <a:gd name="T29" fmla="*/ 3 h 143"/>
                  <a:gd name="T30" fmla="*/ 1 w 144"/>
                  <a:gd name="T31" fmla="*/ 3 h 143"/>
                  <a:gd name="T32" fmla="*/ 1 w 144"/>
                  <a:gd name="T33" fmla="*/ 3 h 143"/>
                  <a:gd name="T34" fmla="*/ 1 w 144"/>
                  <a:gd name="T35" fmla="*/ 3 h 143"/>
                  <a:gd name="T36" fmla="*/ 1 w 144"/>
                  <a:gd name="T37" fmla="*/ 2 h 143"/>
                  <a:gd name="T38" fmla="*/ 1 w 144"/>
                  <a:gd name="T39" fmla="*/ 2 h 143"/>
                  <a:gd name="T40" fmla="*/ 0 w 144"/>
                  <a:gd name="T41" fmla="*/ 2 h 14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44"/>
                  <a:gd name="T64" fmla="*/ 0 h 143"/>
                  <a:gd name="T65" fmla="*/ 144 w 144"/>
                  <a:gd name="T66" fmla="*/ 143 h 14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44" h="143">
                    <a:moveTo>
                      <a:pt x="0" y="72"/>
                    </a:moveTo>
                    <a:lnTo>
                      <a:pt x="2" y="49"/>
                    </a:lnTo>
                    <a:lnTo>
                      <a:pt x="14" y="30"/>
                    </a:lnTo>
                    <a:lnTo>
                      <a:pt x="29" y="13"/>
                    </a:lnTo>
                    <a:lnTo>
                      <a:pt x="50" y="3"/>
                    </a:lnTo>
                    <a:lnTo>
                      <a:pt x="71" y="0"/>
                    </a:lnTo>
                    <a:lnTo>
                      <a:pt x="94" y="3"/>
                    </a:lnTo>
                    <a:lnTo>
                      <a:pt x="114" y="13"/>
                    </a:lnTo>
                    <a:lnTo>
                      <a:pt x="129" y="30"/>
                    </a:lnTo>
                    <a:lnTo>
                      <a:pt x="140" y="49"/>
                    </a:lnTo>
                    <a:lnTo>
                      <a:pt x="144" y="72"/>
                    </a:lnTo>
                    <a:lnTo>
                      <a:pt x="140" y="94"/>
                    </a:lnTo>
                    <a:lnTo>
                      <a:pt x="129" y="115"/>
                    </a:lnTo>
                    <a:lnTo>
                      <a:pt x="114" y="130"/>
                    </a:lnTo>
                    <a:lnTo>
                      <a:pt x="94" y="140"/>
                    </a:lnTo>
                    <a:lnTo>
                      <a:pt x="71" y="143"/>
                    </a:lnTo>
                    <a:lnTo>
                      <a:pt x="50" y="140"/>
                    </a:lnTo>
                    <a:lnTo>
                      <a:pt x="29" y="130"/>
                    </a:lnTo>
                    <a:lnTo>
                      <a:pt x="14" y="115"/>
                    </a:lnTo>
                    <a:lnTo>
                      <a:pt x="2" y="94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008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31" name="Freeform 39"/>
              <p:cNvSpPr>
                <a:spLocks/>
              </p:cNvSpPr>
              <p:nvPr/>
            </p:nvSpPr>
            <p:spPr bwMode="auto">
              <a:xfrm>
                <a:off x="2075" y="3000"/>
                <a:ext cx="72" cy="72"/>
              </a:xfrm>
              <a:custGeom>
                <a:avLst/>
                <a:gdLst>
                  <a:gd name="T0" fmla="*/ 0 w 144"/>
                  <a:gd name="T1" fmla="*/ 1 h 144"/>
                  <a:gd name="T2" fmla="*/ 1 w 144"/>
                  <a:gd name="T3" fmla="*/ 1 h 144"/>
                  <a:gd name="T4" fmla="*/ 1 w 144"/>
                  <a:gd name="T5" fmla="*/ 1 h 144"/>
                  <a:gd name="T6" fmla="*/ 1 w 144"/>
                  <a:gd name="T7" fmla="*/ 1 h 144"/>
                  <a:gd name="T8" fmla="*/ 1 w 144"/>
                  <a:gd name="T9" fmla="*/ 1 h 144"/>
                  <a:gd name="T10" fmla="*/ 1 w 144"/>
                  <a:gd name="T11" fmla="*/ 0 h 144"/>
                  <a:gd name="T12" fmla="*/ 1 w 144"/>
                  <a:gd name="T13" fmla="*/ 1 h 144"/>
                  <a:gd name="T14" fmla="*/ 2 w 144"/>
                  <a:gd name="T15" fmla="*/ 1 h 144"/>
                  <a:gd name="T16" fmla="*/ 2 w 144"/>
                  <a:gd name="T17" fmla="*/ 1 h 144"/>
                  <a:gd name="T18" fmla="*/ 2 w 144"/>
                  <a:gd name="T19" fmla="*/ 1 h 144"/>
                  <a:gd name="T20" fmla="*/ 2 w 144"/>
                  <a:gd name="T21" fmla="*/ 1 h 144"/>
                  <a:gd name="T22" fmla="*/ 2 w 144"/>
                  <a:gd name="T23" fmla="*/ 1 h 144"/>
                  <a:gd name="T24" fmla="*/ 2 w 144"/>
                  <a:gd name="T25" fmla="*/ 2 h 144"/>
                  <a:gd name="T26" fmla="*/ 2 w 144"/>
                  <a:gd name="T27" fmla="*/ 2 h 144"/>
                  <a:gd name="T28" fmla="*/ 1 w 144"/>
                  <a:gd name="T29" fmla="*/ 2 h 144"/>
                  <a:gd name="T30" fmla="*/ 1 w 144"/>
                  <a:gd name="T31" fmla="*/ 2 h 144"/>
                  <a:gd name="T32" fmla="*/ 1 w 144"/>
                  <a:gd name="T33" fmla="*/ 2 h 144"/>
                  <a:gd name="T34" fmla="*/ 1 w 144"/>
                  <a:gd name="T35" fmla="*/ 2 h 144"/>
                  <a:gd name="T36" fmla="*/ 1 w 144"/>
                  <a:gd name="T37" fmla="*/ 2 h 144"/>
                  <a:gd name="T38" fmla="*/ 1 w 144"/>
                  <a:gd name="T39" fmla="*/ 1 h 144"/>
                  <a:gd name="T40" fmla="*/ 0 w 144"/>
                  <a:gd name="T41" fmla="*/ 1 h 14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44"/>
                  <a:gd name="T64" fmla="*/ 0 h 144"/>
                  <a:gd name="T65" fmla="*/ 144 w 144"/>
                  <a:gd name="T66" fmla="*/ 144 h 14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44" h="144">
                    <a:moveTo>
                      <a:pt x="0" y="73"/>
                    </a:moveTo>
                    <a:lnTo>
                      <a:pt x="2" y="50"/>
                    </a:lnTo>
                    <a:lnTo>
                      <a:pt x="14" y="31"/>
                    </a:lnTo>
                    <a:lnTo>
                      <a:pt x="29" y="14"/>
                    </a:lnTo>
                    <a:lnTo>
                      <a:pt x="50" y="4"/>
                    </a:lnTo>
                    <a:lnTo>
                      <a:pt x="71" y="0"/>
                    </a:lnTo>
                    <a:lnTo>
                      <a:pt x="94" y="4"/>
                    </a:lnTo>
                    <a:lnTo>
                      <a:pt x="114" y="14"/>
                    </a:lnTo>
                    <a:lnTo>
                      <a:pt x="129" y="31"/>
                    </a:lnTo>
                    <a:lnTo>
                      <a:pt x="140" y="50"/>
                    </a:lnTo>
                    <a:lnTo>
                      <a:pt x="144" y="73"/>
                    </a:lnTo>
                    <a:lnTo>
                      <a:pt x="140" y="94"/>
                    </a:lnTo>
                    <a:lnTo>
                      <a:pt x="129" y="115"/>
                    </a:lnTo>
                    <a:lnTo>
                      <a:pt x="114" y="131"/>
                    </a:lnTo>
                    <a:lnTo>
                      <a:pt x="94" y="140"/>
                    </a:lnTo>
                    <a:lnTo>
                      <a:pt x="71" y="144"/>
                    </a:lnTo>
                    <a:lnTo>
                      <a:pt x="50" y="140"/>
                    </a:lnTo>
                    <a:lnTo>
                      <a:pt x="29" y="131"/>
                    </a:lnTo>
                    <a:lnTo>
                      <a:pt x="14" y="115"/>
                    </a:lnTo>
                    <a:lnTo>
                      <a:pt x="2" y="94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8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32" name="Rectangle 40"/>
              <p:cNvSpPr>
                <a:spLocks noChangeArrowheads="1"/>
              </p:cNvSpPr>
              <p:nvPr/>
            </p:nvSpPr>
            <p:spPr bwMode="auto">
              <a:xfrm>
                <a:off x="2255" y="2821"/>
                <a:ext cx="71" cy="72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33" name="Rectangle 41"/>
              <p:cNvSpPr>
                <a:spLocks noChangeArrowheads="1"/>
              </p:cNvSpPr>
              <p:nvPr/>
            </p:nvSpPr>
            <p:spPr bwMode="auto">
              <a:xfrm>
                <a:off x="2255" y="2928"/>
                <a:ext cx="71" cy="72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34" name="Rectangle 42"/>
              <p:cNvSpPr>
                <a:spLocks noChangeArrowheads="1"/>
              </p:cNvSpPr>
              <p:nvPr/>
            </p:nvSpPr>
            <p:spPr bwMode="auto">
              <a:xfrm>
                <a:off x="2255" y="3037"/>
                <a:ext cx="71" cy="72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35" name="Line 43"/>
              <p:cNvSpPr>
                <a:spLocks noChangeShapeType="1"/>
              </p:cNvSpPr>
              <p:nvPr/>
            </p:nvSpPr>
            <p:spPr bwMode="auto">
              <a:xfrm flipV="1">
                <a:off x="2147" y="2867"/>
                <a:ext cx="76" cy="26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36" name="Freeform 44"/>
              <p:cNvSpPr>
                <a:spLocks/>
              </p:cNvSpPr>
              <p:nvPr/>
            </p:nvSpPr>
            <p:spPr bwMode="auto">
              <a:xfrm>
                <a:off x="2206" y="2850"/>
                <a:ext cx="49" cy="42"/>
              </a:xfrm>
              <a:custGeom>
                <a:avLst/>
                <a:gdLst>
                  <a:gd name="T0" fmla="*/ 2 w 98"/>
                  <a:gd name="T1" fmla="*/ 0 h 85"/>
                  <a:gd name="T2" fmla="*/ 1 w 98"/>
                  <a:gd name="T3" fmla="*/ 1 h 85"/>
                  <a:gd name="T4" fmla="*/ 1 w 98"/>
                  <a:gd name="T5" fmla="*/ 1 h 85"/>
                  <a:gd name="T6" fmla="*/ 1 w 98"/>
                  <a:gd name="T7" fmla="*/ 1 h 85"/>
                  <a:gd name="T8" fmla="*/ 1 w 98"/>
                  <a:gd name="T9" fmla="*/ 1 h 85"/>
                  <a:gd name="T10" fmla="*/ 1 w 98"/>
                  <a:gd name="T11" fmla="*/ 0 h 85"/>
                  <a:gd name="T12" fmla="*/ 1 w 98"/>
                  <a:gd name="T13" fmla="*/ 0 h 85"/>
                  <a:gd name="T14" fmla="*/ 1 w 98"/>
                  <a:gd name="T15" fmla="*/ 0 h 85"/>
                  <a:gd name="T16" fmla="*/ 1 w 98"/>
                  <a:gd name="T17" fmla="*/ 0 h 85"/>
                  <a:gd name="T18" fmla="*/ 1 w 98"/>
                  <a:gd name="T19" fmla="*/ 0 h 85"/>
                  <a:gd name="T20" fmla="*/ 1 w 98"/>
                  <a:gd name="T21" fmla="*/ 0 h 85"/>
                  <a:gd name="T22" fmla="*/ 1 w 98"/>
                  <a:gd name="T23" fmla="*/ 0 h 85"/>
                  <a:gd name="T24" fmla="*/ 1 w 98"/>
                  <a:gd name="T25" fmla="*/ 0 h 85"/>
                  <a:gd name="T26" fmla="*/ 1 w 98"/>
                  <a:gd name="T27" fmla="*/ 0 h 85"/>
                  <a:gd name="T28" fmla="*/ 1 w 98"/>
                  <a:gd name="T29" fmla="*/ 0 h 85"/>
                  <a:gd name="T30" fmla="*/ 1 w 98"/>
                  <a:gd name="T31" fmla="*/ 0 h 85"/>
                  <a:gd name="T32" fmla="*/ 1 w 98"/>
                  <a:gd name="T33" fmla="*/ 0 h 85"/>
                  <a:gd name="T34" fmla="*/ 1 w 98"/>
                  <a:gd name="T35" fmla="*/ 0 h 85"/>
                  <a:gd name="T36" fmla="*/ 0 w 98"/>
                  <a:gd name="T37" fmla="*/ 0 h 85"/>
                  <a:gd name="T38" fmla="*/ 2 w 98"/>
                  <a:gd name="T39" fmla="*/ 0 h 8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98"/>
                  <a:gd name="T61" fmla="*/ 0 h 85"/>
                  <a:gd name="T62" fmla="*/ 98 w 98"/>
                  <a:gd name="T63" fmla="*/ 85 h 8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98" h="85">
                    <a:moveTo>
                      <a:pt x="98" y="14"/>
                    </a:moveTo>
                    <a:lnTo>
                      <a:pt x="29" y="85"/>
                    </a:lnTo>
                    <a:lnTo>
                      <a:pt x="29" y="79"/>
                    </a:lnTo>
                    <a:lnTo>
                      <a:pt x="29" y="73"/>
                    </a:lnTo>
                    <a:lnTo>
                      <a:pt x="29" y="67"/>
                    </a:lnTo>
                    <a:lnTo>
                      <a:pt x="29" y="62"/>
                    </a:lnTo>
                    <a:lnTo>
                      <a:pt x="29" y="58"/>
                    </a:lnTo>
                    <a:lnTo>
                      <a:pt x="27" y="52"/>
                    </a:lnTo>
                    <a:lnTo>
                      <a:pt x="27" y="46"/>
                    </a:lnTo>
                    <a:lnTo>
                      <a:pt x="25" y="40"/>
                    </a:lnTo>
                    <a:lnTo>
                      <a:pt x="23" y="37"/>
                    </a:lnTo>
                    <a:lnTo>
                      <a:pt x="21" y="31"/>
                    </a:lnTo>
                    <a:lnTo>
                      <a:pt x="19" y="27"/>
                    </a:lnTo>
                    <a:lnTo>
                      <a:pt x="18" y="21"/>
                    </a:lnTo>
                    <a:lnTo>
                      <a:pt x="14" y="17"/>
                    </a:lnTo>
                    <a:lnTo>
                      <a:pt x="12" y="12"/>
                    </a:lnTo>
                    <a:lnTo>
                      <a:pt x="8" y="8"/>
                    </a:lnTo>
                    <a:lnTo>
                      <a:pt x="4" y="4"/>
                    </a:lnTo>
                    <a:lnTo>
                      <a:pt x="0" y="0"/>
                    </a:lnTo>
                    <a:lnTo>
                      <a:pt x="98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37" name="Line 45"/>
              <p:cNvSpPr>
                <a:spLocks noChangeShapeType="1"/>
              </p:cNvSpPr>
              <p:nvPr/>
            </p:nvSpPr>
            <p:spPr bwMode="auto">
              <a:xfrm>
                <a:off x="2147" y="2893"/>
                <a:ext cx="80" cy="5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38" name="Freeform 46"/>
              <p:cNvSpPr>
                <a:spLocks/>
              </p:cNvSpPr>
              <p:nvPr/>
            </p:nvSpPr>
            <p:spPr bwMode="auto">
              <a:xfrm>
                <a:off x="2206" y="2922"/>
                <a:ext cx="49" cy="43"/>
              </a:xfrm>
              <a:custGeom>
                <a:avLst/>
                <a:gdLst>
                  <a:gd name="T0" fmla="*/ 2 w 98"/>
                  <a:gd name="T1" fmla="*/ 1 h 86"/>
                  <a:gd name="T2" fmla="*/ 0 w 98"/>
                  <a:gd name="T3" fmla="*/ 1 h 86"/>
                  <a:gd name="T4" fmla="*/ 1 w 98"/>
                  <a:gd name="T5" fmla="*/ 1 h 86"/>
                  <a:gd name="T6" fmla="*/ 1 w 98"/>
                  <a:gd name="T7" fmla="*/ 1 h 86"/>
                  <a:gd name="T8" fmla="*/ 1 w 98"/>
                  <a:gd name="T9" fmla="*/ 1 h 86"/>
                  <a:gd name="T10" fmla="*/ 1 w 98"/>
                  <a:gd name="T11" fmla="*/ 1 h 86"/>
                  <a:gd name="T12" fmla="*/ 1 w 98"/>
                  <a:gd name="T13" fmla="*/ 1 h 86"/>
                  <a:gd name="T14" fmla="*/ 1 w 98"/>
                  <a:gd name="T15" fmla="*/ 1 h 86"/>
                  <a:gd name="T16" fmla="*/ 1 w 98"/>
                  <a:gd name="T17" fmla="*/ 1 h 86"/>
                  <a:gd name="T18" fmla="*/ 1 w 98"/>
                  <a:gd name="T19" fmla="*/ 1 h 86"/>
                  <a:gd name="T20" fmla="*/ 1 w 98"/>
                  <a:gd name="T21" fmla="*/ 1 h 86"/>
                  <a:gd name="T22" fmla="*/ 1 w 98"/>
                  <a:gd name="T23" fmla="*/ 1 h 86"/>
                  <a:gd name="T24" fmla="*/ 1 w 98"/>
                  <a:gd name="T25" fmla="*/ 1 h 86"/>
                  <a:gd name="T26" fmla="*/ 1 w 98"/>
                  <a:gd name="T27" fmla="*/ 1 h 86"/>
                  <a:gd name="T28" fmla="*/ 1 w 98"/>
                  <a:gd name="T29" fmla="*/ 1 h 86"/>
                  <a:gd name="T30" fmla="*/ 1 w 98"/>
                  <a:gd name="T31" fmla="*/ 1 h 86"/>
                  <a:gd name="T32" fmla="*/ 1 w 98"/>
                  <a:gd name="T33" fmla="*/ 1 h 86"/>
                  <a:gd name="T34" fmla="*/ 1 w 98"/>
                  <a:gd name="T35" fmla="*/ 1 h 86"/>
                  <a:gd name="T36" fmla="*/ 1 w 98"/>
                  <a:gd name="T37" fmla="*/ 0 h 86"/>
                  <a:gd name="T38" fmla="*/ 2 w 98"/>
                  <a:gd name="T39" fmla="*/ 1 h 8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98"/>
                  <a:gd name="T61" fmla="*/ 0 h 86"/>
                  <a:gd name="T62" fmla="*/ 98 w 98"/>
                  <a:gd name="T63" fmla="*/ 86 h 8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98" h="86">
                    <a:moveTo>
                      <a:pt x="98" y="86"/>
                    </a:moveTo>
                    <a:lnTo>
                      <a:pt x="0" y="73"/>
                    </a:lnTo>
                    <a:lnTo>
                      <a:pt x="4" y="71"/>
                    </a:lnTo>
                    <a:lnTo>
                      <a:pt x="10" y="67"/>
                    </a:lnTo>
                    <a:lnTo>
                      <a:pt x="14" y="65"/>
                    </a:lnTo>
                    <a:lnTo>
                      <a:pt x="18" y="61"/>
                    </a:lnTo>
                    <a:lnTo>
                      <a:pt x="21" y="58"/>
                    </a:lnTo>
                    <a:lnTo>
                      <a:pt x="25" y="54"/>
                    </a:lnTo>
                    <a:lnTo>
                      <a:pt x="29" y="50"/>
                    </a:lnTo>
                    <a:lnTo>
                      <a:pt x="33" y="44"/>
                    </a:lnTo>
                    <a:lnTo>
                      <a:pt x="35" y="40"/>
                    </a:lnTo>
                    <a:lnTo>
                      <a:pt x="39" y="36"/>
                    </a:lnTo>
                    <a:lnTo>
                      <a:pt x="41" y="31"/>
                    </a:lnTo>
                    <a:lnTo>
                      <a:pt x="42" y="27"/>
                    </a:lnTo>
                    <a:lnTo>
                      <a:pt x="44" y="21"/>
                    </a:lnTo>
                    <a:lnTo>
                      <a:pt x="46" y="15"/>
                    </a:lnTo>
                    <a:lnTo>
                      <a:pt x="48" y="12"/>
                    </a:lnTo>
                    <a:lnTo>
                      <a:pt x="48" y="6"/>
                    </a:lnTo>
                    <a:lnTo>
                      <a:pt x="50" y="0"/>
                    </a:lnTo>
                    <a:lnTo>
                      <a:pt x="98" y="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39" name="Line 47"/>
              <p:cNvSpPr>
                <a:spLocks noChangeShapeType="1"/>
              </p:cNvSpPr>
              <p:nvPr/>
            </p:nvSpPr>
            <p:spPr bwMode="auto">
              <a:xfrm flipV="1">
                <a:off x="2147" y="2983"/>
                <a:ext cx="80" cy="5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0" name="Freeform 48"/>
              <p:cNvSpPr>
                <a:spLocks/>
              </p:cNvSpPr>
              <p:nvPr/>
            </p:nvSpPr>
            <p:spPr bwMode="auto">
              <a:xfrm>
                <a:off x="2206" y="2965"/>
                <a:ext cx="49" cy="42"/>
              </a:xfrm>
              <a:custGeom>
                <a:avLst/>
                <a:gdLst>
                  <a:gd name="T0" fmla="*/ 2 w 98"/>
                  <a:gd name="T1" fmla="*/ 0 h 85"/>
                  <a:gd name="T2" fmla="*/ 1 w 98"/>
                  <a:gd name="T3" fmla="*/ 1 h 85"/>
                  <a:gd name="T4" fmla="*/ 1 w 98"/>
                  <a:gd name="T5" fmla="*/ 1 h 85"/>
                  <a:gd name="T6" fmla="*/ 1 w 98"/>
                  <a:gd name="T7" fmla="*/ 1 h 85"/>
                  <a:gd name="T8" fmla="*/ 1 w 98"/>
                  <a:gd name="T9" fmla="*/ 1 h 85"/>
                  <a:gd name="T10" fmla="*/ 1 w 98"/>
                  <a:gd name="T11" fmla="*/ 1 h 85"/>
                  <a:gd name="T12" fmla="*/ 1 w 98"/>
                  <a:gd name="T13" fmla="*/ 0 h 85"/>
                  <a:gd name="T14" fmla="*/ 1 w 98"/>
                  <a:gd name="T15" fmla="*/ 0 h 85"/>
                  <a:gd name="T16" fmla="*/ 1 w 98"/>
                  <a:gd name="T17" fmla="*/ 0 h 85"/>
                  <a:gd name="T18" fmla="*/ 1 w 98"/>
                  <a:gd name="T19" fmla="*/ 0 h 85"/>
                  <a:gd name="T20" fmla="*/ 1 w 98"/>
                  <a:gd name="T21" fmla="*/ 0 h 85"/>
                  <a:gd name="T22" fmla="*/ 1 w 98"/>
                  <a:gd name="T23" fmla="*/ 0 h 85"/>
                  <a:gd name="T24" fmla="*/ 1 w 98"/>
                  <a:gd name="T25" fmla="*/ 0 h 85"/>
                  <a:gd name="T26" fmla="*/ 1 w 98"/>
                  <a:gd name="T27" fmla="*/ 0 h 85"/>
                  <a:gd name="T28" fmla="*/ 1 w 98"/>
                  <a:gd name="T29" fmla="*/ 0 h 85"/>
                  <a:gd name="T30" fmla="*/ 1 w 98"/>
                  <a:gd name="T31" fmla="*/ 0 h 85"/>
                  <a:gd name="T32" fmla="*/ 1 w 98"/>
                  <a:gd name="T33" fmla="*/ 0 h 85"/>
                  <a:gd name="T34" fmla="*/ 1 w 98"/>
                  <a:gd name="T35" fmla="*/ 0 h 85"/>
                  <a:gd name="T36" fmla="*/ 0 w 98"/>
                  <a:gd name="T37" fmla="*/ 0 h 85"/>
                  <a:gd name="T38" fmla="*/ 2 w 98"/>
                  <a:gd name="T39" fmla="*/ 0 h 8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98"/>
                  <a:gd name="T61" fmla="*/ 0 h 85"/>
                  <a:gd name="T62" fmla="*/ 98 w 98"/>
                  <a:gd name="T63" fmla="*/ 85 h 8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98" h="85">
                    <a:moveTo>
                      <a:pt x="98" y="0"/>
                    </a:moveTo>
                    <a:lnTo>
                      <a:pt x="50" y="85"/>
                    </a:lnTo>
                    <a:lnTo>
                      <a:pt x="48" y="81"/>
                    </a:lnTo>
                    <a:lnTo>
                      <a:pt x="48" y="75"/>
                    </a:lnTo>
                    <a:lnTo>
                      <a:pt x="46" y="69"/>
                    </a:lnTo>
                    <a:lnTo>
                      <a:pt x="44" y="64"/>
                    </a:lnTo>
                    <a:lnTo>
                      <a:pt x="42" y="60"/>
                    </a:lnTo>
                    <a:lnTo>
                      <a:pt x="41" y="54"/>
                    </a:lnTo>
                    <a:lnTo>
                      <a:pt x="39" y="50"/>
                    </a:lnTo>
                    <a:lnTo>
                      <a:pt x="35" y="44"/>
                    </a:lnTo>
                    <a:lnTo>
                      <a:pt x="33" y="41"/>
                    </a:lnTo>
                    <a:lnTo>
                      <a:pt x="29" y="37"/>
                    </a:lnTo>
                    <a:lnTo>
                      <a:pt x="25" y="33"/>
                    </a:lnTo>
                    <a:lnTo>
                      <a:pt x="21" y="29"/>
                    </a:lnTo>
                    <a:lnTo>
                      <a:pt x="18" y="25"/>
                    </a:lnTo>
                    <a:lnTo>
                      <a:pt x="14" y="21"/>
                    </a:lnTo>
                    <a:lnTo>
                      <a:pt x="10" y="18"/>
                    </a:lnTo>
                    <a:lnTo>
                      <a:pt x="4" y="16"/>
                    </a:lnTo>
                    <a:lnTo>
                      <a:pt x="0" y="12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1" name="Line 49"/>
              <p:cNvSpPr>
                <a:spLocks noChangeShapeType="1"/>
              </p:cNvSpPr>
              <p:nvPr/>
            </p:nvSpPr>
            <p:spPr bwMode="auto">
              <a:xfrm>
                <a:off x="2291" y="2893"/>
                <a:ext cx="1" cy="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2" name="Freeform 50"/>
              <p:cNvSpPr>
                <a:spLocks/>
              </p:cNvSpPr>
              <p:nvPr/>
            </p:nvSpPr>
            <p:spPr bwMode="auto">
              <a:xfrm>
                <a:off x="2269" y="2884"/>
                <a:ext cx="44" cy="44"/>
              </a:xfrm>
              <a:custGeom>
                <a:avLst/>
                <a:gdLst>
                  <a:gd name="T0" fmla="*/ 1 w 88"/>
                  <a:gd name="T1" fmla="*/ 1 h 88"/>
                  <a:gd name="T2" fmla="*/ 0 w 88"/>
                  <a:gd name="T3" fmla="*/ 0 h 88"/>
                  <a:gd name="T4" fmla="*/ 1 w 88"/>
                  <a:gd name="T5" fmla="*/ 1 h 88"/>
                  <a:gd name="T6" fmla="*/ 1 w 88"/>
                  <a:gd name="T7" fmla="*/ 1 h 88"/>
                  <a:gd name="T8" fmla="*/ 1 w 88"/>
                  <a:gd name="T9" fmla="*/ 1 h 88"/>
                  <a:gd name="T10" fmla="*/ 1 w 88"/>
                  <a:gd name="T11" fmla="*/ 1 h 88"/>
                  <a:gd name="T12" fmla="*/ 1 w 88"/>
                  <a:gd name="T13" fmla="*/ 1 h 88"/>
                  <a:gd name="T14" fmla="*/ 1 w 88"/>
                  <a:gd name="T15" fmla="*/ 1 h 88"/>
                  <a:gd name="T16" fmla="*/ 1 w 88"/>
                  <a:gd name="T17" fmla="*/ 1 h 88"/>
                  <a:gd name="T18" fmla="*/ 1 w 88"/>
                  <a:gd name="T19" fmla="*/ 1 h 88"/>
                  <a:gd name="T20" fmla="*/ 1 w 88"/>
                  <a:gd name="T21" fmla="*/ 1 h 88"/>
                  <a:gd name="T22" fmla="*/ 1 w 88"/>
                  <a:gd name="T23" fmla="*/ 1 h 88"/>
                  <a:gd name="T24" fmla="*/ 1 w 88"/>
                  <a:gd name="T25" fmla="*/ 1 h 88"/>
                  <a:gd name="T26" fmla="*/ 1 w 88"/>
                  <a:gd name="T27" fmla="*/ 1 h 88"/>
                  <a:gd name="T28" fmla="*/ 1 w 88"/>
                  <a:gd name="T29" fmla="*/ 1 h 88"/>
                  <a:gd name="T30" fmla="*/ 1 w 88"/>
                  <a:gd name="T31" fmla="*/ 1 h 88"/>
                  <a:gd name="T32" fmla="*/ 1 w 88"/>
                  <a:gd name="T33" fmla="*/ 1 h 88"/>
                  <a:gd name="T34" fmla="*/ 1 w 88"/>
                  <a:gd name="T35" fmla="*/ 1 h 88"/>
                  <a:gd name="T36" fmla="*/ 1 w 88"/>
                  <a:gd name="T37" fmla="*/ 0 h 88"/>
                  <a:gd name="T38" fmla="*/ 1 w 88"/>
                  <a:gd name="T39" fmla="*/ 1 h 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88"/>
                  <a:gd name="T61" fmla="*/ 0 h 88"/>
                  <a:gd name="T62" fmla="*/ 88 w 88"/>
                  <a:gd name="T63" fmla="*/ 88 h 8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88" h="88">
                    <a:moveTo>
                      <a:pt x="44" y="88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9" y="4"/>
                    </a:lnTo>
                    <a:lnTo>
                      <a:pt x="13" y="6"/>
                    </a:lnTo>
                    <a:lnTo>
                      <a:pt x="19" y="8"/>
                    </a:lnTo>
                    <a:lnTo>
                      <a:pt x="25" y="10"/>
                    </a:lnTo>
                    <a:lnTo>
                      <a:pt x="31" y="10"/>
                    </a:lnTo>
                    <a:lnTo>
                      <a:pt x="34" y="10"/>
                    </a:lnTo>
                    <a:lnTo>
                      <a:pt x="40" y="12"/>
                    </a:lnTo>
                    <a:lnTo>
                      <a:pt x="46" y="12"/>
                    </a:lnTo>
                    <a:lnTo>
                      <a:pt x="52" y="10"/>
                    </a:lnTo>
                    <a:lnTo>
                      <a:pt x="57" y="10"/>
                    </a:lnTo>
                    <a:lnTo>
                      <a:pt x="61" y="10"/>
                    </a:lnTo>
                    <a:lnTo>
                      <a:pt x="67" y="8"/>
                    </a:lnTo>
                    <a:lnTo>
                      <a:pt x="73" y="6"/>
                    </a:lnTo>
                    <a:lnTo>
                      <a:pt x="79" y="4"/>
                    </a:lnTo>
                    <a:lnTo>
                      <a:pt x="82" y="2"/>
                    </a:lnTo>
                    <a:lnTo>
                      <a:pt x="88" y="0"/>
                    </a:lnTo>
                    <a:lnTo>
                      <a:pt x="44" y="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3" name="Line 51"/>
              <p:cNvSpPr>
                <a:spLocks noChangeShapeType="1"/>
              </p:cNvSpPr>
              <p:nvPr/>
            </p:nvSpPr>
            <p:spPr bwMode="auto">
              <a:xfrm>
                <a:off x="2147" y="3037"/>
                <a:ext cx="76" cy="25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4" name="Freeform 52"/>
              <p:cNvSpPr>
                <a:spLocks/>
              </p:cNvSpPr>
              <p:nvPr/>
            </p:nvSpPr>
            <p:spPr bwMode="auto">
              <a:xfrm>
                <a:off x="2206" y="3038"/>
                <a:ext cx="49" cy="42"/>
              </a:xfrm>
              <a:custGeom>
                <a:avLst/>
                <a:gdLst>
                  <a:gd name="T0" fmla="*/ 2 w 98"/>
                  <a:gd name="T1" fmla="*/ 1 h 84"/>
                  <a:gd name="T2" fmla="*/ 0 w 98"/>
                  <a:gd name="T3" fmla="*/ 1 h 84"/>
                  <a:gd name="T4" fmla="*/ 1 w 98"/>
                  <a:gd name="T5" fmla="*/ 1 h 84"/>
                  <a:gd name="T6" fmla="*/ 1 w 98"/>
                  <a:gd name="T7" fmla="*/ 1 h 84"/>
                  <a:gd name="T8" fmla="*/ 1 w 98"/>
                  <a:gd name="T9" fmla="*/ 1 h 84"/>
                  <a:gd name="T10" fmla="*/ 1 w 98"/>
                  <a:gd name="T11" fmla="*/ 1 h 84"/>
                  <a:gd name="T12" fmla="*/ 1 w 98"/>
                  <a:gd name="T13" fmla="*/ 1 h 84"/>
                  <a:gd name="T14" fmla="*/ 1 w 98"/>
                  <a:gd name="T15" fmla="*/ 1 h 84"/>
                  <a:gd name="T16" fmla="*/ 1 w 98"/>
                  <a:gd name="T17" fmla="*/ 1 h 84"/>
                  <a:gd name="T18" fmla="*/ 1 w 98"/>
                  <a:gd name="T19" fmla="*/ 1 h 84"/>
                  <a:gd name="T20" fmla="*/ 1 w 98"/>
                  <a:gd name="T21" fmla="*/ 1 h 84"/>
                  <a:gd name="T22" fmla="*/ 1 w 98"/>
                  <a:gd name="T23" fmla="*/ 1 h 84"/>
                  <a:gd name="T24" fmla="*/ 1 w 98"/>
                  <a:gd name="T25" fmla="*/ 1 h 84"/>
                  <a:gd name="T26" fmla="*/ 1 w 98"/>
                  <a:gd name="T27" fmla="*/ 1 h 84"/>
                  <a:gd name="T28" fmla="*/ 1 w 98"/>
                  <a:gd name="T29" fmla="*/ 1 h 84"/>
                  <a:gd name="T30" fmla="*/ 1 w 98"/>
                  <a:gd name="T31" fmla="*/ 1 h 84"/>
                  <a:gd name="T32" fmla="*/ 1 w 98"/>
                  <a:gd name="T33" fmla="*/ 1 h 84"/>
                  <a:gd name="T34" fmla="*/ 1 w 98"/>
                  <a:gd name="T35" fmla="*/ 1 h 84"/>
                  <a:gd name="T36" fmla="*/ 1 w 98"/>
                  <a:gd name="T37" fmla="*/ 0 h 84"/>
                  <a:gd name="T38" fmla="*/ 2 w 98"/>
                  <a:gd name="T39" fmla="*/ 1 h 8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98"/>
                  <a:gd name="T61" fmla="*/ 0 h 84"/>
                  <a:gd name="T62" fmla="*/ 98 w 98"/>
                  <a:gd name="T63" fmla="*/ 84 h 84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98" h="84">
                    <a:moveTo>
                      <a:pt x="98" y="69"/>
                    </a:moveTo>
                    <a:lnTo>
                      <a:pt x="0" y="84"/>
                    </a:lnTo>
                    <a:lnTo>
                      <a:pt x="4" y="79"/>
                    </a:lnTo>
                    <a:lnTo>
                      <a:pt x="8" y="75"/>
                    </a:lnTo>
                    <a:lnTo>
                      <a:pt x="12" y="71"/>
                    </a:lnTo>
                    <a:lnTo>
                      <a:pt x="14" y="67"/>
                    </a:lnTo>
                    <a:lnTo>
                      <a:pt x="18" y="61"/>
                    </a:lnTo>
                    <a:lnTo>
                      <a:pt x="19" y="58"/>
                    </a:lnTo>
                    <a:lnTo>
                      <a:pt x="21" y="52"/>
                    </a:lnTo>
                    <a:lnTo>
                      <a:pt x="23" y="48"/>
                    </a:lnTo>
                    <a:lnTo>
                      <a:pt x="25" y="42"/>
                    </a:lnTo>
                    <a:lnTo>
                      <a:pt x="27" y="37"/>
                    </a:lnTo>
                    <a:lnTo>
                      <a:pt x="27" y="33"/>
                    </a:lnTo>
                    <a:lnTo>
                      <a:pt x="29" y="27"/>
                    </a:lnTo>
                    <a:lnTo>
                      <a:pt x="29" y="21"/>
                    </a:lnTo>
                    <a:lnTo>
                      <a:pt x="29" y="15"/>
                    </a:lnTo>
                    <a:lnTo>
                      <a:pt x="29" y="10"/>
                    </a:lnTo>
                    <a:lnTo>
                      <a:pt x="29" y="6"/>
                    </a:lnTo>
                    <a:lnTo>
                      <a:pt x="29" y="0"/>
                    </a:lnTo>
                    <a:lnTo>
                      <a:pt x="98" y="6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5" name="Rectangle 53"/>
              <p:cNvSpPr>
                <a:spLocks noChangeArrowheads="1"/>
              </p:cNvSpPr>
              <p:nvPr/>
            </p:nvSpPr>
            <p:spPr bwMode="auto">
              <a:xfrm>
                <a:off x="2150" y="2662"/>
                <a:ext cx="100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</a:rPr>
                  <a:t>Stat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37946" name="Rectangle 54"/>
              <p:cNvSpPr>
                <a:spLocks noChangeArrowheads="1"/>
              </p:cNvSpPr>
              <p:nvPr/>
            </p:nvSpPr>
            <p:spPr bwMode="auto">
              <a:xfrm>
                <a:off x="2120" y="2739"/>
                <a:ext cx="160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</a:rPr>
                  <a:t>model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37947" name="Freeform 55"/>
              <p:cNvSpPr>
                <a:spLocks/>
              </p:cNvSpPr>
              <p:nvPr/>
            </p:nvSpPr>
            <p:spPr bwMode="auto">
              <a:xfrm>
                <a:off x="2452" y="3144"/>
                <a:ext cx="396" cy="18"/>
              </a:xfrm>
              <a:custGeom>
                <a:avLst/>
                <a:gdLst>
                  <a:gd name="T0" fmla="*/ 12 w 792"/>
                  <a:gd name="T1" fmla="*/ 0 h 36"/>
                  <a:gd name="T2" fmla="*/ 0 w 792"/>
                  <a:gd name="T3" fmla="*/ 0 h 36"/>
                  <a:gd name="T4" fmla="*/ 1 w 792"/>
                  <a:gd name="T5" fmla="*/ 1 h 36"/>
                  <a:gd name="T6" fmla="*/ 12 w 792"/>
                  <a:gd name="T7" fmla="*/ 1 h 36"/>
                  <a:gd name="T8" fmla="*/ 12 w 792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2"/>
                  <a:gd name="T16" fmla="*/ 0 h 36"/>
                  <a:gd name="T17" fmla="*/ 792 w 792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2" h="36">
                    <a:moveTo>
                      <a:pt x="756" y="0"/>
                    </a:moveTo>
                    <a:lnTo>
                      <a:pt x="0" y="0"/>
                    </a:lnTo>
                    <a:lnTo>
                      <a:pt x="37" y="36"/>
                    </a:lnTo>
                    <a:lnTo>
                      <a:pt x="792" y="36"/>
                    </a:lnTo>
                    <a:lnTo>
                      <a:pt x="756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8" name="Freeform 56"/>
              <p:cNvSpPr>
                <a:spLocks/>
              </p:cNvSpPr>
              <p:nvPr/>
            </p:nvSpPr>
            <p:spPr bwMode="auto">
              <a:xfrm>
                <a:off x="2830" y="2659"/>
                <a:ext cx="18" cy="503"/>
              </a:xfrm>
              <a:custGeom>
                <a:avLst/>
                <a:gdLst>
                  <a:gd name="T0" fmla="*/ 1 w 36"/>
                  <a:gd name="T1" fmla="*/ 15 h 1007"/>
                  <a:gd name="T2" fmla="*/ 0 w 36"/>
                  <a:gd name="T3" fmla="*/ 15 h 1007"/>
                  <a:gd name="T4" fmla="*/ 0 w 36"/>
                  <a:gd name="T5" fmla="*/ 0 h 1007"/>
                  <a:gd name="T6" fmla="*/ 1 w 36"/>
                  <a:gd name="T7" fmla="*/ 0 h 1007"/>
                  <a:gd name="T8" fmla="*/ 1 w 36"/>
                  <a:gd name="T9" fmla="*/ 15 h 10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1007"/>
                  <a:gd name="T17" fmla="*/ 36 w 36"/>
                  <a:gd name="T18" fmla="*/ 1007 h 10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1007">
                    <a:moveTo>
                      <a:pt x="36" y="1007"/>
                    </a:moveTo>
                    <a:lnTo>
                      <a:pt x="0" y="971"/>
                    </a:lnTo>
                    <a:lnTo>
                      <a:pt x="0" y="0"/>
                    </a:lnTo>
                    <a:lnTo>
                      <a:pt x="36" y="37"/>
                    </a:lnTo>
                    <a:lnTo>
                      <a:pt x="36" y="1007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9" name="Rectangle 57"/>
              <p:cNvSpPr>
                <a:spLocks noChangeArrowheads="1"/>
              </p:cNvSpPr>
              <p:nvPr/>
            </p:nvSpPr>
            <p:spPr bwMode="auto">
              <a:xfrm>
                <a:off x="2452" y="2659"/>
                <a:ext cx="378" cy="485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50" name="Rectangle 58"/>
              <p:cNvSpPr>
                <a:spLocks noChangeArrowheads="1"/>
              </p:cNvSpPr>
              <p:nvPr/>
            </p:nvSpPr>
            <p:spPr bwMode="auto">
              <a:xfrm>
                <a:off x="2522" y="2653"/>
                <a:ext cx="238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</a:rPr>
                  <a:t>Evidence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37951" name="Rectangle 59"/>
              <p:cNvSpPr>
                <a:spLocks noChangeArrowheads="1"/>
              </p:cNvSpPr>
              <p:nvPr/>
            </p:nvSpPr>
            <p:spPr bwMode="auto">
              <a:xfrm>
                <a:off x="2568" y="2730"/>
                <a:ext cx="146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</a:rPr>
                  <a:t>Rules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37952" name="Rectangle 60"/>
              <p:cNvSpPr>
                <a:spLocks noChangeArrowheads="1"/>
              </p:cNvSpPr>
              <p:nvPr/>
            </p:nvSpPr>
            <p:spPr bwMode="auto">
              <a:xfrm>
                <a:off x="2480" y="2838"/>
                <a:ext cx="72" cy="72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53" name="Rectangle 61"/>
              <p:cNvSpPr>
                <a:spLocks noChangeArrowheads="1"/>
              </p:cNvSpPr>
              <p:nvPr/>
            </p:nvSpPr>
            <p:spPr bwMode="auto">
              <a:xfrm>
                <a:off x="2480" y="2946"/>
                <a:ext cx="72" cy="72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54" name="Rectangle 62"/>
              <p:cNvSpPr>
                <a:spLocks noChangeArrowheads="1"/>
              </p:cNvSpPr>
              <p:nvPr/>
            </p:nvSpPr>
            <p:spPr bwMode="auto">
              <a:xfrm>
                <a:off x="2480" y="3054"/>
                <a:ext cx="72" cy="73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55" name="Rectangle 63"/>
              <p:cNvSpPr>
                <a:spLocks noChangeArrowheads="1"/>
              </p:cNvSpPr>
              <p:nvPr/>
            </p:nvSpPr>
            <p:spPr bwMode="auto">
              <a:xfrm>
                <a:off x="2677" y="2838"/>
                <a:ext cx="126" cy="306"/>
              </a:xfrm>
              <a:prstGeom prst="rect">
                <a:avLst/>
              </a:prstGeom>
              <a:solidFill>
                <a:srgbClr val="FFFF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56" name="Freeform 64"/>
              <p:cNvSpPr>
                <a:spLocks/>
              </p:cNvSpPr>
              <p:nvPr/>
            </p:nvSpPr>
            <p:spPr bwMode="auto">
              <a:xfrm>
                <a:off x="2696" y="2856"/>
                <a:ext cx="72" cy="54"/>
              </a:xfrm>
              <a:custGeom>
                <a:avLst/>
                <a:gdLst>
                  <a:gd name="T0" fmla="*/ 1 w 144"/>
                  <a:gd name="T1" fmla="*/ 2 h 107"/>
                  <a:gd name="T2" fmla="*/ 1 w 144"/>
                  <a:gd name="T3" fmla="*/ 2 h 107"/>
                  <a:gd name="T4" fmla="*/ 2 w 144"/>
                  <a:gd name="T5" fmla="*/ 1 h 107"/>
                  <a:gd name="T6" fmla="*/ 1 w 144"/>
                  <a:gd name="T7" fmla="*/ 0 h 107"/>
                  <a:gd name="T8" fmla="*/ 1 w 144"/>
                  <a:gd name="T9" fmla="*/ 0 h 107"/>
                  <a:gd name="T10" fmla="*/ 0 w 144"/>
                  <a:gd name="T11" fmla="*/ 1 h 107"/>
                  <a:gd name="T12" fmla="*/ 1 w 144"/>
                  <a:gd name="T13" fmla="*/ 2 h 10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4"/>
                  <a:gd name="T22" fmla="*/ 0 h 107"/>
                  <a:gd name="T23" fmla="*/ 144 w 144"/>
                  <a:gd name="T24" fmla="*/ 107 h 10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4" h="107">
                    <a:moveTo>
                      <a:pt x="35" y="107"/>
                    </a:moveTo>
                    <a:lnTo>
                      <a:pt x="108" y="107"/>
                    </a:lnTo>
                    <a:lnTo>
                      <a:pt x="144" y="53"/>
                    </a:lnTo>
                    <a:lnTo>
                      <a:pt x="108" y="0"/>
                    </a:lnTo>
                    <a:lnTo>
                      <a:pt x="35" y="0"/>
                    </a:lnTo>
                    <a:lnTo>
                      <a:pt x="0" y="53"/>
                    </a:lnTo>
                    <a:lnTo>
                      <a:pt x="35" y="107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57" name="Freeform 65"/>
              <p:cNvSpPr>
                <a:spLocks/>
              </p:cNvSpPr>
              <p:nvPr/>
            </p:nvSpPr>
            <p:spPr bwMode="auto">
              <a:xfrm>
                <a:off x="2723" y="3072"/>
                <a:ext cx="80" cy="55"/>
              </a:xfrm>
              <a:custGeom>
                <a:avLst/>
                <a:gdLst>
                  <a:gd name="T0" fmla="*/ 0 w 161"/>
                  <a:gd name="T1" fmla="*/ 2 h 109"/>
                  <a:gd name="T2" fmla="*/ 1 w 161"/>
                  <a:gd name="T3" fmla="*/ 2 h 109"/>
                  <a:gd name="T4" fmla="*/ 2 w 161"/>
                  <a:gd name="T5" fmla="*/ 0 h 109"/>
                  <a:gd name="T6" fmla="*/ 0 w 161"/>
                  <a:gd name="T7" fmla="*/ 0 h 109"/>
                  <a:gd name="T8" fmla="*/ 0 w 161"/>
                  <a:gd name="T9" fmla="*/ 2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1"/>
                  <a:gd name="T16" fmla="*/ 0 h 109"/>
                  <a:gd name="T17" fmla="*/ 161 w 161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1" h="109">
                    <a:moveTo>
                      <a:pt x="40" y="109"/>
                    </a:moveTo>
                    <a:lnTo>
                      <a:pt x="121" y="109"/>
                    </a:lnTo>
                    <a:lnTo>
                      <a:pt x="161" y="0"/>
                    </a:lnTo>
                    <a:lnTo>
                      <a:pt x="0" y="0"/>
                    </a:lnTo>
                    <a:lnTo>
                      <a:pt x="40" y="109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58" name="Freeform 66"/>
              <p:cNvSpPr>
                <a:spLocks/>
              </p:cNvSpPr>
              <p:nvPr/>
            </p:nvSpPr>
            <p:spPr bwMode="auto">
              <a:xfrm>
                <a:off x="2696" y="3054"/>
                <a:ext cx="72" cy="55"/>
              </a:xfrm>
              <a:custGeom>
                <a:avLst/>
                <a:gdLst>
                  <a:gd name="T0" fmla="*/ 0 w 144"/>
                  <a:gd name="T1" fmla="*/ 1 h 109"/>
                  <a:gd name="T2" fmla="*/ 1 w 144"/>
                  <a:gd name="T3" fmla="*/ 0 h 109"/>
                  <a:gd name="T4" fmla="*/ 2 w 144"/>
                  <a:gd name="T5" fmla="*/ 1 h 109"/>
                  <a:gd name="T6" fmla="*/ 1 w 144"/>
                  <a:gd name="T7" fmla="*/ 2 h 109"/>
                  <a:gd name="T8" fmla="*/ 0 w 144"/>
                  <a:gd name="T9" fmla="*/ 1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109"/>
                  <a:gd name="T17" fmla="*/ 144 w 144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109">
                    <a:moveTo>
                      <a:pt x="0" y="55"/>
                    </a:moveTo>
                    <a:lnTo>
                      <a:pt x="71" y="0"/>
                    </a:lnTo>
                    <a:lnTo>
                      <a:pt x="144" y="55"/>
                    </a:lnTo>
                    <a:lnTo>
                      <a:pt x="71" y="109"/>
                    </a:ln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59" name="Rectangle 67"/>
              <p:cNvSpPr>
                <a:spLocks noChangeArrowheads="1"/>
              </p:cNvSpPr>
              <p:nvPr/>
            </p:nvSpPr>
            <p:spPr bwMode="auto">
              <a:xfrm>
                <a:off x="2696" y="3018"/>
                <a:ext cx="96" cy="36"/>
              </a:xfrm>
              <a:prstGeom prst="rect">
                <a:avLst/>
              </a:prstGeom>
              <a:solidFill>
                <a:srgbClr val="FFFF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60" name="Freeform 68"/>
              <p:cNvSpPr>
                <a:spLocks/>
              </p:cNvSpPr>
              <p:nvPr/>
            </p:nvSpPr>
            <p:spPr bwMode="auto">
              <a:xfrm>
                <a:off x="2731" y="2893"/>
                <a:ext cx="72" cy="53"/>
              </a:xfrm>
              <a:custGeom>
                <a:avLst/>
                <a:gdLst>
                  <a:gd name="T0" fmla="*/ 1 w 144"/>
                  <a:gd name="T1" fmla="*/ 0 h 108"/>
                  <a:gd name="T2" fmla="*/ 2 w 144"/>
                  <a:gd name="T3" fmla="*/ 0 h 108"/>
                  <a:gd name="T4" fmla="*/ 2 w 144"/>
                  <a:gd name="T5" fmla="*/ 0 h 108"/>
                  <a:gd name="T6" fmla="*/ 2 w 144"/>
                  <a:gd name="T7" fmla="*/ 0 h 108"/>
                  <a:gd name="T8" fmla="*/ 2 w 144"/>
                  <a:gd name="T9" fmla="*/ 1 h 108"/>
                  <a:gd name="T10" fmla="*/ 2 w 144"/>
                  <a:gd name="T11" fmla="*/ 1 h 108"/>
                  <a:gd name="T12" fmla="*/ 1 w 144"/>
                  <a:gd name="T13" fmla="*/ 1 h 108"/>
                  <a:gd name="T14" fmla="*/ 1 w 144"/>
                  <a:gd name="T15" fmla="*/ 1 h 108"/>
                  <a:gd name="T16" fmla="*/ 0 w 144"/>
                  <a:gd name="T17" fmla="*/ 0 h 108"/>
                  <a:gd name="T18" fmla="*/ 1 w 144"/>
                  <a:gd name="T19" fmla="*/ 0 h 108"/>
                  <a:gd name="T20" fmla="*/ 1 w 144"/>
                  <a:gd name="T21" fmla="*/ 0 h 10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4"/>
                  <a:gd name="T34" fmla="*/ 0 h 108"/>
                  <a:gd name="T35" fmla="*/ 144 w 144"/>
                  <a:gd name="T36" fmla="*/ 108 h 10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4" h="108">
                    <a:moveTo>
                      <a:pt x="14" y="0"/>
                    </a:moveTo>
                    <a:lnTo>
                      <a:pt x="144" y="0"/>
                    </a:lnTo>
                    <a:lnTo>
                      <a:pt x="135" y="25"/>
                    </a:lnTo>
                    <a:lnTo>
                      <a:pt x="131" y="54"/>
                    </a:lnTo>
                    <a:lnTo>
                      <a:pt x="135" y="81"/>
                    </a:lnTo>
                    <a:lnTo>
                      <a:pt x="144" y="108"/>
                    </a:lnTo>
                    <a:lnTo>
                      <a:pt x="14" y="108"/>
                    </a:lnTo>
                    <a:lnTo>
                      <a:pt x="4" y="81"/>
                    </a:lnTo>
                    <a:lnTo>
                      <a:pt x="0" y="54"/>
                    </a:lnTo>
                    <a:lnTo>
                      <a:pt x="4" y="25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61" name="Freeform 69"/>
              <p:cNvSpPr>
                <a:spLocks/>
              </p:cNvSpPr>
              <p:nvPr/>
            </p:nvSpPr>
            <p:spPr bwMode="auto">
              <a:xfrm>
                <a:off x="2686" y="2946"/>
                <a:ext cx="82" cy="54"/>
              </a:xfrm>
              <a:custGeom>
                <a:avLst/>
                <a:gdLst>
                  <a:gd name="T0" fmla="*/ 1 w 163"/>
                  <a:gd name="T1" fmla="*/ 2 h 107"/>
                  <a:gd name="T2" fmla="*/ 2 w 163"/>
                  <a:gd name="T3" fmla="*/ 2 h 107"/>
                  <a:gd name="T4" fmla="*/ 3 w 163"/>
                  <a:gd name="T5" fmla="*/ 0 h 107"/>
                  <a:gd name="T6" fmla="*/ 0 w 163"/>
                  <a:gd name="T7" fmla="*/ 0 h 107"/>
                  <a:gd name="T8" fmla="*/ 1 w 163"/>
                  <a:gd name="T9" fmla="*/ 2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3"/>
                  <a:gd name="T16" fmla="*/ 0 h 107"/>
                  <a:gd name="T17" fmla="*/ 163 w 163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3" h="107">
                    <a:moveTo>
                      <a:pt x="40" y="107"/>
                    </a:moveTo>
                    <a:lnTo>
                      <a:pt x="123" y="107"/>
                    </a:lnTo>
                    <a:lnTo>
                      <a:pt x="163" y="0"/>
                    </a:lnTo>
                    <a:lnTo>
                      <a:pt x="0" y="0"/>
                    </a:lnTo>
                    <a:lnTo>
                      <a:pt x="40" y="107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62" name="Line 70"/>
              <p:cNvSpPr>
                <a:spLocks noChangeShapeType="1"/>
              </p:cNvSpPr>
              <p:nvPr/>
            </p:nvSpPr>
            <p:spPr bwMode="auto">
              <a:xfrm flipH="1" flipV="1">
                <a:off x="2596" y="2877"/>
                <a:ext cx="100" cy="6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63" name="Freeform 71"/>
              <p:cNvSpPr>
                <a:spLocks/>
              </p:cNvSpPr>
              <p:nvPr/>
            </p:nvSpPr>
            <p:spPr bwMode="auto">
              <a:xfrm>
                <a:off x="2552" y="2849"/>
                <a:ext cx="60" cy="59"/>
              </a:xfrm>
              <a:custGeom>
                <a:avLst/>
                <a:gdLst>
                  <a:gd name="T0" fmla="*/ 0 w 121"/>
                  <a:gd name="T1" fmla="*/ 0 h 119"/>
                  <a:gd name="T2" fmla="*/ 1 w 121"/>
                  <a:gd name="T3" fmla="*/ 0 h 119"/>
                  <a:gd name="T4" fmla="*/ 1 w 121"/>
                  <a:gd name="T5" fmla="*/ 0 h 119"/>
                  <a:gd name="T6" fmla="*/ 1 w 121"/>
                  <a:gd name="T7" fmla="*/ 0 h 119"/>
                  <a:gd name="T8" fmla="*/ 1 w 121"/>
                  <a:gd name="T9" fmla="*/ 0 h 119"/>
                  <a:gd name="T10" fmla="*/ 1 w 121"/>
                  <a:gd name="T11" fmla="*/ 0 h 119"/>
                  <a:gd name="T12" fmla="*/ 1 w 121"/>
                  <a:gd name="T13" fmla="*/ 0 h 119"/>
                  <a:gd name="T14" fmla="*/ 1 w 121"/>
                  <a:gd name="T15" fmla="*/ 0 h 119"/>
                  <a:gd name="T16" fmla="*/ 1 w 121"/>
                  <a:gd name="T17" fmla="*/ 0 h 119"/>
                  <a:gd name="T18" fmla="*/ 1 w 121"/>
                  <a:gd name="T19" fmla="*/ 0 h 119"/>
                  <a:gd name="T20" fmla="*/ 1 w 121"/>
                  <a:gd name="T21" fmla="*/ 0 h 119"/>
                  <a:gd name="T22" fmla="*/ 1 w 121"/>
                  <a:gd name="T23" fmla="*/ 1 h 119"/>
                  <a:gd name="T24" fmla="*/ 1 w 121"/>
                  <a:gd name="T25" fmla="*/ 1 h 119"/>
                  <a:gd name="T26" fmla="*/ 1 w 121"/>
                  <a:gd name="T27" fmla="*/ 1 h 119"/>
                  <a:gd name="T28" fmla="*/ 1 w 121"/>
                  <a:gd name="T29" fmla="*/ 1 h 119"/>
                  <a:gd name="T30" fmla="*/ 1 w 121"/>
                  <a:gd name="T31" fmla="*/ 1 h 119"/>
                  <a:gd name="T32" fmla="*/ 1 w 121"/>
                  <a:gd name="T33" fmla="*/ 1 h 119"/>
                  <a:gd name="T34" fmla="*/ 1 w 121"/>
                  <a:gd name="T35" fmla="*/ 1 h 119"/>
                  <a:gd name="T36" fmla="*/ 1 w 121"/>
                  <a:gd name="T37" fmla="*/ 1 h 119"/>
                  <a:gd name="T38" fmla="*/ 0 w 121"/>
                  <a:gd name="T39" fmla="*/ 0 h 11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21"/>
                  <a:gd name="T61" fmla="*/ 0 h 119"/>
                  <a:gd name="T62" fmla="*/ 121 w 121"/>
                  <a:gd name="T63" fmla="*/ 119 h 119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21" h="119">
                    <a:moveTo>
                      <a:pt x="0" y="52"/>
                    </a:moveTo>
                    <a:lnTo>
                      <a:pt x="121" y="0"/>
                    </a:lnTo>
                    <a:lnTo>
                      <a:pt x="119" y="6"/>
                    </a:lnTo>
                    <a:lnTo>
                      <a:pt x="115" y="14"/>
                    </a:lnTo>
                    <a:lnTo>
                      <a:pt x="113" y="19"/>
                    </a:lnTo>
                    <a:lnTo>
                      <a:pt x="109" y="27"/>
                    </a:lnTo>
                    <a:lnTo>
                      <a:pt x="107" y="33"/>
                    </a:lnTo>
                    <a:lnTo>
                      <a:pt x="105" y="41"/>
                    </a:lnTo>
                    <a:lnTo>
                      <a:pt x="105" y="48"/>
                    </a:lnTo>
                    <a:lnTo>
                      <a:pt x="103" y="54"/>
                    </a:lnTo>
                    <a:lnTo>
                      <a:pt x="103" y="62"/>
                    </a:lnTo>
                    <a:lnTo>
                      <a:pt x="103" y="69"/>
                    </a:lnTo>
                    <a:lnTo>
                      <a:pt x="103" y="77"/>
                    </a:lnTo>
                    <a:lnTo>
                      <a:pt x="105" y="85"/>
                    </a:lnTo>
                    <a:lnTo>
                      <a:pt x="105" y="90"/>
                    </a:lnTo>
                    <a:lnTo>
                      <a:pt x="107" y="98"/>
                    </a:lnTo>
                    <a:lnTo>
                      <a:pt x="109" y="106"/>
                    </a:lnTo>
                    <a:lnTo>
                      <a:pt x="111" y="111"/>
                    </a:lnTo>
                    <a:lnTo>
                      <a:pt x="115" y="119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64" name="Line 72"/>
              <p:cNvSpPr>
                <a:spLocks noChangeShapeType="1"/>
              </p:cNvSpPr>
              <p:nvPr/>
            </p:nvSpPr>
            <p:spPr bwMode="auto">
              <a:xfrm flipH="1" flipV="1">
                <a:off x="2596" y="2986"/>
                <a:ext cx="81" cy="6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65" name="Freeform 73"/>
              <p:cNvSpPr>
                <a:spLocks/>
              </p:cNvSpPr>
              <p:nvPr/>
            </p:nvSpPr>
            <p:spPr bwMode="auto">
              <a:xfrm>
                <a:off x="2552" y="2957"/>
                <a:ext cx="61" cy="59"/>
              </a:xfrm>
              <a:custGeom>
                <a:avLst/>
                <a:gdLst>
                  <a:gd name="T0" fmla="*/ 0 w 122"/>
                  <a:gd name="T1" fmla="*/ 0 h 119"/>
                  <a:gd name="T2" fmla="*/ 2 w 122"/>
                  <a:gd name="T3" fmla="*/ 0 h 119"/>
                  <a:gd name="T4" fmla="*/ 2 w 122"/>
                  <a:gd name="T5" fmla="*/ 0 h 119"/>
                  <a:gd name="T6" fmla="*/ 2 w 122"/>
                  <a:gd name="T7" fmla="*/ 0 h 119"/>
                  <a:gd name="T8" fmla="*/ 2 w 122"/>
                  <a:gd name="T9" fmla="*/ 0 h 119"/>
                  <a:gd name="T10" fmla="*/ 2 w 122"/>
                  <a:gd name="T11" fmla="*/ 0 h 119"/>
                  <a:gd name="T12" fmla="*/ 2 w 122"/>
                  <a:gd name="T13" fmla="*/ 0 h 119"/>
                  <a:gd name="T14" fmla="*/ 2 w 122"/>
                  <a:gd name="T15" fmla="*/ 0 h 119"/>
                  <a:gd name="T16" fmla="*/ 2 w 122"/>
                  <a:gd name="T17" fmla="*/ 0 h 119"/>
                  <a:gd name="T18" fmla="*/ 2 w 122"/>
                  <a:gd name="T19" fmla="*/ 0 h 119"/>
                  <a:gd name="T20" fmla="*/ 2 w 122"/>
                  <a:gd name="T21" fmla="*/ 0 h 119"/>
                  <a:gd name="T22" fmla="*/ 2 w 122"/>
                  <a:gd name="T23" fmla="*/ 1 h 119"/>
                  <a:gd name="T24" fmla="*/ 2 w 122"/>
                  <a:gd name="T25" fmla="*/ 1 h 119"/>
                  <a:gd name="T26" fmla="*/ 2 w 122"/>
                  <a:gd name="T27" fmla="*/ 1 h 119"/>
                  <a:gd name="T28" fmla="*/ 2 w 122"/>
                  <a:gd name="T29" fmla="*/ 1 h 119"/>
                  <a:gd name="T30" fmla="*/ 2 w 122"/>
                  <a:gd name="T31" fmla="*/ 1 h 119"/>
                  <a:gd name="T32" fmla="*/ 2 w 122"/>
                  <a:gd name="T33" fmla="*/ 1 h 119"/>
                  <a:gd name="T34" fmla="*/ 2 w 122"/>
                  <a:gd name="T35" fmla="*/ 1 h 119"/>
                  <a:gd name="T36" fmla="*/ 2 w 122"/>
                  <a:gd name="T37" fmla="*/ 1 h 119"/>
                  <a:gd name="T38" fmla="*/ 0 w 122"/>
                  <a:gd name="T39" fmla="*/ 0 h 11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22"/>
                  <a:gd name="T61" fmla="*/ 0 h 119"/>
                  <a:gd name="T62" fmla="*/ 122 w 122"/>
                  <a:gd name="T63" fmla="*/ 119 h 119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22" h="119">
                    <a:moveTo>
                      <a:pt x="0" y="50"/>
                    </a:moveTo>
                    <a:lnTo>
                      <a:pt x="122" y="0"/>
                    </a:lnTo>
                    <a:lnTo>
                      <a:pt x="119" y="6"/>
                    </a:lnTo>
                    <a:lnTo>
                      <a:pt x="115" y="13"/>
                    </a:lnTo>
                    <a:lnTo>
                      <a:pt x="113" y="19"/>
                    </a:lnTo>
                    <a:lnTo>
                      <a:pt x="109" y="27"/>
                    </a:lnTo>
                    <a:lnTo>
                      <a:pt x="107" y="33"/>
                    </a:lnTo>
                    <a:lnTo>
                      <a:pt x="105" y="40"/>
                    </a:lnTo>
                    <a:lnTo>
                      <a:pt x="105" y="48"/>
                    </a:lnTo>
                    <a:lnTo>
                      <a:pt x="103" y="54"/>
                    </a:lnTo>
                    <a:lnTo>
                      <a:pt x="103" y="61"/>
                    </a:lnTo>
                    <a:lnTo>
                      <a:pt x="103" y="69"/>
                    </a:lnTo>
                    <a:lnTo>
                      <a:pt x="103" y="77"/>
                    </a:lnTo>
                    <a:lnTo>
                      <a:pt x="103" y="84"/>
                    </a:lnTo>
                    <a:lnTo>
                      <a:pt x="105" y="90"/>
                    </a:lnTo>
                    <a:lnTo>
                      <a:pt x="107" y="98"/>
                    </a:lnTo>
                    <a:lnTo>
                      <a:pt x="109" y="105"/>
                    </a:lnTo>
                    <a:lnTo>
                      <a:pt x="111" y="111"/>
                    </a:lnTo>
                    <a:lnTo>
                      <a:pt x="113" y="119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66" name="Line 74"/>
              <p:cNvSpPr>
                <a:spLocks noChangeShapeType="1"/>
              </p:cNvSpPr>
              <p:nvPr/>
            </p:nvSpPr>
            <p:spPr bwMode="auto">
              <a:xfrm flipH="1">
                <a:off x="2596" y="3082"/>
                <a:ext cx="100" cy="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67" name="Freeform 75"/>
              <p:cNvSpPr>
                <a:spLocks/>
              </p:cNvSpPr>
              <p:nvPr/>
            </p:nvSpPr>
            <p:spPr bwMode="auto">
              <a:xfrm>
                <a:off x="2552" y="3057"/>
                <a:ext cx="60" cy="59"/>
              </a:xfrm>
              <a:custGeom>
                <a:avLst/>
                <a:gdLst>
                  <a:gd name="T0" fmla="*/ 0 w 121"/>
                  <a:gd name="T1" fmla="*/ 1 h 119"/>
                  <a:gd name="T2" fmla="*/ 1 w 121"/>
                  <a:gd name="T3" fmla="*/ 0 h 119"/>
                  <a:gd name="T4" fmla="*/ 1 w 121"/>
                  <a:gd name="T5" fmla="*/ 0 h 119"/>
                  <a:gd name="T6" fmla="*/ 1 w 121"/>
                  <a:gd name="T7" fmla="*/ 0 h 119"/>
                  <a:gd name="T8" fmla="*/ 1 w 121"/>
                  <a:gd name="T9" fmla="*/ 0 h 119"/>
                  <a:gd name="T10" fmla="*/ 1 w 121"/>
                  <a:gd name="T11" fmla="*/ 0 h 119"/>
                  <a:gd name="T12" fmla="*/ 1 w 121"/>
                  <a:gd name="T13" fmla="*/ 0 h 119"/>
                  <a:gd name="T14" fmla="*/ 1 w 121"/>
                  <a:gd name="T15" fmla="*/ 0 h 119"/>
                  <a:gd name="T16" fmla="*/ 1 w 121"/>
                  <a:gd name="T17" fmla="*/ 0 h 119"/>
                  <a:gd name="T18" fmla="*/ 1 w 121"/>
                  <a:gd name="T19" fmla="*/ 0 h 119"/>
                  <a:gd name="T20" fmla="*/ 1 w 121"/>
                  <a:gd name="T21" fmla="*/ 1 h 119"/>
                  <a:gd name="T22" fmla="*/ 1 w 121"/>
                  <a:gd name="T23" fmla="*/ 1 h 119"/>
                  <a:gd name="T24" fmla="*/ 1 w 121"/>
                  <a:gd name="T25" fmla="*/ 1 h 119"/>
                  <a:gd name="T26" fmla="*/ 1 w 121"/>
                  <a:gd name="T27" fmla="*/ 1 h 119"/>
                  <a:gd name="T28" fmla="*/ 1 w 121"/>
                  <a:gd name="T29" fmla="*/ 1 h 119"/>
                  <a:gd name="T30" fmla="*/ 1 w 121"/>
                  <a:gd name="T31" fmla="*/ 1 h 119"/>
                  <a:gd name="T32" fmla="*/ 1 w 121"/>
                  <a:gd name="T33" fmla="*/ 1 h 119"/>
                  <a:gd name="T34" fmla="*/ 1 w 121"/>
                  <a:gd name="T35" fmla="*/ 1 h 119"/>
                  <a:gd name="T36" fmla="*/ 1 w 121"/>
                  <a:gd name="T37" fmla="*/ 1 h 119"/>
                  <a:gd name="T38" fmla="*/ 0 w 121"/>
                  <a:gd name="T39" fmla="*/ 1 h 11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21"/>
                  <a:gd name="T61" fmla="*/ 0 h 119"/>
                  <a:gd name="T62" fmla="*/ 121 w 121"/>
                  <a:gd name="T63" fmla="*/ 119 h 119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21" h="119">
                    <a:moveTo>
                      <a:pt x="0" y="68"/>
                    </a:moveTo>
                    <a:lnTo>
                      <a:pt x="115" y="0"/>
                    </a:lnTo>
                    <a:lnTo>
                      <a:pt x="111" y="8"/>
                    </a:lnTo>
                    <a:lnTo>
                      <a:pt x="109" y="14"/>
                    </a:lnTo>
                    <a:lnTo>
                      <a:pt x="107" y="22"/>
                    </a:lnTo>
                    <a:lnTo>
                      <a:pt x="105" y="29"/>
                    </a:lnTo>
                    <a:lnTo>
                      <a:pt x="105" y="35"/>
                    </a:lnTo>
                    <a:lnTo>
                      <a:pt x="103" y="43"/>
                    </a:lnTo>
                    <a:lnTo>
                      <a:pt x="103" y="50"/>
                    </a:lnTo>
                    <a:lnTo>
                      <a:pt x="103" y="58"/>
                    </a:lnTo>
                    <a:lnTo>
                      <a:pt x="103" y="64"/>
                    </a:lnTo>
                    <a:lnTo>
                      <a:pt x="105" y="71"/>
                    </a:lnTo>
                    <a:lnTo>
                      <a:pt x="105" y="79"/>
                    </a:lnTo>
                    <a:lnTo>
                      <a:pt x="107" y="87"/>
                    </a:lnTo>
                    <a:lnTo>
                      <a:pt x="109" y="93"/>
                    </a:lnTo>
                    <a:lnTo>
                      <a:pt x="113" y="100"/>
                    </a:lnTo>
                    <a:lnTo>
                      <a:pt x="115" y="106"/>
                    </a:lnTo>
                    <a:lnTo>
                      <a:pt x="119" y="114"/>
                    </a:lnTo>
                    <a:lnTo>
                      <a:pt x="121" y="119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68" name="Line 76"/>
              <p:cNvSpPr>
                <a:spLocks noChangeShapeType="1"/>
              </p:cNvSpPr>
              <p:nvPr/>
            </p:nvSpPr>
            <p:spPr bwMode="auto">
              <a:xfrm>
                <a:off x="2363" y="2901"/>
                <a:ext cx="89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69" name="Rectangle 77"/>
              <p:cNvSpPr>
                <a:spLocks noChangeArrowheads="1"/>
              </p:cNvSpPr>
              <p:nvPr/>
            </p:nvSpPr>
            <p:spPr bwMode="auto">
              <a:xfrm>
                <a:off x="2340" y="2879"/>
                <a:ext cx="45" cy="4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70" name="Rectangle 78"/>
              <p:cNvSpPr>
                <a:spLocks noChangeArrowheads="1"/>
              </p:cNvSpPr>
              <p:nvPr/>
            </p:nvSpPr>
            <p:spPr bwMode="auto">
              <a:xfrm>
                <a:off x="2430" y="2879"/>
                <a:ext cx="45" cy="4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71" name="Line 79"/>
              <p:cNvSpPr>
                <a:spLocks noChangeShapeType="1"/>
              </p:cNvSpPr>
              <p:nvPr/>
            </p:nvSpPr>
            <p:spPr bwMode="auto">
              <a:xfrm>
                <a:off x="1824" y="28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7922" name="Text Box 80"/>
            <p:cNvSpPr txBox="1">
              <a:spLocks noChangeArrowheads="1"/>
            </p:cNvSpPr>
            <p:nvPr/>
          </p:nvSpPr>
          <p:spPr bwMode="auto">
            <a:xfrm>
              <a:off x="960" y="816"/>
              <a:ext cx="27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>
                  <a:solidFill>
                    <a:schemeClr val="accent2"/>
                  </a:solidFill>
                  <a:latin typeface="Arial" charset="0"/>
                  <a:cs typeface="Times New Roman" pitchFamily="18" charset="0"/>
                </a:rPr>
                <a:t>How</a:t>
              </a:r>
              <a:r>
                <a:rPr lang="en-US" sz="2000">
                  <a:latin typeface="Arial" charset="0"/>
                  <a:cs typeface="Times New Roman" pitchFamily="18" charset="0"/>
                </a:rPr>
                <a:t> we measure = </a:t>
              </a:r>
              <a:r>
                <a:rPr lang="en-US" sz="2000" b="1">
                  <a:solidFill>
                    <a:srgbClr val="FF3300"/>
                  </a:solidFill>
                  <a:latin typeface="Arial" charset="0"/>
                  <a:cs typeface="Times New Roman" pitchFamily="18" charset="0"/>
                </a:rPr>
                <a:t>Evidence</a:t>
              </a:r>
              <a:r>
                <a:rPr lang="en-US" sz="2000" b="1">
                  <a:solidFill>
                    <a:schemeClr val="hlink"/>
                  </a:solidFill>
                  <a:latin typeface="Arial" charset="0"/>
                  <a:cs typeface="Times New Roman" pitchFamily="18" charset="0"/>
                </a:rPr>
                <a:t> </a:t>
              </a:r>
              <a:r>
                <a:rPr lang="en-US" sz="2000">
                  <a:latin typeface="Arial" charset="0"/>
                  <a:cs typeface="Times New Roman" pitchFamily="18" charset="0"/>
                </a:rPr>
                <a:t>Model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1249-74C7-48C7-AE5E-70175C83D1C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3.1.3337"/>
  <p:tag name="PPTVERSION" val="14"/>
  <p:tag name="TPOS" val="2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4037</Words>
  <Application>Microsoft Office PowerPoint</Application>
  <PresentationFormat>On-screen Show (4:3)</PresentationFormat>
  <Paragraphs>839</Paragraphs>
  <Slides>57</Slides>
  <Notes>45</Notes>
  <HiddenSlides>22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57</vt:i4>
      </vt:variant>
    </vt:vector>
  </HeadingPairs>
  <TitlesOfParts>
    <vt:vector size="76" baseType="lpstr">
      <vt:lpstr>ＭＳ Ｐゴシック</vt:lpstr>
      <vt:lpstr>Arial</vt:lpstr>
      <vt:lpstr>Arial Unicode MS</vt:lpstr>
      <vt:lpstr>inherit</vt:lpstr>
      <vt:lpstr>Segoe Sans</vt:lpstr>
      <vt:lpstr>Segoe UI</vt:lpstr>
      <vt:lpstr>Symbol</vt:lpstr>
      <vt:lpstr>Tahoma</vt:lpstr>
      <vt:lpstr>Times</vt:lpstr>
      <vt:lpstr>Times New Roman</vt:lpstr>
      <vt:lpstr>Verdana</vt:lpstr>
      <vt:lpstr>Wingdings</vt:lpstr>
      <vt:lpstr>Wingdings 3</vt:lpstr>
      <vt:lpstr>Zapf Dingbats</vt:lpstr>
      <vt:lpstr>Default Design</vt:lpstr>
      <vt:lpstr>Equation</vt:lpstr>
      <vt:lpstr>Image</vt:lpstr>
      <vt:lpstr>Microsoft Excel Worksheet</vt:lpstr>
      <vt:lpstr>Document</vt:lpstr>
      <vt:lpstr>PowerPoint Presentation</vt:lpstr>
      <vt:lpstr>PowerPoint Presentation</vt:lpstr>
      <vt:lpstr>The Interplay of Design and Statistical Modeling</vt:lpstr>
      <vt:lpstr>Test Design</vt:lpstr>
      <vt:lpstr>Evidence Centered Design</vt:lpstr>
      <vt:lpstr>Evidence Centered Design</vt:lpstr>
      <vt:lpstr>The Initial Frame</vt:lpstr>
      <vt:lpstr>Conceptual Assessment Framework (CAF)</vt:lpstr>
      <vt:lpstr>Conceptual Assessment Framework (CAF)</vt:lpstr>
      <vt:lpstr>Conceptual Assessment Framework (CAF)</vt:lpstr>
      <vt:lpstr>Conceptual Assessment Framework (CAF)</vt:lpstr>
      <vt:lpstr>Conceptual Assessment Framework (CAF)</vt:lpstr>
      <vt:lpstr>Activity 1: Driver’s License Exam</vt:lpstr>
      <vt:lpstr>Activity 1 (cont)</vt:lpstr>
      <vt:lpstr>Activity 1 (cont)</vt:lpstr>
      <vt:lpstr>ECD  Bayes Nets</vt:lpstr>
      <vt:lpstr>ACED Background</vt:lpstr>
      <vt:lpstr>ACED Features</vt:lpstr>
      <vt:lpstr>ACED Proficiency Model</vt:lpstr>
      <vt:lpstr>Typical Task</vt:lpstr>
      <vt:lpstr>ACED Design/Build Process</vt:lpstr>
      <vt:lpstr>Parameterization of Network</vt:lpstr>
      <vt:lpstr>PM-EM Algorithm for Scoring</vt:lpstr>
      <vt:lpstr>An Example</vt:lpstr>
      <vt:lpstr>Q:  Which observables depend on which  proficiency variables? A:  See the Q-matrix (Fischer, Tatsuoka).  </vt:lpstr>
      <vt:lpstr>Proficiency Model / Evidence Model Split</vt:lpstr>
      <vt:lpstr>Generative AI and Bayesian Networks</vt:lpstr>
      <vt:lpstr>General questions about Bayes nets</vt:lpstr>
      <vt:lpstr>General questions about Bayes nets</vt:lpstr>
      <vt:lpstr>General questions about Bayes nets</vt:lpstr>
      <vt:lpstr>Conditional Probability Tables</vt:lpstr>
      <vt:lpstr>Conditional Probability Tables</vt:lpstr>
      <vt:lpstr>Changing Probabilities and Computing Marginal Probabilities</vt:lpstr>
      <vt:lpstr>Python Code - Compensatory </vt:lpstr>
      <vt:lpstr>Marginal Probability for C - Compensatory</vt:lpstr>
      <vt:lpstr>On the way to PMF and EMFs…</vt:lpstr>
      <vt:lpstr>Marry parents, drop directions, and triangulate (in PMF, with respect to all tasks)</vt:lpstr>
      <vt:lpstr>Footprints of tasks in proficiency model (figure out from rows in Q-matrix)</vt:lpstr>
      <vt:lpstr>Result:</vt:lpstr>
      <vt:lpstr>Docking evidence model fragments</vt:lpstr>
      <vt:lpstr>Scoring Exercise</vt:lpstr>
      <vt:lpstr>Weight of Evidence</vt:lpstr>
      <vt:lpstr>Properties of WOE</vt:lpstr>
      <vt:lpstr>Conditional Weight of Evidence</vt:lpstr>
      <vt:lpstr>Evidence Balance Sheet</vt:lpstr>
      <vt:lpstr>Expected Weight of Evidence</vt:lpstr>
      <vt:lpstr>Calculating EWOE</vt:lpstr>
      <vt:lpstr>Related Measures</vt:lpstr>
      <vt:lpstr>Related Measures (2)</vt:lpstr>
      <vt:lpstr>Task Selection Exercise 1</vt:lpstr>
      <vt:lpstr>Task Selection Exercise 2</vt:lpstr>
      <vt:lpstr>ACED Evaluation</vt:lpstr>
      <vt:lpstr>ACED Scores</vt:lpstr>
      <vt:lpstr>ACED Reliability</vt:lpstr>
      <vt:lpstr>Effect of Adaptivity</vt:lpstr>
      <vt:lpstr>Effect of feedback</vt:lpstr>
      <vt:lpstr>Acknowledgements</vt:lpstr>
    </vt:vector>
  </TitlesOfParts>
  <Company>ETS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Mislevy, Robert J</dc:creator>
  <cp:lastModifiedBy>Zapata Rivera, Diego</cp:lastModifiedBy>
  <cp:revision>86</cp:revision>
  <cp:lastPrinted>2008-03-13T21:17:43Z</cp:lastPrinted>
  <dcterms:created xsi:type="dcterms:W3CDTF">2012-03-23T21:10:03Z</dcterms:created>
  <dcterms:modified xsi:type="dcterms:W3CDTF">2025-04-16T16:09:37Z</dcterms:modified>
</cp:coreProperties>
</file>