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526" r:id="rId2"/>
    <p:sldId id="594" r:id="rId3"/>
    <p:sldId id="525" r:id="rId4"/>
    <p:sldId id="595" r:id="rId5"/>
    <p:sldId id="527" r:id="rId6"/>
    <p:sldId id="596" r:id="rId7"/>
    <p:sldId id="529" r:id="rId8"/>
    <p:sldId id="597" r:id="rId9"/>
    <p:sldId id="598" r:id="rId10"/>
    <p:sldId id="599" r:id="rId11"/>
    <p:sldId id="600" r:id="rId12"/>
    <p:sldId id="601" r:id="rId13"/>
    <p:sldId id="602" r:id="rId14"/>
    <p:sldId id="603" r:id="rId15"/>
    <p:sldId id="604" r:id="rId16"/>
    <p:sldId id="605" r:id="rId17"/>
    <p:sldId id="606" r:id="rId18"/>
    <p:sldId id="528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37" r:id="rId27"/>
    <p:sldId id="538" r:id="rId28"/>
    <p:sldId id="539" r:id="rId29"/>
    <p:sldId id="540" r:id="rId30"/>
    <p:sldId id="541" r:id="rId31"/>
    <p:sldId id="542" r:id="rId32"/>
    <p:sldId id="543" r:id="rId33"/>
    <p:sldId id="544" r:id="rId34"/>
    <p:sldId id="545" r:id="rId35"/>
    <p:sldId id="546" r:id="rId36"/>
    <p:sldId id="547" r:id="rId37"/>
    <p:sldId id="559" r:id="rId3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66FF66"/>
    <a:srgbClr val="66FFFF"/>
    <a:srgbClr val="FF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22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2010" y="25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51038" y="0"/>
            <a:ext cx="4064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16256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 dirty="0"/>
              <a:t>April, 2018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787525" y="9121775"/>
            <a:ext cx="41465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 dirty="0"/>
              <a:t>Unpublished Work (c) 2002-2018 ETS</a:t>
            </a:r>
          </a:p>
        </p:txBody>
      </p:sp>
      <p:sp>
        <p:nvSpPr>
          <p:cNvPr id="158725" name="Rectangle 6"/>
          <p:cNvSpPr>
            <a:spLocks noChangeArrowheads="1"/>
          </p:cNvSpPr>
          <p:nvPr/>
        </p:nvSpPr>
        <p:spPr bwMode="auto">
          <a:xfrm>
            <a:off x="6929438" y="0"/>
            <a:ext cx="385762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>
            <a:spAutoFit/>
          </a:bodyPr>
          <a:lstStyle/>
          <a:p>
            <a:pPr defTabSz="966788"/>
            <a:fld id="{EC6E3845-9270-4808-974D-F0632F29D8C9}" type="slidenum">
              <a:rPr lang="en-US" sz="1300"/>
              <a:pPr defTabSz="966788"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2818648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 dirty="0"/>
              <a:t>April, 2018</a:t>
            </a:r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 dirty="0"/>
              <a:t>Unpublished Work (c) 2002-2018 ETS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32C7FAA-334C-4AA4-98D4-3499C2FE56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0385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April, 2014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Unpublished work (c) 2002-2014 ETS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01D6BB6-6D3A-4136-B4C5-28DCF9FB326C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2" tIns="45716" rIns="91432" bIns="45716"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67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045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306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211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49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April, 2015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Unpublished Work (c) 2002-2015 ETS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C78859BC-2011-496F-B63E-1B920851BA9B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85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April, 2015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Unpublished Work (c) 2002-2015 ETS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ADD82C78-CDF9-4668-BD05-08973A3F737B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992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April, 2015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Unpublished Work (c) 2002-2015 ETS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468D3B07-1AF1-47FE-94E9-6CD47E2C52D9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4506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</a:rPr>
              <a:t>High-income people are more likely to be familiar with boats, therefore the context effect would be correlated with a variable irrelevant to skill being measured.</a:t>
            </a:r>
          </a:p>
        </p:txBody>
      </p:sp>
    </p:spTree>
    <p:extLst>
      <p:ext uri="{BB962C8B-B14F-4D97-AF65-F5344CB8AC3E}">
        <p14:creationId xmlns:p14="http://schemas.microsoft.com/office/powerpoint/2010/main" val="697601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April, 2015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Unpublished Work (c) 2002-2015 ETS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15244390-4C51-4ADC-BFA1-BCB13052D9C8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4608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</a:rPr>
              <a:t>“integrate out” is in quotes because this integral is actually a sum.</a:t>
            </a:r>
          </a:p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202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April, 2015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Unpublished Work (c) 2002-2015 ETS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E9397E86-9ACA-409C-8F0F-1939FBB761CC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Figure from MSBNx</a:t>
            </a:r>
          </a:p>
        </p:txBody>
      </p:sp>
    </p:spTree>
    <p:extLst>
      <p:ext uri="{BB962C8B-B14F-4D97-AF65-F5344CB8AC3E}">
        <p14:creationId xmlns:p14="http://schemas.microsoft.com/office/powerpoint/2010/main" val="4171170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April, 2015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Unpublished Work (c) 2002-2015 ETS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CCD3B3C7-6BDB-48F4-A190-C0787BDFF21F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4235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100"/>
              <a:t>April, 2014</a:t>
            </a:r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100"/>
              <a:t>Unpublished work (c) 2002-2014 ETS</a:t>
            </a:r>
          </a:p>
        </p:txBody>
      </p:sp>
      <p:sp>
        <p:nvSpPr>
          <p:cNvPr id="20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B21DC690-A22C-4D2C-9DE7-34A6E25B154D}" type="slidenum">
              <a:rPr lang="en-US" sz="1100"/>
              <a:pPr eaLnBrk="1" hangingPunct="1"/>
              <a:t>2</a:t>
            </a:fld>
            <a:endParaRPr lang="en-US" sz="1100"/>
          </a:p>
        </p:txBody>
      </p:sp>
      <p:sp>
        <p:nvSpPr>
          <p:cNvPr id="20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0412" cy="3429000"/>
          </a:xfrm>
          <a:ln/>
        </p:spPr>
      </p:sp>
      <p:sp>
        <p:nvSpPr>
          <p:cNvPr id="205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0" y="4343400"/>
            <a:ext cx="5180013" cy="41163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04" tIns="46052" rIns="92104" bIns="46052"/>
          <a:lstStyle/>
          <a:p>
            <a:pPr eaLnBrk="1" hangingPunct="1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068388" y="6477000"/>
          <a:ext cx="6858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65" imgH="419065" progId="Equation.3">
                  <p:embed/>
                </p:oleObj>
              </mc:Choice>
              <mc:Fallback>
                <p:oleObj name="Equation" r:id="rId3" imgW="419065" imgH="4190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6477000"/>
                        <a:ext cx="685800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209800" y="6400800"/>
          <a:ext cx="534988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7200" imgH="457200" progId="Equation.3">
                  <p:embed/>
                </p:oleObj>
              </mc:Choice>
              <mc:Fallback>
                <p:oleObj name="Equation" r:id="rId5" imgW="457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6400800"/>
                        <a:ext cx="534988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5307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April, 2015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Unpublished Work (c) 2002-2015 ETS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43532A68-33B7-4441-B0DB-E70492394561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41551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April, 2015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Unpublished Work (c) 2002-2015 ETS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E75E8C14-919E-4938-A33C-E63D7143F251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US" sz="1800">
                <a:latin typeface="Times New Roman" pitchFamily="18" charset="0"/>
                <a:ea typeface="MS Song" pitchFamily="49" charset="-122"/>
                <a:sym typeface="Symbol" pitchFamily="18" charset="2"/>
              </a:rPr>
              <a:t>These three models have exactly same priors, but different conditional probabilities for the combination nodes reflecting their relationship with their parents.</a:t>
            </a:r>
            <a:r>
              <a:rPr lang="en-US" sz="2200">
                <a:latin typeface="Times New Roman" pitchFamily="18" charset="0"/>
                <a:ea typeface="MS Song" pitchFamily="49" charset="-122"/>
                <a:sym typeface="Symbol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US" sz="2200">
                <a:latin typeface="Times New Roman" pitchFamily="18" charset="0"/>
                <a:ea typeface="MS Song" pitchFamily="49" charset="-122"/>
                <a:sym typeface="Symbol" pitchFamily="18" charset="2"/>
              </a:rPr>
              <a:t> </a:t>
            </a:r>
            <a:r>
              <a:rPr lang="en-US" sz="18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Cond prob are scaled to between 0 and 1.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endParaRPr lang="en-US" sz="1800">
              <a:latin typeface="Times New Roman" pitchFamily="18" charset="0"/>
              <a:ea typeface="MS Song" pitchFamily="49" charset="-122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endParaRPr lang="en-US" sz="2200">
              <a:latin typeface="Times New Roman" pitchFamily="18" charset="0"/>
              <a:ea typeface="MS Song" pitchFamily="49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60030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83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479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25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920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051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002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600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May 2021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2021 NCME Tutorial: Bayesian Networks in Educational Assessment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45FA27-26BF-4FA7-B698-D0B208FCE1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8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15B5E1-22C2-4CA1-9540-C8CE08A3C4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04800"/>
            <a:ext cx="19621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7340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F67AD1-C34B-4BB6-A6F7-80DFCF11B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4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77C492-AA2E-43B6-B457-67ADF830B9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82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F0F8B-76AA-44F2-BAAB-DE2FE8E1A7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47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D77B06-3076-4268-A7C9-0CC4FF9AF8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2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May 2021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2021 NCME Tutorial: Bayesian Networks in Educational Assessment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ECAEE3-8B27-4A12-BC88-4BBB26F693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9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1E8338-9DE6-4E44-A2B3-D5391DA1F0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1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236799-F416-4913-9346-FE3C5D005D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8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58120-6E09-47C3-B3E5-06882A52DE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7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74D63-A61E-47F7-A12C-F4BE559C0B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9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DF61C6-A2BB-4C4E-82BC-1035040967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D9539-2159-44E2-BE00-6E72882C7B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8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E706C-95D7-45ED-BC50-2D2E172B07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2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 dirty="0"/>
              <a:t>May 2021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Times New Roman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 dirty="0"/>
              <a:t>2021 NCME Tutorial: Bayesian Networks in Educational Assessment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5FD312-E0C8-4B3D-8992-9949013BD7E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1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304800" y="1676400"/>
            <a:ext cx="8582029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marL="0" marR="0">
              <a:tabLst>
                <a:tab pos="5029200" algn="l"/>
              </a:tabLst>
            </a:pPr>
            <a:r>
              <a:rPr lang="en-US" sz="3000" b="1" dirty="0">
                <a:effectLst/>
                <a:latin typeface="Times New Roman" panose="02020603050405020304" pitchFamily="18" charset="0"/>
                <a:ea typeface="MS Mincho" panose="020B0400000000000000" pitchFamily="49" charset="-128"/>
                <a:cs typeface="Times New Roman" panose="02020603050405020304" pitchFamily="18" charset="0"/>
              </a:rPr>
              <a:t>Applications of Bayesian Networks in the Age of AI</a:t>
            </a:r>
            <a:endParaRPr lang="en-US" sz="3000" dirty="0">
              <a:effectLst/>
              <a:latin typeface="Times" panose="02020603050405020304" pitchFamily="18" charset="0"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sz="3200" b="1" dirty="0"/>
              <a:t>Session II:</a:t>
            </a:r>
            <a:r>
              <a:rPr lang="en-US" sz="4400" b="1" dirty="0"/>
              <a:t> </a:t>
            </a:r>
            <a:r>
              <a:rPr lang="en-US" sz="3200" b="1" dirty="0">
                <a:latin typeface="+mn-lt"/>
                <a:ea typeface="MS Song" pitchFamily="49" charset="-122"/>
              </a:rPr>
              <a:t>Bayes Net</a:t>
            </a:r>
            <a:endParaRPr lang="en-US" sz="3200" b="1" dirty="0">
              <a:latin typeface="+mn-lt"/>
            </a:endParaRP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1066800" y="4451629"/>
            <a:ext cx="685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800" dirty="0"/>
              <a:t>Duanli Yan, Russell Almond, &amp; Diego Zapata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2025 NCME Tutorial: Bayesian Networks in Educational Assessment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61C6-A2BB-4C4E-82BC-10350409673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0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Conditional Independence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3276600"/>
            <a:ext cx="7772400" cy="2819400"/>
          </a:xfrm>
        </p:spPr>
        <p:txBody>
          <a:bodyPr/>
          <a:lstStyle/>
          <a:p>
            <a:pPr eaLnBrk="1" hangingPunct="1"/>
            <a:r>
              <a:rPr lang="en-US" sz="2800"/>
              <a:t>Years are </a:t>
            </a:r>
            <a:r>
              <a:rPr lang="en-US" sz="2800" i="1"/>
              <a:t>conditionally independent </a:t>
            </a:r>
            <a:r>
              <a:rPr lang="en-US" sz="2800"/>
              <a:t>given driving skill</a:t>
            </a:r>
          </a:p>
          <a:p>
            <a:pPr eaLnBrk="1" hangingPunct="1"/>
            <a:endParaRPr lang="en-US" sz="2800"/>
          </a:p>
          <a:p>
            <a:pPr eaLnBrk="1" hangingPunct="1"/>
            <a:r>
              <a:rPr lang="en-US" sz="2800"/>
              <a:t>Years are </a:t>
            </a:r>
            <a:r>
              <a:rPr lang="en-US" sz="2800" i="1"/>
              <a:t>marginally dependent</a:t>
            </a:r>
            <a:endParaRPr lang="en-US" sz="2800"/>
          </a:p>
          <a:p>
            <a:pPr eaLnBrk="1" hangingPunct="1"/>
            <a:r>
              <a:rPr lang="en-US" sz="2800"/>
              <a:t>Separation in graph tells the story</a:t>
            </a:r>
          </a:p>
        </p:txBody>
      </p:sp>
      <p:pic>
        <p:nvPicPr>
          <p:cNvPr id="15366" name="Picture 5" descr="BaSpuriou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35941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6" descr="latex-image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114800"/>
            <a:ext cx="4775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CA77C492-AA2E-43B6-B457-67ADF830B92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2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Competing Explanations</a:t>
            </a:r>
          </a:p>
        </p:txBody>
      </p:sp>
      <p:sp>
        <p:nvSpPr>
          <p:cNvPr id="2458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2895600"/>
            <a:ext cx="77724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Skill 1 and Skill 2 are (a priori) independent in population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Task X requires both skills (conjunctive model)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Answer the following questions: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What is posterior after learning X=False, and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 dirty="0">
                <a:latin typeface="Symbol" pitchFamily="18" charset="2"/>
                <a:sym typeface="Symbol" pitchFamily="18" charset="2"/>
              </a:rPr>
              <a:t></a:t>
            </a:r>
            <a:r>
              <a:rPr lang="en-US" sz="2400" dirty="0"/>
              <a:t>=High?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What is posterior after learning X=False, and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 dirty="0">
                <a:latin typeface="Symbol" pitchFamily="18" charset="2"/>
                <a:sym typeface="Symbol" pitchFamily="18" charset="2"/>
              </a:rPr>
              <a:t></a:t>
            </a:r>
            <a:r>
              <a:rPr lang="en-US" sz="2400" dirty="0"/>
              <a:t>=High?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What is true of joint posterior of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 dirty="0">
                <a:latin typeface="Symbol" pitchFamily="18" charset="2"/>
                <a:sym typeface="Symbol" pitchFamily="18" charset="2"/>
              </a:rPr>
              <a:t></a:t>
            </a:r>
            <a:r>
              <a:rPr lang="en-US" sz="2400" dirty="0"/>
              <a:t> and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 dirty="0">
                <a:latin typeface="Symbol" pitchFamily="18" charset="2"/>
                <a:sym typeface="Symbol" pitchFamily="18" charset="2"/>
              </a:rPr>
              <a:t></a:t>
            </a:r>
            <a:r>
              <a:rPr lang="en-US" sz="2400" dirty="0"/>
              <a:t>after learning X=False?</a:t>
            </a:r>
          </a:p>
        </p:txBody>
      </p:sp>
      <p:pic>
        <p:nvPicPr>
          <p:cNvPr id="24582" name="Picture 5" descr="BaCompet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295400"/>
            <a:ext cx="3657600" cy="1476375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CA77C492-AA2E-43B6-B457-67ADF830B92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0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D-Separation</a:t>
            </a: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3200400"/>
            <a:ext cx="7772400" cy="2895600"/>
          </a:xfrm>
        </p:spPr>
        <p:txBody>
          <a:bodyPr/>
          <a:lstStyle/>
          <a:p>
            <a:pPr eaLnBrk="1" hangingPunct="1"/>
            <a:r>
              <a:rPr lang="en-US" sz="2400"/>
              <a:t>For </a:t>
            </a:r>
            <a:r>
              <a:rPr lang="en-US" sz="2400">
                <a:sym typeface="Wingdings" pitchFamily="2" charset="2"/>
              </a:rPr>
              <a:t>, , and  edges conditioning on middle variables renders outer variables independent</a:t>
            </a:r>
          </a:p>
          <a:p>
            <a:pPr eaLnBrk="1" hangingPunct="1"/>
            <a:r>
              <a:rPr lang="en-US" sz="2400">
                <a:sym typeface="Wingdings" pitchFamily="2" charset="2"/>
              </a:rPr>
              <a:t>For  (collider) edges, if middle variable (or descendent is known) then variables are dependent</a:t>
            </a:r>
          </a:p>
          <a:p>
            <a:pPr eaLnBrk="1" hangingPunct="1"/>
            <a:r>
              <a:rPr lang="en-US" sz="2400">
                <a:sym typeface="Wingdings" pitchFamily="2" charset="2"/>
              </a:rPr>
              <a:t>A path is </a:t>
            </a:r>
            <a:r>
              <a:rPr lang="en-US" sz="2400" i="1">
                <a:sym typeface="Wingdings" pitchFamily="2" charset="2"/>
              </a:rPr>
              <a:t>active</a:t>
            </a:r>
            <a:r>
              <a:rPr lang="en-US" sz="2400">
                <a:sym typeface="Wingdings" pitchFamily="2" charset="2"/>
              </a:rPr>
              <a:t> if collider with middle node observed, or non-collider with middle node unobserved</a:t>
            </a:r>
          </a:p>
        </p:txBody>
      </p:sp>
      <p:pic>
        <p:nvPicPr>
          <p:cNvPr id="25606" name="Picture 5" descr="GrD-separation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219200"/>
            <a:ext cx="7410450" cy="1981200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CA77C492-AA2E-43B6-B457-67ADF830B92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2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D-Separation Exercise</a:t>
            </a:r>
          </a:p>
        </p:txBody>
      </p:sp>
      <p:sp>
        <p:nvSpPr>
          <p:cNvPr id="2662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3429000"/>
            <a:ext cx="7772400" cy="26670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sz="2400"/>
              <a:t>Are </a:t>
            </a:r>
            <a:r>
              <a:rPr lang="en-US" sz="2400" i="1"/>
              <a:t>A</a:t>
            </a:r>
            <a:r>
              <a:rPr lang="en-US" sz="2400"/>
              <a:t> and </a:t>
            </a:r>
            <a:r>
              <a:rPr lang="en-US" sz="2400" i="1"/>
              <a:t>C</a:t>
            </a:r>
            <a:r>
              <a:rPr lang="en-US" sz="2400"/>
              <a:t> independent if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/>
              <a:t>We have observed no other variables?</a:t>
            </a:r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US" sz="1800"/>
              <a:t>What could we condition on to make </a:t>
            </a:r>
            <a:r>
              <a:rPr lang="en-US" sz="1800" i="1"/>
              <a:t>A</a:t>
            </a:r>
            <a:r>
              <a:rPr lang="en-US" sz="1800"/>
              <a:t> and </a:t>
            </a:r>
            <a:r>
              <a:rPr lang="en-US" sz="1800" i="1"/>
              <a:t>C</a:t>
            </a:r>
            <a:r>
              <a:rPr lang="en-US" sz="1800"/>
              <a:t> independent?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/>
              <a:t>We have observed </a:t>
            </a:r>
            <a:r>
              <a:rPr lang="en-US" sz="2000" i="1"/>
              <a:t>F</a:t>
            </a:r>
            <a:r>
              <a:rPr lang="en-US" sz="2000"/>
              <a:t> and </a:t>
            </a:r>
            <a:r>
              <a:rPr lang="en-US" sz="2000" i="1"/>
              <a:t>H?</a:t>
            </a:r>
            <a:endParaRPr lang="en-US" sz="2000"/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US" sz="1800"/>
              <a:t>What else could we condition on to make </a:t>
            </a:r>
            <a:r>
              <a:rPr lang="en-US" sz="1800" i="1"/>
              <a:t>A</a:t>
            </a:r>
            <a:r>
              <a:rPr lang="en-US" sz="1800"/>
              <a:t> and </a:t>
            </a:r>
            <a:r>
              <a:rPr lang="en-US" sz="1800" i="1"/>
              <a:t>C</a:t>
            </a:r>
            <a:r>
              <a:rPr lang="en-US" sz="1800"/>
              <a:t> independent?</a:t>
            </a:r>
          </a:p>
          <a:p>
            <a:pPr marL="838200" lvl="1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/>
              <a:t>We have observed </a:t>
            </a:r>
            <a:r>
              <a:rPr lang="en-US" sz="2000" i="1"/>
              <a:t>G</a:t>
            </a:r>
            <a:r>
              <a:rPr lang="en-US" sz="2000"/>
              <a:t>?</a:t>
            </a:r>
          </a:p>
          <a:p>
            <a:pPr marL="1257300" lvl="2" indent="-342900" eaLnBrk="1" hangingPunct="1">
              <a:lnSpc>
                <a:spcPct val="90000"/>
              </a:lnSpc>
            </a:pPr>
            <a:r>
              <a:rPr lang="en-US" sz="1800"/>
              <a:t>What else could we condition on to make </a:t>
            </a:r>
            <a:r>
              <a:rPr lang="en-US" sz="1800" i="1"/>
              <a:t>A</a:t>
            </a:r>
            <a:r>
              <a:rPr lang="en-US" sz="1800"/>
              <a:t> and </a:t>
            </a:r>
            <a:r>
              <a:rPr lang="en-US" sz="1800" i="1"/>
              <a:t>C</a:t>
            </a:r>
            <a:r>
              <a:rPr lang="en-US" sz="1800"/>
              <a:t> independent?</a:t>
            </a:r>
          </a:p>
          <a:p>
            <a:pPr marL="1257300" lvl="2" indent="-342900" eaLnBrk="1" hangingPunct="1">
              <a:lnSpc>
                <a:spcPct val="90000"/>
              </a:lnSpc>
              <a:buFontTx/>
              <a:buNone/>
            </a:pPr>
            <a:endParaRPr lang="en-US" sz="1800"/>
          </a:p>
        </p:txBody>
      </p:sp>
      <p:pic>
        <p:nvPicPr>
          <p:cNvPr id="26630" name="Picture 5" descr="GrDSepEx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1295400"/>
            <a:ext cx="2752725" cy="1981200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CA77C492-AA2E-43B6-B457-67ADF830B92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96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algn="l" eaLnBrk="1" hangingPunct="1">
              <a:spcAft>
                <a:spcPts val="600"/>
              </a:spcAft>
            </a:pPr>
            <a:r>
              <a:rPr lang="en-US" sz="3600" dirty="0"/>
              <a:t>Building Up Complex Networks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41148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200">
                <a:latin typeface="Arial" charset="0"/>
              </a:rPr>
              <a:t>Recursive representation of probability distributions:</a:t>
            </a:r>
          </a:p>
          <a:p>
            <a:pPr eaLnBrk="1" hangingPunct="1">
              <a:spcAft>
                <a:spcPts val="600"/>
              </a:spcAft>
            </a:pPr>
            <a:endParaRPr lang="en-US" sz="2200">
              <a:latin typeface="Arial" charset="0"/>
            </a:endParaRPr>
          </a:p>
          <a:p>
            <a:pPr eaLnBrk="1" hangingPunct="1">
              <a:spcAft>
                <a:spcPts val="600"/>
              </a:spcAft>
            </a:pPr>
            <a:endParaRPr lang="en-US" sz="2400"/>
          </a:p>
          <a:p>
            <a:pPr eaLnBrk="1" hangingPunct="1">
              <a:spcAft>
                <a:spcPts val="600"/>
              </a:spcAft>
            </a:pPr>
            <a:endParaRPr lang="en-US" sz="2400"/>
          </a:p>
          <a:p>
            <a:pPr eaLnBrk="1" hangingPunct="1">
              <a:spcAft>
                <a:spcPts val="600"/>
              </a:spcAft>
            </a:pPr>
            <a:r>
              <a:rPr lang="en-US" sz="2200">
                <a:latin typeface="Arial" charset="0"/>
              </a:rPr>
              <a:t>All orderings are equally correct, but some are more beneficial because they capitalize on causal, dependence, time-order, or theoretical relationships that we posit:</a:t>
            </a:r>
            <a:br>
              <a:rPr lang="en-US" sz="2200">
                <a:latin typeface="Arial" charset="0"/>
              </a:rPr>
            </a:br>
            <a:br>
              <a:rPr lang="en-US" sz="2200">
                <a:latin typeface="Arial" charset="0"/>
              </a:rPr>
            </a:br>
            <a:r>
              <a:rPr lang="en-US" sz="2200">
                <a:latin typeface="Arial" charset="0"/>
              </a:rPr>
              <a:t>Terms simplify when there is conditional independence –</a:t>
            </a:r>
          </a:p>
          <a:p>
            <a:pPr eaLnBrk="1" hangingPunct="1">
              <a:lnSpc>
                <a:spcPct val="40000"/>
              </a:lnSpc>
              <a:spcAft>
                <a:spcPts val="600"/>
              </a:spcAft>
              <a:buFont typeface="Zapf Dingbats" pitchFamily="1" charset="2"/>
              <a:buNone/>
            </a:pPr>
            <a:r>
              <a:rPr lang="en-US" sz="2200">
                <a:latin typeface="Arial" charset="0"/>
              </a:rPr>
              <a:t>	in ed measurement, due to unobservable student variables.</a:t>
            </a:r>
            <a:r>
              <a:rPr lang="en-US" sz="2200"/>
              <a:t> 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81000" y="2362200"/>
          <a:ext cx="82296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19600" imgH="215900" progId="Equation.3">
                  <p:embed/>
                </p:oleObj>
              </mc:Choice>
              <mc:Fallback>
                <p:oleObj name="Equation" r:id="rId3" imgW="4419600" imgH="21590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362200"/>
                        <a:ext cx="82296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92150" y="2876550"/>
          <a:ext cx="4891088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84500" imgH="444500" progId="Equation.DSMT4">
                  <p:embed/>
                </p:oleObj>
              </mc:Choice>
              <mc:Fallback>
                <p:oleObj name="Equation" r:id="rId5" imgW="2984500" imgH="444500" progId="Equation.DSMT4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2876550"/>
                        <a:ext cx="4891088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2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algn="l" eaLnBrk="1" hangingPunct="1">
              <a:spcAft>
                <a:spcPts val="600"/>
              </a:spcAft>
            </a:pPr>
            <a:r>
              <a:rPr lang="en-US" sz="3600" dirty="0"/>
              <a:t>Building Up Complex Networks, cont.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12192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600">
                <a:latin typeface="Arial" charset="0"/>
              </a:rPr>
              <a:t>For example, in IRT, item responses are conditionally independent given </a:t>
            </a:r>
            <a:r>
              <a:rPr lang="en-US" sz="2600">
                <a:latin typeface="Symbol" pitchFamily="18" charset="2"/>
              </a:rPr>
              <a:t>q</a:t>
            </a:r>
            <a:r>
              <a:rPr lang="en-US" sz="2600">
                <a:latin typeface="Arial" charset="0"/>
              </a:rPr>
              <a:t>:</a:t>
            </a:r>
          </a:p>
          <a:p>
            <a:pPr eaLnBrk="1" hangingPunct="1">
              <a:spcAft>
                <a:spcPts val="600"/>
              </a:spcAft>
            </a:pPr>
            <a:endParaRPr lang="en-US" sz="2600">
              <a:latin typeface="Arial" charset="0"/>
            </a:endParaRPr>
          </a:p>
          <a:p>
            <a:pPr eaLnBrk="1" hangingPunct="1">
              <a:spcAft>
                <a:spcPts val="600"/>
              </a:spcAft>
            </a:pPr>
            <a:endParaRPr lang="en-US" sz="2800"/>
          </a:p>
          <a:p>
            <a:pPr eaLnBrk="1" hangingPunct="1">
              <a:spcAft>
                <a:spcPts val="600"/>
              </a:spcAft>
            </a:pPr>
            <a:endParaRPr lang="en-US" sz="2800"/>
          </a:p>
          <a:p>
            <a:pPr eaLnBrk="1" hangingPunct="1">
              <a:spcAft>
                <a:spcPts val="600"/>
              </a:spcAft>
            </a:pPr>
            <a:endParaRPr lang="en-US" sz="260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52400" y="2600325"/>
          <a:ext cx="8839200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64100" imgH="711200" progId="Equation.DSMT4">
                  <p:embed/>
                </p:oleObj>
              </mc:Choice>
              <mc:Fallback>
                <p:oleObj name="Equation" r:id="rId3" imgW="4864100" imgH="711200" progId="Equation.DSMT4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600325"/>
                        <a:ext cx="8839200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28600" y="4225925"/>
          <a:ext cx="25146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20227" imgH="444307" progId="Equation.DSMT4">
                  <p:embed/>
                </p:oleObj>
              </mc:Choice>
              <mc:Fallback>
                <p:oleObj name="Equation" r:id="rId5" imgW="1320227" imgH="444307" progId="Equation.DSMT4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225925"/>
                        <a:ext cx="25146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91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Bayes net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0"/>
            <a:ext cx="7772400" cy="3048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One factor for each node in graph in recursive representation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This factor is conditioned on parents in graph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“Prior” nodes have no parents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/>
              <a:t>p(A)p(B)p(C|A,B)p(D|C)p(E|C)p(F|D,E) = p(A,B,C,D,E,F)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Digraph must be acyclic</a:t>
            </a:r>
          </a:p>
        </p:txBody>
      </p:sp>
      <p:pic>
        <p:nvPicPr>
          <p:cNvPr id="27654" name="Picture 4" descr="GrabcdefDi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56769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00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US" sz="3600" dirty="0"/>
              <a:t>Activity 2: Build a Bayes Net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r>
              <a:rPr lang="en-US" sz="2800" dirty="0"/>
              <a:t>Pick one of the tasks you created and build an a Bayes net in </a:t>
            </a:r>
            <a:r>
              <a:rPr lang="en-US" sz="2800" dirty="0" err="1"/>
              <a:t>Netica</a:t>
            </a:r>
            <a:r>
              <a:rPr lang="en-US" sz="2800" dirty="0"/>
              <a:t>:</a:t>
            </a:r>
          </a:p>
          <a:p>
            <a:r>
              <a:rPr lang="en-US" sz="2800" dirty="0"/>
              <a:t>Proficiency variables, their possible values</a:t>
            </a:r>
          </a:p>
          <a:p>
            <a:r>
              <a:rPr lang="en-US" sz="2800" dirty="0"/>
              <a:t>Observable variables, their possible values</a:t>
            </a:r>
          </a:p>
          <a:p>
            <a:r>
              <a:rPr lang="en-US" sz="2800" dirty="0"/>
              <a:t>Conditional probabilities between Proficiency variables and Observable variables</a:t>
            </a:r>
          </a:p>
          <a:p>
            <a:r>
              <a:rPr lang="en-US" sz="2800" dirty="0"/>
              <a:t>Add your observables to the proficiency model you made in </a:t>
            </a:r>
            <a:r>
              <a:rPr lang="en-US" sz="2800" dirty="0" err="1"/>
              <a:t>Netica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01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5F69D5A5-C9AF-4887-AF90-552558FD33F9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1. </a:t>
            </a:r>
            <a:r>
              <a:rPr lang="en-US" sz="4000"/>
              <a:t>Discrete Item Response Theory (IRT)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733800"/>
          </a:xfrm>
        </p:spPr>
        <p:txBody>
          <a:bodyPr/>
          <a:lstStyle/>
          <a:p>
            <a:pPr eaLnBrk="1" hangingPunct="1"/>
            <a:r>
              <a:rPr lang="en-US"/>
              <a:t>Proficiency Model</a:t>
            </a:r>
          </a:p>
          <a:p>
            <a:pPr eaLnBrk="1" hangingPunct="1"/>
            <a:r>
              <a:rPr lang="en-US"/>
              <a:t>Task/Evidence Models</a:t>
            </a:r>
          </a:p>
          <a:p>
            <a:pPr eaLnBrk="1" hangingPunct="1"/>
            <a:r>
              <a:rPr lang="en-US"/>
              <a:t>Assembly Model</a:t>
            </a:r>
          </a:p>
          <a:p>
            <a:pPr eaLnBrk="1" hangingPunct="1"/>
            <a:r>
              <a:rPr lang="en-US"/>
              <a:t>Some Numbers</a:t>
            </a:r>
          </a:p>
        </p:txBody>
      </p:sp>
    </p:spTree>
    <p:extLst>
      <p:ext uri="{BB962C8B-B14F-4D97-AF65-F5344CB8AC3E}">
        <p14:creationId xmlns:p14="http://schemas.microsoft.com/office/powerpoint/2010/main" val="3033237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13C3BDDB-C946-4BA8-846F-381707331B91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IRT Proficiency Model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447800"/>
            <a:ext cx="72390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sz="2400" dirty="0">
                <a:cs typeface="Times New Roman" pitchFamily="18" charset="0"/>
              </a:rPr>
              <a:t>There is one proficiency </a:t>
            </a:r>
            <a:r>
              <a:rPr lang="en-US" sz="2400" dirty="0" err="1">
                <a:cs typeface="Times New Roman" pitchFamily="18" charset="0"/>
              </a:rPr>
              <a:t>varaible</a:t>
            </a:r>
            <a:r>
              <a:rPr lang="en-US" sz="2400" dirty="0">
                <a:cs typeface="Times New Roman" pitchFamily="18" charset="0"/>
              </a:rPr>
              <a:t>,</a:t>
            </a:r>
            <a:r>
              <a:rPr lang="en-US" sz="2400" dirty="0">
                <a:latin typeface="Arial" charset="0"/>
                <a:cs typeface="Times New Roman" pitchFamily="18" charset="0"/>
              </a:rPr>
              <a:t> </a:t>
            </a:r>
            <a:r>
              <a:rPr lang="en-US" sz="2400" i="1" dirty="0">
                <a:latin typeface="Arial" charset="0"/>
                <a:cs typeface="Times New Roman" pitchFamily="18" charset="0"/>
                <a:sym typeface="Symbol" pitchFamily="18" charset="2"/>
              </a:rPr>
              <a:t></a:t>
            </a:r>
            <a:r>
              <a:rPr lang="en-US" sz="2400" dirty="0">
                <a:latin typeface="Arial" charset="0"/>
                <a:cs typeface="Times New Roman" pitchFamily="18" charset="0"/>
              </a:rPr>
              <a:t>.  </a:t>
            </a:r>
            <a:r>
              <a:rPr lang="en-US" sz="2400" dirty="0">
                <a:cs typeface="Times New Roman" pitchFamily="18" charset="0"/>
              </a:rPr>
              <a:t>(Sometimes called an “ability parameter”, but we reserve the term </a:t>
            </a:r>
            <a:r>
              <a:rPr lang="en-US" sz="2400" i="1" dirty="0">
                <a:cs typeface="Times New Roman" pitchFamily="18" charset="0"/>
              </a:rPr>
              <a:t>parameter</a:t>
            </a:r>
            <a:r>
              <a:rPr lang="en-US" sz="2400" dirty="0">
                <a:cs typeface="Times New Roman" pitchFamily="18" charset="0"/>
              </a:rPr>
              <a:t> for </a:t>
            </a:r>
            <a:r>
              <a:rPr lang="en-US" sz="2400" dirty="0" err="1">
                <a:cs typeface="Times New Roman" pitchFamily="18" charset="0"/>
              </a:rPr>
              <a:t>quantites</a:t>
            </a:r>
            <a:r>
              <a:rPr lang="en-US" sz="2400" dirty="0">
                <a:cs typeface="Times New Roman" pitchFamily="18" charset="0"/>
              </a:rPr>
              <a:t> which are not person specific.)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Symbol" pitchFamily="18" charset="2"/>
                <a:cs typeface="Times New Roman" pitchFamily="18" charset="0"/>
                <a:sym typeface="Symbol" pitchFamily="18" charset="2"/>
              </a:rPr>
              <a:t></a:t>
            </a:r>
            <a:r>
              <a:rPr lang="en-US" sz="2400" dirty="0">
                <a:cs typeface="Times New Roman" pitchFamily="18" charset="0"/>
              </a:rPr>
              <a:t> takes on values {-2, -1, 0, 1, 2}  with prior probabilities of (0.1, 0.2, 0.4, 0.2, 0.1) (Triangular distribution).</a:t>
            </a:r>
          </a:p>
          <a:p>
            <a:pPr eaLnBrk="1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cs typeface="Times New Roman" pitchFamily="18" charset="0"/>
              </a:rPr>
              <a:t>Observable outcome variables are all independent given </a:t>
            </a:r>
            <a:r>
              <a:rPr lang="en-US" sz="2400" i="1" dirty="0">
                <a:latin typeface="Symbol" pitchFamily="18" charset="2"/>
                <a:cs typeface="Times New Roman" pitchFamily="18" charset="0"/>
                <a:sym typeface="Symbol" pitchFamily="18" charset="2"/>
              </a:rPr>
              <a:t></a:t>
            </a:r>
            <a:endParaRPr lang="en-US" sz="2400" i="1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sz="2400" dirty="0">
                <a:cs typeface="Times New Roman" pitchFamily="18" charset="0"/>
              </a:rPr>
              <a:t>Goal is to draw inferences about </a:t>
            </a:r>
            <a:r>
              <a:rPr lang="en-US" sz="2400" i="1" dirty="0">
                <a:latin typeface="Symbol" pitchFamily="18" charset="2"/>
                <a:cs typeface="Times New Roman" pitchFamily="18" charset="0"/>
                <a:sym typeface="Symbol" pitchFamily="18" charset="2"/>
              </a:rPr>
              <a:t>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sz="2000" dirty="0">
                <a:cs typeface="Times New Roman" pitchFamily="18" charset="0"/>
              </a:rPr>
              <a:t>Rank order students by </a:t>
            </a:r>
            <a:r>
              <a:rPr lang="en-US" sz="2000" i="1" dirty="0">
                <a:latin typeface="Symbol" pitchFamily="18" charset="2"/>
                <a:cs typeface="Times New Roman" pitchFamily="18" charset="0"/>
                <a:sym typeface="Symbol" pitchFamily="18" charset="2"/>
              </a:rPr>
              <a:t>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sz="2000" dirty="0">
                <a:cs typeface="Times New Roman" pitchFamily="18" charset="0"/>
              </a:rPr>
              <a:t>Classify students according to </a:t>
            </a:r>
            <a:r>
              <a:rPr lang="en-US" sz="2000" i="1" dirty="0">
                <a:latin typeface="Symbol" pitchFamily="18" charset="2"/>
                <a:cs typeface="Times New Roman" pitchFamily="18" charset="0"/>
                <a:sym typeface="Symbol" pitchFamily="18" charset="2"/>
              </a:rPr>
              <a:t></a:t>
            </a:r>
            <a:r>
              <a:rPr lang="en-US" sz="2000" dirty="0">
                <a:cs typeface="Times New Roman" pitchFamily="18" charset="0"/>
              </a:rPr>
              <a:t>above or below a cut point</a:t>
            </a:r>
            <a:endParaRPr lang="en-US" sz="2000" dirty="0">
              <a:latin typeface="Arial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1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641927" y="1098550"/>
            <a:ext cx="8153400" cy="530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34950" indent="-2349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30000"/>
              </a:spcAft>
            </a:pPr>
            <a:r>
              <a:rPr lang="en-US" sz="2200" b="1" u="sng" dirty="0">
                <a:latin typeface="Arial" charset="0"/>
                <a:ea typeface="MS Song" pitchFamily="49" charset="-122"/>
              </a:rPr>
              <a:t>SESSION</a:t>
            </a:r>
            <a:r>
              <a:rPr lang="en-US" sz="2200" b="1" dirty="0">
                <a:latin typeface="Arial" charset="0"/>
                <a:ea typeface="MS Song" pitchFamily="49" charset="-122"/>
              </a:rPr>
              <a:t>		</a:t>
            </a:r>
            <a:r>
              <a:rPr lang="en-US" sz="2200" b="1" u="sng" dirty="0">
                <a:latin typeface="Arial" charset="0"/>
                <a:ea typeface="MS Song" pitchFamily="49" charset="-122"/>
              </a:rPr>
              <a:t>TOPIC</a:t>
            </a:r>
            <a:r>
              <a:rPr lang="en-US" sz="2200" b="1" dirty="0">
                <a:latin typeface="Arial" charset="0"/>
                <a:ea typeface="MS Song" pitchFamily="49" charset="-122"/>
              </a:rPr>
              <a:t>			</a:t>
            </a:r>
            <a:r>
              <a:rPr lang="en-US" sz="2200" b="1" u="sng" dirty="0">
                <a:latin typeface="Arial" charset="0"/>
                <a:ea typeface="MS Song" pitchFamily="49" charset="-122"/>
              </a:rPr>
              <a:t>PRESENTERS</a:t>
            </a:r>
          </a:p>
          <a:p>
            <a:pPr eaLnBrk="1" hangingPunct="1">
              <a:spcBef>
                <a:spcPct val="30000"/>
              </a:spcBef>
              <a:spcAft>
                <a:spcPct val="30000"/>
              </a:spcAft>
            </a:pPr>
            <a:r>
              <a:rPr lang="en-US" sz="2200" b="1" dirty="0">
                <a:latin typeface="Arial" charset="0"/>
                <a:ea typeface="MS Song" pitchFamily="49" charset="-122"/>
              </a:rPr>
              <a:t>Session 1</a:t>
            </a:r>
            <a:r>
              <a:rPr lang="en-US" sz="2200" dirty="0">
                <a:latin typeface="Arial" charset="0"/>
                <a:ea typeface="MS Song" pitchFamily="49" charset="-122"/>
              </a:rPr>
              <a:t>:   Evidence Centered Design 	Diego Zapata                       	         ACED introduction</a:t>
            </a:r>
            <a:br>
              <a:rPr lang="en-US" sz="2200" dirty="0">
                <a:latin typeface="Arial" charset="0"/>
                <a:ea typeface="MS Song" pitchFamily="49" charset="-122"/>
              </a:rPr>
            </a:br>
            <a:r>
              <a:rPr lang="en-US" sz="2200" dirty="0">
                <a:latin typeface="Arial" charset="0"/>
                <a:ea typeface="MS Song" pitchFamily="49" charset="-122"/>
              </a:rPr>
              <a:t> 				</a:t>
            </a:r>
          </a:p>
          <a:p>
            <a:pPr eaLnBrk="1" hangingPunct="1">
              <a:spcBef>
                <a:spcPct val="30000"/>
              </a:spcBef>
              <a:spcAft>
                <a:spcPct val="30000"/>
              </a:spcAft>
            </a:pPr>
            <a:r>
              <a:rPr lang="en-US" sz="2200" b="1" dirty="0">
                <a:latin typeface="Arial" charset="0"/>
                <a:ea typeface="MS Song" pitchFamily="49" charset="-122"/>
              </a:rPr>
              <a:t>Session 2</a:t>
            </a:r>
            <a:r>
              <a:rPr lang="en-US" sz="2200" dirty="0">
                <a:latin typeface="Arial" charset="0"/>
                <a:ea typeface="MS Song" pitchFamily="49" charset="-122"/>
              </a:rPr>
              <a:t>:   Bayes Nets and Applications 	Duanli Yan                      	</a:t>
            </a:r>
            <a:br>
              <a:rPr lang="en-US" sz="2200" dirty="0">
                <a:latin typeface="Arial" charset="0"/>
                <a:ea typeface="MS Song" pitchFamily="49" charset="-122"/>
              </a:rPr>
            </a:br>
            <a:r>
              <a:rPr lang="en-US" sz="2200" dirty="0">
                <a:latin typeface="Arial" charset="0"/>
                <a:ea typeface="MS Song" pitchFamily="49" charset="-122"/>
              </a:rPr>
              <a:t>	         	       		</a:t>
            </a:r>
          </a:p>
          <a:p>
            <a:pPr eaLnBrk="1" hangingPunct="1">
              <a:spcBef>
                <a:spcPct val="30000"/>
              </a:spcBef>
              <a:spcAft>
                <a:spcPct val="30000"/>
              </a:spcAft>
            </a:pPr>
            <a:r>
              <a:rPr lang="en-US" sz="2200" b="1" dirty="0">
                <a:latin typeface="Arial" charset="0"/>
                <a:ea typeface="MS Song" pitchFamily="49" charset="-122"/>
              </a:rPr>
              <a:t>Session 3</a:t>
            </a:r>
            <a:r>
              <a:rPr lang="en-US" sz="2200" dirty="0">
                <a:latin typeface="Arial" charset="0"/>
                <a:ea typeface="MS Song" pitchFamily="49" charset="-122"/>
              </a:rPr>
              <a:t>:   Refining Bayes Nets with 	Russell Almond &amp; </a:t>
            </a:r>
            <a:br>
              <a:rPr lang="en-US" sz="2200" dirty="0">
                <a:latin typeface="Arial" charset="0"/>
                <a:ea typeface="MS Song" pitchFamily="49" charset="-122"/>
              </a:rPr>
            </a:br>
            <a:r>
              <a:rPr lang="en-US" sz="2200" dirty="0">
                <a:latin typeface="Arial" charset="0"/>
                <a:ea typeface="MS Song" pitchFamily="49" charset="-122"/>
              </a:rPr>
              <a:t>	         Data 				Duanli Yan</a:t>
            </a:r>
          </a:p>
          <a:p>
            <a:pPr eaLnBrk="1" hangingPunct="1">
              <a:spcBef>
                <a:spcPct val="30000"/>
              </a:spcBef>
              <a:spcAft>
                <a:spcPct val="30000"/>
              </a:spcAft>
            </a:pPr>
            <a:r>
              <a:rPr lang="en-US" sz="2200" b="1" dirty="0">
                <a:latin typeface="Arial" charset="0"/>
                <a:ea typeface="MS Song" pitchFamily="49" charset="-122"/>
              </a:rPr>
              <a:t>Session 4</a:t>
            </a:r>
            <a:r>
              <a:rPr lang="en-US" sz="2200" dirty="0">
                <a:latin typeface="Arial" charset="0"/>
                <a:ea typeface="MS Song" pitchFamily="49" charset="-122"/>
              </a:rPr>
              <a:t>:   Bayes Nets with R 		Russell Almond 		</a:t>
            </a:r>
            <a:br>
              <a:rPr lang="en-US" sz="2200" dirty="0">
                <a:latin typeface="Arial" charset="0"/>
                <a:ea typeface="MS Song" pitchFamily="49" charset="-122"/>
              </a:rPr>
            </a:br>
            <a:r>
              <a:rPr lang="en-US" sz="2200" dirty="0">
                <a:latin typeface="Arial" charset="0"/>
                <a:ea typeface="MS Song" pitchFamily="49" charset="-122"/>
              </a:rPr>
              <a:t>					       			          	   	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4876" imgH="164876" progId="Equation.DSMT4">
                  <p:embed/>
                </p:oleObj>
              </mc:Choice>
              <mc:Fallback>
                <p:oleObj name="Equation" r:id="rId3" imgW="164876" imgH="1648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09600" y="457200"/>
            <a:ext cx="7543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3600" b="1" dirty="0"/>
              <a:t>Agenda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552450" y="2759075"/>
            <a:ext cx="7924800" cy="9144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3FD57-55A9-4453-973C-47D8C4AD892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6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ABD6642E-844A-43E4-9E36-27A613C80EF7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IRT Task/Evidence Model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524000"/>
            <a:ext cx="7086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Tasks yield an work product which can be unambiguously scored </a:t>
            </a:r>
            <a:r>
              <a:rPr lang="en-US" sz="2800" u="sng"/>
              <a:t>right</a:t>
            </a:r>
            <a:r>
              <a:rPr lang="en-US" sz="2800"/>
              <a:t>/</a:t>
            </a:r>
            <a:r>
              <a:rPr lang="en-US" sz="2800" u="sng"/>
              <a:t>wrong</a:t>
            </a:r>
            <a:r>
              <a:rPr lang="en-US" sz="2800" i="1"/>
              <a:t>.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Each task has a </a:t>
            </a:r>
            <a:r>
              <a:rPr lang="en-US" sz="2800" i="1"/>
              <a:t>single</a:t>
            </a:r>
            <a:r>
              <a:rPr lang="en-US" sz="2800"/>
              <a:t> observable outcome variable.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/>
              <a:t>Tasks</a:t>
            </a:r>
            <a:r>
              <a:rPr lang="en-US" sz="2800"/>
              <a:t> are often called </a:t>
            </a:r>
            <a:r>
              <a:rPr lang="en-US" sz="2800" i="1"/>
              <a:t>items, </a:t>
            </a:r>
            <a:r>
              <a:rPr lang="en-US" sz="2800"/>
              <a:t>although the common usage often blurs the distinction between the presentation of the item and the outcome variable.</a:t>
            </a:r>
          </a:p>
        </p:txBody>
      </p:sp>
    </p:spTree>
    <p:extLst>
      <p:ext uri="{BB962C8B-B14F-4D97-AF65-F5344CB8AC3E}">
        <p14:creationId xmlns:p14="http://schemas.microsoft.com/office/powerpoint/2010/main" val="900168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DF5C276A-2F1D-40DE-966B-1C2B990B3C66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IRT (Rasch) Evidence Model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15200" cy="4114800"/>
          </a:xfrm>
        </p:spPr>
        <p:txBody>
          <a:bodyPr/>
          <a:lstStyle/>
          <a:p>
            <a:pPr eaLnBrk="1" hangingPunct="1"/>
            <a:r>
              <a:rPr lang="en-US" sz="2800"/>
              <a:t>Let </a:t>
            </a:r>
            <a:r>
              <a:rPr lang="en-US" sz="2800" i="1"/>
              <a:t>X</a:t>
            </a:r>
            <a:r>
              <a:rPr lang="en-US" sz="2800" i="1" baseline="-25000"/>
              <a:t>j</a:t>
            </a:r>
            <a:r>
              <a:rPr lang="en-US" sz="2800" i="1"/>
              <a:t> </a:t>
            </a:r>
            <a:r>
              <a:rPr lang="en-US" sz="2800"/>
              <a:t>be observable outcome variable from Task </a:t>
            </a:r>
            <a:r>
              <a:rPr lang="en-US" sz="2800" i="1"/>
              <a:t>j</a:t>
            </a:r>
            <a:endParaRPr lang="en-US" sz="2800"/>
          </a:p>
          <a:p>
            <a:pPr eaLnBrk="1" hangingPunct="1"/>
            <a:r>
              <a:rPr lang="en-US" sz="2800" i="1">
                <a:ea typeface="MS Song" pitchFamily="49" charset="-122"/>
              </a:rPr>
              <a:t>P(X</a:t>
            </a:r>
            <a:r>
              <a:rPr lang="en-US" sz="2800" i="1" baseline="-25000">
                <a:ea typeface="MS Song" pitchFamily="49" charset="-122"/>
              </a:rPr>
              <a:t>j</a:t>
            </a:r>
            <a:r>
              <a:rPr lang="en-US" sz="2800" i="1">
                <a:ea typeface="MS Song" pitchFamily="49" charset="-122"/>
              </a:rPr>
              <a:t> =right | </a:t>
            </a:r>
            <a:r>
              <a:rPr lang="en-US" sz="2800" i="1">
                <a:latin typeface="Symbol" pitchFamily="18" charset="2"/>
                <a:ea typeface="MS Song" pitchFamily="49" charset="-122"/>
                <a:sym typeface="Symbol" pitchFamily="18" charset="2"/>
              </a:rPr>
              <a:t></a:t>
            </a:r>
            <a:r>
              <a:rPr lang="en-US" sz="2800" i="1">
                <a:ea typeface="MS Song" pitchFamily="49" charset="-122"/>
              </a:rPr>
              <a:t>, </a:t>
            </a:r>
            <a:r>
              <a:rPr lang="en-US" sz="2800" i="1">
                <a:latin typeface="Symbol" pitchFamily="18" charset="2"/>
                <a:ea typeface="MS Song" pitchFamily="49" charset="-122"/>
                <a:sym typeface="Symbol" pitchFamily="18" charset="2"/>
              </a:rPr>
              <a:t></a:t>
            </a:r>
            <a:r>
              <a:rPr lang="en-US" sz="2800" i="1" baseline="-25000">
                <a:ea typeface="MS Song" pitchFamily="49" charset="-122"/>
              </a:rPr>
              <a:t>j</a:t>
            </a:r>
            <a:r>
              <a:rPr lang="en-US" sz="2800" i="1">
                <a:ea typeface="MS Song" pitchFamily="49" charset="-122"/>
              </a:rPr>
              <a:t> ) </a:t>
            </a:r>
            <a:r>
              <a:rPr lang="en-US" sz="2800">
                <a:latin typeface="Arial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800">
                <a:cs typeface="Times New Roman" pitchFamily="18" charset="0"/>
              </a:rPr>
              <a:t>=</a:t>
            </a:r>
          </a:p>
          <a:p>
            <a:pPr marL="457200" lvl="1" indent="0" eaLnBrk="1" hangingPunct="1">
              <a:buFontTx/>
              <a:buNone/>
            </a:pPr>
            <a:r>
              <a:rPr lang="en-US" sz="2400" i="1">
                <a:latin typeface="Symbol" pitchFamily="18" charset="2"/>
                <a:ea typeface="MS Song" pitchFamily="49" charset="-122"/>
                <a:sym typeface="Symbol" pitchFamily="18" charset="2"/>
              </a:rPr>
              <a:t> </a:t>
            </a:r>
            <a:r>
              <a:rPr lang="en-US" sz="2400" i="1" baseline="-25000">
                <a:ea typeface="MS Song" pitchFamily="49" charset="-122"/>
              </a:rPr>
              <a:t>j </a:t>
            </a:r>
            <a:r>
              <a:rPr lang="en-US" sz="2400">
                <a:ea typeface="MS Song" pitchFamily="49" charset="-122"/>
              </a:rPr>
              <a:t> is the </a:t>
            </a:r>
            <a:r>
              <a:rPr lang="en-US" sz="2400" i="1">
                <a:ea typeface="MS Song" pitchFamily="49" charset="-122"/>
              </a:rPr>
              <a:t>difficulty</a:t>
            </a:r>
            <a:r>
              <a:rPr lang="en-US" sz="2400">
                <a:ea typeface="MS Song" pitchFamily="49" charset="-122"/>
              </a:rPr>
              <a:t> of the item.</a:t>
            </a:r>
          </a:p>
          <a:p>
            <a:pPr eaLnBrk="1" hangingPunct="1"/>
            <a:r>
              <a:rPr lang="en-US" sz="2800">
                <a:ea typeface="MS Song" pitchFamily="49" charset="-122"/>
              </a:rPr>
              <a:t>Can crank through the formula for each of the five values of </a:t>
            </a:r>
            <a:r>
              <a:rPr lang="en-US" sz="2800" i="1">
                <a:latin typeface="Symbol" pitchFamily="18" charset="2"/>
                <a:ea typeface="MS Song" pitchFamily="49" charset="-122"/>
                <a:sym typeface="Symbol" pitchFamily="18" charset="2"/>
              </a:rPr>
              <a:t></a:t>
            </a:r>
            <a:r>
              <a:rPr lang="en-US" sz="2800">
                <a:ea typeface="MS Song" pitchFamily="49" charset="-122"/>
              </a:rPr>
              <a:t>to get values for Conditional Probability Tables (CPT)</a:t>
            </a:r>
            <a:endParaRPr lang="en-US" sz="2800" i="1">
              <a:latin typeface="Symbol" pitchFamily="18" charset="2"/>
              <a:ea typeface="MS Song" pitchFamily="49" charset="-122"/>
              <a:sym typeface="Symbol" pitchFamily="18" charset="2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127625" y="2286000"/>
          <a:ext cx="116522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08" imgH="406224" progId="Equation.DSMT4">
                  <p:embed/>
                </p:oleObj>
              </mc:Choice>
              <mc:Fallback>
                <p:oleObj name="Equation" r:id="rId2" imgW="672808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25" y="2286000"/>
                        <a:ext cx="1165225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9027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B1A91D4F-A288-4593-8363-3F4F6B374D18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IRT Assembly Model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752600"/>
            <a:ext cx="6172200" cy="3810000"/>
          </a:xfrm>
        </p:spPr>
        <p:txBody>
          <a:bodyPr/>
          <a:lstStyle/>
          <a:p>
            <a:pPr eaLnBrk="1" hangingPunct="1"/>
            <a:r>
              <a:rPr lang="en-US"/>
              <a:t>5 items</a:t>
            </a:r>
          </a:p>
          <a:p>
            <a:pPr eaLnBrk="1" hangingPunct="1"/>
            <a:r>
              <a:rPr lang="en-US"/>
              <a:t>Increasing difficulty:</a:t>
            </a:r>
          </a:p>
          <a:p>
            <a:pPr eaLnBrk="1" hangingPunct="1">
              <a:buFontTx/>
              <a:buNone/>
            </a:pPr>
            <a:r>
              <a:rPr lang="en-US" i="1">
                <a:latin typeface="Symbol" pitchFamily="18" charset="2"/>
                <a:cs typeface="Times New Roman" pitchFamily="18" charset="0"/>
                <a:sym typeface="Symbol" pitchFamily="18" charset="2"/>
              </a:rPr>
              <a:t></a:t>
            </a:r>
            <a:r>
              <a:rPr lang="en-US" i="1">
                <a:cs typeface="Times New Roman" pitchFamily="18" charset="0"/>
              </a:rPr>
              <a:t> </a:t>
            </a:r>
            <a:r>
              <a:rPr lang="en-US" i="1">
                <a:latin typeface="Symbol" pitchFamily="18" charset="2"/>
                <a:cs typeface="Times New Roman" pitchFamily="18" charset="0"/>
                <a:sym typeface="Symbol" pitchFamily="18" charset="2"/>
              </a:rPr>
              <a:t></a:t>
            </a:r>
            <a:r>
              <a:rPr lang="en-US" i="1">
                <a:cs typeface="Times New Roman" pitchFamily="18" charset="0"/>
              </a:rPr>
              <a:t> {-1.5, -0.75, 0, 0.75, 1.5}. </a:t>
            </a:r>
            <a:r>
              <a:rPr lang="en-US">
                <a:latin typeface="Arial" charset="0"/>
                <a:ea typeface="MS Song" pitchFamily="49" charset="-122"/>
              </a:rPr>
              <a:t> </a:t>
            </a:r>
          </a:p>
          <a:p>
            <a:pPr eaLnBrk="1" hangingPunct="1"/>
            <a:r>
              <a:rPr lang="en-US"/>
              <a:t>Adaptive presentation of items</a:t>
            </a:r>
          </a:p>
        </p:txBody>
      </p:sp>
    </p:spTree>
    <p:extLst>
      <p:ext uri="{BB962C8B-B14F-4D97-AF65-F5344CB8AC3E}">
        <p14:creationId xmlns:p14="http://schemas.microsoft.com/office/powerpoint/2010/main" val="975438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56048A4A-C688-4C80-ABAC-B66F5C515F38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Conditional Probability Tables</a:t>
            </a:r>
          </a:p>
        </p:txBody>
      </p:sp>
      <p:graphicFrame>
        <p:nvGraphicFramePr>
          <p:cNvPr id="217278" name="Group 190"/>
          <p:cNvGraphicFramePr>
            <a:graphicFrameLocks noGrp="1"/>
          </p:cNvGraphicFramePr>
          <p:nvPr/>
        </p:nvGraphicFramePr>
        <p:xfrm>
          <a:off x="1143000" y="1905000"/>
          <a:ext cx="6858000" cy="3048000"/>
        </p:xfrm>
        <a:graphic>
          <a:graphicData uri="http://schemas.openxmlformats.org/drawingml/2006/table">
            <a:tbl>
              <a:tblPr/>
              <a:tblGrid>
                <a:gridCol w="979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9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9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  <a:sym typeface="Symbol" pitchFamily="18" charset="2"/>
                        </a:rPr>
                        <a:t>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   Prior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Item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Item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Item 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Item 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Item 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-2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     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0.3775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0.2227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0.1192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0.0601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0.0293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-1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     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0.6225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0.4378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0.2689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0.1480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0.0759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          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     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0.8176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0.6792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0.5000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0.3208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0.1824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          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     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0.9241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0.8520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0.7311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0.5622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0.3775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          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     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0.9707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0.9399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0.8088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0.7773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  <a:cs typeface="Times New Roman" pitchFamily="18" charset="0"/>
                        </a:rPr>
                        <a:t>0.6225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518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0D19CF1A-C782-4F76-97CF-B13DEADABDFA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Problems Set 1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38100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/>
              <a:t>Assume</a:t>
            </a:r>
            <a:r>
              <a:rPr lang="en-US" sz="2000" i="1">
                <a:latin typeface="Symbol" pitchFamily="18" charset="2"/>
                <a:sym typeface="Symbol" pitchFamily="18" charset="2"/>
              </a:rPr>
              <a:t></a:t>
            </a:r>
            <a:r>
              <a:rPr lang="en-US" sz="2000"/>
              <a:t> =1, what is expected score (sum </a:t>
            </a:r>
            <a:r>
              <a:rPr lang="en-US" sz="2000" i="1"/>
              <a:t>X</a:t>
            </a:r>
            <a:r>
              <a:rPr lang="en-US" sz="2000" i="1" baseline="-25000"/>
              <a:t>j</a:t>
            </a:r>
            <a:r>
              <a:rPr lang="en-US" sz="2000"/>
              <a:t>)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/>
              <a:t>Calculate </a:t>
            </a:r>
            <a:r>
              <a:rPr lang="en-US" sz="2000" i="1"/>
              <a:t>P(</a:t>
            </a:r>
            <a:r>
              <a:rPr lang="en-US" sz="2000" i="1">
                <a:latin typeface="Symbol" pitchFamily="18" charset="2"/>
                <a:sym typeface="Symbol" pitchFamily="18" charset="2"/>
              </a:rPr>
              <a:t></a:t>
            </a:r>
            <a:r>
              <a:rPr lang="en-US" sz="2000" i="1"/>
              <a:t> |X</a:t>
            </a:r>
            <a:r>
              <a:rPr lang="en-US" sz="2000" i="1" baseline="-25000"/>
              <a:t>1</a:t>
            </a:r>
            <a:r>
              <a:rPr lang="en-US" sz="2000" i="1"/>
              <a:t>=</a:t>
            </a:r>
            <a:r>
              <a:rPr lang="en-US" sz="2000" u="sng"/>
              <a:t>right</a:t>
            </a:r>
            <a:r>
              <a:rPr lang="en-US" sz="2000" i="1"/>
              <a:t>), E(</a:t>
            </a:r>
            <a:r>
              <a:rPr lang="en-US" sz="2000" i="1">
                <a:latin typeface="Symbol" pitchFamily="18" charset="2"/>
                <a:sym typeface="Symbol" pitchFamily="18" charset="2"/>
              </a:rPr>
              <a:t></a:t>
            </a:r>
            <a:r>
              <a:rPr lang="en-US" sz="2000" i="1"/>
              <a:t> |X</a:t>
            </a:r>
            <a:r>
              <a:rPr lang="en-US" sz="2000" i="1" baseline="-25000"/>
              <a:t>1</a:t>
            </a:r>
            <a:r>
              <a:rPr lang="en-US" sz="2000" i="1"/>
              <a:t>=</a:t>
            </a:r>
            <a:r>
              <a:rPr lang="en-US" sz="2000" u="sng"/>
              <a:t>right</a:t>
            </a:r>
            <a:r>
              <a:rPr lang="en-US" sz="2000" i="1"/>
              <a:t>)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/>
              <a:t>Calculate </a:t>
            </a:r>
            <a:r>
              <a:rPr lang="en-US" sz="2000" i="1"/>
              <a:t>P(</a:t>
            </a:r>
            <a:r>
              <a:rPr lang="en-US" sz="2000" i="1">
                <a:latin typeface="Symbol" pitchFamily="18" charset="2"/>
                <a:sym typeface="Symbol" pitchFamily="18" charset="2"/>
              </a:rPr>
              <a:t></a:t>
            </a:r>
            <a:r>
              <a:rPr lang="en-US" sz="2000" i="1"/>
              <a:t> |X</a:t>
            </a:r>
            <a:r>
              <a:rPr lang="en-US" sz="2000" i="1" baseline="-25000"/>
              <a:t>5</a:t>
            </a:r>
            <a:r>
              <a:rPr lang="en-US" sz="2000" i="1"/>
              <a:t>=</a:t>
            </a:r>
            <a:r>
              <a:rPr lang="en-US" sz="2000" u="sng"/>
              <a:t>right</a:t>
            </a:r>
            <a:r>
              <a:rPr lang="en-US" sz="2000" i="1"/>
              <a:t>), E(</a:t>
            </a:r>
            <a:r>
              <a:rPr lang="en-US" sz="2000" i="1">
                <a:latin typeface="Symbol" pitchFamily="18" charset="2"/>
                <a:sym typeface="Symbol" pitchFamily="18" charset="2"/>
              </a:rPr>
              <a:t></a:t>
            </a:r>
            <a:r>
              <a:rPr lang="en-US" sz="2000" i="1"/>
              <a:t> |X</a:t>
            </a:r>
            <a:r>
              <a:rPr lang="en-US" sz="2000" i="1" baseline="-25000"/>
              <a:t>5</a:t>
            </a:r>
            <a:r>
              <a:rPr lang="en-US" sz="2000" i="1"/>
              <a:t>=</a:t>
            </a:r>
            <a:r>
              <a:rPr lang="en-US" sz="2000" u="sng"/>
              <a:t>right</a:t>
            </a:r>
            <a:r>
              <a:rPr lang="en-US" sz="2000" i="1"/>
              <a:t>)</a:t>
            </a:r>
            <a:endParaRPr lang="en-US" sz="2000"/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/>
              <a:t>Score three students who have the following observable patterns (Tasks 1--5):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z="1800" i="1"/>
              <a:t>1,1,1,0,0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z="1800" i="1"/>
              <a:t>1,0,0,1,1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z="1800" i="1"/>
              <a:t>1,1,1,0,1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endParaRPr lang="en-US" sz="2000" i="1"/>
          </a:p>
        </p:txBody>
      </p:sp>
      <p:sp>
        <p:nvSpPr>
          <p:cNvPr id="307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76400"/>
            <a:ext cx="38100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/>
              <a:t>5. Suppose we have observed for a given student </a:t>
            </a:r>
            <a:r>
              <a:rPr lang="en-US" sz="2000" i="1"/>
              <a:t>X</a:t>
            </a:r>
            <a:r>
              <a:rPr lang="en-US" sz="2000" i="1" baseline="-25000"/>
              <a:t>2</a:t>
            </a:r>
            <a:r>
              <a:rPr lang="en-US" sz="2000" i="1"/>
              <a:t>=</a:t>
            </a:r>
            <a:r>
              <a:rPr lang="en-US" sz="2000" u="sng"/>
              <a:t>right</a:t>
            </a:r>
            <a:r>
              <a:rPr lang="en-US" sz="2000"/>
              <a:t> and </a:t>
            </a:r>
            <a:r>
              <a:rPr lang="en-US" sz="2000" i="1"/>
              <a:t>X</a:t>
            </a:r>
            <a:r>
              <a:rPr lang="en-US" sz="2000" i="1" baseline="-25000"/>
              <a:t>3</a:t>
            </a:r>
            <a:r>
              <a:rPr lang="en-US" sz="2000" i="1"/>
              <a:t>=</a:t>
            </a:r>
            <a:r>
              <a:rPr lang="en-US" sz="2000" u="sng"/>
              <a:t>right</a:t>
            </a:r>
            <a:r>
              <a:rPr lang="en-US" sz="2000"/>
              <a:t>, what is the next best item to present (hint, look for expected probabilities closest to .5,.5</a:t>
            </a:r>
          </a:p>
          <a:p>
            <a:pPr eaLnBrk="1" hangingPunct="1">
              <a:buFontTx/>
              <a:buNone/>
            </a:pPr>
            <a:r>
              <a:rPr lang="en-US" sz="2000"/>
              <a:t>6. Same thing, with </a:t>
            </a:r>
            <a:r>
              <a:rPr lang="en-US" sz="2000" i="1"/>
              <a:t>X</a:t>
            </a:r>
            <a:r>
              <a:rPr lang="en-US" sz="2000" i="1" baseline="-25000"/>
              <a:t>2</a:t>
            </a:r>
            <a:r>
              <a:rPr lang="en-US" sz="2000" i="1"/>
              <a:t>=</a:t>
            </a:r>
            <a:r>
              <a:rPr lang="en-US" sz="2000" u="sng"/>
              <a:t>right</a:t>
            </a:r>
            <a:r>
              <a:rPr lang="en-US" sz="2000"/>
              <a:t> and </a:t>
            </a:r>
            <a:r>
              <a:rPr lang="en-US" sz="2000" i="1"/>
              <a:t>X</a:t>
            </a:r>
            <a:r>
              <a:rPr lang="en-US" sz="2000" i="1" baseline="-25000"/>
              <a:t>3</a:t>
            </a:r>
            <a:r>
              <a:rPr lang="en-US" sz="2000" i="1"/>
              <a:t>=</a:t>
            </a:r>
            <a:r>
              <a:rPr lang="en-US" sz="2000" u="sng"/>
              <a:t>wrong</a:t>
            </a:r>
          </a:p>
          <a:p>
            <a:pPr eaLnBrk="1" hangingPunct="1">
              <a:buFontTx/>
              <a:buNone/>
            </a:pPr>
            <a:r>
              <a:rPr lang="en-US" sz="2000"/>
              <a:t>7. Same thing, with </a:t>
            </a:r>
            <a:r>
              <a:rPr lang="en-US" sz="2000" i="1"/>
              <a:t>X</a:t>
            </a:r>
            <a:r>
              <a:rPr lang="en-US" sz="2000" i="1" baseline="-25000"/>
              <a:t>2</a:t>
            </a:r>
            <a:r>
              <a:rPr lang="en-US" sz="2000" i="1"/>
              <a:t>=</a:t>
            </a:r>
            <a:r>
              <a:rPr lang="en-US" sz="2000" u="sng"/>
              <a:t>wrong</a:t>
            </a:r>
            <a:r>
              <a:rPr lang="en-US" sz="2000"/>
              <a:t> and </a:t>
            </a:r>
            <a:r>
              <a:rPr lang="en-US" sz="2000" i="1"/>
              <a:t>X</a:t>
            </a:r>
            <a:r>
              <a:rPr lang="en-US" sz="2000" i="1" baseline="-25000"/>
              <a:t>3</a:t>
            </a:r>
            <a:r>
              <a:rPr lang="en-US" sz="2000" i="1"/>
              <a:t>=</a:t>
            </a:r>
            <a:r>
              <a:rPr lang="en-US" sz="2000" u="sng"/>
              <a:t>wrong</a:t>
            </a:r>
            <a:endParaRPr lang="en-US" sz="2400" u="sng"/>
          </a:p>
        </p:txBody>
      </p:sp>
    </p:spTree>
    <p:extLst>
      <p:ext uri="{BB962C8B-B14F-4D97-AF65-F5344CB8AC3E}">
        <p14:creationId xmlns:p14="http://schemas.microsoft.com/office/powerpoint/2010/main" val="4158648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16C272E2-F8DA-4519-BB26-28BAE4A2D4B1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85800"/>
            <a:ext cx="6629400" cy="685800"/>
          </a:xfrm>
        </p:spPr>
        <p:txBody>
          <a:bodyPr/>
          <a:lstStyle/>
          <a:p>
            <a:pPr eaLnBrk="1" hangingPunct="1"/>
            <a:r>
              <a:rPr lang="en-US" sz="4000"/>
              <a:t>2. “Context” effect</a:t>
            </a:r>
            <a:r>
              <a:rPr lang="en-US" sz="3500" b="1">
                <a:cs typeface="Times New Roman" pitchFamily="18" charset="0"/>
              </a:rPr>
              <a:t> --</a:t>
            </a:r>
            <a:r>
              <a:rPr lang="en-US" sz="3500">
                <a:cs typeface="Times New Roman" pitchFamily="18" charset="0"/>
              </a:rPr>
              <a:t>Testlets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315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Arial" charset="0"/>
                <a:cs typeface="Times New Roman" pitchFamily="18" charset="0"/>
              </a:rPr>
              <a:t>Standard assumption of conditional independence of observable variables given Proficiency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Arial" charset="0"/>
                <a:cs typeface="Times New Roman" pitchFamily="18" charset="0"/>
              </a:rPr>
              <a:t>Violation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>
                <a:latin typeface="Arial" charset="0"/>
                <a:cs typeface="Times New Roman" pitchFamily="18" charset="0"/>
              </a:rPr>
              <a:t>Shared stimulus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>
                <a:latin typeface="Arial" charset="0"/>
                <a:cs typeface="Times New Roman" pitchFamily="18" charset="0"/>
              </a:rPr>
              <a:t>Context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>
                <a:latin typeface="Arial" charset="0"/>
                <a:cs typeface="Times New Roman" pitchFamily="18" charset="0"/>
              </a:rPr>
              <a:t>Special knowledge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>
                <a:latin typeface="Arial" charset="0"/>
                <a:cs typeface="Times New Roman" pitchFamily="18" charset="0"/>
              </a:rPr>
              <a:t>Shared Work Product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>
                <a:latin typeface="Arial" charset="0"/>
                <a:cs typeface="Times New Roman" pitchFamily="18" charset="0"/>
              </a:rPr>
              <a:t>Sequential dependencies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>
                <a:latin typeface="Arial" charset="0"/>
                <a:cs typeface="Times New Roman" pitchFamily="18" charset="0"/>
              </a:rPr>
              <a:t>Scoring Dependencies (Multi-step problem)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Arial" charset="0"/>
                <a:cs typeface="Times New Roman" pitchFamily="18" charset="0"/>
              </a:rPr>
              <a:t>Testlets (Wainer &amp; Kiely, 1987)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Arial" charset="0"/>
                <a:cs typeface="Times New Roman" pitchFamily="18" charset="0"/>
              </a:rPr>
              <a:t>Violation results in overestimating the evidential value of observables for Proficiency Variables</a:t>
            </a:r>
          </a:p>
        </p:txBody>
      </p:sp>
    </p:spTree>
    <p:extLst>
      <p:ext uri="{BB962C8B-B14F-4D97-AF65-F5344CB8AC3E}">
        <p14:creationId xmlns:p14="http://schemas.microsoft.com/office/powerpoint/2010/main" val="3675912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2F263BF3-47CE-4B34-B52D-85B201A825B7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0"/>
            <a:ext cx="6629400" cy="609600"/>
          </a:xfrm>
        </p:spPr>
        <p:txBody>
          <a:bodyPr/>
          <a:lstStyle/>
          <a:p>
            <a:pPr eaLnBrk="1" hangingPunct="1"/>
            <a:r>
              <a:rPr lang="en-US" sz="4000"/>
              <a:t>“Context” effect -- Variables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429000"/>
            <a:ext cx="8077200" cy="2362200"/>
          </a:xfrm>
        </p:spPr>
        <p:txBody>
          <a:bodyPr/>
          <a:lstStyle/>
          <a:p>
            <a:pPr eaLnBrk="1" hangingPunct="1"/>
            <a:r>
              <a:rPr lang="en-US" sz="2000">
                <a:latin typeface="Arial" charset="0"/>
                <a:cs typeface="Times New Roman" pitchFamily="18" charset="0"/>
              </a:rPr>
              <a:t>Context variable – A parent variable introduced to handle conditional dependence among observables (testlet)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>
                <a:latin typeface="Arial" charset="0"/>
                <a:cs typeface="Times New Roman" pitchFamily="18" charset="0"/>
              </a:rPr>
              <a:t>Consistent with Stout’s (1987) ‘essential n-dimensionality’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>
                <a:latin typeface="Arial" charset="0"/>
                <a:cs typeface="Times New Roman" pitchFamily="18" charset="0"/>
              </a:rPr>
              <a:t>Wang, Bradlow &amp; Wainer (2001) SCORIGHT program</a:t>
            </a:r>
            <a:br>
              <a:rPr lang="en-US" sz="2000">
                <a:latin typeface="Arial" charset="0"/>
                <a:cs typeface="Times New Roman" pitchFamily="18" charset="0"/>
              </a:rPr>
            </a:br>
            <a:r>
              <a:rPr lang="en-US" sz="2000">
                <a:latin typeface="Arial" charset="0"/>
                <a:cs typeface="Times New Roman" pitchFamily="18" charset="0"/>
              </a:rPr>
              <a:t> for IRT</a:t>
            </a:r>
          </a:p>
          <a:p>
            <a:pPr lvl="1" eaLnBrk="1" hangingPunct="1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>
                <a:latin typeface="Arial" charset="0"/>
                <a:cs typeface="Times New Roman" pitchFamily="18" charset="0"/>
              </a:rPr>
              <a:t>Patz &amp; Junker (1999) model for multiple ratings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685800" y="1447800"/>
          <a:ext cx="7826375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202214" imgH="2041805" progId="Visio.Drawing.11">
                  <p:embed/>
                </p:oleObj>
              </mc:Choice>
              <mc:Fallback>
                <p:oleObj name="VISIO" r:id="rId3" imgW="8202214" imgH="204180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6711" b="22430"/>
                      <a:stretch>
                        <a:fillRect/>
                      </a:stretch>
                    </p:blipFill>
                    <p:spPr bwMode="auto">
                      <a:xfrm>
                        <a:off x="685800" y="1447800"/>
                        <a:ext cx="7826375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559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30374F4-4CD6-449C-A33C-D48ED19FE2F9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“Context” effect -- example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Suppose that Items 3 and 4 share common presentation material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Example: a word problem about “Yacht racing” might use nautical jargon like “leeward” and “tacking”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People familiar with the content area would have an advantage over people unfamiliar with the content area.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Would never us this example in practice because of DIF (Differential Item Functioning)</a:t>
            </a:r>
          </a:p>
        </p:txBody>
      </p:sp>
    </p:spTree>
    <p:extLst>
      <p:ext uri="{BB962C8B-B14F-4D97-AF65-F5344CB8AC3E}">
        <p14:creationId xmlns:p14="http://schemas.microsoft.com/office/powerpoint/2010/main" val="2831370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91C7F23E-90DA-4CF4-BCB3-105A2E4CA1E0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Adding a context variable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Group Items 3 and 4 into a single task with two observed outcome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Add a person-specific, task-specific latent variable called “context” with values </a:t>
            </a:r>
            <a:r>
              <a:rPr lang="en-US" sz="2800" u="sng"/>
              <a:t>familiar</a:t>
            </a:r>
            <a:r>
              <a:rPr lang="en-US" sz="2800"/>
              <a:t> and </a:t>
            </a:r>
            <a:r>
              <a:rPr lang="en-US" sz="2800" u="sng"/>
              <a:t>unfamiliar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Estimates of </a:t>
            </a:r>
            <a:r>
              <a:rPr lang="en-US" sz="2800">
                <a:latin typeface="Symbol" pitchFamily="18" charset="2"/>
                <a:sym typeface="Symbol" pitchFamily="18" charset="2"/>
              </a:rPr>
              <a:t></a:t>
            </a:r>
            <a:r>
              <a:rPr lang="en-US" sz="2800"/>
              <a:t> will “integrate out” the context effect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Can use as a mathematical trick to force dependencies between observables.</a:t>
            </a:r>
          </a:p>
        </p:txBody>
      </p:sp>
    </p:spTree>
    <p:extLst>
      <p:ext uri="{BB962C8B-B14F-4D97-AF65-F5344CB8AC3E}">
        <p14:creationId xmlns:p14="http://schemas.microsoft.com/office/powerpoint/2010/main" val="3917254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D1ABD559-B3E4-45C3-8126-176C0DE6CB84}" type="slidenum">
              <a:rPr lang="en-US" sz="1200"/>
              <a:pPr eaLnBrk="1" hangingPunct="1"/>
              <a:t>29</a:t>
            </a:fld>
            <a:endParaRPr lang="en-US" sz="120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3"/>
          <p:cNvSpPr txBox="1">
            <a:spLocks noChangeArrowheads="1"/>
          </p:cNvSpPr>
          <p:nvPr/>
        </p:nvSpPr>
        <p:spPr bwMode="auto">
          <a:xfrm>
            <a:off x="533400" y="457200"/>
            <a:ext cx="7543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sz="3600" b="1"/>
          </a:p>
        </p:txBody>
      </p:sp>
      <p:sp>
        <p:nvSpPr>
          <p:cNvPr id="51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solidFill>
                  <a:schemeClr val="tx1"/>
                </a:solidFill>
              </a:rPr>
              <a:t>IRT Model with Context Variable</a:t>
            </a:r>
          </a:p>
        </p:txBody>
      </p:sp>
      <p:pic>
        <p:nvPicPr>
          <p:cNvPr id="5128" name="Picture 11" descr="NeticaIRT5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4138"/>
            <a:ext cx="91440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01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dirty="0"/>
              <a:t>Cup and Cap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In probability theory, events are sets (sets of balls in the urn).</a:t>
                </a:r>
              </a:p>
              <a:p>
                <a:r>
                  <a:rPr lang="en-US" dirty="0"/>
                  <a:t>Let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 be two events</a:t>
                </a:r>
              </a:p>
              <a:p>
                <a:r>
                  <a:rPr lang="en-US" dirty="0"/>
                  <a:t>Either </a:t>
                </a:r>
                <a:r>
                  <a:rPr lang="en-US" i="1" dirty="0"/>
                  <a:t>A or B</a:t>
                </a:r>
                <a:r>
                  <a:rPr lang="en-US" dirty="0"/>
                  <a:t> occurs</a:t>
                </a:r>
              </a:p>
              <a:p>
                <a:pPr lvl="1"/>
                <a:r>
                  <a:rPr lang="en-US" dirty="0"/>
                  <a:t>Corresponds to </a:t>
                </a:r>
                <a:r>
                  <a:rPr lang="en-US" i="1" dirty="0"/>
                  <a:t>union</a:t>
                </a:r>
                <a:r>
                  <a:rPr lang="en-US" dirty="0"/>
                  <a:t> of sets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Both </a:t>
                </a:r>
                <a:r>
                  <a:rPr lang="en-US" i="1" dirty="0"/>
                  <a:t>A and B</a:t>
                </a:r>
                <a:r>
                  <a:rPr lang="en-US" dirty="0"/>
                  <a:t> occur</a:t>
                </a:r>
              </a:p>
              <a:p>
                <a:pPr lvl="1"/>
                <a:r>
                  <a:rPr lang="en-US" dirty="0"/>
                  <a:t>Corresponds to </a:t>
                </a:r>
                <a:r>
                  <a:rPr lang="en-US" i="1" dirty="0"/>
                  <a:t>intersection </a:t>
                </a:r>
                <a:r>
                  <a:rPr lang="en-US" dirty="0"/>
                  <a:t>of sets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∩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Sometimes </a:t>
                </a:r>
                <a:r>
                  <a:rPr lang="en-US" i="1" dirty="0" err="1"/>
                  <a:t>Pr</a:t>
                </a:r>
                <a:r>
                  <a:rPr lang="en-US" i="1" dirty="0"/>
                  <a:t>(A,B)</a:t>
                </a:r>
              </a:p>
              <a:p>
                <a:r>
                  <a:rPr lang="en-US" i="1" dirty="0"/>
                  <a:t>Not A</a:t>
                </a:r>
                <a:r>
                  <a:rPr lang="en-US" dirty="0"/>
                  <a:t> – the balls in the urn that are not in event </a:t>
                </a:r>
                <a:r>
                  <a:rPr lang="en-US" i="1" dirty="0"/>
                  <a:t>A</a:t>
                </a:r>
                <a:endParaRPr lang="en-US" dirty="0"/>
              </a:p>
              <a:p>
                <a:pPr lvl="1"/>
                <a:r>
                  <a:rPr lang="en-US" dirty="0"/>
                  <a:t>¬</a:t>
                </a:r>
                <a:r>
                  <a:rPr lang="en-US" i="1" dirty="0"/>
                  <a:t>A</a:t>
                </a:r>
              </a:p>
              <a:p>
                <a:pPr lvl="1"/>
                <a:r>
                  <a:rPr lang="en-US" i="1" dirty="0" err="1"/>
                  <a:t>Pr</a:t>
                </a:r>
                <a:r>
                  <a:rPr lang="en-US" i="1" dirty="0"/>
                  <a:t>(</a:t>
                </a:r>
                <a:r>
                  <a:rPr lang="en-US" dirty="0"/>
                  <a:t>¬</a:t>
                </a:r>
                <a:r>
                  <a:rPr lang="en-US" i="1" dirty="0"/>
                  <a:t>A) = 1-Pr(A)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63" t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636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98CB19FF-3F8F-42D3-B35B-FE72E8C0828E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Problem Set 2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5438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000"/>
              <a:t>Compare the following quantities in the context and no context models: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/>
              <a:t>P(X</a:t>
            </a:r>
            <a:r>
              <a:rPr lang="en-US" sz="1800" baseline="-25000"/>
              <a:t>2</a:t>
            </a:r>
            <a:r>
              <a:rPr lang="en-US" sz="1800"/>
              <a:t>), P(X</a:t>
            </a:r>
            <a:r>
              <a:rPr lang="en-US" sz="1800" baseline="-25000"/>
              <a:t>3</a:t>
            </a:r>
            <a:r>
              <a:rPr lang="en-US" sz="1800"/>
              <a:t>), P(X</a:t>
            </a:r>
            <a:r>
              <a:rPr lang="en-US" sz="1800" baseline="-25000"/>
              <a:t>4</a:t>
            </a:r>
            <a:r>
              <a:rPr lang="en-US" sz="1800"/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/>
              <a:t>P(</a:t>
            </a:r>
            <a:r>
              <a:rPr lang="en-US" sz="1800">
                <a:latin typeface="Symbol" pitchFamily="18" charset="2"/>
                <a:sym typeface="Symbol" pitchFamily="18" charset="2"/>
              </a:rPr>
              <a:t></a:t>
            </a:r>
            <a:r>
              <a:rPr lang="en-US" sz="1800"/>
              <a:t>|X</a:t>
            </a:r>
            <a:r>
              <a:rPr lang="en-US" sz="1800" baseline="-25000"/>
              <a:t>2</a:t>
            </a:r>
            <a:r>
              <a:rPr lang="en-US" sz="1800"/>
              <a:t>=</a:t>
            </a:r>
            <a:r>
              <a:rPr lang="en-US" sz="1800" u="sng"/>
              <a:t>right</a:t>
            </a:r>
            <a:r>
              <a:rPr lang="en-US" sz="1800"/>
              <a:t>),                  	P(</a:t>
            </a:r>
            <a:r>
              <a:rPr lang="en-US" sz="1800">
                <a:latin typeface="Symbol" pitchFamily="18" charset="2"/>
                <a:sym typeface="Symbol" pitchFamily="18" charset="2"/>
              </a:rPr>
              <a:t></a:t>
            </a:r>
            <a:r>
              <a:rPr lang="en-US" sz="1800"/>
              <a:t>|X</a:t>
            </a:r>
            <a:r>
              <a:rPr lang="en-US" sz="1800" baseline="-25000"/>
              <a:t>3</a:t>
            </a:r>
            <a:r>
              <a:rPr lang="en-US" sz="1800"/>
              <a:t>=</a:t>
            </a:r>
            <a:r>
              <a:rPr lang="en-US" sz="1800" u="sng"/>
              <a:t>right</a:t>
            </a:r>
            <a:r>
              <a:rPr lang="en-US" sz="1800"/>
              <a:t>) 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/>
              <a:t>P(X</a:t>
            </a:r>
            <a:r>
              <a:rPr lang="en-US" sz="1800" baseline="-25000"/>
              <a:t>4</a:t>
            </a:r>
            <a:r>
              <a:rPr lang="en-US" sz="1800"/>
              <a:t>|X</a:t>
            </a:r>
            <a:r>
              <a:rPr lang="en-US" sz="1800" baseline="-25000"/>
              <a:t>2</a:t>
            </a:r>
            <a:r>
              <a:rPr lang="en-US" sz="1800"/>
              <a:t>=</a:t>
            </a:r>
            <a:r>
              <a:rPr lang="en-US" sz="1800" u="sng"/>
              <a:t>right</a:t>
            </a:r>
            <a:r>
              <a:rPr lang="en-US" sz="1800"/>
              <a:t>),               	P(X</a:t>
            </a:r>
            <a:r>
              <a:rPr lang="en-US" sz="1800" baseline="-25000"/>
              <a:t>4</a:t>
            </a:r>
            <a:r>
              <a:rPr lang="en-US" sz="1800">
                <a:latin typeface="Symbol" pitchFamily="18" charset="2"/>
                <a:sym typeface="Symbol" pitchFamily="18" charset="2"/>
              </a:rPr>
              <a:t> </a:t>
            </a:r>
            <a:r>
              <a:rPr lang="en-US" sz="1800"/>
              <a:t>|X</a:t>
            </a:r>
            <a:r>
              <a:rPr lang="en-US" sz="1800" baseline="-25000"/>
              <a:t>3</a:t>
            </a:r>
            <a:r>
              <a:rPr lang="en-US" sz="1800"/>
              <a:t>=</a:t>
            </a:r>
            <a:r>
              <a:rPr lang="en-US" sz="1800" u="sng"/>
              <a:t>right</a:t>
            </a:r>
            <a:r>
              <a:rPr lang="en-US" sz="1800"/>
              <a:t>) 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/>
              <a:t>P(</a:t>
            </a:r>
            <a:r>
              <a:rPr lang="en-US" sz="1800">
                <a:latin typeface="Symbol" pitchFamily="18" charset="2"/>
                <a:sym typeface="Symbol" pitchFamily="18" charset="2"/>
              </a:rPr>
              <a:t></a:t>
            </a:r>
            <a:r>
              <a:rPr lang="en-US" sz="1800"/>
              <a:t>|X</a:t>
            </a:r>
            <a:r>
              <a:rPr lang="en-US" sz="1800" baseline="-25000"/>
              <a:t>3</a:t>
            </a:r>
            <a:r>
              <a:rPr lang="en-US" sz="1800"/>
              <a:t>=</a:t>
            </a:r>
            <a:r>
              <a:rPr lang="en-US" sz="1800" u="sng"/>
              <a:t>wrong</a:t>
            </a:r>
            <a:r>
              <a:rPr lang="en-US" sz="1800"/>
              <a:t>, X</a:t>
            </a:r>
            <a:r>
              <a:rPr lang="en-US" sz="1800" baseline="-25000"/>
              <a:t>4</a:t>
            </a:r>
            <a:r>
              <a:rPr lang="en-US" sz="1800"/>
              <a:t>=</a:t>
            </a:r>
            <a:r>
              <a:rPr lang="en-US" sz="1800" u="sng"/>
              <a:t>wrong</a:t>
            </a:r>
            <a:r>
              <a:rPr lang="en-US" sz="1800"/>
              <a:t>), 	P(</a:t>
            </a:r>
            <a:r>
              <a:rPr lang="en-US" sz="1800">
                <a:latin typeface="Symbol" pitchFamily="18" charset="2"/>
                <a:sym typeface="Symbol" pitchFamily="18" charset="2"/>
              </a:rPr>
              <a:t></a:t>
            </a:r>
            <a:r>
              <a:rPr lang="en-US" sz="1800"/>
              <a:t>|X</a:t>
            </a:r>
            <a:r>
              <a:rPr lang="en-US" sz="1800" baseline="-25000"/>
              <a:t>3</a:t>
            </a:r>
            <a:r>
              <a:rPr lang="en-US" sz="1800"/>
              <a:t>=</a:t>
            </a:r>
            <a:r>
              <a:rPr lang="en-US" sz="1800" u="sng"/>
              <a:t>right</a:t>
            </a:r>
            <a:r>
              <a:rPr lang="en-US" sz="1800"/>
              <a:t>, X</a:t>
            </a:r>
            <a:r>
              <a:rPr lang="en-US" sz="1800" baseline="-25000"/>
              <a:t>4</a:t>
            </a:r>
            <a:r>
              <a:rPr lang="en-US" sz="1800"/>
              <a:t>=</a:t>
            </a:r>
            <a:r>
              <a:rPr lang="en-US" sz="1800" u="sng"/>
              <a:t>wrong</a:t>
            </a:r>
            <a:r>
              <a:rPr lang="en-US" sz="1800"/>
              <a:t>), 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1800"/>
              <a:t>P(</a:t>
            </a:r>
            <a:r>
              <a:rPr lang="en-US" sz="1800">
                <a:latin typeface="Symbol" pitchFamily="18" charset="2"/>
                <a:sym typeface="Symbol" pitchFamily="18" charset="2"/>
              </a:rPr>
              <a:t></a:t>
            </a:r>
            <a:r>
              <a:rPr lang="en-US" sz="1800"/>
              <a:t>|X</a:t>
            </a:r>
            <a:r>
              <a:rPr lang="en-US" sz="1800" baseline="-25000"/>
              <a:t>3</a:t>
            </a:r>
            <a:r>
              <a:rPr lang="en-US" sz="1800"/>
              <a:t>=</a:t>
            </a:r>
            <a:r>
              <a:rPr lang="en-US" sz="1800" u="sng"/>
              <a:t>wrong</a:t>
            </a:r>
            <a:r>
              <a:rPr lang="en-US" sz="1800"/>
              <a:t>, X</a:t>
            </a:r>
            <a:r>
              <a:rPr lang="en-US" sz="1800" baseline="-25000"/>
              <a:t>4</a:t>
            </a:r>
            <a:r>
              <a:rPr lang="en-US" sz="1800"/>
              <a:t>=</a:t>
            </a:r>
            <a:r>
              <a:rPr lang="en-US" sz="1800" u="sng"/>
              <a:t>right</a:t>
            </a:r>
            <a:r>
              <a:rPr lang="en-US" sz="1800"/>
              <a:t>),      P(</a:t>
            </a:r>
            <a:r>
              <a:rPr lang="en-US" sz="1800">
                <a:latin typeface="Symbol" pitchFamily="18" charset="2"/>
                <a:sym typeface="Symbol" pitchFamily="18" charset="2"/>
              </a:rPr>
              <a:t></a:t>
            </a:r>
            <a:r>
              <a:rPr lang="en-US" sz="1800"/>
              <a:t>|X</a:t>
            </a:r>
            <a:r>
              <a:rPr lang="en-US" sz="1800" baseline="-25000"/>
              <a:t>3</a:t>
            </a:r>
            <a:r>
              <a:rPr lang="en-US" sz="1800"/>
              <a:t>=</a:t>
            </a:r>
            <a:r>
              <a:rPr lang="en-US" sz="1800" u="sng"/>
              <a:t>right</a:t>
            </a:r>
            <a:r>
              <a:rPr lang="en-US" sz="1800"/>
              <a:t>, X</a:t>
            </a:r>
            <a:r>
              <a:rPr lang="en-US" sz="1800" baseline="-25000"/>
              <a:t>4</a:t>
            </a:r>
            <a:r>
              <a:rPr lang="en-US" sz="1800"/>
              <a:t>=</a:t>
            </a:r>
            <a:r>
              <a:rPr lang="en-US" sz="1800" u="sng"/>
              <a:t>right</a:t>
            </a:r>
            <a:r>
              <a:rPr lang="en-US" sz="1800"/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endParaRPr lang="en-US" sz="1800"/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endParaRPr lang="en-US" sz="1800"/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86923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175278FE-D105-43B3-AECA-01528E832B38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Context Effect Postscript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7239000" cy="4114800"/>
          </a:xfrm>
        </p:spPr>
        <p:txBody>
          <a:bodyPr/>
          <a:lstStyle/>
          <a:p>
            <a:pPr eaLnBrk="1" hangingPunct="1"/>
            <a:r>
              <a:rPr lang="en-US"/>
              <a:t>If Context effect is generally construct-irrelevant variance, if correlated with group membership this is bad (DIF)</a:t>
            </a:r>
          </a:p>
          <a:p>
            <a:pPr eaLnBrk="1" hangingPunct="1"/>
            <a:r>
              <a:rPr lang="en-US"/>
              <a:t>When calibrating using 2PL IRT model, can get similar joint distribution for </a:t>
            </a:r>
            <a:r>
              <a:rPr lang="en-US" i="1">
                <a:latin typeface="Symbol" pitchFamily="18" charset="2"/>
                <a:sym typeface="Symbol" pitchFamily="18" charset="2"/>
              </a:rPr>
              <a:t></a:t>
            </a:r>
            <a:r>
              <a:rPr lang="en-US"/>
              <a:t>, </a:t>
            </a:r>
            <a:r>
              <a:rPr lang="en-US" i="1"/>
              <a:t>X</a:t>
            </a:r>
            <a:r>
              <a:rPr lang="en-US" i="1" baseline="-25000"/>
              <a:t>3</a:t>
            </a:r>
            <a:r>
              <a:rPr lang="en-US"/>
              <a:t>, and </a:t>
            </a:r>
            <a:r>
              <a:rPr lang="en-US" i="1"/>
              <a:t>X</a:t>
            </a:r>
            <a:r>
              <a:rPr lang="en-US" i="1" baseline="-25000"/>
              <a:t>4 </a:t>
            </a:r>
            <a:r>
              <a:rPr lang="en-US"/>
              <a:t> by decreasing the discrimination parameter</a:t>
            </a:r>
          </a:p>
        </p:txBody>
      </p:sp>
    </p:spTree>
    <p:extLst>
      <p:ext uri="{BB962C8B-B14F-4D97-AF65-F5344CB8AC3E}">
        <p14:creationId xmlns:p14="http://schemas.microsoft.com/office/powerpoint/2010/main" val="1173420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B71029EB-9787-4756-A8C8-963530976046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3. Combination Models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447800"/>
            <a:ext cx="7391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/>
              <a:t>Consider a task which requires two Proficiencies: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/>
              <a:t>Three different ways to combine those proficiencies: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/>
              <a:t>Compensatory</a:t>
            </a:r>
            <a:r>
              <a:rPr lang="en-US" sz="2600"/>
              <a:t>:  More of Proficiency 1 compensates for less of Proficiency 2.  Combination rule is </a:t>
            </a:r>
            <a:r>
              <a:rPr lang="en-US" sz="2600" i="1"/>
              <a:t>sum</a:t>
            </a:r>
            <a:r>
              <a:rPr lang="en-US" sz="26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/>
              <a:t>Conjunctive</a:t>
            </a:r>
            <a:r>
              <a:rPr lang="en-US" sz="2600"/>
              <a:t>:  Both proficiencies are needed to solve the problem.  Combination rule is </a:t>
            </a:r>
            <a:r>
              <a:rPr lang="en-US" sz="2600" i="1"/>
              <a:t>minimum.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/>
              <a:t>Disjunctive</a:t>
            </a:r>
            <a:r>
              <a:rPr lang="en-US" sz="2600"/>
              <a:t>:  Two proficiencies represent alternative solution paths to the problem.  Combination rule is </a:t>
            </a:r>
            <a:r>
              <a:rPr lang="en-US" sz="2600" i="1"/>
              <a:t>maximum.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293336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92797B8F-3D0E-4A27-A898-FED217AC271F}" type="slidenum">
              <a:rPr lang="en-US" sz="1200"/>
              <a:pPr eaLnBrk="1" hangingPunct="1"/>
              <a:t>33</a:t>
            </a:fld>
            <a:endParaRPr lang="en-US" sz="120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3"/>
          <p:cNvSpPr txBox="1">
            <a:spLocks noChangeArrowheads="1"/>
          </p:cNvSpPr>
          <p:nvPr/>
        </p:nvSpPr>
        <p:spPr bwMode="auto">
          <a:xfrm>
            <a:off x="685800" y="457200"/>
            <a:ext cx="7543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sz="3600" b="1"/>
          </a:p>
        </p:txBody>
      </p:sp>
      <p:sp>
        <p:nvSpPr>
          <p:cNvPr id="615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>
                <a:solidFill>
                  <a:schemeClr val="tx1"/>
                </a:solidFill>
              </a:rPr>
              <a:t>Combination Model Graphs</a:t>
            </a:r>
          </a:p>
        </p:txBody>
      </p:sp>
      <p:pic>
        <p:nvPicPr>
          <p:cNvPr id="6152" name="Picture 8" descr="NeticaCom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5150"/>
            <a:ext cx="91440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987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6B250433-DE02-4AA8-91FD-A2DDC907FC86}" type="slidenum">
              <a:rPr lang="en-US" sz="1200"/>
              <a:pPr eaLnBrk="1" hangingPunct="1"/>
              <a:t>34</a:t>
            </a:fld>
            <a:endParaRPr lang="en-US" sz="120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3"/>
          <p:cNvSpPr txBox="1">
            <a:spLocks noChangeArrowheads="1"/>
          </p:cNvSpPr>
          <p:nvPr/>
        </p:nvSpPr>
        <p:spPr bwMode="auto">
          <a:xfrm>
            <a:off x="685800" y="5334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sz="3400" b="1"/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990600" y="1371600"/>
            <a:ext cx="7315200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4950" indent="-2349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ct val="5000"/>
              </a:spcAft>
              <a:buFontTx/>
              <a:buChar char="•"/>
            </a:pPr>
            <a:r>
              <a:rPr lang="en-US">
                <a:latin typeface="Arial" charset="0"/>
                <a:cs typeface="Times New Roman" pitchFamily="18" charset="0"/>
              </a:rPr>
              <a:t>There are two parent nodes, and both parents are conditionally independent of each other. The difference among the three models lies in the third term below:</a:t>
            </a:r>
          </a:p>
          <a:p>
            <a:pPr eaLnBrk="1" hangingPunct="1">
              <a:spcBef>
                <a:spcPct val="5000"/>
              </a:spcBef>
              <a:spcAft>
                <a:spcPct val="5000"/>
              </a:spcAft>
            </a:pPr>
            <a:r>
              <a:rPr lang="en-US" i="1">
                <a:latin typeface="Arial" charset="0"/>
                <a:ea typeface="MS Song" pitchFamily="49" charset="-122"/>
              </a:rPr>
              <a:t>		P</a:t>
            </a:r>
            <a:r>
              <a:rPr lang="en-US">
                <a:latin typeface="Arial" charset="0"/>
                <a:ea typeface="MS Song" pitchFamily="49" charset="-122"/>
              </a:rPr>
              <a:t>(</a:t>
            </a:r>
            <a:r>
              <a:rPr lang="en-US" i="1">
                <a:latin typeface="Arial" charset="0"/>
                <a:ea typeface="MS Song" pitchFamily="49" charset="-122"/>
              </a:rPr>
              <a:t>P</a:t>
            </a:r>
            <a:r>
              <a:rPr lang="en-US" i="1" baseline="-25000">
                <a:latin typeface="Arial" charset="0"/>
                <a:ea typeface="MS Song" pitchFamily="49" charset="-122"/>
              </a:rPr>
              <a:t>1</a:t>
            </a:r>
            <a:r>
              <a:rPr lang="en-US" i="1">
                <a:latin typeface="Arial" charset="0"/>
                <a:ea typeface="MS Song" pitchFamily="49" charset="-122"/>
              </a:rPr>
              <a:t>, P</a:t>
            </a:r>
            <a:r>
              <a:rPr lang="en-US" i="1" baseline="-25000">
                <a:latin typeface="Arial" charset="0"/>
                <a:ea typeface="MS Song" pitchFamily="49" charset="-122"/>
              </a:rPr>
              <a:t>2</a:t>
            </a:r>
            <a:r>
              <a:rPr lang="en-US" i="1">
                <a:latin typeface="Arial" charset="0"/>
                <a:ea typeface="MS Song" pitchFamily="49" charset="-122"/>
              </a:rPr>
              <a:t>, X</a:t>
            </a:r>
            <a:r>
              <a:rPr lang="en-US">
                <a:latin typeface="Arial" charset="0"/>
                <a:cs typeface="Times New Roman" pitchFamily="18" charset="0"/>
                <a:sym typeface="Symbol" pitchFamily="18" charset="2"/>
              </a:rPr>
              <a:t>) = </a:t>
            </a:r>
            <a:r>
              <a:rPr lang="en-US" i="1">
                <a:latin typeface="Arial" charset="0"/>
                <a:ea typeface="MS Song" pitchFamily="49" charset="-122"/>
              </a:rPr>
              <a:t>P</a:t>
            </a:r>
            <a:r>
              <a:rPr lang="en-US">
                <a:latin typeface="Arial" charset="0"/>
                <a:ea typeface="MS Song" pitchFamily="49" charset="-122"/>
              </a:rPr>
              <a:t>(</a:t>
            </a:r>
            <a:r>
              <a:rPr lang="en-US" i="1">
                <a:latin typeface="Arial" charset="0"/>
                <a:ea typeface="MS Song" pitchFamily="49" charset="-122"/>
              </a:rPr>
              <a:t>P</a:t>
            </a:r>
            <a:r>
              <a:rPr lang="en-US" i="1" baseline="-25000">
                <a:latin typeface="Arial" charset="0"/>
                <a:ea typeface="MS Song" pitchFamily="49" charset="-122"/>
              </a:rPr>
              <a:t>1 </a:t>
            </a:r>
            <a:r>
              <a:rPr lang="en-US">
                <a:latin typeface="Arial" charset="0"/>
                <a:cs typeface="Times New Roman" pitchFamily="18" charset="0"/>
                <a:sym typeface="Symbol" pitchFamily="18" charset="2"/>
              </a:rPr>
              <a:t>) • </a:t>
            </a:r>
            <a:r>
              <a:rPr lang="en-US" i="1">
                <a:latin typeface="Arial" charset="0"/>
                <a:ea typeface="MS Song" pitchFamily="49" charset="-122"/>
              </a:rPr>
              <a:t>P</a:t>
            </a:r>
            <a:r>
              <a:rPr lang="en-US">
                <a:latin typeface="Arial" charset="0"/>
                <a:ea typeface="MS Song" pitchFamily="49" charset="-122"/>
              </a:rPr>
              <a:t>(</a:t>
            </a:r>
            <a:r>
              <a:rPr lang="en-US" i="1">
                <a:latin typeface="Arial" charset="0"/>
                <a:ea typeface="MS Song" pitchFamily="49" charset="-122"/>
              </a:rPr>
              <a:t>P</a:t>
            </a:r>
            <a:r>
              <a:rPr lang="en-US" i="1" baseline="-25000">
                <a:latin typeface="Arial" charset="0"/>
                <a:ea typeface="MS Song" pitchFamily="49" charset="-122"/>
              </a:rPr>
              <a:t>2 </a:t>
            </a:r>
            <a:r>
              <a:rPr lang="en-US">
                <a:latin typeface="Arial" charset="0"/>
                <a:cs typeface="Times New Roman" pitchFamily="18" charset="0"/>
                <a:sym typeface="Symbol" pitchFamily="18" charset="2"/>
              </a:rPr>
              <a:t>) • </a:t>
            </a:r>
            <a:r>
              <a:rPr lang="en-US" i="1">
                <a:latin typeface="Arial" charset="0"/>
                <a:ea typeface="MS Song" pitchFamily="49" charset="-122"/>
              </a:rPr>
              <a:t>P</a:t>
            </a:r>
            <a:r>
              <a:rPr lang="en-US">
                <a:latin typeface="Arial" charset="0"/>
                <a:ea typeface="MS Song" pitchFamily="49" charset="-122"/>
              </a:rPr>
              <a:t>(</a:t>
            </a:r>
            <a:r>
              <a:rPr lang="en-US" i="1">
                <a:latin typeface="Arial" charset="0"/>
                <a:ea typeface="MS Song" pitchFamily="49" charset="-122"/>
              </a:rPr>
              <a:t>X</a:t>
            </a:r>
            <a:r>
              <a:rPr lang="en-US" i="1" baseline="-25000">
                <a:latin typeface="Arial" charset="0"/>
                <a:ea typeface="MS Song" pitchFamily="49" charset="-122"/>
              </a:rPr>
              <a:t> </a:t>
            </a:r>
            <a:r>
              <a:rPr lang="en-US" i="1">
                <a:latin typeface="Arial" charset="0"/>
                <a:ea typeface="MS Song" pitchFamily="49" charset="-122"/>
              </a:rPr>
              <a:t>| P</a:t>
            </a:r>
            <a:r>
              <a:rPr lang="en-US" i="1" baseline="-25000">
                <a:latin typeface="Arial" charset="0"/>
                <a:ea typeface="MS Song" pitchFamily="49" charset="-122"/>
              </a:rPr>
              <a:t>1</a:t>
            </a:r>
            <a:r>
              <a:rPr lang="en-US" i="1">
                <a:latin typeface="Arial" charset="0"/>
                <a:ea typeface="MS Song" pitchFamily="49" charset="-122"/>
              </a:rPr>
              <a:t>, P</a:t>
            </a:r>
            <a:r>
              <a:rPr lang="en-US" i="1" baseline="-25000">
                <a:latin typeface="Arial" charset="0"/>
                <a:ea typeface="MS Song" pitchFamily="49" charset="-122"/>
              </a:rPr>
              <a:t>2</a:t>
            </a:r>
            <a:r>
              <a:rPr lang="en-US">
                <a:latin typeface="Arial" charset="0"/>
                <a:cs typeface="Times New Roman" pitchFamily="18" charset="0"/>
                <a:sym typeface="Symbol" pitchFamily="18" charset="2"/>
              </a:rPr>
              <a:t>)</a:t>
            </a:r>
            <a:endParaRPr lang="en-US"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US">
                <a:latin typeface="Arial" charset="0"/>
                <a:cs typeface="Times New Roman" pitchFamily="18" charset="0"/>
              </a:rPr>
              <a:t>The priors for the parent nodes are the same for the three models with 0.3333 of probability at each of the H, M, and L states.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  <a:buFontTx/>
              <a:buChar char="•"/>
            </a:pPr>
            <a:r>
              <a:rPr lang="en-US">
                <a:latin typeface="Arial" charset="0"/>
                <a:cs typeface="Times New Roman" pitchFamily="18" charset="0"/>
              </a:rPr>
              <a:t>The initial marginal probability for X is the same for the three models (50/50).</a:t>
            </a:r>
          </a:p>
          <a:p>
            <a:pPr eaLnBrk="1" hangingPunct="1">
              <a:spcBef>
                <a:spcPct val="20000"/>
              </a:spcBef>
              <a:spcAft>
                <a:spcPct val="20000"/>
              </a:spcAft>
            </a:pPr>
            <a:endParaRPr lang="en-US" i="1" baseline="-25000">
              <a:latin typeface="Arial" charset="0"/>
              <a:ea typeface="MS Song" pitchFamily="49" charset="-122"/>
            </a:endParaRPr>
          </a:p>
        </p:txBody>
      </p:sp>
      <p:sp>
        <p:nvSpPr>
          <p:cNvPr id="717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>
                <a:solidFill>
                  <a:schemeClr val="tx1"/>
                </a:solidFill>
              </a:rPr>
              <a:t>Common Setup for All Three Models</a:t>
            </a:r>
          </a:p>
        </p:txBody>
      </p:sp>
    </p:spTree>
    <p:extLst>
      <p:ext uri="{BB962C8B-B14F-4D97-AF65-F5344CB8AC3E}">
        <p14:creationId xmlns:p14="http://schemas.microsoft.com/office/powerpoint/2010/main" val="1230386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3CD7CEA1-164C-4381-AE88-8EF66B3EEBB3}" type="slidenum">
              <a:rPr lang="en-US" sz="1200"/>
              <a:pPr eaLnBrk="1" hangingPunct="1"/>
              <a:t>35</a:t>
            </a:fld>
            <a:endParaRPr lang="en-US" sz="120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3"/>
          <p:cNvSpPr txBox="1">
            <a:spLocks noChangeArrowheads="1"/>
          </p:cNvSpPr>
          <p:nvPr/>
        </p:nvSpPr>
        <p:spPr bwMode="auto">
          <a:xfrm>
            <a:off x="762000" y="1066800"/>
            <a:ext cx="76962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200">
                <a:latin typeface="Arial" charset="0"/>
                <a:cs typeface="Times New Roman" pitchFamily="18" charset="0"/>
                <a:sym typeface="Symbol" pitchFamily="18" charset="2"/>
              </a:rPr>
              <a:t>This table contains the conditional probabilities for the parent nodes (P1 and P2) and the combination model for the three models.</a:t>
            </a:r>
            <a:r>
              <a:rPr lang="en-US">
                <a:latin typeface="Arial" charset="0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8199" name="Text Box 4"/>
          <p:cNvSpPr txBox="1">
            <a:spLocks noChangeArrowheads="1"/>
          </p:cNvSpPr>
          <p:nvPr/>
        </p:nvSpPr>
        <p:spPr bwMode="auto">
          <a:xfrm>
            <a:off x="685800" y="533400"/>
            <a:ext cx="7543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sz="3400" b="1"/>
          </a:p>
        </p:txBody>
      </p:sp>
      <p:sp>
        <p:nvSpPr>
          <p:cNvPr id="8200" name="Text Box 5"/>
          <p:cNvSpPr txBox="1">
            <a:spLocks noChangeArrowheads="1"/>
          </p:cNvSpPr>
          <p:nvPr/>
        </p:nvSpPr>
        <p:spPr bwMode="auto">
          <a:xfrm>
            <a:off x="990600" y="2133600"/>
            <a:ext cx="746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000">
                <a:ea typeface="MS Song" pitchFamily="49" charset="-122"/>
              </a:rPr>
              <a:t>Table 3 – Part 2</a:t>
            </a:r>
            <a:endParaRPr lang="en-US" sz="2000" b="1">
              <a:ea typeface="MS Song" pitchFamily="49" charset="-122"/>
            </a:endParaRPr>
          </a:p>
          <a:p>
            <a:pPr algn="ctr" eaLnBrk="1" hangingPunct="1"/>
            <a:r>
              <a:rPr lang="en-US" sz="2000">
                <a:ea typeface="MS Song" pitchFamily="49" charset="-122"/>
              </a:rPr>
              <a:t>Conditional Problems for Compensatory, Conjunctive, and Disjunctive</a:t>
            </a:r>
          </a:p>
        </p:txBody>
      </p:sp>
      <p:sp>
        <p:nvSpPr>
          <p:cNvPr id="8201" name="Text Box 6"/>
          <p:cNvSpPr txBox="1">
            <a:spLocks noChangeArrowheads="1"/>
          </p:cNvSpPr>
          <p:nvPr/>
        </p:nvSpPr>
        <p:spPr bwMode="auto">
          <a:xfrm>
            <a:off x="1524000" y="2819400"/>
            <a:ext cx="64008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u="sng">
                <a:cs typeface="Times New Roman" pitchFamily="18" charset="0"/>
                <a:sym typeface="Symbol" pitchFamily="18" charset="2"/>
              </a:rPr>
              <a:t>P1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      </a:t>
            </a:r>
            <a:r>
              <a:rPr lang="en-US" sz="2000" u="sng">
                <a:cs typeface="Times New Roman" pitchFamily="18" charset="0"/>
                <a:sym typeface="Symbol" pitchFamily="18" charset="2"/>
              </a:rPr>
              <a:t> P2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       </a:t>
            </a:r>
            <a:r>
              <a:rPr lang="en-US" sz="2000" u="sng">
                <a:cs typeface="Times New Roman" pitchFamily="18" charset="0"/>
                <a:sym typeface="Symbol" pitchFamily="18" charset="2"/>
              </a:rPr>
              <a:t>Compensatory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       </a:t>
            </a:r>
            <a:r>
              <a:rPr lang="en-US" sz="2000" u="sng">
                <a:cs typeface="Times New Roman" pitchFamily="18" charset="0"/>
                <a:sym typeface="Symbol" pitchFamily="18" charset="2"/>
              </a:rPr>
              <a:t>Conjunctive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       </a:t>
            </a:r>
            <a:r>
              <a:rPr lang="en-US" sz="2000" u="sng">
                <a:cs typeface="Times New Roman" pitchFamily="18" charset="0"/>
                <a:sym typeface="Symbol" pitchFamily="18" charset="2"/>
              </a:rPr>
              <a:t>Disjunctive</a:t>
            </a:r>
            <a:r>
              <a:rPr lang="en-US" sz="2000">
                <a:cs typeface="Times New Roman" pitchFamily="18" charset="0"/>
                <a:sym typeface="Symbol" pitchFamily="18" charset="2"/>
              </a:rPr>
              <a:t>	             “Right”	             “Right”	          “Right”</a:t>
            </a:r>
          </a:p>
          <a:p>
            <a:pPr eaLnBrk="1" hangingPunct="1"/>
            <a:r>
              <a:rPr lang="en-US" sz="2000">
                <a:cs typeface="Times New Roman" pitchFamily="18" charset="0"/>
                <a:sym typeface="Symbol" pitchFamily="18" charset="2"/>
              </a:rPr>
              <a:t>H         H	  0.9		  0.9		0.7</a:t>
            </a:r>
          </a:p>
          <a:p>
            <a:pPr eaLnBrk="1" hangingPunct="1"/>
            <a:r>
              <a:rPr lang="en-US" sz="2000">
                <a:cs typeface="Times New Roman" pitchFamily="18" charset="0"/>
                <a:sym typeface="Symbol" pitchFamily="18" charset="2"/>
              </a:rPr>
              <a:t>H         M	  0.7		  0.7		0.7</a:t>
            </a:r>
          </a:p>
          <a:p>
            <a:pPr eaLnBrk="1" hangingPunct="1"/>
            <a:r>
              <a:rPr lang="en-US" sz="2000">
                <a:cs typeface="Times New Roman" pitchFamily="18" charset="0"/>
                <a:sym typeface="Symbol" pitchFamily="18" charset="2"/>
              </a:rPr>
              <a:t>H         L		  0.5		  0.3		0.7</a:t>
            </a:r>
          </a:p>
          <a:p>
            <a:pPr eaLnBrk="1" hangingPunct="1"/>
            <a:r>
              <a:rPr lang="en-US" sz="2000">
                <a:cs typeface="Times New Roman" pitchFamily="18" charset="0"/>
                <a:sym typeface="Symbol" pitchFamily="18" charset="2"/>
              </a:rPr>
              <a:t>M        H	  0.7		  0.7		0.7</a:t>
            </a:r>
          </a:p>
          <a:p>
            <a:pPr eaLnBrk="1" hangingPunct="1"/>
            <a:r>
              <a:rPr lang="en-US" sz="2000">
                <a:cs typeface="Times New Roman" pitchFamily="18" charset="0"/>
                <a:sym typeface="Symbol" pitchFamily="18" charset="2"/>
              </a:rPr>
              <a:t>M        M	  0.5		  0.7		0.3</a:t>
            </a:r>
          </a:p>
          <a:p>
            <a:pPr eaLnBrk="1" hangingPunct="1"/>
            <a:r>
              <a:rPr lang="en-US" sz="2000">
                <a:cs typeface="Times New Roman" pitchFamily="18" charset="0"/>
                <a:sym typeface="Symbol" pitchFamily="18" charset="2"/>
              </a:rPr>
              <a:t>M        L		  0.3		  0.3		0.3</a:t>
            </a:r>
          </a:p>
          <a:p>
            <a:pPr eaLnBrk="1" hangingPunct="1"/>
            <a:r>
              <a:rPr lang="en-US" sz="2000">
                <a:cs typeface="Times New Roman" pitchFamily="18" charset="0"/>
                <a:sym typeface="Symbol" pitchFamily="18" charset="2"/>
              </a:rPr>
              <a:t>L         H		  0.5		  0.3		0.7</a:t>
            </a:r>
          </a:p>
          <a:p>
            <a:pPr eaLnBrk="1" hangingPunct="1"/>
            <a:r>
              <a:rPr lang="en-US" sz="2000">
                <a:cs typeface="Times New Roman" pitchFamily="18" charset="0"/>
                <a:sym typeface="Symbol" pitchFamily="18" charset="2"/>
              </a:rPr>
              <a:t>L         M	  0.3		  0.3		0.3</a:t>
            </a:r>
          </a:p>
          <a:p>
            <a:pPr eaLnBrk="1" hangingPunct="1"/>
            <a:r>
              <a:rPr lang="en-US" sz="2000">
                <a:cs typeface="Times New Roman" pitchFamily="18" charset="0"/>
                <a:sym typeface="Symbol" pitchFamily="18" charset="2"/>
              </a:rPr>
              <a:t>L         L		  0.1		  0.3		0.1  </a:t>
            </a:r>
          </a:p>
        </p:txBody>
      </p:sp>
      <p:sp>
        <p:nvSpPr>
          <p:cNvPr id="8202" name="Rectangle 7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sz="4000"/>
              <a:t>Conditional Probability Tables</a:t>
            </a:r>
          </a:p>
        </p:txBody>
      </p:sp>
    </p:spTree>
    <p:extLst>
      <p:ext uri="{BB962C8B-B14F-4D97-AF65-F5344CB8AC3E}">
        <p14:creationId xmlns:p14="http://schemas.microsoft.com/office/powerpoint/2010/main" val="21889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E36BBC59-7912-4458-B350-36CC2E570B4A}" type="slidenum">
              <a:rPr lang="en-US" sz="1200"/>
              <a:pPr eaLnBrk="1" hangingPunct="1"/>
              <a:t>36</a:t>
            </a:fld>
            <a:endParaRPr lang="en-US" sz="120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Problem Set 3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38100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/>
              <a:t>Verify that </a:t>
            </a:r>
            <a:r>
              <a:rPr lang="en-US" sz="2000" i="1"/>
              <a:t>P(P</a:t>
            </a:r>
            <a:r>
              <a:rPr lang="en-US" sz="2000" i="1" baseline="-25000"/>
              <a:t>1</a:t>
            </a:r>
            <a:r>
              <a:rPr lang="en-US" sz="2000" i="1"/>
              <a:t>), P(P</a:t>
            </a:r>
            <a:r>
              <a:rPr lang="en-US" sz="2000" i="1" baseline="-25000"/>
              <a:t>2</a:t>
            </a:r>
            <a:r>
              <a:rPr lang="en-US" sz="2000" i="1"/>
              <a:t>),</a:t>
            </a:r>
            <a:r>
              <a:rPr lang="en-US" sz="2000"/>
              <a:t> and </a:t>
            </a:r>
            <a:r>
              <a:rPr lang="en-US" sz="2000" i="1"/>
              <a:t>P(Obs)</a:t>
            </a:r>
            <a:r>
              <a:rPr lang="en-US" sz="2000"/>
              <a:t> are the same for all three models.  (</a:t>
            </a:r>
            <a:r>
              <a:rPr lang="en-US" sz="2000" i="1"/>
              <a:t>Obs</a:t>
            </a:r>
            <a:r>
              <a:rPr lang="en-US" sz="2000"/>
              <a:t> represents either the node </a:t>
            </a:r>
            <a:r>
              <a:rPr lang="en-US" sz="2000" i="1"/>
              <a:t>Compensatory</a:t>
            </a:r>
            <a:r>
              <a:rPr lang="en-US" sz="2000"/>
              <a:t>, </a:t>
            </a:r>
            <a:r>
              <a:rPr lang="en-US" sz="2000" i="1"/>
              <a:t>Conjunctive,</a:t>
            </a:r>
            <a:r>
              <a:rPr lang="en-US" sz="2000"/>
              <a:t> or </a:t>
            </a:r>
            <a:r>
              <a:rPr lang="en-US" sz="2000" i="1"/>
              <a:t>Disjunctive</a:t>
            </a:r>
            <a:r>
              <a:rPr lang="en-US" sz="2000"/>
              <a:t> )</a:t>
            </a:r>
            <a:endParaRPr lang="en-US" sz="2000" i="1"/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Assume </a:t>
            </a:r>
            <a:r>
              <a:rPr lang="en-US" sz="2000" i="1">
                <a:solidFill>
                  <a:srgbClr val="000000"/>
                </a:solidFill>
              </a:rPr>
              <a:t>Obs</a:t>
            </a:r>
            <a:r>
              <a:rPr lang="en-US" sz="2000">
                <a:solidFill>
                  <a:srgbClr val="000000"/>
                </a:solidFill>
              </a:rPr>
              <a:t>=</a:t>
            </a:r>
            <a:r>
              <a:rPr lang="en-US" sz="2000" u="sng">
                <a:solidFill>
                  <a:srgbClr val="000000"/>
                </a:solidFill>
              </a:rPr>
              <a:t>right</a:t>
            </a:r>
            <a:r>
              <a:rPr lang="en-US" sz="2000">
                <a:solidFill>
                  <a:srgbClr val="000000"/>
                </a:solidFill>
              </a:rPr>
              <a:t>, Calculate </a:t>
            </a:r>
            <a:r>
              <a:rPr lang="en-US" sz="2000" i="1">
                <a:solidFill>
                  <a:srgbClr val="000000"/>
                </a:solidFill>
              </a:rPr>
              <a:t>P(P</a:t>
            </a:r>
            <a:r>
              <a:rPr lang="en-US" sz="2000" i="1" baseline="-25000">
                <a:solidFill>
                  <a:srgbClr val="000000"/>
                </a:solidFill>
              </a:rPr>
              <a:t>1</a:t>
            </a:r>
            <a:r>
              <a:rPr lang="en-US" sz="2000" i="1">
                <a:solidFill>
                  <a:srgbClr val="000000"/>
                </a:solidFill>
              </a:rPr>
              <a:t>)</a:t>
            </a:r>
            <a:r>
              <a:rPr lang="en-US" sz="2000">
                <a:solidFill>
                  <a:srgbClr val="000000"/>
                </a:solidFill>
              </a:rPr>
              <a:t> and </a:t>
            </a:r>
            <a:r>
              <a:rPr lang="en-US" sz="2000" i="1">
                <a:solidFill>
                  <a:srgbClr val="000000"/>
                </a:solidFill>
              </a:rPr>
              <a:t>P(P</a:t>
            </a:r>
            <a:r>
              <a:rPr lang="en-US" sz="2000" i="1" baseline="-25000">
                <a:solidFill>
                  <a:srgbClr val="000000"/>
                </a:solidFill>
              </a:rPr>
              <a:t>2</a:t>
            </a:r>
            <a:r>
              <a:rPr lang="en-US" sz="2000" i="1">
                <a:solidFill>
                  <a:srgbClr val="000000"/>
                </a:solidFill>
              </a:rPr>
              <a:t>)</a:t>
            </a:r>
            <a:r>
              <a:rPr lang="en-US" sz="2000">
                <a:solidFill>
                  <a:srgbClr val="000000"/>
                </a:solidFill>
              </a:rPr>
              <a:t> for all three models.  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>
                <a:solidFill>
                  <a:srgbClr val="000000"/>
                </a:solidFill>
              </a:rPr>
              <a:t>Assume </a:t>
            </a:r>
            <a:r>
              <a:rPr lang="en-US" sz="2000" i="1">
                <a:solidFill>
                  <a:srgbClr val="000000"/>
                </a:solidFill>
              </a:rPr>
              <a:t>Obs</a:t>
            </a:r>
            <a:r>
              <a:rPr lang="en-US" sz="2000">
                <a:solidFill>
                  <a:srgbClr val="000000"/>
                </a:solidFill>
              </a:rPr>
              <a:t>=</a:t>
            </a:r>
            <a:r>
              <a:rPr lang="en-US" sz="2000" u="sng">
                <a:solidFill>
                  <a:srgbClr val="000000"/>
                </a:solidFill>
              </a:rPr>
              <a:t>wrong</a:t>
            </a:r>
            <a:r>
              <a:rPr lang="en-US" sz="2000">
                <a:solidFill>
                  <a:srgbClr val="000000"/>
                </a:solidFill>
              </a:rPr>
              <a:t>, Calculate </a:t>
            </a:r>
            <a:r>
              <a:rPr lang="en-US" sz="2000" i="1">
                <a:solidFill>
                  <a:srgbClr val="000000"/>
                </a:solidFill>
              </a:rPr>
              <a:t>P(P</a:t>
            </a:r>
            <a:r>
              <a:rPr lang="en-US" sz="2000" i="1" baseline="-25000">
                <a:solidFill>
                  <a:srgbClr val="000000"/>
                </a:solidFill>
              </a:rPr>
              <a:t>1</a:t>
            </a:r>
            <a:r>
              <a:rPr lang="en-US" sz="2000" i="1">
                <a:solidFill>
                  <a:srgbClr val="000000"/>
                </a:solidFill>
              </a:rPr>
              <a:t>)</a:t>
            </a:r>
            <a:r>
              <a:rPr lang="en-US" sz="2000">
                <a:solidFill>
                  <a:srgbClr val="000000"/>
                </a:solidFill>
              </a:rPr>
              <a:t> and </a:t>
            </a:r>
            <a:r>
              <a:rPr lang="en-US" sz="2000" i="1">
                <a:solidFill>
                  <a:srgbClr val="000000"/>
                </a:solidFill>
              </a:rPr>
              <a:t>P(P</a:t>
            </a:r>
            <a:r>
              <a:rPr lang="en-US" sz="2000" i="1" baseline="-25000">
                <a:solidFill>
                  <a:srgbClr val="000000"/>
                </a:solidFill>
              </a:rPr>
              <a:t>2</a:t>
            </a:r>
            <a:r>
              <a:rPr lang="en-US" sz="2000" i="1">
                <a:solidFill>
                  <a:srgbClr val="000000"/>
                </a:solidFill>
              </a:rPr>
              <a:t>)</a:t>
            </a:r>
            <a:r>
              <a:rPr lang="en-US" sz="2000">
                <a:solidFill>
                  <a:srgbClr val="000000"/>
                </a:solidFill>
              </a:rPr>
              <a:t> for all three models.</a:t>
            </a:r>
          </a:p>
        </p:txBody>
      </p:sp>
      <p:sp>
        <p:nvSpPr>
          <p:cNvPr id="3789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00200"/>
            <a:ext cx="38100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AutoNum type="arabicPeriod" startAt="4"/>
            </a:pPr>
            <a:r>
              <a:rPr lang="en-US" sz="2000">
                <a:solidFill>
                  <a:srgbClr val="000000"/>
                </a:solidFill>
              </a:rPr>
              <a:t>Assume </a:t>
            </a:r>
            <a:r>
              <a:rPr lang="en-US" sz="2000" i="1">
                <a:solidFill>
                  <a:srgbClr val="000000"/>
                </a:solidFill>
              </a:rPr>
              <a:t>Obs</a:t>
            </a:r>
            <a:r>
              <a:rPr lang="en-US" sz="2000">
                <a:solidFill>
                  <a:srgbClr val="000000"/>
                </a:solidFill>
              </a:rPr>
              <a:t>=</a:t>
            </a:r>
            <a:r>
              <a:rPr lang="en-US" sz="2000" u="sng">
                <a:solidFill>
                  <a:srgbClr val="000000"/>
                </a:solidFill>
              </a:rPr>
              <a:t>right</a:t>
            </a:r>
            <a:r>
              <a:rPr lang="en-US" sz="2000">
                <a:solidFill>
                  <a:srgbClr val="000000"/>
                </a:solidFill>
              </a:rPr>
              <a:t>,  and </a:t>
            </a:r>
            <a:r>
              <a:rPr lang="en-US" sz="2000" i="1">
                <a:solidFill>
                  <a:srgbClr val="000000"/>
                </a:solidFill>
              </a:rPr>
              <a:t>P</a:t>
            </a:r>
            <a:r>
              <a:rPr lang="en-US" sz="2000" i="1" baseline="-25000">
                <a:solidFill>
                  <a:srgbClr val="000000"/>
                </a:solidFill>
              </a:rPr>
              <a:t>1</a:t>
            </a:r>
            <a:r>
              <a:rPr lang="en-US" sz="2000" i="1">
                <a:solidFill>
                  <a:srgbClr val="000000"/>
                </a:solidFill>
              </a:rPr>
              <a:t> = </a:t>
            </a:r>
            <a:r>
              <a:rPr lang="en-US" sz="2000" u="sng">
                <a:solidFill>
                  <a:srgbClr val="000000"/>
                </a:solidFill>
              </a:rPr>
              <a:t>H</a:t>
            </a:r>
            <a:r>
              <a:rPr lang="en-US" sz="2000">
                <a:solidFill>
                  <a:srgbClr val="000000"/>
                </a:solidFill>
              </a:rPr>
              <a:t>.  Calculate </a:t>
            </a:r>
            <a:r>
              <a:rPr lang="en-US" sz="2000" i="1">
                <a:solidFill>
                  <a:srgbClr val="000000"/>
                </a:solidFill>
              </a:rPr>
              <a:t>P(P</a:t>
            </a:r>
            <a:r>
              <a:rPr lang="en-US" sz="2000" i="1" baseline="-25000">
                <a:solidFill>
                  <a:srgbClr val="000000"/>
                </a:solidFill>
              </a:rPr>
              <a:t>2</a:t>
            </a:r>
            <a:r>
              <a:rPr lang="en-US" sz="2000" i="1">
                <a:solidFill>
                  <a:srgbClr val="000000"/>
                </a:solidFill>
              </a:rPr>
              <a:t>)</a:t>
            </a:r>
            <a:r>
              <a:rPr lang="en-US" sz="2000">
                <a:solidFill>
                  <a:srgbClr val="000000"/>
                </a:solidFill>
              </a:rPr>
              <a:t> for all three models. 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 startAt="4"/>
            </a:pPr>
            <a:r>
              <a:rPr lang="en-US" sz="2000">
                <a:solidFill>
                  <a:srgbClr val="000000"/>
                </a:solidFill>
              </a:rPr>
              <a:t>Assume </a:t>
            </a:r>
            <a:r>
              <a:rPr lang="en-US" sz="2000" i="1">
                <a:solidFill>
                  <a:srgbClr val="000000"/>
                </a:solidFill>
              </a:rPr>
              <a:t>Obs</a:t>
            </a:r>
            <a:r>
              <a:rPr lang="en-US" sz="2000">
                <a:solidFill>
                  <a:srgbClr val="000000"/>
                </a:solidFill>
              </a:rPr>
              <a:t>=</a:t>
            </a:r>
            <a:r>
              <a:rPr lang="en-US" sz="2000" u="sng">
                <a:solidFill>
                  <a:srgbClr val="000000"/>
                </a:solidFill>
              </a:rPr>
              <a:t>right</a:t>
            </a:r>
            <a:r>
              <a:rPr lang="en-US" sz="2000">
                <a:solidFill>
                  <a:srgbClr val="000000"/>
                </a:solidFill>
              </a:rPr>
              <a:t>,  and </a:t>
            </a:r>
            <a:r>
              <a:rPr lang="en-US" sz="2000" i="1">
                <a:solidFill>
                  <a:srgbClr val="000000"/>
                </a:solidFill>
              </a:rPr>
              <a:t>P</a:t>
            </a:r>
            <a:r>
              <a:rPr lang="en-US" sz="2000" i="1" baseline="-25000">
                <a:solidFill>
                  <a:srgbClr val="000000"/>
                </a:solidFill>
              </a:rPr>
              <a:t>1</a:t>
            </a:r>
            <a:r>
              <a:rPr lang="en-US" sz="2000" i="1">
                <a:solidFill>
                  <a:srgbClr val="000000"/>
                </a:solidFill>
              </a:rPr>
              <a:t> = </a:t>
            </a:r>
            <a:r>
              <a:rPr lang="en-US" sz="2000" u="sng">
                <a:solidFill>
                  <a:srgbClr val="000000"/>
                </a:solidFill>
              </a:rPr>
              <a:t>M</a:t>
            </a:r>
            <a:r>
              <a:rPr lang="en-US" sz="2000">
                <a:solidFill>
                  <a:srgbClr val="000000"/>
                </a:solidFill>
              </a:rPr>
              <a:t>.  Calculate </a:t>
            </a:r>
            <a:r>
              <a:rPr lang="en-US" sz="2000" i="1">
                <a:solidFill>
                  <a:srgbClr val="000000"/>
                </a:solidFill>
              </a:rPr>
              <a:t>P(P</a:t>
            </a:r>
            <a:r>
              <a:rPr lang="en-US" sz="2000" i="1" baseline="-25000">
                <a:solidFill>
                  <a:srgbClr val="000000"/>
                </a:solidFill>
              </a:rPr>
              <a:t>2</a:t>
            </a:r>
            <a:r>
              <a:rPr lang="en-US" sz="2000" i="1">
                <a:solidFill>
                  <a:srgbClr val="000000"/>
                </a:solidFill>
              </a:rPr>
              <a:t>)</a:t>
            </a:r>
            <a:r>
              <a:rPr lang="en-US" sz="2000">
                <a:solidFill>
                  <a:srgbClr val="000000"/>
                </a:solidFill>
              </a:rPr>
              <a:t> for all three models.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 startAt="4"/>
            </a:pPr>
            <a:r>
              <a:rPr lang="en-US" sz="2000">
                <a:solidFill>
                  <a:srgbClr val="000000"/>
                </a:solidFill>
              </a:rPr>
              <a:t>Assume </a:t>
            </a:r>
            <a:r>
              <a:rPr lang="en-US" sz="2000" i="1">
                <a:solidFill>
                  <a:srgbClr val="000000"/>
                </a:solidFill>
              </a:rPr>
              <a:t>Obs</a:t>
            </a:r>
            <a:r>
              <a:rPr lang="en-US" sz="2000">
                <a:solidFill>
                  <a:srgbClr val="000000"/>
                </a:solidFill>
              </a:rPr>
              <a:t>=</a:t>
            </a:r>
            <a:r>
              <a:rPr lang="en-US" sz="2000" u="sng">
                <a:solidFill>
                  <a:srgbClr val="000000"/>
                </a:solidFill>
              </a:rPr>
              <a:t>right</a:t>
            </a:r>
            <a:r>
              <a:rPr lang="en-US" sz="2000">
                <a:solidFill>
                  <a:srgbClr val="000000"/>
                </a:solidFill>
              </a:rPr>
              <a:t>,  and </a:t>
            </a:r>
            <a:r>
              <a:rPr lang="en-US" sz="2000" i="1">
                <a:solidFill>
                  <a:srgbClr val="000000"/>
                </a:solidFill>
              </a:rPr>
              <a:t>P</a:t>
            </a:r>
            <a:r>
              <a:rPr lang="en-US" sz="2000" i="1" baseline="-25000">
                <a:solidFill>
                  <a:srgbClr val="000000"/>
                </a:solidFill>
              </a:rPr>
              <a:t>1</a:t>
            </a:r>
            <a:r>
              <a:rPr lang="en-US" sz="2000" i="1">
                <a:solidFill>
                  <a:srgbClr val="000000"/>
                </a:solidFill>
              </a:rPr>
              <a:t> = </a:t>
            </a:r>
            <a:r>
              <a:rPr lang="en-US" sz="2000" u="sng">
                <a:solidFill>
                  <a:srgbClr val="000000"/>
                </a:solidFill>
              </a:rPr>
              <a:t>L</a:t>
            </a:r>
            <a:r>
              <a:rPr lang="en-US" sz="2000">
                <a:solidFill>
                  <a:srgbClr val="000000"/>
                </a:solidFill>
              </a:rPr>
              <a:t>.  Calculate </a:t>
            </a:r>
            <a:r>
              <a:rPr lang="en-US" sz="2000" i="1">
                <a:solidFill>
                  <a:srgbClr val="000000"/>
                </a:solidFill>
              </a:rPr>
              <a:t>P(P</a:t>
            </a:r>
            <a:r>
              <a:rPr lang="en-US" sz="2000" i="1" baseline="-25000">
                <a:solidFill>
                  <a:srgbClr val="000000"/>
                </a:solidFill>
              </a:rPr>
              <a:t>2</a:t>
            </a:r>
            <a:r>
              <a:rPr lang="en-US" sz="2000" i="1">
                <a:solidFill>
                  <a:srgbClr val="000000"/>
                </a:solidFill>
              </a:rPr>
              <a:t>)</a:t>
            </a:r>
            <a:r>
              <a:rPr lang="en-US" sz="2000">
                <a:solidFill>
                  <a:srgbClr val="000000"/>
                </a:solidFill>
              </a:rPr>
              <a:t> for all three models.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 startAt="4"/>
            </a:pPr>
            <a:r>
              <a:rPr lang="en-US" sz="2000">
                <a:solidFill>
                  <a:srgbClr val="000000"/>
                </a:solidFill>
              </a:rPr>
              <a:t>Explain the differences</a:t>
            </a:r>
            <a:endParaRPr lang="en-US" sz="2400">
              <a:solidFill>
                <a:srgbClr val="000000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5711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</a:t>
            </a: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back to the Driver’s License Exam you built in Session I and add some numbers</a:t>
            </a:r>
          </a:p>
          <a:p>
            <a:r>
              <a:rPr lang="en-US" dirty="0"/>
              <a:t>Now put in some observed outcomes</a:t>
            </a:r>
          </a:p>
          <a:p>
            <a:pPr lvl="1"/>
            <a:r>
              <a:rPr lang="en-US" dirty="0"/>
              <a:t>How did the probabilities change?</a:t>
            </a:r>
          </a:p>
          <a:p>
            <a:pPr lvl="1"/>
            <a:r>
              <a:rPr lang="en-US" dirty="0"/>
              <a:t>Is that about what you expected?</a:t>
            </a:r>
          </a:p>
        </p:txBody>
      </p:sp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EC6441D-0EF1-4710-8429-AFF0E8492FBC}" type="slidenum">
              <a:rPr lang="en-US" sz="1200"/>
              <a:pPr eaLnBrk="1" hangingPunct="1"/>
              <a:t>37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4212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Conditional Probability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7772400" cy="2819400"/>
          </a:xfrm>
        </p:spPr>
        <p:txBody>
          <a:bodyPr/>
          <a:lstStyle/>
          <a:p>
            <a:pPr eaLnBrk="1" hangingPunct="1"/>
            <a:r>
              <a:rPr lang="en-US"/>
              <a:t>Definition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Law of Total Probability</a:t>
            </a: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914400" y="1447800"/>
            <a:ext cx="40386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2743200" y="1447800"/>
            <a:ext cx="2209800" cy="1676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6"/>
          <p:cNvSpPr>
            <a:spLocks noChangeArrowheads="1"/>
          </p:cNvSpPr>
          <p:nvPr/>
        </p:nvSpPr>
        <p:spPr bwMode="auto">
          <a:xfrm>
            <a:off x="1981200" y="1981200"/>
            <a:ext cx="1143000" cy="914400"/>
          </a:xfrm>
          <a:prstGeom prst="ellipse">
            <a:avLst/>
          </a:prstGeom>
          <a:solidFill>
            <a:srgbClr val="FF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7"/>
          <p:cNvSpPr>
            <a:spLocks noChangeShapeType="1"/>
          </p:cNvSpPr>
          <p:nvPr/>
        </p:nvSpPr>
        <p:spPr bwMode="auto">
          <a:xfrm>
            <a:off x="2743200" y="1752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Text Box 8"/>
          <p:cNvSpPr txBox="1">
            <a:spLocks noChangeArrowheads="1"/>
          </p:cNvSpPr>
          <p:nvPr/>
        </p:nvSpPr>
        <p:spPr bwMode="auto">
          <a:xfrm>
            <a:off x="1066800" y="16764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H</a:t>
            </a:r>
          </a:p>
        </p:txBody>
      </p:sp>
      <p:sp>
        <p:nvSpPr>
          <p:cNvPr id="8203" name="Text Box 9"/>
          <p:cNvSpPr txBox="1">
            <a:spLocks noChangeArrowheads="1"/>
          </p:cNvSpPr>
          <p:nvPr/>
        </p:nvSpPr>
        <p:spPr bwMode="auto">
          <a:xfrm>
            <a:off x="3810000" y="1981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</a:t>
            </a:r>
            <a:r>
              <a:rPr lang="en-US"/>
              <a:t> H</a:t>
            </a:r>
          </a:p>
        </p:txBody>
      </p:sp>
      <p:sp>
        <p:nvSpPr>
          <p:cNvPr id="8204" name="Text Box 10"/>
          <p:cNvSpPr txBox="1">
            <a:spLocks noChangeArrowheads="1"/>
          </p:cNvSpPr>
          <p:nvPr/>
        </p:nvSpPr>
        <p:spPr bwMode="auto">
          <a:xfrm>
            <a:off x="2286000" y="2362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E</a:t>
            </a:r>
          </a:p>
        </p:txBody>
      </p:sp>
      <p:pic>
        <p:nvPicPr>
          <p:cNvPr id="8205" name="Picture 14" descr="latex-image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638800"/>
            <a:ext cx="76073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6" name="Picture 15" descr="latex-image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962400"/>
            <a:ext cx="382270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8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Bayes Theorem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67200"/>
            <a:ext cx="7772400" cy="1828800"/>
          </a:xfrm>
        </p:spPr>
        <p:txBody>
          <a:bodyPr/>
          <a:lstStyle/>
          <a:p>
            <a:pPr eaLnBrk="1" hangingPunct="1"/>
            <a:r>
              <a:rPr lang="en-US"/>
              <a:t>Prior</a:t>
            </a:r>
          </a:p>
          <a:p>
            <a:pPr eaLnBrk="1" hangingPunct="1"/>
            <a:r>
              <a:rPr lang="en-US"/>
              <a:t>Likelihood</a:t>
            </a:r>
          </a:p>
          <a:p>
            <a:pPr eaLnBrk="1" hangingPunct="1"/>
            <a:r>
              <a:rPr lang="en-US"/>
              <a:t>Posterior</a:t>
            </a:r>
          </a:p>
        </p:txBody>
      </p:sp>
      <p:pic>
        <p:nvPicPr>
          <p:cNvPr id="9222" name="Picture 4" descr="latex-image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650288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5" descr="latex-image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343400"/>
            <a:ext cx="1041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6" descr="latex-image-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953000"/>
            <a:ext cx="1447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7" descr="latex-image-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562600"/>
            <a:ext cx="1447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1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Independence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038600"/>
            <a:ext cx="7772400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A provides no information about B</a:t>
            </a: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914400" y="1447800"/>
            <a:ext cx="40386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5"/>
          <p:cNvSpPr>
            <a:spLocks noChangeArrowheads="1"/>
          </p:cNvSpPr>
          <p:nvPr/>
        </p:nvSpPr>
        <p:spPr bwMode="auto">
          <a:xfrm>
            <a:off x="2743200" y="1447800"/>
            <a:ext cx="2209800" cy="16764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Oval 6"/>
          <p:cNvSpPr>
            <a:spLocks noChangeArrowheads="1"/>
          </p:cNvSpPr>
          <p:nvPr/>
        </p:nvSpPr>
        <p:spPr bwMode="auto">
          <a:xfrm>
            <a:off x="2209800" y="1828800"/>
            <a:ext cx="1066800" cy="914400"/>
          </a:xfrm>
          <a:prstGeom prst="ellipse">
            <a:avLst/>
          </a:prstGeom>
          <a:solidFill>
            <a:srgbClr val="FF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7"/>
          <p:cNvSpPr>
            <a:spLocks noChangeShapeType="1"/>
          </p:cNvSpPr>
          <p:nvPr/>
        </p:nvSpPr>
        <p:spPr bwMode="auto">
          <a:xfrm>
            <a:off x="2743200" y="1752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Text Box 8"/>
          <p:cNvSpPr txBox="1">
            <a:spLocks noChangeArrowheads="1"/>
          </p:cNvSpPr>
          <p:nvPr/>
        </p:nvSpPr>
        <p:spPr bwMode="auto">
          <a:xfrm>
            <a:off x="1066800" y="1676400"/>
            <a:ext cx="457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11275" name="Text Box 9"/>
          <p:cNvSpPr txBox="1">
            <a:spLocks noChangeArrowheads="1"/>
          </p:cNvSpPr>
          <p:nvPr/>
        </p:nvSpPr>
        <p:spPr bwMode="auto">
          <a:xfrm>
            <a:off x="3810000" y="1981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ym typeface="Symbol" pitchFamily="18" charset="2"/>
              </a:rPr>
              <a:t></a:t>
            </a:r>
            <a:r>
              <a:rPr lang="en-US"/>
              <a:t> A</a:t>
            </a:r>
          </a:p>
        </p:txBody>
      </p:sp>
      <p:sp>
        <p:nvSpPr>
          <p:cNvPr id="11276" name="Text Box 10"/>
          <p:cNvSpPr txBox="1">
            <a:spLocks noChangeArrowheads="1"/>
          </p:cNvSpPr>
          <p:nvPr/>
        </p:nvSpPr>
        <p:spPr bwMode="auto">
          <a:xfrm>
            <a:off x="2362200" y="2133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B</a:t>
            </a:r>
          </a:p>
        </p:txBody>
      </p:sp>
      <p:pic>
        <p:nvPicPr>
          <p:cNvPr id="11277" name="Picture 14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3479800"/>
            <a:ext cx="82931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1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/>
              <a:t>Accident Proneness (Feller, 1968)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Driving Skill:  5/6 Normal, 1/6 Accident Prone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Probability of an accident in a given year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1/100 for Normal drivers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1/10 for Accident prone drivers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Accidents happen independently in each year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What is the probability a randomly chosen driver will have an accident in Year 1?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Given a driver had an accident in Year 1, what is probability of accident in Year 2?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3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Accident Proneness (cont)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What is the probability a randomly chosen driver will have an accident in Year 1?  Year 2?</a:t>
            </a:r>
          </a:p>
          <a:p>
            <a:pPr>
              <a:buFontTx/>
              <a:buNone/>
            </a:pPr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/>
          </a:p>
        </p:txBody>
      </p:sp>
      <p:pic>
        <p:nvPicPr>
          <p:cNvPr id="13318" name="Picture 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3560763"/>
            <a:ext cx="67818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7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Accident Proneness (cont)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Given a driver had an accident in Year 1, what is probability of accident in Year 2?</a:t>
            </a:r>
          </a:p>
          <a:p>
            <a:endParaRPr lang="en-US"/>
          </a:p>
        </p:txBody>
      </p:sp>
      <p:pic>
        <p:nvPicPr>
          <p:cNvPr id="14342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1988"/>
            <a:ext cx="851535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00D22-DF46-40DC-B24F-8C8F14A47BC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564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2399</Words>
  <Application>Microsoft Office PowerPoint</Application>
  <PresentationFormat>On-screen Show (4:3)</PresentationFormat>
  <Paragraphs>333</Paragraphs>
  <Slides>37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MS Song</vt:lpstr>
      <vt:lpstr>Zapf Dingbats</vt:lpstr>
      <vt:lpstr>Arial</vt:lpstr>
      <vt:lpstr>Cambria Math</vt:lpstr>
      <vt:lpstr>Symbol</vt:lpstr>
      <vt:lpstr>Times</vt:lpstr>
      <vt:lpstr>Times New Roman</vt:lpstr>
      <vt:lpstr>Wingdings</vt:lpstr>
      <vt:lpstr>Default Design</vt:lpstr>
      <vt:lpstr>Equation</vt:lpstr>
      <vt:lpstr>VISIO</vt:lpstr>
      <vt:lpstr>PowerPoint Presentation</vt:lpstr>
      <vt:lpstr>PowerPoint Presentation</vt:lpstr>
      <vt:lpstr>Cup and Cap notation</vt:lpstr>
      <vt:lpstr>Conditional Probability</vt:lpstr>
      <vt:lpstr>Bayes Theorem</vt:lpstr>
      <vt:lpstr>Independence</vt:lpstr>
      <vt:lpstr>Accident Proneness (Feller, 1968)</vt:lpstr>
      <vt:lpstr>Accident Proneness (cont)</vt:lpstr>
      <vt:lpstr>Accident Proneness (cont)</vt:lpstr>
      <vt:lpstr>Conditional Independence</vt:lpstr>
      <vt:lpstr>Competing Explanations</vt:lpstr>
      <vt:lpstr>D-Separation</vt:lpstr>
      <vt:lpstr>D-Separation Exercise</vt:lpstr>
      <vt:lpstr>Building Up Complex Networks</vt:lpstr>
      <vt:lpstr>Building Up Complex Networks, cont.</vt:lpstr>
      <vt:lpstr>Bayes net</vt:lpstr>
      <vt:lpstr>Activity 2: Build a Bayes Net</vt:lpstr>
      <vt:lpstr>1. Discrete Item Response Theory (IRT)</vt:lpstr>
      <vt:lpstr>IRT Proficiency Model</vt:lpstr>
      <vt:lpstr>IRT Task/Evidence Model</vt:lpstr>
      <vt:lpstr>IRT (Rasch) Evidence Model</vt:lpstr>
      <vt:lpstr>IRT Assembly Model</vt:lpstr>
      <vt:lpstr>Conditional Probability Tables</vt:lpstr>
      <vt:lpstr>Problems Set 1</vt:lpstr>
      <vt:lpstr>2. “Context” effect --Testlets</vt:lpstr>
      <vt:lpstr>“Context” effect -- Variables</vt:lpstr>
      <vt:lpstr>“Context” effect -- example</vt:lpstr>
      <vt:lpstr>Adding a context variable</vt:lpstr>
      <vt:lpstr>IRT Model with Context Variable</vt:lpstr>
      <vt:lpstr>Problem Set 2</vt:lpstr>
      <vt:lpstr>Context Effect Postscript</vt:lpstr>
      <vt:lpstr>3. Combination Models</vt:lpstr>
      <vt:lpstr>Combination Model Graphs</vt:lpstr>
      <vt:lpstr>Common Setup for All Three Models</vt:lpstr>
      <vt:lpstr>Conditional Probability Tables</vt:lpstr>
      <vt:lpstr>Problem Set 3</vt:lpstr>
      <vt:lpstr>Activity 3</vt:lpstr>
    </vt:vector>
  </TitlesOfParts>
  <Company>ETS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Yan, Duanli</dc:creator>
  <cp:lastModifiedBy>Duanli Yan</cp:lastModifiedBy>
  <cp:revision>61</cp:revision>
  <cp:lastPrinted>2007-03-30T22:04:06Z</cp:lastPrinted>
  <dcterms:created xsi:type="dcterms:W3CDTF">2011-03-25T23:40:04Z</dcterms:created>
  <dcterms:modified xsi:type="dcterms:W3CDTF">2025-04-12T20:58:44Z</dcterms:modified>
</cp:coreProperties>
</file>