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273-ABEE-4EFC-83A0-4D34B7A1317A}" type="datetimeFigureOut">
              <a:rPr lang="en-US" smtClean="0"/>
              <a:t>2015-03-18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CDD5-F148-4936-B2A9-0905570F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Very much a 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3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 &amp; Tests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84791"/>
              </p:ext>
            </p:extLst>
          </p:nvPr>
        </p:nvGraphicFramePr>
        <p:xfrm>
          <a:off x="628650" y="1825625"/>
          <a:ext cx="7886700" cy="303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Observable Characteristic Plot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betaci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Credibility intervals for a proportion based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beta distribution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proflevelci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 cumulative sum credibility intervals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ciTest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localDepTest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Weight-of-Evidence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60594"/>
              </p:ext>
            </p:extLst>
          </p:nvPr>
        </p:nvGraphicFramePr>
        <p:xfrm>
          <a:off x="628650" y="1825625"/>
          <a:ext cx="7886700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mutualInformation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Mutual Information for a two-way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 file of histories of marginal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distributions.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woeBal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 of Evidence Balance Sheet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woeHist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weights of evidence from a history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matrix.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2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934280"/>
              </p:ext>
            </p:extLst>
          </p:nvPr>
        </p:nvGraphicFramePr>
        <p:xfrm>
          <a:off x="628650" y="1825625"/>
          <a:ext cx="788670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Grades on 5 mathematics tests from </a:t>
                      </a:r>
                      <a:r>
                        <a:rPr lang="en-US" dirty="0" err="1" smtClean="0"/>
                        <a:t>Mardia</a:t>
                      </a:r>
                      <a:r>
                        <a:rPr lang="en-US" dirty="0" smtClean="0"/>
                        <a:t>, Kent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err="1" smtClean="0"/>
                        <a:t>Bibby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2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CPTs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610170"/>
              </p:ext>
            </p:extLst>
          </p:nvPr>
        </p:nvGraphicFramePr>
        <p:xfrm>
          <a:off x="628650" y="2126511"/>
          <a:ext cx="7886700" cy="38721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122"/>
                <a:gridCol w="5846578"/>
              </a:tblGrid>
              <a:tr h="9037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numericPart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Splits a mixed data frame into a numeric matrix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a factor part.</a:t>
                      </a:r>
                    </a:p>
                  </a:txBody>
                  <a:tcPr/>
                </a:tc>
              </a:tr>
              <a:tr h="865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rescaleTable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Rescales the numeric part of the table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50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normalizeTable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scaleMatrix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Scales a matrix to have a unit diagonal</a:t>
                      </a:r>
                    </a:p>
                  </a:txBody>
                  <a:tcPr/>
                </a:tc>
              </a:tr>
              <a:tr h="350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Scales a table according to the Sum and Scale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column.</a:t>
                      </a:r>
                    </a:p>
                  </a:txBody>
                  <a:tcPr/>
                </a:tc>
              </a:tr>
              <a:tr h="350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getTableParents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meta data about a conditional probability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table.</a:t>
                      </a:r>
                    </a:p>
                  </a:txBody>
                  <a:tcPr/>
                </a:tc>
              </a:tr>
              <a:tr h="3509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getTableStates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meta data about a conditional probability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table.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0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Rules/Structure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86053"/>
              </p:ext>
            </p:extLst>
          </p:nvPr>
        </p:nvGraphicFramePr>
        <p:xfrm>
          <a:off x="628650" y="1825625"/>
          <a:ext cx="7886700" cy="340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5303"/>
                <a:gridCol w="55913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Compensatory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DiBello-Samejima</a:t>
                      </a:r>
                      <a:r>
                        <a:rPr lang="en-US" dirty="0" smtClean="0"/>
                        <a:t> combination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Conjunctive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Disjunctive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OffsetConjunctive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Conjunctive combination function with 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difficulty per parent.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OffsetDisjunctive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eThetaFrame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Constructs a data frame showing the effective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thetas for each parent combination.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effectiveThetas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Assigns effective theta levels for categorical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variable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8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DiBello</a:t>
            </a:r>
            <a:r>
              <a:rPr lang="en-US" dirty="0" smtClean="0"/>
              <a:t>-XX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0672"/>
              </p:ext>
            </p:extLst>
          </p:nvPr>
        </p:nvGraphicFramePr>
        <p:xfrm>
          <a:off x="628650" y="1825625"/>
          <a:ext cx="7886700" cy="367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8103"/>
                <a:gridCol w="60485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Creates the probability table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DiBello-Samejima</a:t>
                      </a:r>
                      <a:r>
                        <a:rPr lang="en-US" dirty="0" smtClean="0"/>
                        <a:t> distribution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calcDSFrame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calcDNTable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Creates the probability table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DiBello</a:t>
                      </a:r>
                      <a:r>
                        <a:rPr lang="en-US" dirty="0" smtClean="0"/>
                        <a:t>-Normal distribution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calcDDTable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Calculates </a:t>
                      </a:r>
                      <a:r>
                        <a:rPr lang="en-US" dirty="0" err="1" smtClean="0"/>
                        <a:t>DiBello-Dirichlet</a:t>
                      </a:r>
                      <a:r>
                        <a:rPr lang="en-US" dirty="0" smtClean="0"/>
                        <a:t> model probability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parameter tables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calcDDFrame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calcDSllike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the log-likelihood for data from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DiBello-Samejima</a:t>
                      </a:r>
                      <a:r>
                        <a:rPr lang="en-US" dirty="0" smtClean="0"/>
                        <a:t> (Normal) distribution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Partial Credit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55962"/>
              </p:ext>
            </p:extLst>
          </p:nvPr>
        </p:nvGraphicFramePr>
        <p:xfrm>
          <a:off x="628650" y="1825625"/>
          <a:ext cx="7886700" cy="2931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5183"/>
                <a:gridCol w="57615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calcDPCTable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the probability table for the discrete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partial credit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calcDPCFrame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gradedResponse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link function based on </a:t>
                      </a:r>
                      <a:r>
                        <a:rPr lang="en-US" dirty="0" err="1" smtClean="0"/>
                        <a:t>Samejima's</a:t>
                      </a:r>
                      <a:r>
                        <a:rPr lang="en-US" dirty="0" smtClean="0"/>
                        <a:t> graded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response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partialCredit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link function based on the generalized partial credit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mapDPC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an MAP estimate for a discrete partial credit CPT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Noisy-logic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72443"/>
              </p:ext>
            </p:extLst>
          </p:nvPr>
        </p:nvGraphicFramePr>
        <p:xfrm>
          <a:off x="628650" y="1825625"/>
          <a:ext cx="7886700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0485"/>
                <a:gridCol w="5336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calcNoisyAndTable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the conditional probability table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Noisy-And or Noisy-Min distribution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calcNoisyAndFrame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calcNoisyOrTable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Calculate the conditional probability table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Noisy-Or or Noisy-Max distribution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calcNoisyOrFrame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8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Utilities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502323"/>
              </p:ext>
            </p:extLst>
          </p:nvPr>
        </p:nvGraphicFramePr>
        <p:xfrm>
          <a:off x="628650" y="1825625"/>
          <a:ext cx="7886700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1387"/>
                <a:gridCol w="58253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buildFactorTab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Builds probability tables from Scored Bayes 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output.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build2FactorTab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buildMarginTab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marginTab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buildParentList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Builds a list of parents of nodes in a graph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Constructs a table of counts from a set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discrete observations.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 variables using Maximum Cardinality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search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graphical structure from a covariance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matrix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Model Utilities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359657"/>
              </p:ext>
            </p:extLst>
          </p:nvPr>
        </p:nvGraphicFramePr>
        <p:xfrm>
          <a:off x="628650" y="1825625"/>
          <a:ext cx="7886700" cy="266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1992"/>
                <a:gridCol w="4974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areaProbs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Translates between normal and categorical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pvecToCutpoints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pvecToMidpoints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buildRegressionTables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Builds conditional probability tables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regressions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buildRegressions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series of regressions from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covariance matrix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1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15405"/>
              </p:ext>
            </p:extLst>
          </p:nvPr>
        </p:nvGraphicFramePr>
        <p:xfrm>
          <a:off x="628650" y="1825625"/>
          <a:ext cx="7886700" cy="276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2773"/>
                <a:gridCol w="56339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colorspread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an ordered palate of </a:t>
                      </a:r>
                      <a:r>
                        <a:rPr lang="en-US" dirty="0" err="1" smtClean="0"/>
                        <a:t>colours</a:t>
                      </a:r>
                      <a:r>
                        <a:rPr lang="en-US" dirty="0" smtClean="0"/>
                        <a:t> with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same hue.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stackedBars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Produces a stacked, staggered </a:t>
                      </a:r>
                      <a:r>
                        <a:rPr lang="en-US" dirty="0" err="1" smtClean="0"/>
                        <a:t>barplot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stackedBarplot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compareBars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 comparison stacked bar charts for two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sets of groups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compareBars2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parseProbVec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Parses Probability Vector Strings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435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Office Theme</vt:lpstr>
      <vt:lpstr>CPT tools</vt:lpstr>
      <vt:lpstr>Manipulating CPTs</vt:lpstr>
      <vt:lpstr>Combination Rules/Structure Functions</vt:lpstr>
      <vt:lpstr>DiBello-XX Models</vt:lpstr>
      <vt:lpstr>Discrete Partial Credit Model</vt:lpstr>
      <vt:lpstr>Noisy-logic models</vt:lpstr>
      <vt:lpstr>Model Construction Utilities</vt:lpstr>
      <vt:lpstr>Normal Model Utilities</vt:lpstr>
      <vt:lpstr>Output Plots</vt:lpstr>
      <vt:lpstr>Diagnostic Plots &amp; Tests</vt:lpstr>
      <vt:lpstr>Weight-of-Evidence</vt:lpstr>
      <vt:lpstr>Data Sets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tools</dc:title>
  <dc:creator>Russell Almond</dc:creator>
  <cp:lastModifiedBy>Russell Almond</cp:lastModifiedBy>
  <cp:revision>9</cp:revision>
  <dcterms:created xsi:type="dcterms:W3CDTF">2015-03-18T23:31:18Z</dcterms:created>
  <dcterms:modified xsi:type="dcterms:W3CDTF">2015-03-19T01:44:49Z</dcterms:modified>
</cp:coreProperties>
</file>