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75" r:id="rId17"/>
    <p:sldId id="276" r:id="rId18"/>
    <p:sldId id="277" r:id="rId19"/>
    <p:sldId id="269" r:id="rId20"/>
    <p:sldId id="270" r:id="rId21"/>
    <p:sldId id="271" r:id="rId22"/>
    <p:sldId id="272" r:id="rId23"/>
    <p:sldId id="278" r:id="rId24"/>
    <p:sldId id="279" r:id="rId25"/>
    <p:sldId id="280" r:id="rId26"/>
    <p:sldId id="284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9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3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6ACB-B34B-3F44-A885-760B516CFC6A}" type="datetimeFigureOut">
              <a:rPr lang="en-US" smtClean="0"/>
              <a:t>2015-03-02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8185-2D40-5246-821F-315730B4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6ACB-B34B-3F44-A885-760B516CFC6A}" type="datetimeFigureOut">
              <a:rPr lang="en-US" smtClean="0"/>
              <a:t>2015-03-02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8185-2D40-5246-821F-315730B4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9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6ACB-B34B-3F44-A885-760B516CFC6A}" type="datetimeFigureOut">
              <a:rPr lang="en-US" smtClean="0"/>
              <a:t>2015-03-02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8185-2D40-5246-821F-315730B4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6ACB-B34B-3F44-A885-760B516CFC6A}" type="datetimeFigureOut">
              <a:rPr lang="en-US" smtClean="0"/>
              <a:t>2015-03-02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8185-2D40-5246-821F-315730B4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7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6ACB-B34B-3F44-A885-760B516CFC6A}" type="datetimeFigureOut">
              <a:rPr lang="en-US" smtClean="0"/>
              <a:t>2015-03-02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8185-2D40-5246-821F-315730B4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6ACB-B34B-3F44-A885-760B516CFC6A}" type="datetimeFigureOut">
              <a:rPr lang="en-US" smtClean="0"/>
              <a:t>2015-03-02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8185-2D40-5246-821F-315730B4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8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6ACB-B34B-3F44-A885-760B516CFC6A}" type="datetimeFigureOut">
              <a:rPr lang="en-US" smtClean="0"/>
              <a:t>2015-03-02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8185-2D40-5246-821F-315730B4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1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6ACB-B34B-3F44-A885-760B516CFC6A}" type="datetimeFigureOut">
              <a:rPr lang="en-US" smtClean="0"/>
              <a:t>2015-03-02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8185-2D40-5246-821F-315730B4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1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6ACB-B34B-3F44-A885-760B516CFC6A}" type="datetimeFigureOut">
              <a:rPr lang="en-US" smtClean="0"/>
              <a:t>2015-03-02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8185-2D40-5246-821F-315730B4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6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6ACB-B34B-3F44-A885-760B516CFC6A}" type="datetimeFigureOut">
              <a:rPr lang="en-US" smtClean="0"/>
              <a:t>2015-03-02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8185-2D40-5246-821F-315730B4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9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6ACB-B34B-3F44-A885-760B516CFC6A}" type="datetimeFigureOut">
              <a:rPr lang="en-US" smtClean="0"/>
              <a:t>2015-03-02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8185-2D40-5246-821F-315730B4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4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6ACB-B34B-3F44-A885-760B516CFC6A}" type="datetimeFigureOut">
              <a:rPr lang="en-US" smtClean="0"/>
              <a:t>2015-03-02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A8185-2D40-5246-821F-315730B49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5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sys.com/" TargetMode="External"/><Relationship Id="rId2" Type="http://schemas.openxmlformats.org/officeDocument/2006/relationships/hyperlink" Target="http://pluto.coe.fsu.edu/RNetica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rsys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RNetica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Quick Start </a:t>
            </a:r>
            <a:r>
              <a:rPr lang="en-US" dirty="0"/>
              <a:t>G</a:t>
            </a:r>
            <a:r>
              <a:rPr lang="en-US" dirty="0" smtClean="0"/>
              <a:t>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2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Probability Tables (CPTs)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Conditional Probability Frame (CPF)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 </a:t>
            </a:r>
            <a:r>
              <a:rPr lang="en-US" dirty="0" err="1">
                <a:latin typeface="Courier" pitchFamily="2" charset="0"/>
              </a:rPr>
              <a:t>arf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A  B C.c1 C.c2 C.c3 C.c4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1 a1 b1    1    7   13   19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2 a1 b2    2    8   14   20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3 a1 b3    3    9   15   21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4 a2 b1    4   10   16   22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5 a2 b2    5   11   17   23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6 a2 b3    6 </a:t>
            </a:r>
            <a:r>
              <a:rPr lang="en-US" dirty="0" smtClean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12   18   </a:t>
            </a:r>
            <a:r>
              <a:rPr lang="en-US" dirty="0" smtClean="0">
                <a:latin typeface="Courier" pitchFamily="2" charset="0"/>
              </a:rPr>
              <a:t>24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smtClean="0"/>
              <a:t>A &amp; B are parents, C is child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Subclass of </a:t>
            </a:r>
            <a:r>
              <a:rPr lang="en-US" dirty="0" err="1" smtClean="0"/>
              <a:t>data.frame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Conditional Probability Array (CPA)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&gt; </a:t>
            </a:r>
            <a:r>
              <a:rPr lang="en-US" dirty="0" err="1">
                <a:latin typeface="Courier" pitchFamily="2" charset="0"/>
              </a:rPr>
              <a:t>arfa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, , C = c1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B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   b1 b2 b3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a1  1  2  3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a2  4  5  6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, , C = c2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B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   b1 b2 b3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a1  7  8  9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a2 10 11 12</a:t>
            </a:r>
          </a:p>
          <a:p>
            <a:pPr marL="0" indent="0">
              <a:buNone/>
            </a:pPr>
            <a:endParaRPr lang="en-US" dirty="0" smtClean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, , C = c3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B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   b1 b2 b3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a1 13 14 15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a2 16 17 18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, , C = c4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B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   b1 b2 b3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a1 19 20 21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a2 22 23 24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attr</a:t>
            </a:r>
            <a:r>
              <a:rPr lang="en-US" dirty="0">
                <a:latin typeface="Courier" pitchFamily="2" charset="0"/>
              </a:rPr>
              <a:t>(,"class")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[1] "CPA"   "array"</a:t>
            </a:r>
          </a:p>
        </p:txBody>
      </p:sp>
    </p:spTree>
    <p:extLst>
      <p:ext uri="{BB962C8B-B14F-4D97-AF65-F5344CB8AC3E}">
        <p14:creationId xmlns:p14="http://schemas.microsoft.com/office/powerpoint/2010/main" val="223670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CPAs and CPFs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" pitchFamily="2" charset="0"/>
              </a:rPr>
              <a:t>as.CPA</a:t>
            </a:r>
            <a:r>
              <a:rPr lang="en-US" dirty="0" smtClean="0">
                <a:latin typeface="Courier" pitchFamily="2" charset="0"/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latin typeface="Courier" pitchFamily="2" charset="0"/>
              </a:rPr>
              <a:t>as.CPF</a:t>
            </a:r>
            <a:r>
              <a:rPr lang="en-US" dirty="0" smtClean="0">
                <a:latin typeface="Courier" pitchFamily="2" charset="0"/>
              </a:rPr>
              <a:t>() </a:t>
            </a:r>
            <a:r>
              <a:rPr lang="en-US" dirty="0" smtClean="0"/>
              <a:t>to translate between the representations</a:t>
            </a:r>
          </a:p>
          <a:p>
            <a:r>
              <a:rPr lang="en-US" dirty="0" smtClean="0"/>
              <a:t>The expression </a:t>
            </a:r>
            <a:r>
              <a:rPr lang="en-US" dirty="0" err="1" smtClean="0">
                <a:latin typeface="Courier" pitchFamily="2" charset="0"/>
              </a:rPr>
              <a:t>NodeProbs</a:t>
            </a:r>
            <a:r>
              <a:rPr lang="en-US" dirty="0" smtClean="0">
                <a:latin typeface="Courier" pitchFamily="2" charset="0"/>
              </a:rPr>
              <a:t>(node)</a:t>
            </a:r>
            <a:r>
              <a:rPr lang="en-US" dirty="0" smtClean="0"/>
              <a:t> gets (and with </a:t>
            </a:r>
            <a:r>
              <a:rPr lang="en-US" dirty="0" smtClean="0">
                <a:latin typeface="Courier" pitchFamily="2" charset="0"/>
              </a:rPr>
              <a:t>&lt;-</a:t>
            </a:r>
            <a:r>
              <a:rPr lang="en-US" dirty="0" smtClean="0"/>
              <a:t> sets) the CPT of node as an CPA</a:t>
            </a:r>
          </a:p>
          <a:p>
            <a:r>
              <a:rPr lang="en-US" dirty="0" smtClean="0"/>
              <a:t>The expression </a:t>
            </a:r>
            <a:r>
              <a:rPr lang="en-US" dirty="0" smtClean="0">
                <a:latin typeface="Courier" pitchFamily="2" charset="0"/>
              </a:rPr>
              <a:t>node[] </a:t>
            </a:r>
            <a:r>
              <a:rPr lang="en-US" dirty="0" smtClean="0"/>
              <a:t>gets (and with </a:t>
            </a:r>
            <a:r>
              <a:rPr lang="en-US" dirty="0" smtClean="0">
                <a:latin typeface="Courier" pitchFamily="2" charset="0"/>
              </a:rPr>
              <a:t>&lt;-</a:t>
            </a:r>
            <a:r>
              <a:rPr lang="en-US" dirty="0" smtClean="0"/>
              <a:t> sets) the CPT of node as a CPF</a:t>
            </a:r>
          </a:p>
          <a:p>
            <a:r>
              <a:rPr lang="en-US" dirty="0" smtClean="0"/>
              <a:t>Internally </a:t>
            </a:r>
            <a:r>
              <a:rPr lang="en-US" dirty="0" smtClean="0">
                <a:latin typeface="Courier" pitchFamily="2" charset="0"/>
              </a:rPr>
              <a:t>node[selection] &lt;- value </a:t>
            </a:r>
            <a:r>
              <a:rPr lang="en-US" dirty="0" smtClean="0"/>
              <a:t>is more efficient than </a:t>
            </a:r>
            <a:r>
              <a:rPr lang="en-US" dirty="0" err="1" smtClean="0">
                <a:latin typeface="Courier" pitchFamily="2" charset="0"/>
              </a:rPr>
              <a:t>NodeProbs</a:t>
            </a:r>
            <a:r>
              <a:rPr lang="en-US" dirty="0" smtClean="0">
                <a:latin typeface="Courier" pitchFamily="2" charset="0"/>
              </a:rPr>
              <a:t>(node)[selection] &lt;- value </a:t>
            </a:r>
            <a:r>
              <a:rPr lang="en-US" dirty="0" smtClean="0"/>
              <a:t>if only a subset of the CPT is to be change.</a:t>
            </a:r>
          </a:p>
          <a:p>
            <a:r>
              <a:rPr lang="en-US" dirty="0" err="1" smtClean="0"/>
              <a:t>CPTtools</a:t>
            </a:r>
            <a:r>
              <a:rPr lang="en-US" dirty="0" smtClean="0"/>
              <a:t> package exists to collect design patterns for CPFs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1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Extract.NeticaNode</a:t>
            </a:r>
            <a:r>
              <a:rPr lang="en-US" dirty="0" smtClean="0"/>
              <a:t> (node[])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" pitchFamily="2" charset="0"/>
              </a:rPr>
              <a:t>node[] </a:t>
            </a:r>
            <a:r>
              <a:rPr lang="en-US" dirty="0" smtClean="0"/>
              <a:t>extracts/sets the whole table.</a:t>
            </a:r>
          </a:p>
          <a:p>
            <a:r>
              <a:rPr lang="en-US" dirty="0" smtClean="0">
                <a:latin typeface="Courier" pitchFamily="2" charset="0"/>
              </a:rPr>
              <a:t>node[[]]</a:t>
            </a:r>
            <a:r>
              <a:rPr lang="en-US" dirty="0" smtClean="0"/>
              <a:t> extracts ( no setter) only the numeric part</a:t>
            </a:r>
          </a:p>
          <a:p>
            <a:r>
              <a:rPr lang="en-US" dirty="0" smtClean="0">
                <a:latin typeface="Courier" pitchFamily="2" charset="0"/>
              </a:rPr>
              <a:t>node[selection]</a:t>
            </a:r>
            <a:r>
              <a:rPr lang="en-US" dirty="0" smtClean="0"/>
              <a:t> has several effects depending on </a:t>
            </a:r>
            <a:r>
              <a:rPr lang="en-US" dirty="0" smtClean="0">
                <a:latin typeface="Courier" pitchFamily="2" charset="0"/>
              </a:rPr>
              <a:t>selection</a:t>
            </a:r>
            <a:r>
              <a:rPr lang="en-US" dirty="0" smtClean="0"/>
              <a:t> (see </a:t>
            </a:r>
            <a:r>
              <a:rPr lang="en-US" dirty="0" smtClean="0">
                <a:latin typeface="Courier" pitchFamily="2" charset="0"/>
              </a:rPr>
              <a:t>help(“</a:t>
            </a:r>
            <a:r>
              <a:rPr lang="en-US" dirty="0" err="1" smtClean="0">
                <a:latin typeface="Courier" pitchFamily="2" charset="0"/>
              </a:rPr>
              <a:t>Extract.NeticaNode</a:t>
            </a:r>
            <a:r>
              <a:rPr lang="en-US" dirty="0" smtClean="0">
                <a:latin typeface="Courier" pitchFamily="2" charset="0"/>
              </a:rPr>
              <a:t>”)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List of integers or state names selects single roll</a:t>
            </a:r>
          </a:p>
          <a:p>
            <a:pPr lvl="1"/>
            <a:r>
              <a:rPr lang="en-US" dirty="0" smtClean="0"/>
              <a:t>Vector or blank or “*” or EVERY_STATE in list selects multiple rows</a:t>
            </a:r>
          </a:p>
          <a:p>
            <a:pPr lvl="1"/>
            <a:r>
              <a:rPr lang="en-US" dirty="0" smtClean="0"/>
              <a:t>Named list selects parents by name</a:t>
            </a:r>
          </a:p>
          <a:p>
            <a:pPr lvl="1"/>
            <a:r>
              <a:rPr lang="en-US" dirty="0" smtClean="0"/>
              <a:t>Single integer selects a single row</a:t>
            </a:r>
          </a:p>
          <a:p>
            <a:pPr lvl="1"/>
            <a:r>
              <a:rPr lang="en-US" dirty="0" smtClean="0"/>
              <a:t>Data frame argument selects multiple rows</a:t>
            </a:r>
          </a:p>
          <a:p>
            <a:pPr lvl="1"/>
            <a:r>
              <a:rPr lang="en-US" dirty="0" smtClean="0"/>
              <a:t>Follows R convention of starting indexes at 1 (not </a:t>
            </a:r>
            <a:r>
              <a:rPr lang="en-US" dirty="0" err="1" smtClean="0"/>
              <a:t>Netica</a:t>
            </a:r>
            <a:r>
              <a:rPr lang="en-US" dirty="0" smtClean="0"/>
              <a:t> convention of starting indexes at 0).</a:t>
            </a:r>
          </a:p>
        </p:txBody>
      </p:sp>
    </p:spTree>
    <p:extLst>
      <p:ext uri="{BB962C8B-B14F-4D97-AF65-F5344CB8AC3E}">
        <p14:creationId xmlns:p14="http://schemas.microsoft.com/office/powerpoint/2010/main" val="361984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node[selection] &lt;-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value is a single number it is replicated as needed</a:t>
            </a:r>
          </a:p>
          <a:p>
            <a:r>
              <a:rPr lang="en-US" dirty="0" smtClean="0"/>
              <a:t>If value has one fewer columns than there are number of states, the last column is calculated by normalization (very handy for binary variables)</a:t>
            </a:r>
          </a:p>
          <a:p>
            <a:r>
              <a:rPr lang="en-US" dirty="0" smtClean="0"/>
              <a:t>If value is the name of a state it will generate a logical function for that row.</a:t>
            </a:r>
          </a:p>
          <a:p>
            <a:r>
              <a:rPr lang="en-US" dirty="0" smtClean="0"/>
              <a:t>In the expression </a:t>
            </a:r>
            <a:r>
              <a:rPr lang="en-US" dirty="0" smtClean="0">
                <a:latin typeface="Courier" pitchFamily="2" charset="0"/>
              </a:rPr>
              <a:t>node[] &lt;- value</a:t>
            </a:r>
            <a:r>
              <a:rPr lang="en-US" dirty="0" smtClean="0"/>
              <a:t>, if value is a </a:t>
            </a:r>
            <a:r>
              <a:rPr lang="en-US" dirty="0" err="1" smtClean="0"/>
              <a:t>data.frame</a:t>
            </a:r>
            <a:r>
              <a:rPr lang="en-US" dirty="0" smtClean="0"/>
              <a:t>, then only the selected rows will be effected</a:t>
            </a:r>
          </a:p>
          <a:p>
            <a:r>
              <a:rPr lang="en-US" dirty="0" smtClean="0"/>
              <a:t>See </a:t>
            </a:r>
            <a:r>
              <a:rPr lang="en-US" dirty="0">
                <a:latin typeface="Courier" pitchFamily="2" charset="0"/>
              </a:rPr>
              <a:t>help(“</a:t>
            </a:r>
            <a:r>
              <a:rPr lang="en-US" dirty="0" err="1">
                <a:latin typeface="Courier" pitchFamily="2" charset="0"/>
              </a:rPr>
              <a:t>Extract.NeticaNode</a:t>
            </a:r>
            <a:r>
              <a:rPr lang="en-US" dirty="0">
                <a:latin typeface="Courier" pitchFamily="2" charset="0"/>
              </a:rPr>
              <a:t>”) </a:t>
            </a:r>
            <a:r>
              <a:rPr lang="en-US" dirty="0" smtClean="0"/>
              <a:t>for details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3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Netica</a:t>
            </a:r>
            <a:r>
              <a:rPr lang="en-US" dirty="0" smtClean="0"/>
              <a:t> maintains a list of node sets (which is basically just a vector of strings)</a:t>
            </a:r>
          </a:p>
          <a:p>
            <a:r>
              <a:rPr lang="en-US" dirty="0" err="1" smtClean="0">
                <a:latin typeface="Courier" pitchFamily="2" charset="0"/>
              </a:rPr>
              <a:t>NodeSets</a:t>
            </a:r>
            <a:r>
              <a:rPr lang="en-US" dirty="0" smtClean="0">
                <a:latin typeface="Courier" pitchFamily="2" charset="0"/>
              </a:rPr>
              <a:t>(node)</a:t>
            </a:r>
            <a:r>
              <a:rPr lang="en-US" dirty="0" smtClean="0"/>
              <a:t> returns the list of sets a node belongs to</a:t>
            </a:r>
          </a:p>
          <a:p>
            <a:r>
              <a:rPr lang="en-US" dirty="0" smtClean="0"/>
              <a:t>Use that function with &lt;- to change the node sets</a:t>
            </a:r>
          </a:p>
          <a:p>
            <a:pPr lvl="1"/>
            <a:r>
              <a:rPr lang="en-US" dirty="0" err="1" smtClean="0">
                <a:latin typeface="Courier" pitchFamily="2" charset="0"/>
              </a:rPr>
              <a:t>NodeSets</a:t>
            </a:r>
            <a:r>
              <a:rPr lang="en-US" dirty="0" smtClean="0">
                <a:latin typeface="Courier" pitchFamily="2" charset="0"/>
              </a:rPr>
              <a:t>(node) &lt;- c(“</a:t>
            </a:r>
            <a:r>
              <a:rPr lang="en-US" dirty="0" err="1" smtClean="0">
                <a:latin typeface="Courier" pitchFamily="2" charset="0"/>
              </a:rPr>
              <a:t>setname</a:t>
            </a:r>
            <a:r>
              <a:rPr lang="en-US" dirty="0" smtClean="0">
                <a:latin typeface="Courier" pitchFamily="2" charset="0"/>
              </a:rPr>
              <a:t>”,</a:t>
            </a:r>
            <a:r>
              <a:rPr lang="en-US" dirty="0" err="1" smtClean="0">
                <a:latin typeface="Courier" pitchFamily="2" charset="0"/>
              </a:rPr>
              <a:t>NodeSets</a:t>
            </a:r>
            <a:r>
              <a:rPr lang="en-US" dirty="0" smtClean="0">
                <a:latin typeface="Courier" pitchFamily="2" charset="0"/>
              </a:rPr>
              <a:t>(node)</a:t>
            </a:r>
          </a:p>
          <a:p>
            <a:r>
              <a:rPr lang="en-US" dirty="0" smtClean="0"/>
              <a:t>The expression </a:t>
            </a:r>
            <a:r>
              <a:rPr lang="en-US" dirty="0" err="1" smtClean="0">
                <a:latin typeface="Courier" pitchFamily="2" charset="0"/>
              </a:rPr>
              <a:t>NetworkNodesInSet</a:t>
            </a:r>
            <a:r>
              <a:rPr lang="en-US" dirty="0" smtClean="0">
                <a:latin typeface="Courier" pitchFamily="2" charset="0"/>
              </a:rPr>
              <a:t>(</a:t>
            </a:r>
            <a:r>
              <a:rPr lang="en-US" dirty="0" err="1" smtClean="0">
                <a:latin typeface="Courier" pitchFamily="2" charset="0"/>
              </a:rPr>
              <a:t>net,name</a:t>
            </a:r>
            <a:r>
              <a:rPr lang="en-US" dirty="0" smtClean="0">
                <a:latin typeface="Courier" pitchFamily="2" charset="0"/>
              </a:rPr>
              <a:t>) </a:t>
            </a:r>
            <a:r>
              <a:rPr lang="en-US" dirty="0" smtClean="0"/>
              <a:t>returns a list of nodes in the set.</a:t>
            </a:r>
          </a:p>
          <a:p>
            <a:r>
              <a:rPr lang="en-US" dirty="0" smtClean="0"/>
              <a:t>Typical node set names:  Observables, Proficiencies, </a:t>
            </a:r>
            <a:r>
              <a:rPr lang="en-US" dirty="0" err="1" smtClean="0"/>
              <a:t>ReportingVars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0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 sets are useful in restoring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" pitchFamily="2" charset="0"/>
              </a:rPr>
              <a:t>miniACED</a:t>
            </a:r>
            <a:r>
              <a:rPr lang="en-US" sz="2000" dirty="0" smtClean="0">
                <a:latin typeface="Courier" pitchFamily="2" charset="0"/>
              </a:rPr>
              <a:t> &lt;- </a:t>
            </a:r>
            <a:r>
              <a:rPr lang="en-US" sz="2000" dirty="0" err="1" smtClean="0">
                <a:latin typeface="Courier" pitchFamily="2" charset="0"/>
              </a:rPr>
              <a:t>ReadNetworks</a:t>
            </a:r>
            <a:r>
              <a:rPr lang="en-US" sz="2000" dirty="0" smtClean="0">
                <a:latin typeface="Courier" pitchFamily="2" charset="0"/>
              </a:rPr>
              <a:t>(</a:t>
            </a:r>
            <a:r>
              <a:rPr lang="en-US" sz="2000" dirty="0" err="1" smtClean="0">
                <a:latin typeface="Courier" pitchFamily="2" charset="0"/>
              </a:rPr>
              <a:t>miniACED</a:t>
            </a:r>
            <a:r>
              <a:rPr lang="en-US" sz="2000" dirty="0" smtClean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 pitchFamily="2" charset="0"/>
              </a:rPr>
              <a:t>reportingVars</a:t>
            </a:r>
            <a:r>
              <a:rPr lang="en-US" sz="2000" dirty="0" smtClean="0">
                <a:latin typeface="Courier" pitchFamily="2" charset="0"/>
              </a:rPr>
              <a:t> &lt;- 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smtClean="0">
                <a:latin typeface="Courier" pitchFamily="2" charset="0"/>
              </a:rPr>
              <a:t>    </a:t>
            </a:r>
            <a:r>
              <a:rPr lang="en-US" sz="2000" dirty="0" err="1" smtClean="0">
                <a:latin typeface="Courier" pitchFamily="2" charset="0"/>
              </a:rPr>
              <a:t>NetworkNodesInSet</a:t>
            </a:r>
            <a:r>
              <a:rPr lang="en-US" sz="2000" dirty="0" smtClean="0">
                <a:latin typeface="Courier" pitchFamily="2" charset="0"/>
              </a:rPr>
              <a:t>(</a:t>
            </a:r>
            <a:r>
              <a:rPr lang="en-US" sz="2000" dirty="0" err="1" smtClean="0">
                <a:latin typeface="Courier" pitchFamily="2" charset="0"/>
              </a:rPr>
              <a:t>miniACED</a:t>
            </a:r>
            <a:r>
              <a:rPr lang="en-US" sz="2000" dirty="0" smtClean="0">
                <a:latin typeface="Courier" pitchFamily="2" charset="0"/>
              </a:rPr>
              <a:t>,”</a:t>
            </a:r>
            <a:r>
              <a:rPr lang="en-US" sz="2000" dirty="0" err="1" smtClean="0">
                <a:latin typeface="Courier" pitchFamily="2" charset="0"/>
              </a:rPr>
              <a:t>ReportingVars</a:t>
            </a:r>
            <a:r>
              <a:rPr lang="en-US" sz="2000" dirty="0" smtClean="0">
                <a:latin typeface="Courier" pitchFamily="2" charset="0"/>
              </a:rPr>
              <a:t>”)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2" charset="0"/>
              </a:rPr>
              <a:t>for (node in </a:t>
            </a:r>
            <a:r>
              <a:rPr lang="en-US" sz="2000" dirty="0" err="1" smtClean="0">
                <a:latin typeface="Courier" pitchFamily="2" charset="0"/>
              </a:rPr>
              <a:t>reportingVars</a:t>
            </a:r>
            <a:r>
              <a:rPr lang="en-US" sz="2000" dirty="0" smtClean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smtClean="0">
                <a:latin typeface="Courier" pitchFamily="2" charset="0"/>
              </a:rPr>
              <a:t> cat(“\</a:t>
            </a:r>
            <a:r>
              <a:rPr lang="en-US" sz="2000" dirty="0" err="1" smtClean="0">
                <a:latin typeface="Courier" pitchFamily="2" charset="0"/>
              </a:rPr>
              <a:t>nBeliefs</a:t>
            </a:r>
            <a:r>
              <a:rPr lang="en-US" sz="2000" dirty="0" smtClean="0">
                <a:latin typeface="Courier" pitchFamily="2" charset="0"/>
              </a:rPr>
              <a:t> for node”,</a:t>
            </a:r>
            <a:r>
              <a:rPr lang="en-US" sz="2000" dirty="0" err="1" smtClean="0">
                <a:latin typeface="Courier" pitchFamily="2" charset="0"/>
              </a:rPr>
              <a:t>NodeName</a:t>
            </a:r>
            <a:r>
              <a:rPr lang="en-US" sz="2000" dirty="0" smtClean="0">
                <a:latin typeface="Courier" pitchFamily="2" charset="0"/>
              </a:rPr>
              <a:t>(node),”\n”)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smtClean="0">
                <a:latin typeface="Courier" pitchFamily="2" charset="0"/>
              </a:rPr>
              <a:t> print(</a:t>
            </a:r>
            <a:r>
              <a:rPr lang="en-US" sz="2000" dirty="0" err="1" smtClean="0">
                <a:latin typeface="Courier" pitchFamily="2" charset="0"/>
              </a:rPr>
              <a:t>NodeBeliefs</a:t>
            </a:r>
            <a:r>
              <a:rPr lang="en-US" sz="2000" dirty="0" smtClean="0">
                <a:latin typeface="Courier" pitchFamily="2" charset="0"/>
              </a:rPr>
              <a:t>(node))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866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NodeKinds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" pitchFamily="2" charset="0"/>
              </a:rPr>
              <a:t>NodeKind</a:t>
            </a:r>
            <a:r>
              <a:rPr lang="en-US" dirty="0" smtClean="0">
                <a:latin typeface="Courier" pitchFamily="2" charset="0"/>
              </a:rPr>
              <a:t>(node)</a:t>
            </a:r>
            <a:r>
              <a:rPr lang="en-US" dirty="0" smtClean="0"/>
              <a:t> gets (sets with &lt;-)</a:t>
            </a:r>
          </a:p>
          <a:p>
            <a:r>
              <a:rPr lang="en-US" dirty="0" smtClean="0"/>
              <a:t>“Nature” – regular random variable</a:t>
            </a:r>
          </a:p>
          <a:p>
            <a:r>
              <a:rPr lang="en-US" dirty="0" smtClean="0"/>
              <a:t>“Decision” – deterministic, used with decision nets</a:t>
            </a:r>
          </a:p>
          <a:p>
            <a:r>
              <a:rPr lang="en-US" dirty="0" smtClean="0"/>
              <a:t>“Utility” – continuous, used with decision nets</a:t>
            </a:r>
          </a:p>
          <a:p>
            <a:r>
              <a:rPr lang="en-US" dirty="0" smtClean="0"/>
              <a:t>“Constant” – usually continuous, used in formulae</a:t>
            </a:r>
          </a:p>
          <a:p>
            <a:r>
              <a:rPr lang="en-US" dirty="0" smtClean="0"/>
              <a:t>“Stub” – created when edge is disconnected from a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54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Netica</a:t>
            </a:r>
            <a:r>
              <a:rPr lang="en-US" dirty="0" smtClean="0"/>
              <a:t> is mostly designed around discrete nodes but allows continuous nodes</a:t>
            </a:r>
          </a:p>
          <a:p>
            <a:r>
              <a:rPr lang="en-US" dirty="0" err="1" smtClean="0">
                <a:latin typeface="Courier" pitchFamily="2" charset="0"/>
              </a:rPr>
              <a:t>NodeLevels</a:t>
            </a:r>
            <a:r>
              <a:rPr lang="en-US" dirty="0" smtClean="0">
                <a:latin typeface="Courier" pitchFamily="2" charset="0"/>
              </a:rPr>
              <a:t>(node)</a:t>
            </a:r>
            <a:r>
              <a:rPr lang="en-US" dirty="0" smtClean="0"/>
              <a:t> when node is continuous gets/sets cut points for discretizing the node (including upper and lower endpoints)</a:t>
            </a:r>
          </a:p>
          <a:p>
            <a:r>
              <a:rPr lang="en-US" dirty="0" smtClean="0"/>
              <a:t>Most uses of continuous nodes require them to be discretized, exceptions:</a:t>
            </a:r>
          </a:p>
          <a:p>
            <a:pPr lvl="1"/>
            <a:r>
              <a:rPr lang="en-US" dirty="0" smtClean="0"/>
              <a:t>Used as constants in formulas</a:t>
            </a:r>
          </a:p>
          <a:p>
            <a:pPr lvl="1"/>
            <a:r>
              <a:rPr lang="en-US" dirty="0" smtClean="0"/>
              <a:t>Used as utilities in decision 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" pitchFamily="2" charset="0"/>
              </a:rPr>
              <a:t>NodeLevels</a:t>
            </a:r>
            <a:r>
              <a:rPr lang="en-US" dirty="0" smtClean="0">
                <a:latin typeface="Courier" pitchFamily="2" charset="0"/>
              </a:rPr>
              <a:t>(node)</a:t>
            </a:r>
            <a:r>
              <a:rPr lang="en-US" dirty="0" smtClean="0"/>
              <a:t> with a discrete node associates numeric values with each state of the node.</a:t>
            </a:r>
          </a:p>
          <a:p>
            <a:r>
              <a:rPr lang="en-US" i="1" dirty="0" smtClean="0"/>
              <a:t>Numeric nodes</a:t>
            </a:r>
            <a:r>
              <a:rPr lang="en-US" dirty="0" smtClean="0"/>
              <a:t> are nodes that are either discrete nodes made numeric, or continuous nodes made discrete</a:t>
            </a:r>
          </a:p>
          <a:p>
            <a:r>
              <a:rPr lang="en-US" dirty="0" smtClean="0"/>
              <a:t>Certain functions require these numeric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33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RNetica</a:t>
            </a:r>
            <a:r>
              <a:rPr lang="en-US" dirty="0" smtClean="0"/>
              <a:t> functions grouped by Topic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http://pluto.coe.fsu.edu/RNetica/</a:t>
            </a:r>
            <a:endParaRPr lang="en-US" dirty="0" smtClean="0"/>
          </a:p>
          <a:p>
            <a:r>
              <a:rPr lang="en-US" dirty="0" smtClean="0"/>
              <a:t>Two Packages:</a:t>
            </a:r>
          </a:p>
          <a:p>
            <a:pPr lvl="1"/>
            <a:r>
              <a:rPr lang="en-US" dirty="0" smtClean="0"/>
              <a:t>RNetica – R to </a:t>
            </a:r>
            <a:r>
              <a:rPr lang="en-US" dirty="0" err="1" smtClean="0"/>
              <a:t>Netica</a:t>
            </a:r>
            <a:r>
              <a:rPr lang="en-US" dirty="0" smtClean="0"/>
              <a:t> link</a:t>
            </a:r>
          </a:p>
          <a:p>
            <a:pPr lvl="1"/>
            <a:r>
              <a:rPr lang="en-US" dirty="0" err="1" smtClean="0"/>
              <a:t>CPTtools</a:t>
            </a:r>
            <a:r>
              <a:rPr lang="en-US" dirty="0" smtClean="0"/>
              <a:t> – Design patterns for CPTs</a:t>
            </a:r>
          </a:p>
          <a:p>
            <a:r>
              <a:rPr lang="en-US" dirty="0" smtClean="0"/>
              <a:t>Source &amp; binary version (Win 64, Mac OS X)</a:t>
            </a:r>
          </a:p>
          <a:p>
            <a:pPr lvl="1"/>
            <a:r>
              <a:rPr lang="en-US" dirty="0" smtClean="0"/>
              <a:t>Binary versions include </a:t>
            </a:r>
            <a:r>
              <a:rPr lang="en-US" dirty="0" err="1" smtClean="0"/>
              <a:t>Netica.dll</a:t>
            </a:r>
            <a:r>
              <a:rPr lang="en-US" dirty="0" smtClean="0"/>
              <a:t>/</a:t>
            </a:r>
            <a:r>
              <a:rPr lang="en-US" dirty="0" err="1" smtClean="0"/>
              <a:t>libNetica.so</a:t>
            </a:r>
            <a:endParaRPr lang="en-US" dirty="0" smtClean="0"/>
          </a:p>
          <a:p>
            <a:pPr lvl="1"/>
            <a:r>
              <a:rPr lang="en-US" dirty="0" smtClean="0"/>
              <a:t>Source version need to download from </a:t>
            </a:r>
            <a:r>
              <a:rPr lang="en-US" dirty="0" smtClean="0">
                <a:hlinkClick r:id="rId3"/>
              </a:rPr>
              <a:t>http://www.norsys.com/</a:t>
            </a:r>
            <a:r>
              <a:rPr lang="en-US" dirty="0" smtClean="0"/>
              <a:t>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49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</a:t>
            </a:r>
            <a:r>
              <a:rPr lang="en-US" dirty="0" err="1" smtClean="0"/>
              <a:t>Netica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StartNetica</a:t>
            </a:r>
            <a:r>
              <a:rPr lang="en-US" dirty="0" smtClean="0"/>
              <a:t>()  ## called by library(</a:t>
            </a:r>
            <a:r>
              <a:rPr lang="en-US" dirty="0" err="1" smtClean="0"/>
              <a:t>RNetica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StopNetica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NeticaVersion</a:t>
            </a:r>
            <a:endParaRPr lang="en-US" dirty="0" smtClean="0"/>
          </a:p>
          <a:p>
            <a:r>
              <a:rPr lang="en-US" dirty="0" err="1" smtClean="0"/>
              <a:t>ReportErrors</a:t>
            </a:r>
            <a:r>
              <a:rPr lang="en-US" dirty="0" smtClean="0"/>
              <a:t>() ## called by most </a:t>
            </a:r>
            <a:r>
              <a:rPr lang="en-US" dirty="0" err="1" smtClean="0"/>
              <a:t>RNetica</a:t>
            </a:r>
            <a:r>
              <a:rPr lang="en-US" dirty="0" smtClean="0"/>
              <a:t> functions</a:t>
            </a:r>
          </a:p>
          <a:p>
            <a:r>
              <a:rPr lang="en-US" dirty="0" err="1" smtClean="0"/>
              <a:t>ClearAllErrors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is.active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is.IDname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), </a:t>
            </a:r>
            <a:r>
              <a:rPr lang="en-US" dirty="0" err="1" smtClean="0"/>
              <a:t>as.IDname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43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CreateNetwork</a:t>
            </a:r>
            <a:r>
              <a:rPr lang="en-US" dirty="0" smtClean="0"/>
              <a:t>(name)</a:t>
            </a:r>
          </a:p>
          <a:p>
            <a:r>
              <a:rPr lang="en-US" dirty="0" err="1" smtClean="0"/>
              <a:t>DeleteNetwork</a:t>
            </a:r>
            <a:r>
              <a:rPr lang="en-US" dirty="0" smtClean="0"/>
              <a:t>(net)</a:t>
            </a:r>
          </a:p>
          <a:p>
            <a:r>
              <a:rPr lang="en-US" dirty="0" err="1" smtClean="0"/>
              <a:t>GetNthNetwork</a:t>
            </a:r>
            <a:r>
              <a:rPr lang="en-US" dirty="0" smtClean="0"/>
              <a:t>(n)</a:t>
            </a:r>
          </a:p>
          <a:p>
            <a:r>
              <a:rPr lang="en-US" dirty="0" err="1" smtClean="0"/>
              <a:t>GetNameNetworks</a:t>
            </a:r>
            <a:r>
              <a:rPr lang="en-US" dirty="0" smtClean="0"/>
              <a:t>(names)</a:t>
            </a:r>
          </a:p>
          <a:p>
            <a:r>
              <a:rPr lang="en-US" dirty="0" err="1" smtClean="0"/>
              <a:t>CopyNetworks</a:t>
            </a:r>
            <a:r>
              <a:rPr lang="en-US" dirty="0" smtClean="0"/>
              <a:t>(nets)</a:t>
            </a:r>
          </a:p>
          <a:p>
            <a:r>
              <a:rPr lang="en-US" dirty="0" err="1" smtClean="0"/>
              <a:t>WriteNetworks</a:t>
            </a:r>
            <a:r>
              <a:rPr lang="en-US" dirty="0" smtClean="0"/>
              <a:t>(</a:t>
            </a:r>
            <a:r>
              <a:rPr lang="en-US" dirty="0" err="1" smtClean="0"/>
              <a:t>nets,paths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ReadNetwors</a:t>
            </a:r>
            <a:r>
              <a:rPr lang="en-US" dirty="0" smtClean="0"/>
              <a:t>(paths)</a:t>
            </a:r>
          </a:p>
          <a:p>
            <a:r>
              <a:rPr lang="en-US" dirty="0" err="1" smtClean="0"/>
              <a:t>GetNetworkFilename</a:t>
            </a:r>
            <a:r>
              <a:rPr lang="en-US" dirty="0" smtClean="0"/>
              <a:t>(net)</a:t>
            </a:r>
          </a:p>
          <a:p>
            <a:r>
              <a:rPr lang="en-US" dirty="0" err="1" smtClean="0"/>
              <a:t>is.NeticaBN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5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NetworkName</a:t>
            </a:r>
            <a:r>
              <a:rPr lang="en-US" dirty="0" smtClean="0"/>
              <a:t>(net) ; </a:t>
            </a:r>
            <a:r>
              <a:rPr lang="en-US" dirty="0" err="1" smtClean="0"/>
              <a:t>NetworkName</a:t>
            </a:r>
            <a:r>
              <a:rPr lang="en-US" dirty="0" smtClean="0"/>
              <a:t>(net) &lt;- value</a:t>
            </a:r>
          </a:p>
          <a:p>
            <a:r>
              <a:rPr lang="en-US" dirty="0" err="1" smtClean="0"/>
              <a:t>NetworkTitle</a:t>
            </a:r>
            <a:r>
              <a:rPr lang="en-US" dirty="0" smtClean="0"/>
              <a:t>(net); </a:t>
            </a:r>
            <a:r>
              <a:rPr lang="en-US" dirty="0" err="1" smtClean="0"/>
              <a:t>NetworkTitle</a:t>
            </a:r>
            <a:r>
              <a:rPr lang="en-US" dirty="0" smtClean="0"/>
              <a:t>(net) &lt;- value</a:t>
            </a:r>
          </a:p>
          <a:p>
            <a:r>
              <a:rPr lang="en-US" dirty="0" err="1" smtClean="0"/>
              <a:t>NetworkComment</a:t>
            </a:r>
            <a:r>
              <a:rPr lang="en-US" dirty="0" smtClean="0"/>
              <a:t>(net); </a:t>
            </a:r>
            <a:r>
              <a:rPr lang="en-US" dirty="0" err="1" smtClean="0"/>
              <a:t>NetworkComment</a:t>
            </a:r>
            <a:r>
              <a:rPr lang="en-US" dirty="0" smtClean="0"/>
              <a:t>(net) &lt;- value</a:t>
            </a:r>
          </a:p>
          <a:p>
            <a:r>
              <a:rPr lang="en-US" dirty="0" err="1" smtClean="0"/>
              <a:t>NetworkUserField</a:t>
            </a:r>
            <a:r>
              <a:rPr lang="en-US" dirty="0" smtClean="0"/>
              <a:t>(</a:t>
            </a:r>
            <a:r>
              <a:rPr lang="en-US" dirty="0" err="1" smtClean="0"/>
              <a:t>net,fieldname</a:t>
            </a:r>
            <a:r>
              <a:rPr lang="en-US" dirty="0" smtClean="0"/>
              <a:t>); </a:t>
            </a:r>
            <a:r>
              <a:rPr lang="en-US" dirty="0" err="1" smtClean="0"/>
              <a:t>NetworkUserField</a:t>
            </a:r>
            <a:r>
              <a:rPr lang="en-US" dirty="0" smtClean="0"/>
              <a:t>(</a:t>
            </a:r>
            <a:r>
              <a:rPr lang="en-US" dirty="0" err="1" smtClean="0"/>
              <a:t>net,fieldname</a:t>
            </a:r>
            <a:r>
              <a:rPr lang="en-US" dirty="0" smtClean="0"/>
              <a:t>) &lt;- value</a:t>
            </a:r>
          </a:p>
          <a:p>
            <a:r>
              <a:rPr lang="en-US" dirty="0" smtClean="0"/>
              <a:t>Network </a:t>
            </a:r>
            <a:r>
              <a:rPr lang="en-US" dirty="0" err="1" smtClean="0"/>
              <a:t>AllUserFields</a:t>
            </a:r>
            <a:r>
              <a:rPr lang="en-US" dirty="0" smtClean="0"/>
              <a:t>(net)</a:t>
            </a:r>
          </a:p>
        </p:txBody>
      </p:sp>
    </p:spTree>
    <p:extLst>
      <p:ext uri="{BB962C8B-B14F-4D97-AF65-F5344CB8AC3E}">
        <p14:creationId xmlns:p14="http://schemas.microsoft.com/office/powerpoint/2010/main" val="417329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NewDiscreteNode</a:t>
            </a:r>
            <a:r>
              <a:rPr lang="en-US" dirty="0" smtClean="0"/>
              <a:t>(</a:t>
            </a:r>
            <a:r>
              <a:rPr lang="en-US" dirty="0" err="1" smtClean="0"/>
              <a:t>net,names,states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NewContinuousNode</a:t>
            </a:r>
            <a:r>
              <a:rPr lang="en-US" dirty="0" smtClean="0"/>
              <a:t>(</a:t>
            </a:r>
            <a:r>
              <a:rPr lang="en-US" dirty="0" err="1" smtClean="0"/>
              <a:t>net,names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DeleteNodes</a:t>
            </a:r>
            <a:r>
              <a:rPr lang="en-US" dirty="0" smtClean="0"/>
              <a:t>(nodes)</a:t>
            </a:r>
          </a:p>
          <a:p>
            <a:r>
              <a:rPr lang="en-US" dirty="0" err="1" smtClean="0"/>
              <a:t>CopyNodes</a:t>
            </a:r>
            <a:r>
              <a:rPr lang="en-US" dirty="0" smtClean="0"/>
              <a:t>(</a:t>
            </a:r>
            <a:r>
              <a:rPr lang="en-US" dirty="0" err="1" smtClean="0"/>
              <a:t>nodes,newnames,newnet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is.NeticaNode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is.discrete</a:t>
            </a:r>
            <a:r>
              <a:rPr lang="en-US" dirty="0" smtClean="0"/>
              <a:t>(node); </a:t>
            </a:r>
            <a:r>
              <a:rPr lang="en-US" dirty="0" err="1" smtClean="0"/>
              <a:t>is.continuous</a:t>
            </a:r>
            <a:r>
              <a:rPr lang="en-US" dirty="0" smtClean="0"/>
              <a:t>(node)</a:t>
            </a:r>
          </a:p>
          <a:p>
            <a:r>
              <a:rPr lang="en-US" dirty="0" err="1" smtClean="0"/>
              <a:t>NodeNet</a:t>
            </a:r>
            <a:r>
              <a:rPr lang="en-US" dirty="0" smtClean="0"/>
              <a:t>(node)</a:t>
            </a:r>
          </a:p>
          <a:p>
            <a:r>
              <a:rPr lang="en-US" dirty="0" err="1" smtClean="0"/>
              <a:t>NetworkAllNodes</a:t>
            </a:r>
            <a:r>
              <a:rPr lang="en-US" dirty="0" smtClean="0"/>
              <a:t>(net)</a:t>
            </a:r>
          </a:p>
          <a:p>
            <a:r>
              <a:rPr lang="en-US" dirty="0" err="1" smtClean="0"/>
              <a:t>NetworkFindNodes</a:t>
            </a:r>
            <a:r>
              <a:rPr lang="en-US" dirty="0" smtClean="0"/>
              <a:t>(</a:t>
            </a:r>
            <a:r>
              <a:rPr lang="en-US" dirty="0" err="1" smtClean="0"/>
              <a:t>net,names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02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NodeName</a:t>
            </a:r>
            <a:r>
              <a:rPr lang="en-US" dirty="0" smtClean="0"/>
              <a:t>(node); </a:t>
            </a:r>
            <a:r>
              <a:rPr lang="en-US" dirty="0" err="1" smtClean="0"/>
              <a:t>NodeName</a:t>
            </a:r>
            <a:r>
              <a:rPr lang="en-US" dirty="0" smtClean="0"/>
              <a:t>(node) &lt;- value</a:t>
            </a:r>
          </a:p>
          <a:p>
            <a:r>
              <a:rPr lang="en-US" dirty="0" err="1" smtClean="0"/>
              <a:t>NodeTitle</a:t>
            </a:r>
            <a:r>
              <a:rPr lang="en-US" dirty="0" smtClean="0"/>
              <a:t>(node); </a:t>
            </a:r>
            <a:r>
              <a:rPr lang="en-US" dirty="0" err="1" smtClean="0"/>
              <a:t>NodeTitle</a:t>
            </a:r>
            <a:r>
              <a:rPr lang="en-US" dirty="0" smtClean="0"/>
              <a:t>(node) &lt;- value</a:t>
            </a:r>
          </a:p>
          <a:p>
            <a:r>
              <a:rPr lang="en-US" dirty="0" err="1" smtClean="0"/>
              <a:t>NodeDescription</a:t>
            </a:r>
            <a:r>
              <a:rPr lang="en-US" dirty="0" smtClean="0"/>
              <a:t>(node); </a:t>
            </a:r>
            <a:r>
              <a:rPr lang="en-US" dirty="0" err="1" smtClean="0"/>
              <a:t>NodeDescription</a:t>
            </a:r>
            <a:r>
              <a:rPr lang="en-US" dirty="0" smtClean="0"/>
              <a:t>(node) &lt;-value</a:t>
            </a:r>
          </a:p>
          <a:p>
            <a:r>
              <a:rPr lang="en-US" dirty="0" err="1" smtClean="0"/>
              <a:t>NodeUserField</a:t>
            </a:r>
            <a:r>
              <a:rPr lang="en-US" dirty="0" smtClean="0"/>
              <a:t>(</a:t>
            </a:r>
            <a:r>
              <a:rPr lang="en-US" dirty="0" err="1" smtClean="0"/>
              <a:t>node,fieldname</a:t>
            </a:r>
            <a:r>
              <a:rPr lang="en-US" dirty="0" smtClean="0"/>
              <a:t>); </a:t>
            </a:r>
            <a:r>
              <a:rPr lang="en-US" dirty="0" err="1" smtClean="0"/>
              <a:t>NodeUserField</a:t>
            </a:r>
            <a:r>
              <a:rPr lang="en-US" dirty="0" smtClean="0"/>
              <a:t>(</a:t>
            </a:r>
            <a:r>
              <a:rPr lang="en-US" dirty="0" err="1" smtClean="0"/>
              <a:t>node,fieldname</a:t>
            </a:r>
            <a:r>
              <a:rPr lang="en-US" dirty="0" smtClean="0"/>
              <a:t>)&lt;-value</a:t>
            </a:r>
          </a:p>
          <a:p>
            <a:r>
              <a:rPr lang="en-US" dirty="0" err="1" smtClean="0"/>
              <a:t>NodeAllUserFields</a:t>
            </a:r>
            <a:r>
              <a:rPr lang="en-US" dirty="0" smtClean="0"/>
              <a:t>(node)</a:t>
            </a:r>
          </a:p>
          <a:p>
            <a:r>
              <a:rPr lang="en-US" dirty="0" err="1" smtClean="0"/>
              <a:t>NodeKind</a:t>
            </a:r>
            <a:r>
              <a:rPr lang="en-US" dirty="0" smtClean="0"/>
              <a:t>(node); </a:t>
            </a:r>
            <a:r>
              <a:rPr lang="en-US" dirty="0" err="1" smtClean="0"/>
              <a:t>NodeKind</a:t>
            </a:r>
            <a:r>
              <a:rPr lang="en-US" dirty="0" smtClean="0"/>
              <a:t>(node)&lt;-value</a:t>
            </a:r>
          </a:p>
          <a:p>
            <a:r>
              <a:rPr lang="en-US" dirty="0" err="1" smtClean="0"/>
              <a:t>NodeVisStyle</a:t>
            </a:r>
            <a:r>
              <a:rPr lang="en-US" dirty="0" smtClean="0"/>
              <a:t>(node); </a:t>
            </a:r>
            <a:r>
              <a:rPr lang="en-US" dirty="0" err="1" smtClean="0"/>
              <a:t>NodeVisStyle</a:t>
            </a:r>
            <a:r>
              <a:rPr lang="en-US" dirty="0" smtClean="0"/>
              <a:t>(node) &lt;-value</a:t>
            </a:r>
          </a:p>
          <a:p>
            <a:r>
              <a:rPr lang="en-US" dirty="0" err="1" smtClean="0"/>
              <a:t>NodeVisPos</a:t>
            </a:r>
            <a:r>
              <a:rPr lang="en-US" dirty="0" smtClean="0"/>
              <a:t>(node); </a:t>
            </a:r>
            <a:r>
              <a:rPr lang="en-US" dirty="0" err="1" smtClean="0"/>
              <a:t>NodeVisPos</a:t>
            </a:r>
            <a:r>
              <a:rPr lang="en-US" dirty="0" smtClean="0"/>
              <a:t>(node)&lt;-value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3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NodeNumStates</a:t>
            </a:r>
            <a:r>
              <a:rPr lang="en-US" dirty="0" smtClean="0"/>
              <a:t>(node)</a:t>
            </a:r>
          </a:p>
          <a:p>
            <a:r>
              <a:rPr lang="en-US" dirty="0" err="1" smtClean="0"/>
              <a:t>NodeStates</a:t>
            </a:r>
            <a:r>
              <a:rPr lang="en-US" dirty="0" smtClean="0"/>
              <a:t>(node); </a:t>
            </a:r>
            <a:r>
              <a:rPr lang="en-US" dirty="0" err="1" smtClean="0"/>
              <a:t>NodeStates</a:t>
            </a:r>
            <a:r>
              <a:rPr lang="en-US" dirty="0" smtClean="0"/>
              <a:t>(node) &lt;- values</a:t>
            </a:r>
          </a:p>
          <a:p>
            <a:r>
              <a:rPr lang="en-US" dirty="0" err="1" smtClean="0"/>
              <a:t>NodeStateTitles</a:t>
            </a:r>
            <a:r>
              <a:rPr lang="en-US" dirty="0" smtClean="0"/>
              <a:t>(node); </a:t>
            </a:r>
            <a:r>
              <a:rPr lang="en-US" dirty="0" err="1" smtClean="0"/>
              <a:t>NodeStateTitles</a:t>
            </a:r>
            <a:r>
              <a:rPr lang="en-US" dirty="0" smtClean="0"/>
              <a:t>(node) &lt;- values</a:t>
            </a:r>
          </a:p>
          <a:p>
            <a:r>
              <a:rPr lang="en-US" dirty="0" err="1" smtClean="0"/>
              <a:t>NodeStateComments</a:t>
            </a:r>
            <a:r>
              <a:rPr lang="en-US" dirty="0" smtClean="0"/>
              <a:t>(node); </a:t>
            </a:r>
            <a:r>
              <a:rPr lang="en-US" dirty="0" err="1" smtClean="0"/>
              <a:t>NodeStateComments</a:t>
            </a:r>
            <a:r>
              <a:rPr lang="en-US" dirty="0" smtClean="0"/>
              <a:t>(node) &lt;-values</a:t>
            </a:r>
          </a:p>
          <a:p>
            <a:r>
              <a:rPr lang="en-US" dirty="0" err="1" smtClean="0"/>
              <a:t>NodeLevels</a:t>
            </a:r>
            <a:r>
              <a:rPr lang="en-US" dirty="0" smtClean="0"/>
              <a:t>(node); </a:t>
            </a:r>
            <a:r>
              <a:rPr lang="en-US" dirty="0" err="1" smtClean="0"/>
              <a:t>NodeLevels</a:t>
            </a:r>
            <a:r>
              <a:rPr lang="en-US" dirty="0" smtClean="0"/>
              <a:t>(node) &lt;- values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69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NodeSets</a:t>
            </a:r>
            <a:r>
              <a:rPr lang="en-US" dirty="0" smtClean="0"/>
              <a:t>(node); </a:t>
            </a:r>
            <a:r>
              <a:rPr lang="en-US" dirty="0" err="1" smtClean="0"/>
              <a:t>NodeSets</a:t>
            </a:r>
            <a:r>
              <a:rPr lang="en-US" dirty="0" smtClean="0"/>
              <a:t>(node) &lt;- values</a:t>
            </a:r>
          </a:p>
          <a:p>
            <a:r>
              <a:rPr lang="en-US" dirty="0" err="1" smtClean="0"/>
              <a:t>NetworkNodesInSet</a:t>
            </a:r>
            <a:r>
              <a:rPr lang="en-US" dirty="0" smtClean="0"/>
              <a:t>(</a:t>
            </a:r>
            <a:r>
              <a:rPr lang="en-US" dirty="0" err="1" smtClean="0"/>
              <a:t>net,setname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NetworkSetPriority</a:t>
            </a:r>
            <a:r>
              <a:rPr lang="en-US" dirty="0" smtClean="0"/>
              <a:t>(</a:t>
            </a:r>
            <a:r>
              <a:rPr lang="en-US" dirty="0" err="1" smtClean="0"/>
              <a:t>net,setlist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NetworkNodeSetColor</a:t>
            </a:r>
            <a:r>
              <a:rPr lang="en-US" dirty="0" smtClean="0"/>
              <a:t>(</a:t>
            </a:r>
            <a:r>
              <a:rPr lang="en-US" dirty="0" err="1" smtClean="0"/>
              <a:t>net,setname,newcolor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78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Edges &amp; Graph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AddLink</a:t>
            </a:r>
            <a:r>
              <a:rPr lang="en-US" dirty="0" smtClean="0"/>
              <a:t>(</a:t>
            </a:r>
            <a:r>
              <a:rPr lang="en-US" dirty="0" err="1" smtClean="0"/>
              <a:t>parent,child</a:t>
            </a:r>
            <a:r>
              <a:rPr lang="en-US" dirty="0" smtClean="0"/>
              <a:t>); </a:t>
            </a:r>
            <a:r>
              <a:rPr lang="en-US" dirty="0" err="1" smtClean="0"/>
              <a:t>DeleteLink</a:t>
            </a:r>
            <a:r>
              <a:rPr lang="en-US" dirty="0" smtClean="0"/>
              <a:t>(</a:t>
            </a:r>
            <a:r>
              <a:rPr lang="en-US" dirty="0" err="1" smtClean="0"/>
              <a:t>parent,child</a:t>
            </a:r>
            <a:r>
              <a:rPr lang="en-US" dirty="0" smtClean="0"/>
              <a:t>); </a:t>
            </a:r>
            <a:r>
              <a:rPr lang="en-US" dirty="0" err="1" smtClean="0"/>
              <a:t>ReverseLink</a:t>
            </a:r>
            <a:r>
              <a:rPr lang="en-US" dirty="0" smtClean="0"/>
              <a:t>(node1,node2)</a:t>
            </a:r>
          </a:p>
          <a:p>
            <a:r>
              <a:rPr lang="en-US" dirty="0" err="1" smtClean="0"/>
              <a:t>NodeParents</a:t>
            </a:r>
            <a:r>
              <a:rPr lang="en-US" dirty="0" smtClean="0"/>
              <a:t>(child)</a:t>
            </a:r>
          </a:p>
          <a:p>
            <a:r>
              <a:rPr lang="en-US" dirty="0" err="1" smtClean="0"/>
              <a:t>NodeParents</a:t>
            </a:r>
            <a:r>
              <a:rPr lang="en-US" dirty="0" smtClean="0"/>
              <a:t>(child) &lt;- parents ## adds links and reorder parents</a:t>
            </a:r>
          </a:p>
          <a:p>
            <a:r>
              <a:rPr lang="en-US" dirty="0" err="1" smtClean="0"/>
              <a:t>NodeChildren</a:t>
            </a:r>
            <a:r>
              <a:rPr lang="en-US" dirty="0" smtClean="0"/>
              <a:t>(parent)</a:t>
            </a:r>
          </a:p>
          <a:p>
            <a:r>
              <a:rPr lang="en-US" dirty="0" err="1" smtClean="0"/>
              <a:t>GetRelatedNodes</a:t>
            </a:r>
            <a:r>
              <a:rPr lang="en-US" dirty="0" smtClean="0"/>
              <a:t>(node); </a:t>
            </a:r>
            <a:r>
              <a:rPr lang="en-US" dirty="0" err="1" smtClean="0"/>
              <a:t>is.NodeRelated</a:t>
            </a:r>
            <a:r>
              <a:rPr lang="en-US" dirty="0" smtClean="0"/>
              <a:t>(node1, node2)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01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NodeProbs</a:t>
            </a:r>
            <a:r>
              <a:rPr lang="en-US" dirty="0" smtClean="0"/>
              <a:t>(node); </a:t>
            </a:r>
            <a:r>
              <a:rPr lang="en-US" dirty="0" err="1" smtClean="0"/>
              <a:t>NodeProbs</a:t>
            </a:r>
            <a:r>
              <a:rPr lang="en-US" dirty="0" smtClean="0"/>
              <a:t>(node) &lt;- value</a:t>
            </a:r>
          </a:p>
          <a:p>
            <a:r>
              <a:rPr lang="en-US" dirty="0" err="1" smtClean="0"/>
              <a:t>Extract.NeticaNode</a:t>
            </a:r>
            <a:r>
              <a:rPr lang="en-US" dirty="0" smtClean="0"/>
              <a:t>; node[selection]; node[selection] &lt;- value; node[[selection]]</a:t>
            </a:r>
          </a:p>
          <a:p>
            <a:r>
              <a:rPr lang="en-US" dirty="0" err="1" smtClean="0"/>
              <a:t>ParentStates</a:t>
            </a:r>
            <a:r>
              <a:rPr lang="en-US" dirty="0" smtClean="0"/>
              <a:t>(node); </a:t>
            </a:r>
            <a:r>
              <a:rPr lang="en-US" dirty="0" err="1" smtClean="0"/>
              <a:t>ParentNames</a:t>
            </a:r>
            <a:r>
              <a:rPr lang="en-US" dirty="0" smtClean="0"/>
              <a:t>(node)</a:t>
            </a:r>
          </a:p>
          <a:p>
            <a:r>
              <a:rPr lang="en-US" dirty="0" smtClean="0"/>
              <a:t>normalize(</a:t>
            </a:r>
            <a:r>
              <a:rPr lang="en-US" dirty="0" err="1" smtClean="0"/>
              <a:t>obj</a:t>
            </a:r>
            <a:r>
              <a:rPr lang="en-US" dirty="0" smtClean="0"/>
              <a:t>) ## Generic, supports CPA and CPF</a:t>
            </a:r>
          </a:p>
          <a:p>
            <a:r>
              <a:rPr lang="en-US" dirty="0" err="1" smtClean="0"/>
              <a:t>IsNodeDeterministic</a:t>
            </a:r>
            <a:r>
              <a:rPr lang="en-US" dirty="0" smtClean="0"/>
              <a:t>(node)</a:t>
            </a:r>
          </a:p>
          <a:p>
            <a:r>
              <a:rPr lang="en-US" dirty="0" err="1" smtClean="0"/>
              <a:t>HasNodeTable</a:t>
            </a:r>
            <a:r>
              <a:rPr lang="en-US" dirty="0" smtClean="0"/>
              <a:t>(node)</a:t>
            </a:r>
          </a:p>
          <a:p>
            <a:r>
              <a:rPr lang="en-US" dirty="0" err="1" smtClean="0"/>
              <a:t>DeleteTable</a:t>
            </a:r>
            <a:r>
              <a:rPr lang="en-US" dirty="0" smtClean="0"/>
              <a:t>(node)</a:t>
            </a:r>
          </a:p>
          <a:p>
            <a:r>
              <a:rPr lang="en-US" dirty="0" err="1" smtClean="0"/>
              <a:t>as.CPA</a:t>
            </a:r>
            <a:r>
              <a:rPr lang="en-US" dirty="0" smtClean="0"/>
              <a:t>(</a:t>
            </a:r>
            <a:r>
              <a:rPr lang="en-US" dirty="0" err="1" smtClean="0"/>
              <a:t>cpf</a:t>
            </a:r>
            <a:r>
              <a:rPr lang="en-US" dirty="0" smtClean="0"/>
              <a:t>); </a:t>
            </a:r>
            <a:r>
              <a:rPr lang="en-US" dirty="0" err="1" smtClean="0"/>
              <a:t>as.CPF</a:t>
            </a:r>
            <a:r>
              <a:rPr lang="en-US" dirty="0" smtClean="0"/>
              <a:t>(</a:t>
            </a:r>
            <a:r>
              <a:rPr lang="en-US" dirty="0" err="1" smtClean="0"/>
              <a:t>cpa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86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AbsorbNodes</a:t>
            </a:r>
            <a:r>
              <a:rPr lang="en-US" dirty="0" smtClean="0"/>
              <a:t>(</a:t>
            </a:r>
            <a:r>
              <a:rPr lang="en-US" dirty="0" err="1" smtClean="0"/>
              <a:t>nodelist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NodeInputNames</a:t>
            </a:r>
            <a:r>
              <a:rPr lang="en-US" dirty="0" smtClean="0"/>
              <a:t>(node); </a:t>
            </a:r>
            <a:r>
              <a:rPr lang="en-US" dirty="0" err="1" smtClean="0"/>
              <a:t>NodeInputNames</a:t>
            </a:r>
            <a:r>
              <a:rPr lang="en-US" dirty="0" smtClean="0"/>
              <a:t>(node) &lt;- values</a:t>
            </a:r>
          </a:p>
          <a:p>
            <a:r>
              <a:rPr lang="en-US" dirty="0" err="1" smtClean="0"/>
              <a:t>ParentNames</a:t>
            </a:r>
            <a:r>
              <a:rPr lang="en-US" dirty="0" smtClean="0"/>
              <a:t>(node) – returns input names</a:t>
            </a:r>
          </a:p>
          <a:p>
            <a:r>
              <a:rPr lang="en-US" dirty="0" err="1" smtClean="0"/>
              <a:t>AdjoinNetork</a:t>
            </a:r>
            <a:r>
              <a:rPr lang="en-US" dirty="0" smtClean="0"/>
              <a:t>(</a:t>
            </a:r>
            <a:r>
              <a:rPr lang="en-US" dirty="0" err="1" smtClean="0"/>
              <a:t>base,fragment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NetworkFootprint</a:t>
            </a:r>
            <a:r>
              <a:rPr lang="en-US" dirty="0" smtClean="0"/>
              <a:t>(fragment)</a:t>
            </a:r>
          </a:p>
          <a:p>
            <a:r>
              <a:rPr lang="en-US" dirty="0" err="1" smtClean="0"/>
              <a:t>MakeCliqueNode</a:t>
            </a:r>
            <a:r>
              <a:rPr lang="en-US" dirty="0" smtClean="0"/>
              <a:t>(</a:t>
            </a:r>
            <a:r>
              <a:rPr lang="en-US" dirty="0" err="1" smtClean="0"/>
              <a:t>nodelist</a:t>
            </a:r>
            <a:r>
              <a:rPr lang="en-US" dirty="0" smtClean="0"/>
              <a:t>); </a:t>
            </a:r>
            <a:r>
              <a:rPr lang="en-US" dirty="0" err="1" smtClean="0"/>
              <a:t>is.CliqueNode</a:t>
            </a:r>
            <a:r>
              <a:rPr lang="en-US" dirty="0" smtClean="0"/>
              <a:t>(node); </a:t>
            </a:r>
            <a:r>
              <a:rPr lang="en-US" dirty="0" err="1" smtClean="0"/>
              <a:t>GetClique</a:t>
            </a:r>
            <a:r>
              <a:rPr lang="en-US" dirty="0" smtClean="0"/>
              <a:t>(</a:t>
            </a:r>
            <a:r>
              <a:rPr lang="en-US" dirty="0" err="1" smtClean="0"/>
              <a:t>cliquenode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6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 – GPL-3 (Free and open source)</a:t>
            </a:r>
          </a:p>
          <a:p>
            <a:r>
              <a:rPr lang="en-US" dirty="0" smtClean="0"/>
              <a:t>RNetica – Artistic (Free and open source)</a:t>
            </a:r>
          </a:p>
          <a:p>
            <a:r>
              <a:rPr lang="en-US" dirty="0" err="1" smtClean="0"/>
              <a:t>Netica.dll</a:t>
            </a:r>
            <a:r>
              <a:rPr lang="en-US" dirty="0" smtClean="0"/>
              <a:t>/</a:t>
            </a:r>
            <a:r>
              <a:rPr lang="en-US" dirty="0" err="1" smtClean="0"/>
              <a:t>libNetica.so</a:t>
            </a:r>
            <a:r>
              <a:rPr lang="en-US" dirty="0" smtClean="0"/>
              <a:t> – Commercial (open API, but not open source)</a:t>
            </a:r>
          </a:p>
          <a:p>
            <a:pPr lvl="1"/>
            <a:r>
              <a:rPr lang="en-US" dirty="0" smtClean="0"/>
              <a:t>Free Student/Demo version</a:t>
            </a:r>
          </a:p>
          <a:p>
            <a:pPr lvl="2"/>
            <a:r>
              <a:rPr lang="en-US" dirty="0" smtClean="0"/>
              <a:t>Limited number of nodes</a:t>
            </a:r>
          </a:p>
          <a:p>
            <a:pPr lvl="2"/>
            <a:r>
              <a:rPr lang="en-US" dirty="0" smtClean="0"/>
              <a:t>Limited usage (education, evaluation of </a:t>
            </a:r>
            <a:r>
              <a:rPr lang="en-US" dirty="0" err="1" smtClean="0"/>
              <a:t>Netica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Paid version (see </a:t>
            </a:r>
            <a:r>
              <a:rPr lang="en-US" dirty="0" smtClean="0">
                <a:hlinkClick r:id="rId2"/>
              </a:rPr>
              <a:t>http://www.norsys.com/</a:t>
            </a:r>
            <a:r>
              <a:rPr lang="en-US" dirty="0" smtClean="0"/>
              <a:t> for price information)</a:t>
            </a:r>
          </a:p>
          <a:p>
            <a:pPr lvl="2"/>
            <a:r>
              <a:rPr lang="en-US" dirty="0" smtClean="0"/>
              <a:t> Need to purchase API not GUI version of </a:t>
            </a:r>
            <a:r>
              <a:rPr lang="en-US" dirty="0" err="1" smtClean="0"/>
              <a:t>Netica</a:t>
            </a:r>
            <a:endParaRPr lang="en-US" dirty="0" smtClean="0"/>
          </a:p>
          <a:p>
            <a:pPr lvl="2"/>
            <a:r>
              <a:rPr lang="en-US" dirty="0" smtClean="0"/>
              <a:t>May want both (use GUI to visualize networks build in RNetica)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67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CompileNetwork</a:t>
            </a:r>
            <a:r>
              <a:rPr lang="en-US" dirty="0" smtClean="0"/>
              <a:t>(net); </a:t>
            </a:r>
            <a:r>
              <a:rPr lang="en-US" dirty="0" err="1" smtClean="0"/>
              <a:t>UncompileNetwork</a:t>
            </a:r>
            <a:r>
              <a:rPr lang="en-US" dirty="0" smtClean="0"/>
              <a:t>(net); </a:t>
            </a:r>
            <a:r>
              <a:rPr lang="en-US" dirty="0" err="1" smtClean="0"/>
              <a:t>is.NetworkCompiled</a:t>
            </a:r>
            <a:r>
              <a:rPr lang="en-US" dirty="0" smtClean="0"/>
              <a:t>(net)</a:t>
            </a:r>
          </a:p>
          <a:p>
            <a:r>
              <a:rPr lang="en-US" dirty="0" err="1" smtClean="0"/>
              <a:t>CompiledSize</a:t>
            </a:r>
            <a:r>
              <a:rPr lang="en-US" dirty="0" smtClean="0"/>
              <a:t>(net); </a:t>
            </a:r>
            <a:r>
              <a:rPr lang="en-US" dirty="0" err="1" smtClean="0"/>
              <a:t>JunctionTreeReport</a:t>
            </a:r>
            <a:r>
              <a:rPr lang="en-US" dirty="0" smtClean="0"/>
              <a:t>(net)</a:t>
            </a:r>
          </a:p>
          <a:p>
            <a:r>
              <a:rPr lang="en-US" dirty="0" err="1" smtClean="0"/>
              <a:t>EliminationOrder</a:t>
            </a:r>
            <a:r>
              <a:rPr lang="en-US" dirty="0" smtClean="0"/>
              <a:t>(net); </a:t>
            </a:r>
            <a:r>
              <a:rPr lang="en-US" dirty="0" err="1" smtClean="0"/>
              <a:t>EliminationOrder</a:t>
            </a:r>
            <a:r>
              <a:rPr lang="en-US" dirty="0" smtClean="0"/>
              <a:t>(net) &lt;- </a:t>
            </a:r>
            <a:r>
              <a:rPr lang="en-US" dirty="0" err="1" smtClean="0"/>
              <a:t>nodelist</a:t>
            </a:r>
            <a:endParaRPr lang="en-US" dirty="0" smtClean="0"/>
          </a:p>
          <a:p>
            <a:r>
              <a:rPr lang="en-US" dirty="0" err="1" smtClean="0"/>
              <a:t>GetNetworkAutoUpdate</a:t>
            </a:r>
            <a:r>
              <a:rPr lang="en-US" dirty="0" smtClean="0"/>
              <a:t> (net); </a:t>
            </a:r>
            <a:r>
              <a:rPr lang="en-US" dirty="0" err="1" smtClean="0"/>
              <a:t>SetNetworkAutoUpdate</a:t>
            </a:r>
            <a:r>
              <a:rPr lang="en-US" dirty="0" smtClean="0"/>
              <a:t>(</a:t>
            </a:r>
            <a:r>
              <a:rPr lang="en-US" dirty="0" err="1" smtClean="0"/>
              <a:t>net,value</a:t>
            </a:r>
            <a:r>
              <a:rPr lang="en-US" dirty="0" smtClean="0"/>
              <a:t>); </a:t>
            </a:r>
            <a:r>
              <a:rPr lang="en-US" dirty="0" err="1" smtClean="0"/>
              <a:t>WithoutAutoUpdate</a:t>
            </a:r>
            <a:r>
              <a:rPr lang="en-US" dirty="0" smtClean="0"/>
              <a:t>(</a:t>
            </a:r>
            <a:r>
              <a:rPr lang="en-US" dirty="0" err="1" smtClean="0"/>
              <a:t>net,expression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IsBeliefUpdated</a:t>
            </a:r>
            <a:r>
              <a:rPr lang="en-US" dirty="0" smtClean="0"/>
              <a:t>(node)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043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Entering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NodeFinding</a:t>
            </a:r>
            <a:r>
              <a:rPr lang="en-US" dirty="0" smtClean="0"/>
              <a:t>(node); </a:t>
            </a:r>
            <a:r>
              <a:rPr lang="en-US" dirty="0" err="1" smtClean="0"/>
              <a:t>NodeFinding</a:t>
            </a:r>
            <a:r>
              <a:rPr lang="en-US" dirty="0" smtClean="0"/>
              <a:t>(node) &lt;- value</a:t>
            </a:r>
          </a:p>
          <a:p>
            <a:r>
              <a:rPr lang="en-US" dirty="0" err="1" smtClean="0"/>
              <a:t>EnterNegativeFinding</a:t>
            </a:r>
            <a:r>
              <a:rPr lang="en-US" dirty="0" smtClean="0"/>
              <a:t>(</a:t>
            </a:r>
            <a:r>
              <a:rPr lang="en-US" dirty="0" err="1" smtClean="0"/>
              <a:t>node,state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RetractNetFindings</a:t>
            </a:r>
            <a:r>
              <a:rPr lang="en-US" dirty="0" smtClean="0"/>
              <a:t>(net)</a:t>
            </a:r>
          </a:p>
          <a:p>
            <a:r>
              <a:rPr lang="en-US" dirty="0" err="1" smtClean="0"/>
              <a:t>RetractNodeFinding</a:t>
            </a:r>
            <a:r>
              <a:rPr lang="en-US" dirty="0" smtClean="0"/>
              <a:t>(node)</a:t>
            </a:r>
          </a:p>
          <a:p>
            <a:r>
              <a:rPr lang="en-US" dirty="0" err="1" smtClean="0"/>
              <a:t>EnterFindings</a:t>
            </a:r>
            <a:r>
              <a:rPr lang="en-US" dirty="0" smtClean="0"/>
              <a:t>(net, findings)</a:t>
            </a:r>
          </a:p>
          <a:p>
            <a:r>
              <a:rPr lang="en-US" dirty="0" err="1" smtClean="0"/>
              <a:t>NodeLikelihood</a:t>
            </a:r>
            <a:r>
              <a:rPr lang="en-US" dirty="0" smtClean="0"/>
              <a:t>(node); </a:t>
            </a:r>
            <a:r>
              <a:rPr lang="en-US" dirty="0" err="1" smtClean="0"/>
              <a:t>NodeLikelihood</a:t>
            </a:r>
            <a:r>
              <a:rPr lang="en-US" dirty="0" smtClean="0"/>
              <a:t>(node) &lt;- value</a:t>
            </a:r>
          </a:p>
          <a:p>
            <a:r>
              <a:rPr lang="en-US" dirty="0" err="1" smtClean="0"/>
              <a:t>NodeValue</a:t>
            </a:r>
            <a:r>
              <a:rPr lang="en-US" dirty="0" smtClean="0"/>
              <a:t>(node); </a:t>
            </a:r>
            <a:r>
              <a:rPr lang="en-US" dirty="0" err="1" smtClean="0"/>
              <a:t>NodeValue</a:t>
            </a:r>
            <a:r>
              <a:rPr lang="en-US" dirty="0" smtClean="0"/>
              <a:t>(node) &lt;- value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EnterGaussianFinding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node,mean,sem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);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EnterIntervalFinding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node,low,high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[Currently not working]</a:t>
            </a:r>
          </a:p>
        </p:txBody>
      </p:sp>
    </p:spTree>
    <p:extLst>
      <p:ext uri="{BB962C8B-B14F-4D97-AF65-F5344CB8AC3E}">
        <p14:creationId xmlns:p14="http://schemas.microsoft.com/office/powerpoint/2010/main" val="1426742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NodeBeliefs</a:t>
            </a:r>
            <a:r>
              <a:rPr lang="en-US" dirty="0" smtClean="0"/>
              <a:t>(node)</a:t>
            </a:r>
          </a:p>
          <a:p>
            <a:r>
              <a:rPr lang="en-US" dirty="0" err="1" smtClean="0"/>
              <a:t>FindingsProbability</a:t>
            </a:r>
            <a:r>
              <a:rPr lang="en-US" dirty="0" smtClean="0"/>
              <a:t>(net)</a:t>
            </a:r>
          </a:p>
          <a:p>
            <a:r>
              <a:rPr lang="en-US" dirty="0" err="1" smtClean="0"/>
              <a:t>JointProbability</a:t>
            </a:r>
            <a:r>
              <a:rPr lang="en-US" dirty="0" smtClean="0"/>
              <a:t>(</a:t>
            </a:r>
            <a:r>
              <a:rPr lang="en-US" dirty="0" err="1" smtClean="0"/>
              <a:t>nodelist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MostProbableConfig</a:t>
            </a:r>
            <a:r>
              <a:rPr lang="en-US" dirty="0" smtClean="0"/>
              <a:t>(</a:t>
            </a:r>
            <a:r>
              <a:rPr lang="en-US" dirty="0" err="1" smtClean="0"/>
              <a:t>net,nth</a:t>
            </a:r>
            <a:r>
              <a:rPr lang="en-US" dirty="0" smtClean="0"/>
              <a:t>=0)</a:t>
            </a:r>
          </a:p>
          <a:p>
            <a:r>
              <a:rPr lang="en-US" dirty="0" err="1" smtClean="0"/>
              <a:t>NodeExpectedValue</a:t>
            </a:r>
            <a:r>
              <a:rPr lang="en-US" dirty="0" smtClean="0"/>
              <a:t>(node)</a:t>
            </a:r>
          </a:p>
          <a:p>
            <a:r>
              <a:rPr lang="en-US" dirty="0" err="1" smtClean="0"/>
              <a:t>MutalInfo</a:t>
            </a:r>
            <a:r>
              <a:rPr lang="en-US" dirty="0" smtClean="0"/>
              <a:t>(</a:t>
            </a:r>
            <a:r>
              <a:rPr lang="en-US" dirty="0" err="1" smtClean="0"/>
              <a:t>node,nodelist</a:t>
            </a:r>
            <a:r>
              <a:rPr lang="en-US" dirty="0" smtClean="0"/>
              <a:t>); </a:t>
            </a:r>
            <a:r>
              <a:rPr lang="en-US" dirty="0" err="1" smtClean="0"/>
              <a:t>VarianceOfReal</a:t>
            </a:r>
            <a:r>
              <a:rPr lang="en-US" dirty="0" smtClean="0"/>
              <a:t>(</a:t>
            </a:r>
            <a:r>
              <a:rPr lang="en-US" dirty="0" err="1" smtClean="0"/>
              <a:t>node,nodelist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CalcNodeState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(node);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CalcNodeValue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(node) [Currently behaving unexpectedly]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86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Probably easier to write calculations in R using </a:t>
            </a:r>
            <a:r>
              <a:rPr lang="en-US" dirty="0" err="1" smtClean="0"/>
              <a:t>Extract.NeticaNode</a:t>
            </a:r>
            <a:r>
              <a:rPr lang="en-US" dirty="0" smtClean="0"/>
              <a:t> than use </a:t>
            </a:r>
            <a:r>
              <a:rPr lang="en-US" dirty="0" err="1" smtClean="0"/>
              <a:t>Netica</a:t>
            </a:r>
            <a:r>
              <a:rPr lang="en-US" dirty="0" smtClean="0"/>
              <a:t> equations, mostly for </a:t>
            </a:r>
            <a:r>
              <a:rPr lang="en-US" dirty="0" smtClean="0"/>
              <a:t>compatibility</a:t>
            </a:r>
            <a:endParaRPr lang="en-US" dirty="0" smtClean="0"/>
          </a:p>
          <a:p>
            <a:r>
              <a:rPr lang="en-US" dirty="0" err="1" smtClean="0"/>
              <a:t>NodeEquation</a:t>
            </a:r>
            <a:r>
              <a:rPr lang="en-US" dirty="0" smtClean="0"/>
              <a:t>(node); </a:t>
            </a:r>
            <a:r>
              <a:rPr lang="en-US" dirty="0" err="1" smtClean="0"/>
              <a:t>NodeEquation</a:t>
            </a:r>
            <a:r>
              <a:rPr lang="en-US" dirty="0" smtClean="0"/>
              <a:t>(node) &lt;- value</a:t>
            </a:r>
          </a:p>
          <a:p>
            <a:r>
              <a:rPr lang="en-US" dirty="0" err="1" smtClean="0"/>
              <a:t>EquationToTable</a:t>
            </a:r>
            <a:r>
              <a:rPr lang="en-US" dirty="0" smtClean="0"/>
              <a:t>(node)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26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CaseFileDelimiter</a:t>
            </a:r>
            <a:r>
              <a:rPr lang="en-US" dirty="0" smtClean="0"/>
              <a:t>(</a:t>
            </a:r>
            <a:r>
              <a:rPr lang="en-US" dirty="0" err="1" smtClean="0"/>
              <a:t>newdelimiter</a:t>
            </a:r>
            <a:r>
              <a:rPr lang="en-US" dirty="0" smtClean="0"/>
              <a:t>); </a:t>
            </a:r>
            <a:r>
              <a:rPr lang="en-US" dirty="0" err="1" smtClean="0"/>
              <a:t>CaseFileMissingCode</a:t>
            </a:r>
            <a:r>
              <a:rPr lang="en-US" dirty="0" smtClean="0"/>
              <a:t>(</a:t>
            </a:r>
            <a:r>
              <a:rPr lang="en-US" dirty="0" err="1" smtClean="0"/>
              <a:t>newcode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CaseFileStream</a:t>
            </a:r>
            <a:r>
              <a:rPr lang="en-US" dirty="0" smtClean="0"/>
              <a:t>(pathname); </a:t>
            </a:r>
            <a:r>
              <a:rPr lang="en-US" dirty="0" err="1" smtClean="0"/>
              <a:t>is.CaseFileStream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OpenCaseStream</a:t>
            </a:r>
            <a:r>
              <a:rPr lang="en-US" dirty="0" smtClean="0"/>
              <a:t>(path); </a:t>
            </a:r>
            <a:r>
              <a:rPr lang="en-US" dirty="0" err="1" smtClean="0"/>
              <a:t>CloseCaseStream</a:t>
            </a:r>
            <a:r>
              <a:rPr lang="en-US" dirty="0" smtClean="0"/>
              <a:t>(stream); </a:t>
            </a:r>
            <a:r>
              <a:rPr lang="en-US" dirty="0" err="1" smtClean="0"/>
              <a:t>WithOpenCaseStream</a:t>
            </a:r>
            <a:r>
              <a:rPr lang="en-US" dirty="0" smtClean="0"/>
              <a:t>(</a:t>
            </a:r>
            <a:r>
              <a:rPr lang="en-US" dirty="0" err="1" smtClean="0"/>
              <a:t>stream,expr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isCaseStreamOpen</a:t>
            </a:r>
            <a:r>
              <a:rPr lang="en-US" dirty="0" smtClean="0"/>
              <a:t>(stream); </a:t>
            </a:r>
            <a:r>
              <a:rPr lang="en-US" dirty="0" err="1" smtClean="0"/>
              <a:t>is.NeticaCaseStream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getCaseStreamPath</a:t>
            </a:r>
            <a:r>
              <a:rPr lang="en-US" dirty="0" smtClean="0"/>
              <a:t>(stream); </a:t>
            </a:r>
            <a:r>
              <a:rPr lang="en-US" dirty="0" err="1" smtClean="0"/>
              <a:t>getCaseStreamLastId</a:t>
            </a:r>
            <a:r>
              <a:rPr lang="en-US" dirty="0" smtClean="0"/>
              <a:t>(stream); </a:t>
            </a:r>
            <a:r>
              <a:rPr lang="en-US" dirty="0" err="1" smtClean="0"/>
              <a:t>getCaseStreamPos</a:t>
            </a:r>
            <a:r>
              <a:rPr lang="en-US" dirty="0" smtClean="0"/>
              <a:t>(stream); </a:t>
            </a:r>
            <a:r>
              <a:rPr lang="en-US" dirty="0" err="1" smtClean="0"/>
              <a:t>getCaseStreamLastFreq</a:t>
            </a:r>
            <a:r>
              <a:rPr lang="en-US" dirty="0" smtClean="0"/>
              <a:t>(stream)</a:t>
            </a:r>
          </a:p>
          <a:p>
            <a:r>
              <a:rPr lang="en-US" dirty="0" err="1" smtClean="0"/>
              <a:t>read.CaseFile</a:t>
            </a:r>
            <a:r>
              <a:rPr lang="en-US" dirty="0" smtClean="0"/>
              <a:t>(file,…); </a:t>
            </a:r>
            <a:r>
              <a:rPr lang="en-US" dirty="0" err="1" smtClean="0"/>
              <a:t>write.CaseFile</a:t>
            </a:r>
            <a:r>
              <a:rPr lang="en-US" dirty="0" smtClean="0"/>
              <a:t>(x, file, …)</a:t>
            </a:r>
          </a:p>
          <a:p>
            <a:r>
              <a:rPr lang="en-US" dirty="0" err="1" smtClean="0"/>
              <a:t>ReadFindings</a:t>
            </a:r>
            <a:r>
              <a:rPr lang="en-US" dirty="0" smtClean="0"/>
              <a:t>(</a:t>
            </a:r>
            <a:r>
              <a:rPr lang="en-US" dirty="0" err="1" smtClean="0"/>
              <a:t>nodes,stream</a:t>
            </a:r>
            <a:r>
              <a:rPr lang="en-US" dirty="0" smtClean="0"/>
              <a:t>); </a:t>
            </a:r>
            <a:r>
              <a:rPr lang="en-US" dirty="0" err="1" smtClean="0"/>
              <a:t>WriteFindings</a:t>
            </a:r>
            <a:r>
              <a:rPr lang="en-US" dirty="0" smtClean="0"/>
              <a:t>(nodes, </a:t>
            </a:r>
            <a:r>
              <a:rPr lang="en-US" dirty="0" err="1" smtClean="0"/>
              <a:t>pathOrStream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79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[Currently having difficulties with these, better to write to file and use file streams]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MemoryCaseStream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data.frame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label)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is.MemoryCaseStream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getCaseStreamDataFrameName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(stream)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MemoryStreamContents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(stream);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MemoryStreamContents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(stream) &lt;- value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90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NodeExperience</a:t>
            </a:r>
            <a:r>
              <a:rPr lang="en-US" dirty="0" smtClean="0"/>
              <a:t>(node); </a:t>
            </a:r>
            <a:r>
              <a:rPr lang="en-US" dirty="0" err="1" smtClean="0"/>
              <a:t>NodeExperience</a:t>
            </a:r>
            <a:r>
              <a:rPr lang="en-US" dirty="0" smtClean="0"/>
              <a:t>(node) &lt;- value</a:t>
            </a:r>
          </a:p>
          <a:p>
            <a:r>
              <a:rPr lang="en-US" dirty="0" err="1" smtClean="0"/>
              <a:t>FadeCPT</a:t>
            </a:r>
            <a:r>
              <a:rPr lang="en-US" dirty="0" smtClean="0"/>
              <a:t>(node)</a:t>
            </a:r>
          </a:p>
          <a:p>
            <a:r>
              <a:rPr lang="en-US" dirty="0" err="1" smtClean="0"/>
              <a:t>LearnFindings</a:t>
            </a:r>
            <a:r>
              <a:rPr lang="en-US" dirty="0" smtClean="0"/>
              <a:t>(</a:t>
            </a:r>
            <a:r>
              <a:rPr lang="en-US" dirty="0" err="1" smtClean="0"/>
              <a:t>nodes,weight</a:t>
            </a:r>
            <a:r>
              <a:rPr lang="en-US" dirty="0" smtClean="0"/>
              <a:t>=1)</a:t>
            </a:r>
          </a:p>
          <a:p>
            <a:r>
              <a:rPr lang="en-US" dirty="0" err="1" smtClean="0"/>
              <a:t>LearnCases</a:t>
            </a:r>
            <a:r>
              <a:rPr lang="en-US" dirty="0" smtClean="0"/>
              <a:t>(</a:t>
            </a:r>
            <a:r>
              <a:rPr lang="en-US" dirty="0" err="1" smtClean="0"/>
              <a:t>caseStream,nodelist,weight</a:t>
            </a:r>
            <a:r>
              <a:rPr lang="en-US" dirty="0" smtClean="0"/>
              <a:t>=1)</a:t>
            </a:r>
          </a:p>
          <a:p>
            <a:r>
              <a:rPr lang="en-US" dirty="0" err="1" smtClean="0"/>
              <a:t>LearnCPTs</a:t>
            </a:r>
            <a:r>
              <a:rPr lang="en-US" dirty="0" smtClean="0"/>
              <a:t>(</a:t>
            </a:r>
            <a:r>
              <a:rPr lang="en-US" dirty="0" err="1" smtClean="0"/>
              <a:t>caseStream,nodelist</a:t>
            </a:r>
            <a:r>
              <a:rPr lang="en-US" dirty="0" smtClean="0"/>
              <a:t>,…)</a:t>
            </a:r>
          </a:p>
          <a:p>
            <a:pPr lvl="1"/>
            <a:r>
              <a:rPr lang="en-US" dirty="0" smtClean="0"/>
              <a:t>[Warning:  this function does not provide convergence information for EM method]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0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License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 you purchase a license, </a:t>
            </a:r>
            <a:r>
              <a:rPr lang="en-US" dirty="0" err="1" smtClean="0"/>
              <a:t>Norsys</a:t>
            </a:r>
            <a:r>
              <a:rPr lang="en-US" dirty="0" smtClean="0"/>
              <a:t> will send you a license key.  Something that looks like:  “+Course/</a:t>
            </a:r>
            <a:r>
              <a:rPr lang="en-US" dirty="0" err="1" smtClean="0"/>
              <a:t>FloridaSU</a:t>
            </a:r>
            <a:r>
              <a:rPr lang="en-US" dirty="0" smtClean="0"/>
              <a:t>/Ex15-05-30,120,310/XXXXX” (Where I’ve obscured the last 5 security digits)</a:t>
            </a:r>
          </a:p>
          <a:p>
            <a:r>
              <a:rPr lang="en-US" dirty="0" smtClean="0"/>
              <a:t>To install the license key, start R in your project directory and type:</a:t>
            </a:r>
          </a:p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NeticaLicenseKey</a:t>
            </a:r>
            <a:r>
              <a:rPr lang="en-US" dirty="0" smtClean="0">
                <a:latin typeface="Courier"/>
                <a:cs typeface="Courier"/>
              </a:rPr>
              <a:t> &lt;- “+Course/</a:t>
            </a:r>
            <a:r>
              <a:rPr lang="en-US" dirty="0" err="1" smtClean="0">
                <a:latin typeface="Courier"/>
                <a:cs typeface="Courier"/>
              </a:rPr>
              <a:t>FloridaSU</a:t>
            </a:r>
            <a:r>
              <a:rPr lang="en-US" dirty="0" smtClean="0">
                <a:latin typeface="Courier"/>
                <a:cs typeface="Courier"/>
              </a:rPr>
              <a:t>/Ex15-05-30,120,310/XXXXX” </a:t>
            </a:r>
          </a:p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&gt; q(“yes”)</a:t>
            </a:r>
          </a:p>
          <a:p>
            <a:pPr marL="457200" indent="-457200"/>
            <a:r>
              <a:rPr lang="en-US" dirty="0" smtClean="0">
                <a:cs typeface="Courier"/>
              </a:rPr>
              <a:t>Restart R and type</a:t>
            </a:r>
          </a:p>
          <a:p>
            <a:pPr marL="400050" lvl="2" indent="0">
              <a:buNone/>
            </a:pPr>
            <a:r>
              <a:rPr lang="en-US" dirty="0" smtClean="0">
                <a:latin typeface="Courier"/>
                <a:cs typeface="Courier"/>
              </a:rPr>
              <a:t>&gt; library(RNetica)</a:t>
            </a:r>
            <a:endParaRPr lang="en-US" dirty="0">
              <a:cs typeface="Courier"/>
            </a:endParaRPr>
          </a:p>
          <a:p>
            <a:pPr marL="457200" indent="-457200"/>
            <a:r>
              <a:rPr lang="en-US" dirty="0" smtClean="0">
                <a:cs typeface="Courier"/>
              </a:rPr>
              <a:t>If license key is not installed, then you will get the limited/student mode.  Most of these examples will run</a:t>
            </a:r>
          </a:p>
          <a:p>
            <a:pPr marL="400050" lvl="1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048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 heap and the </a:t>
            </a:r>
            <a:r>
              <a:rPr lang="en-US" dirty="0" err="1" smtClean="0"/>
              <a:t>Netica</a:t>
            </a:r>
            <a:r>
              <a:rPr lang="en-US" dirty="0" smtClean="0"/>
              <a:t>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711" y="1293020"/>
            <a:ext cx="8229600" cy="165895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 and </a:t>
            </a:r>
            <a:r>
              <a:rPr lang="en-US" dirty="0" err="1" smtClean="0"/>
              <a:t>Netica</a:t>
            </a:r>
            <a:r>
              <a:rPr lang="en-US" dirty="0" smtClean="0"/>
              <a:t> have two different workspaces (memory heaps)</a:t>
            </a:r>
          </a:p>
          <a:p>
            <a:r>
              <a:rPr lang="en-US" dirty="0" smtClean="0"/>
              <a:t>R workspace is saved and restored automatically when you quick and restart R.</a:t>
            </a:r>
          </a:p>
          <a:p>
            <a:r>
              <a:rPr lang="en-US" dirty="0" err="1" smtClean="0"/>
              <a:t>Netica</a:t>
            </a:r>
            <a:r>
              <a:rPr lang="en-US" dirty="0" smtClean="0"/>
              <a:t> heap must be reconnected manually.</a:t>
            </a:r>
            <a:endParaRPr lang="en-US" dirty="0"/>
          </a:p>
        </p:txBody>
      </p:sp>
      <p:sp>
        <p:nvSpPr>
          <p:cNvPr id="4" name="Magnetic Disk 3"/>
          <p:cNvSpPr/>
          <p:nvPr/>
        </p:nvSpPr>
        <p:spPr>
          <a:xfrm>
            <a:off x="1129869" y="3679390"/>
            <a:ext cx="2997420" cy="3081723"/>
          </a:xfrm>
          <a:prstGeom prst="flowChartMagneticDisk">
            <a:avLst/>
          </a:prstGeom>
          <a:ln>
            <a:solidFill>
              <a:srgbClr val="5C9FE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gnetic Disk 4"/>
          <p:cNvSpPr/>
          <p:nvPr/>
        </p:nvSpPr>
        <p:spPr>
          <a:xfrm>
            <a:off x="5418896" y="3679390"/>
            <a:ext cx="2997420" cy="3081723"/>
          </a:xfrm>
          <a:prstGeom prst="flowChartMagneticDisk">
            <a:avLst/>
          </a:prstGeom>
          <a:gradFill>
            <a:gsLst>
              <a:gs pos="0">
                <a:srgbClr val="00B050">
                  <a:lumMod val="99000"/>
                  <a:lumOff val="1000"/>
                </a:srgb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6594" y="4095181"/>
            <a:ext cx="1718147" cy="7003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NeticaBN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16625" y="5400667"/>
            <a:ext cx="2188030" cy="7003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NeticaNode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89410" y="3940870"/>
            <a:ext cx="2185036" cy="24373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38814" y="4076045"/>
            <a:ext cx="183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net_bn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088218" y="4622583"/>
            <a:ext cx="1606095" cy="70039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node_bn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941810" y="5528423"/>
            <a:ext cx="1606095" cy="70039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node_bn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7"/>
          </p:cNvCxnSpPr>
          <p:nvPr/>
        </p:nvCxnSpPr>
        <p:spPr>
          <a:xfrm>
            <a:off x="3073124" y="4197751"/>
            <a:ext cx="2716286" cy="13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6"/>
          </p:cNvCxnSpPr>
          <p:nvPr/>
        </p:nvCxnSpPr>
        <p:spPr>
          <a:xfrm flipH="1">
            <a:off x="3324741" y="4445377"/>
            <a:ext cx="24646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7"/>
            <a:endCxn id="11" idx="1"/>
          </p:cNvCxnSpPr>
          <p:nvPr/>
        </p:nvCxnSpPr>
        <p:spPr>
          <a:xfrm>
            <a:off x="3184225" y="5503237"/>
            <a:ext cx="2992792" cy="127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7" idx="6"/>
          </p:cNvCxnSpPr>
          <p:nvPr/>
        </p:nvCxnSpPr>
        <p:spPr>
          <a:xfrm flipH="1" flipV="1">
            <a:off x="3504655" y="5750863"/>
            <a:ext cx="2437155" cy="127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8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and Inactive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7919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When RNetica creates/finds a </a:t>
            </a:r>
            <a:r>
              <a:rPr lang="en-US" dirty="0" err="1" smtClean="0"/>
              <a:t>Netica</a:t>
            </a:r>
            <a:r>
              <a:rPr lang="en-US" dirty="0" smtClean="0"/>
              <a:t> object it creates a corresponding R object</a:t>
            </a:r>
          </a:p>
          <a:p>
            <a:r>
              <a:rPr lang="en-US" dirty="0" smtClean="0"/>
              <a:t>If the R object is active then it points to the </a:t>
            </a:r>
            <a:r>
              <a:rPr lang="en-US" dirty="0" err="1" smtClean="0"/>
              <a:t>Netica</a:t>
            </a:r>
            <a:r>
              <a:rPr lang="en-US" dirty="0" smtClean="0"/>
              <a:t> object, and the </a:t>
            </a:r>
            <a:r>
              <a:rPr lang="en-US" dirty="0" err="1" smtClean="0"/>
              <a:t>Netica</a:t>
            </a:r>
            <a:r>
              <a:rPr lang="en-US" dirty="0" smtClean="0"/>
              <a:t> object points back at it</a:t>
            </a:r>
          </a:p>
          <a:p>
            <a:r>
              <a:rPr lang="en-US" dirty="0" smtClean="0"/>
              <a:t>If the pointer gets broken (saving &amp; restarting R, deleting the network/node) then the R object becomes inactive.</a:t>
            </a:r>
          </a:p>
          <a:p>
            <a:r>
              <a:rPr lang="en-US" dirty="0" smtClean="0"/>
              <a:t>The function </a:t>
            </a:r>
            <a:r>
              <a:rPr lang="en-US" dirty="0" err="1" smtClean="0"/>
              <a:t>is.active</a:t>
            </a:r>
            <a:r>
              <a:rPr lang="en-US" dirty="0" smtClean="0"/>
              <a:t>(</a:t>
            </a:r>
            <a:r>
              <a:rPr lang="en-US" dirty="0" err="1" smtClean="0"/>
              <a:t>nodeOrNet</a:t>
            </a:r>
            <a:r>
              <a:rPr lang="en-US" dirty="0" smtClean="0"/>
              <a:t>) test to see if the node/net is active</a:t>
            </a:r>
            <a:endParaRPr lang="en-US" dirty="0"/>
          </a:p>
        </p:txBody>
      </p:sp>
      <p:sp>
        <p:nvSpPr>
          <p:cNvPr id="16" name="Magnetic Disk 3"/>
          <p:cNvSpPr/>
          <p:nvPr/>
        </p:nvSpPr>
        <p:spPr>
          <a:xfrm>
            <a:off x="1129869" y="3679390"/>
            <a:ext cx="2997420" cy="3081723"/>
          </a:xfrm>
          <a:prstGeom prst="flowChartMagneticDisk">
            <a:avLst/>
          </a:prstGeom>
          <a:ln>
            <a:solidFill>
              <a:srgbClr val="5C9FE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agnetic Disk 4"/>
          <p:cNvSpPr/>
          <p:nvPr/>
        </p:nvSpPr>
        <p:spPr>
          <a:xfrm>
            <a:off x="5418896" y="3679390"/>
            <a:ext cx="2997420" cy="3081723"/>
          </a:xfrm>
          <a:prstGeom prst="flowChartMagneticDisk">
            <a:avLst/>
          </a:prstGeom>
          <a:gradFill>
            <a:gsLst>
              <a:gs pos="0">
                <a:srgbClr val="00B050">
                  <a:lumMod val="99000"/>
                  <a:lumOff val="1000"/>
                </a:srgb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06594" y="4095181"/>
            <a:ext cx="1718147" cy="7003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NeticaBN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316625" y="5400667"/>
            <a:ext cx="2188030" cy="7003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NeticaNode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789410" y="3940870"/>
            <a:ext cx="2185036" cy="24373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38814" y="4076045"/>
            <a:ext cx="183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net_bn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88218" y="4622583"/>
            <a:ext cx="1606095" cy="70039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node_bn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941810" y="5528423"/>
            <a:ext cx="1606095" cy="70039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node_bn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9" idx="7"/>
          </p:cNvCxnSpPr>
          <p:nvPr/>
        </p:nvCxnSpPr>
        <p:spPr>
          <a:xfrm>
            <a:off x="3073124" y="4197751"/>
            <a:ext cx="2716286" cy="13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9" idx="6"/>
          </p:cNvCxnSpPr>
          <p:nvPr/>
        </p:nvCxnSpPr>
        <p:spPr>
          <a:xfrm flipH="1">
            <a:off x="3324741" y="4445377"/>
            <a:ext cx="24646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7"/>
            <a:endCxn id="27" idx="1"/>
          </p:cNvCxnSpPr>
          <p:nvPr/>
        </p:nvCxnSpPr>
        <p:spPr>
          <a:xfrm>
            <a:off x="3184225" y="5503237"/>
            <a:ext cx="2992792" cy="127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21" idx="6"/>
          </p:cNvCxnSpPr>
          <p:nvPr/>
        </p:nvCxnSpPr>
        <p:spPr>
          <a:xfrm flipH="1" flipV="1">
            <a:off x="3504655" y="5750863"/>
            <a:ext cx="2437155" cy="127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2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Dealing with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" pitchFamily="2" charset="0"/>
              </a:rPr>
              <a:t>DeleteNetwork</a:t>
            </a:r>
            <a:r>
              <a:rPr lang="en-US" dirty="0" smtClean="0">
                <a:latin typeface="Courier" pitchFamily="2" charset="0"/>
              </a:rPr>
              <a:t>(net)</a:t>
            </a:r>
            <a:r>
              <a:rPr lang="en-US" dirty="0" smtClean="0"/>
              <a:t> when finished </a:t>
            </a:r>
            <a:r>
              <a:rPr lang="en-US" dirty="0" err="1" smtClean="0"/>
              <a:t>finished</a:t>
            </a:r>
            <a:r>
              <a:rPr lang="en-US" dirty="0" smtClean="0"/>
              <a:t> with </a:t>
            </a:r>
            <a:r>
              <a:rPr lang="en-US" dirty="0" smtClean="0">
                <a:latin typeface="Courier" pitchFamily="2" charset="0"/>
              </a:rPr>
              <a:t>net</a:t>
            </a:r>
            <a:r>
              <a:rPr lang="en-US" dirty="0" smtClean="0"/>
              <a:t> to deactivate nodes</a:t>
            </a:r>
          </a:p>
          <a:p>
            <a:r>
              <a:rPr lang="en-US" dirty="0" smtClean="0"/>
              <a:t>Save network with </a:t>
            </a:r>
            <a:r>
              <a:rPr lang="en-US" dirty="0" err="1" smtClean="0">
                <a:latin typeface="Courier" pitchFamily="2" charset="0"/>
              </a:rPr>
              <a:t>WriteNetworks</a:t>
            </a:r>
            <a:r>
              <a:rPr lang="en-US" dirty="0" smtClean="0">
                <a:latin typeface="Courier" pitchFamily="2" charset="0"/>
              </a:rPr>
              <a:t>(</a:t>
            </a:r>
            <a:r>
              <a:rPr lang="en-US" dirty="0" err="1" smtClean="0">
                <a:latin typeface="Courier" pitchFamily="2" charset="0"/>
              </a:rPr>
              <a:t>net,path</a:t>
            </a:r>
            <a:r>
              <a:rPr lang="en-US" dirty="0" smtClean="0">
                <a:latin typeface="Courier" pitchFamily="2" charset="0"/>
              </a:rPr>
              <a:t>)</a:t>
            </a:r>
            <a:r>
              <a:rPr lang="en-US" dirty="0" smtClean="0"/>
              <a:t> before quitting R</a:t>
            </a:r>
          </a:p>
          <a:p>
            <a:r>
              <a:rPr lang="en-US" dirty="0" smtClean="0">
                <a:latin typeface="Courier" pitchFamily="2" charset="0"/>
              </a:rPr>
              <a:t>net &lt;- </a:t>
            </a:r>
            <a:r>
              <a:rPr lang="en-US" dirty="0" err="1" smtClean="0">
                <a:latin typeface="Courier" pitchFamily="2" charset="0"/>
              </a:rPr>
              <a:t>ReadNetworks</a:t>
            </a:r>
            <a:r>
              <a:rPr lang="en-US" dirty="0" smtClean="0">
                <a:latin typeface="Courier" pitchFamily="2" charset="0"/>
              </a:rPr>
              <a:t>(net) </a:t>
            </a:r>
            <a:r>
              <a:rPr lang="en-US" dirty="0" smtClean="0"/>
              <a:t>will read network from wherever it was last saved</a:t>
            </a:r>
          </a:p>
          <a:p>
            <a:r>
              <a:rPr lang="en-US" dirty="0" smtClean="0"/>
              <a:t>Refresh nodes with </a:t>
            </a:r>
            <a:r>
              <a:rPr lang="en-US" dirty="0" smtClean="0">
                <a:latin typeface="Courier" pitchFamily="2" charset="0"/>
              </a:rPr>
              <a:t>nodes &lt;- </a:t>
            </a:r>
            <a:r>
              <a:rPr lang="en-US" dirty="0" err="1" smtClean="0">
                <a:latin typeface="Courier" pitchFamily="2" charset="0"/>
              </a:rPr>
              <a:t>NetworkAllNodes</a:t>
            </a:r>
            <a:r>
              <a:rPr lang="en-US" dirty="0" smtClean="0">
                <a:latin typeface="Courier" pitchFamily="2" charset="0"/>
              </a:rPr>
              <a:t>(net)</a:t>
            </a:r>
          </a:p>
          <a:p>
            <a:pPr lvl="1"/>
            <a:r>
              <a:rPr lang="en-US" dirty="0" smtClean="0"/>
              <a:t>Then access individual nodes by </a:t>
            </a:r>
            <a:r>
              <a:rPr lang="en-US" dirty="0" err="1" smtClean="0">
                <a:latin typeface="Courier" pitchFamily="2" charset="0"/>
              </a:rPr>
              <a:t>nodes$name</a:t>
            </a:r>
            <a:endParaRPr lang="en-US" dirty="0" smtClean="0">
              <a:latin typeface="Courier" pitchFamily="2" charset="0"/>
            </a:endParaRPr>
          </a:p>
          <a:p>
            <a:r>
              <a:rPr lang="en-US" dirty="0" smtClean="0"/>
              <a:t>Use </a:t>
            </a:r>
            <a:r>
              <a:rPr lang="en-US" dirty="0" err="1" smtClean="0"/>
              <a:t>nodesets</a:t>
            </a:r>
            <a:r>
              <a:rPr lang="en-US" dirty="0" smtClean="0"/>
              <a:t> to mark groups of nodes for retrieval (e.g., observables and reporting variables)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5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IRT5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 pitchFamily="2" charset="0"/>
              </a:rPr>
              <a:t>## Script for reading the IRT 5 network</a:t>
            </a:r>
          </a:p>
          <a:p>
            <a:pPr marL="0" indent="0">
              <a:buNone/>
            </a:pPr>
            <a:r>
              <a:rPr lang="en-US" sz="2400" dirty="0" smtClean="0">
                <a:latin typeface="Courier" pitchFamily="2" charset="0"/>
              </a:rPr>
              <a:t>## Read from file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 pitchFamily="2" charset="0"/>
              </a:rPr>
              <a:t>irt5 </a:t>
            </a:r>
            <a:r>
              <a:rPr lang="en-US" sz="2400" dirty="0">
                <a:latin typeface="Courier" pitchFamily="2" charset="0"/>
              </a:rPr>
              <a:t>&lt;- </a:t>
            </a:r>
            <a:r>
              <a:rPr lang="en-US" sz="2400" dirty="0" err="1">
                <a:latin typeface="Courier" pitchFamily="2" charset="0"/>
              </a:rPr>
              <a:t>ReadNetworks</a:t>
            </a:r>
            <a:r>
              <a:rPr lang="en-US" sz="2400" dirty="0">
                <a:latin typeface="Courier" pitchFamily="2" charset="0"/>
              </a:rPr>
              <a:t>("T:/</a:t>
            </a:r>
            <a:r>
              <a:rPr lang="en-US" sz="2400" dirty="0" smtClean="0">
                <a:latin typeface="Courier" pitchFamily="2" charset="0"/>
              </a:rPr>
              <a:t>Documents/R/win- 	library/2.13/</a:t>
            </a:r>
            <a:r>
              <a:rPr lang="en-US" sz="2400" dirty="0" err="1" smtClean="0">
                <a:latin typeface="Courier" pitchFamily="2" charset="0"/>
              </a:rPr>
              <a:t>RNetica</a:t>
            </a:r>
            <a:r>
              <a:rPr lang="en-US" sz="2400" dirty="0" smtClean="0">
                <a:latin typeface="Courier" pitchFamily="2" charset="0"/>
              </a:rPr>
              <a:t>/</a:t>
            </a:r>
            <a:r>
              <a:rPr lang="en-US" sz="2400" dirty="0" err="1" smtClean="0">
                <a:latin typeface="Courier" pitchFamily="2" charset="0"/>
              </a:rPr>
              <a:t>sampleNets</a:t>
            </a:r>
            <a:r>
              <a:rPr lang="en-US" sz="2400" dirty="0" smtClean="0">
                <a:latin typeface="Courier" pitchFamily="2" charset="0"/>
              </a:rPr>
              <a:t>/IRT5.dne“	)</a:t>
            </a:r>
          </a:p>
          <a:p>
            <a:pPr marL="0" indent="0">
              <a:buNone/>
            </a:pPr>
            <a:r>
              <a:rPr lang="en-US" sz="2400" dirty="0" smtClean="0">
                <a:latin typeface="Courier" pitchFamily="2" charset="0"/>
              </a:rPr>
              <a:t>## Find the proficiency node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irt5.theta &lt;- </a:t>
            </a:r>
            <a:r>
              <a:rPr lang="en-US" sz="2400" dirty="0" err="1">
                <a:latin typeface="Courier" pitchFamily="2" charset="0"/>
              </a:rPr>
              <a:t>NetworkFindNode</a:t>
            </a:r>
            <a:r>
              <a:rPr lang="en-US" sz="2400" dirty="0">
                <a:latin typeface="Courier" pitchFamily="2" charset="0"/>
              </a:rPr>
              <a:t>(irt5,"Theta")</a:t>
            </a:r>
          </a:p>
          <a:p>
            <a:pPr marL="0" indent="0">
              <a:buNone/>
            </a:pPr>
            <a:r>
              <a:rPr lang="en-US" sz="2400" dirty="0" smtClean="0">
                <a:latin typeface="Courier" pitchFamily="2" charset="0"/>
              </a:rPr>
              <a:t>## Find the observable nodes</a:t>
            </a:r>
          </a:p>
          <a:p>
            <a:pPr marL="0" indent="0">
              <a:buNone/>
            </a:pPr>
            <a:r>
              <a:rPr lang="en-US" sz="2400" dirty="0" smtClean="0">
                <a:latin typeface="Courier" pitchFamily="2" charset="0"/>
              </a:rPr>
              <a:t>irt5.x </a:t>
            </a:r>
            <a:r>
              <a:rPr lang="en-US" sz="2400" dirty="0">
                <a:latin typeface="Courier" pitchFamily="2" charset="0"/>
              </a:rPr>
              <a:t>&lt;- </a:t>
            </a:r>
            <a:r>
              <a:rPr lang="en-US" sz="2400" dirty="0" smtClean="0">
                <a:latin typeface="Courier" pitchFamily="2" charset="0"/>
              </a:rPr>
              <a:t>	</a:t>
            </a:r>
            <a:r>
              <a:rPr lang="en-US" sz="2400" dirty="0" err="1" smtClean="0">
                <a:latin typeface="Courier" pitchFamily="2" charset="0"/>
              </a:rPr>
              <a:t>NetworkFindNode</a:t>
            </a:r>
            <a:r>
              <a:rPr lang="en-US" sz="2400" dirty="0" smtClean="0">
                <a:latin typeface="Courier" pitchFamily="2" charset="0"/>
              </a:rPr>
              <a:t>(irt5,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</a:t>
            </a:r>
            <a:r>
              <a:rPr lang="en-US" sz="2400" dirty="0" smtClean="0">
                <a:latin typeface="Courier" pitchFamily="2" charset="0"/>
              </a:rPr>
              <a:t>				paste</a:t>
            </a:r>
            <a:r>
              <a:rPr lang="en-US" sz="2400" dirty="0">
                <a:latin typeface="Courier" pitchFamily="2" charset="0"/>
              </a:rPr>
              <a:t>("Item",1:5,sep="_"))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20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Netica</a:t>
            </a:r>
            <a:r>
              <a:rPr lang="en-US" dirty="0" smtClean="0"/>
              <a:t>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Certain </a:t>
            </a:r>
            <a:r>
              <a:rPr lang="en-US" dirty="0" err="1" smtClean="0"/>
              <a:t>Netica</a:t>
            </a:r>
            <a:r>
              <a:rPr lang="en-US" dirty="0" smtClean="0"/>
              <a:t> objects (particularly, networks, nodes and node states) have names which must follow general variable naming conventions:</a:t>
            </a:r>
          </a:p>
          <a:p>
            <a:pPr lvl="1"/>
            <a:r>
              <a:rPr lang="en-US" dirty="0" smtClean="0"/>
              <a:t>Start with a letter</a:t>
            </a:r>
          </a:p>
          <a:p>
            <a:pPr lvl="1"/>
            <a:r>
              <a:rPr lang="en-US" dirty="0" smtClean="0"/>
              <a:t>Only contain letters, numbers and “_”</a:t>
            </a:r>
          </a:p>
          <a:p>
            <a:pPr lvl="1"/>
            <a:r>
              <a:rPr lang="en-US" dirty="0" smtClean="0"/>
              <a:t>No more than 40 chars</a:t>
            </a:r>
          </a:p>
          <a:p>
            <a:r>
              <a:rPr lang="en-US" dirty="0" smtClean="0"/>
              <a:t>Function </a:t>
            </a:r>
            <a:r>
              <a:rPr lang="en-US" dirty="0" err="1" smtClean="0">
                <a:latin typeface="Courier" pitchFamily="2" charset="0"/>
              </a:rPr>
              <a:t>is.IDname</a:t>
            </a:r>
            <a:r>
              <a:rPr lang="en-US" dirty="0" smtClean="0">
                <a:latin typeface="Courier" pitchFamily="2" charset="0"/>
              </a:rPr>
              <a:t>(</a:t>
            </a:r>
            <a:r>
              <a:rPr lang="en-US" dirty="0" err="1" smtClean="0">
                <a:latin typeface="Courier" pitchFamily="2" charset="0"/>
              </a:rPr>
              <a:t>str</a:t>
            </a:r>
            <a:r>
              <a:rPr lang="en-US" dirty="0" smtClean="0">
                <a:latin typeface="Courier" pitchFamily="2" charset="0"/>
              </a:rPr>
              <a:t>)</a:t>
            </a:r>
            <a:r>
              <a:rPr lang="en-US" dirty="0" smtClean="0"/>
              <a:t> checks rule, function </a:t>
            </a:r>
            <a:r>
              <a:rPr lang="en-US" dirty="0" err="1" smtClean="0">
                <a:latin typeface="Courier" pitchFamily="2" charset="0"/>
              </a:rPr>
              <a:t>as.IDname</a:t>
            </a:r>
            <a:r>
              <a:rPr lang="en-US" dirty="0" smtClean="0">
                <a:latin typeface="Courier" pitchFamily="2" charset="0"/>
              </a:rPr>
              <a:t>(</a:t>
            </a:r>
            <a:r>
              <a:rPr lang="en-US" dirty="0" err="1" smtClean="0">
                <a:latin typeface="Courier" pitchFamily="2" charset="0"/>
              </a:rPr>
              <a:t>str</a:t>
            </a:r>
            <a:r>
              <a:rPr lang="en-US" dirty="0" smtClean="0">
                <a:latin typeface="Courier" pitchFamily="2" charset="0"/>
              </a:rPr>
              <a:t>)</a:t>
            </a:r>
            <a:r>
              <a:rPr lang="en-US" dirty="0" smtClean="0"/>
              <a:t> coerces </a:t>
            </a:r>
            <a:r>
              <a:rPr lang="en-US" dirty="0" err="1" smtClean="0">
                <a:latin typeface="Courier" pitchFamily="2" charset="0"/>
              </a:rPr>
              <a:t>str</a:t>
            </a:r>
            <a:r>
              <a:rPr lang="en-US" dirty="0" smtClean="0"/>
              <a:t> to follow rules</a:t>
            </a:r>
          </a:p>
          <a:p>
            <a:r>
              <a:rPr lang="en-US" dirty="0" smtClean="0"/>
              <a:t>Be wary of long names, </a:t>
            </a:r>
            <a:r>
              <a:rPr lang="en-US" dirty="0" err="1" smtClean="0"/>
              <a:t>Netica</a:t>
            </a:r>
            <a:r>
              <a:rPr lang="en-US" dirty="0" smtClean="0"/>
              <a:t> sometimes internally adds symbols to names (particularly names of stub variables) so that names which are too long can fail at a later date.</a:t>
            </a:r>
          </a:p>
          <a:p>
            <a:r>
              <a:rPr lang="en-US" dirty="0" smtClean="0"/>
              <a:t>In addition to the name, networks, nodes and states have a title which does not have these restrictions.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1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1773</Words>
  <Application>Microsoft Office PowerPoint</Application>
  <PresentationFormat>On-screen Show (4:3)</PresentationFormat>
  <Paragraphs>298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Courier</vt:lpstr>
      <vt:lpstr>Palatino Linotype</vt:lpstr>
      <vt:lpstr>Office Theme</vt:lpstr>
      <vt:lpstr>RNetica</vt:lpstr>
      <vt:lpstr>Downloading</vt:lpstr>
      <vt:lpstr>License </vt:lpstr>
      <vt:lpstr>Installing the License Key</vt:lpstr>
      <vt:lpstr>The R heap and the Netica heap</vt:lpstr>
      <vt:lpstr>Active and Inactive pointers</vt:lpstr>
      <vt:lpstr>Tips for Dealing with Memory</vt:lpstr>
      <vt:lpstr>Example IRT5 net</vt:lpstr>
      <vt:lpstr>Netica Names</vt:lpstr>
      <vt:lpstr>Conditional Probability Tables (CPTs)</vt:lpstr>
      <vt:lpstr>CPAs and CPFs</vt:lpstr>
      <vt:lpstr>Extract.NeticaNode (node[])</vt:lpstr>
      <vt:lpstr>node[selection] &lt;- value</vt:lpstr>
      <vt:lpstr>Nodesets</vt:lpstr>
      <vt:lpstr>Node sets are useful in restoring networks</vt:lpstr>
      <vt:lpstr>NodeKinds</vt:lpstr>
      <vt:lpstr>Continuous Nodes</vt:lpstr>
      <vt:lpstr>Numeric Nodes</vt:lpstr>
      <vt:lpstr>RNetica functions grouped by Topic</vt:lpstr>
      <vt:lpstr>R-Netica interface</vt:lpstr>
      <vt:lpstr>Network Management</vt:lpstr>
      <vt:lpstr>Network Metadata</vt:lpstr>
      <vt:lpstr>Node Management</vt:lpstr>
      <vt:lpstr>Node Metadata</vt:lpstr>
      <vt:lpstr>Node States</vt:lpstr>
      <vt:lpstr>Node Sets</vt:lpstr>
      <vt:lpstr>Edges &amp; Graph Structure</vt:lpstr>
      <vt:lpstr>Probability Tables</vt:lpstr>
      <vt:lpstr>Graph Fragments</vt:lpstr>
      <vt:lpstr>Compiling the Network</vt:lpstr>
      <vt:lpstr>Entering Findings</vt:lpstr>
      <vt:lpstr>Network Queries</vt:lpstr>
      <vt:lpstr>Node Equations</vt:lpstr>
      <vt:lpstr>Case Streams</vt:lpstr>
      <vt:lpstr>Memory Streams</vt:lpstr>
      <vt:lpstr>Network Learning</vt:lpstr>
    </vt:vector>
  </TitlesOfParts>
  <Company>FSU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RNetica</dc:title>
  <dc:creator>Russell Almond</dc:creator>
  <cp:lastModifiedBy>Russell Almond</cp:lastModifiedBy>
  <cp:revision>34</cp:revision>
  <dcterms:created xsi:type="dcterms:W3CDTF">2015-02-24T18:14:10Z</dcterms:created>
  <dcterms:modified xsi:type="dcterms:W3CDTF">2015-03-02T16:03:46Z</dcterms:modified>
</cp:coreProperties>
</file>