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C0D5A0-F53E-404F-A541-1445A8C9112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B05F0-C09D-47F0-8947-39157057CD7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4B869-19BD-45EA-8689-01117D22BF9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5A01B-6B64-4624-A4C8-8E838307A37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ABA917E-DA67-4E5A-A77B-B685B161DCCC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57318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715F27-37FE-4A71-A5E8-737F966839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B8033D-EAE1-4852-8693-BCF752F084A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CB12168-E829-427E-B906-1ED772607A5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4293E-C6F8-4FAB-8C01-7F1A734F651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78C46-4FA5-40CA-B0B5-76A4A5A4142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F20B1-625A-4A18-AF32-3F9B89C0D5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253BDA4-61FB-465A-B1B6-AF0A7A9C69A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72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49C3-CF17-4922-A986-25D6040279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FCAFD33-9B70-446B-AE4A-02BA1561179F}" type="slidenum">
              <a:t>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21C191-1BD8-4308-8E5D-0AF9F70AAB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D0E4FA-297E-44D0-A605-4742E6EE04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B3D58-A901-4908-81B8-31ADE2ED16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E7E70DB-79FA-4BBB-ABCF-6D953F49FC79}" type="slidenum">
              <a:t>10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FDF8F3-BC6F-409C-8C6F-F1BBD22D5A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2F0AAF-6022-406E-97C1-C36C2007A5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EA036-5D14-415D-99FE-04D9BD2089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7A3BF4-E38F-4185-B909-9F93B53B18D2}" type="slidenum">
              <a:t>11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10D715-BA67-43AC-B509-2A7106D691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F340-89BF-4446-B36F-9EDBC1B308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7B045-1CF3-4258-BD3D-BDF86F666A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DD1E181-0A52-4F4E-99D4-632684BB07C1}" type="slidenum">
              <a:t>12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FF9626-ACA3-4B67-B417-73F9BFB1C6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68FCCB-BB4A-4C5F-964D-D999F75DD8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E75E1-E846-4E41-A481-89A89267C4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EAD5C87-6DB7-48A5-A45C-1734463141C9}" type="slidenum">
              <a:t>13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E8AF1E-9D13-4030-B51F-6E730B6542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923BFB-C113-47B6-ABA9-F7EB796D9B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9AD4A-DF78-41BE-8156-5297CFFDCE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40FBB0E-756B-475B-B944-96A1BF5B2923}" type="slidenum">
              <a:t>14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9FE493-3C6B-4C20-ACE3-A16C662B3E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12F2C2-29CC-4A23-98FC-DB4EC6D99D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428AD-9B6F-4625-AECB-CCC22E7EEC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2CD1C9-77AF-46DC-A684-A72F321A28D4}" type="slidenum">
              <a:t>15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5CB214-C7D7-4040-B583-A2AEC89EC8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A116AE-3E8D-4A74-AB02-AD932907B0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40707-2D8E-45E4-9400-F46B9DB7D2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026FC0F-4BAE-4A1C-AEC1-01D67E10E142}" type="slidenum">
              <a:t>16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5594C-7343-4F8C-974E-C1BA2C71F6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CB2102-8961-476F-9D33-FE750882F4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442D3-0F29-4A16-A017-B29FECAE13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9714F96-1A9F-444E-AD94-2A886B9F7E87}" type="slidenum">
              <a:t>17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D0058C-FB7A-4C94-85AE-4B046390ED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BA0E71-F439-4E11-A718-6627F730EF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FAF80-73CA-4AC0-ADD8-FA9F72F4FC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81F67E5-3784-48E8-B7AB-116D7E3B5163}" type="slidenum">
              <a:t>18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AA9C45-2F49-4813-817E-F3C9235A50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FD105A-60A4-4DFC-B15A-FDEFADEF82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8FE97-3B14-486C-AD34-25A7D01D1A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99187C1-ACDB-4805-BFD6-A8FC8FCEAFF5}" type="slidenum">
              <a:t>19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2768BA-72F0-464B-A53B-9BF743DE72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5E0B31-ABF0-4CFB-81FB-DB416A3ABD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066AF-0234-4BA7-8F71-9DADF5461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9E8E6F4-AEF6-417C-9956-82A3DCA3D6EB}" type="slidenum">
              <a:t>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C04376-CC81-4C3E-B399-F7207DD4B0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57EE01-FBD2-49B2-A483-9C47AA3E40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D1BB3-A346-47C4-BEE5-C298551CD1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7BD424-60A7-4798-A8D2-6328F0549FAD}" type="slidenum">
              <a:t>20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4054D1-B8C4-47D7-8295-389D2C6DE6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D6ED3D-FB0C-4616-BC3F-630677A71B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DD33F-65CD-45FA-8F26-B780909A14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18873B-5C6A-46E1-86C9-A83E67EF4C02}" type="slidenum">
              <a:t>21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95C80C-D337-4A6E-A394-4FDD05A9B6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E459B-D5A2-4E41-A99D-0C5243B6991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942BE-5736-4785-831D-ED43255570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8126728-CAF1-45FF-8640-87F607F32E1C}" type="slidenum">
              <a:t>22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08473C-1567-42D2-A461-3C183B5A36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BB178A-A779-46A8-BFF8-2D53B491C2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97C94-F975-4CC0-89E6-69B8EE81D8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DC5C35B-5BC9-4802-918B-8EE914B5A897}" type="slidenum">
              <a:t>23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A9224A-D78A-4C9B-9BC8-32A7FBF630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573BA-331F-4EB1-A6EF-E489998FE9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6CFFB-DBE4-4DEE-90F7-B35C13DBA1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9A9650-2D1F-4571-8F29-6B3B271D4AFD}" type="slidenum">
              <a:t>24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BDB07F-3B40-464E-BC02-69BB238E7D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C551AE-01C4-4058-9532-B64093D395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0062D-A137-490A-9990-AF373113CD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03FB93-640C-4C87-BEC7-3BD554EFDB28}" type="slidenum">
              <a:t>25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E7AB7D-7292-41F8-B1F3-C619CD0BE7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4BA53E-A276-467B-B50C-A39581A134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94C57-5D8D-4441-864E-349995FC36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5C4EAFC-4C6A-4F28-A25C-1FC4D8EC3548}" type="slidenum">
              <a:t>26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4ADF51-6F04-4410-8540-75D8C08C3B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8BD191-DC8C-418C-AF71-23329FB795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FA7B4-EABD-4BDD-BDEC-E2C5B75E5C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30E1824-C70A-4E9C-9D09-20112035D80D}" type="slidenum">
              <a:t>27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33E49B-4B12-4967-A681-52517CFE25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B9537A-638B-4895-AF9E-5354B06DB8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39433-BE1C-4D62-BCD5-337AF6D7CC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E66B28-E331-4380-BE9E-2C41441CBE60}" type="slidenum">
              <a:t>28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F2E19A-344E-474A-9B78-01175E7320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0ADB51-A741-4895-9DEA-13031414A5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3660F-E20F-452E-937B-63D2814E3E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07B99A9-7D04-4C8D-9F14-6BA22164769A}" type="slidenum">
              <a:t>29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06CA96-EB83-4DE3-AB7B-6E4EE2F8D3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57B137-B06B-4F6A-9879-350BEB4FD5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53B5-96A3-4635-BAA8-28A8E3F804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F07DB7-D811-47E2-8208-A27D2A1ECBC1}" type="slidenum">
              <a:t>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72C6DC-727A-43B5-934E-A760853617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732E5D-5489-40FE-82D7-D3EED5A67B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A3D5E-8997-459E-A87A-94A86BF9CD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EEDD08D-EB57-4B3F-9EB8-840752DEC325}" type="slidenum">
              <a:t>30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D5E449-012A-4299-8FE8-595D9DD5E1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F9ED8-82A0-41EF-944E-34080F12BF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18D82-ACAC-403C-AF01-ED8BF3BC9F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F42C6B-1B91-4EDE-B394-1B8794B8E829}" type="slidenum">
              <a:t>31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A81963-2EB3-4118-8C0F-BED9E4015E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7C1193-35C1-4AC3-A6AC-75BB2E56B6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ED80-37C5-4084-A3D7-86F0B66065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920FF-D60A-4DED-803B-918492ECDF56}" type="slidenum">
              <a:t>32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D603D2-54AA-4994-BCAB-18970893A6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027C5-1068-4D2F-9E44-C19DF13955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4EB9F-9FDC-42AF-B477-7DD31E3F6F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7C20D3B-19A5-46C8-AA02-BAA250B60C14}" type="slidenum">
              <a:t>33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EE6804-551F-47F6-AB81-D9A1327693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CEC306-64CC-44DB-812D-DD8216565E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6B8E-9319-4921-A18B-90BEA47BD1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BB02A6B-F0DD-4AC4-A6AA-3544C7C6F81E}" type="slidenum">
              <a:t>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6C9261-1031-4F21-AD5B-DCB70D5F66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25F8FC-6C5C-4CB1-881E-2CB4F8ABCC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16E51-283A-436D-AD5F-8489B23F192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79C5C3A-8455-4C18-8AE1-2BE610D1575B}" type="slidenum">
              <a:t>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7ACBB-AC30-4DD4-AF4C-2968AA0C4F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0DC5D-EE5D-48D0-8300-CCB735C5B2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7C493-4663-4F29-9D4C-D26F0E074D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0B44027-D8A0-4918-AB5B-FF897DD30E5D}" type="slidenum">
              <a:t>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0421F1-E6C5-4DD5-8346-661C74E489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79BD59-7F61-44F9-9405-23AAEAB5B5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32710-3A63-46EE-91D2-D647B09846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5FB7BD-A7AA-4053-818D-43AEAA363F46}" type="slidenum">
              <a:t>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923165-89A0-421E-9794-78BECA8E56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CE109A-B3FE-4030-BEC8-15E373284D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A5BDF-60BB-4ADD-9012-DCBDBE911B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4D1B457-42ED-4ACD-9504-C7288BBAC89B}" type="slidenum">
              <a:t>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436877-2D83-4FEF-B716-B15B40BD779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9BBB20-52EB-4CA9-83CA-6B61489DDA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BB3DF-0264-49FD-B875-A9CF7EF05E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E2B3DBD-E67D-4AA3-9409-0C8028A8AD36}" type="slidenum">
              <a:t>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579C83-A60E-44A1-B4D3-62F20D534C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B1F48-3888-4218-993D-BDBDD23BB0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6D15-B0BE-4930-B336-2BC57CF71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3114D-BC50-41E2-A538-562A156C5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BDC89-E514-429C-BE96-368A6066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2A717-C9B1-49CD-A4D5-9E386AAE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BB9B-BEC3-4121-A7B9-769984CE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A93116-4A13-4599-913B-E558EA9CF81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36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94C9-84E6-48A1-A876-457EA1BA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A149A-F27E-4607-8534-A5459B3B0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3348-B3C8-419E-835D-93FCD894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D82A-78CA-4C38-85DB-313BF3A8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F183F-8068-4A5E-8CEF-939DE835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D795F3-CC90-42E4-A9C9-32F3B1FDBEA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13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64612-3FF1-4D06-8D6A-938A1C438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171FA-88E8-4B2C-9A35-975208F0D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AFD0-5401-4ABA-B48D-4D1D2F6F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2564A-02EB-4CBC-8A75-F3C21D59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3451-E2C8-436F-A573-40AE6CC7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338CE3-44BB-491E-B331-991B953D01E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10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9915-3DB2-4590-BAF0-AA8CC7BE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F66B-CCF1-4A43-A7D5-A61CA3D7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D7F1-D068-43DB-8E9C-3B8F1347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3F62-F4B2-44BC-B379-7D672430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B0C39-0048-42B1-A1BC-8545808E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AAE546-A559-45ED-9498-B89894D12D0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08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6C7B-26E8-4E01-9016-06F042E5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045DC-E5B6-48B7-812B-FEA71BFAA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28FC-0FC9-4E83-9E81-9A3B4536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B0BFD-F3A1-49D0-8085-DFE5F808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4A57E-352F-49A9-AD70-E6D85A65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7E3403-E4CC-443F-A1BC-569DDA25F7B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07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0360-45C2-466C-86CC-8CB605A1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50E3-11B0-42C4-BAF3-184B21394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FB983-FC9E-438B-9E49-3C32477AA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2723F-5714-45E5-BCE8-6887119A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2A7C7-5431-4358-A49E-2A13F78B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0D748-6A1D-4055-9C7D-548A0434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9FBD54-0B57-45D9-8F68-32C964B7EAC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43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4D6A-71AF-462D-95BA-91647137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54179-D5A9-443C-8DC4-67B14A096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6C2BB-86CF-4A0D-9872-7204F120E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92B56-BA09-4503-94AE-B4F4E8BB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DC34D-1D04-4592-829D-99874B675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CDD74-7711-408F-8A7A-F0F31390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23783-1896-45AE-A1F0-85C1CE7E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19FA9-5798-4B55-A467-BAA597BF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7CE5FF-4B22-419E-A255-1DFD78FF0D0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50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7E82-E6F8-4308-B9EC-A3156D1A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0FA3E-43DA-422F-8A49-B102014C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14203-CDD3-4951-AD44-F341DBED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EF80D-F1EE-4D1D-A0AC-EEDD5F3C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868FE9-D6B3-44C6-9CCF-09FB51EC1CA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1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DEF5E-C235-42E3-9648-93B2F169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8195F-87C9-4A36-BB5E-E6346A48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73B4F-AE51-4F5C-81F5-98C906F7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6E069B-40EB-42AD-8DC8-F0A3481E1C0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79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558A-64A3-4985-83CA-4D453843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7AD3-4214-4BCD-9895-A31A78E9F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C1732-7F15-410A-8804-131DC4F54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E2568-FCBC-460B-B778-500B9738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0D806-026B-498F-B6BB-5A95D89E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66B67-3864-48DE-8E13-04F9E4D8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CFA98D-C3A0-466B-97B7-2F67B126B40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54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6C91-DE10-4D1C-A25B-FD92ED80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F0FBA-FB9F-4294-B53C-812614F84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5B00D-66D6-4A24-ABFA-113B2F0C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D8F3C-888E-407A-A9DA-8BFFB8C2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EBEF6-8D56-44D8-8B08-55D05B18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F6CE8-7BB9-425B-84F3-B0624810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55E442-BAE8-4910-A7DD-829A117DB8A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70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7FDD6-9579-44E1-9912-3FEBBD02AE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BB068-C1F9-423C-8DCF-4685E7EBA2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DC1B0-817B-42B3-A75E-876B26E6835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E33B-E53E-475D-A055-B76FF7A8A8A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39E3-8F81-47A9-8B6C-16D269C1A66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15E1F41-FA49-4E0B-B3A3-42DD9861659D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krzemi1.wordpress.com/2017/07/12/your-own-error-co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ralph-mcardell/article-cxx11-exception-support-example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C6BC-4FF7-4FCD-A5D2-1F31C024FA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764417"/>
            <a:ext cx="9071640" cy="1477328"/>
          </a:xfrm>
        </p:spPr>
        <p:txBody>
          <a:bodyPr>
            <a:spAutoFit/>
          </a:bodyPr>
          <a:lstStyle/>
          <a:p>
            <a:pPr lvl="0"/>
            <a:r>
              <a:rPr lang="en-GB" sz="4800" dirty="0">
                <a:latin typeface="+mn-lt"/>
              </a:rPr>
              <a:t>C++11</a:t>
            </a:r>
            <a:br>
              <a:rPr lang="en-GB" sz="4800" dirty="0">
                <a:latin typeface="+mn-lt"/>
              </a:rPr>
            </a:br>
            <a:r>
              <a:rPr lang="en-GB" sz="4800" dirty="0">
                <a:latin typeface="+mn-lt"/>
              </a:rPr>
              <a:t>An error code of your very 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83667-C8CA-4EEE-88D4-817D6651D45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5657980"/>
            <a:ext cx="9071640" cy="1512000"/>
          </a:xfrm>
        </p:spPr>
        <p:txBody>
          <a:bodyPr anchor="ctr">
            <a:spAutoFit/>
          </a:bodyPr>
          <a:lstStyle/>
          <a:p>
            <a:pPr lvl="0" algn="ctr"/>
            <a:r>
              <a:rPr lang="en-GB" dirty="0"/>
              <a:t>Ralph </a:t>
            </a:r>
            <a:r>
              <a:rPr lang="en-GB" dirty="0" err="1"/>
              <a:t>McArdell</a:t>
            </a:r>
            <a:endParaRPr lang="en-GB" dirty="0"/>
          </a:p>
          <a:p>
            <a:pPr lvl="0" algn="ctr"/>
            <a:r>
              <a:rPr lang="en-GB" dirty="0"/>
              <a:t>ACCU London</a:t>
            </a:r>
          </a:p>
          <a:p>
            <a:pPr lvl="0" algn="ctr"/>
            <a:r>
              <a:rPr lang="en-GB" dirty="0"/>
              <a:t>26</a:t>
            </a:r>
            <a:r>
              <a:rPr lang="en-GB" baseline="30000" dirty="0"/>
              <a:t>th</a:t>
            </a:r>
            <a:r>
              <a:rPr lang="en-GB" dirty="0"/>
              <a:t> September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2FF4-AB14-4FAC-890F-9BB6273D1C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rgbClr val="999999"/>
                </a:solidFill>
                <a:latin typeface="+mn-lt"/>
              </a:rPr>
              <a:t>C++11 error code support: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provided error value </a:t>
            </a:r>
            <a:r>
              <a:rPr lang="en-GB" dirty="0" err="1">
                <a:latin typeface="+mn-lt"/>
              </a:rPr>
              <a:t>enums</a:t>
            </a:r>
            <a:endParaRPr lang="en-GB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EC340-362E-4344-8FC8-70EC811680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Bef>
                <a:spcPts val="600"/>
              </a:spcBef>
              <a:spcAft>
                <a:spcPts val="2400"/>
              </a:spcAft>
            </a:pPr>
            <a:r>
              <a:rPr lang="en-GB" sz="2800" dirty="0">
                <a:solidFill>
                  <a:srgbClr val="333333"/>
                </a:solidFill>
                <a:latin typeface="+mn-lt"/>
              </a:rPr>
              <a:t>•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errc</a:t>
            </a:r>
            <a:br>
              <a:rPr lang="en-GB" sz="2800" dirty="0">
                <a:solidFill>
                  <a:srgbClr val="B22146"/>
                </a:solidFill>
                <a:latin typeface="+mn-lt"/>
              </a:rPr>
            </a:br>
            <a:r>
              <a:rPr lang="en-GB" sz="2800" dirty="0">
                <a:solidFill>
                  <a:srgbClr val="B22146"/>
                </a:solidFill>
                <a:latin typeface="+mn-lt"/>
              </a:rPr>
              <a:t>	</a:t>
            </a:r>
            <a:r>
              <a:rPr lang="en-GB" sz="2800" dirty="0">
                <a:solidFill>
                  <a:srgbClr val="333333"/>
                </a:solidFill>
                <a:latin typeface="+mn-lt"/>
              </a:rPr>
              <a:t>- portable error </a:t>
            </a:r>
            <a:r>
              <a:rPr lang="en-GB" sz="2800" dirty="0">
                <a:solidFill>
                  <a:srgbClr val="6600CC"/>
                </a:solidFill>
                <a:latin typeface="+mn-lt"/>
              </a:rPr>
              <a:t>condition</a:t>
            </a:r>
            <a:r>
              <a:rPr lang="en-GB" sz="2800" dirty="0">
                <a:solidFill>
                  <a:srgbClr val="333333"/>
                </a:solidFill>
                <a:latin typeface="+mn-lt"/>
              </a:rPr>
              <a:t> values</a:t>
            </a:r>
            <a:br>
              <a:rPr lang="en-GB" sz="2800" dirty="0">
                <a:solidFill>
                  <a:srgbClr val="333333"/>
                </a:solidFill>
                <a:latin typeface="+mn-lt"/>
              </a:rPr>
            </a:br>
            <a:r>
              <a:rPr lang="en-GB" sz="2800" dirty="0">
                <a:solidFill>
                  <a:srgbClr val="333333"/>
                </a:solidFill>
                <a:latin typeface="+mn-lt"/>
              </a:rPr>
              <a:t>	  corresponding to POSIX error codes</a:t>
            </a:r>
          </a:p>
          <a:p>
            <a:pPr lvl="0">
              <a:spcBef>
                <a:spcPts val="600"/>
              </a:spcBef>
              <a:spcAft>
                <a:spcPts val="2400"/>
              </a:spcAft>
            </a:pPr>
            <a:r>
              <a:rPr lang="en-GB" sz="2800" dirty="0">
                <a:solidFill>
                  <a:srgbClr val="333333"/>
                </a:solidFill>
                <a:latin typeface="+mn-lt"/>
              </a:rPr>
              <a:t>•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io_errc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 </a:t>
            </a:r>
            <a:br>
              <a:rPr lang="en-GB" sz="2800" dirty="0">
                <a:solidFill>
                  <a:srgbClr val="B22146"/>
                </a:solidFill>
                <a:latin typeface="+mn-lt"/>
              </a:rPr>
            </a:br>
            <a:r>
              <a:rPr lang="en-GB" sz="2800" dirty="0">
                <a:solidFill>
                  <a:srgbClr val="B22146"/>
                </a:solidFill>
                <a:latin typeface="+mn-lt"/>
              </a:rPr>
              <a:t>	</a:t>
            </a:r>
            <a:r>
              <a:rPr lang="en-GB" sz="2800" dirty="0">
                <a:solidFill>
                  <a:srgbClr val="333333"/>
                </a:solidFill>
                <a:latin typeface="+mn-lt"/>
              </a:rPr>
              <a:t>- error codes reported by </a:t>
            </a:r>
            <a:r>
              <a:rPr lang="en-GB" sz="2800" dirty="0" err="1">
                <a:solidFill>
                  <a:srgbClr val="333333"/>
                </a:solidFill>
                <a:latin typeface="+mn-lt"/>
              </a:rPr>
              <a:t>IOStreams</a:t>
            </a:r>
            <a:br>
              <a:rPr lang="en-GB" sz="2800" dirty="0">
                <a:solidFill>
                  <a:srgbClr val="333333"/>
                </a:solidFill>
                <a:latin typeface="+mn-lt"/>
              </a:rPr>
            </a:br>
            <a:r>
              <a:rPr lang="en-GB" sz="2800" dirty="0">
                <a:solidFill>
                  <a:srgbClr val="333333"/>
                </a:solidFill>
                <a:latin typeface="+mn-lt"/>
              </a:rPr>
              <a:t>	   via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ios_base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::failure</a:t>
            </a:r>
          </a:p>
          <a:p>
            <a:pPr lvl="0">
              <a:spcBef>
                <a:spcPts val="600"/>
              </a:spcBef>
              <a:spcAft>
                <a:spcPts val="2400"/>
              </a:spcAft>
            </a:pPr>
            <a:r>
              <a:rPr lang="en-GB" sz="2800" dirty="0">
                <a:solidFill>
                  <a:srgbClr val="333333"/>
                </a:solidFill>
                <a:latin typeface="+mn-lt"/>
              </a:rPr>
              <a:t>•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future_errc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 </a:t>
            </a:r>
            <a:br>
              <a:rPr lang="en-GB" sz="2800" dirty="0">
                <a:solidFill>
                  <a:srgbClr val="B22146"/>
                </a:solidFill>
                <a:latin typeface="+mn-lt"/>
              </a:rPr>
            </a:br>
            <a:r>
              <a:rPr lang="en-GB" sz="2800" dirty="0">
                <a:solidFill>
                  <a:srgbClr val="B22146"/>
                </a:solidFill>
                <a:latin typeface="+mn-lt"/>
              </a:rPr>
              <a:t>	</a:t>
            </a:r>
            <a:r>
              <a:rPr lang="en-GB" sz="2800" dirty="0">
                <a:solidFill>
                  <a:srgbClr val="333333"/>
                </a:solidFill>
                <a:latin typeface="+mn-lt"/>
              </a:rPr>
              <a:t>- error codes reported by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future_error</a:t>
            </a:r>
            <a:endParaRPr lang="en-GB" sz="2800" dirty="0">
              <a:solidFill>
                <a:srgbClr val="B2214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9B4C-4617-45BD-ABE8-ECD2197E26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dirty="0">
                <a:solidFill>
                  <a:srgbClr val="000000"/>
                </a:solidFill>
                <a:latin typeface="+mn-lt"/>
              </a:rPr>
              <a:t>error values, categories and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40B70-F28E-4F72-8A94-5DCCB8915E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755746"/>
          </a:xfrm>
        </p:spPr>
        <p:txBody>
          <a:bodyPr/>
          <a:lstStyle/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>
                <a:solidFill>
                  <a:srgbClr val="0000CC"/>
                </a:solidFill>
              </a:rPr>
              <a:t>Error value</a:t>
            </a:r>
            <a:r>
              <a:rPr lang="en-GB" sz="2800" dirty="0"/>
              <a:t> – an integer value representing an error in a specific domain: member of a set of error values</a:t>
            </a:r>
          </a:p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>
                <a:solidFill>
                  <a:srgbClr val="0000CC"/>
                </a:solidFill>
              </a:rPr>
              <a:t>Error category</a:t>
            </a:r>
            <a:r>
              <a:rPr lang="en-GB" sz="2800" dirty="0"/>
              <a:t> – a set of error values for a specific domain or sub-system</a:t>
            </a:r>
          </a:p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>
                <a:solidFill>
                  <a:srgbClr val="0000CC"/>
                </a:solidFill>
              </a:rPr>
              <a:t>Error code</a:t>
            </a:r>
            <a:r>
              <a:rPr lang="en-GB" sz="2800" dirty="0"/>
              <a:t> – an {error value, error category} pair </a:t>
            </a:r>
            <a:br>
              <a:rPr lang="en-GB" sz="2800" dirty="0"/>
            </a:br>
            <a:r>
              <a:rPr lang="en-GB" sz="2800" dirty="0"/>
              <a:t> </a:t>
            </a:r>
            <a:br>
              <a:rPr lang="en-GB" sz="2800" dirty="0"/>
            </a:br>
            <a:r>
              <a:rPr lang="en-GB" dirty="0"/>
              <a:t>[note: similarly an error condition is a </a:t>
            </a:r>
            <a:br>
              <a:rPr lang="en-GB" dirty="0"/>
            </a:br>
            <a:r>
              <a:rPr lang="en-GB" dirty="0"/>
              <a:t> {portable error value, error category} pair]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8C2B-0597-4491-89D4-F0218D8E95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3200" dirty="0">
                <a:solidFill>
                  <a:srgbClr val="000000"/>
                </a:solidFill>
                <a:latin typeface="+mn-lt"/>
              </a:rPr>
              <a:t>requirements on our error value </a:t>
            </a:r>
            <a:r>
              <a:rPr lang="en-GB" sz="3200" dirty="0" err="1">
                <a:solidFill>
                  <a:srgbClr val="000000"/>
                </a:solidFill>
                <a:latin typeface="+mn-lt"/>
              </a:rPr>
              <a:t>enum</a:t>
            </a:r>
            <a:r>
              <a:rPr lang="en-GB" sz="3200" dirty="0">
                <a:solidFill>
                  <a:srgbClr val="000000"/>
                </a:solidFill>
                <a:latin typeface="+mn-lt"/>
              </a:rPr>
              <a:t>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3539E-399B-4EC4-B553-BB2A6F34C0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52479"/>
            <a:ext cx="9071640" cy="5128768"/>
          </a:xfrm>
        </p:spPr>
        <p:txBody>
          <a:bodyPr/>
          <a:lstStyle/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3200" dirty="0"/>
              <a:t>All underlying values will correctly convert to </a:t>
            </a:r>
            <a:r>
              <a:rPr lang="en-GB" sz="3200" dirty="0" err="1">
                <a:solidFill>
                  <a:srgbClr val="B22146"/>
                </a:solidFill>
              </a:rPr>
              <a:t>int</a:t>
            </a:r>
            <a:endParaRPr lang="en-GB" sz="3200" dirty="0">
              <a:solidFill>
                <a:srgbClr val="B22146"/>
              </a:solidFill>
            </a:endParaRPr>
          </a:p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3200" dirty="0"/>
              <a:t>0 (zero) must be reserved to mean ‘OK, no error’</a:t>
            </a:r>
            <a:br>
              <a:rPr lang="en-GB" sz="3200" dirty="0"/>
            </a:br>
            <a:r>
              <a:rPr lang="en-GB" sz="1000" dirty="0"/>
              <a:t>  </a:t>
            </a:r>
            <a:br>
              <a:rPr lang="en-GB" sz="3200" dirty="0"/>
            </a:br>
            <a:r>
              <a:rPr lang="en-GB" sz="3200" dirty="0"/>
              <a:t> - Even if our error value types do not provide an OK enumeration value of 0 explicitly so long as a value of 0 is not reserved for an error value then we can create a zero valued instance of the error </a:t>
            </a:r>
            <a:r>
              <a:rPr lang="en-GB" sz="3200" dirty="0" err="1"/>
              <a:t>enum</a:t>
            </a:r>
            <a:r>
              <a:rPr lang="en-GB" sz="3200" dirty="0"/>
              <a:t>, for example:</a:t>
            </a:r>
            <a:br>
              <a:rPr lang="en-GB" sz="3200" dirty="0">
                <a:latin typeface="Liberation Sans" pitchFamily="34"/>
              </a:rPr>
            </a:br>
            <a:r>
              <a:rPr lang="en-GB" sz="1000" dirty="0">
                <a:latin typeface="Liberation Sans" pitchFamily="34"/>
              </a:rPr>
              <a:t> </a:t>
            </a:r>
            <a:br>
              <a:rPr lang="en-GB" dirty="0">
                <a:latin typeface="Liberation Sans" pitchFamily="34"/>
              </a:rPr>
            </a:br>
            <a:r>
              <a:rPr lang="en-GB" sz="200" dirty="0">
                <a:latin typeface="Liberation Sans" pitchFamily="34"/>
              </a:rPr>
              <a:t> </a:t>
            </a:r>
            <a:br>
              <a:rPr lang="en-GB" dirty="0">
                <a:latin typeface="Liberation Sans" pitchFamily="34"/>
              </a:rPr>
            </a:br>
            <a:r>
              <a:rPr lang="en-GB" sz="2800" dirty="0">
                <a:latin typeface="Liberation Sans" pitchFamily="34"/>
              </a:rPr>
              <a:t>     </a:t>
            </a:r>
            <a:r>
              <a:rPr lang="en-GB" sz="3200" dirty="0" err="1">
                <a:solidFill>
                  <a:srgbClr val="B22146"/>
                </a:solidFill>
                <a:latin typeface="Arial Narrow" panose="020B0606020202030204" pitchFamily="34" charset="0"/>
              </a:rPr>
              <a:t>the_game</a:t>
            </a:r>
            <a:r>
              <a:rPr lang="en-GB" sz="3200" dirty="0">
                <a:solidFill>
                  <a:srgbClr val="B22146"/>
                </a:solidFill>
                <a:latin typeface="Arial Narrow" panose="020B0606020202030204" pitchFamily="34" charset="0"/>
              </a:rPr>
              <a:t>::</a:t>
            </a:r>
            <a:r>
              <a:rPr lang="en-GB" sz="3200" dirty="0" err="1">
                <a:solidFill>
                  <a:srgbClr val="B22146"/>
                </a:solidFill>
                <a:latin typeface="Arial Narrow" panose="020B0606020202030204" pitchFamily="34" charset="0"/>
              </a:rPr>
              <a:t>appengine_error</a:t>
            </a:r>
            <a:r>
              <a:rPr lang="en-GB" sz="3200" dirty="0">
                <a:solidFill>
                  <a:srgbClr val="B22146"/>
                </a:solidFill>
                <a:latin typeface="Arial Narrow" panose="020B0606020202030204" pitchFamily="34" charset="0"/>
              </a:rPr>
              <a:t> </a:t>
            </a:r>
            <a:r>
              <a:rPr lang="en-GB" sz="3200" dirty="0" err="1">
                <a:solidFill>
                  <a:srgbClr val="B22146"/>
                </a:solidFill>
                <a:latin typeface="Arial Narrow" panose="020B0606020202030204" pitchFamily="34" charset="0"/>
              </a:rPr>
              <a:t>ok_code_zero_value</a:t>
            </a:r>
            <a:r>
              <a:rPr lang="en-GB" sz="3200" dirty="0">
                <a:solidFill>
                  <a:srgbClr val="B22146"/>
                </a:solidFill>
                <a:latin typeface="Arial Narrow" panose="020B0606020202030204" pitchFamily="34" charset="0"/>
              </a:rPr>
              <a:t>{};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448E-53D9-459D-88A5-315C646B11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32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sz="32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GB" sz="3200" dirty="0" err="1">
                <a:solidFill>
                  <a:srgbClr val="000000"/>
                </a:solidFill>
                <a:latin typeface="+mn-lt"/>
              </a:rPr>
              <a:t>error_code</a:t>
            </a:r>
            <a:r>
              <a:rPr lang="en-GB" sz="3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sz="32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GB" sz="3200" dirty="0" err="1">
                <a:solidFill>
                  <a:srgbClr val="000000"/>
                </a:solidFill>
                <a:latin typeface="+mn-lt"/>
              </a:rPr>
              <a:t>error_category</a:t>
            </a:r>
            <a:r>
              <a:rPr lang="en-GB" sz="3200" dirty="0">
                <a:solidFill>
                  <a:srgbClr val="000000"/>
                </a:solidFill>
                <a:latin typeface="+mn-lt"/>
              </a:rPr>
              <a:t> relationship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A262EC5-70D4-45FB-9A21-DE19D128692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10480" y="2445480"/>
            <a:ext cx="9072000" cy="2946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570F-1718-421F-B2DC-A318134E1B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32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sz="32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GB" sz="3200" dirty="0" err="1">
                <a:solidFill>
                  <a:srgbClr val="000000"/>
                </a:solidFill>
                <a:latin typeface="+mn-lt"/>
              </a:rPr>
              <a:t>error_category</a:t>
            </a:r>
            <a:r>
              <a:rPr lang="en-GB" sz="3200" dirty="0">
                <a:solidFill>
                  <a:srgbClr val="000000"/>
                </a:solidFill>
                <a:latin typeface="+mn-lt"/>
              </a:rPr>
              <a:t>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D6A4C-7E34-41CA-889C-5AAD0F4941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414916" cy="5561658"/>
          </a:xfrm>
        </p:spPr>
        <p:txBody>
          <a:bodyPr/>
          <a:lstStyle/>
          <a:p>
            <a:pPr lvl="0"/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class </a:t>
            </a:r>
            <a:r>
              <a:rPr lang="en-GB" sz="20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error_category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b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{</a:t>
            </a:r>
            <a:b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public:</a:t>
            </a:r>
            <a:b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	virtual ~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error_category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() 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  <a:b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800" dirty="0">
                <a:latin typeface="Arial Narrow" panose="020B0606020202030204" pitchFamily="34" charset="0"/>
                <a:cs typeface="Courier New" panose="02070309020205020404" pitchFamily="49" charset="0"/>
              </a:rPr>
              <a:t>  </a:t>
            </a:r>
            <a:b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error_category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error_category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&amp;) = delete;</a:t>
            </a:r>
            <a:b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error_category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&amp; operator=(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error_category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&amp;) = delete;</a:t>
            </a:r>
            <a:b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 </a:t>
            </a:r>
            <a:b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virtual </a:t>
            </a:r>
            <a:r>
              <a:rPr lang="en-GB" sz="24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char* </a:t>
            </a:r>
            <a:r>
              <a:rPr lang="en-GB" sz="2400" b="1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name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() </a:t>
            </a:r>
            <a:r>
              <a:rPr lang="en-GB" sz="24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= 0;</a:t>
            </a:r>
            <a:b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virtual string </a:t>
            </a:r>
            <a:r>
              <a:rPr lang="en-GB" sz="2400" b="1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message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ev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) </a:t>
            </a:r>
            <a:r>
              <a:rPr lang="en-GB" sz="24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= 0;</a:t>
            </a:r>
            <a:b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 </a:t>
            </a:r>
            <a:br>
              <a:rPr lang="en-GB" sz="20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400" dirty="0"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virtual </a:t>
            </a:r>
            <a:r>
              <a:rPr lang="en-GB" sz="18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error_condition</a:t>
            </a: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default_error_condition</a:t>
            </a: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ev</a:t>
            </a: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) </a:t>
            </a:r>
            <a:r>
              <a:rPr lang="en-GB" sz="18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  <a:b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	virtual bool equivalent(</a:t>
            </a:r>
            <a:r>
              <a:rPr lang="en-GB" sz="18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 code, </a:t>
            </a:r>
            <a:r>
              <a:rPr lang="en-GB" sz="18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error_condition</a:t>
            </a: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&amp; condition) </a:t>
            </a:r>
            <a:r>
              <a:rPr lang="en-GB" sz="18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  <a:b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	virtual bool equivalent(</a:t>
            </a:r>
            <a:r>
              <a:rPr lang="en-GB" sz="18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error_code</a:t>
            </a: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&amp; code, </a:t>
            </a:r>
            <a:r>
              <a:rPr lang="en-GB" sz="18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 condition) </a:t>
            </a:r>
            <a:r>
              <a:rPr lang="en-GB" sz="18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  <a:b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800" dirty="0">
                <a:latin typeface="Arial Narrow" panose="020B0606020202030204" pitchFamily="34" charset="0"/>
                <a:cs typeface="Courier New" panose="02070309020205020404" pitchFamily="49" charset="0"/>
              </a:rPr>
              <a:t>  </a:t>
            </a:r>
            <a:b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	bool operator==(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error_category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&amp; 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rhs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) 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  <a:b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	bool operator!=(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error_category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&amp; 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rhs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) 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  <a:b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	bool operator&lt;(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error_category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&amp; 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rhs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) 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  <a:br>
              <a:rPr lang="en-GB" sz="20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};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8C8C-FAFE-4BFD-843A-A516193753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70735"/>
            <a:ext cx="9071640" cy="923330"/>
          </a:xfrm>
        </p:spPr>
        <p:txBody>
          <a:bodyPr>
            <a:spAutoFit/>
          </a:bodyPr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32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sz="32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GB" sz="3200" dirty="0" err="1">
                <a:solidFill>
                  <a:srgbClr val="000000"/>
                </a:solidFill>
                <a:latin typeface="+mn-lt"/>
              </a:rPr>
              <a:t>error_code</a:t>
            </a:r>
            <a:r>
              <a:rPr lang="en-GB" sz="3200" dirty="0">
                <a:solidFill>
                  <a:srgbClr val="000000"/>
                </a:solidFill>
                <a:latin typeface="+mn-lt"/>
              </a:rPr>
              <a:t>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AB019-3E94-4016-B310-7CA4F85A08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94065"/>
            <a:ext cx="9251819" cy="6165610"/>
          </a:xfrm>
        </p:spPr>
        <p:txBody>
          <a:bodyPr/>
          <a:lstStyle/>
          <a:p>
            <a:pPr lvl="0">
              <a:spcBef>
                <a:spcPts val="1701"/>
              </a:spcBef>
              <a:spcAft>
                <a:spcPts val="283"/>
              </a:spcAft>
            </a:pP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error_code</a:t>
            </a:r>
            <a:b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{</a:t>
            </a:r>
            <a:b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public:</a:t>
            </a:r>
            <a:b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error_code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() 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  <a:b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GB" sz="1800" b="1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error_code</a:t>
            </a:r>
            <a:r>
              <a:rPr lang="en-GB" sz="1800" b="1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</a:t>
            </a:r>
            <a:r>
              <a:rPr lang="en-GB" sz="1800" b="1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val</a:t>
            </a:r>
            <a:r>
              <a:rPr lang="en-GB" sz="1800" b="1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GB" sz="1800" b="1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1800" b="1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error_category</a:t>
            </a:r>
            <a:r>
              <a:rPr lang="en-GB" sz="1800" b="1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&amp; cat) </a:t>
            </a:r>
            <a:r>
              <a:rPr lang="en-GB" sz="1800" b="1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1800" b="1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  <a:br>
              <a:rPr lang="en-GB" sz="1800" b="1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800" b="1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 </a:t>
            </a:r>
            <a:br>
              <a:rPr lang="en-GB" sz="1800" b="1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template &lt;class 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ErrorCodeEnum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&gt;</a:t>
            </a:r>
            <a:b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error_code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ErrorCodeEnum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e) 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  <a:br>
              <a:rPr lang="en-GB" sz="16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 </a:t>
            </a:r>
            <a:br>
              <a:rPr lang="en-GB" sz="16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template &lt;class 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ErrorCodeEnum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&gt;</a:t>
            </a:r>
            <a:b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error_code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&amp; operator=(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ErrorCodeEnum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e) 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  <a:b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 </a:t>
            </a:r>
            <a:b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800" dirty="0"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value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() 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  <a:b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error_category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&amp; </a:t>
            </a:r>
            <a:r>
              <a:rPr lang="en-GB" sz="1800" b="1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category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() 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  <a:b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string </a:t>
            </a:r>
            <a:r>
              <a:rPr lang="en-GB" sz="1800" b="1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message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() 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  <a:b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explicit operator </a:t>
            </a:r>
            <a:r>
              <a:rPr lang="en-GB" sz="1800" b="1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bool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() 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  <a:b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 </a:t>
            </a:r>
            <a:b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	void assign(</a:t>
            </a:r>
            <a:r>
              <a:rPr lang="en-GB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error_category</a:t>
            </a: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&amp; cat) </a:t>
            </a:r>
            <a:r>
              <a:rPr lang="en-GB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  <a:b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	void clear() </a:t>
            </a:r>
            <a:r>
              <a:rPr lang="en-GB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  <a:b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GB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error_condition</a:t>
            </a: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default_error_condition</a:t>
            </a: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() </a:t>
            </a:r>
            <a:r>
              <a:rPr lang="en-GB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  <a:b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private:</a:t>
            </a:r>
            <a:b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GB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_; // exposition only</a:t>
            </a:r>
            <a:b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    	</a:t>
            </a:r>
            <a:r>
              <a:rPr lang="en-GB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error_category</a:t>
            </a: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* cat_; // exposition only</a:t>
            </a:r>
            <a:b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};</a:t>
            </a:r>
          </a:p>
          <a:p>
            <a:pPr lvl="0"/>
            <a:endParaRPr lang="en-GB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B9D1-A7A6-4324-9C70-D0D054C76C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70735"/>
            <a:ext cx="9071640" cy="923330"/>
          </a:xfrm>
        </p:spPr>
        <p:txBody>
          <a:bodyPr>
            <a:spAutoFit/>
          </a:bodyPr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32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sz="32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GB" sz="3200" dirty="0" err="1">
                <a:solidFill>
                  <a:srgbClr val="000000"/>
                </a:solidFill>
                <a:latin typeface="+mn-lt"/>
              </a:rPr>
              <a:t>error_code</a:t>
            </a:r>
            <a:r>
              <a:rPr lang="en-GB" sz="3200" dirty="0">
                <a:solidFill>
                  <a:srgbClr val="000000"/>
                </a:solidFill>
                <a:latin typeface="+mn-lt"/>
              </a:rPr>
              <a:t> details – non-member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EDB22-C3C9-42D0-A94D-93B32FB80B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91892" y="2232901"/>
            <a:ext cx="8583747" cy="3997417"/>
          </a:xfrm>
        </p:spPr>
        <p:txBody>
          <a:bodyPr/>
          <a:lstStyle/>
          <a:p>
            <a:pPr lvl="0"/>
            <a:r>
              <a:rPr lang="en-GB" sz="24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error_code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make_error_code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errc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e) </a:t>
            </a:r>
            <a:r>
              <a:rPr lang="en-GB" sz="24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  <a:b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b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template &lt;class </a:t>
            </a:r>
            <a:r>
              <a:rPr lang="en-GB" sz="24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charT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class traits&gt;</a:t>
            </a:r>
            <a:b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basic_ostream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&lt;</a:t>
            </a:r>
            <a:r>
              <a:rPr lang="en-GB" sz="24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charT,traits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&gt;&amp; </a:t>
            </a:r>
            <a:r>
              <a:rPr lang="en-GB" sz="2400" b="1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operator&lt;&lt;</a:t>
            </a:r>
            <a:br>
              <a:rPr lang="en-GB" sz="2400" b="1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b="1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 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basic_ostream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&lt;</a:t>
            </a:r>
            <a:r>
              <a:rPr lang="en-GB" sz="24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charT,traits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&gt;&amp; </a:t>
            </a:r>
            <a:r>
              <a:rPr lang="en-GB" sz="24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os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error_code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&amp; </a:t>
            </a:r>
            <a:r>
              <a:rPr lang="en-GB" sz="2400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ec</a:t>
            </a:r>
            <a:r>
              <a:rPr lang="en-GB" sz="2400" dirty="0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);</a:t>
            </a:r>
          </a:p>
          <a:p>
            <a:pPr lvl="0"/>
            <a:r>
              <a:rPr lang="en-GB" sz="2400" dirty="0">
                <a:latin typeface="Arial Narrow" panose="020B0606020202030204" pitchFamily="34" charset="0"/>
              </a:rPr>
              <a:t> 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bool operator&lt;(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error_code</a:t>
            </a: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&amp;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lhs</a:t>
            </a: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const</a:t>
            </a: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error_code</a:t>
            </a: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&amp;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rhs</a:t>
            </a: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) 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noexcept</a:t>
            </a: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65F8-D663-4AD6-ADDF-F0234F7521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4514"/>
            <a:ext cx="9071640" cy="1415772"/>
          </a:xfrm>
        </p:spPr>
        <p:txBody>
          <a:bodyPr>
            <a:spAutoFit/>
          </a:bodyPr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3200" dirty="0">
                <a:solidFill>
                  <a:srgbClr val="000000"/>
                </a:solidFill>
                <a:latin typeface="+mn-lt"/>
              </a:rPr>
              <a:t>Implementing a custom </a:t>
            </a:r>
            <a:r>
              <a:rPr lang="en-GB" sz="32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sz="32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GB" sz="3200" dirty="0" err="1">
                <a:solidFill>
                  <a:srgbClr val="000000"/>
                </a:solidFill>
                <a:latin typeface="+mn-lt"/>
              </a:rPr>
              <a:t>error_category</a:t>
            </a:r>
            <a:r>
              <a:rPr lang="en-GB" sz="3200" dirty="0">
                <a:solidFill>
                  <a:srgbClr val="000000"/>
                </a:solidFill>
                <a:latin typeface="+mn-lt"/>
              </a:rPr>
              <a:t> specialisation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09CEF-3202-486D-B21B-4344EC1154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9485" y="1769040"/>
            <a:ext cx="9436154" cy="5468668"/>
          </a:xfrm>
        </p:spPr>
        <p:txBody>
          <a:bodyPr/>
          <a:lstStyle/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/>
              <a:t>Create sub-class specialisation of </a:t>
            </a:r>
            <a:r>
              <a:rPr lang="en-GB" sz="2800" dirty="0" err="1">
                <a:solidFill>
                  <a:srgbClr val="B22146"/>
                </a:solidFill>
              </a:rPr>
              <a:t>std</a:t>
            </a:r>
            <a:r>
              <a:rPr lang="en-GB" sz="2800" dirty="0">
                <a:solidFill>
                  <a:srgbClr val="B22146"/>
                </a:solidFill>
              </a:rPr>
              <a:t>::</a:t>
            </a:r>
            <a:r>
              <a:rPr lang="en-GB" sz="2800" dirty="0" err="1">
                <a:solidFill>
                  <a:srgbClr val="B22146"/>
                </a:solidFill>
              </a:rPr>
              <a:t>error_category</a:t>
            </a:r>
            <a:endParaRPr lang="en-GB" sz="2800" dirty="0">
              <a:solidFill>
                <a:srgbClr val="B22146"/>
              </a:solidFill>
            </a:endParaRPr>
          </a:p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/>
              <a:t>Override the </a:t>
            </a:r>
            <a:r>
              <a:rPr lang="en-GB" sz="2800" dirty="0">
                <a:solidFill>
                  <a:srgbClr val="B22146"/>
                </a:solidFill>
              </a:rPr>
              <a:t>name</a:t>
            </a:r>
            <a:r>
              <a:rPr lang="en-GB" sz="2800" dirty="0"/>
              <a:t> pure virtual function to return a literal name for the category (</a:t>
            </a:r>
            <a:r>
              <a:rPr lang="en-GB" sz="2800" dirty="0" err="1">
                <a:solidFill>
                  <a:srgbClr val="B22146"/>
                </a:solidFill>
              </a:rPr>
              <a:t>const</a:t>
            </a:r>
            <a:r>
              <a:rPr lang="en-GB" sz="2800" dirty="0">
                <a:solidFill>
                  <a:srgbClr val="B22146"/>
                </a:solidFill>
              </a:rPr>
              <a:t> char *</a:t>
            </a:r>
            <a:r>
              <a:rPr lang="en-GB" sz="2800" dirty="0"/>
              <a:t> to C-string)</a:t>
            </a:r>
          </a:p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/>
              <a:t>Override the </a:t>
            </a:r>
            <a:r>
              <a:rPr lang="en-GB" sz="2800" dirty="0">
                <a:solidFill>
                  <a:srgbClr val="B22146"/>
                </a:solidFill>
              </a:rPr>
              <a:t>message</a:t>
            </a:r>
            <a:r>
              <a:rPr lang="en-GB" sz="2800" dirty="0"/>
              <a:t> pure virtual function to return a </a:t>
            </a:r>
            <a:r>
              <a:rPr lang="en-GB" sz="2800" dirty="0" err="1">
                <a:solidFill>
                  <a:srgbClr val="B22146"/>
                </a:solidFill>
              </a:rPr>
              <a:t>std</a:t>
            </a:r>
            <a:r>
              <a:rPr lang="en-GB" sz="2800" dirty="0">
                <a:solidFill>
                  <a:srgbClr val="B22146"/>
                </a:solidFill>
              </a:rPr>
              <a:t>::string</a:t>
            </a:r>
            <a:r>
              <a:rPr lang="en-GB" sz="2800" dirty="0"/>
              <a:t> message for each error value in the category set – don’t forget a default for unrecognised values</a:t>
            </a:r>
          </a:p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/>
              <a:t>The whole thing can be placed in a single implementation (.</a:t>
            </a:r>
            <a:r>
              <a:rPr lang="en-GB" sz="2800" dirty="0" err="1"/>
              <a:t>cpp</a:t>
            </a:r>
            <a:r>
              <a:rPr lang="en-GB" sz="2800" dirty="0"/>
              <a:t>) file together with the appropriate </a:t>
            </a:r>
            <a:r>
              <a:rPr lang="en-GB" sz="2800" dirty="0" err="1">
                <a:solidFill>
                  <a:srgbClr val="B22146"/>
                </a:solidFill>
              </a:rPr>
              <a:t>make_error_code</a:t>
            </a:r>
            <a:r>
              <a:rPr lang="en-GB" sz="2800" dirty="0"/>
              <a:t> overload definition as this function is the only point at which the custom error category will be used</a:t>
            </a:r>
          </a:p>
          <a:p>
            <a:pPr lvl="1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8887-14A1-4113-BE7E-927AEF63E0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70735"/>
            <a:ext cx="9071640" cy="923330"/>
          </a:xfrm>
        </p:spPr>
        <p:txBody>
          <a:bodyPr>
            <a:spAutoFit/>
          </a:bodyPr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3200" dirty="0">
                <a:solidFill>
                  <a:srgbClr val="000000"/>
                </a:solidFill>
                <a:latin typeface="+mn-lt"/>
              </a:rPr>
              <a:t>custom </a:t>
            </a:r>
            <a:r>
              <a:rPr lang="en-GB" sz="32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sz="32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GB" sz="3200" dirty="0" err="1">
                <a:solidFill>
                  <a:srgbClr val="000000"/>
                </a:solidFill>
                <a:latin typeface="+mn-lt"/>
              </a:rPr>
              <a:t>error_category</a:t>
            </a:r>
            <a:r>
              <a:rPr lang="en-GB" sz="3200" dirty="0">
                <a:solidFill>
                  <a:srgbClr val="000000"/>
                </a:solidFill>
                <a:latin typeface="+mn-lt"/>
              </a:rPr>
              <a:t> specialisation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27E16-42D1-4A04-816E-F47BA2D8F2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2129403"/>
            <a:ext cx="4278407" cy="5108054"/>
          </a:xfrm>
        </p:spPr>
        <p:txBody>
          <a:bodyPr/>
          <a:lstStyle/>
          <a:p>
            <a:pPr lvl="0"/>
            <a:r>
              <a:rPr lang="en-GB" sz="1800" dirty="0">
                <a:latin typeface="Arial Narrow" panose="020B0606020202030204" pitchFamily="34" charset="0"/>
              </a:rPr>
              <a:t>namespace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{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struct </a:t>
            </a:r>
            <a:r>
              <a:rPr lang="en-GB" sz="18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appengine_error_category</a:t>
            </a:r>
            <a:b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</a:rPr>
            </a:br>
            <a:r>
              <a:rPr lang="en-GB" sz="1800" dirty="0">
                <a:solidFill>
                  <a:srgbClr val="B22146"/>
                </a:solidFill>
                <a:latin typeface="Arial Narrow" panose="020B0606020202030204" pitchFamily="34" charset="0"/>
              </a:rPr>
              <a:t>  </a:t>
            </a:r>
            <a:r>
              <a:rPr lang="en-GB" sz="1800" dirty="0">
                <a:latin typeface="Arial Narrow" panose="020B0606020202030204" pitchFamily="34" charset="0"/>
              </a:rPr>
              <a:t>: </a:t>
            </a:r>
            <a:r>
              <a:rPr lang="en-GB" sz="1800" dirty="0" err="1">
                <a:latin typeface="Arial Narrow" panose="020B0606020202030204" pitchFamily="34" charset="0"/>
              </a:rPr>
              <a:t>std</a:t>
            </a:r>
            <a:r>
              <a:rPr lang="en-GB" sz="1800" dirty="0">
                <a:latin typeface="Arial Narrow" panose="020B0606020202030204" pitchFamily="34" charset="0"/>
              </a:rPr>
              <a:t>::</a:t>
            </a:r>
            <a:r>
              <a:rPr lang="en-GB" sz="1800" dirty="0" err="1">
                <a:latin typeface="Arial Narrow" panose="020B0606020202030204" pitchFamily="34" charset="0"/>
              </a:rPr>
              <a:t>error_category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{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  </a:t>
            </a:r>
            <a:r>
              <a:rPr lang="en-GB" sz="1800" dirty="0" err="1">
                <a:latin typeface="Arial Narrow" panose="020B0606020202030204" pitchFamily="34" charset="0"/>
              </a:rPr>
              <a:t>const</a:t>
            </a:r>
            <a:r>
              <a:rPr lang="en-GB" sz="1800" dirty="0">
                <a:latin typeface="Arial Narrow" panose="020B0606020202030204" pitchFamily="34" charset="0"/>
              </a:rPr>
              <a:t> char* </a:t>
            </a:r>
            <a:r>
              <a:rPr lang="en-GB" sz="1800" b="1" dirty="0">
                <a:solidFill>
                  <a:srgbClr val="B22146"/>
                </a:solidFill>
                <a:latin typeface="Arial Narrow" panose="020B0606020202030204" pitchFamily="34" charset="0"/>
              </a:rPr>
              <a:t>name</a:t>
            </a:r>
            <a:r>
              <a:rPr lang="en-GB" sz="1800" dirty="0">
                <a:latin typeface="Arial Narrow" panose="020B0606020202030204" pitchFamily="34" charset="0"/>
              </a:rPr>
              <a:t>()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    </a:t>
            </a:r>
            <a:r>
              <a:rPr lang="en-GB" sz="1800" dirty="0" err="1">
                <a:latin typeface="Arial Narrow" panose="020B0606020202030204" pitchFamily="34" charset="0"/>
              </a:rPr>
              <a:t>const</a:t>
            </a:r>
            <a:r>
              <a:rPr lang="en-GB" sz="1800" dirty="0">
                <a:latin typeface="Arial Narrow" panose="020B0606020202030204" pitchFamily="34" charset="0"/>
              </a:rPr>
              <a:t> </a:t>
            </a:r>
            <a:r>
              <a:rPr lang="en-GB" sz="1800" dirty="0" err="1">
                <a:latin typeface="Arial Narrow" panose="020B0606020202030204" pitchFamily="34" charset="0"/>
              </a:rPr>
              <a:t>noexcept</a:t>
            </a:r>
            <a:r>
              <a:rPr lang="en-GB" sz="1800" dirty="0">
                <a:latin typeface="Arial Narrow" panose="020B0606020202030204" pitchFamily="34" charset="0"/>
              </a:rPr>
              <a:t> override;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  </a:t>
            </a:r>
            <a:r>
              <a:rPr lang="en-GB" sz="1800" dirty="0" err="1">
                <a:latin typeface="Arial Narrow" panose="020B0606020202030204" pitchFamily="34" charset="0"/>
              </a:rPr>
              <a:t>std</a:t>
            </a:r>
            <a:r>
              <a:rPr lang="en-GB" sz="1800" dirty="0">
                <a:latin typeface="Arial Narrow" panose="020B0606020202030204" pitchFamily="34" charset="0"/>
              </a:rPr>
              <a:t>::string </a:t>
            </a:r>
            <a:r>
              <a:rPr lang="en-GB" sz="1800" b="1" dirty="0">
                <a:solidFill>
                  <a:srgbClr val="B22146"/>
                </a:solidFill>
                <a:latin typeface="Arial Narrow" panose="020B0606020202030204" pitchFamily="34" charset="0"/>
              </a:rPr>
              <a:t>message</a:t>
            </a:r>
            <a:r>
              <a:rPr lang="en-GB" sz="1800" dirty="0">
                <a:latin typeface="Arial Narrow" panose="020B0606020202030204" pitchFamily="34" charset="0"/>
              </a:rPr>
              <a:t>(</a:t>
            </a:r>
            <a:r>
              <a:rPr lang="en-GB" sz="1800" dirty="0" err="1">
                <a:latin typeface="Arial Narrow" panose="020B0606020202030204" pitchFamily="34" charset="0"/>
              </a:rPr>
              <a:t>int</a:t>
            </a:r>
            <a:r>
              <a:rPr lang="en-GB" sz="1800" dirty="0">
                <a:latin typeface="Arial Narrow" panose="020B0606020202030204" pitchFamily="34" charset="0"/>
              </a:rPr>
              <a:t> </a:t>
            </a:r>
            <a:r>
              <a:rPr lang="en-GB" sz="1800" dirty="0" err="1">
                <a:latin typeface="Arial Narrow" panose="020B0606020202030204" pitchFamily="34" charset="0"/>
              </a:rPr>
              <a:t>ev</a:t>
            </a:r>
            <a:r>
              <a:rPr lang="en-GB" sz="1800" dirty="0">
                <a:latin typeface="Arial Narrow" panose="020B0606020202030204" pitchFamily="34" charset="0"/>
              </a:rPr>
              <a:t>)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    </a:t>
            </a:r>
            <a:r>
              <a:rPr lang="en-GB" sz="1800" dirty="0" err="1">
                <a:latin typeface="Arial Narrow" panose="020B0606020202030204" pitchFamily="34" charset="0"/>
              </a:rPr>
              <a:t>const</a:t>
            </a:r>
            <a:r>
              <a:rPr lang="en-GB" sz="1800" dirty="0">
                <a:latin typeface="Arial Narrow" panose="020B0606020202030204" pitchFamily="34" charset="0"/>
              </a:rPr>
              <a:t> override;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};</a:t>
            </a:r>
            <a:br>
              <a:rPr lang="en-GB" sz="1800" dirty="0">
                <a:latin typeface="Arial Narrow" panose="020B0606020202030204" pitchFamily="34" charset="0"/>
              </a:rPr>
            </a:b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</a:t>
            </a:r>
            <a:r>
              <a:rPr lang="en-GB" sz="1800" dirty="0" err="1">
                <a:latin typeface="Arial Narrow" panose="020B0606020202030204" pitchFamily="34" charset="0"/>
              </a:rPr>
              <a:t>const</a:t>
            </a:r>
            <a:r>
              <a:rPr lang="en-GB" sz="1800" dirty="0">
                <a:latin typeface="Arial Narrow" panose="020B0606020202030204" pitchFamily="34" charset="0"/>
              </a:rPr>
              <a:t> char*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</a:t>
            </a:r>
            <a:r>
              <a:rPr lang="en-GB" sz="18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appengine_error_category</a:t>
            </a:r>
            <a:r>
              <a:rPr lang="en-GB" sz="1800" b="1" dirty="0">
                <a:solidFill>
                  <a:srgbClr val="B22146"/>
                </a:solidFill>
                <a:latin typeface="Arial Narrow" panose="020B0606020202030204" pitchFamily="34" charset="0"/>
              </a:rPr>
              <a:t>::name</a:t>
            </a:r>
            <a:r>
              <a:rPr lang="en-GB" sz="1800" dirty="0">
                <a:latin typeface="Arial Narrow" panose="020B0606020202030204" pitchFamily="34" charset="0"/>
              </a:rPr>
              <a:t>()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  </a:t>
            </a:r>
            <a:r>
              <a:rPr lang="en-GB" sz="1800" dirty="0" err="1">
                <a:latin typeface="Arial Narrow" panose="020B0606020202030204" pitchFamily="34" charset="0"/>
              </a:rPr>
              <a:t>const</a:t>
            </a:r>
            <a:r>
              <a:rPr lang="en-GB" sz="1800" dirty="0">
                <a:latin typeface="Arial Narrow" panose="020B0606020202030204" pitchFamily="34" charset="0"/>
              </a:rPr>
              <a:t> </a:t>
            </a:r>
            <a:r>
              <a:rPr lang="en-GB" sz="1800" dirty="0" err="1">
                <a:latin typeface="Arial Narrow" panose="020B0606020202030204" pitchFamily="34" charset="0"/>
              </a:rPr>
              <a:t>noexcept</a:t>
            </a:r>
            <a:r>
              <a:rPr lang="en-GB" sz="1800" dirty="0">
                <a:latin typeface="Arial Narrow" panose="020B0606020202030204" pitchFamily="34" charset="0"/>
              </a:rPr>
              <a:t> 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{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  return "app-engine";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}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58361-4BDD-4DAB-AC62-A31E1A41E3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82405" y="1968285"/>
            <a:ext cx="4793233" cy="5269172"/>
          </a:xfrm>
        </p:spPr>
        <p:txBody>
          <a:bodyPr/>
          <a:lstStyle/>
          <a:p>
            <a:pPr lvl="0"/>
            <a:r>
              <a:rPr lang="en-GB" sz="1800" dirty="0">
                <a:latin typeface="Arial Narrow" panose="020B0606020202030204" pitchFamily="34" charset="0"/>
              </a:rPr>
              <a:t>  </a:t>
            </a:r>
            <a:r>
              <a:rPr lang="en-GB" sz="1800" dirty="0" err="1">
                <a:latin typeface="Arial Narrow" panose="020B0606020202030204" pitchFamily="34" charset="0"/>
              </a:rPr>
              <a:t>std</a:t>
            </a:r>
            <a:r>
              <a:rPr lang="en-GB" sz="1800" dirty="0">
                <a:latin typeface="Arial Narrow" panose="020B0606020202030204" pitchFamily="34" charset="0"/>
              </a:rPr>
              <a:t>::string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</a:t>
            </a:r>
            <a:r>
              <a:rPr lang="en-GB" sz="18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appengine_error_category</a:t>
            </a:r>
            <a:r>
              <a:rPr lang="en-GB" sz="1800" b="1" dirty="0">
                <a:solidFill>
                  <a:srgbClr val="B22146"/>
                </a:solidFill>
                <a:latin typeface="Arial Narrow" panose="020B0606020202030204" pitchFamily="34" charset="0"/>
              </a:rPr>
              <a:t>::message</a:t>
            </a:r>
            <a:r>
              <a:rPr lang="en-GB" sz="1800" dirty="0">
                <a:latin typeface="Arial Narrow" panose="020B0606020202030204" pitchFamily="34" charset="0"/>
              </a:rPr>
              <a:t>(</a:t>
            </a:r>
            <a:r>
              <a:rPr lang="en-GB" sz="1800" dirty="0" err="1">
                <a:latin typeface="Arial Narrow" panose="020B0606020202030204" pitchFamily="34" charset="0"/>
              </a:rPr>
              <a:t>int</a:t>
            </a:r>
            <a:r>
              <a:rPr lang="en-GB" sz="1800" dirty="0">
                <a:latin typeface="Arial Narrow" panose="020B0606020202030204" pitchFamily="34" charset="0"/>
              </a:rPr>
              <a:t> </a:t>
            </a:r>
            <a:r>
              <a:rPr lang="en-GB" sz="1800" dirty="0" err="1">
                <a:latin typeface="Arial Narrow" panose="020B0606020202030204" pitchFamily="34" charset="0"/>
              </a:rPr>
              <a:t>ev</a:t>
            </a:r>
            <a:r>
              <a:rPr lang="en-GB" sz="1800" dirty="0">
                <a:latin typeface="Arial Narrow" panose="020B0606020202030204" pitchFamily="34" charset="0"/>
              </a:rPr>
              <a:t>)  </a:t>
            </a:r>
            <a:r>
              <a:rPr lang="en-GB" sz="1800" dirty="0" err="1">
                <a:latin typeface="Arial Narrow" panose="020B0606020202030204" pitchFamily="34" charset="0"/>
              </a:rPr>
              <a:t>const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{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  using </a:t>
            </a:r>
            <a:r>
              <a:rPr lang="en-GB" sz="1800" dirty="0" err="1">
                <a:latin typeface="Arial Narrow" panose="020B0606020202030204" pitchFamily="34" charset="0"/>
              </a:rPr>
              <a:t>the_game</a:t>
            </a:r>
            <a:r>
              <a:rPr lang="en-GB" sz="1800" dirty="0">
                <a:latin typeface="Arial Narrow" panose="020B0606020202030204" pitchFamily="34" charset="0"/>
              </a:rPr>
              <a:t>::</a:t>
            </a:r>
            <a:r>
              <a:rPr lang="en-GB" sz="1800" dirty="0" err="1">
                <a:latin typeface="Arial Narrow" panose="020B0606020202030204" pitchFamily="34" charset="0"/>
              </a:rPr>
              <a:t>appengine_error</a:t>
            </a:r>
            <a:r>
              <a:rPr lang="en-GB" sz="1800" dirty="0">
                <a:latin typeface="Arial Narrow" panose="020B0606020202030204" pitchFamily="34" charset="0"/>
              </a:rPr>
              <a:t>;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  switch(</a:t>
            </a:r>
            <a:r>
              <a:rPr lang="en-GB" sz="1800" dirty="0" err="1">
                <a:latin typeface="Arial Narrow" panose="020B0606020202030204" pitchFamily="34" charset="0"/>
              </a:rPr>
              <a:t>static_cast</a:t>
            </a:r>
            <a:r>
              <a:rPr lang="en-GB" sz="1800" dirty="0">
                <a:latin typeface="Arial Narrow" panose="020B0606020202030204" pitchFamily="34" charset="0"/>
              </a:rPr>
              <a:t>&lt;</a:t>
            </a:r>
            <a:r>
              <a:rPr lang="en-GB" sz="1800" dirty="0" err="1">
                <a:latin typeface="Arial Narrow" panose="020B0606020202030204" pitchFamily="34" charset="0"/>
              </a:rPr>
              <a:t>appengine_error</a:t>
            </a:r>
            <a:r>
              <a:rPr lang="en-GB" sz="1800" dirty="0">
                <a:latin typeface="Arial Narrow" panose="020B0606020202030204" pitchFamily="34" charset="0"/>
              </a:rPr>
              <a:t>&gt;(</a:t>
            </a:r>
            <a:r>
              <a:rPr lang="en-GB" sz="1800" dirty="0" err="1">
                <a:latin typeface="Arial Narrow" panose="020B0606020202030204" pitchFamily="34" charset="0"/>
              </a:rPr>
              <a:t>ev</a:t>
            </a:r>
            <a:r>
              <a:rPr lang="en-GB" sz="1800" dirty="0">
                <a:latin typeface="Arial Narrow" panose="020B0606020202030204" pitchFamily="34" charset="0"/>
              </a:rPr>
              <a:t>))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  {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  case </a:t>
            </a:r>
            <a:r>
              <a:rPr lang="en-GB" sz="1800" dirty="0" err="1">
                <a:latin typeface="Arial Narrow" panose="020B0606020202030204" pitchFamily="34" charset="0"/>
              </a:rPr>
              <a:t>appengine_error</a:t>
            </a:r>
            <a:r>
              <a:rPr lang="en-GB" sz="1800" dirty="0">
                <a:latin typeface="Arial Narrow" panose="020B0606020202030204" pitchFamily="34" charset="0"/>
              </a:rPr>
              <a:t>::</a:t>
            </a:r>
            <a:r>
              <a:rPr lang="en-GB" sz="1800" dirty="0" err="1">
                <a:latin typeface="Arial Narrow" panose="020B0606020202030204" pitchFamily="34" charset="0"/>
              </a:rPr>
              <a:t>no_object_index</a:t>
            </a:r>
            <a:r>
              <a:rPr lang="en-GB" sz="1800" dirty="0">
                <a:latin typeface="Arial Narrow" panose="020B0606020202030204" pitchFamily="34" charset="0"/>
              </a:rPr>
              <a:t>: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     return "No object index";</a:t>
            </a:r>
          </a:p>
          <a:p>
            <a:pPr lvl="0"/>
            <a:r>
              <a:rPr lang="en-GB" sz="1800" dirty="0">
                <a:latin typeface="Arial Narrow" panose="020B0606020202030204" pitchFamily="34" charset="0"/>
              </a:rPr>
              <a:t>    case </a:t>
            </a:r>
            <a:r>
              <a:rPr lang="en-GB" sz="1800" dirty="0" err="1">
                <a:latin typeface="Arial Narrow" panose="020B0606020202030204" pitchFamily="34" charset="0"/>
              </a:rPr>
              <a:t>appengine_error</a:t>
            </a:r>
            <a:r>
              <a:rPr lang="en-GB" sz="1800" dirty="0">
                <a:latin typeface="Arial Narrow" panose="020B0606020202030204" pitchFamily="34" charset="0"/>
              </a:rPr>
              <a:t>::</a:t>
            </a:r>
            <a:r>
              <a:rPr lang="en-GB" sz="1800" dirty="0" err="1">
                <a:latin typeface="Arial Narrow" panose="020B0606020202030204" pitchFamily="34" charset="0"/>
              </a:rPr>
              <a:t>no_renderer</a:t>
            </a:r>
            <a:r>
              <a:rPr lang="en-GB" sz="1800" dirty="0">
                <a:latin typeface="Arial Narrow" panose="020B0606020202030204" pitchFamily="34" charset="0"/>
              </a:rPr>
              <a:t>: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     return "No renderer currently set";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800" dirty="0">
                <a:latin typeface="Arial Narrow" panose="020B0606020202030204" pitchFamily="34" charset="0"/>
              </a:rPr>
              <a:t> </a:t>
            </a:r>
            <a:br>
              <a:rPr lang="en-GB" sz="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	 ...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800" dirty="0">
                <a:latin typeface="Arial Narrow" panose="020B0606020202030204" pitchFamily="34" charset="0"/>
              </a:rPr>
              <a:t> </a:t>
            </a:r>
            <a:br>
              <a:rPr lang="en-GB" sz="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  default: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     return "?? unrecognised error ??";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  }</a:t>
            </a:r>
            <a:br>
              <a:rPr lang="en-GB" sz="1800" dirty="0">
                <a:latin typeface="Arial Narrow" panose="020B0606020202030204" pitchFamily="34" charset="0"/>
              </a:rPr>
            </a:br>
            <a:r>
              <a:rPr lang="en-GB" sz="1800" dirty="0">
                <a:latin typeface="Arial Narrow" panose="020B0606020202030204" pitchFamily="34" charset="0"/>
              </a:rPr>
              <a:t>  }</a:t>
            </a:r>
          </a:p>
          <a:p>
            <a:pPr lvl="0"/>
            <a:r>
              <a:rPr lang="en-GB" sz="18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0E8F1-47D4-45AB-901F-9977BDD73D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673817"/>
            <a:ext cx="4278407" cy="375027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GB" sz="2600" dirty="0">
                <a:latin typeface="+mn-lt"/>
              </a:rPr>
              <a:t>In file </a:t>
            </a:r>
            <a:r>
              <a:rPr lang="en-GB" sz="2600" dirty="0">
                <a:solidFill>
                  <a:srgbClr val="0000CC"/>
                </a:solidFill>
                <a:latin typeface="+mn-lt"/>
              </a:rPr>
              <a:t>appengine_error.cpp</a:t>
            </a:r>
            <a:r>
              <a:rPr lang="en-GB" sz="2600" dirty="0">
                <a:solidFill>
                  <a:schemeClr val="tx1"/>
                </a:solidFill>
                <a:latin typeface="+mn-lt"/>
              </a:rPr>
              <a:t>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1281-BC14-49BF-B9BF-01CB2086B89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3200" dirty="0">
                <a:solidFill>
                  <a:srgbClr val="000000"/>
                </a:solidFill>
                <a:latin typeface="+mn-lt"/>
              </a:rPr>
              <a:t>Adding an overload for </a:t>
            </a:r>
            <a:r>
              <a:rPr lang="en-GB" sz="3200" dirty="0" err="1">
                <a:solidFill>
                  <a:srgbClr val="000000"/>
                </a:solidFill>
                <a:latin typeface="+mn-lt"/>
              </a:rPr>
              <a:t>make_error_code</a:t>
            </a:r>
            <a:endParaRPr lang="en-GB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691F2-8561-4D85-B3C1-2F31D07E91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04815"/>
            <a:ext cx="9071640" cy="5470900"/>
          </a:xfrm>
        </p:spPr>
        <p:txBody>
          <a:bodyPr/>
          <a:lstStyle/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/>
              <a:t>Overloads of </a:t>
            </a:r>
            <a:r>
              <a:rPr lang="en-GB" sz="2800" dirty="0" err="1">
                <a:solidFill>
                  <a:srgbClr val="B22146"/>
                </a:solidFill>
              </a:rPr>
              <a:t>make_error_code</a:t>
            </a:r>
            <a:r>
              <a:rPr lang="en-GB" sz="2800" dirty="0"/>
              <a:t> are used to convert a passed error </a:t>
            </a:r>
            <a:r>
              <a:rPr lang="en-GB" sz="2800" dirty="0" err="1"/>
              <a:t>enum</a:t>
            </a:r>
            <a:r>
              <a:rPr lang="en-GB" sz="2800" dirty="0"/>
              <a:t> value of specific error value </a:t>
            </a:r>
            <a:r>
              <a:rPr lang="en-GB" sz="2800" dirty="0" err="1"/>
              <a:t>enum</a:t>
            </a:r>
            <a:r>
              <a:rPr lang="en-GB" sz="2800" dirty="0"/>
              <a:t> types to </a:t>
            </a:r>
            <a:r>
              <a:rPr lang="en-GB" sz="2800" dirty="0" err="1">
                <a:solidFill>
                  <a:srgbClr val="B22146"/>
                </a:solidFill>
              </a:rPr>
              <a:t>std</a:t>
            </a:r>
            <a:r>
              <a:rPr lang="en-GB" sz="2800" dirty="0">
                <a:solidFill>
                  <a:srgbClr val="B22146"/>
                </a:solidFill>
              </a:rPr>
              <a:t>::</a:t>
            </a:r>
            <a:r>
              <a:rPr lang="en-GB" sz="2800" dirty="0" err="1">
                <a:solidFill>
                  <a:srgbClr val="B22146"/>
                </a:solidFill>
              </a:rPr>
              <a:t>error_code</a:t>
            </a:r>
            <a:r>
              <a:rPr lang="en-GB" sz="2800" dirty="0"/>
              <a:t> values</a:t>
            </a:r>
          </a:p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/>
              <a:t>They should be placed in the same namespace as the error </a:t>
            </a:r>
            <a:r>
              <a:rPr lang="en-GB" sz="2800" dirty="0" err="1"/>
              <a:t>enum</a:t>
            </a:r>
            <a:r>
              <a:rPr lang="en-GB" sz="2800" dirty="0"/>
              <a:t> type whose values they convert</a:t>
            </a:r>
          </a:p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/>
              <a:t>Their </a:t>
            </a:r>
            <a:r>
              <a:rPr lang="en-GB" sz="2800" i="1" dirty="0"/>
              <a:t>declarations</a:t>
            </a:r>
            <a:r>
              <a:rPr lang="en-GB" sz="2800" dirty="0"/>
              <a:t> need to be available whenever an error </a:t>
            </a:r>
            <a:r>
              <a:rPr lang="en-GB" sz="2800" dirty="0" err="1"/>
              <a:t>enum</a:t>
            </a:r>
            <a:r>
              <a:rPr lang="en-GB" sz="2800" dirty="0"/>
              <a:t> value is to be converted to a </a:t>
            </a:r>
            <a:r>
              <a:rPr lang="en-GB" sz="2800" dirty="0" err="1">
                <a:solidFill>
                  <a:srgbClr val="B22146"/>
                </a:solidFill>
              </a:rPr>
              <a:t>std</a:t>
            </a:r>
            <a:r>
              <a:rPr lang="en-GB" sz="2800" dirty="0">
                <a:solidFill>
                  <a:srgbClr val="B22146"/>
                </a:solidFill>
              </a:rPr>
              <a:t>::</a:t>
            </a:r>
            <a:r>
              <a:rPr lang="en-GB" sz="2800" dirty="0" err="1">
                <a:solidFill>
                  <a:srgbClr val="B22146"/>
                </a:solidFill>
              </a:rPr>
              <a:t>error_code</a:t>
            </a:r>
            <a:r>
              <a:rPr lang="en-GB" sz="2800" dirty="0"/>
              <a:t> value – so place in same header as the error </a:t>
            </a:r>
            <a:r>
              <a:rPr lang="en-GB" sz="2800" dirty="0" err="1"/>
              <a:t>enum</a:t>
            </a:r>
            <a:r>
              <a:rPr lang="en-GB" sz="2800" dirty="0"/>
              <a:t> type definition</a:t>
            </a:r>
          </a:p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/>
              <a:t>Their </a:t>
            </a:r>
            <a:r>
              <a:rPr lang="en-GB" sz="2800" i="1" dirty="0"/>
              <a:t>definitions</a:t>
            </a:r>
            <a:r>
              <a:rPr lang="en-GB" sz="2800" dirty="0"/>
              <a:t> need access to the custom error category type – so place in same implementation 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199C-1AFB-4FB8-A1B0-B7E3D80C52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9071640" cy="1262160"/>
          </a:xfrm>
        </p:spPr>
        <p:txBody>
          <a:bodyPr/>
          <a:lstStyle/>
          <a:p>
            <a:pPr lvl="0"/>
            <a:r>
              <a:rPr lang="en-GB" dirty="0">
                <a:latin typeface="+mn-lt"/>
              </a:rPr>
              <a:t>The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58B4F-FA05-444D-BA19-542A71591FA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spcBef>
                <a:spcPts val="600"/>
              </a:spcBef>
              <a:spcAft>
                <a:spcPts val="2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Our own error code values</a:t>
            </a:r>
          </a:p>
          <a:p>
            <a:pPr marL="457200" lvl="0" indent="-457200">
              <a:spcBef>
                <a:spcPts val="600"/>
              </a:spcBef>
              <a:spcAft>
                <a:spcPts val="2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Review of C++11 error code support: </a:t>
            </a:r>
            <a:r>
              <a:rPr lang="en-GB" sz="2800" dirty="0" err="1">
                <a:latin typeface="+mn-lt"/>
              </a:rPr>
              <a:t>std</a:t>
            </a:r>
            <a:r>
              <a:rPr lang="en-GB" sz="2800" dirty="0">
                <a:latin typeface="+mn-lt"/>
              </a:rPr>
              <a:t>::</a:t>
            </a:r>
            <a:r>
              <a:rPr lang="en-GB" sz="2800" dirty="0" err="1">
                <a:latin typeface="+mn-lt"/>
              </a:rPr>
              <a:t>error_code</a:t>
            </a:r>
            <a:r>
              <a:rPr lang="en-GB" sz="2800" dirty="0">
                <a:latin typeface="+mn-lt"/>
              </a:rPr>
              <a:t> and friends</a:t>
            </a:r>
          </a:p>
          <a:p>
            <a:pPr marL="457200" lvl="0" indent="-457200">
              <a:spcBef>
                <a:spcPts val="600"/>
              </a:spcBef>
              <a:spcAft>
                <a:spcPts val="2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Integrating our own error values with </a:t>
            </a:r>
            <a:r>
              <a:rPr lang="en-GB" sz="2800" dirty="0" err="1">
                <a:latin typeface="+mn-lt"/>
              </a:rPr>
              <a:t>std</a:t>
            </a:r>
            <a:r>
              <a:rPr lang="en-GB" sz="2800" dirty="0">
                <a:latin typeface="+mn-lt"/>
              </a:rPr>
              <a:t>::</a:t>
            </a:r>
            <a:r>
              <a:rPr lang="en-GB" sz="2800" dirty="0" err="1">
                <a:latin typeface="+mn-lt"/>
              </a:rPr>
              <a:t>error_code</a:t>
            </a:r>
            <a:endParaRPr lang="en-GB" sz="2800" dirty="0">
              <a:latin typeface="+mn-lt"/>
            </a:endParaRPr>
          </a:p>
          <a:p>
            <a:pPr lvl="0">
              <a:buSzPct val="45000"/>
            </a:pP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2B98-BA64-40DE-86E1-024CC8DA5B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70735"/>
            <a:ext cx="9071640" cy="923330"/>
          </a:xfrm>
        </p:spPr>
        <p:txBody>
          <a:bodyPr>
            <a:spAutoFit/>
          </a:bodyPr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3200" dirty="0">
                <a:solidFill>
                  <a:srgbClr val="000000"/>
                </a:solidFill>
                <a:latin typeface="+mn-lt"/>
              </a:rPr>
              <a:t>Adding an overload for </a:t>
            </a:r>
            <a:r>
              <a:rPr lang="en-GB" sz="3200" dirty="0" err="1">
                <a:solidFill>
                  <a:srgbClr val="000000"/>
                </a:solidFill>
                <a:latin typeface="+mn-lt"/>
              </a:rPr>
              <a:t>make_error_code</a:t>
            </a:r>
            <a:r>
              <a:rPr lang="en-GB" sz="3200" dirty="0">
                <a:solidFill>
                  <a:srgbClr val="000000"/>
                </a:solidFill>
                <a:latin typeface="+mn-lt"/>
              </a:rPr>
              <a:t>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CAF31-4F31-4950-B080-F88297C287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94065"/>
            <a:ext cx="9414915" cy="6014125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In </a:t>
            </a:r>
            <a:r>
              <a:rPr lang="en-GB" dirty="0" err="1">
                <a:solidFill>
                  <a:srgbClr val="0000CC"/>
                </a:solidFill>
                <a:latin typeface="+mn-lt"/>
              </a:rPr>
              <a:t>appengine_error.h</a:t>
            </a:r>
            <a:r>
              <a:rPr lang="en-GB" dirty="0">
                <a:latin typeface="+mn-lt"/>
              </a:rPr>
              <a:t> after </a:t>
            </a:r>
            <a:r>
              <a:rPr lang="en-GB" dirty="0" err="1">
                <a:solidFill>
                  <a:srgbClr val="B22146"/>
                </a:solidFill>
                <a:latin typeface="+mn-lt"/>
              </a:rPr>
              <a:t>appengine_error</a:t>
            </a:r>
            <a:r>
              <a:rPr lang="en-GB" dirty="0">
                <a:latin typeface="+mn-lt"/>
              </a:rPr>
              <a:t> definition:</a:t>
            </a:r>
            <a:br>
              <a:rPr lang="en-GB" dirty="0">
                <a:latin typeface="+mn-lt"/>
              </a:rPr>
            </a:br>
            <a:r>
              <a:rPr lang="en-GB" dirty="0">
                <a:latin typeface="Arial Narrow" panose="020B0606020202030204" pitchFamily="34" charset="0"/>
                <a:cs typeface="Courier New" panose="02070309020205020404" pitchFamily="49" charset="0"/>
              </a:rPr>
              <a:t>   </a:t>
            </a:r>
            <a:r>
              <a:rPr lang="en-GB" dirty="0" err="1">
                <a:latin typeface="Arial Narrow" panose="020B0606020202030204" pitchFamily="34" charset="0"/>
                <a:cs typeface="Courier New" panose="02070309020205020404" pitchFamily="49" charset="0"/>
              </a:rPr>
              <a:t>std</a:t>
            </a:r>
            <a:r>
              <a:rPr lang="en-GB" dirty="0">
                <a:latin typeface="Arial Narrow" panose="020B0606020202030204" pitchFamily="34" charset="0"/>
                <a:cs typeface="Courier New" panose="02070309020205020404" pitchFamily="49" charset="0"/>
              </a:rPr>
              <a:t>::</a:t>
            </a:r>
            <a:r>
              <a:rPr lang="en-GB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error_code</a:t>
            </a:r>
            <a:r>
              <a:rPr lang="en-GB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B221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make_error_code</a:t>
            </a:r>
            <a:r>
              <a:rPr lang="en-GB" dirty="0">
                <a:latin typeface="Arial Narrow" panose="020B0606020202030204" pitchFamily="34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appengine_error</a:t>
            </a:r>
            <a:r>
              <a:rPr lang="en-GB" dirty="0">
                <a:latin typeface="Arial Narrow" panose="020B0606020202030204" pitchFamily="34" charset="0"/>
                <a:cs typeface="Courier New" panose="02070309020205020404" pitchFamily="49" charset="0"/>
              </a:rPr>
              <a:t> e);</a:t>
            </a:r>
            <a:br>
              <a:rPr lang="en-GB" sz="2200" dirty="0">
                <a:latin typeface="Arial Narrow" panose="020B0606020202030204" pitchFamily="34" charset="0"/>
              </a:rPr>
            </a:br>
            <a:r>
              <a:rPr lang="en-GB" sz="800" dirty="0">
                <a:latin typeface="+mn-lt"/>
              </a:rPr>
              <a:t>  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In file </a:t>
            </a:r>
            <a:r>
              <a:rPr lang="en-GB" dirty="0">
                <a:solidFill>
                  <a:srgbClr val="0000CC"/>
                </a:solidFill>
                <a:latin typeface="+mn-lt"/>
              </a:rPr>
              <a:t>appengine_error.cpp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after </a:t>
            </a:r>
            <a:r>
              <a:rPr lang="en-GB" dirty="0" err="1">
                <a:solidFill>
                  <a:srgbClr val="B22146"/>
                </a:solidFill>
                <a:latin typeface="+mn-lt"/>
              </a:rPr>
              <a:t>appengine_error_category</a:t>
            </a:r>
            <a:r>
              <a:rPr lang="en-GB" dirty="0">
                <a:solidFill>
                  <a:srgbClr val="B22146"/>
                </a:solidFill>
                <a:latin typeface="+mn-lt"/>
              </a:rPr>
              <a:t> 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definition:</a:t>
            </a:r>
            <a:br>
              <a:rPr lang="en-GB" dirty="0">
                <a:solidFill>
                  <a:srgbClr val="000000"/>
                </a:solidFill>
                <a:latin typeface="+mn-lt"/>
              </a:rPr>
            </a:b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  namespace </a:t>
            </a:r>
            <a:r>
              <a:rPr lang="en-GB" sz="2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the_game</a:t>
            </a:r>
            <a:b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  { </a:t>
            </a:r>
            <a:r>
              <a:rPr lang="en-GB" sz="2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std</a:t>
            </a: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::</a:t>
            </a:r>
            <a:r>
              <a:rPr lang="en-GB" sz="2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error_code</a:t>
            </a: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GB" sz="28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make_error_code</a:t>
            </a: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appengine_error</a:t>
            </a: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e)</a:t>
            </a:r>
            <a:b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    {</a:t>
            </a:r>
            <a:b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       static </a:t>
            </a:r>
            <a:r>
              <a:rPr lang="en-GB" sz="2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const</a:t>
            </a: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appengine_error_category</a:t>
            </a: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the_err_cat_obj</a:t>
            </a: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;</a:t>
            </a:r>
            <a:b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       return { </a:t>
            </a:r>
            <a:r>
              <a:rPr lang="en-GB" sz="2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static_cast</a:t>
            </a: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&lt;</a:t>
            </a:r>
            <a:r>
              <a:rPr lang="en-GB" sz="2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&gt;(e), </a:t>
            </a:r>
            <a:r>
              <a:rPr lang="en-GB" sz="2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the_err_cat_obj</a:t>
            </a: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};</a:t>
            </a:r>
            <a:b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    } </a:t>
            </a:r>
            <a:b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 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11C2-6D6D-451E-9877-5E543D129E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2800" dirty="0">
                <a:solidFill>
                  <a:srgbClr val="000000"/>
                </a:solidFill>
                <a:latin typeface="+mn-lt"/>
              </a:rPr>
              <a:t>Adding a specialisation for 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is_error_code_enum</a:t>
            </a:r>
            <a:endParaRPr lang="en-GB" sz="2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D550A-D0D7-4995-83EA-701B3FB4C5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89314"/>
            <a:ext cx="9071640" cy="5749871"/>
          </a:xfrm>
        </p:spPr>
        <p:txBody>
          <a:bodyPr/>
          <a:lstStyle/>
          <a:p>
            <a:pPr lvl="1">
              <a:spcAft>
                <a:spcPts val="600"/>
              </a:spcAft>
              <a:buSzPct val="60000"/>
              <a:buFont typeface="StarSymbol"/>
              <a:buChar char="●"/>
            </a:pPr>
            <a:r>
              <a:rPr lang="en-GB" sz="2800" dirty="0">
                <a:solidFill>
                  <a:srgbClr val="000000"/>
                </a:solidFill>
              </a:rPr>
              <a:t>For types that are eligible for automatic conversion to </a:t>
            </a:r>
            <a:r>
              <a:rPr lang="en-GB" sz="2800" dirty="0" err="1">
                <a:solidFill>
                  <a:srgbClr val="B22146"/>
                </a:solidFill>
              </a:rPr>
              <a:t>std</a:t>
            </a:r>
            <a:r>
              <a:rPr lang="en-GB" sz="2800" dirty="0">
                <a:solidFill>
                  <a:srgbClr val="B22146"/>
                </a:solidFill>
              </a:rPr>
              <a:t>::</a:t>
            </a:r>
            <a:r>
              <a:rPr lang="en-GB" sz="2800" dirty="0" err="1">
                <a:solidFill>
                  <a:srgbClr val="B22146"/>
                </a:solidFill>
              </a:rPr>
              <a:t>error_code</a:t>
            </a:r>
            <a:r>
              <a:rPr lang="en-GB" sz="2800" dirty="0">
                <a:solidFill>
                  <a:srgbClr val="000000"/>
                </a:solidFill>
              </a:rPr>
              <a:t> t</a:t>
            </a:r>
            <a:r>
              <a:rPr lang="en-GB" sz="2800" dirty="0"/>
              <a:t>he </a:t>
            </a:r>
            <a:r>
              <a:rPr lang="en-GB" sz="2800" dirty="0" err="1">
                <a:solidFill>
                  <a:srgbClr val="B22146"/>
                </a:solidFill>
              </a:rPr>
              <a:t>std</a:t>
            </a:r>
            <a:r>
              <a:rPr lang="en-GB" sz="2800" dirty="0">
                <a:solidFill>
                  <a:srgbClr val="B22146"/>
                </a:solidFill>
              </a:rPr>
              <a:t>::</a:t>
            </a:r>
            <a:r>
              <a:rPr lang="en-GB" sz="2800" dirty="0" err="1">
                <a:solidFill>
                  <a:srgbClr val="B22146"/>
                </a:solidFill>
              </a:rPr>
              <a:t>is_error_code_enum</a:t>
            </a:r>
            <a:r>
              <a:rPr lang="en-GB" sz="2800" dirty="0">
                <a:solidFill>
                  <a:srgbClr val="000000"/>
                </a:solidFill>
              </a:rPr>
              <a:t> struct template should be specialised to provide a true value for the </a:t>
            </a:r>
            <a:r>
              <a:rPr lang="en-GB" sz="2800" dirty="0">
                <a:solidFill>
                  <a:srgbClr val="B22146"/>
                </a:solidFill>
              </a:rPr>
              <a:t>value</a:t>
            </a:r>
            <a:r>
              <a:rPr lang="en-GB" sz="2800" dirty="0">
                <a:solidFill>
                  <a:srgbClr val="000000"/>
                </a:solidFill>
              </a:rPr>
              <a:t> member</a:t>
            </a:r>
          </a:p>
          <a:p>
            <a:pPr lvl="1">
              <a:spcAft>
                <a:spcPts val="600"/>
              </a:spcAft>
              <a:buSzPct val="60000"/>
              <a:buFont typeface="StarSymbol"/>
              <a:buChar char="●"/>
            </a:pPr>
            <a:r>
              <a:rPr lang="en-GB" sz="2800" dirty="0">
                <a:solidFill>
                  <a:srgbClr val="000000"/>
                </a:solidFill>
              </a:rPr>
              <a:t>Specialisations should be placed in namespace </a:t>
            </a:r>
            <a:r>
              <a:rPr lang="en-GB" sz="2800" dirty="0" err="1">
                <a:solidFill>
                  <a:srgbClr val="000000"/>
                </a:solidFill>
              </a:rPr>
              <a:t>std</a:t>
            </a:r>
            <a:r>
              <a:rPr lang="en-GB" sz="2800" dirty="0">
                <a:solidFill>
                  <a:srgbClr val="000000"/>
                </a:solidFill>
              </a:rPr>
              <a:t> – one of the few occasions application code can add to </a:t>
            </a:r>
            <a:r>
              <a:rPr lang="en-GB" sz="2800" dirty="0" err="1">
                <a:solidFill>
                  <a:srgbClr val="000000"/>
                </a:solidFill>
              </a:rPr>
              <a:t>std</a:t>
            </a:r>
            <a:endParaRPr lang="en-GB" sz="2800" dirty="0">
              <a:solidFill>
                <a:srgbClr val="000000"/>
              </a:solidFill>
            </a:endParaRPr>
          </a:p>
          <a:p>
            <a:pPr lvl="1">
              <a:spcAft>
                <a:spcPts val="600"/>
              </a:spcAft>
              <a:buSzPct val="60000"/>
              <a:buFont typeface="StarSymbol"/>
              <a:buChar char="●"/>
            </a:pPr>
            <a:r>
              <a:rPr lang="en-GB" sz="2800" dirty="0">
                <a:solidFill>
                  <a:srgbClr val="000000"/>
                </a:solidFill>
              </a:rPr>
              <a:t>Like the declaration of the </a:t>
            </a:r>
            <a:r>
              <a:rPr lang="en-GB" sz="2800" dirty="0" err="1">
                <a:solidFill>
                  <a:srgbClr val="B22146"/>
                </a:solidFill>
              </a:rPr>
              <a:t>make_error_code</a:t>
            </a:r>
            <a:r>
              <a:rPr lang="en-GB" sz="2800" dirty="0">
                <a:solidFill>
                  <a:srgbClr val="000000"/>
                </a:solidFill>
              </a:rPr>
              <a:t> overload the specialisation is required where ever </a:t>
            </a:r>
            <a:r>
              <a:rPr lang="en-GB" sz="2800" dirty="0" err="1">
                <a:solidFill>
                  <a:srgbClr val="000000"/>
                </a:solidFill>
              </a:rPr>
              <a:t>enum</a:t>
            </a:r>
            <a:r>
              <a:rPr lang="en-GB" sz="2800" dirty="0">
                <a:solidFill>
                  <a:srgbClr val="000000"/>
                </a:solidFill>
              </a:rPr>
              <a:t> error values need to be automatically converted to </a:t>
            </a:r>
            <a:r>
              <a:rPr lang="en-GB" sz="2800" dirty="0" err="1">
                <a:solidFill>
                  <a:srgbClr val="B22146"/>
                </a:solidFill>
              </a:rPr>
              <a:t>std</a:t>
            </a:r>
            <a:r>
              <a:rPr lang="en-GB" sz="2800" dirty="0">
                <a:solidFill>
                  <a:srgbClr val="B22146"/>
                </a:solidFill>
              </a:rPr>
              <a:t>::</a:t>
            </a:r>
            <a:r>
              <a:rPr lang="en-GB" sz="2800" dirty="0" err="1">
                <a:solidFill>
                  <a:srgbClr val="B22146"/>
                </a:solidFill>
              </a:rPr>
              <a:t>error_code</a:t>
            </a:r>
            <a:r>
              <a:rPr lang="en-GB" sz="2800" dirty="0">
                <a:solidFill>
                  <a:srgbClr val="000000"/>
                </a:solidFill>
              </a:rPr>
              <a:t> objects so should also be placed in the same header file as the error value </a:t>
            </a:r>
            <a:r>
              <a:rPr lang="en-GB" sz="2800" dirty="0" err="1">
                <a:solidFill>
                  <a:srgbClr val="000000"/>
                </a:solidFill>
              </a:rPr>
              <a:t>enum</a:t>
            </a:r>
            <a:r>
              <a:rPr lang="en-GB" sz="2800" dirty="0">
                <a:solidFill>
                  <a:srgbClr val="000000"/>
                </a:solidFill>
              </a:rPr>
              <a:t> definition</a:t>
            </a:r>
          </a:p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>
                <a:solidFill>
                  <a:srgbClr val="000000"/>
                </a:solidFill>
              </a:rPr>
              <a:t>The definition can simply inherit from </a:t>
            </a:r>
            <a:r>
              <a:rPr lang="en-GB" sz="2800" dirty="0" err="1">
                <a:solidFill>
                  <a:srgbClr val="B22146"/>
                </a:solidFill>
              </a:rPr>
              <a:t>std</a:t>
            </a:r>
            <a:r>
              <a:rPr lang="en-GB" sz="2800" dirty="0">
                <a:solidFill>
                  <a:srgbClr val="B22146"/>
                </a:solidFill>
              </a:rPr>
              <a:t>::</a:t>
            </a:r>
            <a:r>
              <a:rPr lang="en-GB" sz="2800" dirty="0" err="1">
                <a:solidFill>
                  <a:srgbClr val="B22146"/>
                </a:solidFill>
              </a:rPr>
              <a:t>true_type</a:t>
            </a:r>
            <a:r>
              <a:rPr lang="en-GB" sz="2800" dirty="0">
                <a:solidFill>
                  <a:srgbClr val="000000"/>
                </a:solidFill>
              </a:rPr>
              <a:t> and have an empty body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BE6A-F4D6-461C-826C-CBE83E3B02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2800" dirty="0">
                <a:solidFill>
                  <a:srgbClr val="000000"/>
                </a:solidFill>
                <a:latin typeface="+mn-lt"/>
              </a:rPr>
              <a:t>Adding a specialisation for 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is_error_code_enum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40700-BBD6-4B8E-A68D-565575BB82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82305"/>
            <a:ext cx="8916656" cy="5284922"/>
          </a:xfrm>
        </p:spPr>
        <p:txBody>
          <a:bodyPr/>
          <a:lstStyle/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In </a:t>
            </a:r>
            <a:r>
              <a:rPr lang="en-GB" sz="2800" dirty="0" err="1">
                <a:solidFill>
                  <a:srgbClr val="0000CC"/>
                </a:solidFill>
                <a:latin typeface="+mn-lt"/>
              </a:rPr>
              <a:t>appengine_error.h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 after closing of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the_game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 namespace:</a:t>
            </a:r>
            <a:br>
              <a:rPr lang="en-GB" sz="2400" dirty="0">
                <a:solidFill>
                  <a:srgbClr val="000000"/>
                </a:solidFill>
                <a:latin typeface="Liberation Sans" pitchFamily="34"/>
              </a:rPr>
            </a:br>
            <a:endParaRPr lang="en-GB" sz="2400" dirty="0">
              <a:solidFill>
                <a:srgbClr val="000000"/>
              </a:solidFill>
              <a:latin typeface="Liberation Sans" pitchFamily="34"/>
            </a:endParaRPr>
          </a:p>
          <a:p>
            <a:pPr lvl="0"/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  namespace </a:t>
            </a:r>
            <a:r>
              <a:rPr lang="en-GB" sz="2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std</a:t>
            </a:r>
            <a:b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  {</a:t>
            </a:r>
            <a:b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      using </a:t>
            </a:r>
            <a:r>
              <a:rPr lang="en-GB" sz="2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the_game</a:t>
            </a: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::</a:t>
            </a:r>
            <a:r>
              <a:rPr lang="en-GB" sz="2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appengine_error</a:t>
            </a: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;</a:t>
            </a:r>
            <a:b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b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      template &lt;&gt;</a:t>
            </a:r>
            <a:b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      struct </a:t>
            </a:r>
            <a:r>
              <a:rPr lang="en-GB" sz="2800" dirty="0" err="1">
                <a:solidFill>
                  <a:srgbClr val="B22146"/>
                </a:solidFill>
                <a:latin typeface="Arial Narrow" panose="020B0606020202030204" pitchFamily="34" charset="0"/>
              </a:rPr>
              <a:t>is_error_code_enum</a:t>
            </a: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&lt;</a:t>
            </a:r>
            <a:r>
              <a:rPr lang="en-GB" sz="2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appengine_error</a:t>
            </a: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&gt; : </a:t>
            </a:r>
            <a:r>
              <a:rPr lang="en-GB" sz="2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true_type</a:t>
            </a:r>
            <a:b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      {};</a:t>
            </a:r>
            <a:b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 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B1F6-ABAC-444D-B3E1-5E70A53AAD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2800" dirty="0">
                <a:solidFill>
                  <a:srgbClr val="000000"/>
                </a:solidFill>
                <a:latin typeface="+mn-lt"/>
              </a:rPr>
              <a:t>Producing 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 objects from custom error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67289-E492-41A5-B2BF-A5BCF77EC7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0481" y="1769039"/>
            <a:ext cx="9405158" cy="5499665"/>
          </a:xfrm>
        </p:spPr>
        <p:txBody>
          <a:bodyPr/>
          <a:lstStyle/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/>
              <a:t>Ideally the API interface should deal only in </a:t>
            </a:r>
            <a:r>
              <a:rPr lang="en-GB" sz="2800" dirty="0" err="1">
                <a:solidFill>
                  <a:srgbClr val="B22146"/>
                </a:solidFill>
              </a:rPr>
              <a:t>std</a:t>
            </a:r>
            <a:r>
              <a:rPr lang="en-GB" sz="2800" dirty="0">
                <a:solidFill>
                  <a:srgbClr val="B22146"/>
                </a:solidFill>
              </a:rPr>
              <a:t>::</a:t>
            </a:r>
            <a:r>
              <a:rPr lang="en-GB" sz="2800" dirty="0" err="1">
                <a:solidFill>
                  <a:srgbClr val="B22146"/>
                </a:solidFill>
              </a:rPr>
              <a:t>error_code</a:t>
            </a:r>
            <a:r>
              <a:rPr lang="en-GB" sz="2800" dirty="0"/>
              <a:t> values and not mention any domain specific error values at all</a:t>
            </a:r>
          </a:p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/>
              <a:t>If so then the API header needs to include the </a:t>
            </a:r>
            <a:r>
              <a:rPr lang="en-GB" sz="2800" dirty="0">
                <a:solidFill>
                  <a:srgbClr val="B22146"/>
                </a:solidFill>
              </a:rPr>
              <a:t>&lt;</a:t>
            </a:r>
            <a:r>
              <a:rPr lang="en-GB" sz="2800" dirty="0" err="1">
                <a:solidFill>
                  <a:srgbClr val="B22146"/>
                </a:solidFill>
              </a:rPr>
              <a:t>system_error</a:t>
            </a:r>
            <a:r>
              <a:rPr lang="en-GB" sz="2800" dirty="0">
                <a:solidFill>
                  <a:srgbClr val="B22146"/>
                </a:solidFill>
              </a:rPr>
              <a:t>&gt;</a:t>
            </a:r>
            <a:r>
              <a:rPr lang="en-GB" sz="2800" dirty="0"/>
              <a:t> header for </a:t>
            </a:r>
            <a:r>
              <a:rPr lang="en-GB" sz="2800" dirty="0" err="1">
                <a:solidFill>
                  <a:srgbClr val="B22146"/>
                </a:solidFill>
              </a:rPr>
              <a:t>std</a:t>
            </a:r>
            <a:r>
              <a:rPr lang="en-GB" sz="2800" dirty="0">
                <a:solidFill>
                  <a:srgbClr val="B22146"/>
                </a:solidFill>
              </a:rPr>
              <a:t>::</a:t>
            </a:r>
            <a:r>
              <a:rPr lang="en-GB" sz="2800" dirty="0" err="1">
                <a:solidFill>
                  <a:srgbClr val="B22146"/>
                </a:solidFill>
              </a:rPr>
              <a:t>error_code</a:t>
            </a:r>
            <a:r>
              <a:rPr lang="en-GB" sz="2800" dirty="0">
                <a:solidFill>
                  <a:srgbClr val="000000"/>
                </a:solidFill>
              </a:rPr>
              <a:t> but no domain specific error value defining headers</a:t>
            </a:r>
          </a:p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/>
              <a:t>The API implementation will need to include both </a:t>
            </a:r>
            <a:r>
              <a:rPr lang="en-GB" sz="2800" dirty="0">
                <a:solidFill>
                  <a:srgbClr val="B22146"/>
                </a:solidFill>
              </a:rPr>
              <a:t>&lt;</a:t>
            </a:r>
            <a:r>
              <a:rPr lang="en-GB" sz="2800" dirty="0" err="1">
                <a:solidFill>
                  <a:srgbClr val="B22146"/>
                </a:solidFill>
              </a:rPr>
              <a:t>system_error</a:t>
            </a:r>
            <a:r>
              <a:rPr lang="en-GB" sz="2800" dirty="0">
                <a:solidFill>
                  <a:srgbClr val="B22146"/>
                </a:solidFill>
              </a:rPr>
              <a:t>&gt;</a:t>
            </a:r>
            <a:r>
              <a:rPr lang="en-GB" sz="2800" dirty="0"/>
              <a:t> and headers for any </a:t>
            </a:r>
            <a:r>
              <a:rPr lang="en-GB" sz="2800" dirty="0">
                <a:solidFill>
                  <a:srgbClr val="000000"/>
                </a:solidFill>
              </a:rPr>
              <a:t>domain specific error value types that are used</a:t>
            </a:r>
          </a:p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 err="1">
                <a:solidFill>
                  <a:srgbClr val="B22146"/>
                </a:solidFill>
              </a:rPr>
              <a:t>std</a:t>
            </a:r>
            <a:r>
              <a:rPr lang="en-GB" sz="2800" dirty="0">
                <a:solidFill>
                  <a:srgbClr val="B22146"/>
                </a:solidFill>
              </a:rPr>
              <a:t>::</a:t>
            </a:r>
            <a:r>
              <a:rPr lang="en-GB" sz="2800" dirty="0" err="1">
                <a:solidFill>
                  <a:srgbClr val="B22146"/>
                </a:solidFill>
              </a:rPr>
              <a:t>system_error</a:t>
            </a:r>
            <a:r>
              <a:rPr lang="en-GB" sz="2800" dirty="0">
                <a:solidFill>
                  <a:srgbClr val="000000"/>
                </a:solidFill>
              </a:rPr>
              <a:t> exception objects can be created directly from domain specific error </a:t>
            </a:r>
            <a:r>
              <a:rPr lang="en-GB" sz="2800" dirty="0" err="1">
                <a:solidFill>
                  <a:srgbClr val="000000"/>
                </a:solidFill>
              </a:rPr>
              <a:t>enum</a:t>
            </a:r>
            <a:r>
              <a:rPr lang="en-GB" sz="2800" dirty="0">
                <a:solidFill>
                  <a:srgbClr val="000000"/>
                </a:solidFill>
              </a:rPr>
              <a:t> values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F638-EE14-4A38-B6F2-7591F9C2F6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2800" dirty="0">
                <a:solidFill>
                  <a:srgbClr val="000000"/>
                </a:solidFill>
                <a:latin typeface="+mn-lt"/>
              </a:rPr>
              <a:t>Producing 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 objects from custom error values: example (interface - 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appengine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02A1D-500C-4355-AC6C-BACFEC08996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34494" y="1546133"/>
            <a:ext cx="5384381" cy="5875706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In file </a:t>
            </a:r>
            <a:r>
              <a:rPr lang="en-GB" sz="2800" dirty="0" err="1">
                <a:solidFill>
                  <a:srgbClr val="0000CC"/>
                </a:solidFill>
                <a:latin typeface="+mn-lt"/>
              </a:rPr>
              <a:t>the_game_api.h</a:t>
            </a:r>
            <a:r>
              <a:rPr lang="en-GB" sz="2800" dirty="0">
                <a:latin typeface="+mn-lt"/>
              </a:rPr>
              <a:t>: </a:t>
            </a:r>
          </a:p>
          <a:p>
            <a:pPr lvl="0"/>
            <a:r>
              <a:rPr lang="en-GB" sz="2400" b="1" dirty="0">
                <a:solidFill>
                  <a:srgbClr val="B22146"/>
                </a:solidFill>
                <a:latin typeface="Arial Narrow" panose="020B0606020202030204" pitchFamily="34" charset="0"/>
              </a:rPr>
              <a:t># include &lt;</a:t>
            </a:r>
            <a:r>
              <a:rPr lang="en-GB" sz="24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system_error</a:t>
            </a:r>
            <a:r>
              <a:rPr lang="en-GB" sz="2400" b="1" dirty="0">
                <a:solidFill>
                  <a:srgbClr val="B22146"/>
                </a:solidFill>
                <a:latin typeface="Arial Narrow" panose="020B0606020202030204" pitchFamily="34" charset="0"/>
              </a:rPr>
              <a:t>&gt;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# include &lt;new&gt; // for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std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::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nothrow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800" dirty="0">
                <a:solidFill>
                  <a:srgbClr val="000000"/>
                </a:solidFill>
                <a:latin typeface="Arial Narrow" panose="020B0606020202030204" pitchFamily="34" charset="0"/>
              </a:rPr>
              <a:t>  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namespace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the_game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{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class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appengine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{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std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::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unique_ptr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&lt;renderer&gt;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rp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_;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DD5C525-43AC-4388-A9F6-4A9A7F402BD6}"/>
              </a:ext>
            </a:extLst>
          </p:cNvPr>
          <p:cNvSpPr txBox="1">
            <a:spLocks/>
          </p:cNvSpPr>
          <p:nvPr/>
        </p:nvSpPr>
        <p:spPr>
          <a:xfrm>
            <a:off x="4299746" y="2808293"/>
            <a:ext cx="5384381" cy="41743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public: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std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::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error_code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GB" sz="24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take_renderer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   (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std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::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unique_ptr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&lt;renderer&gt; &amp;&amp;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rp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)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noexcept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std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::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error_code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GB" sz="24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update_game_board</a:t>
            </a:r>
            <a:br>
              <a:rPr lang="en-GB" sz="2400" b="1" dirty="0">
                <a:solidFill>
                  <a:srgbClr val="B22146"/>
                </a:solidFill>
                <a:latin typeface="Arial Narrow" panose="020B0606020202030204" pitchFamily="34" charset="0"/>
              </a:rPr>
            </a:br>
            <a:r>
              <a:rPr lang="en-GB" sz="2400" b="1" dirty="0">
                <a:solidFill>
                  <a:srgbClr val="B22146"/>
                </a:solidFill>
                <a:latin typeface="Arial Narrow" panose="020B0606020202030204" pitchFamily="34" charset="0"/>
              </a:rPr>
              <a:t>	    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(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std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::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nothrow_t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)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noexcept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 void </a:t>
            </a:r>
            <a:r>
              <a:rPr lang="en-GB" sz="24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update_game_board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();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};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appengine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&amp;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get_appengine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();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}</a:t>
            </a:r>
          </a:p>
          <a:p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819B-61A1-4C62-B0AA-DB7C432536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2800" dirty="0">
                <a:solidFill>
                  <a:srgbClr val="000000"/>
                </a:solidFill>
                <a:latin typeface="+mn-lt"/>
              </a:rPr>
              <a:t>Producing 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 objects from custom error values: example (interface - renderers)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746A7-847F-442F-9207-ED11DBC3CF2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20312"/>
            <a:ext cx="4889412" cy="530042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Also in file </a:t>
            </a:r>
            <a:r>
              <a:rPr lang="en-GB" sz="2800" dirty="0" err="1">
                <a:solidFill>
                  <a:srgbClr val="0000CC"/>
                </a:solidFill>
                <a:latin typeface="+mn-lt"/>
              </a:rPr>
              <a:t>the_game_api.h</a:t>
            </a:r>
            <a:r>
              <a:rPr lang="en-GB" sz="2800" dirty="0">
                <a:latin typeface="+mn-lt"/>
              </a:rPr>
              <a:t>:</a:t>
            </a:r>
            <a:endParaRPr lang="en-GB" dirty="0">
              <a:latin typeface="+mn-lt"/>
            </a:endParaRPr>
          </a:p>
          <a:p>
            <a:pPr lvl="0"/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namespace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the_game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{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struct </a:t>
            </a:r>
            <a:r>
              <a:rPr lang="en-GB" sz="2400" b="1" dirty="0">
                <a:solidFill>
                  <a:srgbClr val="B22146"/>
                </a:solidFill>
                <a:latin typeface="Arial Narrow" panose="020B0606020202030204" pitchFamily="34" charset="0"/>
              </a:rPr>
              <a:t>renderer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{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 virtual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min_dimension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()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const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= 0;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 virtual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max_dimension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()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const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= 0;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};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struct </a:t>
            </a:r>
            <a:r>
              <a:rPr lang="en-GB" sz="24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oops_renderer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: renderer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{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min_dimension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()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const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override;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max_dimension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()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const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override;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};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endParaRPr lang="en-GB" dirty="0">
              <a:solidFill>
                <a:srgbClr val="000000"/>
              </a:solidFill>
              <a:latin typeface="Liberation Mono" pitchFamily="49"/>
            </a:endParaRPr>
          </a:p>
          <a:p>
            <a:pPr lvl="0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D60E51-BB7E-4D75-B939-DE38D66D187F}"/>
              </a:ext>
            </a:extLst>
          </p:cNvPr>
          <p:cNvSpPr txBox="1">
            <a:spLocks/>
          </p:cNvSpPr>
          <p:nvPr/>
        </p:nvSpPr>
        <p:spPr>
          <a:xfrm>
            <a:off x="5129939" y="4881966"/>
            <a:ext cx="4445700" cy="22955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struct </a:t>
            </a:r>
            <a:r>
              <a:rPr lang="en-GB" sz="24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fine_renderer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: renderer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{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min_dimension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()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const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override;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max_dimension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()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const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override;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};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}</a:t>
            </a:r>
            <a:br>
              <a:rPr lang="en-GB" dirty="0">
                <a:solidFill>
                  <a:srgbClr val="000000"/>
                </a:solidFill>
                <a:latin typeface="Liberation Mono" pitchFamily="49"/>
              </a:rPr>
            </a:br>
            <a:endParaRPr lang="en-GB" dirty="0">
              <a:solidFill>
                <a:srgbClr val="000000"/>
              </a:solidFill>
              <a:latin typeface="Liberation Mono" pitchFamily="49"/>
            </a:endParaRPr>
          </a:p>
          <a:p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3677-F442-4FEF-AAD2-14167D2547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2800" dirty="0">
                <a:solidFill>
                  <a:srgbClr val="000000"/>
                </a:solidFill>
                <a:latin typeface="+mn-lt"/>
              </a:rPr>
              <a:t>Producing 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 objects from custom error values: example (implementation - 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appengine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25F38-FB37-4794-8579-010BEDB9A8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512000"/>
            <a:ext cx="6284259" cy="5905799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In file </a:t>
            </a:r>
            <a:r>
              <a:rPr lang="en-GB" sz="2800" dirty="0">
                <a:solidFill>
                  <a:srgbClr val="0000CC"/>
                </a:solidFill>
                <a:latin typeface="+mn-lt"/>
              </a:rPr>
              <a:t>the_game_api.cpp</a:t>
            </a:r>
            <a:r>
              <a:rPr lang="en-GB" sz="2800" dirty="0">
                <a:latin typeface="+mn-lt"/>
              </a:rPr>
              <a:t>:</a:t>
            </a:r>
          </a:p>
          <a:p>
            <a:pPr lvl="0">
              <a:buSzPct val="100000"/>
            </a:pP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#include "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the_game_api.h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"</a:t>
            </a:r>
            <a:b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</a:br>
            <a: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  <a:t>#include "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renderer_error.h</a:t>
            </a:r>
            <a: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  <a:t>"</a:t>
            </a:r>
            <a:b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</a:br>
            <a: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  <a:t>#include "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appengine_error.h</a:t>
            </a:r>
            <a: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  <a:t>"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  <a:t>#include &lt;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system_error</a:t>
            </a:r>
            <a: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  <a:t>&gt;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#include &lt;memory&gt;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namespace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the_game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{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std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error_code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appengine</a:t>
            </a:r>
            <a: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  <a:t>::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take_renderer</a:t>
            </a:r>
            <a:b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</a:br>
            <a: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  <a:t>    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(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std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unique_ptr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&lt;renderer&gt; &amp;&amp;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rp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)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noexcept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{  auto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ec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            {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check_dimensions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              (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rp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-&gt;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min_dimension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()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              ,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rp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-&gt;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max_dimension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(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              ) };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  if ( !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ec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)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   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rp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_ =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std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::move(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rp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);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  return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ec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;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}</a:t>
            </a:r>
            <a:br>
              <a:rPr lang="en-GB" sz="18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1800" dirty="0">
                <a:solidFill>
                  <a:srgbClr val="000000"/>
                </a:solidFill>
                <a:latin typeface="Arial Narrow" panose="020B0606020202030204" pitchFamily="34" charset="0"/>
              </a:rPr>
              <a:t> 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1AB8108-3978-475F-AA53-F8BDB9A71E61}"/>
              </a:ext>
            </a:extLst>
          </p:cNvPr>
          <p:cNvSpPr txBox="1">
            <a:spLocks/>
          </p:cNvSpPr>
          <p:nvPr/>
        </p:nvSpPr>
        <p:spPr>
          <a:xfrm>
            <a:off x="4713371" y="2309247"/>
            <a:ext cx="4862268" cy="48199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std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error_code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appengine</a:t>
            </a:r>
            <a: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  <a:t>::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update_game_board</a:t>
            </a:r>
            <a:b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</a:br>
            <a: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  <a:t>     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(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std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nothrow_t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)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noexcept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 { return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rp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_ ?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appengine_error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{} 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                    : 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appengine_error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no_renderer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;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 }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4800" dirty="0">
                <a:solidFill>
                  <a:srgbClr val="000000"/>
                </a:solidFill>
                <a:latin typeface="Arial Narrow" panose="020B0606020202030204" pitchFamily="34" charset="0"/>
              </a:rPr>
              <a:t>   </a:t>
            </a:r>
          </a:p>
          <a:p>
            <a:pPr>
              <a:buSzPct val="100000"/>
            </a:pP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void 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appengine</a:t>
            </a:r>
            <a: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  <a:t>::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update_game_board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()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 { 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    if ( !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rp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_ )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      throw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std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system_error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                  ( 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appengine_error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no_renderer</a:t>
            </a: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);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 }</a:t>
            </a:r>
            <a:b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D8ED-AEF5-48B4-AD3F-BBA9BEF408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2800" dirty="0">
                <a:solidFill>
                  <a:srgbClr val="000000"/>
                </a:solidFill>
                <a:latin typeface="+mn-lt"/>
              </a:rPr>
              <a:t>Producing 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 objects from custom error values: example (implementation - functions)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82089-6E79-4851-96FC-75A8824E8F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800000"/>
            <a:ext cx="5788313" cy="5623688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Also in file </a:t>
            </a:r>
            <a:r>
              <a:rPr lang="en-GB" sz="2800" dirty="0">
                <a:solidFill>
                  <a:srgbClr val="0000CC"/>
                </a:solidFill>
                <a:latin typeface="+mn-lt"/>
              </a:rPr>
              <a:t>the_game_api.cpp</a:t>
            </a:r>
            <a:r>
              <a:rPr lang="en-GB" sz="2800" dirty="0">
                <a:latin typeface="+mn-lt"/>
              </a:rPr>
              <a:t>:</a:t>
            </a:r>
          </a:p>
          <a:p>
            <a:pPr lvl="0">
              <a:buSzPct val="100000"/>
            </a:pPr>
            <a:r>
              <a:rPr lang="en-GB" sz="2000" dirty="0">
                <a:latin typeface="Arial Narrow" panose="020B0606020202030204" pitchFamily="34" charset="0"/>
              </a:rPr>
              <a:t>namespace </a:t>
            </a:r>
            <a:r>
              <a:rPr lang="en-GB" sz="2000" dirty="0" err="1">
                <a:latin typeface="Arial Narrow" panose="020B0606020202030204" pitchFamily="34" charset="0"/>
              </a:rPr>
              <a:t>the_game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{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  </a:t>
            </a:r>
            <a:r>
              <a:rPr lang="en-GB" sz="2000" dirty="0" err="1">
                <a:latin typeface="Arial Narrow" panose="020B0606020202030204" pitchFamily="34" charset="0"/>
              </a:rPr>
              <a:t>appengine</a:t>
            </a:r>
            <a:r>
              <a:rPr lang="en-GB" sz="2000" dirty="0">
                <a:latin typeface="Arial Narrow" panose="020B0606020202030204" pitchFamily="34" charset="0"/>
              </a:rPr>
              <a:t> &amp; 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get_appengine</a:t>
            </a:r>
            <a:r>
              <a:rPr lang="en-GB" sz="2000" dirty="0">
                <a:latin typeface="Arial Narrow" panose="020B0606020202030204" pitchFamily="34" charset="0"/>
              </a:rPr>
              <a:t>()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  {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    static </a:t>
            </a:r>
            <a:r>
              <a:rPr lang="en-GB" sz="2000" dirty="0" err="1">
                <a:latin typeface="Arial Narrow" panose="020B0606020202030204" pitchFamily="34" charset="0"/>
              </a:rPr>
              <a:t>appengine</a:t>
            </a:r>
            <a:r>
              <a:rPr lang="en-GB" sz="2000" dirty="0">
                <a:latin typeface="Arial Narrow" panose="020B0606020202030204" pitchFamily="34" charset="0"/>
              </a:rPr>
              <a:t> </a:t>
            </a:r>
            <a:r>
              <a:rPr lang="en-GB" sz="2000" dirty="0" err="1">
                <a:latin typeface="Arial Narrow" panose="020B0606020202030204" pitchFamily="34" charset="0"/>
              </a:rPr>
              <a:t>the_appengine</a:t>
            </a:r>
            <a:r>
              <a:rPr lang="en-GB" sz="2000" dirty="0">
                <a:latin typeface="Arial Narrow" panose="020B0606020202030204" pitchFamily="34" charset="0"/>
              </a:rPr>
              <a:t>;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    return </a:t>
            </a:r>
            <a:r>
              <a:rPr lang="en-GB" sz="2000" dirty="0" err="1">
                <a:latin typeface="Arial Narrow" panose="020B0606020202030204" pitchFamily="34" charset="0"/>
              </a:rPr>
              <a:t>the_appengine</a:t>
            </a:r>
            <a:r>
              <a:rPr lang="en-GB" sz="2000" dirty="0">
                <a:latin typeface="Arial Narrow" panose="020B0606020202030204" pitchFamily="34" charset="0"/>
              </a:rPr>
              <a:t>;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  }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 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07524F4-24F1-4975-BEA1-9AA198958FEB}"/>
              </a:ext>
            </a:extLst>
          </p:cNvPr>
          <p:cNvSpPr txBox="1">
            <a:spLocks/>
          </p:cNvSpPr>
          <p:nvPr/>
        </p:nvSpPr>
        <p:spPr>
          <a:xfrm>
            <a:off x="3905573" y="2712202"/>
            <a:ext cx="5670066" cy="41845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b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 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std</a:t>
            </a:r>
            <a: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  <a:t>::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error_code</a:t>
            </a:r>
            <a: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  <a:t> 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check_dimensions</a:t>
            </a: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</a:t>
            </a:r>
            <a:b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   ( </a:t>
            </a:r>
            <a:r>
              <a:rPr lang="en-GB" sz="2000" dirty="0" err="1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int</a:t>
            </a: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</a:t>
            </a:r>
            <a:r>
              <a:rPr lang="en-GB" sz="2000" dirty="0" err="1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dim_min</a:t>
            </a: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, </a:t>
            </a:r>
            <a:r>
              <a:rPr lang="en-GB" sz="2000" dirty="0" err="1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int</a:t>
            </a: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</a:t>
            </a:r>
            <a:r>
              <a:rPr lang="en-GB" sz="2000" dirty="0" err="1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dim_max</a:t>
            </a: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) </a:t>
            </a:r>
            <a:r>
              <a:rPr lang="en-GB" sz="2000" dirty="0" err="1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noexcept</a:t>
            </a:r>
            <a:b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 {</a:t>
            </a:r>
            <a:b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   if ( </a:t>
            </a:r>
            <a:r>
              <a:rPr lang="en-GB" sz="2000" dirty="0" err="1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dim_min</a:t>
            </a: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&lt; 3 )</a:t>
            </a:r>
            <a:b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   {  return 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renderer_error</a:t>
            </a:r>
            <a: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  <a:t>::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game_dimension_too_small</a:t>
            </a: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;</a:t>
            </a:r>
            <a:b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   }</a:t>
            </a:r>
            <a:b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   if ( </a:t>
            </a:r>
            <a:r>
              <a:rPr lang="en-GB" sz="2000" dirty="0" err="1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dim_max</a:t>
            </a: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&lt; </a:t>
            </a:r>
            <a:r>
              <a:rPr lang="en-GB" sz="2000" dirty="0" err="1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dim_min</a:t>
            </a: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)</a:t>
            </a:r>
            <a:b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   {  return 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renderer_error</a:t>
            </a:r>
            <a: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  <a:t>::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game_dimension_bad_range</a:t>
            </a: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;</a:t>
            </a:r>
            <a:b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   }</a:t>
            </a:r>
            <a:b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   return </a:t>
            </a:r>
            <a:r>
              <a:rPr lang="en-GB" sz="2000" b="1" dirty="0">
                <a:solidFill>
                  <a:srgbClr val="B22146"/>
                </a:solidFill>
                <a:latin typeface="Arial Narrow" panose="020B0606020202030204" pitchFamily="34" charset="0"/>
              </a:rPr>
              <a:t>{}</a:t>
            </a: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;</a:t>
            </a:r>
            <a:b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 }</a:t>
            </a:r>
            <a:b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439C-546E-4B40-9FF1-C6259A3907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86069"/>
            <a:ext cx="9071640" cy="1292662"/>
          </a:xfrm>
        </p:spPr>
        <p:txBody>
          <a:bodyPr>
            <a:spAutoFit/>
          </a:bodyPr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2800" dirty="0">
                <a:solidFill>
                  <a:srgbClr val="000000"/>
                </a:solidFill>
                <a:latin typeface="+mn-lt"/>
              </a:rPr>
              <a:t>Producing 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 objects from custom error values: example (implementation - renderers)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05F05-9FBA-4459-BB0B-2558F85886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91549"/>
            <a:ext cx="4858438" cy="5608152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Also in file </a:t>
            </a:r>
            <a:r>
              <a:rPr lang="en-GB" sz="2800" dirty="0">
                <a:solidFill>
                  <a:srgbClr val="0000CC"/>
                </a:solidFill>
                <a:latin typeface="+mn-lt"/>
              </a:rPr>
              <a:t>the_game_api.cpp</a:t>
            </a:r>
            <a:r>
              <a:rPr lang="en-GB" sz="2800" dirty="0">
                <a:latin typeface="+mn-lt"/>
              </a:rPr>
              <a:t>:</a:t>
            </a:r>
          </a:p>
          <a:p>
            <a:pPr lvl="0">
              <a:buSzPct val="60000"/>
            </a:pPr>
            <a:r>
              <a:rPr lang="en-GB" sz="2400" dirty="0">
                <a:latin typeface="Arial Narrow" panose="020B0606020202030204" pitchFamily="34" charset="0"/>
              </a:rPr>
              <a:t>namespace </a:t>
            </a:r>
            <a:r>
              <a:rPr lang="en-GB" sz="2400" dirty="0" err="1">
                <a:latin typeface="Arial Narrow" panose="020B0606020202030204" pitchFamily="34" charset="0"/>
              </a:rPr>
              <a:t>the_game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{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</a:t>
            </a:r>
            <a:r>
              <a:rPr lang="en-GB" sz="2400" dirty="0" err="1">
                <a:latin typeface="Arial Narrow" panose="020B0606020202030204" pitchFamily="34" charset="0"/>
              </a:rPr>
              <a:t>int</a:t>
            </a:r>
            <a:r>
              <a:rPr lang="en-GB" sz="2400" dirty="0">
                <a:latin typeface="Arial Narrow" panose="020B0606020202030204" pitchFamily="34" charset="0"/>
              </a:rPr>
              <a:t> </a:t>
            </a:r>
            <a:r>
              <a:rPr lang="en-GB" sz="2400" dirty="0" err="1">
                <a:latin typeface="Arial Narrow" panose="020B0606020202030204" pitchFamily="34" charset="0"/>
              </a:rPr>
              <a:t>oops_renderer</a:t>
            </a:r>
            <a:r>
              <a:rPr lang="en-GB" sz="2400" dirty="0">
                <a:latin typeface="Arial Narrow" panose="020B0606020202030204" pitchFamily="34" charset="0"/>
              </a:rPr>
              <a:t>::</a:t>
            </a:r>
            <a:r>
              <a:rPr lang="en-GB" sz="24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min</a:t>
            </a:r>
            <a:r>
              <a:rPr lang="en-GB" sz="2400" dirty="0" err="1">
                <a:latin typeface="Arial Narrow" panose="020B0606020202030204" pitchFamily="34" charset="0"/>
              </a:rPr>
              <a:t>_dimension</a:t>
            </a:r>
            <a:r>
              <a:rPr lang="en-GB" sz="2400" dirty="0">
                <a:latin typeface="Arial Narrow" panose="020B0606020202030204" pitchFamily="34" charset="0"/>
              </a:rPr>
              <a:t>()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  </a:t>
            </a:r>
            <a:r>
              <a:rPr lang="en-GB" sz="2400" dirty="0" err="1">
                <a:latin typeface="Arial Narrow" panose="020B0606020202030204" pitchFamily="34" charset="0"/>
              </a:rPr>
              <a:t>const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{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  return </a:t>
            </a:r>
            <a:r>
              <a:rPr lang="en-GB" sz="2400" b="1" dirty="0">
                <a:solidFill>
                  <a:srgbClr val="B22146"/>
                </a:solidFill>
                <a:latin typeface="Arial Narrow" panose="020B0606020202030204" pitchFamily="34" charset="0"/>
              </a:rPr>
              <a:t>5</a:t>
            </a:r>
            <a:r>
              <a:rPr lang="en-GB" sz="2400" dirty="0">
                <a:latin typeface="Arial Narrow" panose="020B0606020202030204" pitchFamily="34" charset="0"/>
              </a:rPr>
              <a:t>;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}</a:t>
            </a:r>
          </a:p>
          <a:p>
            <a:pPr lvl="0"/>
            <a:r>
              <a:rPr lang="en-GB" sz="2400" dirty="0">
                <a:latin typeface="Arial Narrow" panose="020B0606020202030204" pitchFamily="34" charset="0"/>
              </a:rPr>
              <a:t>  </a:t>
            </a:r>
            <a:r>
              <a:rPr lang="en-GB" sz="2400" dirty="0" err="1">
                <a:latin typeface="Arial Narrow" panose="020B0606020202030204" pitchFamily="34" charset="0"/>
              </a:rPr>
              <a:t>int</a:t>
            </a:r>
            <a:r>
              <a:rPr lang="en-GB" sz="2400" dirty="0">
                <a:latin typeface="Arial Narrow" panose="020B0606020202030204" pitchFamily="34" charset="0"/>
              </a:rPr>
              <a:t> </a:t>
            </a:r>
            <a:r>
              <a:rPr lang="en-GB" sz="2400" dirty="0" err="1">
                <a:latin typeface="Arial Narrow" panose="020B0606020202030204" pitchFamily="34" charset="0"/>
              </a:rPr>
              <a:t>oops_renderer</a:t>
            </a:r>
            <a:r>
              <a:rPr lang="en-GB" sz="2400" dirty="0">
                <a:latin typeface="Arial Narrow" panose="020B0606020202030204" pitchFamily="34" charset="0"/>
              </a:rPr>
              <a:t>::</a:t>
            </a:r>
            <a:r>
              <a:rPr lang="en-GB" sz="24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max</a:t>
            </a:r>
            <a:r>
              <a:rPr lang="en-GB" sz="2400" dirty="0" err="1">
                <a:latin typeface="Arial Narrow" panose="020B0606020202030204" pitchFamily="34" charset="0"/>
              </a:rPr>
              <a:t>_dimension</a:t>
            </a:r>
            <a:r>
              <a:rPr lang="en-GB" sz="2400" dirty="0">
                <a:latin typeface="Arial Narrow" panose="020B0606020202030204" pitchFamily="34" charset="0"/>
              </a:rPr>
              <a:t>()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  </a:t>
            </a:r>
            <a:r>
              <a:rPr lang="en-GB" sz="2400" dirty="0" err="1">
                <a:latin typeface="Arial Narrow" panose="020B0606020202030204" pitchFamily="34" charset="0"/>
              </a:rPr>
              <a:t>const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{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  return </a:t>
            </a:r>
            <a:r>
              <a:rPr lang="en-GB" sz="2400" b="1" dirty="0">
                <a:solidFill>
                  <a:srgbClr val="B22146"/>
                </a:solidFill>
                <a:latin typeface="Arial Narrow" panose="020B0606020202030204" pitchFamily="34" charset="0"/>
              </a:rPr>
              <a:t>3</a:t>
            </a:r>
            <a:r>
              <a:rPr lang="en-GB" sz="2400" dirty="0">
                <a:latin typeface="Arial Narrow" panose="020B0606020202030204" pitchFamily="34" charset="0"/>
              </a:rPr>
              <a:t>;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}</a:t>
            </a:r>
            <a:br>
              <a:rPr lang="en-GB" sz="2400" dirty="0">
                <a:latin typeface="Arial Narrow" panose="020B0606020202030204" pitchFamily="34" charset="0"/>
              </a:rPr>
            </a:br>
            <a:endParaRPr lang="en-GB" sz="2400" dirty="0">
              <a:latin typeface="Arial Narrow" panose="020B0606020202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D7A3B-B4A1-4F5F-BF56-A530296DA3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60936" y="2572719"/>
            <a:ext cx="4414704" cy="4726981"/>
          </a:xfrm>
        </p:spPr>
        <p:txBody>
          <a:bodyPr/>
          <a:lstStyle/>
          <a:p>
            <a:pPr lvl="0"/>
            <a:r>
              <a:rPr lang="en-GB" sz="1000" dirty="0">
                <a:latin typeface="Liberation Mono" pitchFamily="49"/>
              </a:rPr>
              <a:t> </a:t>
            </a:r>
          </a:p>
          <a:p>
            <a:pPr lvl="0"/>
            <a:r>
              <a:rPr lang="en-GB" dirty="0">
                <a:latin typeface="Arial Narrow" panose="020B0606020202030204" pitchFamily="34" charset="0"/>
              </a:rPr>
              <a:t>  </a:t>
            </a:r>
            <a:r>
              <a:rPr lang="en-GB" sz="2400" dirty="0" err="1">
                <a:latin typeface="Arial Narrow" panose="020B0606020202030204" pitchFamily="34" charset="0"/>
              </a:rPr>
              <a:t>int</a:t>
            </a:r>
            <a:r>
              <a:rPr lang="en-GB" sz="2400" dirty="0">
                <a:latin typeface="Arial Narrow" panose="020B0606020202030204" pitchFamily="34" charset="0"/>
              </a:rPr>
              <a:t> </a:t>
            </a:r>
            <a:r>
              <a:rPr lang="en-GB" sz="2400" dirty="0" err="1">
                <a:latin typeface="Arial Narrow" panose="020B0606020202030204" pitchFamily="34" charset="0"/>
              </a:rPr>
              <a:t>fine_renderer</a:t>
            </a:r>
            <a:r>
              <a:rPr lang="en-GB" sz="2400" dirty="0">
                <a:latin typeface="Arial Narrow" panose="020B0606020202030204" pitchFamily="34" charset="0"/>
              </a:rPr>
              <a:t>::</a:t>
            </a:r>
            <a:r>
              <a:rPr lang="en-GB" sz="24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min</a:t>
            </a:r>
            <a:r>
              <a:rPr lang="en-GB" sz="2400" dirty="0" err="1">
                <a:latin typeface="Arial Narrow" panose="020B0606020202030204" pitchFamily="34" charset="0"/>
              </a:rPr>
              <a:t>_dimension</a:t>
            </a:r>
            <a:r>
              <a:rPr lang="en-GB" sz="2400" dirty="0">
                <a:latin typeface="Arial Narrow" panose="020B0606020202030204" pitchFamily="34" charset="0"/>
              </a:rPr>
              <a:t>()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  </a:t>
            </a:r>
            <a:r>
              <a:rPr lang="en-GB" sz="2400" dirty="0" err="1">
                <a:latin typeface="Arial Narrow" panose="020B0606020202030204" pitchFamily="34" charset="0"/>
              </a:rPr>
              <a:t>const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{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  return </a:t>
            </a:r>
            <a:r>
              <a:rPr lang="en-GB" sz="2400" b="1" dirty="0">
                <a:solidFill>
                  <a:srgbClr val="B22146"/>
                </a:solidFill>
                <a:latin typeface="Arial Narrow" panose="020B0606020202030204" pitchFamily="34" charset="0"/>
              </a:rPr>
              <a:t>3</a:t>
            </a:r>
            <a:r>
              <a:rPr lang="en-GB" sz="2400" dirty="0">
                <a:latin typeface="Arial Narrow" panose="020B0606020202030204" pitchFamily="34" charset="0"/>
              </a:rPr>
              <a:t>;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}</a:t>
            </a:r>
          </a:p>
          <a:p>
            <a:pPr lvl="0"/>
            <a:r>
              <a:rPr lang="en-GB" sz="2400" dirty="0">
                <a:latin typeface="Arial Narrow" panose="020B0606020202030204" pitchFamily="34" charset="0"/>
              </a:rPr>
              <a:t>  </a:t>
            </a:r>
            <a:r>
              <a:rPr lang="en-GB" sz="2400" dirty="0" err="1">
                <a:latin typeface="Arial Narrow" panose="020B0606020202030204" pitchFamily="34" charset="0"/>
              </a:rPr>
              <a:t>int</a:t>
            </a:r>
            <a:r>
              <a:rPr lang="en-GB" sz="2400" dirty="0">
                <a:latin typeface="Arial Narrow" panose="020B0606020202030204" pitchFamily="34" charset="0"/>
              </a:rPr>
              <a:t> </a:t>
            </a:r>
            <a:r>
              <a:rPr lang="en-GB" sz="2400" dirty="0" err="1">
                <a:latin typeface="Arial Narrow" panose="020B0606020202030204" pitchFamily="34" charset="0"/>
              </a:rPr>
              <a:t>fine_renderer</a:t>
            </a:r>
            <a:r>
              <a:rPr lang="en-GB" sz="2400" dirty="0">
                <a:latin typeface="Arial Narrow" panose="020B0606020202030204" pitchFamily="34" charset="0"/>
              </a:rPr>
              <a:t>::</a:t>
            </a:r>
            <a:r>
              <a:rPr lang="en-GB" sz="24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max</a:t>
            </a:r>
            <a:r>
              <a:rPr lang="en-GB" sz="2400" dirty="0" err="1">
                <a:latin typeface="Arial Narrow" panose="020B0606020202030204" pitchFamily="34" charset="0"/>
              </a:rPr>
              <a:t>_dimension</a:t>
            </a:r>
            <a:r>
              <a:rPr lang="en-GB" sz="2400" dirty="0">
                <a:latin typeface="Arial Narrow" panose="020B0606020202030204" pitchFamily="34" charset="0"/>
              </a:rPr>
              <a:t>()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  </a:t>
            </a:r>
            <a:r>
              <a:rPr lang="en-GB" sz="2400" dirty="0" err="1">
                <a:latin typeface="Arial Narrow" panose="020B0606020202030204" pitchFamily="34" charset="0"/>
              </a:rPr>
              <a:t>const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{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  return </a:t>
            </a:r>
            <a:r>
              <a:rPr lang="en-GB" sz="2400" b="1" dirty="0">
                <a:solidFill>
                  <a:srgbClr val="B22146"/>
                </a:solidFill>
                <a:latin typeface="Arial Narrow" panose="020B0606020202030204" pitchFamily="34" charset="0"/>
              </a:rPr>
              <a:t>5</a:t>
            </a:r>
            <a:r>
              <a:rPr lang="en-GB" sz="2400" dirty="0">
                <a:latin typeface="Arial Narrow" panose="020B0606020202030204" pitchFamily="34" charset="0"/>
              </a:rPr>
              <a:t>;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}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B0F1-F939-4B1E-A203-2E1251C55A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2800" dirty="0">
                <a:solidFill>
                  <a:srgbClr val="000000"/>
                </a:solidFill>
                <a:latin typeface="+mn-lt"/>
              </a:rPr>
              <a:t>Consuming 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6541-4415-4323-9F8F-5C0AD6DCA61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680" y="1687467"/>
            <a:ext cx="9515959" cy="5736222"/>
          </a:xfrm>
        </p:spPr>
        <p:txBody>
          <a:bodyPr/>
          <a:lstStyle/>
          <a:p>
            <a:pPr lvl="1">
              <a:spcAft>
                <a:spcPts val="1800"/>
              </a:spcAft>
              <a:buSzPct val="60000"/>
              <a:buFont typeface="StarSymbol"/>
              <a:buChar char="●"/>
            </a:pPr>
            <a:r>
              <a:rPr lang="en-GB" sz="2800" dirty="0"/>
              <a:t>Assuming an API interface only deals in </a:t>
            </a:r>
            <a:r>
              <a:rPr lang="en-GB" sz="2800" dirty="0" err="1">
                <a:solidFill>
                  <a:srgbClr val="B22146"/>
                </a:solidFill>
              </a:rPr>
              <a:t>std</a:t>
            </a:r>
            <a:r>
              <a:rPr lang="en-GB" sz="2800" dirty="0">
                <a:solidFill>
                  <a:srgbClr val="B22146"/>
                </a:solidFill>
              </a:rPr>
              <a:t>::</a:t>
            </a:r>
            <a:r>
              <a:rPr lang="en-GB" sz="2800" dirty="0" err="1">
                <a:solidFill>
                  <a:srgbClr val="B22146"/>
                </a:solidFill>
              </a:rPr>
              <a:t>error_code</a:t>
            </a:r>
            <a:r>
              <a:rPr lang="en-GB" sz="2800" dirty="0"/>
              <a:t> values then code using the API only need include the API interface header and </a:t>
            </a:r>
            <a:r>
              <a:rPr lang="en-GB" sz="2800" dirty="0">
                <a:solidFill>
                  <a:srgbClr val="B22146"/>
                </a:solidFill>
              </a:rPr>
              <a:t>&lt;</a:t>
            </a:r>
            <a:r>
              <a:rPr lang="en-GB" sz="2800" dirty="0" err="1">
                <a:solidFill>
                  <a:srgbClr val="B22146"/>
                </a:solidFill>
              </a:rPr>
              <a:t>system_error</a:t>
            </a:r>
            <a:r>
              <a:rPr lang="en-GB" sz="2800" dirty="0">
                <a:solidFill>
                  <a:srgbClr val="B22146"/>
                </a:solidFill>
              </a:rPr>
              <a:t>&gt;</a:t>
            </a:r>
            <a:r>
              <a:rPr lang="en-GB" sz="2800" dirty="0"/>
              <a:t> (which should be included by the API interface header!)</a:t>
            </a:r>
          </a:p>
          <a:p>
            <a:pPr lvl="1">
              <a:spcAft>
                <a:spcPts val="1800"/>
              </a:spcAft>
              <a:buSzPct val="60000"/>
              <a:buFont typeface="StarSymbol"/>
              <a:buChar char="●"/>
            </a:pPr>
            <a:r>
              <a:rPr lang="en-GB" sz="2800" dirty="0"/>
              <a:t>In particular using code need know nothing about the underlying specific error value enumeration types</a:t>
            </a:r>
          </a:p>
          <a:p>
            <a:pPr lvl="1">
              <a:spcAft>
                <a:spcPts val="1800"/>
              </a:spcAft>
              <a:buSzPct val="60000"/>
              <a:buFont typeface="StarSymbol"/>
              <a:buChar char="●"/>
            </a:pPr>
            <a:r>
              <a:rPr lang="en-GB" sz="2800" dirty="0"/>
              <a:t>Returned </a:t>
            </a:r>
            <a:r>
              <a:rPr lang="en-GB" sz="2800" dirty="0" err="1">
                <a:solidFill>
                  <a:srgbClr val="B22146"/>
                </a:solidFill>
              </a:rPr>
              <a:t>std</a:t>
            </a:r>
            <a:r>
              <a:rPr lang="en-GB" sz="2800" dirty="0">
                <a:solidFill>
                  <a:srgbClr val="B22146"/>
                </a:solidFill>
              </a:rPr>
              <a:t>::</a:t>
            </a:r>
            <a:r>
              <a:rPr lang="en-GB" sz="2800" dirty="0" err="1">
                <a:solidFill>
                  <a:srgbClr val="B22146"/>
                </a:solidFill>
              </a:rPr>
              <a:t>error_code</a:t>
            </a:r>
            <a:r>
              <a:rPr lang="en-GB" sz="2800" dirty="0"/>
              <a:t> values allow access to the specific error value, category name and error value’s message</a:t>
            </a:r>
          </a:p>
          <a:p>
            <a:pPr lvl="1">
              <a:spcAft>
                <a:spcPts val="1800"/>
              </a:spcAft>
              <a:buSzPct val="60000"/>
              <a:buFont typeface="StarSymbol"/>
              <a:buChar char="●"/>
            </a:pPr>
            <a:r>
              <a:rPr lang="en-GB" sz="2800" dirty="0" err="1">
                <a:solidFill>
                  <a:srgbClr val="B22146"/>
                </a:solidFill>
              </a:rPr>
              <a:t>std</a:t>
            </a:r>
            <a:r>
              <a:rPr lang="en-GB" sz="2800" dirty="0">
                <a:solidFill>
                  <a:srgbClr val="B22146"/>
                </a:solidFill>
              </a:rPr>
              <a:t>::</a:t>
            </a:r>
            <a:r>
              <a:rPr lang="en-GB" sz="2800" dirty="0" err="1">
                <a:solidFill>
                  <a:srgbClr val="B22146"/>
                </a:solidFill>
              </a:rPr>
              <a:t>system_error</a:t>
            </a:r>
            <a:r>
              <a:rPr lang="en-GB" sz="2800" dirty="0">
                <a:solidFill>
                  <a:srgbClr val="000000"/>
                </a:solidFill>
              </a:rPr>
              <a:t> exceptions can be caught explicitly to gain access to their contained </a:t>
            </a:r>
            <a:r>
              <a:rPr lang="en-GB" sz="2800" dirty="0" err="1">
                <a:solidFill>
                  <a:srgbClr val="B22146"/>
                </a:solidFill>
              </a:rPr>
              <a:t>std</a:t>
            </a:r>
            <a:r>
              <a:rPr lang="en-GB" sz="2800" dirty="0">
                <a:solidFill>
                  <a:srgbClr val="B22146"/>
                </a:solidFill>
              </a:rPr>
              <a:t>::</a:t>
            </a:r>
            <a:r>
              <a:rPr lang="en-GB" sz="2800" dirty="0" err="1">
                <a:solidFill>
                  <a:srgbClr val="B22146"/>
                </a:solidFill>
              </a:rPr>
              <a:t>error_code</a:t>
            </a:r>
            <a:r>
              <a:rPr lang="en-GB" sz="2800" dirty="0">
                <a:solidFill>
                  <a:srgbClr val="000000"/>
                </a:solidFill>
              </a:rPr>
              <a:t> value for access to  greater detail than may be present in the </a:t>
            </a:r>
            <a:r>
              <a:rPr lang="en-GB" sz="2800" dirty="0" err="1">
                <a:solidFill>
                  <a:srgbClr val="B22146"/>
                </a:solidFill>
              </a:rPr>
              <a:t>std</a:t>
            </a:r>
            <a:r>
              <a:rPr lang="en-GB" sz="2800" dirty="0">
                <a:solidFill>
                  <a:srgbClr val="B22146"/>
                </a:solidFill>
              </a:rPr>
              <a:t>::exception::what() </a:t>
            </a:r>
            <a:r>
              <a:rPr lang="en-GB" sz="2800" dirty="0">
                <a:solidFill>
                  <a:srgbClr val="000000"/>
                </a:solidFill>
              </a:rPr>
              <a:t> message string</a:t>
            </a:r>
          </a:p>
          <a:p>
            <a:pPr lvl="0">
              <a:buSzPct val="45000"/>
              <a:buFont typeface="StarSymbol"/>
              <a:buChar char="●"/>
            </a:pPr>
            <a:endParaRPr lang="en-GB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14BD-55AA-4F3A-819A-1F0DCB307F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latin typeface="+mn-lt"/>
              </a:rPr>
              <a:t>Before we begin...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83DB0-2C9C-4153-BF31-343E4D1FCA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563480"/>
            <a:ext cx="9792000" cy="5132520"/>
          </a:xfrm>
        </p:spPr>
        <p:txBody>
          <a:bodyPr/>
          <a:lstStyle/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/>
              <a:t>The topic was taken from parts of an article on C++11+ exception support under review for publication in the ACCU Overload magazine</a:t>
            </a:r>
          </a:p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/>
              <a:t>I added this use case to the article after reading about it in Andrzej </a:t>
            </a:r>
            <a:r>
              <a:rPr lang="en-GB" sz="2800" dirty="0" err="1"/>
              <a:t>Krzemieński’s</a:t>
            </a:r>
            <a:r>
              <a:rPr lang="en-GB" sz="2800" dirty="0"/>
              <a:t> ‘Your own error code’ blog post:</a:t>
            </a:r>
            <a:br>
              <a:rPr lang="en-GB" sz="2800" dirty="0"/>
            </a:br>
            <a:r>
              <a:rPr lang="en-GB" dirty="0">
                <a:hlinkClick r:id="rId3"/>
              </a:rPr>
              <a:t>https://akrzemi1.wordpress.com/2017/07/12/your-own-error-code/</a:t>
            </a:r>
            <a:endParaRPr lang="en-GB" dirty="0"/>
          </a:p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/>
              <a:t>Full example code for this talk and the other topics covered in the article can be found at:</a:t>
            </a:r>
            <a:br>
              <a:rPr lang="en-GB" sz="2800" dirty="0"/>
            </a:br>
            <a:r>
              <a:rPr lang="en-GB" sz="100" dirty="0"/>
              <a:t> </a:t>
            </a:r>
            <a:br>
              <a:rPr lang="en-GB" dirty="0"/>
            </a:br>
            <a:r>
              <a:rPr lang="en-GB" sz="2000" dirty="0">
                <a:hlinkClick r:id="rId4"/>
              </a:rPr>
              <a:t>https://github.com/ralph-mcardell/article-cxx11-exception-support-examples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E401-B250-4B0F-A657-0AA52082D9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2800" dirty="0">
                <a:solidFill>
                  <a:srgbClr val="000000"/>
                </a:solidFill>
                <a:latin typeface="+mn-lt"/>
              </a:rPr>
              <a:t>Consuming 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 objects:</a:t>
            </a:r>
            <a:br>
              <a:rPr lang="en-GB" sz="2800" dirty="0">
                <a:solidFill>
                  <a:srgbClr val="000000"/>
                </a:solidFill>
                <a:latin typeface="+mn-lt"/>
              </a:rPr>
            </a:br>
            <a:r>
              <a:rPr lang="en-GB" sz="2800" dirty="0">
                <a:solidFill>
                  <a:srgbClr val="000000"/>
                </a:solidFill>
                <a:latin typeface="+mn-lt"/>
              </a:rPr>
              <a:t>example part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DAD16-7860-466E-9CC6-65BD205495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73817"/>
            <a:ext cx="9071640" cy="5687878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In file </a:t>
            </a:r>
            <a:r>
              <a:rPr lang="en-GB" sz="2800" dirty="0">
                <a:solidFill>
                  <a:srgbClr val="0000CC"/>
                </a:solidFill>
                <a:latin typeface="+mn-lt"/>
              </a:rPr>
              <a:t>cxx11_custom_error_code_example.cpp</a:t>
            </a:r>
            <a:r>
              <a:rPr lang="en-GB" sz="2800" dirty="0">
                <a:latin typeface="+mn-lt"/>
              </a:rPr>
              <a:t> :</a:t>
            </a:r>
            <a:br>
              <a:rPr lang="en-GB" dirty="0"/>
            </a:br>
            <a:endParaRPr lang="en-GB" sz="800" dirty="0"/>
          </a:p>
          <a:p>
            <a:pPr lvl="0"/>
            <a:r>
              <a:rPr lang="en-GB" sz="2400" b="1" dirty="0">
                <a:solidFill>
                  <a:srgbClr val="B22146"/>
                </a:solidFill>
                <a:latin typeface="Arial Narrow" panose="020B0606020202030204" pitchFamily="34" charset="0"/>
              </a:rPr>
              <a:t>#include "</a:t>
            </a:r>
            <a:r>
              <a:rPr lang="en-GB" sz="24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custom_error_code_bits</a:t>
            </a:r>
            <a:r>
              <a:rPr lang="en-GB" sz="2400" b="1" dirty="0">
                <a:solidFill>
                  <a:srgbClr val="B22146"/>
                </a:solidFill>
                <a:latin typeface="Arial Narrow" panose="020B0606020202030204" pitchFamily="34" charset="0"/>
              </a:rPr>
              <a:t>/</a:t>
            </a:r>
            <a:r>
              <a:rPr lang="en-GB" sz="24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the_game_api.h</a:t>
            </a:r>
            <a:r>
              <a:rPr lang="en-GB" sz="2400" b="1" dirty="0">
                <a:solidFill>
                  <a:srgbClr val="B22146"/>
                </a:solidFill>
                <a:latin typeface="Arial Narrow" panose="020B0606020202030204" pitchFamily="34" charset="0"/>
              </a:rPr>
              <a:t>"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b="1" dirty="0">
                <a:solidFill>
                  <a:srgbClr val="B22146"/>
                </a:solidFill>
                <a:latin typeface="Arial Narrow" panose="020B0606020202030204" pitchFamily="34" charset="0"/>
              </a:rPr>
              <a:t>#include &lt;</a:t>
            </a:r>
            <a:r>
              <a:rPr lang="en-GB" sz="24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system_error</a:t>
            </a:r>
            <a:r>
              <a:rPr lang="en-GB" sz="2400" b="1" dirty="0">
                <a:solidFill>
                  <a:srgbClr val="B22146"/>
                </a:solidFill>
                <a:latin typeface="Arial Narrow" panose="020B0606020202030204" pitchFamily="34" charset="0"/>
              </a:rPr>
              <a:t>&gt;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#include &lt;iostream&gt;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#include &lt;string&gt;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#include &lt;new&gt;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br>
              <a:rPr lang="en-GB" sz="8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996600"/>
                </a:solidFill>
                <a:latin typeface="Arial Narrow" panose="020B0606020202030204" pitchFamily="34" charset="0"/>
              </a:rPr>
              <a:t>// Helper to log bad error code return values: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void </a:t>
            </a:r>
            <a:r>
              <a:rPr lang="en-GB" sz="24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log_bad_status_codes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(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std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::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error_code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ec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)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{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if (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ec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)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{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std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::clog &lt;&lt;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ec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&lt;&lt; " " &lt;&lt; </a:t>
            </a:r>
            <a:r>
              <a:rPr lang="en-GB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ec.message</a:t>
            </a: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() &lt;&lt; "\n";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}</a:t>
            </a:r>
            <a:b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B610-7447-4892-A35A-B8A34CBE69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2800" dirty="0">
                <a:solidFill>
                  <a:srgbClr val="000000"/>
                </a:solidFill>
                <a:latin typeface="+mn-lt"/>
              </a:rPr>
              <a:t>Consuming 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 objects:</a:t>
            </a:r>
            <a:br>
              <a:rPr lang="en-GB" sz="2800" dirty="0">
                <a:solidFill>
                  <a:srgbClr val="000000"/>
                </a:solidFill>
                <a:latin typeface="+mn-lt"/>
              </a:rPr>
            </a:br>
            <a:r>
              <a:rPr lang="en-GB" sz="2800" dirty="0">
                <a:solidFill>
                  <a:srgbClr val="000000"/>
                </a:solidFill>
                <a:latin typeface="+mn-lt"/>
              </a:rPr>
              <a:t>example part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2EF85-F193-4EA4-9B64-C53D83AB72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97803"/>
            <a:ext cx="9022320" cy="55483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Also in file </a:t>
            </a:r>
            <a:r>
              <a:rPr lang="en-GB" sz="2400" dirty="0">
                <a:solidFill>
                  <a:srgbClr val="0000CC"/>
                </a:solidFill>
              </a:rPr>
              <a:t>cxx11_custom_error_code_example.cpp</a:t>
            </a:r>
            <a:r>
              <a:rPr lang="en-GB" sz="2400" dirty="0"/>
              <a:t> :</a:t>
            </a:r>
            <a:br>
              <a:rPr lang="en-GB" sz="2400" dirty="0"/>
            </a:br>
            <a:endParaRPr lang="en-GB" sz="700" dirty="0"/>
          </a:p>
          <a:p>
            <a:pPr lvl="0"/>
            <a:r>
              <a:rPr lang="en-GB" sz="2400" dirty="0" err="1">
                <a:latin typeface="Arial Narrow" panose="020B0606020202030204" pitchFamily="34" charset="0"/>
              </a:rPr>
              <a:t>int</a:t>
            </a:r>
            <a:r>
              <a:rPr lang="en-GB" sz="2400" dirty="0">
                <a:latin typeface="Arial Narrow" panose="020B0606020202030204" pitchFamily="34" charset="0"/>
              </a:rPr>
              <a:t> main()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{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auto &amp; engine{ </a:t>
            </a:r>
            <a:r>
              <a:rPr lang="en-GB" sz="2400" dirty="0" err="1">
                <a:latin typeface="Arial Narrow" panose="020B0606020202030204" pitchFamily="34" charset="0"/>
              </a:rPr>
              <a:t>the_game</a:t>
            </a:r>
            <a:r>
              <a:rPr lang="en-GB" sz="2400" dirty="0">
                <a:latin typeface="Arial Narrow" panose="020B0606020202030204" pitchFamily="34" charset="0"/>
              </a:rPr>
              <a:t>::</a:t>
            </a:r>
            <a:r>
              <a:rPr lang="en-GB" sz="2400" dirty="0" err="1">
                <a:latin typeface="Arial Narrow" panose="020B0606020202030204" pitchFamily="34" charset="0"/>
              </a:rPr>
              <a:t>get_appengine</a:t>
            </a:r>
            <a:r>
              <a:rPr lang="en-GB" sz="2400" dirty="0">
                <a:latin typeface="Arial Narrow" panose="020B0606020202030204" pitchFamily="34" charset="0"/>
              </a:rPr>
              <a:t>() };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800" dirty="0">
                <a:latin typeface="Arial Narrow" panose="020B0606020202030204" pitchFamily="34" charset="0"/>
              </a:rPr>
              <a:t> </a:t>
            </a:r>
            <a:br>
              <a:rPr lang="en-GB" sz="12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</a:t>
            </a:r>
            <a:r>
              <a:rPr lang="en-GB" sz="2400" dirty="0">
                <a:solidFill>
                  <a:srgbClr val="996600"/>
                </a:solidFill>
                <a:latin typeface="Arial Narrow" panose="020B0606020202030204" pitchFamily="34" charset="0"/>
              </a:rPr>
              <a:t> // Should fail as setting renderer supporting invalid dimension range</a:t>
            </a:r>
            <a:br>
              <a:rPr lang="en-GB" sz="2400" dirty="0">
                <a:solidFill>
                  <a:srgbClr val="9966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</a:t>
            </a:r>
            <a:r>
              <a:rPr lang="en-GB" sz="2400" dirty="0" err="1">
                <a:latin typeface="Arial Narrow" panose="020B0606020202030204" pitchFamily="34" charset="0"/>
              </a:rPr>
              <a:t>std</a:t>
            </a:r>
            <a:r>
              <a:rPr lang="en-GB" sz="2400" dirty="0">
                <a:latin typeface="Arial Narrow" panose="020B0606020202030204" pitchFamily="34" charset="0"/>
              </a:rPr>
              <a:t>::</a:t>
            </a:r>
            <a:r>
              <a:rPr lang="en-GB" sz="2400" dirty="0" err="1">
                <a:latin typeface="Arial Narrow" panose="020B0606020202030204" pitchFamily="34" charset="0"/>
              </a:rPr>
              <a:t>unique_ptr</a:t>
            </a:r>
            <a:r>
              <a:rPr lang="en-GB" sz="2400" dirty="0">
                <a:latin typeface="Arial Narrow" panose="020B0606020202030204" pitchFamily="34" charset="0"/>
              </a:rPr>
              <a:t>&lt;</a:t>
            </a:r>
            <a:r>
              <a:rPr lang="en-GB" sz="2400" dirty="0" err="1">
                <a:latin typeface="Arial Narrow" panose="020B0606020202030204" pitchFamily="34" charset="0"/>
              </a:rPr>
              <a:t>the_game</a:t>
            </a:r>
            <a:r>
              <a:rPr lang="en-GB" sz="2400" dirty="0">
                <a:latin typeface="Arial Narrow" panose="020B0606020202030204" pitchFamily="34" charset="0"/>
              </a:rPr>
              <a:t>::renderer&gt;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  rend{new </a:t>
            </a:r>
            <a:r>
              <a:rPr lang="en-GB" sz="2400" dirty="0" err="1">
                <a:latin typeface="Arial Narrow" panose="020B0606020202030204" pitchFamily="34" charset="0"/>
              </a:rPr>
              <a:t>the_game</a:t>
            </a:r>
            <a:r>
              <a:rPr lang="en-GB" sz="2400" dirty="0">
                <a:latin typeface="Arial Narrow" panose="020B0606020202030204" pitchFamily="34" charset="0"/>
              </a:rPr>
              <a:t>::</a:t>
            </a:r>
            <a:r>
              <a:rPr lang="en-GB" sz="2400" dirty="0" err="1">
                <a:latin typeface="Arial Narrow" panose="020B0606020202030204" pitchFamily="34" charset="0"/>
              </a:rPr>
              <a:t>oops_renderer</a:t>
            </a:r>
            <a:r>
              <a:rPr lang="en-GB" sz="2400" dirty="0">
                <a:latin typeface="Arial Narrow" panose="020B0606020202030204" pitchFamily="34" charset="0"/>
              </a:rPr>
              <a:t>};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800" dirty="0">
                <a:latin typeface="Arial Narrow" panose="020B0606020202030204" pitchFamily="34" charset="0"/>
              </a:rPr>
              <a:t> </a:t>
            </a:r>
            <a:br>
              <a:rPr lang="en-GB" sz="1200" dirty="0"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</a:t>
            </a:r>
            <a:r>
              <a:rPr lang="en-GB" sz="2400" dirty="0" err="1">
                <a:latin typeface="Arial Narrow" panose="020B0606020202030204" pitchFamily="34" charset="0"/>
              </a:rPr>
              <a:t>log_bad_status_codes</a:t>
            </a:r>
            <a:r>
              <a:rPr lang="en-GB" sz="2400" dirty="0">
                <a:latin typeface="Arial Narrow" panose="020B0606020202030204" pitchFamily="34" charset="0"/>
              </a:rPr>
              <a:t>( </a:t>
            </a:r>
            <a:r>
              <a:rPr lang="en-GB" sz="2400" dirty="0" err="1">
                <a:latin typeface="Arial Narrow" panose="020B0606020202030204" pitchFamily="34" charset="0"/>
              </a:rPr>
              <a:t>engine.</a:t>
            </a:r>
            <a:r>
              <a:rPr lang="en-GB" sz="24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take_renderer</a:t>
            </a:r>
            <a:r>
              <a:rPr lang="en-GB" sz="2400" dirty="0">
                <a:latin typeface="Arial Narrow" panose="020B0606020202030204" pitchFamily="34" charset="0"/>
              </a:rPr>
              <a:t>(</a:t>
            </a:r>
            <a:r>
              <a:rPr lang="en-GB" sz="2400" dirty="0" err="1">
                <a:latin typeface="Arial Narrow" panose="020B0606020202030204" pitchFamily="34" charset="0"/>
              </a:rPr>
              <a:t>std</a:t>
            </a:r>
            <a:r>
              <a:rPr lang="en-GB" sz="2400" dirty="0">
                <a:latin typeface="Arial Narrow" panose="020B0606020202030204" pitchFamily="34" charset="0"/>
              </a:rPr>
              <a:t>::move(rend)) );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1200" dirty="0">
                <a:latin typeface="Arial Narrow" panose="020B0606020202030204" pitchFamily="34" charset="0"/>
              </a:rPr>
              <a:t>  </a:t>
            </a:r>
            <a:br>
              <a:rPr lang="en-GB" sz="2400" dirty="0"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996600"/>
                </a:solidFill>
                <a:latin typeface="Arial Narrow" panose="020B0606020202030204" pitchFamily="34" charset="0"/>
              </a:rPr>
              <a:t>  // Should fail as no renderer successfully set to draw board</a:t>
            </a:r>
            <a:br>
              <a:rPr lang="en-GB" sz="2400" dirty="0">
                <a:solidFill>
                  <a:srgbClr val="9966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rgbClr val="996600"/>
                </a:solidFill>
                <a:latin typeface="Arial Narrow" panose="020B0606020202030204" pitchFamily="34" charset="0"/>
              </a:rPr>
              <a:t>  // a) non-throwing overload:</a:t>
            </a:r>
            <a:br>
              <a:rPr lang="en-GB" sz="2400" dirty="0">
                <a:solidFill>
                  <a:srgbClr val="996600"/>
                </a:solidFill>
                <a:latin typeface="Arial Narrow" panose="020B0606020202030204" pitchFamily="34" charset="0"/>
              </a:rPr>
            </a:br>
            <a:r>
              <a:rPr lang="en-GB" sz="2400" dirty="0">
                <a:latin typeface="Arial Narrow" panose="020B0606020202030204" pitchFamily="34" charset="0"/>
              </a:rPr>
              <a:t>  </a:t>
            </a:r>
            <a:r>
              <a:rPr lang="en-GB" sz="2400" dirty="0" err="1">
                <a:latin typeface="Arial Narrow" panose="020B0606020202030204" pitchFamily="34" charset="0"/>
              </a:rPr>
              <a:t>log_bad_status_codes</a:t>
            </a:r>
            <a:r>
              <a:rPr lang="en-GB" sz="2400" dirty="0">
                <a:latin typeface="Arial Narrow" panose="020B0606020202030204" pitchFamily="34" charset="0"/>
              </a:rPr>
              <a:t>( </a:t>
            </a:r>
            <a:r>
              <a:rPr lang="en-GB" sz="2400" dirty="0" err="1">
                <a:latin typeface="Arial Narrow" panose="020B0606020202030204" pitchFamily="34" charset="0"/>
              </a:rPr>
              <a:t>engine.</a:t>
            </a:r>
            <a:r>
              <a:rPr lang="en-GB" sz="24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update_game_board</a:t>
            </a:r>
            <a:r>
              <a:rPr lang="en-GB" sz="2400" dirty="0">
                <a:latin typeface="Arial Narrow" panose="020B0606020202030204" pitchFamily="34" charset="0"/>
              </a:rPr>
              <a:t>(</a:t>
            </a:r>
            <a:r>
              <a:rPr lang="en-GB" sz="2400" dirty="0" err="1">
                <a:latin typeface="Arial Narrow" panose="020B0606020202030204" pitchFamily="34" charset="0"/>
              </a:rPr>
              <a:t>std</a:t>
            </a:r>
            <a:r>
              <a:rPr lang="en-GB" sz="2400" dirty="0">
                <a:latin typeface="Arial Narrow" panose="020B0606020202030204" pitchFamily="34" charset="0"/>
              </a:rPr>
              <a:t>::</a:t>
            </a:r>
            <a:r>
              <a:rPr lang="en-GB" sz="2400" dirty="0" err="1">
                <a:latin typeface="Arial Narrow" panose="020B0606020202030204" pitchFamily="34" charset="0"/>
              </a:rPr>
              <a:t>nothrow</a:t>
            </a:r>
            <a:r>
              <a:rPr lang="en-GB" sz="2400" dirty="0">
                <a:latin typeface="Arial Narrow" panose="020B0606020202030204" pitchFamily="34" charset="0"/>
              </a:rPr>
              <a:t>) );</a:t>
            </a:r>
          </a:p>
          <a:p>
            <a:pPr lvl="0"/>
            <a:endParaRPr lang="en-GB" dirty="0">
              <a:latin typeface="Liberation Mono" pitchFamily="49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442F-066C-4F94-9C07-5593E160DC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sz="2800" dirty="0">
                <a:solidFill>
                  <a:srgbClr val="999999"/>
                </a:solidFill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</a:rPr>
              <a:t>std</a:t>
            </a:r>
            <a:r>
              <a:rPr lang="en-GB" sz="2800" dirty="0">
                <a:solidFill>
                  <a:srgbClr val="999999"/>
                </a:solidFill>
              </a:rPr>
              <a:t>::</a:t>
            </a:r>
            <a:r>
              <a:rPr lang="en-GB" sz="2800" dirty="0" err="1">
                <a:solidFill>
                  <a:srgbClr val="999999"/>
                </a:solidFill>
              </a:rPr>
              <a:t>error_code</a:t>
            </a:r>
            <a:r>
              <a:rPr lang="en-GB" sz="2800" dirty="0">
                <a:solidFill>
                  <a:srgbClr val="999999"/>
                </a:solidFill>
              </a:rPr>
              <a:t>:</a:t>
            </a:r>
            <a:br>
              <a:rPr lang="en-GB" sz="2800" dirty="0">
                <a:solidFill>
                  <a:srgbClr val="999999"/>
                </a:solidFill>
              </a:rPr>
            </a:br>
            <a:r>
              <a:rPr lang="en-GB" sz="2600" dirty="0">
                <a:solidFill>
                  <a:srgbClr val="000000"/>
                </a:solidFill>
              </a:rPr>
              <a:t>Consuming </a:t>
            </a:r>
            <a:r>
              <a:rPr lang="en-GB" sz="2600" dirty="0" err="1">
                <a:solidFill>
                  <a:srgbClr val="000000"/>
                </a:solidFill>
              </a:rPr>
              <a:t>std</a:t>
            </a:r>
            <a:r>
              <a:rPr lang="en-GB" sz="2600" dirty="0">
                <a:solidFill>
                  <a:srgbClr val="000000"/>
                </a:solidFill>
              </a:rPr>
              <a:t>::</a:t>
            </a:r>
            <a:r>
              <a:rPr lang="en-GB" sz="2600" dirty="0" err="1">
                <a:solidFill>
                  <a:srgbClr val="000000"/>
                </a:solidFill>
              </a:rPr>
              <a:t>error_code</a:t>
            </a:r>
            <a:r>
              <a:rPr lang="en-GB" sz="2600" dirty="0">
                <a:solidFill>
                  <a:srgbClr val="000000"/>
                </a:solidFill>
              </a:rPr>
              <a:t> objects:</a:t>
            </a:r>
            <a:br>
              <a:rPr lang="en-GB" sz="2600" dirty="0">
                <a:solidFill>
                  <a:srgbClr val="000000"/>
                </a:solidFill>
              </a:rPr>
            </a:br>
            <a:r>
              <a:rPr lang="en-GB" sz="2600" dirty="0">
                <a:solidFill>
                  <a:srgbClr val="000000"/>
                </a:solidFill>
              </a:rPr>
              <a:t>example part #3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FCD1-0538-4044-BDA5-5FD49F8DC2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4679" y="1689315"/>
            <a:ext cx="9071640" cy="5672379"/>
          </a:xfrm>
        </p:spPr>
        <p:txBody>
          <a:bodyPr/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Also in file </a:t>
            </a:r>
            <a:r>
              <a:rPr lang="en-GB" sz="2800" dirty="0">
                <a:solidFill>
                  <a:srgbClr val="0000CC"/>
                </a:solidFill>
                <a:latin typeface="+mn-lt"/>
              </a:rPr>
              <a:t>cxx11_custom_error_code_example.cpp</a:t>
            </a:r>
            <a:r>
              <a:rPr lang="en-GB" sz="2800" dirty="0">
                <a:latin typeface="+mn-lt"/>
              </a:rPr>
              <a:t> :</a:t>
            </a:r>
            <a:endParaRPr lang="en-GB" sz="800" dirty="0">
              <a:latin typeface="Arial Narrow" panose="020B0606020202030204" pitchFamily="34" charset="0"/>
            </a:endParaRPr>
          </a:p>
          <a:p>
            <a:pPr>
              <a:buSzPct val="45000"/>
            </a:pPr>
            <a:r>
              <a:rPr lang="en-GB" sz="2000" dirty="0">
                <a:solidFill>
                  <a:srgbClr val="996600"/>
                </a:solidFill>
                <a:latin typeface="Arial Narrow" panose="020B0606020202030204" pitchFamily="34" charset="0"/>
              </a:rPr>
              <a:t>// b) throwing overload: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  try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  {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    </a:t>
            </a:r>
            <a:r>
              <a:rPr lang="en-GB" sz="2000" dirty="0" err="1">
                <a:latin typeface="Arial Narrow" panose="020B0606020202030204" pitchFamily="34" charset="0"/>
              </a:rPr>
              <a:t>engine.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update_game_board</a:t>
            </a:r>
            <a:r>
              <a:rPr lang="en-GB" sz="2000" dirty="0">
                <a:latin typeface="Arial Narrow" panose="020B0606020202030204" pitchFamily="34" charset="0"/>
              </a:rPr>
              <a:t>();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  }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  catch ( </a:t>
            </a:r>
            <a:r>
              <a:rPr lang="en-GB" sz="2000" dirty="0" err="1">
                <a:latin typeface="Arial Narrow" panose="020B0606020202030204" pitchFamily="34" charset="0"/>
              </a:rPr>
              <a:t>std</a:t>
            </a:r>
            <a:r>
              <a:rPr lang="en-GB" sz="2000" dirty="0">
                <a:latin typeface="Arial Narrow" panose="020B0606020202030204" pitchFamily="34" charset="0"/>
              </a:rPr>
              <a:t>::exception &amp; e )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  {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     </a:t>
            </a:r>
            <a:r>
              <a:rPr lang="en-GB" sz="2000" dirty="0" err="1">
                <a:latin typeface="Arial Narrow" panose="020B0606020202030204" pitchFamily="34" charset="0"/>
              </a:rPr>
              <a:t>std</a:t>
            </a:r>
            <a:r>
              <a:rPr lang="en-GB" sz="2000" dirty="0">
                <a:latin typeface="Arial Narrow" panose="020B0606020202030204" pitchFamily="34" charset="0"/>
              </a:rPr>
              <a:t>::</a:t>
            </a:r>
            <a:r>
              <a:rPr lang="en-GB" sz="2000" dirty="0" err="1">
                <a:latin typeface="Arial Narrow" panose="020B0606020202030204" pitchFamily="34" charset="0"/>
              </a:rPr>
              <a:t>cerr</a:t>
            </a:r>
            <a:r>
              <a:rPr lang="en-GB" sz="2000" dirty="0">
                <a:latin typeface="Arial Narrow" panose="020B0606020202030204" pitchFamily="34" charset="0"/>
              </a:rPr>
              <a:t> &lt;&lt; "Caught exception: " &lt;&lt; </a:t>
            </a:r>
            <a:r>
              <a:rPr lang="en-GB" sz="2000" dirty="0" err="1">
                <a:latin typeface="Arial Narrow" panose="020B0606020202030204" pitchFamily="34" charset="0"/>
              </a:rPr>
              <a:t>e.what</a:t>
            </a:r>
            <a:r>
              <a:rPr lang="en-GB" sz="2000" dirty="0">
                <a:latin typeface="Arial Narrow" panose="020B0606020202030204" pitchFamily="34" charset="0"/>
              </a:rPr>
              <a:t>() &lt;&lt; "\n";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  }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1200" dirty="0">
                <a:latin typeface="Arial Narrow" panose="020B0606020202030204" pitchFamily="34" charset="0"/>
              </a:rPr>
              <a:t> </a:t>
            </a:r>
            <a:br>
              <a:rPr lang="en-GB" sz="12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  </a:t>
            </a:r>
            <a:r>
              <a:rPr lang="en-GB" sz="2000" dirty="0">
                <a:solidFill>
                  <a:srgbClr val="996600"/>
                </a:solidFill>
                <a:latin typeface="Arial Narrow" panose="020B0606020202030204" pitchFamily="34" charset="0"/>
              </a:rPr>
              <a:t>// OK - nothing to report, this renderer is fine and dandy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  </a:t>
            </a:r>
            <a:r>
              <a:rPr lang="en-GB" sz="2000" dirty="0" err="1">
                <a:latin typeface="Arial Narrow" panose="020B0606020202030204" pitchFamily="34" charset="0"/>
              </a:rPr>
              <a:t>rend.reset</a:t>
            </a:r>
            <a:r>
              <a:rPr lang="en-GB" sz="2000" dirty="0">
                <a:latin typeface="Arial Narrow" panose="020B0606020202030204" pitchFamily="34" charset="0"/>
              </a:rPr>
              <a:t>( new </a:t>
            </a:r>
            <a:r>
              <a:rPr lang="en-GB" sz="2000" dirty="0" err="1">
                <a:latin typeface="Arial Narrow" panose="020B0606020202030204" pitchFamily="34" charset="0"/>
              </a:rPr>
              <a:t>the_game</a:t>
            </a:r>
            <a:r>
              <a:rPr lang="en-GB" sz="2000" dirty="0">
                <a:latin typeface="Arial Narrow" panose="020B0606020202030204" pitchFamily="34" charset="0"/>
              </a:rPr>
              <a:t>::</a:t>
            </a:r>
            <a:r>
              <a:rPr lang="en-GB" sz="2000" dirty="0" err="1">
                <a:latin typeface="Arial Narrow" panose="020B0606020202030204" pitchFamily="34" charset="0"/>
              </a:rPr>
              <a:t>fine_renderer</a:t>
            </a:r>
            <a:r>
              <a:rPr lang="en-GB" sz="2000" dirty="0">
                <a:latin typeface="Arial Narrow" panose="020B0606020202030204" pitchFamily="34" charset="0"/>
              </a:rPr>
              <a:t> );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  </a:t>
            </a:r>
            <a:r>
              <a:rPr lang="en-GB" sz="2000" dirty="0" err="1">
                <a:latin typeface="Arial Narrow" panose="020B0606020202030204" pitchFamily="34" charset="0"/>
              </a:rPr>
              <a:t>log_bad_status_codes</a:t>
            </a:r>
            <a:r>
              <a:rPr lang="en-GB" sz="2000" dirty="0">
                <a:latin typeface="Arial Narrow" panose="020B0606020202030204" pitchFamily="34" charset="0"/>
              </a:rPr>
              <a:t>( </a:t>
            </a:r>
            <a:r>
              <a:rPr lang="en-GB" sz="2000" dirty="0" err="1">
                <a:latin typeface="Arial Narrow" panose="020B0606020202030204" pitchFamily="34" charset="0"/>
              </a:rPr>
              <a:t>engine.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take_renderer</a:t>
            </a:r>
            <a:r>
              <a:rPr lang="en-GB" sz="2000" dirty="0">
                <a:latin typeface="Arial Narrow" panose="020B0606020202030204" pitchFamily="34" charset="0"/>
              </a:rPr>
              <a:t>( </a:t>
            </a:r>
            <a:r>
              <a:rPr lang="en-GB" sz="2000" dirty="0" err="1">
                <a:latin typeface="Arial Narrow" panose="020B0606020202030204" pitchFamily="34" charset="0"/>
              </a:rPr>
              <a:t>std</a:t>
            </a:r>
            <a:r>
              <a:rPr lang="en-GB" sz="2000" dirty="0">
                <a:latin typeface="Arial Narrow" panose="020B0606020202030204" pitchFamily="34" charset="0"/>
              </a:rPr>
              <a:t>::move(rend)) );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1200" dirty="0">
                <a:latin typeface="Arial Narrow" panose="020B0606020202030204" pitchFamily="34" charset="0"/>
              </a:rPr>
              <a:t> 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  </a:t>
            </a:r>
            <a:r>
              <a:rPr lang="en-GB" sz="2000" dirty="0">
                <a:solidFill>
                  <a:srgbClr val="996600"/>
                </a:solidFill>
                <a:latin typeface="Arial Narrow" panose="020B0606020202030204" pitchFamily="34" charset="0"/>
              </a:rPr>
              <a:t>// OK - now have renderer to render board updates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  </a:t>
            </a:r>
            <a:r>
              <a:rPr lang="en-GB" sz="2000" dirty="0" err="1">
                <a:latin typeface="Arial Narrow" panose="020B0606020202030204" pitchFamily="34" charset="0"/>
              </a:rPr>
              <a:t>log_bad_status_codes</a:t>
            </a:r>
            <a:r>
              <a:rPr lang="en-GB" sz="2000" dirty="0">
                <a:latin typeface="Arial Narrow" panose="020B0606020202030204" pitchFamily="34" charset="0"/>
              </a:rPr>
              <a:t>( </a:t>
            </a:r>
            <a:r>
              <a:rPr lang="en-GB" sz="2000" dirty="0" err="1">
                <a:latin typeface="Arial Narrow" panose="020B0606020202030204" pitchFamily="34" charset="0"/>
              </a:rPr>
              <a:t>engine.</a:t>
            </a:r>
            <a:r>
              <a:rPr lang="en-GB" sz="2000" b="1" dirty="0" err="1">
                <a:solidFill>
                  <a:srgbClr val="B22146"/>
                </a:solidFill>
                <a:latin typeface="Arial Narrow" panose="020B0606020202030204" pitchFamily="34" charset="0"/>
              </a:rPr>
              <a:t>update_game_board</a:t>
            </a:r>
            <a:r>
              <a:rPr lang="en-GB" sz="2000" dirty="0">
                <a:latin typeface="Arial Narrow" panose="020B0606020202030204" pitchFamily="34" charset="0"/>
              </a:rPr>
              <a:t>(</a:t>
            </a:r>
            <a:r>
              <a:rPr lang="en-GB" sz="2000" dirty="0" err="1">
                <a:latin typeface="Arial Narrow" panose="020B0606020202030204" pitchFamily="34" charset="0"/>
              </a:rPr>
              <a:t>std</a:t>
            </a:r>
            <a:r>
              <a:rPr lang="en-GB" sz="2000" dirty="0">
                <a:latin typeface="Arial Narrow" panose="020B0606020202030204" pitchFamily="34" charset="0"/>
              </a:rPr>
              <a:t>::</a:t>
            </a:r>
            <a:r>
              <a:rPr lang="en-GB" sz="2000" dirty="0" err="1">
                <a:latin typeface="Arial Narrow" panose="020B0606020202030204" pitchFamily="34" charset="0"/>
              </a:rPr>
              <a:t>nothrow</a:t>
            </a:r>
            <a:r>
              <a:rPr lang="en-GB" sz="2000" dirty="0">
                <a:latin typeface="Arial Narrow" panose="020B0606020202030204" pitchFamily="34" charset="0"/>
              </a:rPr>
              <a:t>) );</a:t>
            </a:r>
            <a:br>
              <a:rPr lang="en-GB" sz="2000" dirty="0">
                <a:latin typeface="Arial Narrow" panose="020B0606020202030204" pitchFamily="34" charset="0"/>
              </a:rPr>
            </a:br>
            <a:r>
              <a:rPr lang="en-GB" sz="2000" dirty="0">
                <a:latin typeface="Arial Narrow" panose="020B0606020202030204" pitchFamily="34" charset="0"/>
              </a:rPr>
              <a:t>} </a:t>
            </a:r>
            <a:r>
              <a:rPr lang="en-GB" sz="2000" dirty="0">
                <a:solidFill>
                  <a:srgbClr val="996600"/>
                </a:solidFill>
                <a:latin typeface="Arial Narrow" panose="020B0606020202030204" pitchFamily="34" charset="0"/>
              </a:rPr>
              <a:t>// end of main</a:t>
            </a:r>
          </a:p>
          <a:p>
            <a:pPr lvl="0"/>
            <a:endParaRPr lang="en-GB" dirty="0">
              <a:solidFill>
                <a:srgbClr val="996600"/>
              </a:solidFill>
              <a:latin typeface="Liberation Mono" pitchFamily="49"/>
            </a:endParaRPr>
          </a:p>
          <a:p>
            <a:pPr lvl="0"/>
            <a:endParaRPr lang="en-GB" dirty="0">
              <a:latin typeface="Liberation Mono" pitchFamily="49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CDF3-F797-409B-A5E2-047149456F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sz="2800" dirty="0">
                <a:solidFill>
                  <a:srgbClr val="999999"/>
                </a:solidFill>
                <a:latin typeface="+mn-lt"/>
              </a:rPr>
              <a:t>Integrating our own error values with 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999999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999999"/>
                </a:solidFill>
                <a:latin typeface="+mn-lt"/>
              </a:rPr>
              <a:t>:</a:t>
            </a:r>
            <a:br>
              <a:rPr lang="en-GB" sz="2800" dirty="0">
                <a:solidFill>
                  <a:srgbClr val="999999"/>
                </a:solidFill>
                <a:latin typeface="+mn-lt"/>
              </a:rPr>
            </a:br>
            <a:r>
              <a:rPr lang="en-GB" sz="2800" dirty="0">
                <a:solidFill>
                  <a:srgbClr val="000000"/>
                </a:solidFill>
                <a:latin typeface="+mn-lt"/>
              </a:rPr>
              <a:t>Consuming 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000000"/>
                </a:solidFill>
                <a:latin typeface="+mn-lt"/>
              </a:rPr>
              <a:t>error_code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 objects:</a:t>
            </a:r>
            <a:br>
              <a:rPr lang="en-GB" sz="2800" dirty="0">
                <a:solidFill>
                  <a:srgbClr val="000000"/>
                </a:solidFill>
                <a:latin typeface="+mn-lt"/>
              </a:rPr>
            </a:br>
            <a:r>
              <a:rPr lang="en-GB" sz="2800" dirty="0">
                <a:solidFill>
                  <a:srgbClr val="000000"/>
                </a:solidFill>
                <a:latin typeface="+mn-lt"/>
              </a:rPr>
              <a:t>example part #4 – execution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A6D82-08BC-4EDA-A9AF-BF282CB4D8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2031839"/>
            <a:ext cx="8849881" cy="40881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When build and run the output should look like this:</a:t>
            </a:r>
            <a:br>
              <a:rPr lang="en-GB" dirty="0"/>
            </a:br>
            <a:endParaRPr lang="en-GB" dirty="0"/>
          </a:p>
          <a:p>
            <a:pPr lvl="0"/>
            <a:r>
              <a:rPr lang="en-GB" sz="2200" dirty="0">
                <a:solidFill>
                  <a:srgbClr val="660033"/>
                </a:solidFill>
                <a:latin typeface="Liberation Sans" pitchFamily="34"/>
              </a:rPr>
              <a:t>renderer:101 Reported max. supported game grid less than the min.</a:t>
            </a:r>
          </a:p>
          <a:p>
            <a:pPr lvl="0"/>
            <a:r>
              <a:rPr lang="en-GB" sz="2200" dirty="0">
                <a:solidFill>
                  <a:srgbClr val="660033"/>
                </a:solidFill>
                <a:latin typeface="Liberation Sans" pitchFamily="34"/>
              </a:rPr>
              <a:t>app-engine:101 No renderer currently set</a:t>
            </a:r>
          </a:p>
          <a:p>
            <a:pPr lvl="0"/>
            <a:r>
              <a:rPr lang="en-GB" sz="2200" dirty="0">
                <a:solidFill>
                  <a:srgbClr val="660033"/>
                </a:solidFill>
                <a:latin typeface="Liberation Sans" pitchFamily="34"/>
              </a:rPr>
              <a:t>Caught exception: No renderer currently set</a:t>
            </a:r>
          </a:p>
          <a:p>
            <a:pPr lvl="0"/>
            <a:endParaRPr lang="en-GB" dirty="0">
              <a:latin typeface="Liberation Mono" pitchFamily="49"/>
            </a:endParaRPr>
          </a:p>
          <a:p>
            <a:pPr lvl="0"/>
            <a:endParaRPr lang="en-GB" dirty="0">
              <a:solidFill>
                <a:srgbClr val="996600"/>
              </a:solidFill>
              <a:latin typeface="Liberation Mono" pitchFamily="49"/>
            </a:endParaRPr>
          </a:p>
          <a:p>
            <a:pPr lvl="0"/>
            <a:endParaRPr lang="en-GB" dirty="0">
              <a:latin typeface="Liberation Mono" pitchFamily="4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4E5F-0755-409E-B0C2-06C76A4ED8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rgbClr val="999999"/>
                </a:solidFill>
                <a:latin typeface="+mn-lt"/>
              </a:rPr>
              <a:t>Our own error codes: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What are we talking about here?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CC225-D797-4337-BA0F-73F950A4FD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479728"/>
            <a:ext cx="9071640" cy="4014061"/>
          </a:xfrm>
        </p:spPr>
        <p:txBody>
          <a:bodyPr/>
          <a:lstStyle/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/>
              <a:t>Error values expressed as integer values</a:t>
            </a:r>
          </a:p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/>
              <a:t>Problems with multiple sets of error values which have overlapping values for different errors</a:t>
            </a:r>
          </a:p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2800" dirty="0"/>
              <a:t>For the purposes used here they should be enumerated types:</a:t>
            </a:r>
            <a:br>
              <a:rPr lang="en-GB" sz="2800" dirty="0"/>
            </a:br>
            <a:r>
              <a:rPr lang="en-GB" sz="2800" dirty="0"/>
              <a:t>- can convert #define macro values or groups of </a:t>
            </a:r>
            <a:r>
              <a:rPr lang="en-GB" sz="2800" dirty="0" err="1"/>
              <a:t>const</a:t>
            </a:r>
            <a:r>
              <a:rPr lang="en-GB" sz="2800" dirty="0"/>
              <a:t> / </a:t>
            </a:r>
            <a:r>
              <a:rPr lang="en-GB" sz="2800" dirty="0" err="1"/>
              <a:t>constexpr</a:t>
            </a:r>
            <a:r>
              <a:rPr lang="en-GB" sz="2800" dirty="0"/>
              <a:t> integer values to </a:t>
            </a:r>
            <a:r>
              <a:rPr lang="en-GB" sz="2800" dirty="0" err="1"/>
              <a:t>enum</a:t>
            </a:r>
            <a:r>
              <a:rPr lang="en-GB" sz="2800" dirty="0"/>
              <a:t> / </a:t>
            </a:r>
            <a:r>
              <a:rPr lang="en-GB" sz="2800" dirty="0" err="1"/>
              <a:t>enum</a:t>
            </a:r>
            <a:r>
              <a:rPr lang="en-GB" sz="2800" dirty="0"/>
              <a:t> class types.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84A9-28CD-4465-88BA-5BB2F5ED7B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55292"/>
            <a:ext cx="9071640" cy="1354217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rgbClr val="999999"/>
                </a:solidFill>
                <a:latin typeface="+mn-lt"/>
              </a:rPr>
              <a:t>Our own error codes: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CF47E-0D08-47AA-B7BD-321F92F0E0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09510"/>
            <a:ext cx="4319999" cy="5950166"/>
          </a:xfrm>
        </p:spPr>
        <p:txBody>
          <a:bodyPr/>
          <a:lstStyle/>
          <a:p>
            <a:pPr marL="457200" lvl="0" indent="-457200" algn="l">
              <a:buSzPct val="10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+mn-lt"/>
              </a:rPr>
              <a:t>In file </a:t>
            </a:r>
            <a:r>
              <a:rPr lang="en-GB" sz="2800" dirty="0" err="1">
                <a:solidFill>
                  <a:srgbClr val="0000CC"/>
                </a:solidFill>
                <a:latin typeface="+mn-lt"/>
              </a:rPr>
              <a:t>appengine_error.h</a:t>
            </a:r>
            <a:r>
              <a:rPr lang="en-GB" sz="2800" dirty="0">
                <a:latin typeface="+mn-lt"/>
              </a:rPr>
              <a:t>:</a:t>
            </a:r>
          </a:p>
          <a:p>
            <a:pPr lvl="0"/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namespace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the_game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{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enum</a:t>
            </a: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class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appengine_error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{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no_object_index</a:t>
            </a: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 = 100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,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no_renderer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,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null_draw_action</a:t>
            </a: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 = 200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,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bad_draw_context</a:t>
            </a: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= 300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,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bad_game_object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,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null_player</a:t>
            </a: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           = 400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};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D2415-C634-4309-B19F-B15B1A1983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23999" y="1609509"/>
            <a:ext cx="4751640" cy="5950165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+mn-lt"/>
              </a:rPr>
              <a:t>In file </a:t>
            </a:r>
            <a:r>
              <a:rPr lang="en-GB" sz="2800" dirty="0" err="1">
                <a:solidFill>
                  <a:srgbClr val="0000CC"/>
                </a:solidFill>
                <a:latin typeface="+mn-lt"/>
              </a:rPr>
              <a:t>renderer_error.h</a:t>
            </a:r>
            <a:r>
              <a:rPr lang="en-GB" sz="2800" dirty="0">
                <a:solidFill>
                  <a:srgbClr val="000000"/>
                </a:solidFill>
                <a:latin typeface="+mn-lt"/>
              </a:rPr>
              <a:t>:</a:t>
            </a:r>
          </a:p>
          <a:p>
            <a:pPr lvl="0"/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namespace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the_game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{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enum</a:t>
            </a: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class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renderer_error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{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game_dimension_too_small</a:t>
            </a: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= 100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,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game_dimension_bad_range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,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board_too_small</a:t>
            </a: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                 = 200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,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board_bad_range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,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game_dimension_bad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,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board_not_square</a:t>
            </a: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              = 300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,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bad_region</a:t>
            </a: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                         = 400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,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cell_coordinate_bad</a:t>
            </a: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           = 500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,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new_state_invalid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, </a:t>
            </a:r>
            <a:r>
              <a:rPr lang="en-GB" sz="24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prev_state_invalid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  };</a:t>
            </a:r>
            <a:b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latin typeface="Arial Narrow" panose="020B0606020202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1C26-CF66-4D76-B022-60E922A119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rgbClr val="999999"/>
                </a:solidFill>
                <a:latin typeface="+mn-lt"/>
              </a:rPr>
              <a:t>C++11 error code support: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E214-8549-49EB-8C02-E02A0B2861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3200" dirty="0">
                <a:solidFill>
                  <a:srgbClr val="333333"/>
                </a:solidFill>
              </a:rPr>
              <a:t>‘The C++ Standard Library, second edition’ by Nicolai M. </a:t>
            </a:r>
            <a:r>
              <a:rPr lang="en-GB" sz="3200" dirty="0" err="1">
                <a:solidFill>
                  <a:srgbClr val="333333"/>
                </a:solidFill>
              </a:rPr>
              <a:t>Josuttis</a:t>
            </a:r>
            <a:endParaRPr lang="en-GB" sz="3200" dirty="0">
              <a:solidFill>
                <a:srgbClr val="333333"/>
              </a:solidFill>
            </a:endParaRPr>
          </a:p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3200" dirty="0">
                <a:solidFill>
                  <a:srgbClr val="333333"/>
                </a:solidFill>
              </a:rPr>
              <a:t>cppreference.com, </a:t>
            </a:r>
            <a:r>
              <a:rPr lang="en-GB" sz="3200" dirty="0">
                <a:solidFill>
                  <a:srgbClr val="000000"/>
                </a:solidFill>
                <a:hlinkClick r:id="rId3"/>
              </a:rPr>
              <a:t>http://en.cppreference.com</a:t>
            </a:r>
            <a:endParaRPr lang="en-GB" sz="3200" dirty="0">
              <a:solidFill>
                <a:srgbClr val="000000"/>
              </a:solidFill>
            </a:endParaRPr>
          </a:p>
          <a:p>
            <a:pPr lvl="1">
              <a:spcAft>
                <a:spcPts val="2400"/>
              </a:spcAft>
              <a:buSzPct val="60000"/>
              <a:buFont typeface="StarSymbol"/>
              <a:buChar char="●"/>
            </a:pPr>
            <a:r>
              <a:rPr lang="en-GB" sz="3200" dirty="0">
                <a:solidFill>
                  <a:srgbClr val="000000"/>
                </a:solidFill>
              </a:rPr>
              <a:t>n3337, post C++11 Working Draft, Standard for Programming Language </a:t>
            </a:r>
            <a:br>
              <a:rPr lang="en-GB" sz="3200" dirty="0">
                <a:solidFill>
                  <a:srgbClr val="000000"/>
                </a:solidFill>
              </a:rPr>
            </a:br>
            <a:r>
              <a:rPr lang="en-GB" sz="3200" dirty="0">
                <a:solidFill>
                  <a:srgbClr val="000000"/>
                </a:solidFill>
              </a:rPr>
              <a:t>C++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EE41-5771-4AE1-B012-6CF78D0401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rgbClr val="999999"/>
                </a:solidFill>
                <a:latin typeface="+mn-lt"/>
              </a:rPr>
              <a:t>C++11 error code support: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of interest for this talk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BB5E-F1BC-44EC-B143-8E8B1AD6CD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631760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spcAft>
                <a:spcPts val="2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B22146"/>
                </a:solidFill>
                <a:latin typeface="+mn-lt"/>
              </a:rPr>
              <a:t>&lt;</a:t>
            </a:r>
            <a:r>
              <a:rPr lang="en-GB" dirty="0" err="1">
                <a:solidFill>
                  <a:srgbClr val="B22146"/>
                </a:solidFill>
                <a:latin typeface="+mn-lt"/>
              </a:rPr>
              <a:t>system_error</a:t>
            </a:r>
            <a:r>
              <a:rPr lang="en-GB" dirty="0">
                <a:solidFill>
                  <a:srgbClr val="B22146"/>
                </a:solidFill>
                <a:latin typeface="+mn-lt"/>
              </a:rPr>
              <a:t>&gt;</a:t>
            </a:r>
          </a:p>
          <a:p>
            <a:pPr marL="457200" lvl="0" indent="-457200">
              <a:spcBef>
                <a:spcPts val="600"/>
              </a:spcBef>
              <a:spcAft>
                <a:spcPts val="2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dirty="0" err="1">
                <a:solidFill>
                  <a:srgbClr val="B22146"/>
                </a:solidFill>
                <a:latin typeface="+mn-lt"/>
              </a:rPr>
              <a:t>error_code</a:t>
            </a:r>
            <a:endParaRPr lang="en-GB" dirty="0">
              <a:solidFill>
                <a:srgbClr val="B22146"/>
              </a:solidFill>
              <a:latin typeface="+mn-lt"/>
            </a:endParaRPr>
          </a:p>
          <a:p>
            <a:pPr marL="457200" lvl="0" indent="-457200">
              <a:spcBef>
                <a:spcPts val="600"/>
              </a:spcBef>
              <a:spcAft>
                <a:spcPts val="2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dirty="0" err="1">
                <a:solidFill>
                  <a:srgbClr val="B22146"/>
                </a:solidFill>
                <a:latin typeface="+mn-lt"/>
              </a:rPr>
              <a:t>error_category</a:t>
            </a:r>
            <a:endParaRPr lang="en-GB" dirty="0">
              <a:solidFill>
                <a:srgbClr val="B22146"/>
              </a:solidFill>
              <a:latin typeface="+mn-lt"/>
            </a:endParaRPr>
          </a:p>
          <a:p>
            <a:pPr marL="457200" lvl="0" indent="-457200">
              <a:spcBef>
                <a:spcPts val="600"/>
              </a:spcBef>
              <a:spcAft>
                <a:spcPts val="2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dirty="0" err="1">
                <a:solidFill>
                  <a:srgbClr val="B22146"/>
                </a:solidFill>
                <a:latin typeface="+mn-lt"/>
              </a:rPr>
              <a:t>make_error_code</a:t>
            </a:r>
            <a:endParaRPr lang="en-GB" dirty="0">
              <a:solidFill>
                <a:srgbClr val="B22146"/>
              </a:solidFill>
              <a:latin typeface="+mn-lt"/>
            </a:endParaRPr>
          </a:p>
          <a:p>
            <a:pPr marL="457200" lvl="0" indent="-457200">
              <a:spcBef>
                <a:spcPts val="600"/>
              </a:spcBef>
              <a:spcAft>
                <a:spcPts val="2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dirty="0" err="1">
                <a:solidFill>
                  <a:srgbClr val="B22146"/>
                </a:solidFill>
                <a:latin typeface="+mn-lt"/>
              </a:rPr>
              <a:t>is_error_code_enum</a:t>
            </a:r>
            <a:endParaRPr lang="en-GB" dirty="0">
              <a:solidFill>
                <a:srgbClr val="B2214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7C31-E833-4BD7-8EAE-A7EC779C80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rgbClr val="999999"/>
                </a:solidFill>
                <a:latin typeface="+mn-lt"/>
              </a:rPr>
              <a:t>C++11 error code support:</a:t>
            </a:r>
            <a:br>
              <a:rPr lang="en-GB" dirty="0">
                <a:solidFill>
                  <a:srgbClr val="999999"/>
                </a:solidFill>
                <a:latin typeface="+mn-lt"/>
              </a:rPr>
            </a:br>
            <a:r>
              <a:rPr lang="en-GB" dirty="0">
                <a:latin typeface="+mn-lt"/>
              </a:rPr>
              <a:t>additional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958D7-1255-4366-A857-5A8A204B44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187495"/>
            <a:ext cx="9071640" cy="4384440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spcAft>
                <a:spcPts val="2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dirty="0" err="1">
                <a:solidFill>
                  <a:srgbClr val="B22146"/>
                </a:solidFill>
                <a:latin typeface="+mn-lt"/>
              </a:rPr>
              <a:t>system_error</a:t>
            </a:r>
            <a:endParaRPr lang="en-GB" dirty="0">
              <a:solidFill>
                <a:srgbClr val="B22146"/>
              </a:solidFill>
              <a:latin typeface="+mn-lt"/>
            </a:endParaRPr>
          </a:p>
          <a:p>
            <a:pPr marL="457200" lvl="0" indent="-457200">
              <a:spcBef>
                <a:spcPts val="600"/>
              </a:spcBef>
              <a:spcAft>
                <a:spcPts val="2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dirty="0" err="1">
                <a:solidFill>
                  <a:srgbClr val="B22146"/>
                </a:solidFill>
                <a:latin typeface="+mn-lt"/>
              </a:rPr>
              <a:t>error_condition</a:t>
            </a:r>
            <a:endParaRPr lang="en-GB" dirty="0">
              <a:solidFill>
                <a:srgbClr val="B22146"/>
              </a:solidFill>
              <a:latin typeface="+mn-lt"/>
            </a:endParaRPr>
          </a:p>
          <a:p>
            <a:pPr marL="457200" lvl="0" indent="-457200">
              <a:spcBef>
                <a:spcPts val="600"/>
              </a:spcBef>
              <a:spcAft>
                <a:spcPts val="2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dirty="0" err="1">
                <a:solidFill>
                  <a:srgbClr val="B22146"/>
                </a:solidFill>
                <a:latin typeface="+mn-lt"/>
              </a:rPr>
              <a:t>make_error_condition</a:t>
            </a:r>
            <a:endParaRPr lang="en-GB" dirty="0">
              <a:solidFill>
                <a:srgbClr val="B22146"/>
              </a:solidFill>
              <a:latin typeface="+mn-lt"/>
            </a:endParaRPr>
          </a:p>
          <a:p>
            <a:pPr marL="457200" lvl="0" indent="-457200">
              <a:spcBef>
                <a:spcPts val="600"/>
              </a:spcBef>
              <a:spcAft>
                <a:spcPts val="24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dirty="0" err="1">
                <a:solidFill>
                  <a:srgbClr val="B22146"/>
                </a:solidFill>
                <a:latin typeface="+mn-lt"/>
              </a:rPr>
              <a:t>is_error_condition_enum</a:t>
            </a:r>
            <a:endParaRPr lang="en-GB" dirty="0">
              <a:solidFill>
                <a:srgbClr val="B2214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8725-4EC2-447C-9284-85E7116DA4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rgbClr val="999999"/>
                </a:solidFill>
                <a:latin typeface="+mn-lt"/>
              </a:rPr>
              <a:t>C++11 error code support: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provided error categories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52B78-754C-47AF-8391-6E05CA4D7A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8968" y="1766807"/>
            <a:ext cx="9562455" cy="5698029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B22146"/>
                </a:solidFill>
                <a:latin typeface="+mn-lt"/>
              </a:rPr>
              <a:t>const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error_category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&amp;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generic_category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()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noexcept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 </a:t>
            </a:r>
            <a:br>
              <a:rPr lang="en-GB" sz="2800" dirty="0">
                <a:solidFill>
                  <a:srgbClr val="B22146"/>
                </a:solidFill>
                <a:latin typeface="+mn-lt"/>
              </a:rPr>
            </a:br>
            <a:r>
              <a:rPr lang="en-GB" sz="2800" dirty="0">
                <a:solidFill>
                  <a:srgbClr val="B22146"/>
                </a:solidFill>
                <a:latin typeface="+mn-lt"/>
              </a:rPr>
              <a:t>   </a:t>
            </a:r>
            <a:r>
              <a:rPr lang="en-GB" sz="2800" dirty="0">
                <a:solidFill>
                  <a:srgbClr val="333333"/>
                </a:solidFill>
                <a:latin typeface="+mn-lt"/>
              </a:rPr>
              <a:t>- portable POSIX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errno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 </a:t>
            </a:r>
            <a:r>
              <a:rPr lang="en-GB" sz="2800" dirty="0">
                <a:solidFill>
                  <a:srgbClr val="333333"/>
                </a:solidFill>
                <a:latin typeface="+mn-lt"/>
              </a:rPr>
              <a:t>error </a:t>
            </a:r>
            <a:r>
              <a:rPr lang="en-GB" sz="2800" dirty="0">
                <a:solidFill>
                  <a:srgbClr val="6600CC"/>
                </a:solidFill>
                <a:latin typeface="+mn-lt"/>
              </a:rPr>
              <a:t>conditions</a:t>
            </a:r>
          </a:p>
          <a:p>
            <a:pPr marL="457200" indent="-457200"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B22146"/>
                </a:solidFill>
                <a:latin typeface="+mn-lt"/>
              </a:rPr>
              <a:t>const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error_category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&amp;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system_category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()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noexcept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 </a:t>
            </a:r>
            <a:br>
              <a:rPr lang="en-GB" sz="2800" dirty="0">
                <a:solidFill>
                  <a:srgbClr val="B22146"/>
                </a:solidFill>
                <a:latin typeface="+mn-lt"/>
              </a:rPr>
            </a:br>
            <a:r>
              <a:rPr lang="en-GB" sz="2800" dirty="0">
                <a:solidFill>
                  <a:srgbClr val="B22146"/>
                </a:solidFill>
                <a:latin typeface="+mn-lt"/>
              </a:rPr>
              <a:t>   </a:t>
            </a:r>
            <a:r>
              <a:rPr lang="en-GB" sz="2800" dirty="0">
                <a:solidFill>
                  <a:srgbClr val="333333"/>
                </a:solidFill>
                <a:latin typeface="+mn-lt"/>
              </a:rPr>
              <a:t>- errors reported by the operating system</a:t>
            </a:r>
          </a:p>
          <a:p>
            <a:pPr marL="457200" indent="-457200"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B22146"/>
                </a:solidFill>
                <a:latin typeface="+mn-lt"/>
              </a:rPr>
              <a:t>const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error_category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&amp;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iostream_category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()</a:t>
            </a:r>
            <a:br>
              <a:rPr lang="en-GB" sz="2800" dirty="0">
                <a:solidFill>
                  <a:srgbClr val="B22146"/>
                </a:solidFill>
                <a:latin typeface="+mn-lt"/>
              </a:rPr>
            </a:br>
            <a:r>
              <a:rPr lang="en-GB" sz="2800" dirty="0">
                <a:solidFill>
                  <a:srgbClr val="B22146"/>
                </a:solidFill>
                <a:latin typeface="+mn-lt"/>
              </a:rPr>
              <a:t>   </a:t>
            </a:r>
            <a:r>
              <a:rPr lang="en-GB" sz="2800" dirty="0">
                <a:solidFill>
                  <a:srgbClr val="333333"/>
                </a:solidFill>
                <a:latin typeface="+mn-lt"/>
              </a:rPr>
              <a:t>- </a:t>
            </a:r>
            <a:r>
              <a:rPr lang="en-GB" sz="2800" dirty="0" err="1">
                <a:solidFill>
                  <a:srgbClr val="333333"/>
                </a:solidFill>
                <a:latin typeface="+mn-lt"/>
              </a:rPr>
              <a:t>IOStream</a:t>
            </a:r>
            <a:r>
              <a:rPr lang="en-GB" sz="2800" dirty="0">
                <a:solidFill>
                  <a:srgbClr val="333333"/>
                </a:solidFill>
                <a:latin typeface="+mn-lt"/>
              </a:rPr>
              <a:t> error codes reported via</a:t>
            </a:r>
            <a:br>
              <a:rPr lang="en-GB" sz="2800" dirty="0">
                <a:solidFill>
                  <a:srgbClr val="333333"/>
                </a:solidFill>
                <a:latin typeface="+mn-lt"/>
              </a:rPr>
            </a:br>
            <a:r>
              <a:rPr lang="en-GB" sz="2800" dirty="0">
                <a:solidFill>
                  <a:srgbClr val="333333"/>
                </a:solidFill>
                <a:latin typeface="+mn-lt"/>
              </a:rPr>
              <a:t>    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ios_base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::failure </a:t>
            </a:r>
            <a:r>
              <a:rPr lang="en-GB" sz="2800" dirty="0">
                <a:solidFill>
                  <a:srgbClr val="333333"/>
                </a:solidFill>
                <a:latin typeface="+mn-lt"/>
              </a:rPr>
              <a:t>(which since C++11 is</a:t>
            </a:r>
            <a:br>
              <a:rPr lang="en-GB" sz="2800" dirty="0">
                <a:solidFill>
                  <a:srgbClr val="333333"/>
                </a:solidFill>
                <a:latin typeface="+mn-lt"/>
              </a:rPr>
            </a:br>
            <a:r>
              <a:rPr lang="en-GB" sz="2800" dirty="0">
                <a:solidFill>
                  <a:srgbClr val="333333"/>
                </a:solidFill>
                <a:latin typeface="+mn-lt"/>
              </a:rPr>
              <a:t>     derived from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system_error</a:t>
            </a:r>
            <a:r>
              <a:rPr lang="en-GB" sz="2800" dirty="0">
                <a:solidFill>
                  <a:srgbClr val="333333"/>
                </a:solidFill>
                <a:latin typeface="+mn-lt"/>
              </a:rPr>
              <a:t>)</a:t>
            </a:r>
          </a:p>
          <a:p>
            <a:pPr marL="457200" indent="-457200"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B22146"/>
                </a:solidFill>
                <a:latin typeface="+mn-lt"/>
              </a:rPr>
              <a:t>const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error_category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&amp;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future_category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()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noexcept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 </a:t>
            </a:r>
            <a:br>
              <a:rPr lang="en-GB" sz="2800" dirty="0">
                <a:solidFill>
                  <a:srgbClr val="B22146"/>
                </a:solidFill>
                <a:latin typeface="+mn-lt"/>
              </a:rPr>
            </a:br>
            <a:r>
              <a:rPr lang="en-GB" sz="2800" dirty="0">
                <a:solidFill>
                  <a:srgbClr val="B22146"/>
                </a:solidFill>
                <a:latin typeface="+mn-lt"/>
              </a:rPr>
              <a:t>  </a:t>
            </a:r>
            <a:r>
              <a:rPr lang="en-GB" sz="2800" dirty="0">
                <a:solidFill>
                  <a:srgbClr val="333333"/>
                </a:solidFill>
                <a:latin typeface="+mn-lt"/>
              </a:rPr>
              <a:t>- future &amp; promise errors provided by 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std</a:t>
            </a:r>
            <a:r>
              <a:rPr lang="en-GB" sz="2800" dirty="0">
                <a:solidFill>
                  <a:srgbClr val="B22146"/>
                </a:solidFill>
                <a:latin typeface="+mn-lt"/>
              </a:rPr>
              <a:t>::</a:t>
            </a:r>
            <a:r>
              <a:rPr lang="en-GB" sz="2800" dirty="0" err="1">
                <a:solidFill>
                  <a:srgbClr val="B22146"/>
                </a:solidFill>
                <a:latin typeface="+mn-lt"/>
              </a:rPr>
              <a:t>future_error</a:t>
            </a:r>
            <a:endParaRPr lang="en-GB" sz="2800" dirty="0">
              <a:solidFill>
                <a:srgbClr val="B22146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</TotalTime>
  <Words>1457</Words>
  <Application>Microsoft Office PowerPoint</Application>
  <PresentationFormat>Custom</PresentationFormat>
  <Paragraphs>171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Arial Narrow</vt:lpstr>
      <vt:lpstr>Calibri</vt:lpstr>
      <vt:lpstr>Courier New</vt:lpstr>
      <vt:lpstr>DejaVu Sans</vt:lpstr>
      <vt:lpstr>FreeSans</vt:lpstr>
      <vt:lpstr>Liberation Mono</vt:lpstr>
      <vt:lpstr>Liberation Sans</vt:lpstr>
      <vt:lpstr>Liberation Serif</vt:lpstr>
      <vt:lpstr>Noto Sans CJK SC Regular</vt:lpstr>
      <vt:lpstr>StarSymbol</vt:lpstr>
      <vt:lpstr>Default</vt:lpstr>
      <vt:lpstr>C++11 An error code of your very own</vt:lpstr>
      <vt:lpstr>The Plan</vt:lpstr>
      <vt:lpstr>Before we begin...</vt:lpstr>
      <vt:lpstr>Our own error codes: What are we talking about here?</vt:lpstr>
      <vt:lpstr>Our own error codes: Example</vt:lpstr>
      <vt:lpstr>C++11 error code support: references</vt:lpstr>
      <vt:lpstr>C++11 error code support: of interest for this talk</vt:lpstr>
      <vt:lpstr>C++11 error code support: additional</vt:lpstr>
      <vt:lpstr>C++11 error code support: provided error categories</vt:lpstr>
      <vt:lpstr>C++11 error code support: provided error value enums</vt:lpstr>
      <vt:lpstr>Integrating our own error values with std::error_code: error values, categories and codes</vt:lpstr>
      <vt:lpstr>Integrating our own error values with std::error_code: requirements on our error value enum type</vt:lpstr>
      <vt:lpstr>Integrating our own error values with std::error_code: std::error_code std::error_category relationship</vt:lpstr>
      <vt:lpstr>Integrating our own error values with std::error_code: std::error_category details</vt:lpstr>
      <vt:lpstr>Integrating our own error values with std::error_code: std::error_code details</vt:lpstr>
      <vt:lpstr>Integrating our own error values with std::error_code: std::error_code details – non-member functions</vt:lpstr>
      <vt:lpstr>Integrating our own error values with std::error_code: Implementing a custom std::error_category specialisation</vt:lpstr>
      <vt:lpstr>Integrating our own error values with std::error_code: custom std::error_category specialisation example</vt:lpstr>
      <vt:lpstr>Integrating our own error values with std::error_code: Adding an overload for make_error_code</vt:lpstr>
      <vt:lpstr>Integrating our own error values with std::error_code: Adding an overload for make_error_code example</vt:lpstr>
      <vt:lpstr>Integrating our own error values with std::error_code: Adding a specialisation for std::is_error_code_enum</vt:lpstr>
      <vt:lpstr>Integrating our own error values with std::error_code: Adding a specialisation for std::is_error_code_enum example</vt:lpstr>
      <vt:lpstr>Integrating our own error values with std::error_code: Producing std::error_code objects from custom error values</vt:lpstr>
      <vt:lpstr>Integrating our own error values with std::error_code: Producing std::error_code objects from custom error values: example (interface - appengine)</vt:lpstr>
      <vt:lpstr>Integrating our own error values with std::error_code: Producing std::error_code objects from custom error values: example (interface - renderers)</vt:lpstr>
      <vt:lpstr>Integrating our own error values with std::error_code: Producing std::error_code objects from custom error values: example (implementation - appengine)</vt:lpstr>
      <vt:lpstr>Integrating our own error values with std::error_code: Producing std::error_code objects from custom error values: example (implementation - functions)</vt:lpstr>
      <vt:lpstr>Integrating our own error values with std::error_code: Producing std::error_code objects from custom error values: example (implementation - renderers)</vt:lpstr>
      <vt:lpstr>Integrating our own error values with std::error_code: Consuming std::error_code objects</vt:lpstr>
      <vt:lpstr>Integrating our own error values with std::error_code: Consuming std::error_code objects: example part #1</vt:lpstr>
      <vt:lpstr>Integrating our own error values with std::error_code: Consuming std::error_code objects: example part #2</vt:lpstr>
      <vt:lpstr>Integrating our own error values with std::error_code: Consuming std::error_code objects: example part #3</vt:lpstr>
      <vt:lpstr>Integrating our own error values with std::error_code: Consuming std::error_code objects: example part #4 – execution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 An error code of your very own</dc:title>
  <dc:creator>Ralph McArdell</dc:creator>
  <cp:lastModifiedBy>Ralph McArdell</cp:lastModifiedBy>
  <cp:revision>280</cp:revision>
  <dcterms:created xsi:type="dcterms:W3CDTF">2017-09-04T15:33:33Z</dcterms:created>
  <dcterms:modified xsi:type="dcterms:W3CDTF">2017-09-21T10:52:44Z</dcterms:modified>
</cp:coreProperties>
</file>