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RAK+wSm/wJClf2VxqRMcx38n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AA1E23-AE90-4454-A78C-60A607FCF541}">
  <a:tblStyle styleId="{A5AA1E23-AE90-4454-A78C-60A607FCF5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fb49087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1ffb49087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www.edupristine.com/blog/text-functions-excel" TargetMode="External"/><Relationship Id="rId6" Type="http://schemas.openxmlformats.org/officeDocument/2006/relationships/hyperlink" Target="https://www.edupristine.com/blog/text-functions-exce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support.microsoft.com/en-us/office/indirect-function-474b3a3a-8a26-4f44-b491-92b6306fa26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excel-easy.com/functions/lookup-reference-functions.html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excel-easy.com/functions/lookup-reference-functions.html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752474" y="3017075"/>
            <a:ext cx="7584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300" u="none" cap="none" strike="noStrike">
                <a:solidFill>
                  <a:srgbClr val="00D1FF"/>
                </a:solidFill>
                <a:latin typeface="Montserrat"/>
                <a:ea typeface="Montserrat"/>
                <a:cs typeface="Montserrat"/>
                <a:sym typeface="Montserrat"/>
              </a:rPr>
              <a:t>Data wrangling/cleaning using Excel</a:t>
            </a:r>
            <a:endParaRPr b="1" i="0" sz="100" u="none" cap="none" strike="noStrike">
              <a:solidFill>
                <a:srgbClr val="00D1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0625" y="375522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1"/>
                </a:highlight>
              </a:rPr>
              <a:t>D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ata cleaning in Excel using string functions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>
            <a:hlinkClick r:id="rId5"/>
          </p:cNvPr>
          <p:cNvSpPr txBox="1"/>
          <p:nvPr/>
        </p:nvSpPr>
        <p:spPr>
          <a:xfrm>
            <a:off x="391000" y="1395451"/>
            <a:ext cx="8361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 cell_name 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the length of the characters found in “cell_name”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LEFT( cell_name, number_of_characters 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returns “number_of_characters” of “cell_name starting from the left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RIGHT(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cell_name, number_of_characters ):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“number_of_characters” of “cell_name starting from the right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MID( cell_name, start, number_of_characters):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“number_of_characters” from “cell_name” starting from “start” position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 cell_name, “string”)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“string” exists in “cell_name”, returns the starting position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 condition, value_if_true, value_if_false 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can be nested with another “IF” inside the function.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2536025" y="3938600"/>
            <a:ext cx="5703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https://www.edupristine.com/blog/text-functions-excel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standarization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391000" y="1395451"/>
            <a:ext cx="8361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it?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values need to follow the same format, units, code...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allow any model to extract meaningful patterns.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want to train a model that depends on distances,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ranges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values in each column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the column with the biggest range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predicting the dependent variable. (the remaining columns are barely used in the prediction)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Excel limitations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files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 has limited amount of machine learning models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Roboto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number of rows and columns on a worksheet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Roboto"/>
              <a:buChar char="○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1,048,576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rows by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16,384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columns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analytics workflow review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44300" y="1679250"/>
            <a:ext cx="16263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business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71100" y="1679250"/>
            <a:ext cx="16872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178925" y="1679250"/>
            <a:ext cx="16263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949800" y="1679250"/>
            <a:ext cx="18774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44300" y="3002175"/>
            <a:ext cx="18267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2301550" y="3002175"/>
            <a:ext cx="18774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generation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209500" y="3002175"/>
            <a:ext cx="19521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192150" y="3002175"/>
            <a:ext cx="1626300" cy="727200"/>
          </a:xfrm>
          <a:prstGeom prst="chevron">
            <a:avLst>
              <a:gd fmla="val 50000" name="adj"/>
            </a:avLst>
          </a:prstGeom>
          <a:solidFill>
            <a:srgbClr val="00D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final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g11ffb4908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g11ffb4908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1ffb490878_0_0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gathering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1ffb490878_0_0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can be come from different sources and be split in several files which we might have to combine.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read all the csv files with excel into independent sheets.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Combine all the data from multiple sheets into one.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444296" y="473875"/>
            <a:ext cx="8004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Functions to import data in Excel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ImportRange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Indirect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91000" y="1395451"/>
            <a:ext cx="8361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ImportRange: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function allow us to insert data in the which is into another sheet of the workbook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Indirect(ref)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function imports the data from the cell referenced in the cell “ref”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8"/>
          <p:cNvGraphicFramePr/>
          <p:nvPr/>
        </p:nvGraphicFramePr>
        <p:xfrm>
          <a:off x="2477000" y="266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{A5AA1E23-AE90-4454-A78C-60A607FCF541}</a:tableStyleId>
              </a:tblPr>
              <a:tblGrid>
                <a:gridCol w="425725"/>
                <a:gridCol w="2084550"/>
                <a:gridCol w="1338125"/>
              </a:tblGrid>
              <a:tr h="33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1,333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George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=INDIRECT(A1)-&gt;1,333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8"/>
          <p:cNvSpPr txBox="1"/>
          <p:nvPr/>
        </p:nvSpPr>
        <p:spPr>
          <a:xfrm>
            <a:off x="71750" y="4734500"/>
            <a:ext cx="8658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https://support.microsoft.com/en-us/office/indirect-function-474b3a3a-8a26-4f44-b491-92b6306fa261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Vlookup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311700" y="1152475"/>
            <a:ext cx="40836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VLOOKUP (Vertical lookup)  is a function which given a value in one table, finds the same value in another table.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VLOOKUP(value_to_search , range_for search, column_to_import, na_values 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https://www.excel-easy.com/functions/lookup-reference-functions.html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example on the right image we would like fill out the “Product” column “G” according to the product “ID” with the values on column “B”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VLOOKUP(E4,$A$1:$B$11,2,0)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case of duplicates, vlookup returns the first match.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2751" y="1148925"/>
            <a:ext cx="4215576" cy="22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Hlookup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311700" y="1152475"/>
            <a:ext cx="40590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HLOOKUP (Horizontal  lookup)  is a function which given a value in one table, finds the same value in another table horizontally.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HLOOKUP(value_to_search , range_to_search, column_to_import, na_values)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https://www.excel-easy.com/functions/lookup-reference-functions.html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example on the right, we want to fill the second table with the product name.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HLOOKUP(E4;$A1:$B11;2;0)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88" y="1256275"/>
            <a:ext cx="4417226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5" name="Google Shape;1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Primitive data types: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five main types of data types: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Booleans: (True/False, Male/Female, Default/Not Default,....)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Characters: (‘A’, ’c’, ‘D’,...)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Strings: (sets of characters: “Home”, “I like my dog”,...)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Integers: (-1, 2, 5, 400,...)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Floating point: (-13.5,  26.8,  13E6,...)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 process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cleaning is mandatory as in data analytics the main rule is: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“Garbage in/ Garbage out”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need to clean our data, but this is a needed condition but not sufficient ir order to guarantee a good model.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model may need a different preprocessing.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Standardizing header names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Deleting and rearranging columns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Working with data types (setting the right types)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 data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Removing duplicates (redundant, they don’t add  info)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Correct typos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Conditional Formatting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Replacing null values (most of models are not able to handle them)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7850" y="1395450"/>
            <a:ext cx="2216592" cy="13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