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I3YzQdasQAsRb+WCbqCFg5HKG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38dea9d0e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2238dea9d0e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ce2922d61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13ce2922d61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38dea9d0e_0_3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2238dea9d0e_0_3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38dea9d0e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2238dea9d0e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38dea9d0e_0_3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2238dea9d0e_0_3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ce2922d61_0_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13ce2922d61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ce2922d61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13ce2922d61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3ce2922d61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13ce2922d61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ce2922d61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13ce2922d61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38dea9d0e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2238dea9d0e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ce2922d61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13ce2922d61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38dea9d0e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238dea9d0e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38dea9d0e_0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2238dea9d0e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38dea9d0e_0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2238dea9d0e_0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8dea9d0e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2238dea9d0e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38dea9d0e_0_2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2238dea9d0e_0_2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38dea9d0e_0_2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2238dea9d0e_0_2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sous-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/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/>
          <p:nvPr>
            <p:ph idx="2" type="pic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7"/>
          <p:cNvSpPr txBox="1"/>
          <p:nvPr>
            <p:ph type="title"/>
          </p:nvPr>
        </p:nvSpPr>
        <p:spPr>
          <a:xfrm>
            <a:off x="238125" y="3567113"/>
            <a:ext cx="86679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238125" y="4291013"/>
            <a:ext cx="86679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Centré">
  <p:cSld name="Titre - Centr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e">
  <p:cSld name="Photo - Vertica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>
            <p:ph idx="2" type="pic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9"/>
          <p:cNvSpPr txBox="1"/>
          <p:nvPr>
            <p:ph type="title"/>
          </p:nvPr>
        </p:nvSpPr>
        <p:spPr>
          <a:xfrm>
            <a:off x="619125" y="357188"/>
            <a:ext cx="3833700" cy="20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619125" y="2447925"/>
            <a:ext cx="3833700" cy="21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- Haut">
  <p:cSld name="Titre - Ha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>
            <p:ph idx="2" type="pic"/>
          </p:nvPr>
        </p:nvSpPr>
        <p:spPr>
          <a:xfrm>
            <a:off x="4938713" y="1181100"/>
            <a:ext cx="3571800" cy="34863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633413" y="1181100"/>
            <a:ext cx="3833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indent="-3429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indent="-3429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indent="-3429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74650" lvl="0" marL="457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1pPr>
            <a:lvl2pPr indent="-374650" lvl="1" marL="914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2pPr>
            <a:lvl3pPr indent="-374650" lvl="2" marL="1371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3pPr>
            <a:lvl4pPr indent="-374650" lvl="3" marL="1828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4pPr>
            <a:lvl5pPr indent="-374650" lvl="4" marL="22860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/>
            </a:lvl5pPr>
            <a:lvl6pPr indent="-279400" lvl="5" marL="27432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>
            <p:ph idx="2" type="pic"/>
          </p:nvPr>
        </p:nvSpPr>
        <p:spPr>
          <a:xfrm>
            <a:off x="5910263" y="2643188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4"/>
          <p:cNvSpPr/>
          <p:nvPr>
            <p:ph idx="3" type="pic"/>
          </p:nvPr>
        </p:nvSpPr>
        <p:spPr>
          <a:xfrm>
            <a:off x="5910263" y="423863"/>
            <a:ext cx="2776500" cy="2081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/>
          <p:nvPr>
            <p:ph idx="4" type="pic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8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hyperlink" Target="https://matplotlib.org/stable/api/_as_gen/matplotlib.pyplot.savefig.html?highlight=savefig#matplotlib.pyplot.savefi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9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hyperlink" Target="https://matplotlib.org/" TargetMode="External"/><Relationship Id="rId5" Type="http://schemas.openxmlformats.org/officeDocument/2006/relationships/hyperlink" Target="https://seaborn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226" y="1515225"/>
            <a:ext cx="1481547" cy="14815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774351" y="3017064"/>
            <a:ext cx="34812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354A"/>
              </a:buClr>
              <a:buSzPts val="1500"/>
              <a:buFont typeface="Arial"/>
              <a:buNone/>
            </a:pPr>
            <a:r>
              <a:rPr b="1" i="0" lang="en" sz="1800" u="none" cap="none" strike="noStrike">
                <a:solidFill>
                  <a:srgbClr val="64C3F5"/>
                </a:solidFill>
                <a:latin typeface="Arial"/>
                <a:ea typeface="Arial"/>
                <a:cs typeface="Arial"/>
                <a:sym typeface="Arial"/>
              </a:rPr>
              <a:t>EXPLORATORY DATA ANALYSIS USING MATPLOTLIB AND SEABORN</a:t>
            </a:r>
            <a:endParaRPr b="0" i="0" sz="800" u="none" cap="none" strike="noStrike">
              <a:solidFill>
                <a:srgbClr val="64C3F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850" y="3980000"/>
            <a:ext cx="3195650" cy="76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9300" y="3769163"/>
            <a:ext cx="2420851" cy="12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85" name="Google Shape;185;g2238dea9d0e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238dea9d0e_0_13"/>
          <p:cNvSpPr txBox="1"/>
          <p:nvPr/>
        </p:nvSpPr>
        <p:spPr>
          <a:xfrm>
            <a:off x="579000" y="1226275"/>
            <a:ext cx="72468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72B4D"/>
                </a:solidFill>
              </a:rPr>
              <a:t>There are many ways to create plots in matplotlib.</a:t>
            </a:r>
            <a:endParaRPr sz="1800">
              <a:solidFill>
                <a:srgbClr val="172B4D"/>
              </a:solidFill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●"/>
            </a:pPr>
            <a:r>
              <a:rPr lang="en" sz="1800">
                <a:solidFill>
                  <a:srgbClr val="172B4D"/>
                </a:solidFill>
              </a:rPr>
              <a:t>We need to first, consider ask </a:t>
            </a:r>
            <a:r>
              <a:rPr lang="en" sz="1800">
                <a:solidFill>
                  <a:srgbClr val="172B4D"/>
                </a:solidFill>
              </a:rPr>
              <a:t>ourselves</a:t>
            </a:r>
            <a:r>
              <a:rPr lang="en" sz="1800">
                <a:solidFill>
                  <a:srgbClr val="172B4D"/>
                </a:solidFill>
              </a:rPr>
              <a:t> </a:t>
            </a:r>
            <a:r>
              <a:rPr lang="en" sz="1800">
                <a:solidFill>
                  <a:srgbClr val="172B4D"/>
                </a:solidFill>
              </a:rPr>
              <a:t>what</a:t>
            </a:r>
            <a:r>
              <a:rPr lang="en" sz="1800">
                <a:solidFill>
                  <a:srgbClr val="172B4D"/>
                </a:solidFill>
              </a:rPr>
              <a:t> we want to create:</a:t>
            </a:r>
            <a:endParaRPr sz="1800">
              <a:solidFill>
                <a:srgbClr val="172B4D"/>
              </a:solidFill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○"/>
            </a:pPr>
            <a:r>
              <a:rPr lang="en" sz="1800">
                <a:solidFill>
                  <a:srgbClr val="172B4D"/>
                </a:solidFill>
              </a:rPr>
              <a:t>Single plot</a:t>
            </a:r>
            <a:endParaRPr sz="1800">
              <a:solidFill>
                <a:srgbClr val="172B4D"/>
              </a:solidFill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○"/>
            </a:pPr>
            <a:r>
              <a:rPr lang="en" sz="1800">
                <a:solidFill>
                  <a:srgbClr val="172B4D"/>
                </a:solidFill>
              </a:rPr>
              <a:t>Several overlapped plots</a:t>
            </a:r>
            <a:endParaRPr sz="1800">
              <a:solidFill>
                <a:srgbClr val="172B4D"/>
              </a:solidFill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○"/>
            </a:pPr>
            <a:r>
              <a:rPr lang="en" sz="1800">
                <a:solidFill>
                  <a:srgbClr val="172B4D"/>
                </a:solidFill>
              </a:rPr>
              <a:t>Several non-overlapped plots</a:t>
            </a:r>
            <a:endParaRPr sz="1800">
              <a:solidFill>
                <a:srgbClr val="172B4D"/>
              </a:solidFill>
            </a:endParaRPr>
          </a:p>
          <a:p>
            <a:pPr indent="0" lvl="0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●"/>
            </a:pPr>
            <a:r>
              <a:rPr lang="en" sz="1800">
                <a:solidFill>
                  <a:srgbClr val="172B4D"/>
                </a:solidFill>
              </a:rPr>
              <a:t>The syntax depends mainly on the answer to the previous question </a:t>
            </a:r>
            <a:endParaRPr sz="1800">
              <a:solidFill>
                <a:srgbClr val="172B4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238dea9d0e_0_13"/>
          <p:cNvSpPr txBox="1"/>
          <p:nvPr/>
        </p:nvSpPr>
        <p:spPr>
          <a:xfrm>
            <a:off x="5639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MATPLOTLIB: HOW TO CREATE A PLOT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2" name="Google Shape;1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"/>
          <p:cNvSpPr txBox="1"/>
          <p:nvPr/>
        </p:nvSpPr>
        <p:spPr>
          <a:xfrm>
            <a:off x="579000" y="1226275"/>
            <a:ext cx="40734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 plot in matplotlib is made of multiple elements: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Axes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●"/>
            </a:pPr>
            <a:r>
              <a:rPr lang="en" sz="1800">
                <a:solidFill>
                  <a:srgbClr val="172B4D"/>
                </a:solidFill>
              </a:rPr>
              <a:t>Each element is controlled by a different function.</a:t>
            </a:r>
            <a:endParaRPr sz="1800">
              <a:solidFill>
                <a:srgbClr val="172B4D"/>
              </a:solidFill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●"/>
            </a:pPr>
            <a:r>
              <a:rPr lang="en" sz="1800">
                <a:solidFill>
                  <a:srgbClr val="172B4D"/>
                </a:solidFill>
              </a:rPr>
              <a:t>Each kind of plot has a different function.</a:t>
            </a:r>
            <a:endParaRPr sz="1800">
              <a:solidFill>
                <a:srgbClr val="172B4D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</p:txBody>
      </p:sp>
      <p:pic>
        <p:nvPicPr>
          <p:cNvPr id="194" name="Google Shape;1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4975" y="903575"/>
            <a:ext cx="3322151" cy="332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4923900" y="4148575"/>
            <a:ext cx="371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Source: https://matplotlib.org/stable/gallery/showcase/anatomy.html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4115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 OF A PLOT IN MATPLOTLIB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1" name="Google Shape;201;g13ce2922d61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13ce2922d61_0_34"/>
          <p:cNvSpPr txBox="1"/>
          <p:nvPr/>
        </p:nvSpPr>
        <p:spPr>
          <a:xfrm>
            <a:off x="5639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MATPLOTLIB FUNCTIONS FOR SINGLE PLOTS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3" name="Google Shape;203;g13ce2922d61_0_34"/>
          <p:cNvGrpSpPr/>
          <p:nvPr/>
        </p:nvGrpSpPr>
        <p:grpSpPr>
          <a:xfrm>
            <a:off x="563913" y="1192165"/>
            <a:ext cx="1101501" cy="1615373"/>
            <a:chOff x="2265425" y="1835127"/>
            <a:chExt cx="1101501" cy="1615373"/>
          </a:xfrm>
        </p:grpSpPr>
        <p:pic>
          <p:nvPicPr>
            <p:cNvPr id="204" name="Google Shape;204;g13ce2922d61_0_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5425" y="1835127"/>
              <a:ext cx="1101501" cy="1101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g13ce2922d61_0_34"/>
            <p:cNvSpPr txBox="1"/>
            <p:nvPr/>
          </p:nvSpPr>
          <p:spPr>
            <a:xfrm>
              <a:off x="2365800" y="3050300"/>
              <a:ext cx="95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Scatter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06" name="Google Shape;206;g13ce2922d61_0_34"/>
          <p:cNvSpPr txBox="1"/>
          <p:nvPr/>
        </p:nvSpPr>
        <p:spPr>
          <a:xfrm>
            <a:off x="1928150" y="1376375"/>
            <a:ext cx="72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plt.scatter(x, y, sc=list_of_sizes, c=list_of_colors)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plt.show()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07" name="Google Shape;207;g13ce2922d61_0_34"/>
          <p:cNvGrpSpPr/>
          <p:nvPr/>
        </p:nvGrpSpPr>
        <p:grpSpPr>
          <a:xfrm>
            <a:off x="563928" y="3021855"/>
            <a:ext cx="1278897" cy="1562145"/>
            <a:chOff x="3968178" y="1906080"/>
            <a:chExt cx="1278897" cy="1562145"/>
          </a:xfrm>
        </p:grpSpPr>
        <p:pic>
          <p:nvPicPr>
            <p:cNvPr id="208" name="Google Shape;208;g13ce2922d61_0_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68178" y="1906080"/>
              <a:ext cx="1101501" cy="9543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g13ce2922d61_0_34"/>
            <p:cNvSpPr txBox="1"/>
            <p:nvPr/>
          </p:nvSpPr>
          <p:spPr>
            <a:xfrm>
              <a:off x="4145475" y="3068025"/>
              <a:ext cx="110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Barplot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10" name="Google Shape;210;g13ce2922d61_0_34"/>
          <p:cNvSpPr txBox="1"/>
          <p:nvPr/>
        </p:nvSpPr>
        <p:spPr>
          <a:xfrm>
            <a:off x="1928150" y="3281375"/>
            <a:ext cx="72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plt.bar(x, y, width=1, edgecolor=color, linewidth=0.7)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plt.show()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15" name="Google Shape;215;g2238dea9d0e_0_3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238dea9d0e_0_317"/>
          <p:cNvSpPr txBox="1"/>
          <p:nvPr/>
        </p:nvSpPr>
        <p:spPr>
          <a:xfrm>
            <a:off x="5639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MATPLOTLIB FUNCTIONS FOR SINGLE PLOTS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17" name="Google Shape;217;g2238dea9d0e_0_317"/>
          <p:cNvGrpSpPr/>
          <p:nvPr/>
        </p:nvGrpSpPr>
        <p:grpSpPr>
          <a:xfrm>
            <a:off x="563913" y="1192165"/>
            <a:ext cx="1101501" cy="1615373"/>
            <a:chOff x="2265425" y="1835127"/>
            <a:chExt cx="1101501" cy="1615373"/>
          </a:xfrm>
        </p:grpSpPr>
        <p:pic>
          <p:nvPicPr>
            <p:cNvPr id="218" name="Google Shape;218;g2238dea9d0e_0_3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5425" y="1835127"/>
              <a:ext cx="1101501" cy="1101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g2238dea9d0e_0_317"/>
            <p:cNvSpPr txBox="1"/>
            <p:nvPr/>
          </p:nvSpPr>
          <p:spPr>
            <a:xfrm>
              <a:off x="2365800" y="3050300"/>
              <a:ext cx="95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Scatter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0" name="Google Shape;220;g2238dea9d0e_0_317"/>
          <p:cNvSpPr txBox="1"/>
          <p:nvPr/>
        </p:nvSpPr>
        <p:spPr>
          <a:xfrm>
            <a:off x="1928150" y="1376375"/>
            <a:ext cx="724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plt.scatter(x, y, sc=list_of_sizes, c=list_of_colors)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plt.show()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1" name="Google Shape;221;g2238dea9d0e_0_317"/>
          <p:cNvGrpSpPr/>
          <p:nvPr/>
        </p:nvGrpSpPr>
        <p:grpSpPr>
          <a:xfrm>
            <a:off x="563928" y="3021855"/>
            <a:ext cx="1278897" cy="1562145"/>
            <a:chOff x="3968178" y="1906080"/>
            <a:chExt cx="1278897" cy="1562145"/>
          </a:xfrm>
        </p:grpSpPr>
        <p:pic>
          <p:nvPicPr>
            <p:cNvPr id="222" name="Google Shape;222;g2238dea9d0e_0_3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68178" y="1906080"/>
              <a:ext cx="1101501" cy="9543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g2238dea9d0e_0_317"/>
            <p:cNvSpPr txBox="1"/>
            <p:nvPr/>
          </p:nvSpPr>
          <p:spPr>
            <a:xfrm>
              <a:off x="4145475" y="3068025"/>
              <a:ext cx="110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Barplot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24" name="Google Shape;224;g2238dea9d0e_0_317"/>
          <p:cNvSpPr txBox="1"/>
          <p:nvPr/>
        </p:nvSpPr>
        <p:spPr>
          <a:xfrm>
            <a:off x="1928150" y="3281375"/>
            <a:ext cx="724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plt.bar(x, y, width=1, edgecolor=color, linewidth=0.7)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plt.show()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plt.hist(x, bins=8, linewidth=0.7, edgecolor=color)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plt.show()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29" name="Google Shape;229;g2238dea9d0e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238dea9d0e_0_303"/>
          <p:cNvSpPr txBox="1"/>
          <p:nvPr/>
        </p:nvSpPr>
        <p:spPr>
          <a:xfrm>
            <a:off x="579000" y="1226275"/>
            <a:ext cx="78930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72B4D"/>
                </a:solidFill>
              </a:rPr>
              <a:t>When we want to overlap multiple elements, we need to use a different syntax:</a:t>
            </a:r>
            <a:endParaRPr sz="1800">
              <a:solidFill>
                <a:srgbClr val="172B4D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2B4D"/>
                </a:solidFill>
              </a:rPr>
              <a:t>fig, ax = plt.subplots()</a:t>
            </a:r>
            <a:endParaRPr sz="1800">
              <a:solidFill>
                <a:srgbClr val="172B4D"/>
              </a:solidFill>
            </a:endParaRPr>
          </a:p>
          <a:p>
            <a:pPr indent="45720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72B4D"/>
                </a:solidFill>
              </a:rPr>
              <a:t>ax.plotfunction() (scatter(), bar(),...etc)	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238dea9d0e_0_303"/>
          <p:cNvSpPr txBox="1"/>
          <p:nvPr/>
        </p:nvSpPr>
        <p:spPr>
          <a:xfrm>
            <a:off x="5639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PLOTS </a:t>
            </a: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SINGLE PLOT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2" name="Google Shape;232;g2238dea9d0e_0_3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500" y="2571750"/>
            <a:ext cx="1729225" cy="17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37" name="Google Shape;237;g2238dea9d0e_0_3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238dea9d0e_0_346"/>
          <p:cNvSpPr txBox="1"/>
          <p:nvPr/>
        </p:nvSpPr>
        <p:spPr>
          <a:xfrm>
            <a:off x="579000" y="1226275"/>
            <a:ext cx="78930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72B4D"/>
                </a:solidFill>
              </a:rPr>
              <a:t>When we want to create several plots together we need first to think in how many rows and columns we want to arrange the plots in the canvas.</a:t>
            </a:r>
            <a:endParaRPr sz="1800">
              <a:solidFill>
                <a:srgbClr val="172B4D"/>
              </a:solidFill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●"/>
            </a:pPr>
            <a:r>
              <a:rPr lang="en" sz="1800">
                <a:solidFill>
                  <a:srgbClr val="172B4D"/>
                </a:solidFill>
              </a:rPr>
              <a:t>The syntax is the same as before, but now the “ax” </a:t>
            </a: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variable becomes a “numpy” array.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Every plot should be added to the axis using the corresponding index: ie: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ax[0].scatter()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ax[1].plot()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ax[2].hist()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238dea9d0e_0_346"/>
          <p:cNvSpPr txBox="1"/>
          <p:nvPr/>
        </p:nvSpPr>
        <p:spPr>
          <a:xfrm>
            <a:off x="5639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PLOTS TOGETHER 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44" name="Google Shape;244;g13ce2922d61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3ce2922d61_0_59"/>
          <p:cNvSpPr txBox="1"/>
          <p:nvPr/>
        </p:nvSpPr>
        <p:spPr>
          <a:xfrm>
            <a:off x="579000" y="1226275"/>
            <a:ext cx="44793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175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To create a canvas which contains several plots, we can use:</a:t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fig, ax = plt.subplots(2,3, figsize=(10,3), dpi=200)</a:t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ax[0,0].plot()</a:t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ax[0,1].hist()</a:t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solidFill>
                  <a:srgbClr val="172B4D"/>
                </a:solidFill>
              </a:rPr>
              <a:t>x</a:t>
            </a:r>
            <a:r>
              <a:rPr b="0" i="0" lang="en" sz="14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[1,0].plot()</a:t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ax[1,1].hist()</a:t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ax[1,2].boxplot()</a:t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plt.show()</a:t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3ce2922d61_0_59"/>
          <p:cNvSpPr/>
          <p:nvPr/>
        </p:nvSpPr>
        <p:spPr>
          <a:xfrm>
            <a:off x="5058300" y="1457325"/>
            <a:ext cx="1158300" cy="92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13ce2922d61_0_59"/>
          <p:cNvSpPr/>
          <p:nvPr/>
        </p:nvSpPr>
        <p:spPr>
          <a:xfrm>
            <a:off x="6402900" y="1457325"/>
            <a:ext cx="1158300" cy="92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3ce2922d61_0_59"/>
          <p:cNvSpPr/>
          <p:nvPr/>
        </p:nvSpPr>
        <p:spPr>
          <a:xfrm>
            <a:off x="7747500" y="1457325"/>
            <a:ext cx="1158300" cy="92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3ce2922d61_0_59"/>
          <p:cNvSpPr/>
          <p:nvPr/>
        </p:nvSpPr>
        <p:spPr>
          <a:xfrm>
            <a:off x="5058300" y="2571750"/>
            <a:ext cx="1158300" cy="92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3ce2922d61_0_59"/>
          <p:cNvSpPr/>
          <p:nvPr/>
        </p:nvSpPr>
        <p:spPr>
          <a:xfrm>
            <a:off x="6402900" y="2571750"/>
            <a:ext cx="1158300" cy="92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13ce2922d61_0_59"/>
          <p:cNvSpPr/>
          <p:nvPr/>
        </p:nvSpPr>
        <p:spPr>
          <a:xfrm>
            <a:off x="7747500" y="2571750"/>
            <a:ext cx="1158300" cy="92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3ce2922d61_0_59"/>
          <p:cNvSpPr txBox="1"/>
          <p:nvPr/>
        </p:nvSpPr>
        <p:spPr>
          <a:xfrm>
            <a:off x="5134500" y="1717575"/>
            <a:ext cx="1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axes[0,0]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g13ce2922d61_0_59"/>
          <p:cNvSpPr txBox="1"/>
          <p:nvPr/>
        </p:nvSpPr>
        <p:spPr>
          <a:xfrm>
            <a:off x="5118000" y="2832000"/>
            <a:ext cx="1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axes[1,0]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g13ce2922d61_0_59"/>
          <p:cNvSpPr txBox="1"/>
          <p:nvPr/>
        </p:nvSpPr>
        <p:spPr>
          <a:xfrm>
            <a:off x="6615000" y="2832000"/>
            <a:ext cx="1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axes[1,1]]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g13ce2922d61_0_59"/>
          <p:cNvSpPr txBox="1"/>
          <p:nvPr/>
        </p:nvSpPr>
        <p:spPr>
          <a:xfrm>
            <a:off x="6593400" y="1738238"/>
            <a:ext cx="1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axes[0,1]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g13ce2922d61_0_59"/>
          <p:cNvSpPr txBox="1"/>
          <p:nvPr/>
        </p:nvSpPr>
        <p:spPr>
          <a:xfrm>
            <a:off x="7899900" y="1717575"/>
            <a:ext cx="1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axes[0,2]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g13ce2922d61_0_59"/>
          <p:cNvSpPr txBox="1"/>
          <p:nvPr/>
        </p:nvSpPr>
        <p:spPr>
          <a:xfrm>
            <a:off x="7899900" y="2832000"/>
            <a:ext cx="1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axes[1,2]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g13ce2922d61_0_59"/>
          <p:cNvSpPr txBox="1"/>
          <p:nvPr/>
        </p:nvSpPr>
        <p:spPr>
          <a:xfrm>
            <a:off x="487900" y="487900"/>
            <a:ext cx="868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MULTIPLOT EXAMPLE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3" name="Google Shape;263;g13ce2922d61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13ce2922d61_0_43"/>
          <p:cNvSpPr txBox="1"/>
          <p:nvPr/>
        </p:nvSpPr>
        <p:spPr>
          <a:xfrm>
            <a:off x="579000" y="1226275"/>
            <a:ext cx="78597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Seaborn is a library based on matplotlib. Therefore, Seaborn plots can be used together with matplotlib functions.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Seaborn plots have a nicer look and feel than matplotlib ones.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Seaborn has their own different functions for each type of plot: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sns.countplot()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sns.lineplot()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sns.displot()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137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We can control in which axis we want to add the Seaborn plot with the internal function option: “ax = …”: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sns.countplot( ax = ax[1])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3ce2922d61_0_43"/>
          <p:cNvSpPr txBox="1"/>
          <p:nvPr/>
        </p:nvSpPr>
        <p:spPr>
          <a:xfrm>
            <a:off x="599725" y="4292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SEABORN PLOTS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0" name="Google Shape;270;g13ce2922d61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3ce2922d61_0_52"/>
          <p:cNvSpPr txBox="1"/>
          <p:nvPr/>
        </p:nvSpPr>
        <p:spPr>
          <a:xfrm>
            <a:off x="579000" y="1226275"/>
            <a:ext cx="78597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The typical syntax of a Seaborn function is: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		sns.function(data = df, x = “col_name1”, y=”col_name2”,</a:t>
            </a:r>
            <a:r>
              <a:rPr lang="en" sz="1800">
                <a:solidFill>
                  <a:srgbClr val="172B4D"/>
                </a:solidFill>
              </a:rPr>
              <a:t> </a:t>
            </a: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hue=”col_name3”, ax = ax[i])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The available options in each function depend on the function. However, some options are common to all of them: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172B4D"/>
                </a:solidFill>
              </a:rPr>
              <a:t>d</a:t>
            </a: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ata -&gt; the name of the dataframe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x -&gt; the column to be displayed on the “x” axis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○"/>
            </a:pPr>
            <a:r>
              <a:rPr lang="en" sz="1800">
                <a:solidFill>
                  <a:srgbClr val="172B4D"/>
                </a:solidFill>
              </a:rPr>
              <a:t>y -&gt; the column to be displayed on the “y” axis</a:t>
            </a:r>
            <a:endParaRPr sz="1800">
              <a:solidFill>
                <a:srgbClr val="172B4D"/>
              </a:solidFill>
            </a:endParaRPr>
          </a:p>
          <a:p>
            <a:pPr indent="-342900" lvl="1" marL="9144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○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ax -&gt; in which axis we want to add the plot.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13ce2922d61_0_52"/>
          <p:cNvSpPr txBox="1"/>
          <p:nvPr/>
        </p:nvSpPr>
        <p:spPr>
          <a:xfrm>
            <a:off x="599725" y="4292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SEABORN PLOTS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7" name="Google Shape;277;g13ce2922d61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13ce2922d61_0_66"/>
          <p:cNvSpPr txBox="1"/>
          <p:nvPr/>
        </p:nvSpPr>
        <p:spPr>
          <a:xfrm>
            <a:off x="579000" y="1226275"/>
            <a:ext cx="78597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To control the axes labels, we can use: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axes[0,0].set_ylabel()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axes[0,0].set_xlabel()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Finally, to set the plot title, we can use: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axes[0,1].set_title()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3ce2922d61_0_66"/>
          <p:cNvSpPr txBox="1"/>
          <p:nvPr/>
        </p:nvSpPr>
        <p:spPr>
          <a:xfrm>
            <a:off x="622075" y="473950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CUSTOMIZING AXES AND TITLES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7" name="Google Shape;67;g2238dea9d0e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238dea9d0e_0_20"/>
          <p:cNvSpPr txBox="1"/>
          <p:nvPr/>
        </p:nvSpPr>
        <p:spPr>
          <a:xfrm>
            <a:off x="579000" y="1226275"/>
            <a:ext cx="72468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72B4D"/>
                </a:solidFill>
              </a:rPr>
              <a:t>There are many elements available to </a:t>
            </a:r>
            <a:r>
              <a:rPr lang="en" sz="1800">
                <a:solidFill>
                  <a:srgbClr val="172B4D"/>
                </a:solidFill>
              </a:rPr>
              <a:t>communicate</a:t>
            </a:r>
            <a:r>
              <a:rPr lang="en" sz="1800">
                <a:solidFill>
                  <a:srgbClr val="172B4D"/>
                </a:solidFill>
              </a:rPr>
              <a:t> data:</a:t>
            </a:r>
            <a:endParaRPr sz="1800">
              <a:solidFill>
                <a:srgbClr val="172B4D"/>
              </a:solidFill>
            </a:endParaRPr>
          </a:p>
        </p:txBody>
      </p:sp>
      <p:sp>
        <p:nvSpPr>
          <p:cNvPr id="69" name="Google Shape;69;g2238dea9d0e_0_20"/>
          <p:cNvSpPr txBox="1"/>
          <p:nvPr/>
        </p:nvSpPr>
        <p:spPr>
          <a:xfrm>
            <a:off x="5639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SELECTING EFFECTIVE VISUALS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0" name="Google Shape;70;g2238dea9d0e_0_20"/>
          <p:cNvGrpSpPr/>
          <p:nvPr/>
        </p:nvGrpSpPr>
        <p:grpSpPr>
          <a:xfrm>
            <a:off x="640125" y="1873850"/>
            <a:ext cx="1024050" cy="1576650"/>
            <a:chOff x="640125" y="1873850"/>
            <a:chExt cx="1024050" cy="1576650"/>
          </a:xfrm>
        </p:grpSpPr>
        <p:pic>
          <p:nvPicPr>
            <p:cNvPr id="71" name="Google Shape;71;g2238dea9d0e_0_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0125" y="1873850"/>
              <a:ext cx="1024050" cy="1024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g2238dea9d0e_0_20"/>
            <p:cNvSpPr txBox="1"/>
            <p:nvPr/>
          </p:nvSpPr>
          <p:spPr>
            <a:xfrm>
              <a:off x="841800" y="3050300"/>
              <a:ext cx="59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Text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3" name="Google Shape;73;g2238dea9d0e_0_20"/>
          <p:cNvGrpSpPr/>
          <p:nvPr/>
        </p:nvGrpSpPr>
        <p:grpSpPr>
          <a:xfrm>
            <a:off x="2265425" y="1835127"/>
            <a:ext cx="1101501" cy="1615373"/>
            <a:chOff x="2265425" y="1835127"/>
            <a:chExt cx="1101501" cy="1615373"/>
          </a:xfrm>
        </p:grpSpPr>
        <p:pic>
          <p:nvPicPr>
            <p:cNvPr id="74" name="Google Shape;74;g2238dea9d0e_0_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65425" y="1835127"/>
              <a:ext cx="1101501" cy="1101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g2238dea9d0e_0_20"/>
            <p:cNvSpPr txBox="1"/>
            <p:nvPr/>
          </p:nvSpPr>
          <p:spPr>
            <a:xfrm>
              <a:off x="2365800" y="3050300"/>
              <a:ext cx="95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Scatter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6" name="Google Shape;76;g2238dea9d0e_0_20"/>
          <p:cNvGrpSpPr/>
          <p:nvPr/>
        </p:nvGrpSpPr>
        <p:grpSpPr>
          <a:xfrm>
            <a:off x="3968178" y="1906080"/>
            <a:ext cx="1278897" cy="1562145"/>
            <a:chOff x="3968178" y="1906080"/>
            <a:chExt cx="1278897" cy="1562145"/>
          </a:xfrm>
        </p:grpSpPr>
        <p:pic>
          <p:nvPicPr>
            <p:cNvPr id="77" name="Google Shape;77;g2238dea9d0e_0_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68178" y="1906080"/>
              <a:ext cx="1101501" cy="9543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g2238dea9d0e_0_20"/>
            <p:cNvSpPr txBox="1"/>
            <p:nvPr/>
          </p:nvSpPr>
          <p:spPr>
            <a:xfrm>
              <a:off x="4145475" y="3068025"/>
              <a:ext cx="110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Barplot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79" name="Google Shape;79;g2238dea9d0e_0_20"/>
          <p:cNvGrpSpPr/>
          <p:nvPr/>
        </p:nvGrpSpPr>
        <p:grpSpPr>
          <a:xfrm>
            <a:off x="5851125" y="1835125"/>
            <a:ext cx="1074400" cy="1583000"/>
            <a:chOff x="5851125" y="1835125"/>
            <a:chExt cx="1074400" cy="1583000"/>
          </a:xfrm>
        </p:grpSpPr>
        <p:pic>
          <p:nvPicPr>
            <p:cNvPr id="80" name="Google Shape;80;g2238dea9d0e_0_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51125" y="1835125"/>
              <a:ext cx="954349" cy="954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g2238dea9d0e_0_20"/>
            <p:cNvSpPr txBox="1"/>
            <p:nvPr/>
          </p:nvSpPr>
          <p:spPr>
            <a:xfrm>
              <a:off x="5971225" y="3017925"/>
              <a:ext cx="95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Table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2" name="Google Shape;82;g2238dea9d0e_0_20"/>
          <p:cNvGrpSpPr/>
          <p:nvPr/>
        </p:nvGrpSpPr>
        <p:grpSpPr>
          <a:xfrm>
            <a:off x="7641950" y="1835125"/>
            <a:ext cx="962025" cy="1633100"/>
            <a:chOff x="7641950" y="1835125"/>
            <a:chExt cx="962025" cy="1633100"/>
          </a:xfrm>
        </p:grpSpPr>
        <p:pic>
          <p:nvPicPr>
            <p:cNvPr id="83" name="Google Shape;83;g2238dea9d0e_0_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641950" y="1835125"/>
              <a:ext cx="954349" cy="95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g2238dea9d0e_0_20"/>
            <p:cNvSpPr txBox="1"/>
            <p:nvPr/>
          </p:nvSpPr>
          <p:spPr>
            <a:xfrm>
              <a:off x="7649675" y="3068025"/>
              <a:ext cx="95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Lineplot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5" name="Google Shape;85;g2238dea9d0e_0_20"/>
          <p:cNvGrpSpPr/>
          <p:nvPr/>
        </p:nvGrpSpPr>
        <p:grpSpPr>
          <a:xfrm>
            <a:off x="579000" y="3575225"/>
            <a:ext cx="1256575" cy="1574825"/>
            <a:chOff x="579000" y="3575225"/>
            <a:chExt cx="1256575" cy="1574825"/>
          </a:xfrm>
        </p:grpSpPr>
        <p:pic>
          <p:nvPicPr>
            <p:cNvPr id="86" name="Google Shape;86;g2238dea9d0e_0_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79000" y="3575225"/>
              <a:ext cx="954349" cy="954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g2238dea9d0e_0_20"/>
            <p:cNvSpPr txBox="1"/>
            <p:nvPr/>
          </p:nvSpPr>
          <p:spPr>
            <a:xfrm>
              <a:off x="733975" y="4534450"/>
              <a:ext cx="1101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Stacked </a:t>
              </a: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Barplot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8" name="Google Shape;88;g2238dea9d0e_0_20"/>
          <p:cNvGrpSpPr/>
          <p:nvPr/>
        </p:nvGrpSpPr>
        <p:grpSpPr>
          <a:xfrm>
            <a:off x="2205396" y="3575225"/>
            <a:ext cx="1221574" cy="1479275"/>
            <a:chOff x="2205396" y="3575225"/>
            <a:chExt cx="1221574" cy="1479275"/>
          </a:xfrm>
        </p:grpSpPr>
        <p:pic>
          <p:nvPicPr>
            <p:cNvPr id="89" name="Google Shape;89;g2238dea9d0e_0_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205396" y="3575225"/>
              <a:ext cx="1221574" cy="95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g2238dea9d0e_0_20"/>
            <p:cNvSpPr txBox="1"/>
            <p:nvPr/>
          </p:nvSpPr>
          <p:spPr>
            <a:xfrm>
              <a:off x="2205400" y="4654300"/>
              <a:ext cx="110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Tree map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91" name="Google Shape;91;g2238dea9d0e_0_20"/>
          <p:cNvGrpSpPr/>
          <p:nvPr/>
        </p:nvGrpSpPr>
        <p:grpSpPr>
          <a:xfrm>
            <a:off x="3961203" y="3599591"/>
            <a:ext cx="1413922" cy="1454909"/>
            <a:chOff x="3961203" y="3599591"/>
            <a:chExt cx="1413922" cy="1454909"/>
          </a:xfrm>
        </p:grpSpPr>
        <p:pic>
          <p:nvPicPr>
            <p:cNvPr id="92" name="Google Shape;92;g2238dea9d0e_0_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961203" y="3599591"/>
              <a:ext cx="1221574" cy="9056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g2238dea9d0e_0_20"/>
            <p:cNvSpPr txBox="1"/>
            <p:nvPr/>
          </p:nvSpPr>
          <p:spPr>
            <a:xfrm>
              <a:off x="3968125" y="4654300"/>
              <a:ext cx="140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Contour plot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94" name="Google Shape;94;g2238dea9d0e_0_20"/>
          <p:cNvGrpSpPr/>
          <p:nvPr/>
        </p:nvGrpSpPr>
        <p:grpSpPr>
          <a:xfrm>
            <a:off x="5897575" y="3628850"/>
            <a:ext cx="1101600" cy="1425650"/>
            <a:chOff x="5897575" y="3628850"/>
            <a:chExt cx="1101600" cy="1425650"/>
          </a:xfrm>
        </p:grpSpPr>
        <p:pic>
          <p:nvPicPr>
            <p:cNvPr id="95" name="Google Shape;95;g2238dea9d0e_0_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003525" y="3628850"/>
              <a:ext cx="830616" cy="9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g2238dea9d0e_0_20"/>
            <p:cNvSpPr txBox="1"/>
            <p:nvPr/>
          </p:nvSpPr>
          <p:spPr>
            <a:xfrm>
              <a:off x="5897575" y="4654300"/>
              <a:ext cx="110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Distribution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97" name="Google Shape;97;g2238dea9d0e_0_20"/>
          <p:cNvGrpSpPr/>
          <p:nvPr/>
        </p:nvGrpSpPr>
        <p:grpSpPr>
          <a:xfrm>
            <a:off x="7521625" y="3529678"/>
            <a:ext cx="1535550" cy="1524822"/>
            <a:chOff x="7521625" y="3529678"/>
            <a:chExt cx="1535550" cy="1524822"/>
          </a:xfrm>
        </p:grpSpPr>
        <p:pic>
          <p:nvPicPr>
            <p:cNvPr id="98" name="Google Shape;98;g2238dea9d0e_0_2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521625" y="3529678"/>
              <a:ext cx="1221577" cy="1026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g2238dea9d0e_0_20"/>
            <p:cNvSpPr txBox="1"/>
            <p:nvPr/>
          </p:nvSpPr>
          <p:spPr>
            <a:xfrm>
              <a:off x="7650175" y="4654300"/>
              <a:ext cx="140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Choropleth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4" name="Google Shape;284;g13ce2922d61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13ce2922d61_0_73"/>
          <p:cNvSpPr txBox="1"/>
          <p:nvPr/>
        </p:nvSpPr>
        <p:spPr>
          <a:xfrm>
            <a:off x="579000" y="1226275"/>
            <a:ext cx="78597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To save a figure on your hard drive: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plt.savefig(“file_name.png”, format=)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72B4D"/>
              </a:solidFill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●"/>
            </a:pPr>
            <a:r>
              <a:rPr lang="en" sz="1800">
                <a:solidFill>
                  <a:srgbClr val="172B4D"/>
                </a:solidFill>
              </a:rPr>
              <a:t>The file will be saved in the same folder where we opened the Jupyter </a:t>
            </a:r>
            <a:r>
              <a:rPr lang="en" sz="1800">
                <a:solidFill>
                  <a:srgbClr val="172B4D"/>
                </a:solidFill>
              </a:rPr>
              <a:t>notebook</a:t>
            </a:r>
            <a:r>
              <a:rPr lang="en" sz="1800">
                <a:solidFill>
                  <a:srgbClr val="172B4D"/>
                </a:solidFill>
              </a:rPr>
              <a:t> unless that in the file name, we use </a:t>
            </a:r>
            <a:r>
              <a:rPr lang="en" sz="1800">
                <a:solidFill>
                  <a:srgbClr val="172B4D"/>
                </a:solidFill>
              </a:rPr>
              <a:t>absolute</a:t>
            </a:r>
            <a:r>
              <a:rPr lang="en" sz="1800">
                <a:solidFill>
                  <a:srgbClr val="172B4D"/>
                </a:solidFill>
              </a:rPr>
              <a:t> path or relative path.(ie: plt.savefig(“../images/my_figure.png”) )</a:t>
            </a:r>
            <a:endParaRPr sz="1800">
              <a:solidFill>
                <a:srgbClr val="172B4D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rgbClr val="172B4D"/>
                </a:solidFill>
                <a:latin typeface="Arial"/>
                <a:ea typeface="Arial"/>
                <a:cs typeface="Arial"/>
                <a:sym typeface="Arial"/>
              </a:rPr>
              <a:t>For more details, checkout the official documentation: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Saving figures</a:t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72B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3ce2922d61_0_73"/>
          <p:cNvSpPr txBox="1"/>
          <p:nvPr/>
        </p:nvSpPr>
        <p:spPr>
          <a:xfrm>
            <a:off x="581675" y="487425"/>
            <a:ext cx="775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SAVING YOUR PLOTS INTO FILES</a:t>
            </a:r>
            <a:endParaRPr b="1"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H_BLUE-LOGO_1200x1200.png" id="291" name="Google Shape;2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756" y="1822506"/>
            <a:ext cx="1498488" cy="149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4" name="Google Shape;104;g2238dea9d0e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238dea9d0e_0_73"/>
          <p:cNvSpPr txBox="1"/>
          <p:nvPr/>
        </p:nvSpPr>
        <p:spPr>
          <a:xfrm>
            <a:off x="579000" y="1226275"/>
            <a:ext cx="72468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72B4D"/>
                </a:solidFill>
              </a:rPr>
              <a:t>When you need to </a:t>
            </a:r>
            <a:r>
              <a:rPr lang="en" sz="1800">
                <a:solidFill>
                  <a:srgbClr val="172B4D"/>
                </a:solidFill>
              </a:rPr>
              <a:t>communicate</a:t>
            </a:r>
            <a:r>
              <a:rPr lang="en" sz="1800">
                <a:solidFill>
                  <a:srgbClr val="172B4D"/>
                </a:solidFill>
              </a:rPr>
              <a:t> one or two values</a:t>
            </a:r>
            <a:endParaRPr sz="1800">
              <a:solidFill>
                <a:srgbClr val="172B4D"/>
              </a:solidFill>
            </a:endParaRPr>
          </a:p>
        </p:txBody>
      </p:sp>
      <p:sp>
        <p:nvSpPr>
          <p:cNvPr id="106" name="Google Shape;106;g2238dea9d0e_0_73"/>
          <p:cNvSpPr txBox="1"/>
          <p:nvPr/>
        </p:nvSpPr>
        <p:spPr>
          <a:xfrm>
            <a:off x="5639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TO USE TEXT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7" name="Google Shape;107;g2238dea9d0e_0_73"/>
          <p:cNvGrpSpPr/>
          <p:nvPr/>
        </p:nvGrpSpPr>
        <p:grpSpPr>
          <a:xfrm>
            <a:off x="1021125" y="2026250"/>
            <a:ext cx="1024050" cy="1576650"/>
            <a:chOff x="640125" y="1873850"/>
            <a:chExt cx="1024050" cy="1576650"/>
          </a:xfrm>
        </p:grpSpPr>
        <p:pic>
          <p:nvPicPr>
            <p:cNvPr id="108" name="Google Shape;108;g2238dea9d0e_0_7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0125" y="1873850"/>
              <a:ext cx="1024050" cy="1024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g2238dea9d0e_0_73"/>
            <p:cNvSpPr txBox="1"/>
            <p:nvPr/>
          </p:nvSpPr>
          <p:spPr>
            <a:xfrm>
              <a:off x="841800" y="3050300"/>
              <a:ext cx="59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Text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14" name="Google Shape;114;g2238dea9d0e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238dea9d0e_0_109"/>
          <p:cNvSpPr txBox="1"/>
          <p:nvPr/>
        </p:nvSpPr>
        <p:spPr>
          <a:xfrm>
            <a:off x="579000" y="1226275"/>
            <a:ext cx="72468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72B4D"/>
                </a:solidFill>
              </a:rPr>
              <a:t>When you to explore relationships between two numerical columns.</a:t>
            </a:r>
            <a:endParaRPr sz="1800">
              <a:solidFill>
                <a:srgbClr val="172B4D"/>
              </a:solidFill>
            </a:endParaRPr>
          </a:p>
        </p:txBody>
      </p:sp>
      <p:sp>
        <p:nvSpPr>
          <p:cNvPr id="116" name="Google Shape;116;g2238dea9d0e_0_109"/>
          <p:cNvSpPr txBox="1"/>
          <p:nvPr/>
        </p:nvSpPr>
        <p:spPr>
          <a:xfrm>
            <a:off x="5639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TO USE SCATTER PLOTS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7" name="Google Shape;117;g2238dea9d0e_0_109"/>
          <p:cNvGrpSpPr/>
          <p:nvPr/>
        </p:nvGrpSpPr>
        <p:grpSpPr>
          <a:xfrm>
            <a:off x="1037538" y="2336665"/>
            <a:ext cx="1101501" cy="1615373"/>
            <a:chOff x="2265425" y="1835127"/>
            <a:chExt cx="1101501" cy="1615373"/>
          </a:xfrm>
        </p:grpSpPr>
        <p:pic>
          <p:nvPicPr>
            <p:cNvPr id="118" name="Google Shape;118;g2238dea9d0e_0_10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5425" y="1835127"/>
              <a:ext cx="1101501" cy="1101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g2238dea9d0e_0_109"/>
            <p:cNvSpPr txBox="1"/>
            <p:nvPr/>
          </p:nvSpPr>
          <p:spPr>
            <a:xfrm>
              <a:off x="2365800" y="3050300"/>
              <a:ext cx="95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Scatter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4" name="Google Shape;124;g2238dea9d0e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238dea9d0e_0_145"/>
          <p:cNvSpPr txBox="1"/>
          <p:nvPr/>
        </p:nvSpPr>
        <p:spPr>
          <a:xfrm>
            <a:off x="579000" y="1226275"/>
            <a:ext cx="72468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72B4D"/>
                </a:solidFill>
              </a:rPr>
              <a:t>To show frequencies or proportions</a:t>
            </a:r>
            <a:endParaRPr sz="1800">
              <a:solidFill>
                <a:srgbClr val="172B4D"/>
              </a:solidFill>
            </a:endParaRPr>
          </a:p>
        </p:txBody>
      </p:sp>
      <p:sp>
        <p:nvSpPr>
          <p:cNvPr id="126" name="Google Shape;126;g2238dea9d0e_0_145"/>
          <p:cNvSpPr txBox="1"/>
          <p:nvPr/>
        </p:nvSpPr>
        <p:spPr>
          <a:xfrm>
            <a:off x="563925" y="500875"/>
            <a:ext cx="8365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TO USE BAR PLOTS, TREE MAPS OR DISTRIBUTION PLOTS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27" name="Google Shape;127;g2238dea9d0e_0_145"/>
          <p:cNvGrpSpPr/>
          <p:nvPr/>
        </p:nvGrpSpPr>
        <p:grpSpPr>
          <a:xfrm>
            <a:off x="467353" y="1790680"/>
            <a:ext cx="1278897" cy="1562145"/>
            <a:chOff x="3968178" y="1906080"/>
            <a:chExt cx="1278897" cy="1562145"/>
          </a:xfrm>
        </p:grpSpPr>
        <p:pic>
          <p:nvPicPr>
            <p:cNvPr id="128" name="Google Shape;128;g2238dea9d0e_0_1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68178" y="1906080"/>
              <a:ext cx="1101501" cy="9543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g2238dea9d0e_0_145"/>
            <p:cNvSpPr txBox="1"/>
            <p:nvPr/>
          </p:nvSpPr>
          <p:spPr>
            <a:xfrm>
              <a:off x="4145475" y="3068025"/>
              <a:ext cx="110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Barplot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30" name="Google Shape;130;g2238dea9d0e_0_145"/>
          <p:cNvGrpSpPr/>
          <p:nvPr/>
        </p:nvGrpSpPr>
        <p:grpSpPr>
          <a:xfrm>
            <a:off x="579000" y="3575225"/>
            <a:ext cx="1256575" cy="1574825"/>
            <a:chOff x="579000" y="3575225"/>
            <a:chExt cx="1256575" cy="1574825"/>
          </a:xfrm>
        </p:grpSpPr>
        <p:pic>
          <p:nvPicPr>
            <p:cNvPr id="131" name="Google Shape;131;g2238dea9d0e_0_14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9000" y="3575225"/>
              <a:ext cx="954349" cy="954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g2238dea9d0e_0_145"/>
            <p:cNvSpPr txBox="1"/>
            <p:nvPr/>
          </p:nvSpPr>
          <p:spPr>
            <a:xfrm>
              <a:off x="733975" y="4534450"/>
              <a:ext cx="1101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Stacked Barplot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33" name="Google Shape;133;g2238dea9d0e_0_145"/>
          <p:cNvSpPr txBox="1"/>
          <p:nvPr/>
        </p:nvSpPr>
        <p:spPr>
          <a:xfrm>
            <a:off x="2089725" y="2098900"/>
            <a:ext cx="212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Frequencies for discrete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g2238dea9d0e_0_145"/>
          <p:cNvSpPr txBox="1"/>
          <p:nvPr/>
        </p:nvSpPr>
        <p:spPr>
          <a:xfrm>
            <a:off x="3753850" y="3924925"/>
            <a:ext cx="69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Proportions within a group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5" name="Google Shape;135;g2238dea9d0e_0_145"/>
          <p:cNvGrpSpPr/>
          <p:nvPr/>
        </p:nvGrpSpPr>
        <p:grpSpPr>
          <a:xfrm>
            <a:off x="2089721" y="3623000"/>
            <a:ext cx="1221574" cy="1479275"/>
            <a:chOff x="2205396" y="3575225"/>
            <a:chExt cx="1221574" cy="1479275"/>
          </a:xfrm>
        </p:grpSpPr>
        <p:pic>
          <p:nvPicPr>
            <p:cNvPr id="136" name="Google Shape;136;g2238dea9d0e_0_14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05396" y="3575225"/>
              <a:ext cx="1221574" cy="95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g2238dea9d0e_0_145"/>
            <p:cNvSpPr txBox="1"/>
            <p:nvPr/>
          </p:nvSpPr>
          <p:spPr>
            <a:xfrm>
              <a:off x="2205400" y="4654300"/>
              <a:ext cx="110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Tree map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38" name="Google Shape;138;g2238dea9d0e_0_145"/>
          <p:cNvGrpSpPr/>
          <p:nvPr/>
        </p:nvGrpSpPr>
        <p:grpSpPr>
          <a:xfrm>
            <a:off x="4941575" y="1636075"/>
            <a:ext cx="1101600" cy="1425650"/>
            <a:chOff x="5897575" y="3628850"/>
            <a:chExt cx="1101600" cy="1425650"/>
          </a:xfrm>
        </p:grpSpPr>
        <p:pic>
          <p:nvPicPr>
            <p:cNvPr id="139" name="Google Shape;139;g2238dea9d0e_0_14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03525" y="3628850"/>
              <a:ext cx="830616" cy="905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g2238dea9d0e_0_145"/>
            <p:cNvSpPr txBox="1"/>
            <p:nvPr/>
          </p:nvSpPr>
          <p:spPr>
            <a:xfrm>
              <a:off x="5897575" y="4654300"/>
              <a:ext cx="110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Distribution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41" name="Google Shape;141;g2238dea9d0e_0_145"/>
          <p:cNvSpPr txBox="1"/>
          <p:nvPr/>
        </p:nvSpPr>
        <p:spPr>
          <a:xfrm>
            <a:off x="6388925" y="2117300"/>
            <a:ext cx="212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Distributions for continuous values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6" name="Google Shape;146;g2238dea9d0e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238dea9d0e_0_186"/>
          <p:cNvSpPr txBox="1"/>
          <p:nvPr/>
        </p:nvSpPr>
        <p:spPr>
          <a:xfrm>
            <a:off x="579000" y="1226275"/>
            <a:ext cx="72468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FF0000"/>
                </a:solidFill>
              </a:rPr>
              <a:t>AVOID THEM</a:t>
            </a:r>
            <a:r>
              <a:rPr lang="en" sz="1800">
                <a:solidFill>
                  <a:srgbClr val="172B4D"/>
                </a:solidFill>
              </a:rPr>
              <a:t> or color the </a:t>
            </a:r>
            <a:r>
              <a:rPr lang="en" sz="1800">
                <a:solidFill>
                  <a:srgbClr val="172B4D"/>
                </a:solidFill>
              </a:rPr>
              <a:t>background</a:t>
            </a:r>
            <a:r>
              <a:rPr lang="en" sz="1800">
                <a:solidFill>
                  <a:srgbClr val="172B4D"/>
                </a:solidFill>
              </a:rPr>
              <a:t> to focus the attention of audience to an specific value. </a:t>
            </a:r>
            <a:endParaRPr sz="1800">
              <a:solidFill>
                <a:srgbClr val="172B4D"/>
              </a:solidFill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●"/>
            </a:pPr>
            <a:r>
              <a:rPr lang="en" sz="1800">
                <a:solidFill>
                  <a:srgbClr val="172B4D"/>
                </a:solidFill>
              </a:rPr>
              <a:t>Use a color gradient with two colors</a:t>
            </a:r>
            <a:endParaRPr sz="1800">
              <a:solidFill>
                <a:srgbClr val="172B4D"/>
              </a:solidFill>
            </a:endParaRPr>
          </a:p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Char char="●"/>
            </a:pPr>
            <a:r>
              <a:rPr lang="en" sz="1800">
                <a:solidFill>
                  <a:srgbClr val="172B4D"/>
                </a:solidFill>
              </a:rPr>
              <a:t>Avoid rainbow as it overloads the “cognitive load” of the audience</a:t>
            </a:r>
            <a:endParaRPr sz="1800">
              <a:solidFill>
                <a:srgbClr val="172B4D"/>
              </a:solidFill>
            </a:endParaRPr>
          </a:p>
        </p:txBody>
      </p:sp>
      <p:sp>
        <p:nvSpPr>
          <p:cNvPr id="148" name="Google Shape;148;g2238dea9d0e_0_186"/>
          <p:cNvSpPr txBox="1"/>
          <p:nvPr/>
        </p:nvSpPr>
        <p:spPr>
          <a:xfrm>
            <a:off x="5639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TO USE TABLES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9" name="Google Shape;149;g2238dea9d0e_0_186"/>
          <p:cNvGrpSpPr/>
          <p:nvPr/>
        </p:nvGrpSpPr>
        <p:grpSpPr>
          <a:xfrm>
            <a:off x="969475" y="2817425"/>
            <a:ext cx="1074400" cy="1583000"/>
            <a:chOff x="5851125" y="1835125"/>
            <a:chExt cx="1074400" cy="1583000"/>
          </a:xfrm>
        </p:grpSpPr>
        <p:pic>
          <p:nvPicPr>
            <p:cNvPr id="150" name="Google Shape;150;g2238dea9d0e_0_18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51125" y="1835125"/>
              <a:ext cx="954349" cy="954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g2238dea9d0e_0_186"/>
            <p:cNvSpPr txBox="1"/>
            <p:nvPr/>
          </p:nvSpPr>
          <p:spPr>
            <a:xfrm>
              <a:off x="5971225" y="3017925"/>
              <a:ext cx="95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Table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56" name="Google Shape;156;g2238dea9d0e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238dea9d0e_0_222"/>
          <p:cNvSpPr txBox="1"/>
          <p:nvPr/>
        </p:nvSpPr>
        <p:spPr>
          <a:xfrm>
            <a:off x="579000" y="1226275"/>
            <a:ext cx="72468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72B4D"/>
                </a:solidFill>
              </a:rPr>
              <a:t>When to explore how a column changes over time (Days, months, years,...)</a:t>
            </a:r>
            <a:endParaRPr sz="1800">
              <a:solidFill>
                <a:srgbClr val="172B4D"/>
              </a:solidFill>
            </a:endParaRPr>
          </a:p>
        </p:txBody>
      </p:sp>
      <p:sp>
        <p:nvSpPr>
          <p:cNvPr id="158" name="Google Shape;158;g2238dea9d0e_0_222"/>
          <p:cNvSpPr txBox="1"/>
          <p:nvPr/>
        </p:nvSpPr>
        <p:spPr>
          <a:xfrm>
            <a:off x="5639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TO USE LINE PLOTS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9" name="Google Shape;159;g2238dea9d0e_0_222"/>
          <p:cNvGrpSpPr/>
          <p:nvPr/>
        </p:nvGrpSpPr>
        <p:grpSpPr>
          <a:xfrm>
            <a:off x="945125" y="2265675"/>
            <a:ext cx="962025" cy="1633100"/>
            <a:chOff x="7641950" y="1835125"/>
            <a:chExt cx="962025" cy="1633100"/>
          </a:xfrm>
        </p:grpSpPr>
        <p:pic>
          <p:nvPicPr>
            <p:cNvPr id="160" name="Google Shape;160;g2238dea9d0e_0_2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41950" y="1835125"/>
              <a:ext cx="954349" cy="954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g2238dea9d0e_0_222"/>
            <p:cNvSpPr txBox="1"/>
            <p:nvPr/>
          </p:nvSpPr>
          <p:spPr>
            <a:xfrm>
              <a:off x="7649675" y="3068025"/>
              <a:ext cx="954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Lineplot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6" name="Google Shape;166;g2238dea9d0e_0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238dea9d0e_0_262"/>
          <p:cNvSpPr txBox="1"/>
          <p:nvPr/>
        </p:nvSpPr>
        <p:spPr>
          <a:xfrm>
            <a:off x="579000" y="1226275"/>
            <a:ext cx="7246800" cy="30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3429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172B4D"/>
                </a:solidFill>
              </a:rPr>
              <a:t>When you want to explore geographical locations.</a:t>
            </a:r>
            <a:endParaRPr sz="1800">
              <a:solidFill>
                <a:srgbClr val="172B4D"/>
              </a:solidFill>
            </a:endParaRPr>
          </a:p>
        </p:txBody>
      </p:sp>
      <p:sp>
        <p:nvSpPr>
          <p:cNvPr id="168" name="Google Shape;168;g2238dea9d0e_0_262"/>
          <p:cNvSpPr txBox="1"/>
          <p:nvPr/>
        </p:nvSpPr>
        <p:spPr>
          <a:xfrm>
            <a:off x="5639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TO USE CHOROPLETH MAPS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9" name="Google Shape;169;g2238dea9d0e_0_262"/>
          <p:cNvGrpSpPr/>
          <p:nvPr/>
        </p:nvGrpSpPr>
        <p:grpSpPr>
          <a:xfrm>
            <a:off x="579000" y="2115878"/>
            <a:ext cx="1535550" cy="1524822"/>
            <a:chOff x="7521625" y="3529678"/>
            <a:chExt cx="1535550" cy="1524822"/>
          </a:xfrm>
        </p:grpSpPr>
        <p:pic>
          <p:nvPicPr>
            <p:cNvPr id="170" name="Google Shape;170;g2238dea9d0e_0_2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21625" y="3529678"/>
              <a:ext cx="1221577" cy="10265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g2238dea9d0e_0_262"/>
            <p:cNvSpPr txBox="1"/>
            <p:nvPr/>
          </p:nvSpPr>
          <p:spPr>
            <a:xfrm>
              <a:off x="7650175" y="4654300"/>
              <a:ext cx="140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Helvetica Neue"/>
                  <a:ea typeface="Helvetica Neue"/>
                  <a:cs typeface="Helvetica Neue"/>
                  <a:sym typeface="Helvetica Neue"/>
                </a:rPr>
                <a:t>Choropleth</a:t>
              </a:r>
              <a:endParaRPr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76" name="Google Shape;1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43012" y="3481388"/>
            <a:ext cx="3448050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7" name="Google Shape;1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488" y="-2257425"/>
            <a:ext cx="3448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"/>
          <p:cNvSpPr txBox="1"/>
          <p:nvPr/>
        </p:nvSpPr>
        <p:spPr>
          <a:xfrm>
            <a:off x="4027836" y="4764881"/>
            <a:ext cx="1959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487425" y="1269200"/>
            <a:ext cx="78096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 of almost any kind of plot: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 charts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Scatter plots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surface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Seaborn is based on matplotlib.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them as: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matplotlib.pyplot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seaborn </a:t>
            </a:r>
            <a:r>
              <a:rPr b="1" i="0" lang="en" sz="15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%matplotlib inline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https://matplotlib.org/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https://seaborn.pydata.org/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 txBox="1"/>
          <p:nvPr/>
        </p:nvSpPr>
        <p:spPr>
          <a:xfrm>
            <a:off x="563925" y="500875"/>
            <a:ext cx="775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EXPLORATORY ANALYSIS WITH MATPLOTLIB AND SEABORN</a:t>
            </a:r>
            <a:endParaRPr b="1" sz="19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