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LBMrWfunaBwpcl9TXxrarHy4x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12C70D-4E76-4CD0-97EE-05C1C514F347}">
  <a:tblStyle styleId="{B312C70D-4E76-4CD0-97EE-05C1C514F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344cfb4e8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22344cfb4e8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344cfb4e8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22344cfb4e8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44cfb4e8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2344cfb4e8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344cfb4e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22344cfb4e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6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3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3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3079150" y="3017058"/>
            <a:ext cx="3064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9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DATA TRANSFORMATIONS (I)</a:t>
            </a:r>
            <a:endParaRPr b="0" i="0" sz="9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44302" y="473875"/>
            <a:ext cx="3363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transformations (I)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-128550" y="1301525"/>
            <a:ext cx="81819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we visualize the </a:t>
            </a:r>
            <a:r>
              <a:rPr lang="en" sz="1600"/>
              <a:t>distribution</a:t>
            </a:r>
            <a:r>
              <a:rPr lang="en" sz="1600"/>
              <a:t> of each column in our dataset we might see:</a:t>
            </a:r>
            <a:endParaRPr sz="1600"/>
          </a:p>
          <a:p>
            <a:pPr indent="-3302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Skew (non-symmetrical distribution)</a:t>
            </a:r>
            <a:endParaRPr sz="1600"/>
          </a:p>
          <a:p>
            <a:pPr indent="-3302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Uniform distribution</a:t>
            </a:r>
            <a:endParaRPr sz="1600"/>
          </a:p>
          <a:p>
            <a:pPr indent="-3302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Different ranges</a:t>
            </a:r>
            <a:endParaRPr sz="1600"/>
          </a:p>
          <a:p>
            <a:pPr indent="-33020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these scenarios can be problematic when we want to build a regression model.</a:t>
            </a:r>
            <a:endParaRPr sz="1600"/>
          </a:p>
          <a:p>
            <a:pPr indent="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addition, not always is possible to collect more data. Therefore we might want to apply some transformations </a:t>
            </a:r>
            <a:r>
              <a:rPr b="1" lang="en" sz="1600"/>
              <a:t>to mitigate</a:t>
            </a:r>
            <a:r>
              <a:rPr lang="en" sz="1600"/>
              <a:t> this problem.</a:t>
            </a:r>
            <a:endParaRPr sz="1600"/>
          </a:p>
          <a:p>
            <a:pPr indent="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transformations can be broadly classified into two groups:</a:t>
            </a:r>
            <a:endParaRPr sz="1600"/>
          </a:p>
          <a:p>
            <a:pPr indent="-3302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Scaling</a:t>
            </a:r>
            <a:endParaRPr sz="1600"/>
          </a:p>
          <a:p>
            <a:pPr indent="-3302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Transforming</a:t>
            </a:r>
            <a:endParaRPr sz="1600"/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33333"/>
              </a:solidFill>
              <a:highlight>
                <a:srgbClr val="FBE54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4" name="Google Shape;74;g22344cfb4e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5" name="Google Shape;75;g22344cfb4e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6" name="Google Shape;76;g22344cfb4e8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2344cfb4e8_0_30"/>
          <p:cNvSpPr txBox="1"/>
          <p:nvPr/>
        </p:nvSpPr>
        <p:spPr>
          <a:xfrm>
            <a:off x="444302" y="473875"/>
            <a:ext cx="3363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transformations (I)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2344cfb4e8_0_30"/>
          <p:cNvSpPr txBox="1"/>
          <p:nvPr/>
        </p:nvSpPr>
        <p:spPr>
          <a:xfrm>
            <a:off x="336300" y="1091575"/>
            <a:ext cx="81819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Scalers:</a:t>
            </a:r>
            <a:endParaRPr sz="1800"/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change the range of values in a given column</a:t>
            </a:r>
            <a:endParaRPr sz="1800"/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Leave the distribution shape of a given column unchanged</a:t>
            </a:r>
            <a:endParaRPr sz="1800"/>
          </a:p>
          <a:p>
            <a:pPr indent="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Transformers:</a:t>
            </a:r>
            <a:endParaRPr sz="1800"/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Change the distribution shape and the range of values.</a:t>
            </a:r>
            <a:endParaRPr sz="1800"/>
          </a:p>
          <a:p>
            <a:pPr indent="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to use an scaler/transformer depends </a:t>
            </a:r>
            <a:r>
              <a:rPr lang="en" sz="1800"/>
              <a:t>heavily</a:t>
            </a:r>
            <a:r>
              <a:rPr lang="en" sz="1800"/>
              <a:t> on:</a:t>
            </a:r>
            <a:endParaRPr sz="1800"/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</a:t>
            </a:r>
            <a:r>
              <a:rPr lang="en" sz="1800"/>
              <a:t> to use (some models are not sensitive to the different scales)</a:t>
            </a:r>
            <a:endParaRPr sz="1800"/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Which subset of data we want to model properly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3" name="Google Shape;83;g22344cfb4e8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4" name="Google Shape;84;g22344cfb4e8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2344cfb4e8_0_11"/>
          <p:cNvSpPr txBox="1"/>
          <p:nvPr/>
        </p:nvSpPr>
        <p:spPr>
          <a:xfrm>
            <a:off x="444302" y="473875"/>
            <a:ext cx="3363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transformations (I)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2344cfb4e8_0_11"/>
          <p:cNvSpPr txBox="1"/>
          <p:nvPr/>
        </p:nvSpPr>
        <p:spPr>
          <a:xfrm>
            <a:off x="100050" y="1072925"/>
            <a:ext cx="81819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Regression models can be very </a:t>
            </a:r>
            <a:r>
              <a:rPr lang="en" sz="1500"/>
              <a:t>sensitive</a:t>
            </a:r>
            <a:r>
              <a:rPr lang="en" sz="1500"/>
              <a:t> to different ranges of values in columns.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example, assume that we have a dataset of employees: </a:t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33333"/>
              </a:solidFill>
              <a:highlight>
                <a:srgbClr val="FBE54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g22344cfb4e8_0_11"/>
          <p:cNvGraphicFramePr/>
          <p:nvPr/>
        </p:nvGraphicFramePr>
        <p:xfrm>
          <a:off x="232410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{B312C70D-4E76-4CD0-97EE-05C1C514F347}</a:tableStyleId>
              </a:tblPr>
              <a:tblGrid>
                <a:gridCol w="1954525"/>
                <a:gridCol w="19545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(years)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Annual Salary (euros)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116.560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32.345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140.673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122.505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42.069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2" name="Google Shape;92;g22344cfb4e8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3" name="Google Shape;93;g22344cfb4e8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2344cfb4e8_0_21"/>
          <p:cNvSpPr txBox="1"/>
          <p:nvPr/>
        </p:nvSpPr>
        <p:spPr>
          <a:xfrm>
            <a:off x="444302" y="473875"/>
            <a:ext cx="3363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transformations (I)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344cfb4e8_0_21"/>
          <p:cNvSpPr txBox="1"/>
          <p:nvPr/>
        </p:nvSpPr>
        <p:spPr>
          <a:xfrm>
            <a:off x="100050" y="1072925"/>
            <a:ext cx="81819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we use the Euclidean distance to compare the first two employees we will have</a:t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d(1,2) = sqrt( (70 - 36)</a:t>
            </a:r>
            <a:r>
              <a:rPr lang="en" sz="1500"/>
              <a:t>^2 + (</a:t>
            </a:r>
            <a:r>
              <a:rPr lang="en">
                <a:solidFill>
                  <a:schemeClr val="dk1"/>
                </a:solidFill>
              </a:rPr>
              <a:t>116560 - 32345)^2 ) = sqrt( 1156 + 7092166225 ) = 84215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Therefore, the column that contributes more to the distance is Salary. In other words, we are almost not taking into account the age!!!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addition, when we’re computing the distance we’re mixing units (years and euros) which doesn’t make any sense.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33333"/>
              </a:solidFill>
              <a:highlight>
                <a:srgbClr val="FBE54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g22344cfb4e8_0_21"/>
          <p:cNvGraphicFramePr/>
          <p:nvPr/>
        </p:nvGraphicFramePr>
        <p:xfrm>
          <a:off x="232410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{B312C70D-4E76-4CD0-97EE-05C1C514F347}</a:tableStyleId>
              </a:tblPr>
              <a:tblGrid>
                <a:gridCol w="1954525"/>
                <a:gridCol w="19545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 (years)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Annual Salary (euros)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116.560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32.345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1" name="Google Shape;101;g22344cfb4e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2" name="Google Shape;102;g22344cfb4e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2344cfb4e8_0_0"/>
          <p:cNvSpPr txBox="1"/>
          <p:nvPr/>
        </p:nvSpPr>
        <p:spPr>
          <a:xfrm>
            <a:off x="339250" y="981075"/>
            <a:ext cx="79062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type of transformation is applied when: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Skewness is not within [0,2]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values are or must be positive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when the Skew is positive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consists simply in doing: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Y_log = ln(y)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</a:t>
            </a:r>
            <a:r>
              <a:rPr b="1" i="0" lang="en" sz="17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np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np</a:t>
            </a:r>
            <a:r>
              <a:rPr b="1" i="0" lang="en" sz="17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7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log(x)</a:t>
            </a:r>
            <a:endParaRPr b="0" i="0" sz="17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var_log 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rgbClr val="999999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500" u="none" cap="none" strike="noStrike">
                <a:solidFill>
                  <a:srgbClr val="999999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(np.log, data[</a:t>
            </a:r>
            <a:r>
              <a:rPr b="0" i="0" lang="en" sz="1500" u="none" cap="none" strike="noStrike">
                <a:solidFill>
                  <a:srgbClr val="BB8844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'var'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]))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sns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distplot(var_log)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show()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33333"/>
              </a:solidFill>
              <a:highlight>
                <a:srgbClr val="FBE54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2344cfb4e8_0_0"/>
          <p:cNvSpPr txBox="1"/>
          <p:nvPr/>
        </p:nvSpPr>
        <p:spPr>
          <a:xfrm>
            <a:off x="641950" y="460325"/>
            <a:ext cx="85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LOGARITHMIC TRANSFORMATION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