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Helvetica Neue"/>
      <p:regular r:id="rId10"/>
      <p:bold r:id="rId11"/>
      <p:italic r:id="rId12"/>
      <p:boldItalic r:id="rId13"/>
    </p:embeddedFont>
    <p:embeddedFont>
      <p:font typeface="Helvetica Neue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hBCL1lVvZyaIorCHujep5P/EOV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Light-bold.fntdata"/><Relationship Id="rId14" Type="http://schemas.openxmlformats.org/officeDocument/2006/relationships/font" Target="fonts/HelveticaNeueLight-regular.fntdata"/><Relationship Id="rId17" Type="http://schemas.openxmlformats.org/officeDocument/2006/relationships/font" Target="fonts/HelveticaNeueLight-boldItalic.fntdata"/><Relationship Id="rId16"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348697141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g223486971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type="title">
  <p:cSld name="TITLE">
    <p:spTree>
      <p:nvGrpSpPr>
        <p:cNvPr id="9" name="Shape 9"/>
        <p:cNvGrpSpPr/>
        <p:nvPr/>
      </p:nvGrpSpPr>
      <p:grpSpPr>
        <a:xfrm>
          <a:off x="0" y="0"/>
          <a:ext cx="0" cy="0"/>
          <a:chOff x="0" y="0"/>
          <a:chExt cx="0" cy="0"/>
        </a:xfrm>
      </p:grpSpPr>
      <p:sp>
        <p:nvSpPr>
          <p:cNvPr id="10" name="Google Shape;10;p5"/>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5"/>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2" name="Google Shape;12;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46" name="Shape 46"/>
        <p:cNvGrpSpPr/>
        <p:nvPr/>
      </p:nvGrpSpPr>
      <p:grpSpPr>
        <a:xfrm>
          <a:off x="0" y="0"/>
          <a:ext cx="0" cy="0"/>
          <a:chOff x="0" y="0"/>
          <a:chExt cx="0" cy="0"/>
        </a:xfrm>
      </p:grpSpPr>
      <p:sp>
        <p:nvSpPr>
          <p:cNvPr id="47" name="Google Shape;47;p14"/>
          <p:cNvSpPr txBox="1"/>
          <p:nvPr>
            <p:ph idx="1" type="body"/>
          </p:nvPr>
        </p:nvSpPr>
        <p:spPr>
          <a:xfrm>
            <a:off x="895350" y="3357563"/>
            <a:ext cx="7358100" cy="2196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200"/>
              <a:buFont typeface="Helvetica Neue"/>
              <a:buNone/>
              <a:defRPr i="1" sz="1200"/>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8" name="Google Shape;48;p14"/>
          <p:cNvSpPr txBox="1"/>
          <p:nvPr>
            <p:ph idx="2" type="body"/>
          </p:nvPr>
        </p:nvSpPr>
        <p:spPr>
          <a:xfrm>
            <a:off x="895350" y="2278856"/>
            <a:ext cx="7358100" cy="309600"/>
          </a:xfrm>
          <a:prstGeom prst="rect">
            <a:avLst/>
          </a:prstGeom>
          <a:noFill/>
          <a:ln>
            <a:noFill/>
          </a:ln>
        </p:spPr>
        <p:txBody>
          <a:bodyPr anchorCtr="0" anchor="ctr"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15"/>
          <p:cNvSpPr/>
          <p:nvPr>
            <p:ph idx="2" type="pic"/>
          </p:nvPr>
        </p:nvSpPr>
        <p:spPr>
          <a:xfrm>
            <a:off x="0" y="0"/>
            <a:ext cx="9144000" cy="5143500"/>
          </a:xfrm>
          <a:prstGeom prst="rect">
            <a:avLst/>
          </a:prstGeom>
          <a:noFill/>
          <a:ln>
            <a:noFill/>
          </a:ln>
        </p:spPr>
      </p:sp>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53" name="Shape 53"/>
        <p:cNvGrpSpPr/>
        <p:nvPr/>
      </p:nvGrpSpPr>
      <p:grpSpPr>
        <a:xfrm>
          <a:off x="0" y="0"/>
          <a:ext cx="0" cy="0"/>
          <a:chOff x="0" y="0"/>
          <a:chExt cx="0" cy="0"/>
        </a:xfrm>
      </p:grpSpPr>
      <p:sp>
        <p:nvSpPr>
          <p:cNvPr id="54" name="Google Shape;54;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e" type="tx">
  <p:cSld name="TITLE_AND_BODY">
    <p:spTree>
      <p:nvGrpSpPr>
        <p:cNvPr id="13" name="Shape 13"/>
        <p:cNvGrpSpPr/>
        <p:nvPr/>
      </p:nvGrpSpPr>
      <p:grpSpPr>
        <a:xfrm>
          <a:off x="0" y="0"/>
          <a:ext cx="0" cy="0"/>
          <a:chOff x="0" y="0"/>
          <a:chExt cx="0" cy="0"/>
        </a:xfrm>
      </p:grpSpPr>
      <p:sp>
        <p:nvSpPr>
          <p:cNvPr id="14" name="Google Shape;14;p6"/>
          <p:cNvSpPr/>
          <p:nvPr>
            <p:ph idx="2" type="pic"/>
          </p:nvPr>
        </p:nvSpPr>
        <p:spPr>
          <a:xfrm>
            <a:off x="1172238" y="252413"/>
            <a:ext cx="6801000" cy="3276600"/>
          </a:xfrm>
          <a:prstGeom prst="rect">
            <a:avLst/>
          </a:prstGeom>
          <a:noFill/>
          <a:ln>
            <a:noFill/>
          </a:ln>
        </p:spPr>
      </p:sp>
      <p:sp>
        <p:nvSpPr>
          <p:cNvPr id="15" name="Google Shape;15;p6"/>
          <p:cNvSpPr txBox="1"/>
          <p:nvPr>
            <p:ph type="title"/>
          </p:nvPr>
        </p:nvSpPr>
        <p:spPr>
          <a:xfrm>
            <a:off x="238125" y="3567113"/>
            <a:ext cx="8667900" cy="752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6" name="Google Shape;16;p6"/>
          <p:cNvSpPr txBox="1"/>
          <p:nvPr>
            <p:ph idx="1" type="body"/>
          </p:nvPr>
        </p:nvSpPr>
        <p:spPr>
          <a:xfrm>
            <a:off x="238125" y="4291013"/>
            <a:ext cx="8667900" cy="5955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7" name="Google Shape;17;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Centré">
  <p:cSld name="Titre - Centré">
    <p:spTree>
      <p:nvGrpSpPr>
        <p:cNvPr id="18" name="Shape 18"/>
        <p:cNvGrpSpPr/>
        <p:nvPr/>
      </p:nvGrpSpPr>
      <p:grpSpPr>
        <a:xfrm>
          <a:off x="0" y="0"/>
          <a:ext cx="0" cy="0"/>
          <a:chOff x="0" y="0"/>
          <a:chExt cx="0" cy="0"/>
        </a:xfrm>
      </p:grpSpPr>
      <p:sp>
        <p:nvSpPr>
          <p:cNvPr id="19" name="Google Shape;19;p7"/>
          <p:cNvSpPr txBox="1"/>
          <p:nvPr>
            <p:ph type="title"/>
          </p:nvPr>
        </p:nvSpPr>
        <p:spPr>
          <a:xfrm>
            <a:off x="666750" y="1700213"/>
            <a:ext cx="7810500" cy="17430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0" name="Google Shape;20;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e">
  <p:cSld name="Photo - Verticale">
    <p:spTree>
      <p:nvGrpSpPr>
        <p:cNvPr id="21" name="Shape 21"/>
        <p:cNvGrpSpPr/>
        <p:nvPr/>
      </p:nvGrpSpPr>
      <p:grpSpPr>
        <a:xfrm>
          <a:off x="0" y="0"/>
          <a:ext cx="0" cy="0"/>
          <a:chOff x="0" y="0"/>
          <a:chExt cx="0" cy="0"/>
        </a:xfrm>
      </p:grpSpPr>
      <p:sp>
        <p:nvSpPr>
          <p:cNvPr id="22" name="Google Shape;22;p8"/>
          <p:cNvSpPr/>
          <p:nvPr>
            <p:ph idx="2" type="pic"/>
          </p:nvPr>
        </p:nvSpPr>
        <p:spPr>
          <a:xfrm>
            <a:off x="4937242" y="357188"/>
            <a:ext cx="3571800" cy="4300500"/>
          </a:xfrm>
          <a:prstGeom prst="rect">
            <a:avLst/>
          </a:prstGeom>
          <a:noFill/>
          <a:ln>
            <a:noFill/>
          </a:ln>
        </p:spPr>
      </p:sp>
      <p:sp>
        <p:nvSpPr>
          <p:cNvPr id="23" name="Google Shape;23;p8"/>
          <p:cNvSpPr txBox="1"/>
          <p:nvPr>
            <p:ph type="title"/>
          </p:nvPr>
        </p:nvSpPr>
        <p:spPr>
          <a:xfrm>
            <a:off x="619125" y="357188"/>
            <a:ext cx="3833700" cy="20814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3200"/>
              <a:buFont typeface="Helvetica Neue"/>
              <a:buNone/>
              <a:defRPr sz="3200"/>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4" name="Google Shape;24;p8"/>
          <p:cNvSpPr txBox="1"/>
          <p:nvPr>
            <p:ph idx="1" type="body"/>
          </p:nvPr>
        </p:nvSpPr>
        <p:spPr>
          <a:xfrm>
            <a:off x="619125" y="2447925"/>
            <a:ext cx="3833700" cy="214770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25" name="Google Shape;25;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Haut">
  <p:cSld name="Titre - Haut">
    <p:spTree>
      <p:nvGrpSpPr>
        <p:cNvPr id="26" name="Shape 26"/>
        <p:cNvGrpSpPr/>
        <p:nvPr/>
      </p:nvGrpSpPr>
      <p:grpSpPr>
        <a:xfrm>
          <a:off x="0" y="0"/>
          <a:ext cx="0" cy="0"/>
          <a:chOff x="0" y="0"/>
          <a:chExt cx="0" cy="0"/>
        </a:xfrm>
      </p:grpSpPr>
      <p:sp>
        <p:nvSpPr>
          <p:cNvPr id="27" name="Google Shape;27;p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28" name="Google Shape;28;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9" name="Shape 29"/>
        <p:cNvGrpSpPr/>
        <p:nvPr/>
      </p:nvGrpSpPr>
      <p:grpSpPr>
        <a:xfrm>
          <a:off x="0" y="0"/>
          <a:ext cx="0" cy="0"/>
          <a:chOff x="0" y="0"/>
          <a:chExt cx="0" cy="0"/>
        </a:xfrm>
      </p:grpSpPr>
      <p:sp>
        <p:nvSpPr>
          <p:cNvPr id="30" name="Google Shape;30;p1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1" name="Google Shape;31;p10"/>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2" name="Google Shape;32;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11"/>
          <p:cNvSpPr/>
          <p:nvPr>
            <p:ph idx="2" type="pic"/>
          </p:nvPr>
        </p:nvSpPr>
        <p:spPr>
          <a:xfrm>
            <a:off x="4938713" y="1181100"/>
            <a:ext cx="3571800" cy="3486300"/>
          </a:xfrm>
          <a:prstGeom prst="rect">
            <a:avLst/>
          </a:prstGeom>
          <a:noFill/>
          <a:ln>
            <a:noFill/>
          </a:ln>
        </p:spPr>
      </p:sp>
      <p:sp>
        <p:nvSpPr>
          <p:cNvPr id="35" name="Google Shape;35;p11"/>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36" name="Google Shape;36;p11"/>
          <p:cNvSpPr txBox="1"/>
          <p:nvPr>
            <p:ph idx="1" type="body"/>
          </p:nvPr>
        </p:nvSpPr>
        <p:spPr>
          <a:xfrm>
            <a:off x="633413" y="1181100"/>
            <a:ext cx="3833700" cy="3486300"/>
          </a:xfrm>
          <a:prstGeom prst="rect">
            <a:avLst/>
          </a:prstGeom>
          <a:noFill/>
          <a:ln>
            <a:noFill/>
          </a:ln>
        </p:spPr>
        <p:txBody>
          <a:bodyPr anchorCtr="0" anchor="ctr" bIns="19050" lIns="19050" spcFirstLastPara="1" rIns="19050" wrap="square" tIns="19050">
            <a:noAutofit/>
          </a:bodyPr>
          <a:lstStyle>
            <a:lvl1pPr indent="-342900" lvl="0" marL="457200" algn="l">
              <a:lnSpc>
                <a:spcPct val="100000"/>
              </a:lnSpc>
              <a:spcBef>
                <a:spcPts val="1700"/>
              </a:spcBef>
              <a:spcAft>
                <a:spcPts val="0"/>
              </a:spcAft>
              <a:buClr>
                <a:srgbClr val="000000"/>
              </a:buClr>
              <a:buSzPts val="1800"/>
              <a:buFont typeface="Helvetica Neue"/>
              <a:buChar char="•"/>
              <a:defRPr sz="1400"/>
            </a:lvl1pPr>
            <a:lvl2pPr indent="-342900" lvl="1" marL="914400" algn="l">
              <a:lnSpc>
                <a:spcPct val="100000"/>
              </a:lnSpc>
              <a:spcBef>
                <a:spcPts val="1700"/>
              </a:spcBef>
              <a:spcAft>
                <a:spcPts val="0"/>
              </a:spcAft>
              <a:buClr>
                <a:srgbClr val="000000"/>
              </a:buClr>
              <a:buSzPts val="1800"/>
              <a:buFont typeface="Helvetica Neue"/>
              <a:buChar char="•"/>
              <a:defRPr sz="1400"/>
            </a:lvl2pPr>
            <a:lvl3pPr indent="-342900" lvl="2" marL="1371600" algn="l">
              <a:lnSpc>
                <a:spcPct val="100000"/>
              </a:lnSpc>
              <a:spcBef>
                <a:spcPts val="1700"/>
              </a:spcBef>
              <a:spcAft>
                <a:spcPts val="0"/>
              </a:spcAft>
              <a:buClr>
                <a:srgbClr val="000000"/>
              </a:buClr>
              <a:buSzPts val="1800"/>
              <a:buFont typeface="Helvetica Neue"/>
              <a:buChar char="•"/>
              <a:defRPr sz="1400"/>
            </a:lvl3pPr>
            <a:lvl4pPr indent="-342900" lvl="3" marL="1828800" algn="l">
              <a:lnSpc>
                <a:spcPct val="100000"/>
              </a:lnSpc>
              <a:spcBef>
                <a:spcPts val="1700"/>
              </a:spcBef>
              <a:spcAft>
                <a:spcPts val="0"/>
              </a:spcAft>
              <a:buClr>
                <a:srgbClr val="000000"/>
              </a:buClr>
              <a:buSzPts val="1800"/>
              <a:buFont typeface="Helvetica Neue"/>
              <a:buChar char="•"/>
              <a:defRPr sz="1400"/>
            </a:lvl4pPr>
            <a:lvl5pPr indent="-342900" lvl="4" marL="2286000" algn="l">
              <a:lnSpc>
                <a:spcPct val="100000"/>
              </a:lnSpc>
              <a:spcBef>
                <a:spcPts val="1700"/>
              </a:spcBef>
              <a:spcAft>
                <a:spcPts val="0"/>
              </a:spcAft>
              <a:buClr>
                <a:srgbClr val="000000"/>
              </a:buClr>
              <a:buSzPts val="1800"/>
              <a:buFont typeface="Helvetica Neue"/>
              <a:buChar char="•"/>
              <a:defRPr sz="14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37" name="Google Shape;37;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8" name="Shape 38"/>
        <p:cNvGrpSpPr/>
        <p:nvPr/>
      </p:nvGrpSpPr>
      <p:grpSpPr>
        <a:xfrm>
          <a:off x="0" y="0"/>
          <a:ext cx="0" cy="0"/>
          <a:chOff x="0" y="0"/>
          <a:chExt cx="0" cy="0"/>
        </a:xfrm>
      </p:grpSpPr>
      <p:sp>
        <p:nvSpPr>
          <p:cNvPr id="39" name="Google Shape;39;p12"/>
          <p:cNvSpPr txBox="1"/>
          <p:nvPr>
            <p:ph idx="1" type="body"/>
          </p:nvPr>
        </p:nvSpPr>
        <p:spPr>
          <a:xfrm>
            <a:off x="633413" y="666750"/>
            <a:ext cx="7877100" cy="38100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40" name="Google Shape;40;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41" name="Shape 41"/>
        <p:cNvGrpSpPr/>
        <p:nvPr/>
      </p:nvGrpSpPr>
      <p:grpSpPr>
        <a:xfrm>
          <a:off x="0" y="0"/>
          <a:ext cx="0" cy="0"/>
          <a:chOff x="0" y="0"/>
          <a:chExt cx="0" cy="0"/>
        </a:xfrm>
      </p:grpSpPr>
      <p:sp>
        <p:nvSpPr>
          <p:cNvPr id="42" name="Google Shape;42;p13"/>
          <p:cNvSpPr/>
          <p:nvPr>
            <p:ph idx="2" type="pic"/>
          </p:nvPr>
        </p:nvSpPr>
        <p:spPr>
          <a:xfrm>
            <a:off x="5910263" y="2643188"/>
            <a:ext cx="2776500" cy="2081400"/>
          </a:xfrm>
          <a:prstGeom prst="rect">
            <a:avLst/>
          </a:prstGeom>
          <a:noFill/>
          <a:ln>
            <a:noFill/>
          </a:ln>
        </p:spPr>
      </p:sp>
      <p:sp>
        <p:nvSpPr>
          <p:cNvPr id="43" name="Google Shape;43;p13"/>
          <p:cNvSpPr/>
          <p:nvPr>
            <p:ph idx="3" type="pic"/>
          </p:nvPr>
        </p:nvSpPr>
        <p:spPr>
          <a:xfrm>
            <a:off x="5910263" y="423863"/>
            <a:ext cx="2776500" cy="2081400"/>
          </a:xfrm>
          <a:prstGeom prst="rect">
            <a:avLst/>
          </a:prstGeom>
          <a:noFill/>
          <a:ln>
            <a:noFill/>
          </a:ln>
        </p:spPr>
      </p:sp>
      <p:sp>
        <p:nvSpPr>
          <p:cNvPr id="44" name="Google Shape;44;p13"/>
          <p:cNvSpPr/>
          <p:nvPr>
            <p:ph idx="4" type="pic"/>
          </p:nvPr>
        </p:nvSpPr>
        <p:spPr>
          <a:xfrm>
            <a:off x="452438" y="423863"/>
            <a:ext cx="5315100" cy="4300500"/>
          </a:xfrm>
          <a:prstGeom prst="rect">
            <a:avLst/>
          </a:prstGeom>
          <a:noFill/>
          <a:ln>
            <a:noFill/>
          </a:ln>
        </p:spPr>
      </p:sp>
      <p:sp>
        <p:nvSpPr>
          <p:cNvPr id="45" name="Google Shape;45;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 name="Google Shape;7;p4"/>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 name="Google Shape;8;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descr="IH_BLUE-LOGO_1200x1200.png" id="59" name="Google Shape;59;p1"/>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60" name="Google Shape;60;p1"/>
          <p:cNvSpPr txBox="1"/>
          <p:nvPr/>
        </p:nvSpPr>
        <p:spPr>
          <a:xfrm>
            <a:off x="3079150" y="3017058"/>
            <a:ext cx="3064500" cy="5787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i="0" lang="en" sz="1900" u="none" cap="none" strike="noStrike">
                <a:solidFill>
                  <a:srgbClr val="64C3F5"/>
                </a:solidFill>
                <a:latin typeface="Arial"/>
                <a:ea typeface="Arial"/>
                <a:cs typeface="Arial"/>
                <a:sym typeface="Arial"/>
              </a:rPr>
              <a:t>DATA TRANSFORMATIONS (II)</a:t>
            </a:r>
            <a:endParaRPr b="0" i="0" sz="900" u="none" cap="none" strike="noStrike">
              <a:solidFill>
                <a:srgbClr val="64C3F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Image" id="65" name="Google Shape;65;p2"/>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66" name="Google Shape;66;p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sp>
        <p:nvSpPr>
          <p:cNvPr id="67" name="Google Shape;67;p2"/>
          <p:cNvSpPr txBox="1"/>
          <p:nvPr/>
        </p:nvSpPr>
        <p:spPr>
          <a:xfrm>
            <a:off x="404850" y="1301525"/>
            <a:ext cx="8181900" cy="3535500"/>
          </a:xfrm>
          <a:prstGeom prst="rect">
            <a:avLst/>
          </a:prstGeom>
          <a:noFill/>
          <a:ln>
            <a:noFill/>
          </a:ln>
        </p:spPr>
        <p:txBody>
          <a:bodyPr anchorCtr="0" anchor="t" bIns="19050" lIns="19050" spcFirstLastPara="1" rIns="19050" wrap="square" tIns="19050">
            <a:noAutofit/>
          </a:bodyPr>
          <a:lstStyle/>
          <a:p>
            <a:pPr indent="-355600" lvl="0" marL="457200" marR="76200" rtl="0" algn="just">
              <a:lnSpc>
                <a:spcPct val="115000"/>
              </a:lnSpc>
              <a:spcBef>
                <a:spcPts val="0"/>
              </a:spcBef>
              <a:spcAft>
                <a:spcPts val="0"/>
              </a:spcAft>
              <a:buClr>
                <a:srgbClr val="000000"/>
              </a:buClr>
              <a:buSzPts val="2000"/>
              <a:buFont typeface="Arial"/>
              <a:buChar char="●"/>
            </a:pPr>
            <a:r>
              <a:rPr lang="en" sz="2000"/>
              <a:t>In our datasets, we need to discriminate between the column to be predicted (usually named “y” or dependent column) and the ones that we use to make predictions (usually named “X” independent/predictor columns).</a:t>
            </a:r>
            <a:endParaRPr sz="2000"/>
          </a:p>
          <a:p>
            <a:pPr indent="0" lvl="0" marL="457200" marR="76200" rtl="0" algn="just">
              <a:lnSpc>
                <a:spcPct val="115000"/>
              </a:lnSpc>
              <a:spcBef>
                <a:spcPts val="0"/>
              </a:spcBef>
              <a:spcAft>
                <a:spcPts val="0"/>
              </a:spcAft>
              <a:buNone/>
            </a:pPr>
            <a:r>
              <a:t/>
            </a:r>
            <a:endParaRPr sz="2000"/>
          </a:p>
          <a:p>
            <a:pPr indent="-355600" lvl="0" marL="457200" marR="76200" rtl="0" algn="just">
              <a:lnSpc>
                <a:spcPct val="115000"/>
              </a:lnSpc>
              <a:spcBef>
                <a:spcPts val="0"/>
              </a:spcBef>
              <a:spcAft>
                <a:spcPts val="0"/>
              </a:spcAft>
              <a:buSzPts val="2000"/>
              <a:buChar char="●"/>
            </a:pPr>
            <a:r>
              <a:rPr lang="en" sz="2000"/>
              <a:t>This distinction is important because we might need to apply different  transformations to “X” and “y”.</a:t>
            </a:r>
            <a:endParaRPr sz="2000"/>
          </a:p>
          <a:p>
            <a:pPr indent="0" lvl="0" marL="0" marR="76200" rtl="0" algn="just">
              <a:lnSpc>
                <a:spcPct val="115000"/>
              </a:lnSpc>
              <a:spcBef>
                <a:spcPts val="0"/>
              </a:spcBef>
              <a:spcAft>
                <a:spcPts val="0"/>
              </a:spcAft>
              <a:buClr>
                <a:srgbClr val="000000"/>
              </a:buClr>
              <a:buSzPts val="15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88900" rtl="0" algn="l">
              <a:lnSpc>
                <a:spcPct val="158333"/>
              </a:lnSpc>
              <a:spcBef>
                <a:spcPts val="0"/>
              </a:spcBef>
              <a:spcAft>
                <a:spcPts val="0"/>
              </a:spcAft>
              <a:buClr>
                <a:srgbClr val="000000"/>
              </a:buClr>
              <a:buSzPts val="900"/>
              <a:buFont typeface="Arial"/>
              <a:buNone/>
            </a:pPr>
            <a:r>
              <a:t/>
            </a:r>
            <a:endParaRPr b="0" i="0" sz="900" u="none" cap="none" strike="noStrike">
              <a:solidFill>
                <a:srgbClr val="333333"/>
              </a:solidFill>
              <a:highlight>
                <a:srgbClr val="FBE54E"/>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68" name="Google Shape;68;p2"/>
          <p:cNvSpPr txBox="1"/>
          <p:nvPr/>
        </p:nvSpPr>
        <p:spPr>
          <a:xfrm>
            <a:off x="810325" y="441425"/>
            <a:ext cx="821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Helvetica Neue"/>
                <a:ea typeface="Helvetica Neue"/>
                <a:cs typeface="Helvetica Neue"/>
                <a:sym typeface="Helvetica Neue"/>
              </a:rPr>
              <a:t>DATA TRANSFORMATIONS</a:t>
            </a:r>
            <a:endParaRPr b="1" sz="2000">
              <a:solidFill>
                <a:schemeClr val="accen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descr="Image" id="73" name="Google Shape;73;g22348697141_0_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74" name="Google Shape;74;g22348697141_0_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sp>
        <p:nvSpPr>
          <p:cNvPr id="75" name="Google Shape;75;g22348697141_0_0"/>
          <p:cNvSpPr txBox="1"/>
          <p:nvPr/>
        </p:nvSpPr>
        <p:spPr>
          <a:xfrm>
            <a:off x="339250" y="981075"/>
            <a:ext cx="7906200" cy="3914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Clr>
                <a:srgbClr val="000000"/>
              </a:buClr>
              <a:buSzPts val="1100"/>
              <a:buFont typeface="Arial"/>
              <a:buChar char="●"/>
            </a:pPr>
            <a:r>
              <a:rPr b="0" i="0" lang="en" sz="1500" u="none" cap="none" strike="noStrike">
                <a:solidFill>
                  <a:srgbClr val="000000"/>
                </a:solidFill>
                <a:latin typeface="Arial"/>
                <a:ea typeface="Arial"/>
                <a:cs typeface="Arial"/>
                <a:sym typeface="Arial"/>
              </a:rPr>
              <a:t>This type of transformation is applied to </a:t>
            </a:r>
            <a:r>
              <a:rPr lang="en" sz="1500"/>
              <a:t>“y” </a:t>
            </a:r>
            <a:r>
              <a:rPr b="0" i="0" lang="en" sz="1500" u="none" cap="none" strike="noStrike">
                <a:solidFill>
                  <a:srgbClr val="000000"/>
                </a:solidFill>
                <a:latin typeface="Arial"/>
                <a:ea typeface="Arial"/>
                <a:cs typeface="Arial"/>
                <a:sym typeface="Arial"/>
              </a:rPr>
              <a:t>when:</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1" i="0" lang="en" sz="1500" u="none" cap="none" strike="noStrike">
                <a:solidFill>
                  <a:srgbClr val="000000"/>
                </a:solidFill>
                <a:latin typeface="Arial"/>
                <a:ea typeface="Arial"/>
                <a:cs typeface="Arial"/>
                <a:sym typeface="Arial"/>
              </a:rPr>
              <a:t>Skewness is not within [0,2]</a:t>
            </a:r>
            <a:endParaRPr b="1" i="0" sz="1500" u="none" cap="none" strike="noStrike">
              <a:solidFill>
                <a:srgbClr val="00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1" i="0" lang="en" sz="1500" u="none" cap="none" strike="noStrike">
                <a:solidFill>
                  <a:srgbClr val="000000"/>
                </a:solidFill>
                <a:latin typeface="Arial"/>
                <a:ea typeface="Arial"/>
                <a:cs typeface="Arial"/>
                <a:sym typeface="Arial"/>
              </a:rPr>
              <a:t>All the values are or </a:t>
            </a:r>
            <a:r>
              <a:rPr b="1" i="0" lang="en" sz="1500" u="none" cap="none" strike="noStrike">
                <a:solidFill>
                  <a:srgbClr val="FF0000"/>
                </a:solidFill>
                <a:latin typeface="Arial"/>
                <a:ea typeface="Arial"/>
                <a:cs typeface="Arial"/>
                <a:sym typeface="Arial"/>
              </a:rPr>
              <a:t>must be positive</a:t>
            </a:r>
            <a:endParaRPr b="1" i="0" sz="1500" u="none" cap="none" strike="noStrike">
              <a:solidFill>
                <a:srgbClr val="FF0000"/>
              </a:solidFill>
              <a:latin typeface="Arial"/>
              <a:ea typeface="Arial"/>
              <a:cs typeface="Arial"/>
              <a:sym typeface="Arial"/>
            </a:endParaRPr>
          </a:p>
          <a:p>
            <a:pPr indent="-323850" lvl="0" marL="914400" marR="0" rtl="0" algn="just">
              <a:lnSpc>
                <a:spcPct val="100000"/>
              </a:lnSpc>
              <a:spcBef>
                <a:spcPts val="0"/>
              </a:spcBef>
              <a:spcAft>
                <a:spcPts val="0"/>
              </a:spcAft>
              <a:buClr>
                <a:srgbClr val="000000"/>
              </a:buClr>
              <a:buSzPts val="1500"/>
              <a:buFont typeface="Arial"/>
              <a:buChar char="●"/>
            </a:pPr>
            <a:r>
              <a:rPr b="1" i="0" lang="en" sz="1500" u="none" cap="none" strike="noStrike">
                <a:solidFill>
                  <a:srgbClr val="000000"/>
                </a:solidFill>
                <a:latin typeface="Arial"/>
                <a:ea typeface="Arial"/>
                <a:cs typeface="Arial"/>
                <a:sym typeface="Arial"/>
              </a:rPr>
              <a:t>Apply </a:t>
            </a:r>
            <a:r>
              <a:rPr b="1" i="0" lang="en" sz="1500" u="none" cap="none" strike="noStrike">
                <a:solidFill>
                  <a:srgbClr val="FF0000"/>
                </a:solidFill>
                <a:latin typeface="Arial"/>
                <a:ea typeface="Arial"/>
                <a:cs typeface="Arial"/>
                <a:sym typeface="Arial"/>
              </a:rPr>
              <a:t>ONLY</a:t>
            </a:r>
            <a:r>
              <a:rPr b="1" i="0" lang="en" sz="1500" u="none" cap="none" strike="noStrike">
                <a:solidFill>
                  <a:srgbClr val="000000"/>
                </a:solidFill>
                <a:latin typeface="Arial"/>
                <a:ea typeface="Arial"/>
                <a:cs typeface="Arial"/>
                <a:sym typeface="Arial"/>
              </a:rPr>
              <a:t> when the Skew is positive</a:t>
            </a:r>
            <a:endParaRPr b="1"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just">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It consists simply in doing:</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a:t>
            </a:r>
            <a:r>
              <a:rPr lang="en" sz="1500"/>
              <a:t>y</a:t>
            </a:r>
            <a:r>
              <a:rPr b="0" i="0" lang="en" sz="1500" u="none" cap="none" strike="noStrike">
                <a:solidFill>
                  <a:srgbClr val="000000"/>
                </a:solidFill>
                <a:latin typeface="Arial"/>
                <a:ea typeface="Arial"/>
                <a:cs typeface="Arial"/>
                <a:sym typeface="Arial"/>
              </a:rPr>
              <a:t>_log = ln(y)</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1" i="0" lang="en" sz="1700" u="none" cap="none" strike="noStrike">
                <a:solidFill>
                  <a:srgbClr val="6AA84F"/>
                </a:solidFill>
                <a:latin typeface="Arial"/>
                <a:ea typeface="Arial"/>
                <a:cs typeface="Arial"/>
                <a:sym typeface="Arial"/>
              </a:rPr>
              <a:t>import </a:t>
            </a:r>
            <a:r>
              <a:rPr b="0" i="0" lang="en" sz="1700" u="none" cap="none" strike="noStrike">
                <a:solidFill>
                  <a:srgbClr val="000000"/>
                </a:solidFill>
                <a:latin typeface="Arial"/>
                <a:ea typeface="Arial"/>
                <a:cs typeface="Arial"/>
                <a:sym typeface="Arial"/>
              </a:rPr>
              <a:t>numpy </a:t>
            </a:r>
            <a:r>
              <a:rPr b="1" i="0" lang="en" sz="1700" u="none" cap="none" strike="noStrike">
                <a:solidFill>
                  <a:srgbClr val="6AA84F"/>
                </a:solidFill>
                <a:latin typeface="Arial"/>
                <a:ea typeface="Arial"/>
                <a:cs typeface="Arial"/>
                <a:sym typeface="Arial"/>
              </a:rPr>
              <a:t>as</a:t>
            </a:r>
            <a:r>
              <a:rPr b="0" i="0" lang="en" sz="1700" u="none" cap="none" strike="noStrike">
                <a:solidFill>
                  <a:srgbClr val="000000"/>
                </a:solidFill>
                <a:latin typeface="Arial"/>
                <a:ea typeface="Arial"/>
                <a:cs typeface="Arial"/>
                <a:sym typeface="Arial"/>
              </a:rPr>
              <a:t> np</a:t>
            </a:r>
            <a:endParaRPr b="0" i="0" sz="1700" u="none" cap="none" strike="noStrike">
              <a:solidFill>
                <a:srgbClr val="172B4D"/>
              </a:solidFill>
              <a:highlight>
                <a:srgbClr val="F4F5F7"/>
              </a:highlight>
              <a:latin typeface="Arial"/>
              <a:ea typeface="Arial"/>
              <a:cs typeface="Arial"/>
              <a:sym typeface="Arial"/>
            </a:endParaRPr>
          </a:p>
          <a:p>
            <a:pPr indent="0" lvl="0" marL="0" marR="76200" rtl="0" algn="l">
              <a:lnSpc>
                <a:spcPct val="115000"/>
              </a:lnSpc>
              <a:spcBef>
                <a:spcPts val="0"/>
              </a:spcBef>
              <a:spcAft>
                <a:spcPts val="0"/>
              </a:spcAft>
              <a:buClr>
                <a:srgbClr val="000000"/>
              </a:buClr>
              <a:buSzPts val="1500"/>
              <a:buFont typeface="Arial"/>
              <a:buNone/>
            </a:pPr>
            <a:r>
              <a:rPr b="0" i="0" lang="en" sz="1500" u="none" cap="none" strike="noStrike">
                <a:solidFill>
                  <a:srgbClr val="172B4D"/>
                </a:solidFill>
                <a:highlight>
                  <a:srgbClr val="F4F5F7"/>
                </a:highlight>
                <a:latin typeface="Arial"/>
                <a:ea typeface="Arial"/>
                <a:cs typeface="Arial"/>
                <a:sym typeface="Arial"/>
              </a:rPr>
              <a:t>var_log </a:t>
            </a:r>
            <a:r>
              <a:rPr b="1" i="0" lang="en" sz="1500" u="none" cap="none" strike="noStrike">
                <a:solidFill>
                  <a:srgbClr val="172B4D"/>
                </a:solidFill>
                <a:highlight>
                  <a:srgbClr val="F4F5F7"/>
                </a:highlight>
                <a:latin typeface="Arial"/>
                <a:ea typeface="Arial"/>
                <a:cs typeface="Arial"/>
                <a:sym typeface="Arial"/>
              </a:rPr>
              <a:t>=</a:t>
            </a:r>
            <a:r>
              <a:rPr b="0" i="0" lang="en" sz="1500" u="none" cap="none" strike="noStrike">
                <a:solidFill>
                  <a:srgbClr val="172B4D"/>
                </a:solidFill>
                <a:highlight>
                  <a:srgbClr val="F4F5F7"/>
                </a:highlight>
                <a:latin typeface="Arial"/>
                <a:ea typeface="Arial"/>
                <a:cs typeface="Arial"/>
                <a:sym typeface="Arial"/>
              </a:rPr>
              <a:t> </a:t>
            </a:r>
            <a:r>
              <a:rPr b="0" i="0" lang="en" sz="1500" u="none" cap="none" strike="noStrike">
                <a:solidFill>
                  <a:srgbClr val="999999"/>
                </a:solidFill>
                <a:highlight>
                  <a:srgbClr val="F4F5F7"/>
                </a:highlight>
                <a:latin typeface="Arial"/>
                <a:ea typeface="Arial"/>
                <a:cs typeface="Arial"/>
                <a:sym typeface="Arial"/>
              </a:rPr>
              <a:t>list</a:t>
            </a:r>
            <a:r>
              <a:rPr b="0" i="0" lang="en" sz="1500" u="none" cap="none" strike="noStrike">
                <a:solidFill>
                  <a:srgbClr val="172B4D"/>
                </a:solidFill>
                <a:highlight>
                  <a:srgbClr val="F4F5F7"/>
                </a:highlight>
                <a:latin typeface="Arial"/>
                <a:ea typeface="Arial"/>
                <a:cs typeface="Arial"/>
                <a:sym typeface="Arial"/>
              </a:rPr>
              <a:t>(</a:t>
            </a:r>
            <a:r>
              <a:rPr b="0" i="0" lang="en" sz="1500" u="none" cap="none" strike="noStrike">
                <a:solidFill>
                  <a:srgbClr val="999999"/>
                </a:solidFill>
                <a:highlight>
                  <a:srgbClr val="F4F5F7"/>
                </a:highlight>
                <a:latin typeface="Arial"/>
                <a:ea typeface="Arial"/>
                <a:cs typeface="Arial"/>
                <a:sym typeface="Arial"/>
              </a:rPr>
              <a:t>map</a:t>
            </a:r>
            <a:r>
              <a:rPr b="0" i="0" lang="en" sz="1500" u="none" cap="none" strike="noStrike">
                <a:solidFill>
                  <a:srgbClr val="172B4D"/>
                </a:solidFill>
                <a:highlight>
                  <a:srgbClr val="F4F5F7"/>
                </a:highlight>
                <a:latin typeface="Arial"/>
                <a:ea typeface="Arial"/>
                <a:cs typeface="Arial"/>
                <a:sym typeface="Arial"/>
              </a:rPr>
              <a:t>(np.log, data[</a:t>
            </a:r>
            <a:r>
              <a:rPr b="0" i="0" lang="en" sz="1500" u="none" cap="none" strike="noStrike">
                <a:solidFill>
                  <a:srgbClr val="BB8844"/>
                </a:solidFill>
                <a:highlight>
                  <a:srgbClr val="F4F5F7"/>
                </a:highlight>
                <a:latin typeface="Arial"/>
                <a:ea typeface="Arial"/>
                <a:cs typeface="Arial"/>
                <a:sym typeface="Arial"/>
              </a:rPr>
              <a:t>'var'</a:t>
            </a:r>
            <a:r>
              <a:rPr b="0" i="0" lang="en" sz="1500" u="none" cap="none" strike="noStrike">
                <a:solidFill>
                  <a:srgbClr val="172B4D"/>
                </a:solidFill>
                <a:highlight>
                  <a:srgbClr val="F4F5F7"/>
                </a:highlight>
                <a:latin typeface="Arial"/>
                <a:ea typeface="Arial"/>
                <a:cs typeface="Arial"/>
                <a:sym typeface="Arial"/>
              </a:rPr>
              <a:t>]))</a:t>
            </a:r>
            <a:endParaRPr b="0" i="0" sz="1500" u="none" cap="none" strike="noStrike">
              <a:solidFill>
                <a:srgbClr val="172B4D"/>
              </a:solidFill>
              <a:highlight>
                <a:srgbClr val="F4F5F7"/>
              </a:highlight>
              <a:latin typeface="Arial"/>
              <a:ea typeface="Arial"/>
              <a:cs typeface="Arial"/>
              <a:sym typeface="Arial"/>
            </a:endParaRPr>
          </a:p>
          <a:p>
            <a:pPr indent="0" lvl="0" marL="0" marR="76200" rtl="0" algn="l">
              <a:lnSpc>
                <a:spcPct val="115000"/>
              </a:lnSpc>
              <a:spcBef>
                <a:spcPts val="0"/>
              </a:spcBef>
              <a:spcAft>
                <a:spcPts val="0"/>
              </a:spcAft>
              <a:buClr>
                <a:srgbClr val="000000"/>
              </a:buClr>
              <a:buSzPts val="1500"/>
              <a:buFont typeface="Arial"/>
              <a:buNone/>
            </a:pPr>
            <a:r>
              <a:t/>
            </a:r>
            <a:endParaRPr b="0" i="0" sz="1500" u="none" cap="none" strike="noStrike">
              <a:solidFill>
                <a:srgbClr val="172B4D"/>
              </a:solidFill>
              <a:highlight>
                <a:srgbClr val="F4F5F7"/>
              </a:highlight>
              <a:latin typeface="Arial"/>
              <a:ea typeface="Arial"/>
              <a:cs typeface="Arial"/>
              <a:sym typeface="Arial"/>
            </a:endParaRPr>
          </a:p>
          <a:p>
            <a:pPr indent="0" lvl="0" marL="0" marR="76200" rtl="0" algn="l">
              <a:lnSpc>
                <a:spcPct val="115000"/>
              </a:lnSpc>
              <a:spcBef>
                <a:spcPts val="0"/>
              </a:spcBef>
              <a:spcAft>
                <a:spcPts val="0"/>
              </a:spcAft>
              <a:buClr>
                <a:schemeClr val="dk1"/>
              </a:buClr>
              <a:buSzPts val="1100"/>
              <a:buFont typeface="Arial"/>
              <a:buNone/>
            </a:pPr>
            <a:r>
              <a:t/>
            </a:r>
            <a:endParaRPr b="0" i="0" sz="1700" u="none" cap="none" strike="noStrike">
              <a:solidFill>
                <a:srgbClr val="172B4D"/>
              </a:solidFill>
              <a:highlight>
                <a:srgbClr val="F4F5F7"/>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88900" rtl="0" algn="l">
              <a:lnSpc>
                <a:spcPct val="158333"/>
              </a:lnSpc>
              <a:spcBef>
                <a:spcPts val="0"/>
              </a:spcBef>
              <a:spcAft>
                <a:spcPts val="0"/>
              </a:spcAft>
              <a:buClr>
                <a:srgbClr val="000000"/>
              </a:buClr>
              <a:buSzPts val="900"/>
              <a:buFont typeface="Arial"/>
              <a:buNone/>
            </a:pPr>
            <a:r>
              <a:t/>
            </a:r>
            <a:endParaRPr b="0" i="0" sz="900" u="none" cap="none" strike="noStrike">
              <a:solidFill>
                <a:srgbClr val="333333"/>
              </a:solidFill>
              <a:highlight>
                <a:srgbClr val="FBE54E"/>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76" name="Google Shape;76;g22348697141_0_0"/>
          <p:cNvSpPr txBox="1"/>
          <p:nvPr/>
        </p:nvSpPr>
        <p:spPr>
          <a:xfrm>
            <a:off x="413350" y="307925"/>
            <a:ext cx="853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Helvetica Neue"/>
                <a:ea typeface="Helvetica Neue"/>
                <a:cs typeface="Helvetica Neue"/>
                <a:sym typeface="Helvetica Neue"/>
              </a:rPr>
              <a:t>LOGARITHMIC TRANSFORMATION</a:t>
            </a:r>
            <a:endParaRPr b="1" sz="2000">
              <a:solidFill>
                <a:schemeClr val="accent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IH_BLUE-LOGO_1200x1200.png" id="81" name="Google Shape;81;p3"/>
          <p:cNvPicPr preferRelativeResize="0"/>
          <p:nvPr/>
        </p:nvPicPr>
        <p:blipFill rotWithShape="1">
          <a:blip r:embed="rId3">
            <a:alphaModFix/>
          </a:blip>
          <a:srcRect b="0" l="0" r="0" t="0"/>
          <a:stretch/>
        </p:blipFill>
        <p:spPr>
          <a:xfrm>
            <a:off x="3822756" y="1822506"/>
            <a:ext cx="1498488" cy="1498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