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Helvetica Neue"/>
      <p:regular r:id="rId11"/>
      <p:bold r:id="rId12"/>
      <p:italic r:id="rId13"/>
      <p:boldItalic r:id="rId14"/>
    </p:embeddedFont>
    <p:embeddedFont>
      <p:font typeface="Helvetica Neue Light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iK5tM07mn8+7V6O1sAm8OdDkJ4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-regular.fntdata"/><Relationship Id="rId10" Type="http://schemas.openxmlformats.org/officeDocument/2006/relationships/slide" Target="slides/slide5.xml"/><Relationship Id="rId13" Type="http://schemas.openxmlformats.org/officeDocument/2006/relationships/font" Target="fonts/HelveticaNeue-italic.fntdata"/><Relationship Id="rId12" Type="http://schemas.openxmlformats.org/officeDocument/2006/relationships/font" Target="fonts/HelveticaNeue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Light-regular.fntdata"/><Relationship Id="rId14" Type="http://schemas.openxmlformats.org/officeDocument/2006/relationships/font" Target="fonts/HelveticaNeue-boldItalic.fntdata"/><Relationship Id="rId17" Type="http://schemas.openxmlformats.org/officeDocument/2006/relationships/font" Target="fonts/HelveticaNeueLight-italic.fntdata"/><Relationship Id="rId16" Type="http://schemas.openxmlformats.org/officeDocument/2006/relationships/font" Target="fonts/HelveticaNeueLight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HelveticaNeue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d58e603e1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3" name="Google Shape;63;g13d58e603e1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1" name="Google Shape;7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4" name="Google Shape;8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sous-titr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2" name="Google Shape;12;p6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tion">
  <p:cSld name="Cita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/>
          <p:nvPr>
            <p:ph idx="1" type="body"/>
          </p:nvPr>
        </p:nvSpPr>
        <p:spPr>
          <a:xfrm>
            <a:off x="895350" y="3357563"/>
            <a:ext cx="73581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i="1" sz="1200"/>
            </a:lvl1pPr>
            <a:lvl2pPr indent="-27940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2" type="body"/>
          </p:nvPr>
        </p:nvSpPr>
        <p:spPr>
          <a:xfrm>
            <a:off x="895350" y="2278856"/>
            <a:ext cx="73581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940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16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erge">
  <p:cSld name="Vierg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e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"/>
          <p:cNvSpPr/>
          <p:nvPr>
            <p:ph idx="2" type="pic"/>
          </p:nvPr>
        </p:nvSpPr>
        <p:spPr>
          <a:xfrm>
            <a:off x="1172238" y="252413"/>
            <a:ext cx="6801000" cy="3276600"/>
          </a:xfrm>
          <a:prstGeom prst="rect">
            <a:avLst/>
          </a:prstGeom>
          <a:noFill/>
          <a:ln>
            <a:noFill/>
          </a:ln>
        </p:spPr>
      </p:sp>
      <p:sp>
        <p:nvSpPr>
          <p:cNvPr id="15" name="Google Shape;15;p7"/>
          <p:cNvSpPr txBox="1"/>
          <p:nvPr>
            <p:ph type="title"/>
          </p:nvPr>
        </p:nvSpPr>
        <p:spPr>
          <a:xfrm>
            <a:off x="238125" y="3567113"/>
            <a:ext cx="86679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" type="body"/>
          </p:nvPr>
        </p:nvSpPr>
        <p:spPr>
          <a:xfrm>
            <a:off x="238125" y="4291013"/>
            <a:ext cx="86679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- Centré">
  <p:cSld name="Titre - Centré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"/>
          <p:cNvSpPr txBox="1"/>
          <p:nvPr>
            <p:ph type="title"/>
          </p:nvPr>
        </p:nvSpPr>
        <p:spPr>
          <a:xfrm>
            <a:off x="666750" y="17002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e">
  <p:cSld name="Photo - Vertica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/>
          <p:nvPr>
            <p:ph idx="2" type="pic"/>
          </p:nvPr>
        </p:nvSpPr>
        <p:spPr>
          <a:xfrm>
            <a:off x="4937242" y="357188"/>
            <a:ext cx="3571800" cy="43005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9"/>
          <p:cNvSpPr txBox="1"/>
          <p:nvPr>
            <p:ph type="title"/>
          </p:nvPr>
        </p:nvSpPr>
        <p:spPr>
          <a:xfrm>
            <a:off x="619125" y="357188"/>
            <a:ext cx="3833700" cy="208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" type="body"/>
          </p:nvPr>
        </p:nvSpPr>
        <p:spPr>
          <a:xfrm>
            <a:off x="619125" y="2447925"/>
            <a:ext cx="3833700" cy="2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- Haut">
  <p:cSld name="Titre - Hau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puces">
  <p:cSld name="Titre et puce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633413" y="1181100"/>
            <a:ext cx="78771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74650" lvl="0" marL="457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1pPr>
            <a:lvl2pPr indent="-37465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2pPr>
            <a:lvl3pPr indent="-37465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3pPr>
            <a:lvl4pPr indent="-37465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4pPr>
            <a:lvl5pPr indent="-37465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, puces et photo">
  <p:cSld name="Titre, puces et phot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/>
          <p:nvPr>
            <p:ph idx="2" type="pic"/>
          </p:nvPr>
        </p:nvSpPr>
        <p:spPr>
          <a:xfrm>
            <a:off x="4938713" y="1181100"/>
            <a:ext cx="3571800" cy="34863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12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" type="body"/>
          </p:nvPr>
        </p:nvSpPr>
        <p:spPr>
          <a:xfrm>
            <a:off x="633413" y="1181100"/>
            <a:ext cx="38337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1pPr>
            <a:lvl2pPr indent="-342900" lvl="1" marL="9144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2pPr>
            <a:lvl3pPr indent="-342900" lvl="2" marL="13716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3pPr>
            <a:lvl4pPr indent="-342900" lvl="3" marL="18288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4pPr>
            <a:lvl5pPr indent="-342900" lvl="4" marL="22860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ces">
  <p:cSld name="Puce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/>
          <p:nvPr>
            <p:ph idx="1" type="body"/>
          </p:nvPr>
        </p:nvSpPr>
        <p:spPr>
          <a:xfrm>
            <a:off x="633413" y="666750"/>
            <a:ext cx="78771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74650" lvl="0" marL="457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1pPr>
            <a:lvl2pPr indent="-37465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2pPr>
            <a:lvl3pPr indent="-37465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3pPr>
            <a:lvl4pPr indent="-37465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4pPr>
            <a:lvl5pPr indent="-37465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 photos">
  <p:cSld name="3 photo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/>
          <p:nvPr>
            <p:ph idx="2" type="pic"/>
          </p:nvPr>
        </p:nvSpPr>
        <p:spPr>
          <a:xfrm>
            <a:off x="5910263" y="2643188"/>
            <a:ext cx="2776500" cy="20814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14"/>
          <p:cNvSpPr/>
          <p:nvPr>
            <p:ph idx="3" type="pic"/>
          </p:nvPr>
        </p:nvSpPr>
        <p:spPr>
          <a:xfrm>
            <a:off x="5910263" y="423863"/>
            <a:ext cx="2776500" cy="20814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4"/>
          <p:cNvSpPr/>
          <p:nvPr>
            <p:ph idx="4" type="pic"/>
          </p:nvPr>
        </p:nvSpPr>
        <p:spPr>
          <a:xfrm>
            <a:off x="452438" y="423863"/>
            <a:ext cx="5315100" cy="43005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4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633413" y="1181100"/>
            <a:ext cx="78771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11.gif"/><Relationship Id="rId6" Type="http://schemas.openxmlformats.org/officeDocument/2006/relationships/image" Target="../media/image3.gif"/><Relationship Id="rId7" Type="http://schemas.openxmlformats.org/officeDocument/2006/relationships/image" Target="../media/image4.gif"/><Relationship Id="rId8" Type="http://schemas.openxmlformats.org/officeDocument/2006/relationships/image" Target="../media/image12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2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H_BLUE-LOGO_1200x1200.png" id="59" name="Google Shape;5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1226" y="1515225"/>
            <a:ext cx="1481547" cy="1481547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"/>
          <p:cNvSpPr txBox="1"/>
          <p:nvPr/>
        </p:nvSpPr>
        <p:spPr>
          <a:xfrm>
            <a:off x="3083925" y="2926574"/>
            <a:ext cx="29856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54A"/>
              </a:buClr>
              <a:buSzPts val="1500"/>
              <a:buFont typeface="Arial"/>
              <a:buNone/>
            </a:pPr>
            <a:r>
              <a:rPr b="1" i="0" lang="en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ERROR METRICS IN REGRESSION MODELS </a:t>
            </a:r>
            <a:endParaRPr b="0" i="0" sz="10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65" name="Google Shape;65;g13d58e603e1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66" name="Google Shape;66;g13d58e603e1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g13d58e603e1_0_0"/>
          <p:cNvSpPr txBox="1"/>
          <p:nvPr/>
        </p:nvSpPr>
        <p:spPr>
          <a:xfrm>
            <a:off x="444298" y="473875"/>
            <a:ext cx="54612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Error metrics in regression models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g13d58e603e1_0_0"/>
          <p:cNvSpPr txBox="1"/>
          <p:nvPr/>
        </p:nvSpPr>
        <p:spPr>
          <a:xfrm>
            <a:off x="402425" y="1156625"/>
            <a:ext cx="8068800" cy="3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we can evaluate a model?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Comparing the difference between the real values and the predictions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quantify a model’s performance, several </a:t>
            </a:r>
            <a:r>
              <a:rPr b="1" i="0" lang="en" sz="15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error metrics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were defined based on the previous differences called “residuals”.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good model, should have: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rial"/>
              <a:buChar char="○"/>
            </a:pPr>
            <a:r>
              <a:rPr b="1" i="0" lang="en" sz="15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Good performance in the train and the test sets</a:t>
            </a:r>
            <a:endParaRPr b="1" i="0" sz="15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Should be selected based on the performance in the </a:t>
            </a:r>
            <a:r>
              <a:rPr b="1" i="0" lang="en" sz="15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test set</a:t>
            </a:r>
            <a:endParaRPr b="1" i="0" sz="15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○"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" sz="15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distribution of the residuals should be normally distributed</a:t>
            </a:r>
            <a:endParaRPr b="1" i="0" sz="15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○"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" sz="15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residuals should not have outliers</a:t>
            </a:r>
            <a:endParaRPr b="1" i="0" sz="15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○"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" sz="15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errors should not depend on the actual value to be predicted</a:t>
            </a:r>
            <a:endParaRPr b="1" i="0" sz="15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○"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b="1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5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errors should not be correlated</a:t>
            </a:r>
            <a:endParaRPr b="1" i="0" sz="15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73" name="Google Shape;7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74" name="Google Shape;7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2"/>
          <p:cNvSpPr txBox="1"/>
          <p:nvPr/>
        </p:nvSpPr>
        <p:spPr>
          <a:xfrm>
            <a:off x="444298" y="473875"/>
            <a:ext cx="54612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Error metrics in regression models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"/>
          <p:cNvSpPr txBox="1"/>
          <p:nvPr/>
        </p:nvSpPr>
        <p:spPr>
          <a:xfrm>
            <a:off x="392899" y="959655"/>
            <a:ext cx="14289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Metrics: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"/>
          <p:cNvSpPr txBox="1"/>
          <p:nvPr/>
        </p:nvSpPr>
        <p:spPr>
          <a:xfrm>
            <a:off x="444300" y="1412100"/>
            <a:ext cx="8068800" cy="19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Mean error: 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can suffer from error</a:t>
            </a:r>
            <a:r>
              <a:rPr lang="en" sz="1200"/>
              <a:t> cancellation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smaller the better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Mean absolute error: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easy to minimize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smaller the better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Mean squared error: 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Easy to minimize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smaller the better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 sensitive to outliers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Squared units!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 mean square error: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easy to minimize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smaller the better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sensitive to outliers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Correct units!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77425" y="1457325"/>
            <a:ext cx="1619250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77425" y="2210500"/>
            <a:ext cx="1733550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377425" y="3114850"/>
            <a:ext cx="1800225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377425" y="4061350"/>
            <a:ext cx="2133600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86" name="Google Shape;8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87" name="Google Shape;8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3"/>
          <p:cNvSpPr txBox="1"/>
          <p:nvPr/>
        </p:nvSpPr>
        <p:spPr>
          <a:xfrm>
            <a:off x="444298" y="473875"/>
            <a:ext cx="54612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Error metrics in regression models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3"/>
          <p:cNvSpPr txBox="1"/>
          <p:nvPr/>
        </p:nvSpPr>
        <p:spPr>
          <a:xfrm>
            <a:off x="392899" y="959655"/>
            <a:ext cx="14289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Metrics: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"/>
          <p:cNvSpPr txBox="1"/>
          <p:nvPr/>
        </p:nvSpPr>
        <p:spPr>
          <a:xfrm>
            <a:off x="444300" y="1412100"/>
            <a:ext cx="8068800" cy="3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R2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a measurement of the “explanatory” power of a model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Compares the variance of your model’s errors against the “mean model” (model for which all the predictions are the mean of the dependent variable)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Increases with every independent feature you add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a way to compare the performance of several models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Adjusted R2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a measurement of the “explanatory” power of a model taking into account the number of independent features used by the model.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 increases if the inclusion of a new feature improves the model’s performance.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71976" y="4176725"/>
            <a:ext cx="225425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97892" y="2779812"/>
            <a:ext cx="2274200" cy="5431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H_BLUE-LOGO_1200x1200.png" id="97" name="Google Shape;9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2756" y="1822506"/>
            <a:ext cx="1498488" cy="1498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