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geokXTOiqDNLVHUt6L9/ddiF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89b15aa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2389b15aa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89b15aa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2389b15aa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469550" y="3017031"/>
            <a:ext cx="418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800" u="none" cap="none" strike="noStrike">
                <a:solidFill>
                  <a:srgbClr val="00D1FF"/>
                </a:solidFill>
                <a:latin typeface="Arial"/>
                <a:ea typeface="Arial"/>
                <a:cs typeface="Arial"/>
                <a:sym typeface="Arial"/>
              </a:rPr>
              <a:t>DATA ANALYTICS STEPS AND FIRST BUSINESS CASE</a:t>
            </a:r>
            <a:endParaRPr b="1" i="0" sz="2800" u="none" cap="none" strike="noStrike">
              <a:solidFill>
                <a:srgbClr val="00D1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background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391000" y="1395446"/>
            <a:ext cx="83619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distribution ~ 95 vs 5 (answered vs not answered)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Cost: $0.68/envelope (the cost of the envelopes)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6/97 to generate the “time since” </a:t>
            </a: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ADATE_2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444302" y="473875"/>
            <a:ext cx="3120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Steps as Data Analysts (I)</a:t>
            </a:r>
            <a:endParaRPr b="0" i="0" sz="500" u="none" cap="none" strike="noStrike">
              <a:solidFill>
                <a:srgbClr val="FFFFFF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391000" y="1090647"/>
            <a:ext cx="8361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 the objective: </a:t>
            </a:r>
            <a:r>
              <a:rPr b="1" lang="en" sz="18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benefits that "Healthcare for All" obtains through mail donations by "Lapsed" donors.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Gather the data: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our case the data is spread </a:t>
            </a:r>
            <a:r>
              <a:rPr lang="en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several files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will have to be merged.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Clean the data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empty cells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weird entries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ender encoding 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others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444302" y="473875"/>
            <a:ext cx="3120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Steps as Data Analysts (II)</a:t>
            </a:r>
            <a:endParaRPr b="0" i="0" sz="500" u="none" cap="none" strike="noStrike">
              <a:solidFill>
                <a:srgbClr val="FFFFFF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436175" y="1095300"/>
            <a:ext cx="80436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here we'll want to answer questions like: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 donors (by gender, by state...)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what's the distribution of donations by group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there noticeable group 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differences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Here we'll start looking at what model we want to apply, and we might need to change how some columns are expressed.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444302" y="473875"/>
            <a:ext cx="3120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Steps as Data Analysts (III)</a:t>
            </a:r>
            <a:endParaRPr b="0" i="0" sz="500" u="none" cap="none" strike="noStrike">
              <a:solidFill>
                <a:srgbClr val="FFFFFF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36175" y="1095300"/>
            <a:ext cx="80436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model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create a model to </a:t>
            </a:r>
            <a:r>
              <a:rPr b="1" i="0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the donation amount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each donor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predictions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against a little subset of the data that we'll have previously </a:t>
            </a:r>
            <a:r>
              <a:rPr lang="en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hold 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out.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for this initial project, we won't have to present it.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Analyst work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491250" y="1329100"/>
            <a:ext cx="2330100" cy="1767250"/>
            <a:chOff x="491250" y="1329100"/>
            <a:chExt cx="2330100" cy="1767250"/>
          </a:xfrm>
        </p:grpSpPr>
        <p:pic>
          <p:nvPicPr>
            <p:cNvPr id="114" name="Google Shape;114;p2"/>
            <p:cNvPicPr preferRelativeResize="0"/>
            <p:nvPr/>
          </p:nvPicPr>
          <p:blipFill rotWithShape="1">
            <a:blip r:embed="rId5">
              <a:alphaModFix/>
            </a:blip>
            <a:srcRect b="19214" l="16205" r="8096" t="19787"/>
            <a:stretch/>
          </p:blipFill>
          <p:spPr>
            <a:xfrm>
              <a:off x="1099099" y="1329100"/>
              <a:ext cx="1157501" cy="93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"/>
            <p:cNvSpPr txBox="1"/>
            <p:nvPr/>
          </p:nvSpPr>
          <p:spPr>
            <a:xfrm>
              <a:off x="491250" y="2439350"/>
              <a:ext cx="2330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Define the objective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3082050" y="1237675"/>
            <a:ext cx="1870800" cy="1858675"/>
            <a:chOff x="3082050" y="1237675"/>
            <a:chExt cx="1870800" cy="1858675"/>
          </a:xfrm>
        </p:grpSpPr>
        <p:pic>
          <p:nvPicPr>
            <p:cNvPr id="117" name="Google Shape;11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42750" y="1237675"/>
              <a:ext cx="1252825" cy="125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"/>
            <p:cNvSpPr txBox="1"/>
            <p:nvPr/>
          </p:nvSpPr>
          <p:spPr>
            <a:xfrm>
              <a:off x="3082050" y="2439350"/>
              <a:ext cx="18708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910850" y="1366192"/>
            <a:ext cx="1870800" cy="1730158"/>
            <a:chOff x="4910850" y="1366192"/>
            <a:chExt cx="1870800" cy="1730158"/>
          </a:xfrm>
        </p:grpSpPr>
        <p:pic>
          <p:nvPicPr>
            <p:cNvPr id="120" name="Google Shape;12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95900" y="1366192"/>
              <a:ext cx="1034599" cy="1068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"/>
            <p:cNvSpPr txBox="1"/>
            <p:nvPr/>
          </p:nvSpPr>
          <p:spPr>
            <a:xfrm>
              <a:off x="4910850" y="2439350"/>
              <a:ext cx="18708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6783750" y="1329100"/>
            <a:ext cx="2330100" cy="1761600"/>
            <a:chOff x="6783750" y="1329100"/>
            <a:chExt cx="2330100" cy="1761600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378625" y="1329100"/>
              <a:ext cx="932800" cy="93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"/>
            <p:cNvSpPr txBox="1"/>
            <p:nvPr/>
          </p:nvSpPr>
          <p:spPr>
            <a:xfrm>
              <a:off x="6783750" y="2433700"/>
              <a:ext cx="2330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719850" y="3458225"/>
            <a:ext cx="2330100" cy="1619325"/>
            <a:chOff x="719850" y="3458225"/>
            <a:chExt cx="2330100" cy="1619325"/>
          </a:xfrm>
        </p:grpSpPr>
        <p:pic>
          <p:nvPicPr>
            <p:cNvPr id="126" name="Google Shape;126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97875" y="3458225"/>
              <a:ext cx="932799" cy="93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"/>
            <p:cNvSpPr txBox="1"/>
            <p:nvPr/>
          </p:nvSpPr>
          <p:spPr>
            <a:xfrm>
              <a:off x="719850" y="4420550"/>
              <a:ext cx="2330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3082050" y="3346900"/>
            <a:ext cx="1971600" cy="1730650"/>
            <a:chOff x="3082050" y="3346900"/>
            <a:chExt cx="1971600" cy="1730650"/>
          </a:xfrm>
        </p:grpSpPr>
        <p:pic>
          <p:nvPicPr>
            <p:cNvPr id="129" name="Google Shape;129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30950" y="3346900"/>
              <a:ext cx="1034600" cy="103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 txBox="1"/>
            <p:nvPr/>
          </p:nvSpPr>
          <p:spPr>
            <a:xfrm>
              <a:off x="3082050" y="4420550"/>
              <a:ext cx="1971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4834650" y="3397800"/>
            <a:ext cx="1971600" cy="1679750"/>
            <a:chOff x="4834650" y="3397800"/>
            <a:chExt cx="1971600" cy="1679750"/>
          </a:xfrm>
        </p:grpSpPr>
        <p:pic>
          <p:nvPicPr>
            <p:cNvPr id="132" name="Google Shape;132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379850" y="3397800"/>
              <a:ext cx="932800" cy="93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"/>
            <p:cNvSpPr txBox="1"/>
            <p:nvPr/>
          </p:nvSpPr>
          <p:spPr>
            <a:xfrm>
              <a:off x="4834650" y="4420550"/>
              <a:ext cx="1971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Model validation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6892050" y="3407326"/>
            <a:ext cx="1971600" cy="1670224"/>
            <a:chOff x="6892050" y="3407326"/>
            <a:chExt cx="1971600" cy="1670224"/>
          </a:xfrm>
        </p:grpSpPr>
        <p:pic>
          <p:nvPicPr>
            <p:cNvPr id="135" name="Google Shape;135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303150" y="3407326"/>
              <a:ext cx="1034601" cy="103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"/>
            <p:cNvSpPr txBox="1"/>
            <p:nvPr/>
          </p:nvSpPr>
          <p:spPr>
            <a:xfrm>
              <a:off x="6892050" y="4420550"/>
              <a:ext cx="1971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72B4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Present you findings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25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444303" y="473875"/>
            <a:ext cx="3794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The goal of the company</a:t>
            </a:r>
            <a:endParaRPr b="0" i="0" sz="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91075" y="1658498"/>
            <a:ext cx="83619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0" lang="en" sz="155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Healthcare for All</a:t>
            </a: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”, is a </a:t>
            </a:r>
            <a:r>
              <a:rPr b="1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not-for-profit organization</a:t>
            </a: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that provides </a:t>
            </a:r>
            <a:r>
              <a:rPr b="1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financial help</a:t>
            </a: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people with who are not able to afford paying a healthcare insurance.</a:t>
            </a: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b="1" i="0" lang="en" sz="155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Healthcare for All</a:t>
            </a: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 raises funds through donations from all across the country (</a:t>
            </a:r>
            <a:r>
              <a:rPr b="1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fund raising</a:t>
            </a: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5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0" i="0" lang="en" sz="15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Channels:</a:t>
            </a:r>
            <a:endParaRPr b="0" i="0" sz="15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○"/>
            </a:pP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Personal mails </a:t>
            </a:r>
            <a:endParaRPr b="0" i="0" sz="10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○"/>
            </a:pP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Emails </a:t>
            </a:r>
            <a:endParaRPr b="0" i="0" sz="10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○"/>
            </a:pP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Events </a:t>
            </a:r>
            <a:endParaRPr b="0" i="0" sz="10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○"/>
            </a:pPr>
            <a:r>
              <a:rPr b="0" i="0" lang="en" sz="10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Reaching out to other businesses corporations, and philanthropists.</a:t>
            </a:r>
            <a:endParaRPr b="0" i="0" sz="15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85733" y="1166025"/>
            <a:ext cx="25716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help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3875" y="306650"/>
            <a:ext cx="1214699" cy="12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3125" y="242625"/>
            <a:ext cx="855150" cy="1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0" y="412350"/>
            <a:ext cx="973650" cy="97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>
            <a:stCxn id="152" idx="3"/>
            <a:endCxn id="154" idx="1"/>
          </p:cNvCxnSpPr>
          <p:nvPr/>
        </p:nvCxnSpPr>
        <p:spPr>
          <a:xfrm flipH="1" rot="10800000">
            <a:off x="4838574" y="899300"/>
            <a:ext cx="8184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4"/>
          <p:cNvCxnSpPr/>
          <p:nvPr/>
        </p:nvCxnSpPr>
        <p:spPr>
          <a:xfrm flipH="1" rot="10800000">
            <a:off x="6667374" y="899300"/>
            <a:ext cx="8184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391000" y="1395436"/>
            <a:ext cx="83619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One of their most efficient channels for a long period of time has been direct mails. But for the last couple of years, they have seen a decline in the donations through this chanel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5">
            <a:alphaModFix/>
          </a:blip>
          <a:srcRect b="0" l="31491" r="29236" t="0"/>
          <a:stretch/>
        </p:blipFill>
        <p:spPr>
          <a:xfrm>
            <a:off x="3708371" y="2626300"/>
            <a:ext cx="1013195" cy="1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Role play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391002" y="10906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 are working for “Healthcare for All” as an  Data Analyst. </a:t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 will be analyzing the results of one of their recent direct mail fundraising </a:t>
            </a:r>
            <a:r>
              <a:rPr lang="en" sz="16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champings</a:t>
            </a: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mailing was sent to a total of 3.5 million “Healthcare for All” donors who were on the database as of June 1997. </a:t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Everyone included in this mailing had made at least one prior donation.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1" name="Google Shape;181;g22389b15aa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2" name="Google Shape;182;g22389b15aa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2389b15aaf_0_0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donors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2389b15aaf_0_0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22389b15aaf_0_0"/>
          <p:cNvPicPr preferRelativeResize="0"/>
          <p:nvPr/>
        </p:nvPicPr>
        <p:blipFill rotWithShape="1">
          <a:blip r:embed="rId5">
            <a:alphaModFix/>
          </a:blip>
          <a:srcRect b="19214" l="16207" r="8092" t="19787"/>
          <a:stretch/>
        </p:blipFill>
        <p:spPr>
          <a:xfrm>
            <a:off x="7674799" y="219675"/>
            <a:ext cx="1157501" cy="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2389b15aa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600" y="2206450"/>
            <a:ext cx="1550218" cy="12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2389b15aa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0054" y="1204400"/>
            <a:ext cx="1397170" cy="12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2389b15aa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0054" y="3151475"/>
            <a:ext cx="1397170" cy="12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389b15aaf_0_0"/>
          <p:cNvSpPr txBox="1"/>
          <p:nvPr/>
        </p:nvSpPr>
        <p:spPr>
          <a:xfrm>
            <a:off x="4185550" y="1408713"/>
            <a:ext cx="24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LAPSED DONORS: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Made a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donation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12-24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months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ago.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g22389b15aa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0725" y="1152475"/>
            <a:ext cx="783000" cy="6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2389b15aa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0725" y="2143075"/>
            <a:ext cx="783000" cy="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2389b15aaf_0_0"/>
          <p:cNvSpPr txBox="1"/>
          <p:nvPr/>
        </p:nvSpPr>
        <p:spPr>
          <a:xfrm>
            <a:off x="7252200" y="1204388"/>
            <a:ext cx="24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</a:t>
            </a: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DONORS: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Small donation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amount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g22389b15aaf_0_0"/>
          <p:cNvCxnSpPr>
            <a:stCxn id="186" idx="3"/>
            <a:endCxn id="187" idx="1"/>
          </p:cNvCxnSpPr>
          <p:nvPr/>
        </p:nvCxnSpPr>
        <p:spPr>
          <a:xfrm flipH="1" rot="10800000">
            <a:off x="1788818" y="1824412"/>
            <a:ext cx="991200" cy="100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g22389b15aaf_0_0"/>
          <p:cNvCxnSpPr>
            <a:stCxn id="186" idx="3"/>
            <a:endCxn id="188" idx="1"/>
          </p:cNvCxnSpPr>
          <p:nvPr/>
        </p:nvCxnSpPr>
        <p:spPr>
          <a:xfrm>
            <a:off x="1788818" y="2826412"/>
            <a:ext cx="991200" cy="945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g22389b15aaf_0_0"/>
          <p:cNvCxnSpPr>
            <a:endCxn id="190" idx="1"/>
          </p:cNvCxnSpPr>
          <p:nvPr/>
        </p:nvCxnSpPr>
        <p:spPr>
          <a:xfrm flipH="1" rot="10800000">
            <a:off x="6304125" y="1499912"/>
            <a:ext cx="216600" cy="320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22389b15aaf_0_0"/>
          <p:cNvCxnSpPr/>
          <p:nvPr/>
        </p:nvCxnSpPr>
        <p:spPr>
          <a:xfrm>
            <a:off x="6295319" y="1820312"/>
            <a:ext cx="189600" cy="670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22389b15aaf_0_0"/>
          <p:cNvSpPr txBox="1"/>
          <p:nvPr/>
        </p:nvSpPr>
        <p:spPr>
          <a:xfrm>
            <a:off x="4796100" y="3315000"/>
            <a:ext cx="43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LAPSED DONORS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are more likely to donate again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DONORS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can compensate for high donors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2" name="Google Shape;202;g22389b15aa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3" name="Google Shape;203;g22389b15aaf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2389b15aaf_0_24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donors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2389b15aaf_0_2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2389b15aaf_0_24"/>
          <p:cNvSpPr txBox="1"/>
          <p:nvPr/>
        </p:nvSpPr>
        <p:spPr>
          <a:xfrm>
            <a:off x="391002" y="17764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Font typeface="Roboto"/>
              <a:buChar char="●"/>
            </a:pPr>
            <a:r>
              <a:rPr b="0" i="0" lang="en" sz="18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Healthcare for All” wishes to:</a:t>
            </a:r>
            <a:endParaRPr b="0" i="0" sz="18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Font typeface="Roboto"/>
              <a:buChar char="○"/>
            </a:pPr>
            <a:r>
              <a:rPr b="1" lang="en" sz="185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" sz="18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evelop a model</a:t>
            </a:r>
            <a:r>
              <a:rPr b="0" i="0" lang="en" sz="18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8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0" i="0" lang="en" sz="185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50">
                <a:solidFill>
                  <a:srgbClr val="99999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predict the donated amount.</a:t>
            </a:r>
            <a:endParaRPr b="1" sz="1850">
              <a:solidFill>
                <a:srgbClr val="99999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Font typeface="Roboto"/>
              <a:buChar char="○"/>
            </a:pPr>
            <a:r>
              <a:rPr lang="en" sz="18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Minimize the losses incurred by targeting sub-optimal donors </a:t>
            </a:r>
            <a:endParaRPr sz="1850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g22389b15aaf_0_24"/>
          <p:cNvPicPr preferRelativeResize="0"/>
          <p:nvPr/>
        </p:nvPicPr>
        <p:blipFill rotWithShape="1">
          <a:blip r:embed="rId5">
            <a:alphaModFix/>
          </a:blip>
          <a:srcRect b="19214" l="16207" r="8092" t="19787"/>
          <a:stretch/>
        </p:blipFill>
        <p:spPr>
          <a:xfrm>
            <a:off x="7674799" y="219675"/>
            <a:ext cx="1157501" cy="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389b15aaf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800" y="1776425"/>
            <a:ext cx="833224" cy="8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4" name="Google Shape;2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322875" y="788280"/>
            <a:ext cx="83619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Two sets: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Learning dataset (to train the model):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■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 respondents: 94.9%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■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Respondents: 5.1%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Validation set (to evaluate the model</a:t>
            </a:r>
            <a:r>
              <a:rPr lang="en" sz="1600">
                <a:solidFill>
                  <a:srgbClr val="172B4D"/>
                </a:solidFill>
                <a:highlight>
                  <a:schemeClr val="lt1"/>
                </a:highlight>
              </a:rPr>
              <a:t>)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■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 respondents: 94.9%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■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Respondents: 5.1%</a:t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○"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