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gUaxkkzPJEvNu/FjPtluGHrnMb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cee39477e_1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13cee39477e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91c8657d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1491c8657d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693c9cce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c693c9cc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91c8657dd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491c8657d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91c8657dd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491c8657dd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91c8657dd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1491c8657dd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cee39477e_1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13cee39477e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91c8657dd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1491c8657dd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8d1fed3ca_2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158d1fed3ca_2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8d1fed3ca_2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158d1fed3ca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8d1fed3ca_2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158d1fed3ca_2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8d1fed3ca_2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158d1fed3ca_2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b703ac74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5b703ac74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87f51117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387f51117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7f51117d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1387f51117d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cee39477e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3cee39477e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6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41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1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4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www.guru99.com/linux-commands-cheat-shee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1936150" y="3017075"/>
            <a:ext cx="5231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1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/>
        </p:nvSpPr>
        <p:spPr>
          <a:xfrm>
            <a:off x="2698151" y="20264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WORKING WITH GIT IN OUR LOCAL REPO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Google Shape;198;g13cee39477e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9" name="Google Shape;199;g13cee39477e_1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3cee39477e_1_18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Steps to register files with git.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3cee39477e_1_18"/>
          <p:cNvSpPr txBox="1"/>
          <p:nvPr/>
        </p:nvSpPr>
        <p:spPr>
          <a:xfrm>
            <a:off x="385725" y="1166025"/>
            <a:ext cx="8270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check out the what changes we have made, we type: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add the files to be registered to the “</a:t>
            </a:r>
            <a:r>
              <a:rPr lang="en" sz="1800"/>
              <a:t>staging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area” using: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file_name1, file_name2,...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create a “commit” to register the changes of the files in the “</a:t>
            </a:r>
            <a:r>
              <a:rPr lang="en" sz="1800"/>
              <a:t>staging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area” using: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-m “Commit message”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we made a commit the content of the “staging area” is flushed.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6" name="Google Shape;206;g1491c8657d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7" name="Google Shape;207;g1491c8657d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491c8657dd_0_0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Process to create a “commit”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1491c8657dd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900" y="1165450"/>
            <a:ext cx="7479741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4" name="Google Shape;214;g1c693c9cce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5" name="Google Shape;215;g1c693c9cce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c693c9cce3_0_0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Process to create a “commit”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1c693c9cce3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900" y="1165450"/>
            <a:ext cx="7479741" cy="3381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c693c9cce3_0_0"/>
          <p:cNvSpPr/>
          <p:nvPr/>
        </p:nvSpPr>
        <p:spPr>
          <a:xfrm>
            <a:off x="806575" y="1216450"/>
            <a:ext cx="4905600" cy="3213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c693c9cce3_0_0"/>
          <p:cNvSpPr txBox="1"/>
          <p:nvPr/>
        </p:nvSpPr>
        <p:spPr>
          <a:xfrm>
            <a:off x="3611375" y="2622850"/>
            <a:ext cx="216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status</a:t>
            </a:r>
            <a:endParaRPr b="1" i="0" sz="2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4" name="Google Shape;224;g1491c8657dd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5" name="Google Shape;225;g1491c8657dd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491c8657dd_0_32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Process to create a “commit”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1491c8657dd_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900" y="1165450"/>
            <a:ext cx="7479741" cy="338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g1491c8657dd_0_32"/>
          <p:cNvCxnSpPr/>
          <p:nvPr/>
        </p:nvCxnSpPr>
        <p:spPr>
          <a:xfrm flipH="1" rot="10800000">
            <a:off x="2829575" y="1828250"/>
            <a:ext cx="1305900" cy="15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g1491c8657dd_0_32"/>
          <p:cNvSpPr txBox="1"/>
          <p:nvPr/>
        </p:nvSpPr>
        <p:spPr>
          <a:xfrm>
            <a:off x="4220750" y="2529025"/>
            <a:ext cx="495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 File1</a:t>
            </a:r>
            <a:endParaRPr b="1" i="0" sz="2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4" name="Google Shape;234;g1491c8657dd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5" name="Google Shape;235;g1491c8657dd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491c8657dd_0_41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Process to create a “commit”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1491c8657dd_0_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500" y="1216700"/>
            <a:ext cx="7479741" cy="3381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g1491c8657dd_0_41"/>
          <p:cNvCxnSpPr/>
          <p:nvPr/>
        </p:nvCxnSpPr>
        <p:spPr>
          <a:xfrm flipH="1" rot="10800000">
            <a:off x="4733375" y="1760175"/>
            <a:ext cx="1999200" cy="27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g1491c8657dd_0_41"/>
          <p:cNvSpPr txBox="1"/>
          <p:nvPr/>
        </p:nvSpPr>
        <p:spPr>
          <a:xfrm>
            <a:off x="3395775" y="2707300"/>
            <a:ext cx="460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 -m “Commit message”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4" name="Google Shape;244;g1491c8657dd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Google Shape;245;g1491c8657dd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491c8657dd_0_55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Process to create a “commit”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491c8657dd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475" y="1199600"/>
            <a:ext cx="7479741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2" name="Google Shape;252;g13cee39477e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3" name="Google Shape;253;g13cee39477e_1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3cee39477e_1_25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History of commits: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3cee39477e_1_25"/>
          <p:cNvSpPr txBox="1"/>
          <p:nvPr/>
        </p:nvSpPr>
        <p:spPr>
          <a:xfrm>
            <a:off x="385725" y="1166025"/>
            <a:ext cx="8270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we created a “commit”, a history of commits  will be created and updated every time a new commit is made.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check this history of commits by typing in the terminal: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log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commits will appear in a chronological order from the most recent to the oldest one.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commit will have: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unique alphanumeric identifier called “hash”,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author: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datetime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g13cee39477e_1_25"/>
          <p:cNvGrpSpPr/>
          <p:nvPr/>
        </p:nvGrpSpPr>
        <p:grpSpPr>
          <a:xfrm>
            <a:off x="3540600" y="4326874"/>
            <a:ext cx="2183575" cy="545900"/>
            <a:chOff x="1407000" y="4479274"/>
            <a:chExt cx="2183575" cy="545900"/>
          </a:xfrm>
        </p:grpSpPr>
        <p:pic>
          <p:nvPicPr>
            <p:cNvPr id="257" name="Google Shape;257;g13cee39477e_1_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070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g13cee39477e_1_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52900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g13cee39477e_1_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98788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13cee39477e_1_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4675" y="44792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Google Shape;265;g1491c8657dd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6" name="Google Shape;266;g1491c8657dd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491c8657dd_0_73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git log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1491c8657dd_0_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475" y="1199600"/>
            <a:ext cx="7479741" cy="338137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491c8657dd_0_73"/>
          <p:cNvSpPr/>
          <p:nvPr/>
        </p:nvSpPr>
        <p:spPr>
          <a:xfrm>
            <a:off x="5675175" y="1199600"/>
            <a:ext cx="2555100" cy="150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491c8657dd_0_73"/>
          <p:cNvSpPr txBox="1"/>
          <p:nvPr/>
        </p:nvSpPr>
        <p:spPr>
          <a:xfrm>
            <a:off x="6119925" y="2873825"/>
            <a:ext cx="166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</a:t>
            </a:r>
            <a:endParaRPr b="1" i="0" sz="2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8d1fed3ca_2_5"/>
          <p:cNvSpPr txBox="1"/>
          <p:nvPr/>
        </p:nvSpPr>
        <p:spPr>
          <a:xfrm>
            <a:off x="2698151" y="21788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GIT BRANCHES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0" name="Google Shape;1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444294" y="473869"/>
            <a:ext cx="2471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Git?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402425" y="1457325"/>
            <a:ext cx="8436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control version system to keep track of different versions of the files in a project folder.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we type our code in a text editor and we save it, </a:t>
            </a:r>
            <a:r>
              <a:rPr b="1" i="0" lang="en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OVERWRITE THE PREVIOUS CODE VERSION!!!</a:t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we want to keep track of previous versions?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 where the Git comes to help. 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allows you to register the changes in your files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4275" y="183396"/>
            <a:ext cx="2555050" cy="106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g158d1fed3ca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g158d1fed3ca_2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58d1fed3ca_2_10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Branches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58d1fed3ca_2_10"/>
          <p:cNvSpPr txBox="1"/>
          <p:nvPr/>
        </p:nvSpPr>
        <p:spPr>
          <a:xfrm>
            <a:off x="385725" y="937425"/>
            <a:ext cx="8270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 we might want to develop new experimental code on top of our last commit to: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Solve a bug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new features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such cases, we can create a new “BRANCH”. Which looks like a different version of the code in the same repo. Each branch has a unique name </a:t>
            </a:r>
            <a:r>
              <a:rPr lang="en" sz="1600"/>
              <a:t>but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nly one branch will be “active”.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create a new branch by using either: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1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branch_name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1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switch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 branch_name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change to an existing branch by using: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1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switch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branch_name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g158d1fed3ca_2_10"/>
          <p:cNvGrpSpPr/>
          <p:nvPr/>
        </p:nvGrpSpPr>
        <p:grpSpPr>
          <a:xfrm>
            <a:off x="5140800" y="3488674"/>
            <a:ext cx="4117650" cy="1079300"/>
            <a:chOff x="5140800" y="3488674"/>
            <a:chExt cx="4117650" cy="1079300"/>
          </a:xfrm>
        </p:grpSpPr>
        <p:sp>
          <p:nvSpPr>
            <p:cNvPr id="285" name="Google Shape;285;g158d1fed3ca_2_10"/>
            <p:cNvSpPr txBox="1"/>
            <p:nvPr/>
          </p:nvSpPr>
          <p:spPr>
            <a:xfrm>
              <a:off x="8058150" y="3543300"/>
              <a:ext cx="112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6" name="Google Shape;286;g158d1fed3ca_2_10"/>
            <p:cNvSpPr txBox="1"/>
            <p:nvPr/>
          </p:nvSpPr>
          <p:spPr>
            <a:xfrm>
              <a:off x="8134350" y="4076700"/>
              <a:ext cx="112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test</a:t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87" name="Google Shape;287;g158d1fed3ca_2_10"/>
            <p:cNvGrpSpPr/>
            <p:nvPr/>
          </p:nvGrpSpPr>
          <p:grpSpPr>
            <a:xfrm>
              <a:off x="5598000" y="3488674"/>
              <a:ext cx="2183575" cy="545900"/>
              <a:chOff x="1407000" y="4479274"/>
              <a:chExt cx="2183575" cy="545900"/>
            </a:xfrm>
          </p:grpSpPr>
          <p:pic>
            <p:nvPicPr>
              <p:cNvPr id="288" name="Google Shape;288;g158d1fed3ca_2_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407000" y="4479274"/>
                <a:ext cx="545900" cy="545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" name="Google Shape;289;g158d1fed3ca_2_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952900" y="4479274"/>
                <a:ext cx="545900" cy="545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" name="Google Shape;290;g158d1fed3ca_2_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498788" y="4479274"/>
                <a:ext cx="545900" cy="545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g158d1fed3ca_2_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44675" y="4479274"/>
                <a:ext cx="545900" cy="54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2" name="Google Shape;292;g158d1fed3ca_2_10"/>
            <p:cNvGrpSpPr/>
            <p:nvPr/>
          </p:nvGrpSpPr>
          <p:grpSpPr>
            <a:xfrm>
              <a:off x="6448700" y="4022074"/>
              <a:ext cx="1637675" cy="545900"/>
              <a:chOff x="1952900" y="4479274"/>
              <a:chExt cx="1637675" cy="545900"/>
            </a:xfrm>
          </p:grpSpPr>
          <p:pic>
            <p:nvPicPr>
              <p:cNvPr id="293" name="Google Shape;293;g158d1fed3ca_2_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952900" y="4479274"/>
                <a:ext cx="545900" cy="545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g158d1fed3ca_2_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498788" y="4479274"/>
                <a:ext cx="545900" cy="545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g158d1fed3ca_2_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044675" y="4479274"/>
                <a:ext cx="545900" cy="54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6" name="Google Shape;296;g158d1fed3ca_2_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40800" y="3488674"/>
              <a:ext cx="545900" cy="545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7" name="Google Shape;297;g158d1fed3ca_2_10"/>
            <p:cNvCxnSpPr>
              <a:stCxn id="293" idx="1"/>
              <a:endCxn id="289" idx="1"/>
            </p:cNvCxnSpPr>
            <p:nvPr/>
          </p:nvCxnSpPr>
          <p:spPr>
            <a:xfrm rot="10800000">
              <a:off x="6143900" y="3761624"/>
              <a:ext cx="304800" cy="533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2" name="Google Shape;302;g158d1fed3ca_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g158d1fed3ca_2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58d1fed3ca_2_22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Merging branches and conflicts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58d1fed3ca_2_22"/>
          <p:cNvSpPr txBox="1"/>
          <p:nvPr/>
        </p:nvSpPr>
        <p:spPr>
          <a:xfrm>
            <a:off x="385725" y="1013625"/>
            <a:ext cx="80535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branch will start from the last commit of the current “active” branch.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branch can have as many commits as desired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Branches can be merged together by: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to the destination branch: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3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1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destination_branch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Merging the new branch: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3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b="1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branch_to_be_merged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we merge two branches, we can incidentally create a “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conflict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”, because the same section of one or more  files has been modified in a different way by two developers.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such cases, git will report us that there is a conflict on one or more files and it will edit the corresponding files adding some marks.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Google Shape;310;g158d1fed3ca_2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g158d1fed3ca_2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58d1fed3ca_2_35"/>
          <p:cNvSpPr txBox="1"/>
          <p:nvPr/>
        </p:nvSpPr>
        <p:spPr>
          <a:xfrm>
            <a:off x="444300" y="473875"/>
            <a:ext cx="4225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Branches: solving conflicts</a:t>
            </a:r>
            <a:b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58d1fed3ca_2_35"/>
          <p:cNvSpPr txBox="1"/>
          <p:nvPr/>
        </p:nvSpPr>
        <p:spPr>
          <a:xfrm>
            <a:off x="436950" y="1013625"/>
            <a:ext cx="8270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solve this problem we need to: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the file and remove the changes that we don’t want alongside with the marks &lt;&lt;&lt;&lt;&lt;&lt;HEAD ====== &gt;&gt;&gt;&gt;&gt;&gt;branch_name and save it.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modified_file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 -m “Merged branches and solving conflict”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158d1fed3ca_2_35"/>
          <p:cNvPicPr preferRelativeResize="0"/>
          <p:nvPr/>
        </p:nvPicPr>
        <p:blipFill rotWithShape="1">
          <a:blip r:embed="rId5">
            <a:alphaModFix/>
          </a:blip>
          <a:srcRect b="37005" l="0" r="0" t="0"/>
          <a:stretch/>
        </p:blipFill>
        <p:spPr>
          <a:xfrm>
            <a:off x="2085975" y="2935775"/>
            <a:ext cx="4564199" cy="20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319" name="Google Shape;3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2850551" y="2026472"/>
            <a:ext cx="3683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5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GIT INSTALLATION AND CONFIGURATION</a:t>
            </a:r>
            <a:endParaRPr b="0" i="0" sz="25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368099" y="473875"/>
            <a:ext cx="7619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rgbClr val="64C3F5"/>
                </a:highlight>
                <a:latin typeface="Arial"/>
                <a:ea typeface="Arial"/>
                <a:cs typeface="Arial"/>
                <a:sym typeface="Arial"/>
              </a:rPr>
              <a:t>Configuring Git</a:t>
            </a:r>
            <a:endParaRPr b="0" i="0" sz="500" u="none" cap="none" strike="noStrike">
              <a:solidFill>
                <a:srgbClr val="000000"/>
              </a:solidFill>
              <a:highlight>
                <a:srgbClr val="64C3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385725" y="1166025"/>
            <a:ext cx="8440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order to configure Git , you need to open your: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Terminal in Linux/MacOS 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GitBash in Windows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then you can type the following commands: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0" i="1" lang="en" sz="18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displays a list of basic commands with details</a:t>
            </a:r>
            <a:endParaRPr b="0" i="0" sz="18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800" u="none" cap="none" strike="noStrike">
                <a:solidFill>
                  <a:srgbClr val="99998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Configuring git</a:t>
            </a:r>
            <a:endParaRPr b="0" i="0" sz="18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config --global user.name </a:t>
            </a:r>
            <a:r>
              <a:rPr b="0" i="0" lang="en" sz="1800" u="none" cap="none" strike="noStrike">
                <a:solidFill>
                  <a:srgbClr val="BB8844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"&lt;your name&gt;"</a:t>
            </a:r>
            <a:endParaRPr b="0" i="0" sz="18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config --global user.email </a:t>
            </a:r>
            <a:r>
              <a:rPr lang="en" sz="1800">
                <a:solidFill>
                  <a:srgbClr val="E69138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b="0" i="0" lang="en" sz="1800" u="none" cap="none" strike="noStrike">
                <a:solidFill>
                  <a:srgbClr val="BF900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&lt;your_email_address&gt;</a:t>
            </a:r>
            <a:r>
              <a:rPr lang="en" sz="1800">
                <a:solidFill>
                  <a:srgbClr val="BF9000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b="0" i="0" sz="1800" u="none" cap="none" strike="noStrike">
              <a:solidFill>
                <a:srgbClr val="BF9000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git config --list</a:t>
            </a:r>
            <a:endParaRPr b="0" i="0" sz="18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72B4D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72B4D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1" name="Google Shape;141;g15b703ac7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2" name="Google Shape;142;g15b703ac74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5b703ac74c_0_0"/>
          <p:cNvSpPr txBox="1"/>
          <p:nvPr/>
        </p:nvSpPr>
        <p:spPr>
          <a:xfrm>
            <a:off x="368099" y="473875"/>
            <a:ext cx="7619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rgbClr val="64C3F5"/>
                </a:highlight>
                <a:latin typeface="Arial"/>
                <a:ea typeface="Arial"/>
                <a:cs typeface="Arial"/>
                <a:sym typeface="Arial"/>
              </a:rPr>
              <a:t>Configuring Git</a:t>
            </a:r>
            <a:endParaRPr b="0" i="0" sz="500" u="none" cap="none" strike="noStrike">
              <a:solidFill>
                <a:srgbClr val="000000"/>
              </a:solidFill>
              <a:highlight>
                <a:srgbClr val="64C3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5b703ac74c_0_0"/>
          <p:cNvSpPr txBox="1"/>
          <p:nvPr/>
        </p:nvSpPr>
        <p:spPr>
          <a:xfrm>
            <a:off x="385725" y="1166025"/>
            <a:ext cx="84408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 Mono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Changing the default text editor (recommended):</a:t>
            </a:r>
            <a:endParaRPr b="0" i="0" sz="18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MacOS users: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EEEEEE"/>
                </a:highlight>
                <a:latin typeface="Roboto Mono"/>
                <a:ea typeface="Roboto Mono"/>
                <a:cs typeface="Roboto Mono"/>
                <a:sym typeface="Roboto Mono"/>
              </a:rPr>
              <a:t>git config --global core.editor "/Applications/Sublime\ Text.app/Contents/SharedSupport/bin/subl --new-window --wait"</a:t>
            </a:r>
            <a:endParaRPr b="0" i="0" sz="1500" u="none" cap="none" strike="noStrike">
              <a:solidFill>
                <a:srgbClr val="333333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3333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# Windows users type:</a:t>
            </a:r>
            <a:endParaRPr b="0" i="0" sz="15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33333"/>
                </a:solidFill>
                <a:highlight>
                  <a:srgbClr val="EEEEEE"/>
                </a:highlight>
                <a:latin typeface="Roboto Mono"/>
                <a:ea typeface="Roboto Mono"/>
                <a:cs typeface="Roboto Mono"/>
                <a:sym typeface="Roboto Mono"/>
              </a:rPr>
              <a:t>git config --global core.editor "'C:\Program Files\Sublime Text 3\sublime_text.exe' -w"</a:t>
            </a:r>
            <a:endParaRPr b="0" i="0" sz="1500" u="none" cap="none" strike="noStrike">
              <a:solidFill>
                <a:srgbClr val="333333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3333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172B4D"/>
              </a:solidFill>
              <a:highlight>
                <a:srgbClr val="EEEEE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444300" y="473875"/>
            <a:ext cx="3591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rgbClr val="64C3F5"/>
                </a:highlight>
                <a:latin typeface="Arial"/>
                <a:ea typeface="Arial"/>
                <a:cs typeface="Arial"/>
                <a:sym typeface="Arial"/>
              </a:rPr>
              <a:t>What is a repository?</a:t>
            </a:r>
            <a:endParaRPr b="0" i="0" sz="500" u="none" cap="none" strike="noStrike">
              <a:solidFill>
                <a:srgbClr val="000000"/>
              </a:solidFill>
              <a:highlight>
                <a:srgbClr val="64C3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444300" y="999475"/>
            <a:ext cx="84690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repository: It’s a placeholder to store all the changes in any file of a project folder.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project must have it’s own project folder.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might not have every project folder tracked with git.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git </a:t>
            </a:r>
            <a:r>
              <a:rPr lang="en" sz="1900"/>
              <a:t>repo </a:t>
            </a: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i="0" lang="en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independent of each other.</a:t>
            </a:r>
            <a:endParaRPr b="1" i="0" sz="1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5"/>
          <p:cNvGrpSpPr/>
          <p:nvPr/>
        </p:nvGrpSpPr>
        <p:grpSpPr>
          <a:xfrm>
            <a:off x="671475" y="3601700"/>
            <a:ext cx="7810600" cy="1533575"/>
            <a:chOff x="671475" y="3601700"/>
            <a:chExt cx="7810600" cy="1533575"/>
          </a:xfrm>
        </p:grpSpPr>
        <p:grpSp>
          <p:nvGrpSpPr>
            <p:cNvPr id="154" name="Google Shape;154;p5"/>
            <p:cNvGrpSpPr/>
            <p:nvPr/>
          </p:nvGrpSpPr>
          <p:grpSpPr>
            <a:xfrm>
              <a:off x="671475" y="3601700"/>
              <a:ext cx="7810600" cy="1533575"/>
              <a:chOff x="671475" y="3601700"/>
              <a:chExt cx="7810600" cy="1533575"/>
            </a:xfrm>
          </p:grpSpPr>
          <p:grpSp>
            <p:nvGrpSpPr>
              <p:cNvPr id="155" name="Google Shape;155;p5"/>
              <p:cNvGrpSpPr/>
              <p:nvPr/>
            </p:nvGrpSpPr>
            <p:grpSpPr>
              <a:xfrm>
                <a:off x="671475" y="3601700"/>
                <a:ext cx="7810600" cy="1533575"/>
                <a:chOff x="671475" y="2687300"/>
                <a:chExt cx="7810600" cy="1533575"/>
              </a:xfrm>
            </p:grpSpPr>
            <p:pic>
              <p:nvPicPr>
                <p:cNvPr id="156" name="Google Shape;156;p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71475" y="2687300"/>
                  <a:ext cx="1533575" cy="15335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7" name="Google Shape;157;p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2715425" y="2687300"/>
                  <a:ext cx="1533575" cy="15335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8" name="Google Shape;158;p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849025" y="2687300"/>
                  <a:ext cx="1533575" cy="15335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59" name="Google Shape;159;p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948500" y="2687300"/>
                  <a:ext cx="1533575" cy="15335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60" name="Google Shape;160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62876" y="4117475"/>
                <a:ext cx="750775" cy="669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1" name="Google Shape;161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39901" y="4193675"/>
              <a:ext cx="750775" cy="669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6" name="Google Shape;166;g1387f51117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7" name="Google Shape;167;g1387f51117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Google Shape;168;g1387f51117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387f51117d_0_0"/>
          <p:cNvSpPr txBox="1"/>
          <p:nvPr/>
        </p:nvSpPr>
        <p:spPr>
          <a:xfrm>
            <a:off x="444300" y="473875"/>
            <a:ext cx="3591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rgbClr val="64C3F5"/>
                </a:highlight>
                <a:latin typeface="Arial"/>
                <a:ea typeface="Arial"/>
                <a:cs typeface="Arial"/>
                <a:sym typeface="Arial"/>
              </a:rPr>
              <a:t>Creating a local repository</a:t>
            </a:r>
            <a:endParaRPr b="0" i="0" sz="500" u="none" cap="none" strike="noStrike">
              <a:solidFill>
                <a:srgbClr val="000000"/>
              </a:solidFill>
              <a:highlight>
                <a:srgbClr val="64C3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387f51117d_0_0"/>
          <p:cNvSpPr txBox="1"/>
          <p:nvPr/>
        </p:nvSpPr>
        <p:spPr>
          <a:xfrm>
            <a:off x="444300" y="1040100"/>
            <a:ext cx="84690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start tracking files with Git locally, you need first to start a “repository” (repo) in a folder of your choice in your computer.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very important to start git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ONLY IN THE PROJECT FOLDER, NOT THE MAIN FOLDER. DON’T DO IT RIGHT AFTER OPENING THE TERMINAL!!!!!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 (Linux Terminal, macOS Terminal, GitBash) and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move to the project folder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which you want to create your first project.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terminal commands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you are the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desired folder,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need to instruct Git to start a “repo” (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only do it once for every project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1" lang="en" sz="20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git init</a:t>
            </a:r>
            <a:r>
              <a:rPr b="0" i="1" lang="en" sz="14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400" u="none" cap="none" strike="noStrike">
                <a:solidFill>
                  <a:srgbClr val="172B4D"/>
                </a:solidFill>
                <a:highlight>
                  <a:srgbClr val="F4F5F7"/>
                </a:highlight>
                <a:latin typeface="Roboto Mono"/>
                <a:ea typeface="Roboto Mono"/>
                <a:cs typeface="Roboto Mono"/>
                <a:sym typeface="Roboto Mono"/>
              </a:rPr>
              <a:t>				</a:t>
            </a:r>
            <a:endParaRPr b="0" i="1" sz="1400" u="none" cap="none" strike="noStrike">
              <a:solidFill>
                <a:srgbClr val="999988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5" name="Google Shape;175;g1387f51117d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6" name="Google Shape;176;g1387f51117d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7" name="Google Shape;177;g1387f51117d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387f51117d_0_22"/>
          <p:cNvSpPr txBox="1"/>
          <p:nvPr/>
        </p:nvSpPr>
        <p:spPr>
          <a:xfrm>
            <a:off x="444300" y="473875"/>
            <a:ext cx="3591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rgbClr val="64C3F5"/>
                </a:highlight>
                <a:latin typeface="Arial"/>
                <a:ea typeface="Arial"/>
                <a:cs typeface="Arial"/>
                <a:sym typeface="Arial"/>
              </a:rPr>
              <a:t>Important notes</a:t>
            </a:r>
            <a:endParaRPr b="0" i="0" sz="500" u="none" cap="none" strike="noStrike">
              <a:solidFill>
                <a:srgbClr val="000000"/>
              </a:solidFill>
              <a:highlight>
                <a:srgbClr val="64C3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387f51117d_0_22"/>
          <p:cNvSpPr txBox="1"/>
          <p:nvPr/>
        </p:nvSpPr>
        <p:spPr>
          <a:xfrm>
            <a:off x="444300" y="887700"/>
            <a:ext cx="84690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a repo is started in a folder</a:t>
            </a:r>
            <a:r>
              <a:rPr lang="en" sz="1600"/>
              <a:t>:</a:t>
            </a:r>
            <a:endParaRPr sz="16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files and folders within will be tracked by git (</a:t>
            </a:r>
            <a:r>
              <a:rPr lang="en" sz="1600"/>
              <a:t>regardless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their type).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/>
              <a:t>w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will not have to initialize another repo inside.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want to remove a git repo, we only need to remove the hidden folder: .git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g13cee39477e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g13cee39477e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6" name="Google Shape;186;g13cee39477e_1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3cee39477e_1_5"/>
          <p:cNvSpPr txBox="1"/>
          <p:nvPr/>
        </p:nvSpPr>
        <p:spPr>
          <a:xfrm>
            <a:off x="444300" y="473875"/>
            <a:ext cx="3591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rgbClr val="64C3F5"/>
                </a:highlight>
                <a:latin typeface="Arial"/>
                <a:ea typeface="Arial"/>
                <a:cs typeface="Arial"/>
                <a:sym typeface="Arial"/>
              </a:rPr>
              <a:t>Important notice!</a:t>
            </a:r>
            <a:endParaRPr b="0" i="0" sz="500" u="none" cap="none" strike="noStrike">
              <a:solidFill>
                <a:srgbClr val="000000"/>
              </a:solidFill>
              <a:highlight>
                <a:srgbClr val="64C3F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3cee39477e_1_5"/>
          <p:cNvSpPr txBox="1"/>
          <p:nvPr/>
        </p:nvSpPr>
        <p:spPr>
          <a:xfrm>
            <a:off x="402425" y="930475"/>
            <a:ext cx="84690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project should have it’s own folder and git repo, ie: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1 -&gt; Folder_1 -&gt; repo_1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2 -&gt; Folder_2 -&gt; repo_2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python script to create the right folder structure for your bootcamp.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