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iLgxhnWrIQIW4qXgLMFgfTtGET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.fntdata"/><Relationship Id="rId21" Type="http://schemas.openxmlformats.org/officeDocument/2006/relationships/slide" Target="slides/slide15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f2af0781b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ff2af0781b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661316f94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2661316f94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f2af0781b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ff2af0781b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bbfaf1ee7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5bbfaf1ee7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0eae9df6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d0eae9df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8d1fed3ca_2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158d1fed3ca_2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8d1fed3ca_2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158d1fed3ca_2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8d1fed3ca_2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58d1fed3ca_2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8d1fed3ca_2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158d1fed3ca_2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8d1fed3ca_2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158d1fed3ca_2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8d1fed3ca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158d1fed3ca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8d1fed3ca_2_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g158d1fed3ca_2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8d1fed3ca_2_2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158d1fed3ca_2_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8d1fed3ca_2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158d1fed3ca_2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f2af0781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ff2af0781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500c2c8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23500c2c8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ee39477e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13cee39477e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f2af0781b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ff2af0781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8d1fed3ca_2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58d1fed3ca_2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6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41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1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4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32.png"/><Relationship Id="rId8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32.png"/><Relationship Id="rId8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hyperlink" Target="https://git-scm.com/book/en/v2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1936150" y="3017075"/>
            <a:ext cx="5231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1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2" name="Google Shape;202;gff2af0781b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ff2af0781b_0_63"/>
          <p:cNvSpPr txBox="1"/>
          <p:nvPr/>
        </p:nvSpPr>
        <p:spPr>
          <a:xfrm>
            <a:off x="385725" y="1166025"/>
            <a:ext cx="82701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know our remote repositories in our local repo, we can type: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remote -v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previous command will display any remote repo for: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" sz="2000">
                <a:solidFill>
                  <a:schemeClr val="accent1"/>
                </a:solidFill>
              </a:rPr>
              <a:t>PULL</a:t>
            </a:r>
            <a:r>
              <a:rPr lang="en" sz="2000"/>
              <a:t>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a GitHub repository (fetch)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" sz="2000">
                <a:solidFill>
                  <a:schemeClr val="accent1"/>
                </a:solidFill>
              </a:rPr>
              <a:t>PUSH</a:t>
            </a:r>
            <a:r>
              <a:rPr lang="en" sz="2000"/>
              <a:t>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to a GitHub repository (push)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ff2af0781b_0_63"/>
          <p:cNvSpPr txBox="1"/>
          <p:nvPr/>
        </p:nvSpPr>
        <p:spPr>
          <a:xfrm>
            <a:off x="675925" y="554750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KNOWING OUR REMOTES</a:t>
            </a:r>
            <a:endParaRPr b="1"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61316f94_1_9"/>
          <p:cNvSpPr txBox="1"/>
          <p:nvPr/>
        </p:nvSpPr>
        <p:spPr>
          <a:xfrm>
            <a:off x="2698151" y="21026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UPLOADING COMMITS:</a:t>
            </a:r>
            <a:endParaRPr b="1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1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4" name="Google Shape;214;gff2af0781b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ff2af0781b_0_56"/>
          <p:cNvSpPr txBox="1"/>
          <p:nvPr/>
        </p:nvSpPr>
        <p:spPr>
          <a:xfrm>
            <a:off x="385725" y="1166025"/>
            <a:ext cx="82701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The files in both repositories are not automatically </a:t>
            </a:r>
            <a:r>
              <a:rPr lang="en" sz="1600"/>
              <a:t>synchronized</a:t>
            </a:r>
            <a:r>
              <a:rPr lang="en" sz="1600"/>
              <a:t>.</a:t>
            </a:r>
            <a:endParaRPr sz="1600"/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 our own </a:t>
            </a:r>
            <a:r>
              <a:rPr lang="en" sz="1600"/>
              <a:t>responsibility to do it!</a:t>
            </a:r>
            <a:endParaRPr sz="16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ff2af0781b_0_56"/>
          <p:cNvPicPr preferRelativeResize="0"/>
          <p:nvPr/>
        </p:nvPicPr>
        <p:blipFill rotWithShape="1">
          <a:blip r:embed="rId4">
            <a:alphaModFix/>
          </a:blip>
          <a:srcRect b="38520" l="13327" r="12587" t="11480"/>
          <a:stretch/>
        </p:blipFill>
        <p:spPr>
          <a:xfrm>
            <a:off x="906700" y="2133600"/>
            <a:ext cx="2847741" cy="19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ff2af0781b_0_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3850" y="1524000"/>
            <a:ext cx="3619500" cy="361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gff2af0781b_0_56"/>
          <p:cNvGrpSpPr/>
          <p:nvPr/>
        </p:nvGrpSpPr>
        <p:grpSpPr>
          <a:xfrm>
            <a:off x="5940050" y="3145774"/>
            <a:ext cx="1637675" cy="545900"/>
            <a:chOff x="1952900" y="4479274"/>
            <a:chExt cx="1637675" cy="545900"/>
          </a:xfrm>
        </p:grpSpPr>
        <p:pic>
          <p:nvPicPr>
            <p:cNvPr id="219" name="Google Shape;219;gff2af0781b_0_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gff2af0781b_0_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98788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gff2af0781b_0_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44675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2" name="Google Shape;222;gff2af0781b_0_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5550" y="3145774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ff2af0781b_0_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1450" y="3145774"/>
            <a:ext cx="545900" cy="5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ff2af0781b_0_56"/>
          <p:cNvSpPr txBox="1"/>
          <p:nvPr/>
        </p:nvSpPr>
        <p:spPr>
          <a:xfrm>
            <a:off x="487725" y="478550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CONSIDERATIONS ABOUT GITHUB AND GIT REPOS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9" name="Google Shape;229;g15bbfaf1ee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5bbfaf1ee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850" y="1524000"/>
            <a:ext cx="3619500" cy="361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g15bbfaf1ee7_0_10"/>
          <p:cNvGrpSpPr/>
          <p:nvPr/>
        </p:nvGrpSpPr>
        <p:grpSpPr>
          <a:xfrm>
            <a:off x="1254600" y="2040874"/>
            <a:ext cx="2183575" cy="545900"/>
            <a:chOff x="1407000" y="4479274"/>
            <a:chExt cx="2183575" cy="545900"/>
          </a:xfrm>
        </p:grpSpPr>
        <p:pic>
          <p:nvPicPr>
            <p:cNvPr id="232" name="Google Shape;232;g15bbfaf1ee7_0_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070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g15bbfaf1ee7_0_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g15bbfaf1ee7_0_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98788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g15bbfaf1ee7_0_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4675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g15bbfaf1ee7_0_10"/>
          <p:cNvGrpSpPr/>
          <p:nvPr/>
        </p:nvGrpSpPr>
        <p:grpSpPr>
          <a:xfrm>
            <a:off x="5698950" y="2917174"/>
            <a:ext cx="2183575" cy="545900"/>
            <a:chOff x="1407000" y="4479274"/>
            <a:chExt cx="2183575" cy="545900"/>
          </a:xfrm>
        </p:grpSpPr>
        <p:pic>
          <p:nvPicPr>
            <p:cNvPr id="237" name="Google Shape;237;g15bbfaf1ee7_0_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070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g15bbfaf1ee7_0_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g15bbfaf1ee7_0_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98788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g15bbfaf1ee7_0_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44675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1" name="Google Shape;241;g15bbfaf1ee7_0_10"/>
          <p:cNvCxnSpPr/>
          <p:nvPr/>
        </p:nvCxnSpPr>
        <p:spPr>
          <a:xfrm rot="10800000">
            <a:off x="3722925" y="2465625"/>
            <a:ext cx="1698300" cy="65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g15bbfaf1ee7_0_10"/>
          <p:cNvSpPr txBox="1"/>
          <p:nvPr/>
        </p:nvSpPr>
        <p:spPr>
          <a:xfrm>
            <a:off x="3722925" y="1371600"/>
            <a:ext cx="545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origin branch_name</a:t>
            </a:r>
            <a:endParaRPr b="1" i="0" sz="2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3" name="Google Shape;243;g15bbfaf1ee7_0_10"/>
          <p:cNvPicPr preferRelativeResize="0"/>
          <p:nvPr/>
        </p:nvPicPr>
        <p:blipFill rotWithShape="1">
          <a:blip r:embed="rId7">
            <a:alphaModFix/>
          </a:blip>
          <a:srcRect b="38520" l="13327" r="12587" t="11480"/>
          <a:stretch/>
        </p:blipFill>
        <p:spPr>
          <a:xfrm>
            <a:off x="906700" y="1066800"/>
            <a:ext cx="2847741" cy="19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5bbfaf1ee7_0_10"/>
          <p:cNvSpPr txBox="1"/>
          <p:nvPr/>
        </p:nvSpPr>
        <p:spPr>
          <a:xfrm>
            <a:off x="555175" y="3380025"/>
            <a:ext cx="454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must be the owners of the GitHub repo to be allowed to make a “push”. </a:t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push any local branch as we want as long as we are the owners of the GitHub repo.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g15bbfaf1ee7_0_10"/>
          <p:cNvSpPr txBox="1"/>
          <p:nvPr/>
        </p:nvSpPr>
        <p:spPr>
          <a:xfrm>
            <a:off x="411525" y="514350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UPLOADING LOCAL COMMITS TO GITHUB: PUSH</a:t>
            </a:r>
            <a:endParaRPr b="1"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0" name="Google Shape;250;g1d0eae9df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d0eae9df6f_0_0"/>
          <p:cNvSpPr txBox="1"/>
          <p:nvPr/>
        </p:nvSpPr>
        <p:spPr>
          <a:xfrm>
            <a:off x="402425" y="961700"/>
            <a:ext cx="8034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1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Caveat!!!</a:t>
            </a:r>
            <a:endParaRPr b="0" i="0" sz="21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1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time that you do a “push”, the computer will ask for your GitHub username and the password.</a:t>
            </a:r>
            <a:endParaRPr b="0" i="0" sz="21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1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when it says “password” it means the Personal Access Token that you generated during the prework!!!!</a:t>
            </a:r>
            <a:endParaRPr b="1" i="0" sz="21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 security reasons you will not see the Personal Access Token when you type it). Copy and paste it on the terminal.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g1d0eae9df6f_0_0"/>
          <p:cNvSpPr txBox="1"/>
          <p:nvPr/>
        </p:nvSpPr>
        <p:spPr>
          <a:xfrm>
            <a:off x="415800" y="44702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PUSHING COMMITS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8d1fed3ca_2_62"/>
          <p:cNvSpPr txBox="1"/>
          <p:nvPr/>
        </p:nvSpPr>
        <p:spPr>
          <a:xfrm>
            <a:off x="2698151" y="20264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DOWNLOADING COMMITS FROM OUR GITHUB REPO:</a:t>
            </a:r>
            <a:endParaRPr b="1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FETCH AND PULL</a:t>
            </a:r>
            <a:endParaRPr b="1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g158d1fed3ca_2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58d1fed3ca_2_67"/>
          <p:cNvSpPr txBox="1"/>
          <p:nvPr/>
        </p:nvSpPr>
        <p:spPr>
          <a:xfrm>
            <a:off x="385725" y="1166025"/>
            <a:ext cx="82701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command to download remote work is: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fetch.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command downloads any additional remote changes to our local repository.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changes with not be applied onto our local files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will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merge content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us to “see” the changes without applying them.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want to apply the changes we can do a: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merge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might have “conflicts”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58d1fed3ca_2_67"/>
          <p:cNvSpPr txBox="1"/>
          <p:nvPr/>
        </p:nvSpPr>
        <p:spPr>
          <a:xfrm>
            <a:off x="460800" y="478550"/>
            <a:ext cx="7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FETCH COMMAND</a:t>
            </a:r>
            <a:endParaRPr b="1" sz="2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9" name="Google Shape;269;g158d1fed3ca_2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g158d1fed3ca_2_99"/>
          <p:cNvGrpSpPr/>
          <p:nvPr/>
        </p:nvGrpSpPr>
        <p:grpSpPr>
          <a:xfrm>
            <a:off x="1788000" y="4174474"/>
            <a:ext cx="1091800" cy="545900"/>
            <a:chOff x="1407000" y="4479274"/>
            <a:chExt cx="1091800" cy="545900"/>
          </a:xfrm>
        </p:grpSpPr>
        <p:pic>
          <p:nvPicPr>
            <p:cNvPr id="271" name="Google Shape;271;g158d1fed3ca_2_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070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g158d1fed3ca_2_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g158d1fed3ca_2_99"/>
          <p:cNvGrpSpPr/>
          <p:nvPr/>
        </p:nvGrpSpPr>
        <p:grpSpPr>
          <a:xfrm>
            <a:off x="3794188" y="3564874"/>
            <a:ext cx="1091787" cy="545900"/>
            <a:chOff x="3641788" y="4479274"/>
            <a:chExt cx="1091787" cy="545900"/>
          </a:xfrm>
        </p:grpSpPr>
        <p:pic>
          <p:nvPicPr>
            <p:cNvPr id="274" name="Google Shape;274;g158d1fed3ca_2_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41788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g158d1fed3ca_2_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87675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g158d1fed3ca_2_99"/>
          <p:cNvSpPr txBox="1"/>
          <p:nvPr/>
        </p:nvSpPr>
        <p:spPr>
          <a:xfrm>
            <a:off x="474100" y="4247325"/>
            <a:ext cx="12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77" name="Google Shape;277;g158d1fed3ca_2_99"/>
          <p:cNvGrpSpPr/>
          <p:nvPr/>
        </p:nvGrpSpPr>
        <p:grpSpPr>
          <a:xfrm>
            <a:off x="474100" y="1126474"/>
            <a:ext cx="3573675" cy="1155500"/>
            <a:chOff x="474100" y="3869674"/>
            <a:chExt cx="3573675" cy="1155500"/>
          </a:xfrm>
        </p:grpSpPr>
        <p:grpSp>
          <p:nvGrpSpPr>
            <p:cNvPr id="278" name="Google Shape;278;g158d1fed3ca_2_99"/>
            <p:cNvGrpSpPr/>
            <p:nvPr/>
          </p:nvGrpSpPr>
          <p:grpSpPr>
            <a:xfrm>
              <a:off x="474100" y="3869674"/>
              <a:ext cx="3573675" cy="1155500"/>
              <a:chOff x="474100" y="3869674"/>
              <a:chExt cx="3573675" cy="1155500"/>
            </a:xfrm>
          </p:grpSpPr>
          <p:grpSp>
            <p:nvGrpSpPr>
              <p:cNvPr id="279" name="Google Shape;279;g158d1fed3ca_2_99"/>
              <p:cNvGrpSpPr/>
              <p:nvPr/>
            </p:nvGrpSpPr>
            <p:grpSpPr>
              <a:xfrm>
                <a:off x="1864200" y="4479274"/>
                <a:ext cx="1091800" cy="545900"/>
                <a:chOff x="1407000" y="4479274"/>
                <a:chExt cx="1091800" cy="545900"/>
              </a:xfrm>
            </p:grpSpPr>
            <p:pic>
              <p:nvPicPr>
                <p:cNvPr id="280" name="Google Shape;280;g158d1fed3ca_2_9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407000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1" name="Google Shape;281;g158d1fed3ca_2_9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952900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2" name="Google Shape;282;g158d1fed3ca_2_99"/>
              <p:cNvGrpSpPr/>
              <p:nvPr/>
            </p:nvGrpSpPr>
            <p:grpSpPr>
              <a:xfrm>
                <a:off x="1864200" y="3869674"/>
                <a:ext cx="2183575" cy="545900"/>
                <a:chOff x="1407000" y="4479274"/>
                <a:chExt cx="2183575" cy="545900"/>
              </a:xfrm>
            </p:grpSpPr>
            <p:pic>
              <p:nvPicPr>
                <p:cNvPr id="283" name="Google Shape;283;g158d1fed3ca_2_9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407000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4" name="Google Shape;284;g158d1fed3ca_2_9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952900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5" name="Google Shape;285;g158d1fed3ca_2_9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2498788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6" name="Google Shape;286;g158d1fed3ca_2_9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3044675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87" name="Google Shape;287;g158d1fed3ca_2_99"/>
              <p:cNvSpPr txBox="1"/>
              <p:nvPr/>
            </p:nvSpPr>
            <p:spPr>
              <a:xfrm>
                <a:off x="474100" y="3942525"/>
                <a:ext cx="1485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GitHub main</a:t>
                </a:r>
                <a:endParaRPr b="0" i="0" sz="1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288" name="Google Shape;288;g158d1fed3ca_2_99"/>
            <p:cNvSpPr txBox="1"/>
            <p:nvPr/>
          </p:nvSpPr>
          <p:spPr>
            <a:xfrm>
              <a:off x="474100" y="4552125"/>
              <a:ext cx="1387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  <a:endPara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89" name="Google Shape;289;g158d1fed3ca_2_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435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0" name="Google Shape;290;g158d1fed3ca_2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0300" y="1126474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58d1fed3ca_2_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7300" y="4174474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58d1fed3ca_2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4500" y="3564874"/>
            <a:ext cx="545900" cy="54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g158d1fed3ca_2_99"/>
          <p:cNvCxnSpPr>
            <a:endCxn id="291" idx="1"/>
          </p:cNvCxnSpPr>
          <p:nvPr/>
        </p:nvCxnSpPr>
        <p:spPr>
          <a:xfrm flipH="1">
            <a:off x="2867300" y="3837824"/>
            <a:ext cx="457200" cy="609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g158d1fed3ca_2_99"/>
          <p:cNvCxnSpPr/>
          <p:nvPr/>
        </p:nvCxnSpPr>
        <p:spPr>
          <a:xfrm>
            <a:off x="3265725" y="2563575"/>
            <a:ext cx="0" cy="88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g158d1fed3ca_2_99"/>
          <p:cNvSpPr txBox="1"/>
          <p:nvPr/>
        </p:nvSpPr>
        <p:spPr>
          <a:xfrm>
            <a:off x="3935175" y="2672450"/>
            <a:ext cx="4784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fetch origin</a:t>
            </a:r>
            <a:endParaRPr b="0" i="1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g158d1fed3ca_2_99"/>
          <p:cNvSpPr txBox="1"/>
          <p:nvPr/>
        </p:nvSpPr>
        <p:spPr>
          <a:xfrm>
            <a:off x="5170725" y="3608625"/>
            <a:ext cx="385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origin/main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g158d1fed3ca_2_99"/>
          <p:cNvSpPr txBox="1"/>
          <p:nvPr/>
        </p:nvSpPr>
        <p:spPr>
          <a:xfrm>
            <a:off x="5029175" y="1015425"/>
            <a:ext cx="387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don’t integrate the changes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create a local branch with the changes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want to see the changes, we need to use: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checkout origin/main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g158d1fed3ca_2_99"/>
          <p:cNvSpPr txBox="1"/>
          <p:nvPr/>
        </p:nvSpPr>
        <p:spPr>
          <a:xfrm>
            <a:off x="460800" y="478550"/>
            <a:ext cx="7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FETCH COMMAND</a:t>
            </a:r>
            <a:endParaRPr b="1" sz="2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3" name="Google Shape;303;g158d1fed3ca_2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58d1fed3ca_2_153"/>
          <p:cNvSpPr txBox="1"/>
          <p:nvPr/>
        </p:nvSpPr>
        <p:spPr>
          <a:xfrm>
            <a:off x="385725" y="1166025"/>
            <a:ext cx="82701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next command to download remote work is: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pull.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command downloads any additional remote changes to our remote repository and integrates the changes in our folder.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changes ARE applied onto our local files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 = git fetch + git merge</a:t>
            </a:r>
            <a:endParaRPr b="0" i="1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can result in conflicts!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58d1fed3ca_2_153"/>
          <p:cNvSpPr txBox="1"/>
          <p:nvPr/>
        </p:nvSpPr>
        <p:spPr>
          <a:xfrm>
            <a:off x="460800" y="478550"/>
            <a:ext cx="7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 COMMAND</a:t>
            </a:r>
            <a:endParaRPr b="1" sz="2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Google Shape;310;g158d1fed3ca_2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g158d1fed3ca_2_160"/>
          <p:cNvGrpSpPr/>
          <p:nvPr/>
        </p:nvGrpSpPr>
        <p:grpSpPr>
          <a:xfrm>
            <a:off x="949800" y="4174474"/>
            <a:ext cx="1091800" cy="545900"/>
            <a:chOff x="1407000" y="4479274"/>
            <a:chExt cx="1091800" cy="545900"/>
          </a:xfrm>
        </p:grpSpPr>
        <p:pic>
          <p:nvPicPr>
            <p:cNvPr id="312" name="Google Shape;312;g158d1fed3ca_2_1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070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g158d1fed3ca_2_1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g158d1fed3ca_2_160"/>
          <p:cNvGrpSpPr/>
          <p:nvPr/>
        </p:nvGrpSpPr>
        <p:grpSpPr>
          <a:xfrm>
            <a:off x="2498788" y="4174474"/>
            <a:ext cx="1091787" cy="545900"/>
            <a:chOff x="3565588" y="4479274"/>
            <a:chExt cx="1091787" cy="545900"/>
          </a:xfrm>
        </p:grpSpPr>
        <p:pic>
          <p:nvPicPr>
            <p:cNvPr id="315" name="Google Shape;315;g158d1fed3ca_2_1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65588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g158d1fed3ca_2_1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11475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" name="Google Shape;317;g158d1fed3ca_2_160"/>
          <p:cNvSpPr txBox="1"/>
          <p:nvPr/>
        </p:nvSpPr>
        <p:spPr>
          <a:xfrm>
            <a:off x="16900" y="4247325"/>
            <a:ext cx="12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8" name="Google Shape;318;g158d1fed3ca_2_160"/>
          <p:cNvGrpSpPr/>
          <p:nvPr/>
        </p:nvGrpSpPr>
        <p:grpSpPr>
          <a:xfrm>
            <a:off x="474100" y="1126474"/>
            <a:ext cx="3573675" cy="1155500"/>
            <a:chOff x="474100" y="3869674"/>
            <a:chExt cx="3573675" cy="1155500"/>
          </a:xfrm>
        </p:grpSpPr>
        <p:grpSp>
          <p:nvGrpSpPr>
            <p:cNvPr id="319" name="Google Shape;319;g158d1fed3ca_2_160"/>
            <p:cNvGrpSpPr/>
            <p:nvPr/>
          </p:nvGrpSpPr>
          <p:grpSpPr>
            <a:xfrm>
              <a:off x="474100" y="3869674"/>
              <a:ext cx="3573675" cy="1155500"/>
              <a:chOff x="474100" y="3869674"/>
              <a:chExt cx="3573675" cy="1155500"/>
            </a:xfrm>
          </p:grpSpPr>
          <p:grpSp>
            <p:nvGrpSpPr>
              <p:cNvPr id="320" name="Google Shape;320;g158d1fed3ca_2_160"/>
              <p:cNvGrpSpPr/>
              <p:nvPr/>
            </p:nvGrpSpPr>
            <p:grpSpPr>
              <a:xfrm>
                <a:off x="1864200" y="4479274"/>
                <a:ext cx="1091800" cy="545900"/>
                <a:chOff x="1407000" y="4479274"/>
                <a:chExt cx="1091800" cy="545900"/>
              </a:xfrm>
            </p:grpSpPr>
            <p:pic>
              <p:nvPicPr>
                <p:cNvPr id="321" name="Google Shape;321;g158d1fed3ca_2_16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407000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2" name="Google Shape;322;g158d1fed3ca_2_16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952900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23" name="Google Shape;323;g158d1fed3ca_2_160"/>
              <p:cNvGrpSpPr/>
              <p:nvPr/>
            </p:nvGrpSpPr>
            <p:grpSpPr>
              <a:xfrm>
                <a:off x="1864200" y="3869674"/>
                <a:ext cx="2183575" cy="545900"/>
                <a:chOff x="1407000" y="4479274"/>
                <a:chExt cx="2183575" cy="545900"/>
              </a:xfrm>
            </p:grpSpPr>
            <p:pic>
              <p:nvPicPr>
                <p:cNvPr id="324" name="Google Shape;324;g158d1fed3ca_2_16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407000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5" name="Google Shape;325;g158d1fed3ca_2_16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952900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6" name="Google Shape;326;g158d1fed3ca_2_16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2498788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7" name="Google Shape;327;g158d1fed3ca_2_16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3044675" y="4479274"/>
                  <a:ext cx="545900" cy="54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8" name="Google Shape;328;g158d1fed3ca_2_160"/>
              <p:cNvSpPr txBox="1"/>
              <p:nvPr/>
            </p:nvSpPr>
            <p:spPr>
              <a:xfrm>
                <a:off x="474100" y="3942525"/>
                <a:ext cx="1485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GitHub main</a:t>
                </a:r>
                <a:endParaRPr b="0" i="0" sz="1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329" name="Google Shape;329;g158d1fed3ca_2_160"/>
            <p:cNvSpPr txBox="1"/>
            <p:nvPr/>
          </p:nvSpPr>
          <p:spPr>
            <a:xfrm>
              <a:off x="474100" y="4552125"/>
              <a:ext cx="1387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  <a:endPara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30" name="Google Shape;330;g158d1fed3ca_2_1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435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1" name="Google Shape;331;g158d1fed3ca_2_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0300" y="1126474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158d1fed3ca_2_1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52900" y="4174474"/>
            <a:ext cx="545900" cy="54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g158d1fed3ca_2_160"/>
          <p:cNvCxnSpPr/>
          <p:nvPr/>
        </p:nvCxnSpPr>
        <p:spPr>
          <a:xfrm>
            <a:off x="3265725" y="2563575"/>
            <a:ext cx="16200" cy="13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4" name="Google Shape;334;g158d1fed3ca_2_160"/>
          <p:cNvSpPr txBox="1"/>
          <p:nvPr/>
        </p:nvSpPr>
        <p:spPr>
          <a:xfrm>
            <a:off x="4239975" y="2139050"/>
            <a:ext cx="4784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 origin branch_name</a:t>
            </a:r>
            <a:endParaRPr b="0" i="1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g158d1fed3ca_2_160"/>
          <p:cNvSpPr txBox="1"/>
          <p:nvPr/>
        </p:nvSpPr>
        <p:spPr>
          <a:xfrm>
            <a:off x="3684200" y="4190875"/>
            <a:ext cx="12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origin/main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g158d1fed3ca_2_160"/>
          <p:cNvSpPr txBox="1"/>
          <p:nvPr/>
        </p:nvSpPr>
        <p:spPr>
          <a:xfrm>
            <a:off x="5029175" y="1015425"/>
            <a:ext cx="387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integrate the changes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might hit a conflict if the same section of a file was modified by a green and yellow commits.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g158d1fed3ca_2_160"/>
          <p:cNvSpPr txBox="1"/>
          <p:nvPr/>
        </p:nvSpPr>
        <p:spPr>
          <a:xfrm>
            <a:off x="70750" y="3510650"/>
            <a:ext cx="194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conflict!!!!</a:t>
            </a:r>
            <a:endParaRPr b="1" i="0" sz="16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38" name="Google Shape;338;g158d1fed3ca_2_160"/>
          <p:cNvCxnSpPr>
            <a:stCxn id="337" idx="3"/>
            <a:endCxn id="332" idx="0"/>
          </p:cNvCxnSpPr>
          <p:nvPr/>
        </p:nvCxnSpPr>
        <p:spPr>
          <a:xfrm>
            <a:off x="2019250" y="3726200"/>
            <a:ext cx="206700" cy="44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39" name="Google Shape;339;g158d1fed3ca_2_160"/>
          <p:cNvGrpSpPr/>
          <p:nvPr/>
        </p:nvGrpSpPr>
        <p:grpSpPr>
          <a:xfrm>
            <a:off x="5445600" y="4174474"/>
            <a:ext cx="1091800" cy="545900"/>
            <a:chOff x="1407000" y="4479274"/>
            <a:chExt cx="1091800" cy="545900"/>
          </a:xfrm>
        </p:grpSpPr>
        <p:pic>
          <p:nvPicPr>
            <p:cNvPr id="340" name="Google Shape;340;g158d1fed3ca_2_1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070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g158d1fed3ca_2_1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Google Shape;342;g158d1fed3ca_2_160"/>
          <p:cNvGrpSpPr/>
          <p:nvPr/>
        </p:nvGrpSpPr>
        <p:grpSpPr>
          <a:xfrm>
            <a:off x="7070788" y="4174474"/>
            <a:ext cx="1091787" cy="545900"/>
            <a:chOff x="3641788" y="4479274"/>
            <a:chExt cx="1091787" cy="545900"/>
          </a:xfrm>
        </p:grpSpPr>
        <p:pic>
          <p:nvPicPr>
            <p:cNvPr id="343" name="Google Shape;343;g158d1fed3ca_2_1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41788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g158d1fed3ca_2_1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87675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5" name="Google Shape;345;g158d1fed3ca_2_1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4900" y="4174474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58d1fed3ca_2_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0075" y="4174474"/>
            <a:ext cx="545900" cy="54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g158d1fed3ca_2_160"/>
          <p:cNvCxnSpPr/>
          <p:nvPr/>
        </p:nvCxnSpPr>
        <p:spPr>
          <a:xfrm>
            <a:off x="3608625" y="2514600"/>
            <a:ext cx="2188200" cy="15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g158d1fed3ca_2_160"/>
          <p:cNvSpPr txBox="1"/>
          <p:nvPr/>
        </p:nvSpPr>
        <p:spPr>
          <a:xfrm>
            <a:off x="6237575" y="3634800"/>
            <a:ext cx="266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conflict</a:t>
            </a:r>
            <a:endParaRPr b="1" i="0" sz="16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g158d1fed3ca_2_160"/>
          <p:cNvSpPr txBox="1"/>
          <p:nvPr/>
        </p:nvSpPr>
        <p:spPr>
          <a:xfrm>
            <a:off x="460800" y="478550"/>
            <a:ext cx="7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 COMMAND</a:t>
            </a:r>
            <a:endParaRPr b="1" sz="2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402425" y="1038675"/>
            <a:ext cx="82518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an online </a:t>
            </a:r>
            <a:r>
              <a:rPr b="1" i="0" lang="en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hosting service for git repositories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706" y="3026475"/>
            <a:ext cx="1309801" cy="130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5">
            <a:alphaModFix/>
          </a:blip>
          <a:srcRect b="38520" l="13325" r="12591" t="11480"/>
          <a:stretch/>
        </p:blipFill>
        <p:spPr>
          <a:xfrm>
            <a:off x="4392850" y="2152650"/>
            <a:ext cx="3810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537000" y="433850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4C3F5"/>
                </a:solidFill>
              </a:rPr>
              <a:t>WHAT IS GITHUB?</a:t>
            </a:r>
            <a:endParaRPr b="1" sz="2000">
              <a:solidFill>
                <a:srgbClr val="64C3F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8d1fed3ca_2_0"/>
          <p:cNvSpPr txBox="1"/>
          <p:nvPr/>
        </p:nvSpPr>
        <p:spPr>
          <a:xfrm>
            <a:off x="2698151" y="21026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FORKS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0" name="Google Shape;3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3"/>
          <p:cNvSpPr txBox="1"/>
          <p:nvPr/>
        </p:nvSpPr>
        <p:spPr>
          <a:xfrm>
            <a:off x="323850" y="1093075"/>
            <a:ext cx="83814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fork is a </a:t>
            </a:r>
            <a:r>
              <a:rPr b="1" i="0" lang="en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GitHub copy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another GitHub repo for which we will become the </a:t>
            </a:r>
            <a:r>
              <a:rPr b="1" i="0" lang="en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OWNERS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forked repo can be “cloned” as any other repo.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“push” local changes into our forked repo but not in the original repo.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have owner privilege on the “forked” repo but not in the original user’s repo.</a:t>
            </a:r>
            <a:endParaRPr b="1" i="0" sz="1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393475" y="478550"/>
            <a:ext cx="7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4C3F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FORK?</a:t>
            </a:r>
            <a:endParaRPr b="1" sz="2100">
              <a:solidFill>
                <a:srgbClr val="64C3F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7" name="Google Shape;367;g158d1fed3ca_2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58d1fed3ca_2_216"/>
          <p:cNvPicPr preferRelativeResize="0"/>
          <p:nvPr/>
        </p:nvPicPr>
        <p:blipFill rotWithShape="1">
          <a:blip r:embed="rId4">
            <a:alphaModFix/>
          </a:blip>
          <a:srcRect b="38520" l="13325" r="12591" t="11480"/>
          <a:stretch/>
        </p:blipFill>
        <p:spPr>
          <a:xfrm>
            <a:off x="754300" y="2362203"/>
            <a:ext cx="1831750" cy="123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58d1fed3ca_2_216"/>
          <p:cNvPicPr preferRelativeResize="0"/>
          <p:nvPr/>
        </p:nvPicPr>
        <p:blipFill rotWithShape="1">
          <a:blip r:embed="rId4">
            <a:alphaModFix/>
          </a:blip>
          <a:srcRect b="38520" l="13325" r="12591" t="11480"/>
          <a:stretch/>
        </p:blipFill>
        <p:spPr>
          <a:xfrm>
            <a:off x="6289700" y="2362203"/>
            <a:ext cx="1831751" cy="123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58d1fed3ca_2_2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8173" y="1116575"/>
            <a:ext cx="1076876" cy="10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58d1fed3ca_2_2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5348" y="1132925"/>
            <a:ext cx="1076876" cy="107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g158d1fed3ca_2_216"/>
          <p:cNvCxnSpPr/>
          <p:nvPr/>
        </p:nvCxnSpPr>
        <p:spPr>
          <a:xfrm>
            <a:off x="2999025" y="2971800"/>
            <a:ext cx="2797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73" name="Google Shape;373;g158d1fed3ca_2_216"/>
          <p:cNvGrpSpPr/>
          <p:nvPr/>
        </p:nvGrpSpPr>
        <p:grpSpPr>
          <a:xfrm>
            <a:off x="1126950" y="2840974"/>
            <a:ext cx="1091800" cy="545900"/>
            <a:chOff x="1407000" y="4479274"/>
            <a:chExt cx="1091800" cy="545900"/>
          </a:xfrm>
        </p:grpSpPr>
        <p:pic>
          <p:nvPicPr>
            <p:cNvPr id="374" name="Google Shape;374;g158d1fed3ca_2_2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070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g158d1fed3ca_2_2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6" name="Google Shape;376;g158d1fed3ca_2_2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85350" y="2783662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58d1fed3ca_2_2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2550" y="2783662"/>
            <a:ext cx="545900" cy="5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158d1fed3ca_2_216"/>
          <p:cNvSpPr txBox="1"/>
          <p:nvPr/>
        </p:nvSpPr>
        <p:spPr>
          <a:xfrm>
            <a:off x="3771900" y="2351325"/>
            <a:ext cx="10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58d1fed3ca_2_216"/>
          <p:cNvSpPr txBox="1"/>
          <p:nvPr/>
        </p:nvSpPr>
        <p:spPr>
          <a:xfrm>
            <a:off x="393475" y="478550"/>
            <a:ext cx="7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4C3F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FORK?</a:t>
            </a:r>
            <a:endParaRPr b="1" sz="2100">
              <a:solidFill>
                <a:srgbClr val="64C3F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g158d1fed3ca_2_216"/>
          <p:cNvSpPr txBox="1"/>
          <p:nvPr/>
        </p:nvSpPr>
        <p:spPr>
          <a:xfrm>
            <a:off x="2278225" y="1454913"/>
            <a:ext cx="9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endParaRPr/>
          </a:p>
        </p:txBody>
      </p:sp>
      <p:sp>
        <p:nvSpPr>
          <p:cNvPr id="381" name="Google Shape;381;g158d1fed3ca_2_216"/>
          <p:cNvSpPr txBox="1"/>
          <p:nvPr/>
        </p:nvSpPr>
        <p:spPr>
          <a:xfrm>
            <a:off x="7957588" y="1474225"/>
            <a:ext cx="9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86" name="Google Shape;386;g158d1fed3ca_2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Google Shape;387;g158d1fed3ca_2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158d1fed3ca_2_208"/>
          <p:cNvSpPr txBox="1"/>
          <p:nvPr/>
        </p:nvSpPr>
        <p:spPr>
          <a:xfrm>
            <a:off x="323850" y="940675"/>
            <a:ext cx="83814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Fork the IronHack lab (</a:t>
            </a:r>
            <a:r>
              <a:rPr b="0" i="0" lang="en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will become the owner of the FORK, not the original </a:t>
            </a:r>
            <a:r>
              <a:rPr lang="en" sz="1900">
                <a:solidFill>
                  <a:srgbClr val="FF0000"/>
                </a:solidFill>
              </a:rPr>
              <a:t>GitHub repo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 your fork into your computer.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lab instructions.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your changes to the staging area: </a:t>
            </a:r>
            <a:r>
              <a:rPr b="0" i="1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file_name</a:t>
            </a:r>
            <a:endParaRPr b="0" i="1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1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a commit: </a:t>
            </a:r>
            <a:r>
              <a:rPr b="0" i="1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-m “Solution added”</a:t>
            </a:r>
            <a:endParaRPr b="0" i="1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your commit to your fork: </a:t>
            </a:r>
            <a:r>
              <a:rPr b="0" i="1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origin main</a:t>
            </a:r>
            <a:endParaRPr b="0" i="1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and paste the url of your fork into the student portal.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58d1fed3ca_2_208"/>
          <p:cNvSpPr txBox="1"/>
          <p:nvPr/>
        </p:nvSpPr>
        <p:spPr>
          <a:xfrm>
            <a:off x="433850" y="321550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4C3F5"/>
                </a:solidFill>
              </a:rPr>
              <a:t>WORKFLOW TO WORK ON IRONHACK LABS</a:t>
            </a:r>
            <a:endParaRPr b="1" sz="2000">
              <a:solidFill>
                <a:srgbClr val="64C3F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4" name="Google Shape;394;g158d1fed3ca_2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58d1fed3ca_2_239"/>
          <p:cNvSpPr txBox="1"/>
          <p:nvPr/>
        </p:nvSpPr>
        <p:spPr>
          <a:xfrm>
            <a:off x="444304" y="473875"/>
            <a:ext cx="3980700" cy="314400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GIT:  How to work in a lab,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g158d1fed3ca_2_239"/>
          <p:cNvPicPr preferRelativeResize="0"/>
          <p:nvPr/>
        </p:nvPicPr>
        <p:blipFill rotWithShape="1">
          <a:blip r:embed="rId4">
            <a:alphaModFix/>
          </a:blip>
          <a:srcRect b="38520" l="13325" r="12591" t="11480"/>
          <a:stretch/>
        </p:blipFill>
        <p:spPr>
          <a:xfrm>
            <a:off x="754300" y="2362203"/>
            <a:ext cx="1831750" cy="123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58d1fed3ca_2_239"/>
          <p:cNvPicPr preferRelativeResize="0"/>
          <p:nvPr/>
        </p:nvPicPr>
        <p:blipFill rotWithShape="1">
          <a:blip r:embed="rId4">
            <a:alphaModFix/>
          </a:blip>
          <a:srcRect b="38520" l="13325" r="12591" t="11480"/>
          <a:stretch/>
        </p:blipFill>
        <p:spPr>
          <a:xfrm>
            <a:off x="6289700" y="2362203"/>
            <a:ext cx="1831751" cy="123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58d1fed3ca_2_2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8173" y="1116575"/>
            <a:ext cx="1076876" cy="10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58d1fed3ca_2_2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5348" y="1132925"/>
            <a:ext cx="1076876" cy="107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g158d1fed3ca_2_239"/>
          <p:cNvCxnSpPr/>
          <p:nvPr/>
        </p:nvCxnSpPr>
        <p:spPr>
          <a:xfrm>
            <a:off x="2999025" y="2971800"/>
            <a:ext cx="2797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01" name="Google Shape;401;g158d1fed3ca_2_239"/>
          <p:cNvGrpSpPr/>
          <p:nvPr/>
        </p:nvGrpSpPr>
        <p:grpSpPr>
          <a:xfrm>
            <a:off x="1126950" y="2840974"/>
            <a:ext cx="1091800" cy="545900"/>
            <a:chOff x="1407000" y="4479274"/>
            <a:chExt cx="1091800" cy="545900"/>
          </a:xfrm>
        </p:grpSpPr>
        <p:pic>
          <p:nvPicPr>
            <p:cNvPr id="402" name="Google Shape;402;g158d1fed3ca_2_2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070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g158d1fed3ca_2_2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4" name="Google Shape;404;g158d1fed3ca_2_2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85350" y="2783662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158d1fed3ca_2_2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2550" y="2783662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58d1fed3ca_2_2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28532" y="4049601"/>
            <a:ext cx="990500" cy="9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g158d1fed3ca_2_239"/>
          <p:cNvCxnSpPr/>
          <p:nvPr/>
        </p:nvCxnSpPr>
        <p:spPr>
          <a:xfrm>
            <a:off x="7205575" y="3674826"/>
            <a:ext cx="18300" cy="45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8" name="Google Shape;408;g158d1fed3ca_2_239"/>
          <p:cNvSpPr txBox="1"/>
          <p:nvPr/>
        </p:nvSpPr>
        <p:spPr>
          <a:xfrm>
            <a:off x="2514600" y="1436925"/>
            <a:ext cx="22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Ironhack lab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58d1fed3ca_2_239"/>
          <p:cNvSpPr txBox="1"/>
          <p:nvPr/>
        </p:nvSpPr>
        <p:spPr>
          <a:xfrm>
            <a:off x="8115300" y="1469575"/>
            <a:ext cx="10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58d1fed3ca_2_239"/>
          <p:cNvSpPr txBox="1"/>
          <p:nvPr/>
        </p:nvSpPr>
        <p:spPr>
          <a:xfrm>
            <a:off x="3771900" y="2351325"/>
            <a:ext cx="10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58d1fed3ca_2_239"/>
          <p:cNvSpPr txBox="1"/>
          <p:nvPr/>
        </p:nvSpPr>
        <p:spPr>
          <a:xfrm>
            <a:off x="7701650" y="3744675"/>
            <a:ext cx="13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g158d1fed3ca_2_239"/>
          <p:cNvCxnSpPr/>
          <p:nvPr/>
        </p:nvCxnSpPr>
        <p:spPr>
          <a:xfrm rot="10800000">
            <a:off x="6976975" y="3674826"/>
            <a:ext cx="18300" cy="45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Google Shape;413;g158d1fed3ca_2_239"/>
          <p:cNvSpPr txBox="1"/>
          <p:nvPr/>
        </p:nvSpPr>
        <p:spPr>
          <a:xfrm>
            <a:off x="5829300" y="3766450"/>
            <a:ext cx="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58d1fed3ca_2_239"/>
          <p:cNvSpPr txBox="1"/>
          <p:nvPr/>
        </p:nvSpPr>
        <p:spPr>
          <a:xfrm>
            <a:off x="7935675" y="4294425"/>
            <a:ext cx="1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58d1fed3ca_2_239"/>
          <p:cNvSpPr txBox="1"/>
          <p:nvPr/>
        </p:nvSpPr>
        <p:spPr>
          <a:xfrm>
            <a:off x="8088075" y="2694225"/>
            <a:ext cx="1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58d1fed3ca_2_239"/>
          <p:cNvSpPr txBox="1"/>
          <p:nvPr/>
        </p:nvSpPr>
        <p:spPr>
          <a:xfrm>
            <a:off x="832575" y="3767375"/>
            <a:ext cx="1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upstream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 txBox="1"/>
          <p:nvPr/>
        </p:nvSpPr>
        <p:spPr>
          <a:xfrm>
            <a:off x="2698151" y="24074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PULL REQUEST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6" name="Google Shape;4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7" name="Google Shape;4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5"/>
          <p:cNvSpPr txBox="1"/>
          <p:nvPr/>
        </p:nvSpPr>
        <p:spPr>
          <a:xfrm>
            <a:off x="402425" y="1189839"/>
            <a:ext cx="8447700" cy="3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pull request is a “request” to add the your changes of a clone</a:t>
            </a:r>
            <a:r>
              <a:rPr lang="en" sz="1900"/>
              <a:t>d GitHub repo into the original GitHub repo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owner of the repo, will get an email notification.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owner can accept or reject your pull request.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5"/>
          <p:cNvSpPr txBox="1"/>
          <p:nvPr/>
        </p:nvSpPr>
        <p:spPr>
          <a:xfrm>
            <a:off x="402350" y="402350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4C3F5"/>
                </a:solidFill>
              </a:rPr>
              <a:t>WHAT IS A PULL REQUEST?</a:t>
            </a:r>
            <a:endParaRPr b="1" sz="2000">
              <a:solidFill>
                <a:srgbClr val="64C3F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34" name="Google Shape;4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6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6"/>
          <p:cNvSpPr txBox="1"/>
          <p:nvPr/>
        </p:nvSpPr>
        <p:spPr>
          <a:xfrm>
            <a:off x="402425" y="1176350"/>
            <a:ext cx="4807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16"/>
          <p:cNvSpPr txBox="1"/>
          <p:nvPr/>
        </p:nvSpPr>
        <p:spPr>
          <a:xfrm>
            <a:off x="1360775" y="2329025"/>
            <a:ext cx="60840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https://git-scm.com/book/en/v2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6"/>
          <p:cNvSpPr txBox="1"/>
          <p:nvPr/>
        </p:nvSpPr>
        <p:spPr>
          <a:xfrm>
            <a:off x="581675" y="581675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OFFICIAL DOCUMENTATION</a:t>
            </a:r>
            <a:endParaRPr b="1"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443" name="Google Shape;4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/>
        </p:nvSpPr>
        <p:spPr>
          <a:xfrm>
            <a:off x="385725" y="1166025"/>
            <a:ext cx="84408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 your git repositories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Collaborate with other developers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open source projects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 your coding capabilities to hiring managers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581675" y="433550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</a:rPr>
              <a:t>GITHUB: REASONS TO HAVE AN ACCOUNT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4" name="Google Shape;134;gff2af078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ff2af0781b_0_0"/>
          <p:cNvSpPr txBox="1"/>
          <p:nvPr/>
        </p:nvSpPr>
        <p:spPr>
          <a:xfrm>
            <a:off x="385725" y="1166025"/>
            <a:ext cx="84408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create a GitHub account, you must go to: 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create an account.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 can create as many “repos” on GitHub as you want.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they have nothing to do with your “local git repos” in your computer unless you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“link”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other.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ff2af0781b_0_0"/>
          <p:cNvSpPr txBox="1"/>
          <p:nvPr/>
        </p:nvSpPr>
        <p:spPr>
          <a:xfrm>
            <a:off x="595150" y="420100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</a:rPr>
              <a:t>GITHUB: CREATING AN ACCOUNT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1" name="Google Shape;141;g223500c2c8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23500c2c80_0_0"/>
          <p:cNvSpPr txBox="1"/>
          <p:nvPr/>
        </p:nvSpPr>
        <p:spPr>
          <a:xfrm>
            <a:off x="385725" y="1013625"/>
            <a:ext cx="84408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Linking GitHub and Git repos will allow us to upload our local commits to our GitHub repos. Here is how to do it.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it remote -v                 </a:t>
            </a:r>
            <a:r>
              <a:rPr b="0" i="1" lang="en" sz="13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to check the remote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remote add origin &lt;github_url&gt;  </a:t>
            </a:r>
            <a:r>
              <a:rPr b="0" i="1" lang="en" sz="13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link is the link to the repo on GitHub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remote -v                 </a:t>
            </a:r>
            <a:r>
              <a:rPr b="0" i="1" lang="en" sz="13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to check if it is added properly</a:t>
            </a:r>
            <a:endParaRPr b="0" i="1" sz="1300" u="none" cap="none" strike="noStrike">
              <a:solidFill>
                <a:srgbClr val="999988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223500c2c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498" y="2948225"/>
            <a:ext cx="864800" cy="9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23500c2c8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400" y="2782300"/>
            <a:ext cx="1180101" cy="11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23500c2c8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4450" y="4218276"/>
            <a:ext cx="696627" cy="6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23500c2c80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0825" y="4218275"/>
            <a:ext cx="696627" cy="6966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g223500c2c80_0_0"/>
          <p:cNvCxnSpPr/>
          <p:nvPr/>
        </p:nvCxnSpPr>
        <p:spPr>
          <a:xfrm>
            <a:off x="2507125" y="3974775"/>
            <a:ext cx="30969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148" name="Google Shape;148;g223500c2c80_0_0"/>
          <p:cNvSpPr txBox="1"/>
          <p:nvPr/>
        </p:nvSpPr>
        <p:spPr>
          <a:xfrm>
            <a:off x="2722850" y="3369150"/>
            <a:ext cx="62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git remote add origin &lt;githu_url&gt;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223500c2c80_0_0"/>
          <p:cNvSpPr txBox="1"/>
          <p:nvPr/>
        </p:nvSpPr>
        <p:spPr>
          <a:xfrm>
            <a:off x="7152425" y="3288075"/>
            <a:ext cx="20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223500c2c80_0_0"/>
          <p:cNvSpPr txBox="1"/>
          <p:nvPr/>
        </p:nvSpPr>
        <p:spPr>
          <a:xfrm>
            <a:off x="622075" y="460500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</a:rPr>
              <a:t>LINKING  A LOCAL REPO AND A GITHUB REPO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cee39477e_1_13"/>
          <p:cNvSpPr txBox="1"/>
          <p:nvPr/>
        </p:nvSpPr>
        <p:spPr>
          <a:xfrm>
            <a:off x="2698151" y="21026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CLONING REPOS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850" y="1524000"/>
            <a:ext cx="3619500" cy="361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1"/>
          <p:cNvGrpSpPr/>
          <p:nvPr/>
        </p:nvGrpSpPr>
        <p:grpSpPr>
          <a:xfrm>
            <a:off x="1254600" y="2040874"/>
            <a:ext cx="2183575" cy="545900"/>
            <a:chOff x="1407000" y="4479274"/>
            <a:chExt cx="2183575" cy="545900"/>
          </a:xfrm>
        </p:grpSpPr>
        <p:pic>
          <p:nvPicPr>
            <p:cNvPr id="163" name="Google Shape;163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070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98788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4675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11"/>
          <p:cNvGrpSpPr/>
          <p:nvPr/>
        </p:nvGrpSpPr>
        <p:grpSpPr>
          <a:xfrm>
            <a:off x="5698950" y="2917174"/>
            <a:ext cx="2183575" cy="545900"/>
            <a:chOff x="1407000" y="4479274"/>
            <a:chExt cx="2183575" cy="545900"/>
          </a:xfrm>
        </p:grpSpPr>
        <p:pic>
          <p:nvPicPr>
            <p:cNvPr id="168" name="Google Shape;168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070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98788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44675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2" name="Google Shape;172;p11"/>
          <p:cNvCxnSpPr/>
          <p:nvPr/>
        </p:nvCxnSpPr>
        <p:spPr>
          <a:xfrm>
            <a:off x="3722925" y="2465625"/>
            <a:ext cx="1698300" cy="65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11"/>
          <p:cNvSpPr txBox="1"/>
          <p:nvPr/>
        </p:nvSpPr>
        <p:spPr>
          <a:xfrm>
            <a:off x="4474025" y="1524000"/>
            <a:ext cx="470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clone url</a:t>
            </a:r>
            <a:endParaRPr b="1" i="0" sz="2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7">
            <a:alphaModFix/>
          </a:blip>
          <a:srcRect b="38520" l="13325" r="12591" t="11480"/>
          <a:stretch/>
        </p:blipFill>
        <p:spPr>
          <a:xfrm>
            <a:off x="906700" y="1066800"/>
            <a:ext cx="2847741" cy="19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/>
          <p:nvPr/>
        </p:nvSpPr>
        <p:spPr>
          <a:xfrm>
            <a:off x="555175" y="3380025"/>
            <a:ext cx="454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you’re not inside another local repo!!!! (type `git status` before)</a:t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279425" y="860625"/>
            <a:ext cx="58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Cloning a GitHub repository is the process of creating a local copy of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repository.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411525" y="406625"/>
            <a:ext cx="77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CLONE A GITHUB REPO</a:t>
            </a:r>
            <a:endParaRPr b="1" sz="18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2" name="Google Shape;182;gff2af0781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ff2af0781b_0_9"/>
          <p:cNvSpPr txBox="1"/>
          <p:nvPr/>
        </p:nvSpPr>
        <p:spPr>
          <a:xfrm>
            <a:off x="385725" y="937425"/>
            <a:ext cx="82701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GitHub url of the repo that we want to clone.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 terminal in our system and move to the folder in which we want to have the clone.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that there is no existing repo in the selected folder and type.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(it should return that there is no repo)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 &lt;url&gt;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gff2af0781b_0_9"/>
          <p:cNvGrpSpPr/>
          <p:nvPr/>
        </p:nvGrpSpPr>
        <p:grpSpPr>
          <a:xfrm>
            <a:off x="5500517" y="3407212"/>
            <a:ext cx="3676133" cy="1637869"/>
            <a:chOff x="5500517" y="3407212"/>
            <a:chExt cx="3676133" cy="1637869"/>
          </a:xfrm>
        </p:grpSpPr>
        <p:grpSp>
          <p:nvGrpSpPr>
            <p:cNvPr id="185" name="Google Shape;185;gff2af0781b_0_9"/>
            <p:cNvGrpSpPr/>
            <p:nvPr/>
          </p:nvGrpSpPr>
          <p:grpSpPr>
            <a:xfrm>
              <a:off x="5500517" y="3407212"/>
              <a:ext cx="1953271" cy="1637869"/>
              <a:chOff x="6948500" y="228601"/>
              <a:chExt cx="2079275" cy="1371175"/>
            </a:xfrm>
          </p:grpSpPr>
          <p:pic>
            <p:nvPicPr>
              <p:cNvPr id="186" name="Google Shape;186;gff2af0781b_0_9"/>
              <p:cNvPicPr preferRelativeResize="0"/>
              <p:nvPr/>
            </p:nvPicPr>
            <p:blipFill rotWithShape="1">
              <a:blip r:embed="rId4">
                <a:alphaModFix/>
              </a:blip>
              <a:srcRect b="34054" l="0" r="0" t="0"/>
              <a:stretch/>
            </p:blipFill>
            <p:spPr>
              <a:xfrm>
                <a:off x="6948500" y="228601"/>
                <a:ext cx="2079275" cy="1371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gff2af0781b_0_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8350322" y="1035886"/>
                <a:ext cx="447688" cy="3993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8" name="Google Shape;188;gff2af0781b_0_9"/>
            <p:cNvSpPr txBox="1"/>
            <p:nvPr/>
          </p:nvSpPr>
          <p:spPr>
            <a:xfrm>
              <a:off x="6433450" y="3679375"/>
              <a:ext cx="274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Current folder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Google Shape;189;gff2af0781b_0_9"/>
            <p:cNvSpPr txBox="1"/>
            <p:nvPr/>
          </p:nvSpPr>
          <p:spPr>
            <a:xfrm>
              <a:off x="7500250" y="4441375"/>
              <a:ext cx="140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Cloned folder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90" name="Google Shape;190;gff2af0781b_0_9"/>
          <p:cNvSpPr txBox="1"/>
          <p:nvPr/>
        </p:nvSpPr>
        <p:spPr>
          <a:xfrm>
            <a:off x="487425" y="473950"/>
            <a:ext cx="7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TO CLONE A GITHUB REPO</a:t>
            </a:r>
            <a:endParaRPr b="1" sz="2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8d1fed3ca_2_50"/>
          <p:cNvSpPr txBox="1"/>
          <p:nvPr/>
        </p:nvSpPr>
        <p:spPr>
          <a:xfrm>
            <a:off x="385725" y="937425"/>
            <a:ext cx="82701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clone a repo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 local git repo is initialized (we don’t need to type “git init”)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all the files from the GitHub repo are downloaded into the current folder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1"/>
                </a:solidFill>
              </a:rPr>
              <a:t>GitHub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 is automatically </a:t>
            </a:r>
            <a:r>
              <a:rPr lang="en" sz="1800">
                <a:solidFill>
                  <a:schemeClr val="dk1"/>
                </a:solidFill>
              </a:rPr>
              <a:t>“linked” with the local repo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GitHub repo is “labeled”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“origin” pointing to the original GitHub repository.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create our own commits in the </a:t>
            </a:r>
            <a:r>
              <a:rPr lang="en" sz="1800">
                <a:solidFill>
                  <a:schemeClr val="dk1"/>
                </a:solidFill>
              </a:rPr>
              <a:t>local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 </a:t>
            </a:r>
            <a:r>
              <a:rPr lang="en" sz="1800">
                <a:solidFill>
                  <a:schemeClr val="dk1"/>
                </a:solidFill>
              </a:rPr>
              <a:t>based on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files </a:t>
            </a:r>
            <a:r>
              <a:rPr lang="en" sz="1800">
                <a:solidFill>
                  <a:schemeClr val="dk1"/>
                </a:solidFill>
              </a:rPr>
              <a:t>downloaded</a:t>
            </a:r>
            <a:r>
              <a:rPr lang="en" sz="1800">
                <a:solidFill>
                  <a:schemeClr val="dk1"/>
                </a:solidFill>
              </a:rPr>
              <a:t> from the GitHub repository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However we will not be able to upload commits to the original repo unless we’re the owners of the GitHub repo!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“main” branch will be downloaded!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158d1fed3ca_2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1523" y="4267198"/>
            <a:ext cx="806699" cy="83274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58d1fed3ca_2_50"/>
          <p:cNvSpPr txBox="1"/>
          <p:nvPr/>
        </p:nvSpPr>
        <p:spPr>
          <a:xfrm>
            <a:off x="420400" y="423100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 OF CLONED REPOS</a:t>
            </a:r>
            <a:endParaRPr b="1"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