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63" d="100"/>
          <a:sy n="63" d="100"/>
        </p:scale>
        <p:origin x="4936" y="738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145153608"/>
        <c:axId val="2038036200"/>
      </c:scatterChart>
      <c:valAx>
        <c:axId val="-2145153608"/>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38036200"/>
        <c:crosses val="autoZero"/>
        <c:crossBetween val="midCat"/>
      </c:valAx>
      <c:valAx>
        <c:axId val="2038036200"/>
        <c:scaling>
          <c:orientation val="minMax"/>
        </c:scaling>
        <c:delete val="0"/>
        <c:axPos val="l"/>
        <c:majorGridlines/>
        <c:numFmt formatCode="&quot;$&quot;#,##0.00_);[Red]\(&quot;$&quot;#,##0.00\)" sourceLinked="1"/>
        <c:majorTickMark val="out"/>
        <c:minorTickMark val="none"/>
        <c:tickLblPos val="nextTo"/>
        <c:txPr>
          <a:bodyPr/>
          <a:lstStyle/>
          <a:p>
            <a:pPr>
              <a:defRPr sz="2500"/>
            </a:pPr>
            <a:endParaRPr lang="en-US"/>
          </a:p>
        </c:txPr>
        <c:crossAx val="-2145153608"/>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058361832"/>
        <c:axId val="-2144902392"/>
      </c:scatterChart>
      <c:valAx>
        <c:axId val="2058361832"/>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144902392"/>
        <c:crosses val="autoZero"/>
        <c:crossBetween val="midCat"/>
        <c:majorUnit val="4.0"/>
      </c:valAx>
      <c:valAx>
        <c:axId val="-2144902392"/>
        <c:scaling>
          <c:orientation val="minMax"/>
        </c:scaling>
        <c:delete val="0"/>
        <c:axPos val="l"/>
        <c:majorGridlines/>
        <c:numFmt formatCode="&quot;$&quot;#,##0_);[Red]\(&quot;$&quot;#,##0\)" sourceLinked="1"/>
        <c:majorTickMark val="out"/>
        <c:minorTickMark val="none"/>
        <c:tickLblPos val="nextTo"/>
        <c:txPr>
          <a:bodyPr/>
          <a:lstStyle/>
          <a:p>
            <a:pPr>
              <a:defRPr sz="2500"/>
            </a:pPr>
            <a:endParaRPr lang="en-US"/>
          </a:p>
        </c:txPr>
        <c:crossAx val="2058361832"/>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Businesses</a:t>
            </a:r>
            <a:r>
              <a:rPr lang="en-US" sz="3200" baseline="0"/>
              <a:t> Growth Over time</a:t>
            </a:r>
            <a:endParaRPr lang="en-US" sz="3200"/>
          </a:p>
        </c:rich>
      </c:tx>
      <c:layout/>
      <c:overlay val="0"/>
    </c:title>
    <c:autoTitleDeleted val="0"/>
    <c:plotArea>
      <c:layout/>
      <c:scatterChart>
        <c:scatterStyle val="smoothMarker"/>
        <c:varyColors val="0"/>
        <c:ser>
          <c:idx val="0"/>
          <c:order val="0"/>
          <c:marker>
            <c:symbol val="none"/>
          </c:marker>
          <c:xVal>
            <c:numRef>
              <c:f>Sheet1!$C$7:$C$10</c:f>
              <c:numCache>
                <c:formatCode>General</c:formatCode>
                <c:ptCount val="4"/>
                <c:pt idx="0">
                  <c:v>1.0</c:v>
                </c:pt>
                <c:pt idx="1">
                  <c:v>10.0</c:v>
                </c:pt>
                <c:pt idx="2">
                  <c:v>20.0</c:v>
                </c:pt>
                <c:pt idx="3">
                  <c:v>30.0</c:v>
                </c:pt>
              </c:numCache>
            </c:numRef>
          </c:xVal>
          <c:yVal>
            <c:numRef>
              <c:f>Sheet1!$D$7:$D$10</c:f>
              <c:numCache>
                <c:formatCode>General</c:formatCode>
                <c:ptCount val="4"/>
                <c:pt idx="0">
                  <c:v>629500.0</c:v>
                </c:pt>
                <c:pt idx="1">
                  <c:v>645642.0</c:v>
                </c:pt>
                <c:pt idx="2">
                  <c:v>678819.0</c:v>
                </c:pt>
                <c:pt idx="3">
                  <c:v>701432.0</c:v>
                </c:pt>
              </c:numCache>
            </c:numRef>
          </c:yVal>
          <c:smooth val="1"/>
        </c:ser>
        <c:dLbls>
          <c:showLegendKey val="0"/>
          <c:showVal val="0"/>
          <c:showCatName val="0"/>
          <c:showSerName val="0"/>
          <c:showPercent val="0"/>
          <c:showBubbleSize val="0"/>
        </c:dLbls>
        <c:axId val="2083841640"/>
        <c:axId val="2084084024"/>
      </c:scatterChart>
      <c:valAx>
        <c:axId val="2083841640"/>
        <c:scaling>
          <c:orientation val="minMax"/>
        </c:scaling>
        <c:delete val="0"/>
        <c:axPos val="b"/>
        <c:title>
          <c:tx>
            <c:rich>
              <a:bodyPr/>
              <a:lstStyle/>
              <a:p>
                <a:pPr>
                  <a:defRPr sz="2500"/>
                </a:pPr>
                <a:r>
                  <a:rPr lang="en-US" sz="2500" dirty="0" smtClean="0"/>
                  <a:t>Day</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84084024"/>
        <c:crosses val="autoZero"/>
        <c:crossBetween val="midCat"/>
      </c:valAx>
      <c:valAx>
        <c:axId val="2084084024"/>
        <c:scaling>
          <c:orientation val="minMax"/>
        </c:scaling>
        <c:delete val="0"/>
        <c:axPos val="l"/>
        <c:majorGridlines/>
        <c:title>
          <c:tx>
            <c:rich>
              <a:bodyPr rot="-5400000" vert="horz"/>
              <a:lstStyle/>
              <a:p>
                <a:pPr>
                  <a:defRPr sz="2500"/>
                </a:pPr>
                <a:r>
                  <a:rPr lang="en-US" sz="2500"/>
                  <a:t>Average</a:t>
                </a:r>
                <a:r>
                  <a:rPr lang="en-US" sz="2500" baseline="0"/>
                  <a:t> Business Worth</a:t>
                </a:r>
                <a:endParaRPr lang="en-US" sz="2500"/>
              </a:p>
            </c:rich>
          </c:tx>
          <c:layout/>
          <c:overlay val="0"/>
        </c:title>
        <c:numFmt formatCode="General" sourceLinked="1"/>
        <c:majorTickMark val="out"/>
        <c:minorTickMark val="none"/>
        <c:tickLblPos val="nextTo"/>
        <c:txPr>
          <a:bodyPr/>
          <a:lstStyle/>
          <a:p>
            <a:pPr>
              <a:defRPr sz="2500"/>
            </a:pPr>
            <a:endParaRPr lang="en-US"/>
          </a:p>
        </c:txPr>
        <c:crossAx val="2083841640"/>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Number of Births</a:t>
            </a:r>
            <a:r>
              <a:rPr lang="en-US" sz="3200" baseline="0"/>
              <a:t> and Deaths </a:t>
            </a:r>
            <a:endParaRPr lang="en-US" sz="3200"/>
          </a:p>
        </c:rich>
      </c:tx>
      <c:layout>
        <c:manualLayout>
          <c:xMode val="edge"/>
          <c:yMode val="edge"/>
          <c:x val="0.246591414491999"/>
          <c:y val="8.36462052202499E-5"/>
        </c:manualLayout>
      </c:layout>
      <c:overlay val="0"/>
    </c:title>
    <c:autoTitleDeleted val="0"/>
    <c:plotArea>
      <c:layout>
        <c:manualLayout>
          <c:layoutTarget val="inner"/>
          <c:xMode val="edge"/>
          <c:yMode val="edge"/>
          <c:x val="0.101316710411199"/>
          <c:y val="0.164814814814815"/>
          <c:w val="0.67415113735783"/>
          <c:h val="0.696296296296296"/>
        </c:manualLayout>
      </c:layout>
      <c:scatterChart>
        <c:scatterStyle val="smoothMarker"/>
        <c:varyColors val="0"/>
        <c:ser>
          <c:idx val="0"/>
          <c:order val="0"/>
          <c:tx>
            <c:v>Deaths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Sheet1!$B$7:$B$36</c:f>
              <c:numCache>
                <c:formatCode>General</c:formatCode>
                <c:ptCount val="30"/>
                <c:pt idx="0">
                  <c:v>0.0</c:v>
                </c:pt>
                <c:pt idx="1">
                  <c:v>0.0</c:v>
                </c:pt>
                <c:pt idx="2">
                  <c:v>0.0</c:v>
                </c:pt>
                <c:pt idx="3">
                  <c:v>1.0</c:v>
                </c:pt>
                <c:pt idx="4">
                  <c:v>1.0</c:v>
                </c:pt>
                <c:pt idx="5">
                  <c:v>3.0</c:v>
                </c:pt>
                <c:pt idx="6">
                  <c:v>3.0</c:v>
                </c:pt>
                <c:pt idx="7">
                  <c:v>3.0</c:v>
                </c:pt>
                <c:pt idx="8">
                  <c:v>3.0</c:v>
                </c:pt>
                <c:pt idx="9">
                  <c:v>3.0</c:v>
                </c:pt>
                <c:pt idx="10">
                  <c:v>3.0</c:v>
                </c:pt>
                <c:pt idx="11">
                  <c:v>4.0</c:v>
                </c:pt>
                <c:pt idx="12">
                  <c:v>4.0</c:v>
                </c:pt>
                <c:pt idx="13">
                  <c:v>4.0</c:v>
                </c:pt>
                <c:pt idx="14">
                  <c:v>4.0</c:v>
                </c:pt>
                <c:pt idx="15">
                  <c:v>6.0</c:v>
                </c:pt>
                <c:pt idx="16">
                  <c:v>6.0</c:v>
                </c:pt>
                <c:pt idx="17">
                  <c:v>7.0</c:v>
                </c:pt>
                <c:pt idx="18">
                  <c:v>7.0</c:v>
                </c:pt>
                <c:pt idx="19">
                  <c:v>7.0</c:v>
                </c:pt>
                <c:pt idx="20">
                  <c:v>8.0</c:v>
                </c:pt>
                <c:pt idx="21">
                  <c:v>11.0</c:v>
                </c:pt>
                <c:pt idx="22">
                  <c:v>11.0</c:v>
                </c:pt>
                <c:pt idx="23">
                  <c:v>11.0</c:v>
                </c:pt>
                <c:pt idx="24">
                  <c:v>11.0</c:v>
                </c:pt>
                <c:pt idx="25">
                  <c:v>13.0</c:v>
                </c:pt>
                <c:pt idx="26">
                  <c:v>13.0</c:v>
                </c:pt>
                <c:pt idx="27">
                  <c:v>13.0</c:v>
                </c:pt>
                <c:pt idx="28">
                  <c:v>13.0</c:v>
                </c:pt>
                <c:pt idx="29">
                  <c:v>13.0</c:v>
                </c:pt>
              </c:numCache>
            </c:numRef>
          </c:yVal>
          <c:smooth val="1"/>
        </c:ser>
        <c:ser>
          <c:idx val="1"/>
          <c:order val="1"/>
          <c:tx>
            <c:v>Births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Sheet1!$C$7:$C$36</c:f>
              <c:numCache>
                <c:formatCode>General</c:formatCode>
                <c:ptCount val="30"/>
                <c:pt idx="0">
                  <c:v>0.0</c:v>
                </c:pt>
                <c:pt idx="1">
                  <c:v>0.0</c:v>
                </c:pt>
                <c:pt idx="2">
                  <c:v>0.0</c:v>
                </c:pt>
                <c:pt idx="3">
                  <c:v>0.0</c:v>
                </c:pt>
                <c:pt idx="4">
                  <c:v>0.0</c:v>
                </c:pt>
                <c:pt idx="5">
                  <c:v>0.0</c:v>
                </c:pt>
                <c:pt idx="6">
                  <c:v>4.0</c:v>
                </c:pt>
                <c:pt idx="7">
                  <c:v>9.0</c:v>
                </c:pt>
                <c:pt idx="8">
                  <c:v>9.0</c:v>
                </c:pt>
                <c:pt idx="9">
                  <c:v>9.0</c:v>
                </c:pt>
                <c:pt idx="10">
                  <c:v>9.0</c:v>
                </c:pt>
                <c:pt idx="11">
                  <c:v>9.0</c:v>
                </c:pt>
                <c:pt idx="12">
                  <c:v>12.0</c:v>
                </c:pt>
                <c:pt idx="13">
                  <c:v>16.0</c:v>
                </c:pt>
                <c:pt idx="14">
                  <c:v>18.0</c:v>
                </c:pt>
                <c:pt idx="15">
                  <c:v>19.0</c:v>
                </c:pt>
                <c:pt idx="16">
                  <c:v>19.0</c:v>
                </c:pt>
                <c:pt idx="17">
                  <c:v>22.0</c:v>
                </c:pt>
                <c:pt idx="18">
                  <c:v>27.0</c:v>
                </c:pt>
                <c:pt idx="19">
                  <c:v>29.0</c:v>
                </c:pt>
                <c:pt idx="20">
                  <c:v>31.0</c:v>
                </c:pt>
                <c:pt idx="21">
                  <c:v>31.0</c:v>
                </c:pt>
                <c:pt idx="22">
                  <c:v>34.0</c:v>
                </c:pt>
                <c:pt idx="23">
                  <c:v>38.0</c:v>
                </c:pt>
                <c:pt idx="24">
                  <c:v>43.0</c:v>
                </c:pt>
                <c:pt idx="25">
                  <c:v>44.0</c:v>
                </c:pt>
                <c:pt idx="26">
                  <c:v>45.0</c:v>
                </c:pt>
                <c:pt idx="27">
                  <c:v>51.0</c:v>
                </c:pt>
                <c:pt idx="28">
                  <c:v>54.0</c:v>
                </c:pt>
                <c:pt idx="29">
                  <c:v>55.0</c:v>
                </c:pt>
              </c:numCache>
            </c:numRef>
          </c:yVal>
          <c:smooth val="1"/>
        </c:ser>
        <c:dLbls>
          <c:showLegendKey val="0"/>
          <c:showVal val="0"/>
          <c:showCatName val="0"/>
          <c:showSerName val="0"/>
          <c:showPercent val="0"/>
          <c:showBubbleSize val="0"/>
        </c:dLbls>
        <c:axId val="2132682920"/>
        <c:axId val="2132465912"/>
      </c:scatterChart>
      <c:valAx>
        <c:axId val="2132682920"/>
        <c:scaling>
          <c:orientation val="minMax"/>
        </c:scaling>
        <c:delete val="0"/>
        <c:axPos val="b"/>
        <c:title>
          <c:tx>
            <c:rich>
              <a:bodyPr/>
              <a:lstStyle/>
              <a:p>
                <a:pPr>
                  <a:defRPr/>
                </a:pPr>
                <a:r>
                  <a:rPr lang="en-US"/>
                  <a:t>Days</a:t>
                </a:r>
              </a:p>
            </c:rich>
          </c:tx>
          <c:layout>
            <c:manualLayout>
              <c:xMode val="edge"/>
              <c:yMode val="edge"/>
              <c:x val="0.393995406824147"/>
              <c:y val="0.912037037037037"/>
            </c:manualLayout>
          </c:layout>
          <c:overlay val="0"/>
        </c:title>
        <c:numFmt formatCode="General" sourceLinked="1"/>
        <c:majorTickMark val="out"/>
        <c:minorTickMark val="none"/>
        <c:tickLblPos val="nextTo"/>
        <c:crossAx val="2132465912"/>
        <c:crosses val="autoZero"/>
        <c:crossBetween val="midCat"/>
      </c:valAx>
      <c:valAx>
        <c:axId val="2132465912"/>
        <c:scaling>
          <c:orientation val="minMax"/>
          <c:min val="0.0"/>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r>
                  <a:rPr lang="en-US" sz="2400"/>
                  <a:t> </a:t>
                </a:r>
                <a:r>
                  <a:rPr lang="en-US" sz="2400" b="1" i="0" baseline="0">
                    <a:effectLst/>
                  </a:rPr>
                  <a:t>Number of Occurrences</a:t>
                </a:r>
                <a:endParaRPr lang="en-US" sz="2400">
                  <a:effectLst/>
                </a:endParaRPr>
              </a:p>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endParaRPr lang="en-US" sz="2400"/>
              </a:p>
            </c:rich>
          </c:tx>
          <c:layout/>
          <c:overlay val="0"/>
        </c:title>
        <c:numFmt formatCode="General" sourceLinked="1"/>
        <c:majorTickMark val="out"/>
        <c:minorTickMark val="none"/>
        <c:tickLblPos val="nextTo"/>
        <c:crossAx val="2132682920"/>
        <c:crosses val="autoZero"/>
        <c:crossBetween val="midCat"/>
      </c:valAx>
    </c:plotArea>
    <c:legend>
      <c:legendPos val="r"/>
      <c:layout>
        <c:manualLayout>
          <c:xMode val="edge"/>
          <c:yMode val="edge"/>
          <c:x val="0.823798337707786"/>
          <c:y val="0.422301326917469"/>
          <c:w val="0.16786832895888"/>
          <c:h val="0.185952901720618"/>
        </c:manualLayout>
      </c:layout>
      <c:overlay val="0"/>
      <c:txPr>
        <a:bodyPr/>
        <a:lstStyle/>
        <a:p>
          <a:pPr>
            <a:defRPr sz="24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4/28/15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6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6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6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6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6" Type="http://schemas.openxmlformats.org/officeDocument/2006/relationships/chart" Target="../charts/chart3.xml"/><Relationship Id="rId7" Type="http://schemas.openxmlformats.org/officeDocument/2006/relationships/chart" Target="../charts/chart4.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a:t>
            </a:r>
            <a:r>
              <a:rPr lang="en-US" dirty="0" smtClean="0"/>
              <a:t>has reduced </a:t>
            </a:r>
            <a:r>
              <a:rPr lang="en-US" dirty="0"/>
              <a:t>the </a:t>
            </a:r>
            <a:r>
              <a:rPr lang="en-US" dirty="0" smtClean="0"/>
              <a:t>price </a:t>
            </a:r>
            <a:r>
              <a:rPr lang="en-US" dirty="0"/>
              <a:t>of transportation and communication dramatically. This </a:t>
            </a:r>
            <a:r>
              <a:rPr lang="en-US" dirty="0" smtClean="0"/>
              <a:t>has led </a:t>
            </a:r>
            <a:r>
              <a:rPr lang="en-US" dirty="0"/>
              <a:t>to an increase in worldwide trade, which </a:t>
            </a:r>
            <a:r>
              <a:rPr lang="en-US" dirty="0" smtClean="0"/>
              <a:t>has greatly </a:t>
            </a:r>
            <a:r>
              <a:rPr lang="en-US" dirty="0"/>
              <a:t>expanded our economy. The increased economic activity </a:t>
            </a:r>
            <a:r>
              <a:rPr lang="en-US" dirty="0" smtClean="0"/>
              <a:t>has transformed </a:t>
            </a:r>
            <a:r>
              <a:rPr lang="en-US" dirty="0"/>
              <a:t>countries and built cities where none existed before. For this project, we will simulate the economy and vitality of such a city</a:t>
            </a:r>
            <a:r>
              <a:rPr lang="en-US" dirty="0" smtClean="0"/>
              <a:t>. </a:t>
            </a:r>
            <a:r>
              <a:rPr lang="en-US" dirty="0"/>
              <a:t>Ideally, we hope to understand how and why different starting conditions, such as the wealth and the disposition of its citizens, affect the overall </a:t>
            </a:r>
            <a:r>
              <a:rPr lang="en-US" dirty="0" smtClean="0"/>
              <a:t>prosperity.</a:t>
            </a:r>
          </a:p>
          <a:p>
            <a:pPr>
              <a:lnSpc>
                <a:spcPct val="150000"/>
              </a:lnSpc>
            </a:pPr>
            <a:endParaRPr lang="en-US" dirty="0"/>
          </a:p>
          <a:p>
            <a:pPr>
              <a:lnSpc>
                <a:spcPct val="150000"/>
              </a:lnSpc>
            </a:pPr>
            <a:r>
              <a:rPr lang="en-US" dirty="0" smtClean="0"/>
              <a:t>The city simulation includes a dynamic population, residences, businesses, and entertainment venues. As people interact with the world, each component of world changes. People’s skills and ambitions determine how their actions and outcome of model, such as the success of businesses.  In turn, businesses can expand or contract based on how hard their workers work</a:t>
            </a:r>
            <a:r>
              <a:rPr lang="en-US" dirty="0"/>
              <a:t>. People can </a:t>
            </a:r>
            <a:r>
              <a:rPr lang="en-US" dirty="0" smtClean="0"/>
              <a:t>also give </a:t>
            </a:r>
            <a:r>
              <a:rPr lang="en-US" dirty="0"/>
              <a:t>birth to children, who move into a new residence </a:t>
            </a:r>
            <a:r>
              <a:rPr lang="en-US" dirty="0" smtClean="0"/>
              <a:t>and become part of the world when </a:t>
            </a:r>
            <a:r>
              <a:rPr lang="en-US" dirty="0"/>
              <a:t>they grow up. </a:t>
            </a:r>
            <a:endParaRPr lang="en-US" dirty="0" smtClean="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518316"/>
            <a:ext cx="10302969" cy="13523680"/>
          </a:xfrm>
        </p:spPr>
        <p:txBody>
          <a:bodyPr/>
          <a:lstStyle/>
          <a:p>
            <a:r>
              <a:rPr lang="en-US" b="1" dirty="0" smtClean="0"/>
              <a:t>Overview</a:t>
            </a:r>
            <a:endParaRPr lang="en-US" dirty="0" smtClean="0"/>
          </a:p>
          <a:p>
            <a:r>
              <a:rPr lang="en-US" dirty="0" smtClean="0"/>
              <a:t>The simulation is an agent-based discrete-event simulator. Every hour, the simulator notifies all the entities (people and businesses) that time has passed, and the individuals and the other parts of the model update their properties.</a:t>
            </a:r>
          </a:p>
          <a:p>
            <a:endParaRPr lang="en-US" dirty="0" smtClean="0"/>
          </a:p>
          <a:p>
            <a:r>
              <a:rPr lang="en-US" b="1" dirty="0" smtClean="0"/>
              <a:t>People</a:t>
            </a:r>
          </a:p>
          <a:p>
            <a:r>
              <a:rPr lang="en-US" dirty="0" smtClean="0"/>
              <a:t>The people represent the agents in our simulation. Every day people have unique experiences; however, they always follow the circle of life.</a:t>
            </a:r>
          </a:p>
          <a:p>
            <a:r>
              <a:rPr lang="en-US"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p>
          <a:p>
            <a:endParaRPr lang="en-US" dirty="0" smtClean="0"/>
          </a:p>
          <a:p>
            <a:r>
              <a:rPr lang="en-US" b="1" dirty="0"/>
              <a:t>Businesses</a:t>
            </a:r>
          </a:p>
          <a:p>
            <a:r>
              <a:rPr lang="en-US" dirty="0"/>
              <a:t>In our model, </a:t>
            </a:r>
            <a:r>
              <a:rPr lang="en-US" dirty="0" smtClean="0"/>
              <a:t>the success of the businesses depends </a:t>
            </a:r>
            <a:r>
              <a:rPr lang="en-US" dirty="0"/>
              <a:t>on </a:t>
            </a:r>
            <a:r>
              <a:rPr lang="en-US" dirty="0" smtClean="0"/>
              <a:t>the </a:t>
            </a:r>
            <a:r>
              <a:rPr lang="en-US" dirty="0"/>
              <a:t>productivity of </a:t>
            </a:r>
            <a:r>
              <a:rPr lang="en-US" dirty="0" smtClean="0"/>
              <a:t>its workers. The productivity of the workforce depends on several factors, namely the ambition, skill, and general well being of the individuals.  Every five days, companies review their overall productivity and decide whether to expand or decline.  In the case when they expand, the net-worth of the company along with its pay and  number of employees increase.  They also make the decide whether to hire or fire employees based on their current workforce and those currently seeking a job.  There are four different types of businesses</a:t>
            </a:r>
            <a:r>
              <a:rPr lang="en-US" dirty="0"/>
              <a:t>: sales, manufacturing, research</a:t>
            </a:r>
            <a:r>
              <a:rPr lang="en-US" dirty="0" smtClean="0"/>
              <a:t>, finance</a:t>
            </a:r>
            <a:r>
              <a:rPr lang="en-US" dirty="0"/>
              <a:t>, </a:t>
            </a:r>
            <a:r>
              <a:rPr lang="en-US" dirty="0" smtClean="0"/>
              <a:t>and tech.  The quality and wage of the work depends on these types.  </a:t>
            </a:r>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176266"/>
            <a:ext cx="21421724" cy="1197243"/>
          </a:xfrm>
        </p:spPr>
        <p:txBody>
          <a:bodyPr/>
          <a:lstStyle/>
          <a:p>
            <a:r>
              <a:rPr lang="en-US" dirty="0" smtClean="0"/>
              <a:t>RESULTS</a:t>
            </a:r>
          </a:p>
          <a:p>
            <a:r>
              <a:rPr lang="en-US" sz="2400" b="0" u="none" dirty="0" smtClean="0"/>
              <a:t>The following results were gathered under optimal conditions</a:t>
            </a:r>
            <a:endParaRPr lang="en-US" sz="2400" b="0" u="none" dirty="0"/>
          </a:p>
        </p:txBody>
      </p:sp>
      <p:sp>
        <p:nvSpPr>
          <p:cNvPr id="11" name="Text Placeholder 10"/>
          <p:cNvSpPr>
            <a:spLocks noGrp="1"/>
          </p:cNvSpPr>
          <p:nvPr>
            <p:ph type="body" sz="quarter" idx="25"/>
          </p:nvPr>
        </p:nvSpPr>
        <p:spPr/>
        <p:txBody>
          <a:bodyPr/>
          <a:lstStyle/>
          <a:p>
            <a:r>
              <a:rPr lang="en-US" dirty="0" smtClean="0"/>
              <a:t>DISCUSSION &amp; OUTLOOK</a:t>
            </a:r>
            <a:endParaRPr lang="en-US" dirty="0"/>
          </a:p>
        </p:txBody>
      </p:sp>
      <p:sp>
        <p:nvSpPr>
          <p:cNvPr id="12" name="Text Placeholder 11"/>
          <p:cNvSpPr>
            <a:spLocks noGrp="1"/>
          </p:cNvSpPr>
          <p:nvPr>
            <p:ph type="body" sz="quarter" idx="26"/>
          </p:nvPr>
        </p:nvSpPr>
        <p:spPr>
          <a:xfrm>
            <a:off x="33185099" y="6021370"/>
            <a:ext cx="10201275" cy="15927415"/>
          </a:xfrm>
        </p:spPr>
        <p:txBody>
          <a:bodyPr/>
          <a:lstStyle/>
          <a:p>
            <a:r>
              <a:rPr lang="en-US" dirty="0" smtClean="0"/>
              <a:t>We chose to show some general highlights of model in the graphs below.  The trends we see make sense both in terms of the model but also reality itself.  In our model, people are paid by their place of work around midday, and they spend money on shopping during the morning and evening.  The average money owned by an individual throughout 24 hours reflects this. Further, the average amount of money owned by individuals does ultimately increase over a month, though there is some noise in the process.  Considering the random nature of the transitions, it makes sense that we would see certain dips in money, but given the companies grew over this period, as pictured below, </a:t>
            </a:r>
            <a:r>
              <a:rPr lang="en-US" dirty="0" err="1" smtClean="0"/>
              <a:t>ot</a:t>
            </a:r>
            <a:r>
              <a:rPr lang="en-US" dirty="0" smtClean="0"/>
              <a:t> makes sense that the individuals ultimately became richer.  </a:t>
            </a:r>
          </a:p>
          <a:p>
            <a:endParaRPr lang="en-US" dirty="0"/>
          </a:p>
          <a:p>
            <a:r>
              <a:rPr lang="en-US" dirty="0" smtClean="0"/>
              <a:t>The graph showing the steady rise in business productivity was shown given a reasonable ratio of businesses to people.  When only a few companies exist, only the skilled individuals do well.  The rest suffer as they can’t find a place of good work. </a:t>
            </a:r>
          </a:p>
          <a:p>
            <a:endParaRPr lang="en-US" dirty="0"/>
          </a:p>
          <a:p>
            <a:r>
              <a:rPr lang="en-US" dirty="0" smtClean="0"/>
              <a:t>Another set of experiments showed the number of deaths versus the number of children.  We see that the number of children born outweighs the number of people who die in the long term.  Given that people make money over the course of the month while businesses expand, it follows that their happiness increases.  Given that the chance of producing a child depends on the good health of a person, it follows that many children would be born.  On the other hand, because few are exceptionally poor and destitute, only a few die as the simulation proceeds.  </a:t>
            </a:r>
          </a:p>
          <a:p>
            <a:endParaRPr lang="en-US" dirty="0"/>
          </a:p>
          <a:p>
            <a:r>
              <a:rPr lang="en-US" dirty="0" smtClean="0"/>
              <a:t>Overall, this model only broke the surface in terms of modeling the complex dynamics of a city.  Several things could be done to expand the model.  Namely, the dynamics of businesses and entertainment stores could be improved by creating a market that other businesses and consumers would be apart of.  This would better model how people and businesses actually operate.  The residence model could also be expanded by allowing individuals to renovate their home or buy a new one altogether.  The needs of individuals could also be made more robust, and the spending models could be refined by tying their actions even more closely to their basic needs.  </a:t>
            </a:r>
            <a:endParaRPr lang="en-US" dirty="0"/>
          </a:p>
        </p:txBody>
      </p:sp>
      <p:sp>
        <p:nvSpPr>
          <p:cNvPr id="13" name="Text Placeholder 12"/>
          <p:cNvSpPr>
            <a:spLocks noGrp="1"/>
          </p:cNvSpPr>
          <p:nvPr>
            <p:ph type="body" sz="quarter" idx="27"/>
          </p:nvPr>
        </p:nvSpPr>
        <p:spPr>
          <a:xfrm>
            <a:off x="33185095" y="22130124"/>
            <a:ext cx="10201275" cy="754045"/>
          </a:xfrm>
        </p:spPr>
        <p:txBody>
          <a:bodyPr/>
          <a:lstStyle/>
          <a:p>
            <a:r>
              <a:rPr lang="en-US" dirty="0" smtClean="0"/>
              <a:t>REFERENCES</a:t>
            </a:r>
            <a:endParaRPr lang="en-US" dirty="0"/>
          </a:p>
        </p:txBody>
      </p:sp>
      <p:sp>
        <p:nvSpPr>
          <p:cNvPr id="14" name="Text Placeholder 13"/>
          <p:cNvSpPr>
            <a:spLocks noGrp="1"/>
          </p:cNvSpPr>
          <p:nvPr>
            <p:ph type="body" sz="quarter" idx="28"/>
          </p:nvPr>
        </p:nvSpPr>
        <p:spPr>
          <a:xfrm>
            <a:off x="33185095" y="23558515"/>
            <a:ext cx="10201275" cy="4154961"/>
          </a:xfrm>
        </p:spPr>
        <p:txBody>
          <a:bodyPr/>
          <a:lstStyle/>
          <a:p>
            <a:r>
              <a:rPr lang="en-US" dirty="0" err="1" smtClean="0"/>
              <a:t>Itzak</a:t>
            </a:r>
            <a:r>
              <a:rPr lang="en-US" dirty="0" smtClean="0"/>
              <a:t>, </a:t>
            </a:r>
            <a:r>
              <a:rPr lang="en-US" dirty="0" err="1" smtClean="0"/>
              <a:t>Benenson</a:t>
            </a:r>
            <a:r>
              <a:rPr lang="en-US" dirty="0" smtClean="0"/>
              <a:t>.  “</a:t>
            </a:r>
            <a:r>
              <a:rPr lang="en-US" b="1" dirty="0"/>
              <a:t>Multi-agent simulations of residential dynamics in the </a:t>
            </a:r>
            <a:r>
              <a:rPr lang="en-US" b="1" dirty="0" smtClean="0"/>
              <a:t>city.</a:t>
            </a:r>
            <a:r>
              <a:rPr lang="en-US" dirty="0"/>
              <a:t>” Department of Geography, University of Tel-Aviv, Tel-Aviv, Ramat-Aviv, 69978, </a:t>
            </a:r>
            <a:r>
              <a:rPr lang="en-US" dirty="0" smtClean="0"/>
              <a:t>Israel. Computers Environment and Urban Systems (</a:t>
            </a:r>
            <a:r>
              <a:rPr lang="en-US" dirty="0"/>
              <a:t>Impact Factor: 1.79). 04/1998; 22(1):25-42. DOI: 10.1016/S0198-9715(98)00017-9 </a:t>
            </a:r>
            <a:endParaRPr lang="en-US" dirty="0" smtClean="0"/>
          </a:p>
          <a:p>
            <a:endParaRPr lang="en-US" b="1" dirty="0" smtClean="0"/>
          </a:p>
          <a:p>
            <a:r>
              <a:rPr lang="en-US" dirty="0" smtClean="0"/>
              <a:t>Moore, </a:t>
            </a:r>
            <a:r>
              <a:rPr lang="en-US" dirty="0" err="1" smtClean="0"/>
              <a:t>Blanes</a:t>
            </a:r>
            <a:r>
              <a:rPr lang="en-US" dirty="0" smtClean="0"/>
              <a:t>, </a:t>
            </a:r>
            <a:r>
              <a:rPr lang="en-US" dirty="0" err="1" smtClean="0"/>
              <a:t>Hamadeh</a:t>
            </a:r>
            <a:r>
              <a:rPr lang="en-US" b="1" dirty="0" smtClean="0"/>
              <a:t>.  Conceptual Model. </a:t>
            </a:r>
            <a:r>
              <a:rPr lang="en-US" dirty="0" smtClean="0"/>
              <a:t>Computer Simulation (CX 4230), 2015.  </a:t>
            </a:r>
            <a:endParaRPr lang="en-US" dirty="0"/>
          </a:p>
          <a:p>
            <a:endParaRPr lang="en-US" b="1" dirty="0"/>
          </a:p>
        </p:txBody>
      </p:sp>
      <p:sp>
        <p:nvSpPr>
          <p:cNvPr id="15" name="Text Placeholder 14"/>
          <p:cNvSpPr>
            <a:spLocks noGrp="1"/>
          </p:cNvSpPr>
          <p:nvPr>
            <p:ph type="body" sz="quarter" idx="29"/>
          </p:nvPr>
        </p:nvSpPr>
        <p:spPr>
          <a:xfrm>
            <a:off x="33185095" y="26932462"/>
            <a:ext cx="10201275" cy="754045"/>
          </a:xfrm>
        </p:spPr>
        <p:txBody>
          <a:bodyPr/>
          <a:lstStyle/>
          <a:p>
            <a:r>
              <a:rPr lang="en-US" dirty="0" smtClean="0"/>
              <a:t>ACKNOWLEDGEMENTS</a:t>
            </a:r>
            <a:endParaRPr lang="en-US" dirty="0"/>
          </a:p>
        </p:txBody>
      </p:sp>
      <p:sp>
        <p:nvSpPr>
          <p:cNvPr id="16" name="Text Placeholder 15"/>
          <p:cNvSpPr>
            <a:spLocks noGrp="1"/>
          </p:cNvSpPr>
          <p:nvPr>
            <p:ph type="body" sz="quarter" idx="30"/>
          </p:nvPr>
        </p:nvSpPr>
        <p:spPr>
          <a:xfrm>
            <a:off x="33185095" y="27865052"/>
            <a:ext cx="10201275" cy="846363"/>
          </a:xfrm>
        </p:spPr>
        <p:txBody>
          <a:bodyPr/>
          <a:lstStyle/>
          <a:p>
            <a:r>
              <a:rPr lang="en-US" dirty="0" smtClean="0"/>
              <a:t>Thanks to Dr. Vuduc for a great class.  </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smtClean="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smtClean="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Lawrence </a:t>
            </a:r>
            <a:r>
              <a:rPr lang="en-US" dirty="0"/>
              <a:t>Moore</a:t>
            </a:r>
            <a:r>
              <a:rPr lang="en-US" dirty="0" smtClean="0"/>
              <a:t>, </a:t>
            </a:r>
            <a:r>
              <a:rPr lang="en-US" dirty="0"/>
              <a:t>Ralph </a:t>
            </a:r>
            <a:r>
              <a:rPr lang="en-US" dirty="0" err="1"/>
              <a:t>Blanes</a:t>
            </a:r>
            <a:r>
              <a:rPr lang="en-US" dirty="0"/>
              <a:t>, </a:t>
            </a:r>
            <a:r>
              <a:rPr lang="en-US" dirty="0" err="1"/>
              <a:t>Saleh</a:t>
            </a:r>
            <a:r>
              <a:rPr lang="en-US" dirty="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3906368348"/>
              </p:ext>
            </p:extLst>
          </p:nvPr>
        </p:nvGraphicFramePr>
        <p:xfrm>
          <a:off x="12180236" y="25679401"/>
          <a:ext cx="9374934" cy="6014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4177211643"/>
              </p:ext>
            </p:extLst>
          </p:nvPr>
        </p:nvGraphicFramePr>
        <p:xfrm>
          <a:off x="21878428" y="25679401"/>
          <a:ext cx="10248386" cy="601486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7023539"/>
            <a:ext cx="9486900" cy="5575360"/>
          </a:xfrm>
          <a:prstGeom prst="rect">
            <a:avLst/>
          </a:prstGeom>
          <a:ln>
            <a:solidFill>
              <a:srgbClr val="2C556E"/>
            </a:solidFill>
          </a:ln>
        </p:spPr>
      </p:pic>
      <p:sp>
        <p:nvSpPr>
          <p:cNvPr id="22" name="TextBox 21"/>
          <p:cNvSpPr txBox="1"/>
          <p:nvPr/>
        </p:nvSpPr>
        <p:spPr>
          <a:xfrm>
            <a:off x="24411682" y="6377207"/>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2053078" y="12881596"/>
            <a:ext cx="9817437" cy="5189112"/>
          </a:xfrm>
          <a:prstGeom prst="rect">
            <a:avLst/>
          </a:prstGeom>
          <a:noFill/>
        </p:spPr>
        <p:txBody>
          <a:bodyPr wrap="square" rtlCol="0">
            <a:spAutoFit/>
          </a:bodyPr>
          <a:lstStyle/>
          <a:p>
            <a:pPr>
              <a:spcBef>
                <a:spcPts val="576"/>
              </a:spcBef>
            </a:pPr>
            <a:r>
              <a:rPr lang="en-US" sz="2400" b="1" smtClean="0"/>
              <a:t>Residences</a:t>
            </a:r>
            <a:endParaRPr lang="en-US" sz="2400" b="1" dirty="0"/>
          </a:p>
          <a:p>
            <a:pPr>
              <a:spcBef>
                <a:spcPts val="576"/>
              </a:spcBef>
            </a:pPr>
            <a:r>
              <a:rPr lang="en-US" sz="2400" dirty="0" smtClean="0"/>
              <a:t>Residences provide individuals with shelter and serve as the launching point for the days activity.  In this model, the worth of a residence depends on its quality and proximity to high quality businesses.  Residents must pay a mortgage payment based on the net-worth of the property.  If an individual fails to pay the mortgage, they are kicked out of their home until they can repay their debt.  </a:t>
            </a:r>
          </a:p>
          <a:p>
            <a:pPr>
              <a:spcBef>
                <a:spcPts val="576"/>
              </a:spcBef>
            </a:pPr>
            <a:endParaRPr lang="en-US" sz="2400" dirty="0">
              <a:latin typeface="Trebuchet MS"/>
              <a:cs typeface="Trebuchet MS"/>
            </a:endParaRPr>
          </a:p>
          <a:p>
            <a:pPr>
              <a:spcBef>
                <a:spcPts val="576"/>
              </a:spcBef>
            </a:pPr>
            <a:r>
              <a:rPr lang="en-US" sz="2400" b="1" dirty="0" smtClean="0">
                <a:latin typeface="Trebuchet MS"/>
                <a:cs typeface="Trebuchet MS"/>
              </a:rPr>
              <a:t>Entertainment </a:t>
            </a:r>
          </a:p>
          <a:p>
            <a:pPr>
              <a:spcBef>
                <a:spcPts val="576"/>
              </a:spcBef>
            </a:pPr>
            <a:r>
              <a:rPr lang="en-US" sz="2400" dirty="0" smtClean="0">
                <a:latin typeface="Trebuchet MS"/>
                <a:cs typeface="Trebuchet MS"/>
              </a:rPr>
              <a:t>When individuals want to go out and increase their happiness, they go shopping at an </a:t>
            </a:r>
            <a:r>
              <a:rPr lang="en-US" sz="2400" dirty="0">
                <a:latin typeface="Trebuchet MS"/>
                <a:cs typeface="Trebuchet MS"/>
              </a:rPr>
              <a:t>entertainment establishment. </a:t>
            </a:r>
            <a:r>
              <a:rPr lang="en-US" sz="2400" dirty="0" smtClean="0">
                <a:latin typeface="Trebuchet MS"/>
                <a:cs typeface="Trebuchet MS"/>
              </a:rPr>
              <a:t>There are four types: restaurant</a:t>
            </a:r>
            <a:r>
              <a:rPr lang="en-US" sz="2400" dirty="0">
                <a:latin typeface="Trebuchet MS"/>
                <a:cs typeface="Trebuchet MS"/>
              </a:rPr>
              <a:t>, movie, adult, </a:t>
            </a:r>
            <a:r>
              <a:rPr lang="en-US" sz="2400" dirty="0" smtClean="0">
                <a:latin typeface="Trebuchet MS"/>
                <a:cs typeface="Trebuchet MS"/>
              </a:rPr>
              <a:t>games.  Each influences the needs of an individual, and the quality of the store influences the price.  </a:t>
            </a:r>
            <a:endParaRPr lang="en-US" sz="2400" dirty="0">
              <a:latin typeface="Trebuchet MS"/>
              <a:cs typeface="Trebuchet MS"/>
            </a:endParaRPr>
          </a:p>
        </p:txBody>
      </p:sp>
      <p:graphicFrame>
        <p:nvGraphicFramePr>
          <p:cNvPr id="28" name="Chart 27"/>
          <p:cNvGraphicFramePr>
            <a:graphicFrameLocks/>
          </p:cNvGraphicFramePr>
          <p:nvPr>
            <p:extLst>
              <p:ext uri="{D42A27DB-BD31-4B8C-83A1-F6EECF244321}">
                <p14:modId xmlns:p14="http://schemas.microsoft.com/office/powerpoint/2010/main" val="1151962011"/>
              </p:ext>
            </p:extLst>
          </p:nvPr>
        </p:nvGraphicFramePr>
        <p:xfrm>
          <a:off x="12180236" y="19931932"/>
          <a:ext cx="9374934" cy="56213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p:cNvGraphicFramePr>
            <a:graphicFrameLocks/>
          </p:cNvGraphicFramePr>
          <p:nvPr>
            <p:extLst>
              <p:ext uri="{D42A27DB-BD31-4B8C-83A1-F6EECF244321}">
                <p14:modId xmlns:p14="http://schemas.microsoft.com/office/powerpoint/2010/main" val="3939212386"/>
              </p:ext>
            </p:extLst>
          </p:nvPr>
        </p:nvGraphicFramePr>
        <p:xfrm>
          <a:off x="21878428" y="20041997"/>
          <a:ext cx="10248386" cy="551130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476</TotalTime>
  <Words>1343</Words>
  <Application>Microsoft Macintosh PowerPoint</Application>
  <PresentationFormat>Custom</PresentationFormat>
  <Paragraphs>54</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Lawrence Moore</cp:lastModifiedBy>
  <cp:revision>118</cp:revision>
  <dcterms:created xsi:type="dcterms:W3CDTF">2012-02-03T23:30:52Z</dcterms:created>
  <dcterms:modified xsi:type="dcterms:W3CDTF">2015-04-29T03:59:41Z</dcterms:modified>
</cp:coreProperties>
</file>