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sldIdLst>
    <p:sldId id="294" r:id="rId2"/>
  </p:sldIdLst>
  <p:sldSz cx="43891200" cy="32918400"/>
  <p:notesSz cx="32462788" cy="43435588"/>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 xmlns:p15="http://schemas.microsoft.com/office/powerpoint/2012/main">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a:srgbClr val="3B7193"/>
    <a:srgbClr val="2C556E"/>
    <a:srgbClr val="E7E7E5"/>
    <a:srgbClr val="E4E7E8"/>
    <a:srgbClr val="EDE8DF"/>
    <a:srgbClr val="E0E9E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54" autoAdjust="0"/>
    <p:restoredTop sz="94394" autoAdjust="0"/>
  </p:normalViewPr>
  <p:slideViewPr>
    <p:cSldViewPr snapToGrid="0" snapToObjects="1" showGuides="1">
      <p:cViewPr>
        <p:scale>
          <a:sx n="41" d="100"/>
          <a:sy n="41" d="100"/>
        </p:scale>
        <p:origin x="3232" y="1104"/>
      </p:cViewPr>
      <p:guideLst>
        <p:guide orient="horz" pos="3318"/>
        <p:guide orient="horz" pos="288"/>
        <p:guide orient="horz" pos="20160"/>
        <p:guide orient="horz"/>
        <p:guide pos="6708"/>
        <p:guide pos="20904"/>
        <p:guide pos="7082"/>
        <p:guide pos="20582"/>
        <p:guide pos="27330"/>
        <p:guide pos="32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commentAuthors" Target="commentAuthors.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saleh:Documents:classes:CX4230:cx-4230-final-project:average-money.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saleh:Documents:classes:CX4230:cx-4230-final-project:money-vs-time.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Workbook2"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3600"/>
            </a:pPr>
            <a:r>
              <a:rPr lang="en-US" sz="3600"/>
              <a:t>Average Money over a One-Month Period</a:t>
            </a:r>
          </a:p>
        </c:rich>
      </c:tx>
      <c:layout/>
      <c:overlay val="0"/>
    </c:title>
    <c:autoTitleDeleted val="0"/>
    <c:plotArea>
      <c:layout/>
      <c:scatterChart>
        <c:scatterStyle val="smoothMarker"/>
        <c:varyColors val="0"/>
        <c:ser>
          <c:idx val="0"/>
          <c:order val="0"/>
          <c:tx>
            <c:strRef>
              <c:f>Sheet1!$B$1</c:f>
              <c:strCache>
                <c:ptCount val="1"/>
                <c:pt idx="0">
                  <c:v>Average Money</c:v>
                </c:pt>
              </c:strCache>
            </c:strRef>
          </c:tx>
          <c:marker>
            <c:symbol val="none"/>
          </c:marker>
          <c:xVal>
            <c:numRef>
              <c:f>Sheet1!$A$2:$A$31</c:f>
              <c:numCache>
                <c:formatCode>General</c:formatCode>
                <c:ptCount val="3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numCache>
            </c:numRef>
          </c:xVal>
          <c:yVal>
            <c:numRef>
              <c:f>Sheet1!$B$2:$B$31</c:f>
              <c:numCache>
                <c:formatCode>"$"#,##0.00_);[Red]\("$"#,##0.00\)</c:formatCode>
                <c:ptCount val="30"/>
                <c:pt idx="0">
                  <c:v>160.48</c:v>
                </c:pt>
                <c:pt idx="1">
                  <c:v>440.04</c:v>
                </c:pt>
                <c:pt idx="2">
                  <c:v>612.91</c:v>
                </c:pt>
                <c:pt idx="3">
                  <c:v>728.51</c:v>
                </c:pt>
                <c:pt idx="4">
                  <c:v>957.59</c:v>
                </c:pt>
                <c:pt idx="5">
                  <c:v>1091.79</c:v>
                </c:pt>
                <c:pt idx="6">
                  <c:v>1270.68</c:v>
                </c:pt>
                <c:pt idx="7">
                  <c:v>1300.21</c:v>
                </c:pt>
                <c:pt idx="8">
                  <c:v>1429.8</c:v>
                </c:pt>
                <c:pt idx="9">
                  <c:v>1569.67</c:v>
                </c:pt>
                <c:pt idx="10">
                  <c:v>1770.29</c:v>
                </c:pt>
                <c:pt idx="11">
                  <c:v>1739.0</c:v>
                </c:pt>
                <c:pt idx="12">
                  <c:v>1941.94</c:v>
                </c:pt>
                <c:pt idx="13">
                  <c:v>2184.8</c:v>
                </c:pt>
                <c:pt idx="14">
                  <c:v>2690.62</c:v>
                </c:pt>
                <c:pt idx="15">
                  <c:v>2232.67</c:v>
                </c:pt>
                <c:pt idx="16">
                  <c:v>1955.5</c:v>
                </c:pt>
                <c:pt idx="17">
                  <c:v>1858.0</c:v>
                </c:pt>
                <c:pt idx="18">
                  <c:v>2212.86</c:v>
                </c:pt>
                <c:pt idx="19">
                  <c:v>943.67</c:v>
                </c:pt>
                <c:pt idx="20">
                  <c:v>946.0</c:v>
                </c:pt>
                <c:pt idx="21">
                  <c:v>1306.0</c:v>
                </c:pt>
                <c:pt idx="22">
                  <c:v>1215.0</c:v>
                </c:pt>
                <c:pt idx="23">
                  <c:v>1555.0</c:v>
                </c:pt>
                <c:pt idx="24">
                  <c:v>1550.5</c:v>
                </c:pt>
                <c:pt idx="25">
                  <c:v>1882.67</c:v>
                </c:pt>
                <c:pt idx="26">
                  <c:v>2050.33</c:v>
                </c:pt>
                <c:pt idx="27">
                  <c:v>1639.0</c:v>
                </c:pt>
                <c:pt idx="28">
                  <c:v>3384.0</c:v>
                </c:pt>
                <c:pt idx="29">
                  <c:v>3787.0</c:v>
                </c:pt>
              </c:numCache>
            </c:numRef>
          </c:yVal>
          <c:smooth val="1"/>
        </c:ser>
        <c:dLbls>
          <c:showLegendKey val="0"/>
          <c:showVal val="0"/>
          <c:showCatName val="0"/>
          <c:showSerName val="0"/>
          <c:showPercent val="0"/>
          <c:showBubbleSize val="0"/>
        </c:dLbls>
        <c:axId val="-2143463224"/>
        <c:axId val="-2144361240"/>
      </c:scatterChart>
      <c:valAx>
        <c:axId val="-2143463224"/>
        <c:scaling>
          <c:orientation val="minMax"/>
          <c:max val="30.0"/>
        </c:scaling>
        <c:delete val="0"/>
        <c:axPos val="b"/>
        <c:title>
          <c:tx>
            <c:rich>
              <a:bodyPr/>
              <a:lstStyle/>
              <a:p>
                <a:pPr>
                  <a:defRPr/>
                </a:pPr>
                <a:r>
                  <a:rPr lang="en-US" sz="2500" dirty="0" smtClean="0"/>
                  <a:t>Day of Month</a:t>
                </a:r>
                <a:endParaRPr lang="en-US" sz="2500" dirty="0"/>
              </a:p>
            </c:rich>
          </c:tx>
          <c:layout/>
          <c:overlay val="0"/>
        </c:title>
        <c:numFmt formatCode="General" sourceLinked="1"/>
        <c:majorTickMark val="out"/>
        <c:minorTickMark val="none"/>
        <c:tickLblPos val="nextTo"/>
        <c:txPr>
          <a:bodyPr/>
          <a:lstStyle/>
          <a:p>
            <a:pPr>
              <a:defRPr sz="2500"/>
            </a:pPr>
            <a:endParaRPr lang="en-US"/>
          </a:p>
        </c:txPr>
        <c:crossAx val="-2144361240"/>
        <c:crosses val="autoZero"/>
        <c:crossBetween val="midCat"/>
      </c:valAx>
      <c:valAx>
        <c:axId val="-2144361240"/>
        <c:scaling>
          <c:orientation val="minMax"/>
        </c:scaling>
        <c:delete val="0"/>
        <c:axPos val="l"/>
        <c:majorGridlines/>
        <c:title>
          <c:tx>
            <c:rich>
              <a:bodyPr rot="-5400000" vert="horz"/>
              <a:lstStyle/>
              <a:p>
                <a:pPr>
                  <a:defRPr/>
                </a:pPr>
                <a:r>
                  <a:rPr lang="en-US" sz="2500" dirty="0" smtClean="0"/>
                  <a:t>Money</a:t>
                </a:r>
                <a:endParaRPr lang="en-US" sz="2500" dirty="0"/>
              </a:p>
            </c:rich>
          </c:tx>
          <c:layout/>
          <c:overlay val="0"/>
        </c:title>
        <c:numFmt formatCode="&quot;$&quot;#,##0.00_);[Red]\(&quot;$&quot;#,##0.00\)" sourceLinked="1"/>
        <c:majorTickMark val="out"/>
        <c:minorTickMark val="none"/>
        <c:tickLblPos val="nextTo"/>
        <c:txPr>
          <a:bodyPr/>
          <a:lstStyle/>
          <a:p>
            <a:pPr>
              <a:defRPr sz="2500"/>
            </a:pPr>
            <a:endParaRPr lang="en-US"/>
          </a:p>
        </c:txPr>
        <c:crossAx val="-2143463224"/>
        <c:crosses val="autoZero"/>
        <c:crossBetween val="midCat"/>
      </c:valAx>
    </c:plotArea>
    <c:legend>
      <c:legendPos val="r"/>
      <c:layout/>
      <c:overlay val="0"/>
      <c:txPr>
        <a:bodyPr/>
        <a:lstStyle/>
        <a:p>
          <a:pPr>
            <a:defRPr sz="2000"/>
          </a:pPr>
          <a:endParaRPr lang="en-US"/>
        </a:p>
      </c:txPr>
    </c:legend>
    <c:plotVisOnly val="1"/>
    <c:dispBlanksAs val="gap"/>
    <c:showDLblsOverMax val="0"/>
  </c:chart>
  <c:spPr>
    <a:solidFill>
      <a:schemeClr val="bg1"/>
    </a:solidFill>
    <a:ln>
      <a:solidFill>
        <a:srgbClr val="2C556E"/>
      </a:solid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3600"/>
            </a:pPr>
            <a:r>
              <a:rPr lang="en-US" sz="3600"/>
              <a:t>Person's Money</a:t>
            </a:r>
            <a:r>
              <a:rPr lang="en-US" sz="3600" baseline="0"/>
              <a:t> over a Day</a:t>
            </a:r>
            <a:endParaRPr lang="en-US" sz="3600"/>
          </a:p>
        </c:rich>
      </c:tx>
      <c:layout/>
      <c:overlay val="0"/>
    </c:title>
    <c:autoTitleDeleted val="0"/>
    <c:plotArea>
      <c:layout/>
      <c:scatterChart>
        <c:scatterStyle val="smoothMarker"/>
        <c:varyColors val="0"/>
        <c:ser>
          <c:idx val="0"/>
          <c:order val="0"/>
          <c:tx>
            <c:strRef>
              <c:f>Sheet1!$B$1</c:f>
              <c:strCache>
                <c:ptCount val="1"/>
                <c:pt idx="0">
                  <c:v>Money</c:v>
                </c:pt>
              </c:strCache>
            </c:strRef>
          </c:tx>
          <c:marker>
            <c:symbol val="none"/>
          </c:marker>
          <c:xVal>
            <c:numRef>
              <c:f>Sheet1!$A$2:$A$26</c:f>
              <c:numCache>
                <c:formatCode>General</c:formatCode>
                <c:ptCount val="25"/>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numCache>
            </c:numRef>
          </c:xVal>
          <c:yVal>
            <c:numRef>
              <c:f>Sheet1!$B$2:$B$26</c:f>
              <c:numCache>
                <c:formatCode>"$"#,##0_);[Red]\("$"#,##0\)</c:formatCode>
                <c:ptCount val="25"/>
                <c:pt idx="0">
                  <c:v>532.0</c:v>
                </c:pt>
                <c:pt idx="1">
                  <c:v>532.0</c:v>
                </c:pt>
                <c:pt idx="2">
                  <c:v>532.0</c:v>
                </c:pt>
                <c:pt idx="3">
                  <c:v>532.0</c:v>
                </c:pt>
                <c:pt idx="4">
                  <c:v>532.0</c:v>
                </c:pt>
                <c:pt idx="5">
                  <c:v>532.0</c:v>
                </c:pt>
                <c:pt idx="6">
                  <c:v>532.0</c:v>
                </c:pt>
                <c:pt idx="7">
                  <c:v>532.0</c:v>
                </c:pt>
                <c:pt idx="8">
                  <c:v>479.0</c:v>
                </c:pt>
                <c:pt idx="9">
                  <c:v>395.0</c:v>
                </c:pt>
                <c:pt idx="10">
                  <c:v>431.0</c:v>
                </c:pt>
                <c:pt idx="11">
                  <c:v>467.0</c:v>
                </c:pt>
                <c:pt idx="12">
                  <c:v>503.0</c:v>
                </c:pt>
                <c:pt idx="13">
                  <c:v>539.0</c:v>
                </c:pt>
                <c:pt idx="14">
                  <c:v>575.0</c:v>
                </c:pt>
                <c:pt idx="15">
                  <c:v>611.0</c:v>
                </c:pt>
                <c:pt idx="16">
                  <c:v>647.0</c:v>
                </c:pt>
                <c:pt idx="17">
                  <c:v>683.0</c:v>
                </c:pt>
                <c:pt idx="18">
                  <c:v>643.0</c:v>
                </c:pt>
                <c:pt idx="19">
                  <c:v>622.0</c:v>
                </c:pt>
                <c:pt idx="20">
                  <c:v>564.0</c:v>
                </c:pt>
                <c:pt idx="21">
                  <c:v>530.0</c:v>
                </c:pt>
                <c:pt idx="22">
                  <c:v>530.0</c:v>
                </c:pt>
                <c:pt idx="23">
                  <c:v>530.0</c:v>
                </c:pt>
                <c:pt idx="24">
                  <c:v>510.0</c:v>
                </c:pt>
              </c:numCache>
            </c:numRef>
          </c:yVal>
          <c:smooth val="1"/>
        </c:ser>
        <c:dLbls>
          <c:showLegendKey val="0"/>
          <c:showVal val="0"/>
          <c:showCatName val="0"/>
          <c:showSerName val="0"/>
          <c:showPercent val="0"/>
          <c:showBubbleSize val="0"/>
        </c:dLbls>
        <c:axId val="2130811704"/>
        <c:axId val="2083777704"/>
      </c:scatterChart>
      <c:valAx>
        <c:axId val="2130811704"/>
        <c:scaling>
          <c:orientation val="minMax"/>
          <c:max val="24.0"/>
          <c:min val="0.0"/>
        </c:scaling>
        <c:delete val="0"/>
        <c:axPos val="b"/>
        <c:title>
          <c:tx>
            <c:rich>
              <a:bodyPr/>
              <a:lstStyle/>
              <a:p>
                <a:pPr>
                  <a:defRPr sz="2500"/>
                </a:pPr>
                <a:r>
                  <a:rPr lang="en-US" sz="2500"/>
                  <a:t>Time of day (hour)</a:t>
                </a:r>
              </a:p>
            </c:rich>
          </c:tx>
          <c:layout/>
          <c:overlay val="0"/>
        </c:title>
        <c:numFmt formatCode="General" sourceLinked="1"/>
        <c:majorTickMark val="out"/>
        <c:minorTickMark val="none"/>
        <c:tickLblPos val="nextTo"/>
        <c:txPr>
          <a:bodyPr/>
          <a:lstStyle/>
          <a:p>
            <a:pPr>
              <a:defRPr sz="2500"/>
            </a:pPr>
            <a:endParaRPr lang="en-US"/>
          </a:p>
        </c:txPr>
        <c:crossAx val="2083777704"/>
        <c:crosses val="autoZero"/>
        <c:crossBetween val="midCat"/>
        <c:majorUnit val="4.0"/>
      </c:valAx>
      <c:valAx>
        <c:axId val="2083777704"/>
        <c:scaling>
          <c:orientation val="minMax"/>
        </c:scaling>
        <c:delete val="0"/>
        <c:axPos val="l"/>
        <c:majorGridlines/>
        <c:title>
          <c:tx>
            <c:rich>
              <a:bodyPr rot="-5400000" vert="horz"/>
              <a:lstStyle/>
              <a:p>
                <a:pPr>
                  <a:defRPr/>
                </a:pPr>
                <a:r>
                  <a:rPr lang="en-US" sz="2500" dirty="0" smtClean="0"/>
                  <a:t>Money</a:t>
                </a:r>
                <a:endParaRPr lang="en-US" sz="2500" dirty="0"/>
              </a:p>
            </c:rich>
          </c:tx>
          <c:layout/>
          <c:overlay val="0"/>
        </c:title>
        <c:numFmt formatCode="&quot;$&quot;#,##0_);[Red]\(&quot;$&quot;#,##0\)" sourceLinked="1"/>
        <c:majorTickMark val="out"/>
        <c:minorTickMark val="none"/>
        <c:tickLblPos val="nextTo"/>
        <c:txPr>
          <a:bodyPr/>
          <a:lstStyle/>
          <a:p>
            <a:pPr>
              <a:defRPr sz="2500"/>
            </a:pPr>
            <a:endParaRPr lang="en-US"/>
          </a:p>
        </c:txPr>
        <c:crossAx val="2130811704"/>
        <c:crosses val="autoZero"/>
        <c:crossBetween val="midCat"/>
      </c:valAx>
    </c:plotArea>
    <c:legend>
      <c:legendPos val="r"/>
      <c:layout/>
      <c:overlay val="0"/>
      <c:txPr>
        <a:bodyPr/>
        <a:lstStyle/>
        <a:p>
          <a:pPr>
            <a:defRPr sz="2000"/>
          </a:pPr>
          <a:endParaRPr lang="en-US"/>
        </a:p>
      </c:txPr>
    </c:legend>
    <c:plotVisOnly val="1"/>
    <c:dispBlanksAs val="gap"/>
    <c:showDLblsOverMax val="0"/>
  </c:chart>
  <c:spPr>
    <a:solidFill>
      <a:srgbClr val="FFFFFF"/>
    </a:solidFill>
    <a:ln>
      <a:solidFill>
        <a:srgbClr val="2C556E"/>
      </a:solid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3200"/>
            </a:pPr>
            <a:r>
              <a:rPr lang="en-US" sz="3200"/>
              <a:t>Businesses</a:t>
            </a:r>
            <a:r>
              <a:rPr lang="en-US" sz="3200" baseline="0"/>
              <a:t> Growth Over time</a:t>
            </a:r>
            <a:endParaRPr lang="en-US" sz="3200"/>
          </a:p>
        </c:rich>
      </c:tx>
      <c:layout/>
      <c:overlay val="0"/>
    </c:title>
    <c:autoTitleDeleted val="0"/>
    <c:plotArea>
      <c:layout/>
      <c:scatterChart>
        <c:scatterStyle val="smoothMarker"/>
        <c:varyColors val="0"/>
        <c:ser>
          <c:idx val="0"/>
          <c:order val="0"/>
          <c:marker>
            <c:symbol val="none"/>
          </c:marker>
          <c:xVal>
            <c:numRef>
              <c:f>Sheet1!$C$7:$C$10</c:f>
              <c:numCache>
                <c:formatCode>General</c:formatCode>
                <c:ptCount val="4"/>
                <c:pt idx="0">
                  <c:v>1.0</c:v>
                </c:pt>
                <c:pt idx="1">
                  <c:v>10.0</c:v>
                </c:pt>
                <c:pt idx="2">
                  <c:v>20.0</c:v>
                </c:pt>
                <c:pt idx="3">
                  <c:v>30.0</c:v>
                </c:pt>
              </c:numCache>
            </c:numRef>
          </c:xVal>
          <c:yVal>
            <c:numRef>
              <c:f>Sheet1!$D$7:$D$10</c:f>
              <c:numCache>
                <c:formatCode>General</c:formatCode>
                <c:ptCount val="4"/>
                <c:pt idx="0">
                  <c:v>629500.0</c:v>
                </c:pt>
                <c:pt idx="1">
                  <c:v>645642.0</c:v>
                </c:pt>
                <c:pt idx="2">
                  <c:v>678819.0</c:v>
                </c:pt>
                <c:pt idx="3">
                  <c:v>701432.0</c:v>
                </c:pt>
              </c:numCache>
            </c:numRef>
          </c:yVal>
          <c:smooth val="1"/>
        </c:ser>
        <c:dLbls>
          <c:showLegendKey val="0"/>
          <c:showVal val="0"/>
          <c:showCatName val="0"/>
          <c:showSerName val="0"/>
          <c:showPercent val="0"/>
          <c:showBubbleSize val="0"/>
        </c:dLbls>
        <c:axId val="2083836872"/>
        <c:axId val="-2147119384"/>
      </c:scatterChart>
      <c:valAx>
        <c:axId val="2083836872"/>
        <c:scaling>
          <c:orientation val="minMax"/>
        </c:scaling>
        <c:delete val="0"/>
        <c:axPos val="b"/>
        <c:title>
          <c:tx>
            <c:rich>
              <a:bodyPr/>
              <a:lstStyle/>
              <a:p>
                <a:pPr>
                  <a:defRPr sz="2500"/>
                </a:pPr>
                <a:r>
                  <a:rPr lang="en-US" sz="2500" dirty="0" smtClean="0"/>
                  <a:t>Day</a:t>
                </a:r>
                <a:endParaRPr lang="en-US" sz="2500" dirty="0"/>
              </a:p>
            </c:rich>
          </c:tx>
          <c:layout/>
          <c:overlay val="0"/>
        </c:title>
        <c:numFmt formatCode="General" sourceLinked="1"/>
        <c:majorTickMark val="out"/>
        <c:minorTickMark val="none"/>
        <c:tickLblPos val="nextTo"/>
        <c:txPr>
          <a:bodyPr/>
          <a:lstStyle/>
          <a:p>
            <a:pPr>
              <a:defRPr sz="2500"/>
            </a:pPr>
            <a:endParaRPr lang="en-US"/>
          </a:p>
        </c:txPr>
        <c:crossAx val="-2147119384"/>
        <c:crosses val="autoZero"/>
        <c:crossBetween val="midCat"/>
      </c:valAx>
      <c:valAx>
        <c:axId val="-2147119384"/>
        <c:scaling>
          <c:orientation val="minMax"/>
        </c:scaling>
        <c:delete val="0"/>
        <c:axPos val="l"/>
        <c:majorGridlines/>
        <c:title>
          <c:tx>
            <c:rich>
              <a:bodyPr rot="-5400000" vert="horz"/>
              <a:lstStyle/>
              <a:p>
                <a:pPr>
                  <a:defRPr sz="2500"/>
                </a:pPr>
                <a:r>
                  <a:rPr lang="en-US" sz="2500"/>
                  <a:t>Average</a:t>
                </a:r>
                <a:r>
                  <a:rPr lang="en-US" sz="2500" baseline="0"/>
                  <a:t> Business Worth</a:t>
                </a:r>
                <a:endParaRPr lang="en-US" sz="2500"/>
              </a:p>
            </c:rich>
          </c:tx>
          <c:layout/>
          <c:overlay val="0"/>
        </c:title>
        <c:numFmt formatCode="General" sourceLinked="1"/>
        <c:majorTickMark val="out"/>
        <c:minorTickMark val="none"/>
        <c:tickLblPos val="nextTo"/>
        <c:txPr>
          <a:bodyPr/>
          <a:lstStyle/>
          <a:p>
            <a:pPr>
              <a:defRPr sz="2500"/>
            </a:pPr>
            <a:endParaRPr lang="en-US"/>
          </a:p>
        </c:txPr>
        <c:crossAx val="2083836872"/>
        <c:crosses val="autoZero"/>
        <c:crossBetween val="midCat"/>
      </c:valAx>
    </c:plotArea>
    <c:plotVisOnly val="1"/>
    <c:dispBlanksAs val="gap"/>
    <c:showDLblsOverMax val="0"/>
  </c:chart>
  <c:spPr>
    <a:solidFill>
      <a:schemeClr val="bg1"/>
    </a:solidFill>
    <a:ln>
      <a:solidFill>
        <a:srgbClr val="2C556E"/>
      </a:solidFill>
    </a:ln>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3200"/>
            </a:pPr>
            <a:r>
              <a:rPr lang="en-US" sz="3200"/>
              <a:t>Number of Births</a:t>
            </a:r>
            <a:r>
              <a:rPr lang="en-US" sz="3200" baseline="0"/>
              <a:t> and Deaths </a:t>
            </a:r>
            <a:endParaRPr lang="en-US" sz="3200"/>
          </a:p>
        </c:rich>
      </c:tx>
      <c:layout>
        <c:manualLayout>
          <c:xMode val="edge"/>
          <c:yMode val="edge"/>
          <c:x val="0.246591414491999"/>
          <c:y val="8.364620522025E-5"/>
        </c:manualLayout>
      </c:layout>
      <c:overlay val="0"/>
    </c:title>
    <c:autoTitleDeleted val="0"/>
    <c:plotArea>
      <c:layout>
        <c:manualLayout>
          <c:layoutTarget val="inner"/>
          <c:xMode val="edge"/>
          <c:yMode val="edge"/>
          <c:x val="0.155842393133904"/>
          <c:y val="0.121889438754553"/>
          <c:w val="0.67415113735783"/>
          <c:h val="0.696296296296296"/>
        </c:manualLayout>
      </c:layout>
      <c:scatterChart>
        <c:scatterStyle val="smoothMarker"/>
        <c:varyColors val="0"/>
        <c:ser>
          <c:idx val="0"/>
          <c:order val="0"/>
          <c:tx>
            <c:v>Deaths</c:v>
          </c:tx>
          <c:marker>
            <c:symbol val="none"/>
          </c:marker>
          <c:xVal>
            <c:numRef>
              <c:f>Sheet1!$A$7:$A$36</c:f>
              <c:numCache>
                <c:formatCode>General</c:formatCode>
                <c:ptCount val="3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numCache>
            </c:numRef>
          </c:xVal>
          <c:yVal>
            <c:numRef>
              <c:f>Sheet1!$B$7:$B$36</c:f>
              <c:numCache>
                <c:formatCode>General</c:formatCode>
                <c:ptCount val="30"/>
                <c:pt idx="0">
                  <c:v>0.0</c:v>
                </c:pt>
                <c:pt idx="1">
                  <c:v>0.0</c:v>
                </c:pt>
                <c:pt idx="2">
                  <c:v>0.0</c:v>
                </c:pt>
                <c:pt idx="3">
                  <c:v>1.0</c:v>
                </c:pt>
                <c:pt idx="4">
                  <c:v>1.0</c:v>
                </c:pt>
                <c:pt idx="5">
                  <c:v>3.0</c:v>
                </c:pt>
                <c:pt idx="6">
                  <c:v>3.0</c:v>
                </c:pt>
                <c:pt idx="7">
                  <c:v>3.0</c:v>
                </c:pt>
                <c:pt idx="8">
                  <c:v>3.0</c:v>
                </c:pt>
                <c:pt idx="9">
                  <c:v>3.0</c:v>
                </c:pt>
                <c:pt idx="10">
                  <c:v>3.0</c:v>
                </c:pt>
                <c:pt idx="11">
                  <c:v>4.0</c:v>
                </c:pt>
                <c:pt idx="12">
                  <c:v>4.0</c:v>
                </c:pt>
                <c:pt idx="13">
                  <c:v>4.0</c:v>
                </c:pt>
                <c:pt idx="14">
                  <c:v>4.0</c:v>
                </c:pt>
                <c:pt idx="15">
                  <c:v>6.0</c:v>
                </c:pt>
                <c:pt idx="16">
                  <c:v>6.0</c:v>
                </c:pt>
                <c:pt idx="17">
                  <c:v>7.0</c:v>
                </c:pt>
                <c:pt idx="18">
                  <c:v>7.0</c:v>
                </c:pt>
                <c:pt idx="19">
                  <c:v>7.0</c:v>
                </c:pt>
                <c:pt idx="20">
                  <c:v>8.0</c:v>
                </c:pt>
                <c:pt idx="21">
                  <c:v>11.0</c:v>
                </c:pt>
                <c:pt idx="22">
                  <c:v>11.0</c:v>
                </c:pt>
                <c:pt idx="23">
                  <c:v>11.0</c:v>
                </c:pt>
                <c:pt idx="24">
                  <c:v>11.0</c:v>
                </c:pt>
                <c:pt idx="25">
                  <c:v>13.0</c:v>
                </c:pt>
                <c:pt idx="26">
                  <c:v>13.0</c:v>
                </c:pt>
                <c:pt idx="27">
                  <c:v>13.0</c:v>
                </c:pt>
                <c:pt idx="28">
                  <c:v>13.0</c:v>
                </c:pt>
                <c:pt idx="29">
                  <c:v>13.0</c:v>
                </c:pt>
              </c:numCache>
            </c:numRef>
          </c:yVal>
          <c:smooth val="1"/>
        </c:ser>
        <c:ser>
          <c:idx val="1"/>
          <c:order val="1"/>
          <c:tx>
            <c:v>Births</c:v>
          </c:tx>
          <c:marker>
            <c:symbol val="none"/>
          </c:marker>
          <c:xVal>
            <c:numRef>
              <c:f>Sheet1!$A$7:$A$36</c:f>
              <c:numCache>
                <c:formatCode>General</c:formatCode>
                <c:ptCount val="3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numCache>
            </c:numRef>
          </c:xVal>
          <c:yVal>
            <c:numRef>
              <c:f>Sheet1!$C$7:$C$36</c:f>
              <c:numCache>
                <c:formatCode>General</c:formatCode>
                <c:ptCount val="30"/>
                <c:pt idx="0">
                  <c:v>0.0</c:v>
                </c:pt>
                <c:pt idx="1">
                  <c:v>0.0</c:v>
                </c:pt>
                <c:pt idx="2">
                  <c:v>0.0</c:v>
                </c:pt>
                <c:pt idx="3">
                  <c:v>0.0</c:v>
                </c:pt>
                <c:pt idx="4">
                  <c:v>0.0</c:v>
                </c:pt>
                <c:pt idx="5">
                  <c:v>0.0</c:v>
                </c:pt>
                <c:pt idx="6">
                  <c:v>4.0</c:v>
                </c:pt>
                <c:pt idx="7">
                  <c:v>9.0</c:v>
                </c:pt>
                <c:pt idx="8">
                  <c:v>9.0</c:v>
                </c:pt>
                <c:pt idx="9">
                  <c:v>9.0</c:v>
                </c:pt>
                <c:pt idx="10">
                  <c:v>9.0</c:v>
                </c:pt>
                <c:pt idx="11">
                  <c:v>9.0</c:v>
                </c:pt>
                <c:pt idx="12">
                  <c:v>12.0</c:v>
                </c:pt>
                <c:pt idx="13">
                  <c:v>16.0</c:v>
                </c:pt>
                <c:pt idx="14">
                  <c:v>18.0</c:v>
                </c:pt>
                <c:pt idx="15">
                  <c:v>19.0</c:v>
                </c:pt>
                <c:pt idx="16">
                  <c:v>19.0</c:v>
                </c:pt>
                <c:pt idx="17">
                  <c:v>22.0</c:v>
                </c:pt>
                <c:pt idx="18">
                  <c:v>27.0</c:v>
                </c:pt>
                <c:pt idx="19">
                  <c:v>29.0</c:v>
                </c:pt>
                <c:pt idx="20">
                  <c:v>31.0</c:v>
                </c:pt>
                <c:pt idx="21">
                  <c:v>31.0</c:v>
                </c:pt>
                <c:pt idx="22">
                  <c:v>34.0</c:v>
                </c:pt>
                <c:pt idx="23">
                  <c:v>38.0</c:v>
                </c:pt>
                <c:pt idx="24">
                  <c:v>43.0</c:v>
                </c:pt>
                <c:pt idx="25">
                  <c:v>44.0</c:v>
                </c:pt>
                <c:pt idx="26">
                  <c:v>45.0</c:v>
                </c:pt>
                <c:pt idx="27">
                  <c:v>51.0</c:v>
                </c:pt>
                <c:pt idx="28">
                  <c:v>54.0</c:v>
                </c:pt>
                <c:pt idx="29">
                  <c:v>55.0</c:v>
                </c:pt>
              </c:numCache>
            </c:numRef>
          </c:yVal>
          <c:smooth val="1"/>
        </c:ser>
        <c:dLbls>
          <c:showLegendKey val="0"/>
          <c:showVal val="0"/>
          <c:showCatName val="0"/>
          <c:showSerName val="0"/>
          <c:showPercent val="0"/>
          <c:showBubbleSize val="0"/>
        </c:dLbls>
        <c:axId val="2081431304"/>
        <c:axId val="2084530392"/>
      </c:scatterChart>
      <c:valAx>
        <c:axId val="2081431304"/>
        <c:scaling>
          <c:orientation val="minMax"/>
        </c:scaling>
        <c:delete val="0"/>
        <c:axPos val="b"/>
        <c:title>
          <c:tx>
            <c:rich>
              <a:bodyPr/>
              <a:lstStyle/>
              <a:p>
                <a:pPr>
                  <a:defRPr sz="2500"/>
                </a:pPr>
                <a:r>
                  <a:rPr lang="en-US" sz="2500"/>
                  <a:t>Days</a:t>
                </a:r>
              </a:p>
            </c:rich>
          </c:tx>
          <c:layout>
            <c:manualLayout>
              <c:xMode val="edge"/>
              <c:yMode val="edge"/>
              <c:x val="0.393995406824147"/>
              <c:y val="0.912037037037037"/>
            </c:manualLayout>
          </c:layout>
          <c:overlay val="0"/>
        </c:title>
        <c:numFmt formatCode="General" sourceLinked="1"/>
        <c:majorTickMark val="out"/>
        <c:minorTickMark val="none"/>
        <c:tickLblPos val="nextTo"/>
        <c:txPr>
          <a:bodyPr/>
          <a:lstStyle/>
          <a:p>
            <a:pPr>
              <a:defRPr sz="2500"/>
            </a:pPr>
            <a:endParaRPr lang="en-US"/>
          </a:p>
        </c:txPr>
        <c:crossAx val="2084530392"/>
        <c:crosses val="autoZero"/>
        <c:crossBetween val="midCat"/>
      </c:valAx>
      <c:valAx>
        <c:axId val="2084530392"/>
        <c:scaling>
          <c:orientation val="minMax"/>
          <c:min val="0.0"/>
        </c:scaling>
        <c:delete val="0"/>
        <c:axPos val="l"/>
        <c:majorGridlines/>
        <c:title>
          <c:tx>
            <c:rich>
              <a:bodyPr rot="-5400000" vert="horz"/>
              <a:lstStyle/>
              <a:p>
                <a:pPr marL="0" marR="0" indent="0" algn="ctr" defTabSz="914400" rtl="0" eaLnBrk="1" fontAlgn="auto" latinLnBrk="0" hangingPunct="1">
                  <a:lnSpc>
                    <a:spcPct val="100000"/>
                  </a:lnSpc>
                  <a:spcBef>
                    <a:spcPts val="0"/>
                  </a:spcBef>
                  <a:spcAft>
                    <a:spcPts val="0"/>
                  </a:spcAft>
                  <a:buClrTx/>
                  <a:buSzTx/>
                  <a:buFontTx/>
                  <a:buNone/>
                  <a:tabLst/>
                  <a:defRPr sz="2400" b="1" i="0" u="none" strike="noStrike" kern="1200" baseline="0">
                    <a:solidFill>
                      <a:sysClr val="windowText" lastClr="000000"/>
                    </a:solidFill>
                    <a:latin typeface="+mn-lt"/>
                    <a:ea typeface="+mn-ea"/>
                    <a:cs typeface="+mn-cs"/>
                  </a:defRPr>
                </a:pPr>
                <a:r>
                  <a:rPr lang="en-US" sz="2500" dirty="0"/>
                  <a:t> </a:t>
                </a:r>
                <a:r>
                  <a:rPr lang="en-US" sz="2500" b="1" i="0" baseline="0" dirty="0">
                    <a:effectLst/>
                  </a:rPr>
                  <a:t>Number of Occurrences</a:t>
                </a:r>
                <a:endParaRPr lang="en-US" sz="25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sz="2400" b="1" i="0" u="none" strike="noStrike" kern="1200" baseline="0">
                    <a:solidFill>
                      <a:sysClr val="windowText" lastClr="000000"/>
                    </a:solidFill>
                    <a:latin typeface="+mn-lt"/>
                    <a:ea typeface="+mn-ea"/>
                    <a:cs typeface="+mn-cs"/>
                  </a:defRPr>
                </a:pPr>
                <a:endParaRPr lang="en-US" sz="2500" dirty="0"/>
              </a:p>
            </c:rich>
          </c:tx>
          <c:layout/>
          <c:overlay val="0"/>
        </c:title>
        <c:numFmt formatCode="General" sourceLinked="1"/>
        <c:majorTickMark val="out"/>
        <c:minorTickMark val="none"/>
        <c:tickLblPos val="nextTo"/>
        <c:txPr>
          <a:bodyPr/>
          <a:lstStyle/>
          <a:p>
            <a:pPr>
              <a:defRPr sz="2500"/>
            </a:pPr>
            <a:endParaRPr lang="en-US"/>
          </a:p>
        </c:txPr>
        <c:crossAx val="2081431304"/>
        <c:crosses val="autoZero"/>
        <c:crossBetween val="midCat"/>
      </c:valAx>
    </c:plotArea>
    <c:legend>
      <c:legendPos val="r"/>
      <c:layout>
        <c:manualLayout>
          <c:xMode val="edge"/>
          <c:yMode val="edge"/>
          <c:x val="0.823798337707786"/>
          <c:y val="0.422301326917469"/>
          <c:w val="0.16786832895888"/>
          <c:h val="0.185952901720618"/>
        </c:manualLayout>
      </c:layout>
      <c:overlay val="0"/>
      <c:txPr>
        <a:bodyPr/>
        <a:lstStyle/>
        <a:p>
          <a:pPr>
            <a:defRPr sz="2400"/>
          </a:pPr>
          <a:endParaRPr lang="en-US"/>
        </a:p>
      </c:txPr>
    </c:legend>
    <c:plotVisOnly val="1"/>
    <c:dispBlanksAs val="gap"/>
    <c:showDLblsOverMax val="0"/>
  </c:chart>
  <c:spPr>
    <a:solidFill>
      <a:schemeClr val="bg1"/>
    </a:solidFill>
    <a:ln>
      <a:solidFill>
        <a:srgbClr val="2C556E"/>
      </a:solidFill>
    </a:ln>
  </c:spPr>
  <c:externalData r:id="rId1">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4/29/15</a:t>
            </a:fld>
            <a:endParaRPr lang="en-US" dirty="0"/>
          </a:p>
        </p:txBody>
      </p:sp>
      <p:sp>
        <p:nvSpPr>
          <p:cNvPr id="4" name="Slide Image Placeholder 3"/>
          <p:cNvSpPr>
            <a:spLocks noGrp="1" noRot="1" noChangeAspect="1"/>
          </p:cNvSpPr>
          <p:nvPr>
            <p:ph type="sldImg" idx="2"/>
          </p:nvPr>
        </p:nvSpPr>
        <p:spPr>
          <a:xfrm>
            <a:off x="5373688" y="3257550"/>
            <a:ext cx="21715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49751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7049" y="6021370"/>
            <a:ext cx="101965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27049" y="5267325"/>
            <a:ext cx="10196513"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17525" y="14197507"/>
            <a:ext cx="1021079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252201" y="6021371"/>
            <a:ext cx="2142172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242675" y="5267326"/>
            <a:ext cx="214312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1252201" y="20505756"/>
            <a:ext cx="2142172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252201" y="19751711"/>
            <a:ext cx="2142172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185100" y="5267325"/>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185099" y="6021370"/>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185098" y="14257357"/>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185097" y="15011402"/>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185095" y="25679401"/>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185096" y="26433446"/>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527049" y="14951552"/>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11224245" y="1785731"/>
            <a:ext cx="21421724" cy="1280160"/>
          </a:xfrm>
          <a:prstGeom prst="rect">
            <a:avLst/>
          </a:prstGeom>
        </p:spPr>
        <p:txBody>
          <a:bodyPr>
            <a:normAutofit/>
          </a:bodyPr>
          <a:lstStyle>
            <a:lvl1pPr marL="0" indent="0" algn="ctr">
              <a:buFontTx/>
              <a:buNone/>
              <a:defRPr sz="66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47" name="Text Placeholder 76"/>
          <p:cNvSpPr>
            <a:spLocks noGrp="1"/>
          </p:cNvSpPr>
          <p:nvPr>
            <p:ph type="body" sz="quarter" idx="184" hasCustomPrompt="1"/>
          </p:nvPr>
        </p:nvSpPr>
        <p:spPr>
          <a:xfrm>
            <a:off x="11224245" y="3117452"/>
            <a:ext cx="21421724" cy="1163782"/>
          </a:xfrm>
          <a:prstGeom prst="rect">
            <a:avLst/>
          </a:prstGeom>
        </p:spPr>
        <p:txBody>
          <a:bodyPr>
            <a:normAutofit/>
          </a:bodyPr>
          <a:lstStyle>
            <a:lvl1pPr marL="0" indent="0" algn="ctr">
              <a:buFontTx/>
              <a:buNone/>
              <a:defRPr sz="5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48" name="Text Placeholder 76"/>
          <p:cNvSpPr>
            <a:spLocks noGrp="1"/>
          </p:cNvSpPr>
          <p:nvPr>
            <p:ph type="body" sz="quarter" idx="185" hasCustomPrompt="1"/>
          </p:nvPr>
        </p:nvSpPr>
        <p:spPr>
          <a:xfrm>
            <a:off x="11224245" y="417443"/>
            <a:ext cx="21421724" cy="1280160"/>
          </a:xfrm>
          <a:prstGeom prst="rect">
            <a:avLst/>
          </a:prstGeom>
        </p:spPr>
        <p:txBody>
          <a:bodyPr>
            <a:normAutofit/>
          </a:bodyPr>
          <a:lstStyle>
            <a:lvl1pPr marL="0" indent="0" algn="ctr">
              <a:buFontTx/>
              <a:buNone/>
              <a:defRPr sz="88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43891200" cy="4371975"/>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flipV="1">
            <a:off x="0" y="4371975"/>
            <a:ext cx="43891200" cy="433386"/>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baseline="-25000" dirty="0"/>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30" name="Rounded Rectangle 29"/>
          <p:cNvSpPr/>
          <p:nvPr userDrawn="1"/>
        </p:nvSpPr>
        <p:spPr>
          <a:xfrm>
            <a:off x="506697" y="5267325"/>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userDrawn="1"/>
        </p:nvSpPr>
        <p:spPr>
          <a:xfrm>
            <a:off x="33164748" y="5257799"/>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userDrawn="1"/>
        </p:nvSpPr>
        <p:spPr>
          <a:xfrm>
            <a:off x="11233151" y="5257798"/>
            <a:ext cx="21428073" cy="26736675"/>
          </a:xfrm>
          <a:prstGeom prst="roundRect">
            <a:avLst>
              <a:gd name="adj" fmla="val 457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userDrawn="1"/>
        </p:nvGrpSpPr>
        <p:grpSpPr>
          <a:xfrm>
            <a:off x="-11225189" y="-1"/>
            <a:ext cx="11018865" cy="32918401"/>
            <a:chOff x="-11225189" y="-1"/>
            <a:chExt cx="11018865" cy="32918401"/>
          </a:xfrm>
        </p:grpSpPr>
        <p:sp>
          <p:nvSpPr>
            <p:cNvPr id="48" name="Rectangle 4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trifold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49" name="Straight Connector 4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userDrawn="1"/>
          </p:nvPicPr>
          <p:blipFill>
            <a:blip r:embed="rId4"/>
            <a:stretch>
              <a:fillRect/>
            </a:stretch>
          </p:blipFill>
          <p:spPr>
            <a:xfrm>
              <a:off x="-10740740" y="10261718"/>
              <a:ext cx="1597666" cy="1201935"/>
            </a:xfrm>
            <a:prstGeom prst="rect">
              <a:avLst/>
            </a:prstGeom>
          </p:spPr>
        </p:pic>
        <p:pic>
          <p:nvPicPr>
            <p:cNvPr id="51" name="Picture 50"/>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52" name="Group 51"/>
            <p:cNvGrpSpPr/>
            <p:nvPr userDrawn="1"/>
          </p:nvGrpSpPr>
          <p:grpSpPr>
            <a:xfrm>
              <a:off x="-9744993" y="23540957"/>
              <a:ext cx="7531182" cy="2120439"/>
              <a:chOff x="-4470427" y="11016658"/>
              <a:chExt cx="3470785" cy="974220"/>
            </a:xfrm>
          </p:grpSpPr>
          <p:grpSp>
            <p:nvGrpSpPr>
              <p:cNvPr id="58" name="Group 57"/>
              <p:cNvGrpSpPr/>
              <p:nvPr userDrawn="1"/>
            </p:nvGrpSpPr>
            <p:grpSpPr>
              <a:xfrm>
                <a:off x="-2783495" y="11060886"/>
                <a:ext cx="624431" cy="893535"/>
                <a:chOff x="-3958697" y="11117435"/>
                <a:chExt cx="779338" cy="1280430"/>
              </a:xfrm>
            </p:grpSpPr>
            <p:pic>
              <p:nvPicPr>
                <p:cNvPr id="64" name="Picture 63"/>
                <p:cNvPicPr>
                  <a:picLocks noChangeAspect="1"/>
                </p:cNvPicPr>
                <p:nvPr userDrawn="1"/>
              </p:nvPicPr>
              <p:blipFill>
                <a:blip r:embed="rId6"/>
                <a:stretch>
                  <a:fillRect/>
                </a:stretch>
              </p:blipFill>
              <p:spPr>
                <a:xfrm>
                  <a:off x="-3948160" y="11117435"/>
                  <a:ext cx="768801" cy="1090857"/>
                </a:xfrm>
                <a:prstGeom prst="rect">
                  <a:avLst/>
                </a:prstGeom>
              </p:spPr>
            </p:pic>
            <p:sp>
              <p:nvSpPr>
                <p:cNvPr id="65" name="TextBox 64"/>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59" name="Group 58"/>
              <p:cNvGrpSpPr/>
              <p:nvPr userDrawn="1"/>
            </p:nvGrpSpPr>
            <p:grpSpPr>
              <a:xfrm>
                <a:off x="-2033159" y="11060889"/>
                <a:ext cx="1033517" cy="893529"/>
                <a:chOff x="-2921738" y="11200127"/>
                <a:chExt cx="1420279" cy="1227904"/>
              </a:xfrm>
            </p:grpSpPr>
            <p:pic>
              <p:nvPicPr>
                <p:cNvPr id="62" name="Picture 61"/>
                <p:cNvPicPr>
                  <a:picLocks noChangeAspect="1"/>
                </p:cNvPicPr>
                <p:nvPr userDrawn="1"/>
              </p:nvPicPr>
              <p:blipFill>
                <a:blip r:embed="rId6"/>
                <a:stretch>
                  <a:fillRect/>
                </a:stretch>
              </p:blipFill>
              <p:spPr>
                <a:xfrm>
                  <a:off x="-2921738" y="11200127"/>
                  <a:ext cx="1420279" cy="1029694"/>
                </a:xfrm>
                <a:prstGeom prst="rect">
                  <a:avLst/>
                </a:prstGeom>
              </p:spPr>
            </p:pic>
            <p:sp>
              <p:nvSpPr>
                <p:cNvPr id="63" name="TextBox 62"/>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0" name="Picture 59"/>
              <p:cNvPicPr>
                <a:picLocks noChangeAspect="1"/>
              </p:cNvPicPr>
              <p:nvPr userDrawn="1"/>
            </p:nvPicPr>
            <p:blipFill>
              <a:blip r:embed="rId7"/>
              <a:stretch>
                <a:fillRect/>
              </a:stretch>
            </p:blipFill>
            <p:spPr>
              <a:xfrm>
                <a:off x="-4470427" y="11016658"/>
                <a:ext cx="1098742" cy="847761"/>
              </a:xfrm>
              <a:prstGeom prst="rect">
                <a:avLst/>
              </a:prstGeom>
            </p:spPr>
          </p:pic>
          <p:sp>
            <p:nvSpPr>
              <p:cNvPr id="61" name="TextBox 60"/>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3" name="Group 52"/>
            <p:cNvGrpSpPr/>
            <p:nvPr userDrawn="1"/>
          </p:nvGrpSpPr>
          <p:grpSpPr>
            <a:xfrm>
              <a:off x="-10398793" y="27751410"/>
              <a:ext cx="9323012" cy="2453251"/>
              <a:chOff x="-4754996" y="12734136"/>
              <a:chExt cx="4296559" cy="1127128"/>
            </a:xfrm>
          </p:grpSpPr>
          <p:graphicFrame>
            <p:nvGraphicFramePr>
              <p:cNvPr id="54" name="Object 53"/>
              <p:cNvGraphicFramePr>
                <a:graphicFrameLocks noChangeAspect="1"/>
              </p:cNvGraphicFramePr>
              <p:nvPr userDrawn="1">
                <p:extLst>
                  <p:ext uri="{D42A27DB-BD31-4B8C-83A1-F6EECF244321}">
                    <p14:modId xmlns:p14="http://schemas.microsoft.com/office/powerpoint/2010/main" val="2583320257"/>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526"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55" name="Object 54"/>
              <p:cNvGraphicFramePr>
                <a:graphicFrameLocks noChangeAspect="1"/>
              </p:cNvGraphicFramePr>
              <p:nvPr userDrawn="1">
                <p:extLst>
                  <p:ext uri="{D42A27DB-BD31-4B8C-83A1-F6EECF244321}">
                    <p14:modId xmlns:p14="http://schemas.microsoft.com/office/powerpoint/2010/main" val="3111605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527"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56" name="TextBox 55"/>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57" name="TextBox 56"/>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66" name="Group 65"/>
          <p:cNvGrpSpPr/>
          <p:nvPr userDrawn="1"/>
        </p:nvGrpSpPr>
        <p:grpSpPr>
          <a:xfrm>
            <a:off x="44157839" y="-55065"/>
            <a:ext cx="11062139" cy="32973465"/>
            <a:chOff x="44157839" y="-55065"/>
            <a:chExt cx="11062139" cy="32973465"/>
          </a:xfrm>
        </p:grpSpPr>
        <p:sp>
          <p:nvSpPr>
            <p:cNvPr id="67" name="Rectangle 6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68" name="Object 67"/>
            <p:cNvGraphicFramePr>
              <a:graphicFrameLocks noChangeAspect="1"/>
            </p:cNvGraphicFramePr>
            <p:nvPr userDrawn="1">
              <p:extLst>
                <p:ext uri="{D42A27DB-BD31-4B8C-83A1-F6EECF244321}">
                  <p14:modId xmlns:p14="http://schemas.microsoft.com/office/powerpoint/2010/main" val="298943172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528"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9" name="Picture 68"/>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70" name="Object 69"/>
            <p:cNvGraphicFramePr>
              <a:graphicFrameLocks noChangeAspect="1"/>
            </p:cNvGraphicFramePr>
            <p:nvPr userDrawn="1">
              <p:extLst>
                <p:ext uri="{D42A27DB-BD31-4B8C-83A1-F6EECF244321}">
                  <p14:modId xmlns:p14="http://schemas.microsoft.com/office/powerpoint/2010/main" val="257494746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529"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71" name="Group 70"/>
            <p:cNvGrpSpPr/>
            <p:nvPr userDrawn="1"/>
          </p:nvGrpSpPr>
          <p:grpSpPr>
            <a:xfrm>
              <a:off x="44487207" y="29414560"/>
              <a:ext cx="10354213" cy="1265612"/>
              <a:chOff x="44200453" y="28362386"/>
              <a:chExt cx="9771399" cy="1090622"/>
            </a:xfrm>
          </p:grpSpPr>
          <p:sp>
            <p:nvSpPr>
              <p:cNvPr id="73" name="Rounded Rectangle 7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75" name="TextBox 74"/>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72" name="TextBox 71"/>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5" Type="http://schemas.openxmlformats.org/officeDocument/2006/relationships/image" Target="../media/image11.png"/><Relationship Id="rId6" Type="http://schemas.openxmlformats.org/officeDocument/2006/relationships/chart" Target="../charts/chart3.xml"/><Relationship Id="rId7" Type="http://schemas.openxmlformats.org/officeDocument/2006/relationships/chart" Target="../charts/chart4.xm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7049" y="6021370"/>
            <a:ext cx="10196513" cy="10970930"/>
          </a:xfrm>
        </p:spPr>
        <p:txBody>
          <a:bodyPr/>
          <a:lstStyle/>
          <a:p>
            <a:pPr>
              <a:lnSpc>
                <a:spcPct val="150000"/>
              </a:lnSpc>
            </a:pPr>
            <a:r>
              <a:rPr lang="en-US" dirty="0"/>
              <a:t>In the past 30 years, technological innovation has reduced the price of transportation and communication dramatically. This has led to an increase in worldwide trade, which has greatly expanded our economy. The increased economic activity has transformed countries and built cities where none existed before. For this project, we simulated the economy and vitality of such a city. Ideally, we hope to understand how and why different starting conditions, such as the wealth and the disposition of its citizens, affect the overall prosperity.</a:t>
            </a:r>
          </a:p>
          <a:p>
            <a:pPr>
              <a:lnSpc>
                <a:spcPct val="150000"/>
              </a:lnSpc>
            </a:pPr>
            <a:endParaRPr lang="en-US" dirty="0"/>
          </a:p>
          <a:p>
            <a:pPr>
              <a:lnSpc>
                <a:spcPct val="150000"/>
              </a:lnSpc>
            </a:pPr>
            <a:r>
              <a:rPr lang="en-US" dirty="0"/>
              <a:t>The city simulation includes a dynamic population, residences, businesses, and entertainment venues. As people interact with the world, each component evolves. The main driving force of the model are skills and needs of individuals.  These factors determine  the actions of the model’s inhabitants and overall outcome of the city.  To determine the vibrancy of the city, we were mainly concerned with the wealth of the citizens and success of the businesses, among other factors.   </a:t>
            </a:r>
          </a:p>
        </p:txBody>
      </p:sp>
      <p:sp>
        <p:nvSpPr>
          <p:cNvPr id="3" name="Text Placeholder 2"/>
          <p:cNvSpPr>
            <a:spLocks noGrp="1"/>
          </p:cNvSpPr>
          <p:nvPr>
            <p:ph type="body" sz="quarter" idx="11"/>
          </p:nvPr>
        </p:nvSpPr>
        <p:spPr/>
        <p:txBody>
          <a:bodyPr/>
          <a:lstStyle/>
          <a:p>
            <a:r>
              <a:rPr lang="en-US" dirty="0" smtClean="0"/>
              <a:t>INTRODUCTION</a:t>
            </a:r>
            <a:endParaRPr lang="en-US" dirty="0"/>
          </a:p>
        </p:txBody>
      </p:sp>
      <p:sp>
        <p:nvSpPr>
          <p:cNvPr id="6" name="Text Placeholder 5"/>
          <p:cNvSpPr>
            <a:spLocks noGrp="1"/>
          </p:cNvSpPr>
          <p:nvPr>
            <p:ph type="body" sz="quarter" idx="20"/>
          </p:nvPr>
        </p:nvSpPr>
        <p:spPr>
          <a:xfrm>
            <a:off x="527049" y="17379175"/>
            <a:ext cx="10210799" cy="754045"/>
          </a:xfrm>
        </p:spPr>
        <p:txBody>
          <a:bodyPr/>
          <a:lstStyle/>
          <a:p>
            <a:r>
              <a:rPr lang="en-US" dirty="0" smtClean="0"/>
              <a:t>PURPOSE</a:t>
            </a:r>
            <a:endParaRPr lang="en-US" dirty="0"/>
          </a:p>
        </p:txBody>
      </p:sp>
      <p:sp>
        <p:nvSpPr>
          <p:cNvPr id="7" name="Text Placeholder 6"/>
          <p:cNvSpPr>
            <a:spLocks noGrp="1"/>
          </p:cNvSpPr>
          <p:nvPr>
            <p:ph type="body" sz="quarter" idx="21"/>
          </p:nvPr>
        </p:nvSpPr>
        <p:spPr>
          <a:xfrm>
            <a:off x="11252201" y="6021371"/>
            <a:ext cx="10302969" cy="14677843"/>
          </a:xfrm>
        </p:spPr>
        <p:txBody>
          <a:bodyPr/>
          <a:lstStyle/>
          <a:p>
            <a:r>
              <a:rPr lang="en-US" b="1" dirty="0" smtClean="0"/>
              <a:t>Overview</a:t>
            </a:r>
            <a:endParaRPr lang="en-US" dirty="0" smtClean="0"/>
          </a:p>
          <a:p>
            <a:r>
              <a:rPr lang="en-US" dirty="0"/>
              <a:t>The simulation is an agent-based discrete-event simulator. Every hour, the simulator notifies all the entities (people, businesses, residences, and entertainment venues) that time has passed, </a:t>
            </a:r>
            <a:r>
              <a:rPr lang="en-US" dirty="0" smtClean="0"/>
              <a:t>and each part </a:t>
            </a:r>
            <a:r>
              <a:rPr lang="en-US" dirty="0"/>
              <a:t>of the model </a:t>
            </a:r>
            <a:r>
              <a:rPr lang="en-US" dirty="0" smtClean="0"/>
              <a:t>updates its </a:t>
            </a:r>
            <a:r>
              <a:rPr lang="en-US" dirty="0"/>
              <a:t>properties accordingly.  </a:t>
            </a:r>
          </a:p>
          <a:p>
            <a:endParaRPr lang="en-US" dirty="0" smtClean="0"/>
          </a:p>
          <a:p>
            <a:r>
              <a:rPr lang="en-US" b="1" dirty="0" smtClean="0"/>
              <a:t>People</a:t>
            </a:r>
          </a:p>
          <a:p>
            <a:r>
              <a:rPr lang="en-US" dirty="0" smtClean="0"/>
              <a:t>The people represent the agents in our simulation. </a:t>
            </a:r>
            <a:r>
              <a:rPr lang="en-US" dirty="0" smtClean="0"/>
              <a:t>A person has three basic needs: food, shelter, and fun.  In addition, </a:t>
            </a:r>
            <a:r>
              <a:rPr lang="en-US" dirty="0" smtClean="0"/>
              <a:t>each person has personality which dictates their specific preferences.  If an individual is happy for a long enough time, they have kids, while if they are in poor health, they die.  </a:t>
            </a:r>
            <a:r>
              <a:rPr lang="en-US" dirty="0" smtClean="0"/>
              <a:t>Every </a:t>
            </a:r>
            <a:r>
              <a:rPr lang="en-US" dirty="0" smtClean="0"/>
              <a:t>day people have unique experiences; however, they always follow the circle of life.</a:t>
            </a:r>
          </a:p>
          <a:p>
            <a:r>
              <a:rPr lang="en-US" dirty="0" smtClean="0"/>
              <a:t>In our simulation, the circle of life is simplified to sleep, eat, work, and shop. People sleep at night, eat in the morning and afternoon, work during the day, and shop in the evening. People can choose to eat at home or at any of the restaurants in the city. In our simulation, shopping refers to all forms of entertainment, which include malls, movies, bars, and night clubs.</a:t>
            </a:r>
          </a:p>
          <a:p>
            <a:endParaRPr lang="en-US" dirty="0" smtClean="0"/>
          </a:p>
          <a:p>
            <a:r>
              <a:rPr lang="en-US" b="1" dirty="0" smtClean="0"/>
              <a:t>Businesses</a:t>
            </a:r>
          </a:p>
          <a:p>
            <a:r>
              <a:rPr lang="en-US" dirty="0" smtClean="0"/>
              <a:t>In our model, the success of the businesses depends on the productivity of its workers. The productivity of the workforce depends on several factors: the ambition, skill, and general well being of the individuals.  Every five days, companies review their overall productivity and decide whether to expand or decline.  If they expand, the net-worth of the company along with its pay and  number of employees increase.  They also decide whether to hire or fire employees based on their current employees and those currently seeking a job.  There are four different types of businesses: sales, manufacturing, research, finance, and tech.  The quality and wage of the work depends on these types.  </a:t>
            </a:r>
          </a:p>
          <a:p>
            <a:endParaRPr lang="en-US" sz="2400" dirty="0" smtClean="0"/>
          </a:p>
          <a:p>
            <a:endParaRPr lang="en-US" dirty="0"/>
          </a:p>
        </p:txBody>
      </p:sp>
      <p:sp>
        <p:nvSpPr>
          <p:cNvPr id="8" name="Text Placeholder 7"/>
          <p:cNvSpPr>
            <a:spLocks noGrp="1"/>
          </p:cNvSpPr>
          <p:nvPr>
            <p:ph type="body" sz="quarter" idx="22"/>
          </p:nvPr>
        </p:nvSpPr>
        <p:spPr/>
        <p:txBody>
          <a:bodyPr/>
          <a:lstStyle/>
          <a:p>
            <a:r>
              <a:rPr lang="en-US" dirty="0" smtClean="0"/>
              <a:t>CONCEPTUAL MODEL</a:t>
            </a:r>
            <a:endParaRPr lang="en-US" dirty="0"/>
          </a:p>
        </p:txBody>
      </p:sp>
      <p:sp>
        <p:nvSpPr>
          <p:cNvPr id="10" name="Text Placeholder 9"/>
          <p:cNvSpPr>
            <a:spLocks noGrp="1"/>
          </p:cNvSpPr>
          <p:nvPr>
            <p:ph type="body" sz="quarter" idx="24"/>
          </p:nvPr>
        </p:nvSpPr>
        <p:spPr>
          <a:xfrm>
            <a:off x="11224245" y="18539114"/>
            <a:ext cx="21421724" cy="1197243"/>
          </a:xfrm>
        </p:spPr>
        <p:txBody>
          <a:bodyPr/>
          <a:lstStyle/>
          <a:p>
            <a:r>
              <a:rPr lang="en-US" dirty="0" smtClean="0"/>
              <a:t>RESULTS</a:t>
            </a:r>
          </a:p>
          <a:p>
            <a:r>
              <a:rPr lang="en-US" sz="2400" b="0" u="none" dirty="0" smtClean="0"/>
              <a:t>The following results were gathered under optimal conditions</a:t>
            </a:r>
            <a:endParaRPr lang="en-US" sz="2400" b="0" u="none" dirty="0"/>
          </a:p>
        </p:txBody>
      </p:sp>
      <p:sp>
        <p:nvSpPr>
          <p:cNvPr id="11" name="Text Placeholder 10"/>
          <p:cNvSpPr>
            <a:spLocks noGrp="1"/>
          </p:cNvSpPr>
          <p:nvPr>
            <p:ph type="body" sz="quarter" idx="25"/>
          </p:nvPr>
        </p:nvSpPr>
        <p:spPr/>
        <p:txBody>
          <a:bodyPr/>
          <a:lstStyle/>
          <a:p>
            <a:r>
              <a:rPr lang="en-US" dirty="0" smtClean="0"/>
              <a:t>DISCUSSION &amp; OUTLOOK</a:t>
            </a:r>
            <a:endParaRPr lang="en-US" dirty="0"/>
          </a:p>
        </p:txBody>
      </p:sp>
      <p:sp>
        <p:nvSpPr>
          <p:cNvPr id="12" name="Text Placeholder 11"/>
          <p:cNvSpPr>
            <a:spLocks noGrp="1"/>
          </p:cNvSpPr>
          <p:nvPr>
            <p:ph type="body" sz="quarter" idx="26"/>
          </p:nvPr>
        </p:nvSpPr>
        <p:spPr>
          <a:xfrm>
            <a:off x="33185099" y="6021370"/>
            <a:ext cx="10201275" cy="15927415"/>
          </a:xfrm>
        </p:spPr>
        <p:txBody>
          <a:bodyPr/>
          <a:lstStyle/>
          <a:p>
            <a:r>
              <a:rPr lang="en-US" dirty="0" smtClean="0"/>
              <a:t>We chose to show some general highlights of model in the graphs below.  The trends we see make sense both in terms of the model but also reality itself.  In our model, people are paid by their place of work around midday, and they spend money on shopping during the morning and evening.  The average money owned by an individual throughout 24 hours reflects this. Further, the average amount of money owned by individuals does ultimately increase over a month, though there is some noise in the process.  Considering the random nature of the transitions, it makes sense that we would see certain dips in money, but given the companies grew over this period, as pictured below, </a:t>
            </a:r>
            <a:r>
              <a:rPr lang="en-US" dirty="0" err="1" smtClean="0"/>
              <a:t>ot</a:t>
            </a:r>
            <a:r>
              <a:rPr lang="en-US" dirty="0" smtClean="0"/>
              <a:t> makes sense that the individuals ultimately became richer.  </a:t>
            </a:r>
          </a:p>
          <a:p>
            <a:endParaRPr lang="en-US" dirty="0"/>
          </a:p>
          <a:p>
            <a:r>
              <a:rPr lang="en-US" dirty="0" smtClean="0"/>
              <a:t>The graph showing the steady rise in business productivity was shown given a reasonable ratio of businesses to people.  When only a few companies exist, only the skilled individuals do well.  The rest suffer as they can’t find a place of good work. </a:t>
            </a:r>
          </a:p>
          <a:p>
            <a:endParaRPr lang="en-US" dirty="0"/>
          </a:p>
          <a:p>
            <a:r>
              <a:rPr lang="en-US" dirty="0" smtClean="0"/>
              <a:t>Another set of experiments showed the number of deaths versus the number of children.  We see that the number of children born outweighs the number of people who die in the long term.  Given that people make money over the course of the month while businesses expand, it follows that their happiness increases.  Given that the chance of producing a child depends on the good health of a person, it follows that many children would be born.  On the other hand, because few are exceptionally poor and destitute, only a few die as the simulation proceeds.  </a:t>
            </a:r>
          </a:p>
          <a:p>
            <a:endParaRPr lang="en-US" dirty="0"/>
          </a:p>
          <a:p>
            <a:r>
              <a:rPr lang="en-US" dirty="0" smtClean="0"/>
              <a:t>Overall, this model only broke the surface in terms of modeling the complex dynamics of a city.  Several things could be done to expand the model.  Namely, the dynamics of businesses and entertainment stores could be improved by creating a market that other businesses and consumers would be apart of.  This would better model how people and businesses actually operate.  The residence model could also be expanded by allowing individuals to renovate their home or buy a new one altogether.  The needs of individuals could also be made more robust, and the spending models could be refined by tying their actions even more closely to their basic needs.  </a:t>
            </a:r>
            <a:endParaRPr lang="en-US" dirty="0"/>
          </a:p>
        </p:txBody>
      </p:sp>
      <p:sp>
        <p:nvSpPr>
          <p:cNvPr id="13" name="Text Placeholder 12"/>
          <p:cNvSpPr>
            <a:spLocks noGrp="1"/>
          </p:cNvSpPr>
          <p:nvPr>
            <p:ph type="body" sz="quarter" idx="27"/>
          </p:nvPr>
        </p:nvSpPr>
        <p:spPr>
          <a:xfrm>
            <a:off x="33185095" y="22130124"/>
            <a:ext cx="10201275" cy="754045"/>
          </a:xfrm>
        </p:spPr>
        <p:txBody>
          <a:bodyPr/>
          <a:lstStyle/>
          <a:p>
            <a:r>
              <a:rPr lang="en-US" dirty="0" smtClean="0"/>
              <a:t>REFERENCES</a:t>
            </a:r>
            <a:endParaRPr lang="en-US" dirty="0"/>
          </a:p>
        </p:txBody>
      </p:sp>
      <p:sp>
        <p:nvSpPr>
          <p:cNvPr id="14" name="Text Placeholder 13"/>
          <p:cNvSpPr>
            <a:spLocks noGrp="1"/>
          </p:cNvSpPr>
          <p:nvPr>
            <p:ph type="body" sz="quarter" idx="28"/>
          </p:nvPr>
        </p:nvSpPr>
        <p:spPr>
          <a:xfrm>
            <a:off x="33185095" y="23558515"/>
            <a:ext cx="10201275" cy="4154961"/>
          </a:xfrm>
        </p:spPr>
        <p:txBody>
          <a:bodyPr/>
          <a:lstStyle/>
          <a:p>
            <a:r>
              <a:rPr lang="en-US" dirty="0" err="1" smtClean="0"/>
              <a:t>Itzak</a:t>
            </a:r>
            <a:r>
              <a:rPr lang="en-US" dirty="0" smtClean="0"/>
              <a:t>, </a:t>
            </a:r>
            <a:r>
              <a:rPr lang="en-US" dirty="0" err="1" smtClean="0"/>
              <a:t>Benenson</a:t>
            </a:r>
            <a:r>
              <a:rPr lang="en-US" dirty="0" smtClean="0"/>
              <a:t>.  “</a:t>
            </a:r>
            <a:r>
              <a:rPr lang="en-US" b="1" dirty="0"/>
              <a:t>Multi-agent simulations of residential dynamics in the </a:t>
            </a:r>
            <a:r>
              <a:rPr lang="en-US" b="1" dirty="0" smtClean="0"/>
              <a:t>city.</a:t>
            </a:r>
            <a:r>
              <a:rPr lang="en-US" dirty="0"/>
              <a:t>” Department of Geography, University of Tel-Aviv, Tel-Aviv, Ramat-Aviv, 69978, </a:t>
            </a:r>
            <a:r>
              <a:rPr lang="en-US" dirty="0" smtClean="0"/>
              <a:t>Israel. Computers Environment and Urban Systems (</a:t>
            </a:r>
            <a:r>
              <a:rPr lang="en-US" dirty="0"/>
              <a:t>Impact Factor: 1.79). 04/1998; 22(1):25-42. DOI: 10.1016/S0198-9715(98)00017-9 </a:t>
            </a:r>
            <a:endParaRPr lang="en-US" dirty="0" smtClean="0"/>
          </a:p>
          <a:p>
            <a:endParaRPr lang="en-US" b="1" dirty="0" smtClean="0"/>
          </a:p>
          <a:p>
            <a:r>
              <a:rPr lang="en-US" dirty="0" smtClean="0"/>
              <a:t>Moore, </a:t>
            </a:r>
            <a:r>
              <a:rPr lang="en-US" dirty="0" err="1" smtClean="0"/>
              <a:t>Blanes</a:t>
            </a:r>
            <a:r>
              <a:rPr lang="en-US" dirty="0" smtClean="0"/>
              <a:t>, </a:t>
            </a:r>
            <a:r>
              <a:rPr lang="en-US" dirty="0" err="1" smtClean="0"/>
              <a:t>Hamadeh</a:t>
            </a:r>
            <a:r>
              <a:rPr lang="en-US" b="1" dirty="0" smtClean="0"/>
              <a:t>.  Conceptual Model. </a:t>
            </a:r>
            <a:r>
              <a:rPr lang="en-US" dirty="0" smtClean="0"/>
              <a:t>Computer Simulation (CX 4230), 2015.  </a:t>
            </a:r>
            <a:endParaRPr lang="en-US" dirty="0"/>
          </a:p>
          <a:p>
            <a:endParaRPr lang="en-US" b="1" dirty="0"/>
          </a:p>
        </p:txBody>
      </p:sp>
      <p:sp>
        <p:nvSpPr>
          <p:cNvPr id="15" name="Text Placeholder 14"/>
          <p:cNvSpPr>
            <a:spLocks noGrp="1"/>
          </p:cNvSpPr>
          <p:nvPr>
            <p:ph type="body" sz="quarter" idx="29"/>
          </p:nvPr>
        </p:nvSpPr>
        <p:spPr>
          <a:xfrm>
            <a:off x="33185095" y="26932462"/>
            <a:ext cx="10201275" cy="754045"/>
          </a:xfrm>
        </p:spPr>
        <p:txBody>
          <a:bodyPr/>
          <a:lstStyle/>
          <a:p>
            <a:r>
              <a:rPr lang="en-US" dirty="0" smtClean="0"/>
              <a:t>ACKNOWLEDGEMENTS</a:t>
            </a:r>
            <a:endParaRPr lang="en-US" dirty="0"/>
          </a:p>
        </p:txBody>
      </p:sp>
      <p:sp>
        <p:nvSpPr>
          <p:cNvPr id="16" name="Text Placeholder 15"/>
          <p:cNvSpPr>
            <a:spLocks noGrp="1"/>
          </p:cNvSpPr>
          <p:nvPr>
            <p:ph type="body" sz="quarter" idx="30"/>
          </p:nvPr>
        </p:nvSpPr>
        <p:spPr>
          <a:xfrm>
            <a:off x="33185095" y="27865052"/>
            <a:ext cx="10201275" cy="846363"/>
          </a:xfrm>
        </p:spPr>
        <p:txBody>
          <a:bodyPr/>
          <a:lstStyle/>
          <a:p>
            <a:r>
              <a:rPr lang="en-US" dirty="0" smtClean="0"/>
              <a:t>Thanks to Dr. Vuduc for a great class.  </a:t>
            </a:r>
            <a:endParaRPr lang="en-US" dirty="0"/>
          </a:p>
        </p:txBody>
      </p:sp>
      <p:sp>
        <p:nvSpPr>
          <p:cNvPr id="17" name="Text Placeholder 16"/>
          <p:cNvSpPr>
            <a:spLocks noGrp="1"/>
          </p:cNvSpPr>
          <p:nvPr>
            <p:ph type="body" sz="quarter" idx="96"/>
          </p:nvPr>
        </p:nvSpPr>
        <p:spPr>
          <a:xfrm>
            <a:off x="527049" y="18191667"/>
            <a:ext cx="10201275" cy="10393849"/>
          </a:xfrm>
        </p:spPr>
        <p:txBody>
          <a:bodyPr/>
          <a:lstStyle/>
          <a:p>
            <a:pPr>
              <a:lnSpc>
                <a:spcPct val="150000"/>
              </a:lnSpc>
            </a:pPr>
            <a:r>
              <a:rPr lang="en-US" dirty="0"/>
              <a:t>This simulation can serve people in different domains. Our main customers are policy makers. Policy makers can feed the simulation with a model of their city. The simulation will show them how the city’s economy is expected to change in the future. In a sense, the simulation acts as a fast-forward for real life. This would help them see what they could do to prevent unemployment that may happen later on.</a:t>
            </a:r>
          </a:p>
          <a:p>
            <a:pPr>
              <a:lnSpc>
                <a:spcPct val="150000"/>
              </a:lnSpc>
            </a:pPr>
            <a:endParaRPr lang="en-US" dirty="0"/>
          </a:p>
          <a:p>
            <a:pPr>
              <a:lnSpc>
                <a:spcPct val="150000"/>
              </a:lnSpc>
            </a:pPr>
            <a:r>
              <a:rPr lang="en-US" dirty="0"/>
              <a:t>The simulation can also be used by researchers in politics, international affairs, economics, civil engineering, and environmental engineering. For example, economics researchers can use the simulation to find out how the increase in construction can reflect on the happiness and economic well-being of individuals. Civil engineers can find out how fast they need to expand the city in order to handle the growing population without ever having a bad shortage. Politicians can use it to study the effect of tax rates on businesses as well as individuals.</a:t>
            </a:r>
          </a:p>
        </p:txBody>
      </p:sp>
      <p:sp>
        <p:nvSpPr>
          <p:cNvPr id="19" name="Text Placeholder 18"/>
          <p:cNvSpPr>
            <a:spLocks noGrp="1"/>
          </p:cNvSpPr>
          <p:nvPr>
            <p:ph type="body" sz="quarter" idx="150"/>
          </p:nvPr>
        </p:nvSpPr>
        <p:spPr/>
        <p:txBody>
          <a:bodyPr/>
          <a:lstStyle/>
          <a:p>
            <a:r>
              <a:rPr lang="en-US" dirty="0" smtClean="0"/>
              <a:t>Lawrence </a:t>
            </a:r>
            <a:r>
              <a:rPr lang="en-US" dirty="0"/>
              <a:t>Moore</a:t>
            </a:r>
            <a:r>
              <a:rPr lang="en-US" dirty="0" smtClean="0"/>
              <a:t>, </a:t>
            </a:r>
            <a:r>
              <a:rPr lang="en-US" dirty="0"/>
              <a:t>Ralph </a:t>
            </a:r>
            <a:r>
              <a:rPr lang="en-US" dirty="0" err="1"/>
              <a:t>Blanes</a:t>
            </a:r>
            <a:r>
              <a:rPr lang="en-US" dirty="0"/>
              <a:t>, </a:t>
            </a:r>
            <a:r>
              <a:rPr lang="en-US" dirty="0" err="1"/>
              <a:t>Saleh</a:t>
            </a:r>
            <a:r>
              <a:rPr lang="en-US" dirty="0"/>
              <a:t> </a:t>
            </a:r>
            <a:r>
              <a:rPr lang="en-US" dirty="0" err="1" smtClean="0"/>
              <a:t>Hamadeh</a:t>
            </a:r>
            <a:endParaRPr lang="en-US" dirty="0"/>
          </a:p>
        </p:txBody>
      </p:sp>
      <p:sp>
        <p:nvSpPr>
          <p:cNvPr id="43" name="Text Placeholder 42"/>
          <p:cNvSpPr>
            <a:spLocks noGrp="1"/>
          </p:cNvSpPr>
          <p:nvPr>
            <p:ph type="body" sz="quarter" idx="184"/>
          </p:nvPr>
        </p:nvSpPr>
        <p:spPr/>
        <p:txBody>
          <a:bodyPr/>
          <a:lstStyle/>
          <a:p>
            <a:r>
              <a:rPr lang="en-US" dirty="0" smtClean="0"/>
              <a:t>CX 4230</a:t>
            </a:r>
            <a:endParaRPr lang="en-US" dirty="0"/>
          </a:p>
        </p:txBody>
      </p:sp>
      <p:sp>
        <p:nvSpPr>
          <p:cNvPr id="44" name="Text Placeholder 43"/>
          <p:cNvSpPr>
            <a:spLocks noGrp="1"/>
          </p:cNvSpPr>
          <p:nvPr>
            <p:ph type="body" sz="quarter" idx="185"/>
          </p:nvPr>
        </p:nvSpPr>
        <p:spPr/>
        <p:txBody>
          <a:bodyPr>
            <a:normAutofit fontScale="92500" lnSpcReduction="10000"/>
          </a:bodyPr>
          <a:lstStyle/>
          <a:p>
            <a:r>
              <a:rPr lang="en-US" dirty="0" smtClean="0"/>
              <a:t>City Simulator</a:t>
            </a:r>
            <a:endParaRPr lang="en-US" dirty="0"/>
          </a:p>
        </p:txBody>
      </p:sp>
      <p:graphicFrame>
        <p:nvGraphicFramePr>
          <p:cNvPr id="20" name="Chart 19"/>
          <p:cNvGraphicFramePr>
            <a:graphicFrameLocks/>
          </p:cNvGraphicFramePr>
          <p:nvPr>
            <p:extLst>
              <p:ext uri="{D42A27DB-BD31-4B8C-83A1-F6EECF244321}">
                <p14:modId xmlns:p14="http://schemas.microsoft.com/office/powerpoint/2010/main" val="2812333078"/>
              </p:ext>
            </p:extLst>
          </p:nvPr>
        </p:nvGraphicFramePr>
        <p:xfrm>
          <a:off x="12180236" y="25578085"/>
          <a:ext cx="9374934" cy="60148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Chart 20"/>
          <p:cNvGraphicFramePr>
            <a:graphicFrameLocks/>
          </p:cNvGraphicFramePr>
          <p:nvPr>
            <p:extLst>
              <p:ext uri="{D42A27DB-BD31-4B8C-83A1-F6EECF244321}">
                <p14:modId xmlns:p14="http://schemas.microsoft.com/office/powerpoint/2010/main" val="3978961917"/>
              </p:ext>
            </p:extLst>
          </p:nvPr>
        </p:nvGraphicFramePr>
        <p:xfrm>
          <a:off x="22471074" y="25578085"/>
          <a:ext cx="9374935" cy="6014862"/>
        </p:xfrm>
        <a:graphic>
          <a:graphicData uri="http://schemas.openxmlformats.org/drawingml/2006/chart">
            <c:chart xmlns:c="http://schemas.openxmlformats.org/drawingml/2006/chart" xmlns:r="http://schemas.openxmlformats.org/officeDocument/2006/relationships" r:id="rId4"/>
          </a:graphicData>
        </a:graphic>
      </p:graphicFrame>
      <p:pic>
        <p:nvPicPr>
          <p:cNvPr id="18" name="Picture 17"/>
          <p:cNvPicPr>
            <a:picLocks noChangeAspect="1"/>
          </p:cNvPicPr>
          <p:nvPr/>
        </p:nvPicPr>
        <p:blipFill>
          <a:blip r:embed="rId5"/>
          <a:stretch>
            <a:fillRect/>
          </a:stretch>
        </p:blipFill>
        <p:spPr>
          <a:xfrm>
            <a:off x="21878428" y="6448736"/>
            <a:ext cx="9486900" cy="5575360"/>
          </a:xfrm>
          <a:prstGeom prst="rect">
            <a:avLst/>
          </a:prstGeom>
          <a:ln>
            <a:solidFill>
              <a:srgbClr val="2C556E"/>
            </a:solidFill>
          </a:ln>
        </p:spPr>
      </p:pic>
      <p:sp>
        <p:nvSpPr>
          <p:cNvPr id="22" name="TextBox 21"/>
          <p:cNvSpPr txBox="1"/>
          <p:nvPr/>
        </p:nvSpPr>
        <p:spPr>
          <a:xfrm>
            <a:off x="24411682" y="5802405"/>
            <a:ext cx="4380225" cy="646331"/>
          </a:xfrm>
          <a:prstGeom prst="rect">
            <a:avLst/>
          </a:prstGeom>
          <a:noFill/>
        </p:spPr>
        <p:txBody>
          <a:bodyPr wrap="none" rtlCol="0">
            <a:spAutoFit/>
          </a:bodyPr>
          <a:lstStyle/>
          <a:p>
            <a:pPr algn="ctr"/>
            <a:r>
              <a:rPr lang="en-US" sz="3600" b="1" dirty="0" smtClean="0"/>
              <a:t>Person State Machine</a:t>
            </a:r>
            <a:endParaRPr lang="en-US" sz="3600" b="1" dirty="0"/>
          </a:p>
        </p:txBody>
      </p:sp>
      <p:sp>
        <p:nvSpPr>
          <p:cNvPr id="4" name="TextBox 3"/>
          <p:cNvSpPr txBox="1"/>
          <p:nvPr/>
        </p:nvSpPr>
        <p:spPr>
          <a:xfrm>
            <a:off x="5321978" y="9474371"/>
            <a:ext cx="184666" cy="1415772"/>
          </a:xfrm>
          <a:prstGeom prst="rect">
            <a:avLst/>
          </a:prstGeom>
          <a:noFill/>
        </p:spPr>
        <p:txBody>
          <a:bodyPr wrap="none" rtlCol="0">
            <a:spAutoFit/>
          </a:bodyPr>
          <a:lstStyle/>
          <a:p>
            <a:endParaRPr lang="en-US" dirty="0"/>
          </a:p>
        </p:txBody>
      </p:sp>
      <p:sp>
        <p:nvSpPr>
          <p:cNvPr id="25" name="TextBox 24"/>
          <p:cNvSpPr txBox="1"/>
          <p:nvPr/>
        </p:nvSpPr>
        <p:spPr>
          <a:xfrm>
            <a:off x="21878428" y="12453623"/>
            <a:ext cx="10248386" cy="6232475"/>
          </a:xfrm>
          <a:prstGeom prst="rect">
            <a:avLst/>
          </a:prstGeom>
          <a:noFill/>
        </p:spPr>
        <p:txBody>
          <a:bodyPr wrap="square" rtlCol="0">
            <a:spAutoFit/>
          </a:bodyPr>
          <a:lstStyle/>
          <a:p>
            <a:pPr>
              <a:spcBef>
                <a:spcPts val="576"/>
              </a:spcBef>
            </a:pPr>
            <a:r>
              <a:rPr lang="en-US" sz="2500" b="1" dirty="0" smtClean="0">
                <a:latin typeface="Trebuchet MS"/>
                <a:cs typeface="Trebuchet MS"/>
              </a:rPr>
              <a:t>Residences</a:t>
            </a:r>
          </a:p>
          <a:p>
            <a:pPr>
              <a:spcBef>
                <a:spcPts val="576"/>
              </a:spcBef>
            </a:pPr>
            <a:r>
              <a:rPr lang="en-US" sz="2500" dirty="0" smtClean="0">
                <a:latin typeface="Trebuchet MS"/>
                <a:cs typeface="Trebuchet MS"/>
              </a:rPr>
              <a:t>Residences provide individuals with shelter and serve as the launching point for the days activities.  In this model, the worth of a residence depends on its quality and proximity to high quality businesses.  Residents must pay a mortgage payment based on the net-worth of the property.  If an individual fails to pay the mortgage, they are locked out of their home until they can repay their debt.  </a:t>
            </a:r>
          </a:p>
          <a:p>
            <a:pPr>
              <a:spcBef>
                <a:spcPts val="576"/>
              </a:spcBef>
            </a:pPr>
            <a:endParaRPr lang="en-US" sz="2500" dirty="0" smtClean="0">
              <a:latin typeface="Trebuchet MS"/>
              <a:cs typeface="Trebuchet MS"/>
            </a:endParaRPr>
          </a:p>
          <a:p>
            <a:pPr>
              <a:spcBef>
                <a:spcPts val="576"/>
              </a:spcBef>
            </a:pPr>
            <a:r>
              <a:rPr lang="en-US" sz="2500" b="1" dirty="0" smtClean="0">
                <a:latin typeface="Trebuchet MS"/>
                <a:cs typeface="Trebuchet MS"/>
              </a:rPr>
              <a:t>Entertainment </a:t>
            </a:r>
          </a:p>
          <a:p>
            <a:pPr>
              <a:spcBef>
                <a:spcPts val="576"/>
              </a:spcBef>
            </a:pPr>
            <a:r>
              <a:rPr lang="en-US" sz="2500" dirty="0" smtClean="0">
                <a:latin typeface="Trebuchet MS"/>
                <a:cs typeface="Trebuchet MS"/>
              </a:rPr>
              <a:t>When individuals want to go out and increase their happiness, they go shopping at an entertainment establishment. There are four types: restaurant, movie, adult, games.  Each type satisfies the needs of an individual differently, and the quality of the store influences the price.  </a:t>
            </a:r>
          </a:p>
          <a:p>
            <a:pPr>
              <a:spcBef>
                <a:spcPts val="576"/>
              </a:spcBef>
            </a:pPr>
            <a:endParaRPr lang="en-US" sz="2500" dirty="0">
              <a:latin typeface="Trebuchet MS"/>
              <a:cs typeface="Trebuchet MS"/>
            </a:endParaRPr>
          </a:p>
        </p:txBody>
      </p:sp>
      <p:graphicFrame>
        <p:nvGraphicFramePr>
          <p:cNvPr id="28" name="Chart 27"/>
          <p:cNvGraphicFramePr>
            <a:graphicFrameLocks/>
          </p:cNvGraphicFramePr>
          <p:nvPr>
            <p:extLst>
              <p:ext uri="{D42A27DB-BD31-4B8C-83A1-F6EECF244321}">
                <p14:modId xmlns:p14="http://schemas.microsoft.com/office/powerpoint/2010/main" val="2254134996"/>
              </p:ext>
            </p:extLst>
          </p:nvPr>
        </p:nvGraphicFramePr>
        <p:xfrm>
          <a:off x="12180236" y="19829626"/>
          <a:ext cx="9374934" cy="562137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6" name="Chart 25"/>
          <p:cNvGraphicFramePr>
            <a:graphicFrameLocks/>
          </p:cNvGraphicFramePr>
          <p:nvPr>
            <p:extLst>
              <p:ext uri="{D42A27DB-BD31-4B8C-83A1-F6EECF244321}">
                <p14:modId xmlns:p14="http://schemas.microsoft.com/office/powerpoint/2010/main" val="1620418802"/>
              </p:ext>
            </p:extLst>
          </p:nvPr>
        </p:nvGraphicFramePr>
        <p:xfrm>
          <a:off x="22471075" y="19830616"/>
          <a:ext cx="9374934" cy="562137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85253631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Presentations.com-36x48_Trifold_Template-V3">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PosterPresentations.com-36x48_Trifold_Template-V3</Template>
  <TotalTime>494</TotalTime>
  <Words>1391</Words>
  <Application>Microsoft Macintosh PowerPoint</Application>
  <PresentationFormat>Custom</PresentationFormat>
  <Paragraphs>56</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PosterPresentations.com-36x48_Trifold_Template-V3</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Lawrence Moore</cp:lastModifiedBy>
  <cp:revision>132</cp:revision>
  <dcterms:created xsi:type="dcterms:W3CDTF">2012-02-03T23:30:52Z</dcterms:created>
  <dcterms:modified xsi:type="dcterms:W3CDTF">2015-04-29T04:20:06Z</dcterms:modified>
</cp:coreProperties>
</file>