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5536" y="469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82771672"/>
        <c:axId val="2038187368"/>
      </c:scatterChart>
      <c:valAx>
        <c:axId val="208277167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38187368"/>
        <c:crosses val="autoZero"/>
        <c:crossBetween val="midCat"/>
      </c:valAx>
      <c:valAx>
        <c:axId val="2038187368"/>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082771672"/>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38167544"/>
        <c:axId val="2037735128"/>
      </c:scatterChart>
      <c:valAx>
        <c:axId val="203816754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37735128"/>
        <c:crosses val="autoZero"/>
        <c:crossBetween val="midCat"/>
        <c:majorUnit val="4.0"/>
      </c:valAx>
      <c:valAx>
        <c:axId val="2037735128"/>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038167544"/>
        <c:crosses val="autoZero"/>
        <c:crossBetween val="midCat"/>
      </c:valAx>
    </c:plotArea>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4200568"/>
        <c:axId val="2086767672"/>
      </c:scatterChart>
      <c:valAx>
        <c:axId val="2084200568"/>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6767672"/>
        <c:crosses val="autoZero"/>
        <c:crossBetween val="midCat"/>
      </c:valAx>
      <c:valAx>
        <c:axId val="2086767672"/>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4200568"/>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139879128"/>
        <c:axId val="-2139873608"/>
      </c:scatterChart>
      <c:valAx>
        <c:axId val="-2139879128"/>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139873608"/>
        <c:crosses val="autoZero"/>
        <c:crossBetween val="midCat"/>
      </c:valAx>
      <c:valAx>
        <c:axId val="-2139873608"/>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39879128"/>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5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5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5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has reduced the price of transportation and communication dramatically. This has led to an increase in worldwide trade, which has greatly expanded our economy. The increased economic activity has transformed countries and built cities where none existed before. For this project, we simulated the economy and vitality of such a city. Ideally, we hope to understand how and why different starting conditions, such as the wealth and the disposition of its citizens, affect the overall prosperity.</a:t>
            </a:r>
          </a:p>
          <a:p>
            <a:pPr>
              <a:lnSpc>
                <a:spcPct val="150000"/>
              </a:lnSpc>
            </a:pPr>
            <a:endParaRPr lang="en-US" dirty="0"/>
          </a:p>
          <a:p>
            <a:pPr>
              <a:lnSpc>
                <a:spcPct val="150000"/>
              </a:lnSpc>
            </a:pPr>
            <a:r>
              <a:rPr lang="en-US" dirty="0"/>
              <a:t>The city simulation includes a dynamic population, residences, businesses, and entertainment venues. As people interact with the world, each component evolves. The main driving force of the model are skills and needs of individuals.  These factors determine  the actions of the model’s inhabitants and overall outcome of the city.  To determine the vibrancy of the city, we were mainly concerned with the wealth of the citizens and success of the businesses, among other factors.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10302969" cy="14677843"/>
          </a:xfrm>
        </p:spPr>
        <p:txBody>
          <a:bodyPr/>
          <a:lstStyle/>
          <a:p>
            <a:r>
              <a:rPr lang="en-US" b="1" dirty="0" smtClean="0"/>
              <a:t>Overview</a:t>
            </a:r>
            <a:endParaRPr lang="en-US" dirty="0" smtClean="0"/>
          </a:p>
          <a:p>
            <a:r>
              <a:rPr lang="en-US" dirty="0"/>
              <a:t>The simulation is an agent-based discrete-event simulator. Every hour, the simulator notifies all the entities (people, businesses, residences, and entertainment venues) that time has passed, </a:t>
            </a:r>
            <a:r>
              <a:rPr lang="en-US" dirty="0" smtClean="0"/>
              <a:t>and each part </a:t>
            </a:r>
            <a:r>
              <a:rPr lang="en-US" dirty="0"/>
              <a:t>of the model </a:t>
            </a:r>
            <a:r>
              <a:rPr lang="en-US" dirty="0" smtClean="0"/>
              <a:t>updates its </a:t>
            </a:r>
            <a:r>
              <a:rPr lang="en-US" dirty="0"/>
              <a:t>properties accordingly.  </a:t>
            </a:r>
          </a:p>
          <a:p>
            <a:endParaRPr lang="en-US" dirty="0" smtClean="0"/>
          </a:p>
          <a:p>
            <a:r>
              <a:rPr lang="en-US" b="1" dirty="0" smtClean="0"/>
              <a:t>People</a:t>
            </a:r>
          </a:p>
          <a:p>
            <a:r>
              <a:rPr lang="en-US" dirty="0" smtClean="0"/>
              <a:t>The people represent the agents in our simulation. A person has three basic needs: food, shelter, and fun.  In addition, each person has personality which dictates their specific preferences.  If an individual is happy for a long enough time, they have kids, while if they are in poor health, they die.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smtClean="0"/>
              <a:t>Businesses</a:t>
            </a:r>
          </a:p>
          <a:p>
            <a:r>
              <a:rPr lang="en-US" dirty="0" smtClean="0"/>
              <a:t>In our model, the success of the businesses depends on the productivity of its workers. The productivity of the workforce depends on several factors: the ambition, skill, and general well being of the individuals.  Every five days, companies review their overall productivity and decide whether to expand or decline.  If they expand, the net-worth of the company along with its pay and  number of employees increase.  They also decide whether to hire or fire employees based on their current employees and those currently seeking a job.  There are four different types of businesses: sales, manufacturing, research, finance, 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733779371"/>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2952965172"/>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6448736"/>
            <a:ext cx="9486900" cy="5575360"/>
          </a:xfrm>
          <a:prstGeom prst="rect">
            <a:avLst/>
          </a:prstGeom>
          <a:ln>
            <a:solidFill>
              <a:srgbClr val="2C556E"/>
            </a:solidFill>
          </a:ln>
        </p:spPr>
      </p:pic>
      <p:sp>
        <p:nvSpPr>
          <p:cNvPr id="22" name="TextBox 21"/>
          <p:cNvSpPr txBox="1"/>
          <p:nvPr/>
        </p:nvSpPr>
        <p:spPr>
          <a:xfrm>
            <a:off x="24411682" y="5802405"/>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1878428" y="12453623"/>
            <a:ext cx="10248386" cy="6232475"/>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p>
          <a:p>
            <a:pPr>
              <a:spcBef>
                <a:spcPts val="576"/>
              </a:spcBef>
            </a:pPr>
            <a:r>
              <a:rPr lang="en-US" sz="2500" dirty="0" smtClean="0">
                <a:latin typeface="Trebuchet MS"/>
                <a:cs typeface="Trebuchet MS"/>
              </a:rPr>
              <a:t>Residences provide individuals with shelter and serve as the launching point for the days activities.  In this model, the worth of a residence depends on its quality and proximity to high quality businesses.  Residents must pay a mortgage payment based on the net-worth of the property.  If an individual fails to pay the mortgage, they are locked out of their home until they can repay their debt.  </a:t>
            </a:r>
          </a:p>
          <a:p>
            <a:pPr>
              <a:spcBef>
                <a:spcPts val="576"/>
              </a:spcBef>
            </a:pPr>
            <a:endParaRPr lang="en-US" sz="2500" dirty="0" smtClean="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entertainment establishment. There are four types: restaurant, movie, adult, games.  Each type satisfies the needs of an individual differently, and the quality of the store influences the price.  </a:t>
            </a:r>
          </a:p>
          <a:p>
            <a:pPr>
              <a:spcBef>
                <a:spcPts val="576"/>
              </a:spcBef>
            </a:pPr>
            <a:endParaRPr lang="en-US" sz="25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7"/>
          </a:graphicData>
        </a:graphic>
      </p:graphicFrame>
      <p:sp>
        <p:nvSpPr>
          <p:cNvPr id="31" name="Text Placeholder 11"/>
          <p:cNvSpPr>
            <a:spLocks noGrp="1"/>
          </p:cNvSpPr>
          <p:nvPr>
            <p:ph type="body" sz="quarter" idx="26"/>
          </p:nvPr>
        </p:nvSpPr>
        <p:spPr>
          <a:xfrm>
            <a:off x="33185099" y="5728132"/>
            <a:ext cx="10201275" cy="22243246"/>
          </a:xfrm>
        </p:spPr>
        <p:txBody>
          <a:bodyPr/>
          <a:lstStyle/>
          <a:p>
            <a:pPr>
              <a:lnSpc>
                <a:spcPct val="150000"/>
              </a:lnSpc>
            </a:pPr>
            <a:r>
              <a:rPr lang="en-US" dirty="0" smtClean="0"/>
              <a:t>We chose to show some general highlights of model in the graphs below. The trends we see make sense both in terms of the model but also </a:t>
            </a:r>
            <a:r>
              <a:rPr lang="en-US" dirty="0" smtClean="0"/>
              <a:t>in terms of reality </a:t>
            </a:r>
            <a:r>
              <a:rPr lang="en-US" dirty="0" smtClean="0"/>
              <a:t>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a:t>i</a:t>
            </a:r>
            <a:r>
              <a:rPr lang="en-US" dirty="0" smtClean="0"/>
              <a:t>t makes sense that the individuals ultimately became richer.  </a:t>
            </a:r>
          </a:p>
          <a:p>
            <a:pPr>
              <a:lnSpc>
                <a:spcPct val="150000"/>
              </a:lnSpc>
            </a:pPr>
            <a:endParaRPr lang="en-US" dirty="0"/>
          </a:p>
          <a:p>
            <a:pPr>
              <a:lnSpc>
                <a:spcPct val="150000"/>
              </a:lnSpc>
            </a:pPr>
            <a:r>
              <a:rPr lang="en-US" dirty="0" smtClean="0"/>
              <a:t>The graph showing the steady rise in business productivity was </a:t>
            </a:r>
            <a:r>
              <a:rPr lang="en-US" dirty="0" smtClean="0"/>
              <a:t>generated given </a:t>
            </a:r>
            <a:r>
              <a:rPr lang="en-US" dirty="0" smtClean="0"/>
              <a:t>a reasonable ratio of businesses to people. When only a few companies exist, only the skilled individuals </a:t>
            </a:r>
            <a:r>
              <a:rPr lang="en-US" dirty="0" smtClean="0"/>
              <a:t>did </a:t>
            </a:r>
            <a:r>
              <a:rPr lang="en-US" dirty="0" smtClean="0"/>
              <a:t>well.  The rest </a:t>
            </a:r>
            <a:r>
              <a:rPr lang="en-US" dirty="0" smtClean="0"/>
              <a:t>suffered </a:t>
            </a:r>
            <a:r>
              <a:rPr lang="en-US" dirty="0" smtClean="0"/>
              <a:t>as they </a:t>
            </a:r>
            <a:r>
              <a:rPr lang="en-US" dirty="0" smtClean="0"/>
              <a:t>could not find </a:t>
            </a:r>
            <a:r>
              <a:rPr lang="en-US" dirty="0" smtClean="0"/>
              <a:t>jobs. </a:t>
            </a:r>
          </a:p>
          <a:p>
            <a:pPr>
              <a:lnSpc>
                <a:spcPct val="150000"/>
              </a:lnSpc>
            </a:pPr>
            <a:endParaRPr lang="en-US" dirty="0"/>
          </a:p>
          <a:p>
            <a:pPr>
              <a:lnSpc>
                <a:spcPct val="150000"/>
              </a:lnSpc>
            </a:pPr>
            <a:r>
              <a:rPr lang="en-US" dirty="0" smtClean="0"/>
              <a:t>Another set of experiments showed the number of deaths versus the number of births.  We see that the number of babies born outweighs the number of people who die.  Given that people make money over the course of the month while businesses expand, it follows that their happiness increases.  Given that the chance of producing a child depends on the good health of a person, it follows that many children would be born.</a:t>
            </a:r>
          </a:p>
          <a:p>
            <a:pPr>
              <a:lnSpc>
                <a:spcPct val="150000"/>
              </a:lnSpc>
            </a:pPr>
            <a:endParaRPr lang="en-US" dirty="0"/>
          </a:p>
          <a:p>
            <a:pPr>
              <a:lnSpc>
                <a:spcPct val="150000"/>
              </a:lnSpc>
            </a:pPr>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represent how people and businesses actually operate.  The residence model could also be expanded by allowing individuals to renovate their homes or buy a new </a:t>
            </a:r>
            <a:r>
              <a:rPr lang="en-US" dirty="0" smtClean="0"/>
              <a:t>home </a:t>
            </a:r>
            <a:r>
              <a:rPr lang="en-US" dirty="0" smtClean="0"/>
              <a:t>altogether. The needs of individuals could also be made more robust, and the spending models could be refined by tying their actions even more closely to their basic needs.  </a:t>
            </a:r>
            <a:endParaRPr lang="en-US" dirty="0"/>
          </a:p>
        </p:txBody>
      </p:sp>
      <p:sp>
        <p:nvSpPr>
          <p:cNvPr id="32" name="Text Placeholder 12"/>
          <p:cNvSpPr>
            <a:spLocks noGrp="1"/>
          </p:cNvSpPr>
          <p:nvPr>
            <p:ph type="body" sz="quarter" idx="27"/>
          </p:nvPr>
        </p:nvSpPr>
        <p:spPr>
          <a:xfrm>
            <a:off x="33185100" y="27230114"/>
            <a:ext cx="10201275" cy="754045"/>
          </a:xfrm>
        </p:spPr>
        <p:txBody>
          <a:bodyPr/>
          <a:lstStyle/>
          <a:p>
            <a:r>
              <a:rPr lang="en-US" dirty="0" smtClean="0"/>
              <a:t>REFERENCES</a:t>
            </a:r>
            <a:endParaRPr lang="en-US" dirty="0"/>
          </a:p>
        </p:txBody>
      </p:sp>
      <p:sp>
        <p:nvSpPr>
          <p:cNvPr id="33" name="Text Placeholder 13"/>
          <p:cNvSpPr>
            <a:spLocks noGrp="1"/>
          </p:cNvSpPr>
          <p:nvPr>
            <p:ph type="body" sz="quarter" idx="28"/>
          </p:nvPr>
        </p:nvSpPr>
        <p:spPr>
          <a:xfrm>
            <a:off x="33185100" y="27971378"/>
            <a:ext cx="10201275" cy="3593584"/>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497</TotalTime>
  <Words>1354</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138</cp:revision>
  <dcterms:created xsi:type="dcterms:W3CDTF">2012-02-03T23:30:52Z</dcterms:created>
  <dcterms:modified xsi:type="dcterms:W3CDTF">2015-04-29T04:27:00Z</dcterms:modified>
</cp:coreProperties>
</file>