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4816" y="753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20397320"/>
        <c:axId val="2120402920"/>
      </c:scatterChart>
      <c:valAx>
        <c:axId val="2120397320"/>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20402920"/>
        <c:crosses val="autoZero"/>
        <c:crossBetween val="midCat"/>
      </c:valAx>
      <c:valAx>
        <c:axId val="2120402920"/>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120397320"/>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84524920"/>
        <c:axId val="2021574632"/>
      </c:scatterChart>
      <c:valAx>
        <c:axId val="2084524920"/>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21574632"/>
        <c:crosses val="autoZero"/>
        <c:crossBetween val="midCat"/>
        <c:majorUnit val="4.0"/>
      </c:valAx>
      <c:valAx>
        <c:axId val="2021574632"/>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084524920"/>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083740920"/>
        <c:axId val="2083743720"/>
      </c:scatterChart>
      <c:valAx>
        <c:axId val="2083740920"/>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83743720"/>
        <c:crosses val="autoZero"/>
        <c:crossBetween val="midCat"/>
      </c:valAx>
      <c:valAx>
        <c:axId val="2083743720"/>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083740920"/>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Number of Births</a:t>
            </a:r>
            <a:r>
              <a:rPr lang="en-US" sz="3600" baseline="0"/>
              <a:t> and Deaths </a:t>
            </a:r>
            <a:endParaRPr lang="en-US" sz="3600"/>
          </a:p>
        </c:rich>
      </c:tx>
      <c:layout>
        <c:manualLayout>
          <c:xMode val="edge"/>
          <c:yMode val="edge"/>
          <c:x val="0.189587270341207"/>
          <c:y val="0.0185185185185185"/>
        </c:manualLayout>
      </c:layout>
      <c:overlay val="0"/>
    </c:title>
    <c:autoTitleDeleted val="0"/>
    <c:plotArea>
      <c:layout>
        <c:manualLayout>
          <c:layoutTarget val="inner"/>
          <c:xMode val="edge"/>
          <c:yMode val="edge"/>
          <c:x val="0.101316710411199"/>
          <c:y val="0.164814814814815"/>
          <c:w val="0.657484470691163"/>
          <c:h val="0.728703703703704"/>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084486376"/>
        <c:axId val="2021452456"/>
      </c:scatterChart>
      <c:valAx>
        <c:axId val="2084486376"/>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021452456"/>
        <c:crosses val="autoZero"/>
        <c:crossBetween val="midCat"/>
      </c:valAx>
      <c:valAx>
        <c:axId val="2021452456"/>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500" b="1" i="0" u="none" strike="noStrike" kern="1200" baseline="0">
                    <a:solidFill>
                      <a:sysClr val="windowText" lastClr="000000"/>
                    </a:solidFill>
                    <a:latin typeface="+mn-lt"/>
                    <a:ea typeface="+mn-ea"/>
                    <a:cs typeface="+mn-cs"/>
                  </a:defRPr>
                </a:pPr>
                <a:r>
                  <a:rPr lang="en-US" sz="2500"/>
                  <a:t> </a:t>
                </a:r>
                <a:r>
                  <a:rPr lang="en-US" sz="2500" b="1" i="0" baseline="0">
                    <a:effectLst/>
                  </a:rPr>
                  <a:t>Number of Occurences</a:t>
                </a:r>
                <a:endParaRPr lang="en-US" sz="2500">
                  <a:effectLst/>
                </a:endParaRPr>
              </a:p>
              <a:p>
                <a:pPr marL="0" marR="0" indent="0" algn="ctr" defTabSz="914400" rtl="0" eaLnBrk="1" fontAlgn="auto" latinLnBrk="0" hangingPunct="1">
                  <a:lnSpc>
                    <a:spcPct val="100000"/>
                  </a:lnSpc>
                  <a:spcBef>
                    <a:spcPts val="0"/>
                  </a:spcBef>
                  <a:spcAft>
                    <a:spcPts val="0"/>
                  </a:spcAft>
                  <a:buClrTx/>
                  <a:buSzTx/>
                  <a:buFontTx/>
                  <a:buNone/>
                  <a:tabLst/>
                  <a:defRPr sz="2500" b="1" i="0" u="none" strike="noStrike" kern="1200" baseline="0">
                    <a:solidFill>
                      <a:sysClr val="windowText" lastClr="000000"/>
                    </a:solidFill>
                    <a:latin typeface="+mn-lt"/>
                    <a:ea typeface="+mn-ea"/>
                    <a:cs typeface="+mn-cs"/>
                  </a:defRPr>
                </a:pPr>
                <a:endParaRPr lang="en-US" sz="2500"/>
              </a:p>
            </c:rich>
          </c:tx>
          <c:layout/>
          <c:overlay val="0"/>
        </c:title>
        <c:numFmt formatCode="General" sourceLinked="1"/>
        <c:majorTickMark val="out"/>
        <c:minorTickMark val="none"/>
        <c:tickLblPos val="nextTo"/>
        <c:txPr>
          <a:bodyPr/>
          <a:lstStyle/>
          <a:p>
            <a:pPr>
              <a:defRPr sz="2500"/>
            </a:pPr>
            <a:endParaRPr lang="en-US"/>
          </a:p>
        </c:txPr>
        <c:crossAx val="2084486376"/>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4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4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4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4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p>
          <a:p>
            <a:pPr>
              <a:lnSpc>
                <a:spcPct val="150000"/>
              </a:lnSpc>
            </a:pPr>
            <a:endParaRPr lang="en-US" dirty="0"/>
          </a:p>
          <a:p>
            <a:pPr>
              <a:lnSpc>
                <a:spcPct val="150000"/>
              </a:lnSpc>
            </a:pPr>
            <a:r>
              <a:rPr lang="en-US" dirty="0" smtClean="0"/>
              <a:t>The city simulation includes a dynamic population, residences, businesses, and entertainment venues. As people interact with the world, each component of world changes. People’s skills and ambitions determine how their actions and outcome of model, such as the success of businesses.  In turn, businesses 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523680"/>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the other parts of the model update their properties.</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176266"/>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some general highlights of model in the graphs below.  The trends we see make sense both in terms of the model but also reality itself.  In our model, people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906368348"/>
              </p:ext>
            </p:extLst>
          </p:nvPr>
        </p:nvGraphicFramePr>
        <p:xfrm>
          <a:off x="12180236" y="25679401"/>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4177211643"/>
              </p:ext>
            </p:extLst>
          </p:nvPr>
        </p:nvGraphicFramePr>
        <p:xfrm>
          <a:off x="21878428" y="25679401"/>
          <a:ext cx="10248386"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smtClean="0"/>
              <a:t>Residences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1151962011"/>
              </p:ext>
            </p:extLst>
          </p:nvPr>
        </p:nvGraphicFramePr>
        <p:xfrm>
          <a:off x="12180236" y="19931932"/>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28"/>
          <p:cNvGraphicFramePr>
            <a:graphicFrameLocks/>
          </p:cNvGraphicFramePr>
          <p:nvPr>
            <p:extLst>
              <p:ext uri="{D42A27DB-BD31-4B8C-83A1-F6EECF244321}">
                <p14:modId xmlns:p14="http://schemas.microsoft.com/office/powerpoint/2010/main" val="3981900163"/>
              </p:ext>
            </p:extLst>
          </p:nvPr>
        </p:nvGraphicFramePr>
        <p:xfrm>
          <a:off x="22053078" y="20041996"/>
          <a:ext cx="9817437" cy="551130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472</TotalTime>
  <Words>1341</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114</cp:revision>
  <dcterms:created xsi:type="dcterms:W3CDTF">2012-02-03T23:30:52Z</dcterms:created>
  <dcterms:modified xsi:type="dcterms:W3CDTF">2015-04-29T03:54:42Z</dcterms:modified>
</cp:coreProperties>
</file>