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1360" y="307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17389368"/>
        <c:axId val="2117945448"/>
      </c:scatterChart>
      <c:valAx>
        <c:axId val="2117389368"/>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17945448"/>
        <c:crosses val="autoZero"/>
        <c:crossBetween val="midCat"/>
      </c:valAx>
      <c:valAx>
        <c:axId val="2117945448"/>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00_);[Red]\(&quot;$&quot;#,##0.00\)" sourceLinked="1"/>
        <c:majorTickMark val="out"/>
        <c:minorTickMark val="none"/>
        <c:tickLblPos val="nextTo"/>
        <c:txPr>
          <a:bodyPr/>
          <a:lstStyle/>
          <a:p>
            <a:pPr>
              <a:defRPr sz="2500"/>
            </a:pPr>
            <a:endParaRPr lang="en-US"/>
          </a:p>
        </c:txPr>
        <c:crossAx val="2117389368"/>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15817112"/>
        <c:axId val="2115870232"/>
      </c:scatterChart>
      <c:valAx>
        <c:axId val="2115817112"/>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15870232"/>
        <c:crosses val="autoZero"/>
        <c:crossBetween val="midCat"/>
        <c:majorUnit val="4.0"/>
      </c:valAx>
      <c:valAx>
        <c:axId val="2115870232"/>
        <c:scaling>
          <c:orientation val="minMax"/>
        </c:scaling>
        <c:delete val="0"/>
        <c:axPos val="l"/>
        <c:majorGridlines/>
        <c:title>
          <c:tx>
            <c:rich>
              <a:bodyPr rot="-5400000" vert="horz"/>
              <a:lstStyle/>
              <a:p>
                <a:pPr>
                  <a:defRPr/>
                </a:pPr>
                <a:r>
                  <a:rPr lang="en-US" sz="2500" dirty="0" smtClean="0"/>
                  <a:t>Money</a:t>
                </a:r>
                <a:endParaRPr lang="en-US" sz="2500" dirty="0"/>
              </a:p>
            </c:rich>
          </c:tx>
          <c:layout/>
          <c:overlay val="0"/>
        </c:title>
        <c:numFmt formatCode="&quot;$&quot;#,##0_);[Red]\(&quot;$&quot;#,##0\)" sourceLinked="1"/>
        <c:majorTickMark val="out"/>
        <c:minorTickMark val="none"/>
        <c:tickLblPos val="nextTo"/>
        <c:txPr>
          <a:bodyPr/>
          <a:lstStyle/>
          <a:p>
            <a:pPr>
              <a:defRPr sz="2500"/>
            </a:pPr>
            <a:endParaRPr lang="en-US"/>
          </a:p>
        </c:txPr>
        <c:crossAx val="2115817112"/>
        <c:crosses val="autoZero"/>
        <c:crossBetween val="midCat"/>
      </c:valAx>
    </c:plotArea>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115048504"/>
        <c:axId val="2118036344"/>
      </c:scatterChart>
      <c:valAx>
        <c:axId val="2115048504"/>
        <c:scaling>
          <c:orientation val="minMax"/>
        </c:scaling>
        <c:delete val="0"/>
        <c:axPos val="b"/>
        <c:title>
          <c:tx>
            <c:rich>
              <a:bodyPr/>
              <a:lstStyle/>
              <a:p>
                <a:pPr>
                  <a:defRPr sz="2500"/>
                </a:pPr>
                <a:r>
                  <a:rPr lang="en-US" sz="2500" dirty="0" smtClean="0"/>
                  <a:t>Day</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18036344"/>
        <c:crosses val="autoZero"/>
        <c:crossBetween val="midCat"/>
      </c:valAx>
      <c:valAx>
        <c:axId val="2118036344"/>
        <c:scaling>
          <c:orientation val="minMax"/>
        </c:scaling>
        <c:delete val="0"/>
        <c:axPos val="l"/>
        <c:majorGridlines/>
        <c:title>
          <c:tx>
            <c:rich>
              <a:bodyPr rot="-5400000" vert="horz"/>
              <a:lstStyle/>
              <a:p>
                <a:pPr>
                  <a:defRPr sz="2500"/>
                </a:pPr>
                <a:r>
                  <a:rPr lang="en-US" sz="2500"/>
                  <a:t>Average</a:t>
                </a:r>
                <a:r>
                  <a:rPr lang="en-US" sz="2500" baseline="0"/>
                  <a:t> Business Worth</a:t>
                </a:r>
                <a:endParaRPr lang="en-US" sz="2500"/>
              </a:p>
            </c:rich>
          </c:tx>
          <c:layout/>
          <c:overlay val="0"/>
        </c:title>
        <c:numFmt formatCode="General" sourceLinked="1"/>
        <c:majorTickMark val="out"/>
        <c:minorTickMark val="none"/>
        <c:tickLblPos val="nextTo"/>
        <c:txPr>
          <a:bodyPr/>
          <a:lstStyle/>
          <a:p>
            <a:pPr>
              <a:defRPr sz="2500"/>
            </a:pPr>
            <a:endParaRPr lang="en-US"/>
          </a:p>
        </c:txPr>
        <c:crossAx val="2115048504"/>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Number of Births</a:t>
            </a:r>
            <a:r>
              <a:rPr lang="en-US" sz="3200" baseline="0"/>
              <a:t> and Deaths </a:t>
            </a:r>
            <a:endParaRPr lang="en-US" sz="3200"/>
          </a:p>
        </c:rich>
      </c:tx>
      <c:layout>
        <c:manualLayout>
          <c:xMode val="edge"/>
          <c:yMode val="edge"/>
          <c:x val="0.246591414491999"/>
          <c:y val="8.364620522025E-5"/>
        </c:manualLayout>
      </c:layout>
      <c:overlay val="0"/>
    </c:title>
    <c:autoTitleDeleted val="0"/>
    <c:plotArea>
      <c:layout>
        <c:manualLayout>
          <c:layoutTarget val="inner"/>
          <c:xMode val="edge"/>
          <c:yMode val="edge"/>
          <c:x val="0.155842393133904"/>
          <c:y val="0.121889438754553"/>
          <c:w val="0.67415113735783"/>
          <c:h val="0.696296296296296"/>
        </c:manualLayout>
      </c:layout>
      <c:scatterChart>
        <c:scatterStyle val="smoothMarker"/>
        <c:varyColors val="0"/>
        <c:ser>
          <c:idx val="0"/>
          <c:order val="0"/>
          <c:tx>
            <c:v>Deaths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Sheet1!$B$7:$B$36</c:f>
              <c:numCache>
                <c:formatCode>General</c:formatCode>
                <c:ptCount val="30"/>
                <c:pt idx="0">
                  <c:v>0.0</c:v>
                </c:pt>
                <c:pt idx="1">
                  <c:v>0.0</c:v>
                </c:pt>
                <c:pt idx="2">
                  <c:v>0.0</c:v>
                </c:pt>
                <c:pt idx="3">
                  <c:v>1.0</c:v>
                </c:pt>
                <c:pt idx="4">
                  <c:v>1.0</c:v>
                </c:pt>
                <c:pt idx="5">
                  <c:v>3.0</c:v>
                </c:pt>
                <c:pt idx="6">
                  <c:v>3.0</c:v>
                </c:pt>
                <c:pt idx="7">
                  <c:v>3.0</c:v>
                </c:pt>
                <c:pt idx="8">
                  <c:v>3.0</c:v>
                </c:pt>
                <c:pt idx="9">
                  <c:v>3.0</c:v>
                </c:pt>
                <c:pt idx="10">
                  <c:v>3.0</c:v>
                </c:pt>
                <c:pt idx="11">
                  <c:v>4.0</c:v>
                </c:pt>
                <c:pt idx="12">
                  <c:v>4.0</c:v>
                </c:pt>
                <c:pt idx="13">
                  <c:v>4.0</c:v>
                </c:pt>
                <c:pt idx="14">
                  <c:v>4.0</c:v>
                </c:pt>
                <c:pt idx="15">
                  <c:v>6.0</c:v>
                </c:pt>
                <c:pt idx="16">
                  <c:v>6.0</c:v>
                </c:pt>
                <c:pt idx="17">
                  <c:v>7.0</c:v>
                </c:pt>
                <c:pt idx="18">
                  <c:v>7.0</c:v>
                </c:pt>
                <c:pt idx="19">
                  <c:v>7.0</c:v>
                </c:pt>
                <c:pt idx="20">
                  <c:v>8.0</c:v>
                </c:pt>
                <c:pt idx="21">
                  <c:v>11.0</c:v>
                </c:pt>
                <c:pt idx="22">
                  <c:v>11.0</c:v>
                </c:pt>
                <c:pt idx="23">
                  <c:v>11.0</c:v>
                </c:pt>
                <c:pt idx="24">
                  <c:v>11.0</c:v>
                </c:pt>
                <c:pt idx="25">
                  <c:v>13.0</c:v>
                </c:pt>
                <c:pt idx="26">
                  <c:v>13.0</c:v>
                </c:pt>
                <c:pt idx="27">
                  <c:v>13.0</c:v>
                </c:pt>
                <c:pt idx="28">
                  <c:v>13.0</c:v>
                </c:pt>
                <c:pt idx="29">
                  <c:v>13.0</c:v>
                </c:pt>
              </c:numCache>
            </c:numRef>
          </c:yVal>
          <c:smooth val="1"/>
        </c:ser>
        <c:ser>
          <c:idx val="1"/>
          <c:order val="1"/>
          <c:tx>
            <c:v>Births</c:v>
          </c:tx>
          <c:marker>
            <c:symbol val="none"/>
          </c:marker>
          <c:xVal>
            <c:numRef>
              <c:f>Sheet1!$A$7:$A$36</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Sheet1!$C$7:$C$36</c:f>
              <c:numCache>
                <c:formatCode>General</c:formatCode>
                <c:ptCount val="30"/>
                <c:pt idx="0">
                  <c:v>0.0</c:v>
                </c:pt>
                <c:pt idx="1">
                  <c:v>0.0</c:v>
                </c:pt>
                <c:pt idx="2">
                  <c:v>0.0</c:v>
                </c:pt>
                <c:pt idx="3">
                  <c:v>0.0</c:v>
                </c:pt>
                <c:pt idx="4">
                  <c:v>0.0</c:v>
                </c:pt>
                <c:pt idx="5">
                  <c:v>0.0</c:v>
                </c:pt>
                <c:pt idx="6">
                  <c:v>4.0</c:v>
                </c:pt>
                <c:pt idx="7">
                  <c:v>9.0</c:v>
                </c:pt>
                <c:pt idx="8">
                  <c:v>9.0</c:v>
                </c:pt>
                <c:pt idx="9">
                  <c:v>9.0</c:v>
                </c:pt>
                <c:pt idx="10">
                  <c:v>9.0</c:v>
                </c:pt>
                <c:pt idx="11">
                  <c:v>9.0</c:v>
                </c:pt>
                <c:pt idx="12">
                  <c:v>12.0</c:v>
                </c:pt>
                <c:pt idx="13">
                  <c:v>16.0</c:v>
                </c:pt>
                <c:pt idx="14">
                  <c:v>18.0</c:v>
                </c:pt>
                <c:pt idx="15">
                  <c:v>19.0</c:v>
                </c:pt>
                <c:pt idx="16">
                  <c:v>19.0</c:v>
                </c:pt>
                <c:pt idx="17">
                  <c:v>22.0</c:v>
                </c:pt>
                <c:pt idx="18">
                  <c:v>27.0</c:v>
                </c:pt>
                <c:pt idx="19">
                  <c:v>29.0</c:v>
                </c:pt>
                <c:pt idx="20">
                  <c:v>31.0</c:v>
                </c:pt>
                <c:pt idx="21">
                  <c:v>31.0</c:v>
                </c:pt>
                <c:pt idx="22">
                  <c:v>34.0</c:v>
                </c:pt>
                <c:pt idx="23">
                  <c:v>38.0</c:v>
                </c:pt>
                <c:pt idx="24">
                  <c:v>43.0</c:v>
                </c:pt>
                <c:pt idx="25">
                  <c:v>44.0</c:v>
                </c:pt>
                <c:pt idx="26">
                  <c:v>45.0</c:v>
                </c:pt>
                <c:pt idx="27">
                  <c:v>51.0</c:v>
                </c:pt>
                <c:pt idx="28">
                  <c:v>54.0</c:v>
                </c:pt>
                <c:pt idx="29">
                  <c:v>55.0</c:v>
                </c:pt>
              </c:numCache>
            </c:numRef>
          </c:yVal>
          <c:smooth val="1"/>
        </c:ser>
        <c:dLbls>
          <c:showLegendKey val="0"/>
          <c:showVal val="0"/>
          <c:showCatName val="0"/>
          <c:showSerName val="0"/>
          <c:showPercent val="0"/>
          <c:showBubbleSize val="0"/>
        </c:dLbls>
        <c:axId val="2116088552"/>
        <c:axId val="2116550056"/>
      </c:scatterChart>
      <c:valAx>
        <c:axId val="2116088552"/>
        <c:scaling>
          <c:orientation val="minMax"/>
        </c:scaling>
        <c:delete val="0"/>
        <c:axPos val="b"/>
        <c:title>
          <c:tx>
            <c:rich>
              <a:bodyPr/>
              <a:lstStyle/>
              <a:p>
                <a:pPr>
                  <a:defRPr sz="2500"/>
                </a:pPr>
                <a:r>
                  <a:rPr lang="en-US" sz="2500"/>
                  <a:t>Days</a:t>
                </a:r>
              </a:p>
            </c:rich>
          </c:tx>
          <c:layout>
            <c:manualLayout>
              <c:xMode val="edge"/>
              <c:yMode val="edge"/>
              <c:x val="0.393995406824147"/>
              <c:y val="0.912037037037037"/>
            </c:manualLayout>
          </c:layout>
          <c:overlay val="0"/>
        </c:title>
        <c:numFmt formatCode="General" sourceLinked="1"/>
        <c:majorTickMark val="out"/>
        <c:minorTickMark val="none"/>
        <c:tickLblPos val="nextTo"/>
        <c:txPr>
          <a:bodyPr/>
          <a:lstStyle/>
          <a:p>
            <a:pPr>
              <a:defRPr sz="2500"/>
            </a:pPr>
            <a:endParaRPr lang="en-US"/>
          </a:p>
        </c:txPr>
        <c:crossAx val="2116550056"/>
        <c:crosses val="autoZero"/>
        <c:crossBetween val="midCat"/>
      </c:valAx>
      <c:valAx>
        <c:axId val="2116550056"/>
        <c:scaling>
          <c:orientation val="minMax"/>
          <c:min val="0.0"/>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r>
                  <a:rPr lang="en-US" sz="2500" dirty="0"/>
                  <a:t> </a:t>
                </a:r>
                <a:r>
                  <a:rPr lang="en-US" sz="2500" b="1" i="0" baseline="0" dirty="0">
                    <a:effectLst/>
                  </a:rPr>
                  <a:t>Number of Occurrences</a:t>
                </a:r>
                <a:endParaRPr lang="en-US" sz="25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a:solidFill>
                      <a:sysClr val="windowText" lastClr="000000"/>
                    </a:solidFill>
                    <a:latin typeface="+mn-lt"/>
                    <a:ea typeface="+mn-ea"/>
                    <a:cs typeface="+mn-cs"/>
                  </a:defRPr>
                </a:pP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16088552"/>
        <c:crosses val="autoZero"/>
        <c:crossBetween val="midCat"/>
      </c:valAx>
    </c:plotArea>
    <c:legend>
      <c:legendPos val="r"/>
      <c:layout>
        <c:manualLayout>
          <c:xMode val="edge"/>
          <c:yMode val="edge"/>
          <c:x val="0.823798337707786"/>
          <c:y val="0.422301326917469"/>
          <c:w val="0.16786832895888"/>
          <c:h val="0.185952901720618"/>
        </c:manualLayout>
      </c:layout>
      <c:overlay val="0"/>
      <c:txPr>
        <a:bodyPr/>
        <a:lstStyle/>
        <a:p>
          <a:pPr>
            <a:defRPr sz="24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4/29/15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3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3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3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3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7" Type="http://schemas.openxmlformats.org/officeDocument/2006/relationships/chart" Target="../charts/chart4.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has reduced the price of transportation and communication dramatically. This has led to an increase in worldwide trade, which has greatly expanded our economy. The increased economic activity has transformed countries and built cities where none existed before. For this project, we simulated the economy and vitality of such a city. Ideally, we hope to understand how and why different starting conditions, such as the wealth and the disposition of its citizens, affect the overall prosperity.</a:t>
            </a:r>
          </a:p>
          <a:p>
            <a:pPr>
              <a:lnSpc>
                <a:spcPct val="150000"/>
              </a:lnSpc>
            </a:pPr>
            <a:endParaRPr lang="en-US" dirty="0"/>
          </a:p>
          <a:p>
            <a:pPr>
              <a:lnSpc>
                <a:spcPct val="150000"/>
              </a:lnSpc>
            </a:pPr>
            <a:r>
              <a:rPr lang="en-US" dirty="0"/>
              <a:t>The city simulation includes a dynamic population, residences, businesses, and entertainment venues. As people interact with the world, each component evolves. The main driving force of the model are skills and needs of individuals.  These factors determine  the actions of the model’s inhabitants and overall outcome of the city.  To determine the vibrancy of the city, we were mainly concerned with the wealth of the citizens and success of the businesses, among other factors.   </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10302969" cy="14677843"/>
          </a:xfrm>
        </p:spPr>
        <p:txBody>
          <a:bodyPr/>
          <a:lstStyle/>
          <a:p>
            <a:r>
              <a:rPr lang="en-US" b="1" dirty="0" smtClean="0"/>
              <a:t>Overview</a:t>
            </a:r>
            <a:endParaRPr lang="en-US" dirty="0" smtClean="0"/>
          </a:p>
          <a:p>
            <a:r>
              <a:rPr lang="en-US" dirty="0"/>
              <a:t>The simulation is an agent-based discrete-event simulator. Every hour, the simulator notifies all the entities (people, businesses, residences, and entertainment venues) that time has passed, </a:t>
            </a:r>
            <a:r>
              <a:rPr lang="en-US" dirty="0" smtClean="0"/>
              <a:t>and each part </a:t>
            </a:r>
            <a:r>
              <a:rPr lang="en-US" dirty="0"/>
              <a:t>of the model </a:t>
            </a:r>
            <a:r>
              <a:rPr lang="en-US" dirty="0" smtClean="0"/>
              <a:t>updates its </a:t>
            </a:r>
            <a:r>
              <a:rPr lang="en-US" dirty="0"/>
              <a:t>properties accordingly.  </a:t>
            </a:r>
          </a:p>
          <a:p>
            <a:endParaRPr lang="en-US" dirty="0" smtClean="0"/>
          </a:p>
          <a:p>
            <a:r>
              <a:rPr lang="en-US" b="1" dirty="0" smtClean="0"/>
              <a:t>People</a:t>
            </a:r>
          </a:p>
          <a:p>
            <a:r>
              <a:rPr lang="en-US" dirty="0" smtClean="0"/>
              <a:t>The people represent the agents in our simulation. A person has three basic needs: food, shelter, and fun.  In addition, each person has personality which dictates their specific preferences.  If an individual is happy for a long enough time, they have kids, while if they are in poor health, they die.  Every day people have unique experiences; however, they always follow the circle of life.</a:t>
            </a:r>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dirty="0" smtClean="0"/>
          </a:p>
          <a:p>
            <a:r>
              <a:rPr lang="en-US" b="1" dirty="0" smtClean="0"/>
              <a:t>Businesses</a:t>
            </a:r>
          </a:p>
          <a:p>
            <a:r>
              <a:rPr lang="en-US" dirty="0" smtClean="0"/>
              <a:t>In our model, the success of the businesses depends on the productivity of its workers. The productivity of the workforce depends on several factors: the ambition, skill, and general well being of the individuals.  Every five days, companies review their overall productivity and decide whether to expand or decline.  If they expand, the net-worth of the company along with its pay and  number of employees increase.  They also decide whether to hire or fire employees based on their current employees and those currently seeking a job.  There are four different types of businesses: sales, manufacturing, research, finance, and tech.  The quality and wage of the work depends on these types.  </a:t>
            </a:r>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539114"/>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733779371"/>
              </p:ext>
            </p:extLst>
          </p:nvPr>
        </p:nvGraphicFramePr>
        <p:xfrm>
          <a:off x="12180236" y="25578085"/>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2952965172"/>
              </p:ext>
            </p:extLst>
          </p:nvPr>
        </p:nvGraphicFramePr>
        <p:xfrm>
          <a:off x="22471074" y="25578085"/>
          <a:ext cx="9374935"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6448736"/>
            <a:ext cx="9486900" cy="5575360"/>
          </a:xfrm>
          <a:prstGeom prst="rect">
            <a:avLst/>
          </a:prstGeom>
          <a:ln>
            <a:solidFill>
              <a:srgbClr val="2C556E"/>
            </a:solidFill>
          </a:ln>
        </p:spPr>
      </p:pic>
      <p:sp>
        <p:nvSpPr>
          <p:cNvPr id="22" name="TextBox 21"/>
          <p:cNvSpPr txBox="1"/>
          <p:nvPr/>
        </p:nvSpPr>
        <p:spPr>
          <a:xfrm>
            <a:off x="24411682" y="5802405"/>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1878428" y="12453623"/>
            <a:ext cx="10248386" cy="6232475"/>
          </a:xfrm>
          <a:prstGeom prst="rect">
            <a:avLst/>
          </a:prstGeom>
          <a:noFill/>
        </p:spPr>
        <p:txBody>
          <a:bodyPr wrap="square" rtlCol="0">
            <a:spAutoFit/>
          </a:bodyPr>
          <a:lstStyle/>
          <a:p>
            <a:pPr>
              <a:spcBef>
                <a:spcPts val="576"/>
              </a:spcBef>
            </a:pPr>
            <a:r>
              <a:rPr lang="en-US" sz="2500" b="1" dirty="0" smtClean="0">
                <a:latin typeface="Trebuchet MS"/>
                <a:cs typeface="Trebuchet MS"/>
              </a:rPr>
              <a:t>Residences</a:t>
            </a:r>
          </a:p>
          <a:p>
            <a:pPr>
              <a:spcBef>
                <a:spcPts val="576"/>
              </a:spcBef>
            </a:pPr>
            <a:r>
              <a:rPr lang="en-US" sz="2500" dirty="0" smtClean="0">
                <a:latin typeface="Trebuchet MS"/>
                <a:cs typeface="Trebuchet MS"/>
              </a:rPr>
              <a:t>Residences provide individuals with shelter and serve as the launching point for the days activities.  In this model, the worth of a residence depends on its quality and proximity to high quality businesses.  Residents must pay a mortgage payment based on the net-worth of the property.  If an individual fails to pay the mortgage, they are locked out of their home until they can repay their debt.  </a:t>
            </a:r>
          </a:p>
          <a:p>
            <a:pPr>
              <a:spcBef>
                <a:spcPts val="576"/>
              </a:spcBef>
            </a:pPr>
            <a:endParaRPr lang="en-US" sz="2500" dirty="0" smtClean="0">
              <a:latin typeface="Trebuchet MS"/>
              <a:cs typeface="Trebuchet MS"/>
            </a:endParaRPr>
          </a:p>
          <a:p>
            <a:pPr>
              <a:spcBef>
                <a:spcPts val="576"/>
              </a:spcBef>
            </a:pPr>
            <a:r>
              <a:rPr lang="en-US" sz="2500" b="1" dirty="0" smtClean="0">
                <a:latin typeface="Trebuchet MS"/>
                <a:cs typeface="Trebuchet MS"/>
              </a:rPr>
              <a:t>Entertainment </a:t>
            </a:r>
          </a:p>
          <a:p>
            <a:pPr>
              <a:spcBef>
                <a:spcPts val="576"/>
              </a:spcBef>
            </a:pPr>
            <a:r>
              <a:rPr lang="en-US" sz="2500" dirty="0" smtClean="0">
                <a:latin typeface="Trebuchet MS"/>
                <a:cs typeface="Trebuchet MS"/>
              </a:rPr>
              <a:t>When individuals want to go out and increase their happiness, they go shopping at an entertainment establishment. There are four types: restaurant, movie, adult, games.  Each type satisfies the needs of an individual differently, and the quality of the store influences the price.  </a:t>
            </a:r>
          </a:p>
          <a:p>
            <a:pPr>
              <a:spcBef>
                <a:spcPts val="576"/>
              </a:spcBef>
            </a:pPr>
            <a:endParaRPr lang="en-US" sz="25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2254134996"/>
              </p:ext>
            </p:extLst>
          </p:nvPr>
        </p:nvGraphicFramePr>
        <p:xfrm>
          <a:off x="12180236" y="19829626"/>
          <a:ext cx="9374934" cy="562137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1620418802"/>
              </p:ext>
            </p:extLst>
          </p:nvPr>
        </p:nvGraphicFramePr>
        <p:xfrm>
          <a:off x="22471075" y="19830616"/>
          <a:ext cx="9374934" cy="5621373"/>
        </p:xfrm>
        <a:graphic>
          <a:graphicData uri="http://schemas.openxmlformats.org/drawingml/2006/chart">
            <c:chart xmlns:c="http://schemas.openxmlformats.org/drawingml/2006/chart" xmlns:r="http://schemas.openxmlformats.org/officeDocument/2006/relationships" r:id="rId7"/>
          </a:graphicData>
        </a:graphic>
      </p:graphicFrame>
      <p:sp>
        <p:nvSpPr>
          <p:cNvPr id="31" name="Text Placeholder 11"/>
          <p:cNvSpPr>
            <a:spLocks noGrp="1"/>
          </p:cNvSpPr>
          <p:nvPr>
            <p:ph type="body" sz="quarter" idx="26"/>
          </p:nvPr>
        </p:nvSpPr>
        <p:spPr>
          <a:xfrm>
            <a:off x="33185099" y="5728132"/>
            <a:ext cx="10201275" cy="22243246"/>
          </a:xfrm>
        </p:spPr>
        <p:txBody>
          <a:bodyPr/>
          <a:lstStyle/>
          <a:p>
            <a:pPr>
              <a:lnSpc>
                <a:spcPct val="150000"/>
              </a:lnSpc>
            </a:pPr>
            <a:r>
              <a:rPr lang="en-US" dirty="0" smtClean="0"/>
              <a:t>We chose to show some general highlights of model in the graphs below</a:t>
            </a:r>
            <a:r>
              <a:rPr lang="en-US" dirty="0" smtClean="0"/>
              <a:t>. </a:t>
            </a:r>
            <a:r>
              <a:rPr lang="en-US" dirty="0" smtClean="0"/>
              <a:t>The trends we see make sense both in terms of the model but also reality itself</a:t>
            </a:r>
            <a:r>
              <a:rPr lang="en-US" dirty="0" smtClean="0"/>
              <a:t>. </a:t>
            </a:r>
            <a:r>
              <a:rPr lang="en-US" dirty="0" smtClean="0"/>
              <a:t>In our model, people are paid by their place of work around midday, and they spend money on shopping during the morning and evening. </a:t>
            </a:r>
            <a:r>
              <a:rPr lang="en-US" dirty="0" smtClean="0"/>
              <a:t>The </a:t>
            </a:r>
            <a:r>
              <a:rPr lang="en-US" dirty="0" smtClean="0"/>
              <a:t>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a:t>i</a:t>
            </a:r>
            <a:r>
              <a:rPr lang="en-US" dirty="0" smtClean="0"/>
              <a:t>t </a:t>
            </a:r>
            <a:r>
              <a:rPr lang="en-US" dirty="0" smtClean="0"/>
              <a:t>makes sense that the individuals ultimately became richer.  </a:t>
            </a:r>
          </a:p>
          <a:p>
            <a:pPr>
              <a:lnSpc>
                <a:spcPct val="150000"/>
              </a:lnSpc>
            </a:pPr>
            <a:endParaRPr lang="en-US" dirty="0"/>
          </a:p>
          <a:p>
            <a:pPr>
              <a:lnSpc>
                <a:spcPct val="150000"/>
              </a:lnSpc>
            </a:pPr>
            <a:r>
              <a:rPr lang="en-US" dirty="0" smtClean="0"/>
              <a:t>The graph showing the steady rise in business productivity was shown given a reasonable ratio of businesses to </a:t>
            </a:r>
            <a:r>
              <a:rPr lang="en-US" dirty="0" smtClean="0"/>
              <a:t>people. When </a:t>
            </a:r>
            <a:r>
              <a:rPr lang="en-US" dirty="0" smtClean="0"/>
              <a:t>only a few companies exist, only the skilled individuals do well.  The rest suffer as they can’t find a </a:t>
            </a:r>
            <a:r>
              <a:rPr lang="en-US" dirty="0" smtClean="0"/>
              <a:t>jobs. </a:t>
            </a:r>
            <a:endParaRPr lang="en-US" dirty="0" smtClean="0"/>
          </a:p>
          <a:p>
            <a:pPr>
              <a:lnSpc>
                <a:spcPct val="150000"/>
              </a:lnSpc>
            </a:pPr>
            <a:endParaRPr lang="en-US" dirty="0"/>
          </a:p>
          <a:p>
            <a:pPr>
              <a:lnSpc>
                <a:spcPct val="150000"/>
              </a:lnSpc>
            </a:pPr>
            <a:r>
              <a:rPr lang="en-US" dirty="0" smtClean="0"/>
              <a:t>Another set of experiments showed the number of deaths versus the number of </a:t>
            </a:r>
            <a:r>
              <a:rPr lang="en-US" dirty="0" smtClean="0"/>
              <a:t>births.  </a:t>
            </a:r>
            <a:r>
              <a:rPr lang="en-US" dirty="0" smtClean="0"/>
              <a:t>We see that the number of </a:t>
            </a:r>
            <a:r>
              <a:rPr lang="en-US" dirty="0" smtClean="0"/>
              <a:t>babies born </a:t>
            </a:r>
            <a:r>
              <a:rPr lang="en-US" dirty="0" smtClean="0"/>
              <a:t>outweighs the number of people who </a:t>
            </a:r>
            <a:r>
              <a:rPr lang="en-US" dirty="0" smtClean="0"/>
              <a:t>die.  </a:t>
            </a:r>
            <a:r>
              <a:rPr lang="en-US" dirty="0" smtClean="0"/>
              <a:t>Given that people make money over the course of the month while businesses expand, it follows that their happiness increases.  Given that the chance of producing a child depends on the good health of a person, it follows that many children would be </a:t>
            </a:r>
            <a:r>
              <a:rPr lang="en-US" dirty="0" smtClean="0"/>
              <a:t>born.</a:t>
            </a:r>
            <a:endParaRPr lang="en-US" dirty="0" smtClean="0"/>
          </a:p>
          <a:p>
            <a:pPr>
              <a:lnSpc>
                <a:spcPct val="150000"/>
              </a:lnSpc>
            </a:pPr>
            <a:endParaRPr lang="en-US" dirty="0"/>
          </a:p>
          <a:p>
            <a:pPr>
              <a:lnSpc>
                <a:spcPct val="150000"/>
              </a:lnSpc>
            </a:pPr>
            <a:r>
              <a:rPr lang="en-US" dirty="0" smtClean="0"/>
              <a:t>Overall, this model only broke the surface in terms of modeling the complex dynamics of a city.  Several things could be done to expand the model</a:t>
            </a:r>
            <a:r>
              <a:rPr lang="en-US" dirty="0" smtClean="0"/>
              <a:t>. </a:t>
            </a:r>
            <a:r>
              <a:rPr lang="en-US" dirty="0" smtClean="0"/>
              <a:t>Namely, the dynamics of businesses and entertainment stores could be improved by creating a market that other businesses and consumers would be apart of. </a:t>
            </a:r>
            <a:r>
              <a:rPr lang="en-US" dirty="0" smtClean="0"/>
              <a:t>This </a:t>
            </a:r>
            <a:r>
              <a:rPr lang="en-US" dirty="0" smtClean="0"/>
              <a:t>would better </a:t>
            </a:r>
            <a:r>
              <a:rPr lang="en-US" dirty="0" smtClean="0"/>
              <a:t>represent how </a:t>
            </a:r>
            <a:r>
              <a:rPr lang="en-US" dirty="0" smtClean="0"/>
              <a:t>people and businesses actually operate.  The residence model could also be expanded by allowing individuals to renovate their </a:t>
            </a:r>
            <a:r>
              <a:rPr lang="en-US" dirty="0" smtClean="0"/>
              <a:t>homes </a:t>
            </a:r>
            <a:r>
              <a:rPr lang="en-US" dirty="0" smtClean="0"/>
              <a:t>or buy a new </a:t>
            </a:r>
            <a:r>
              <a:rPr lang="en-US" dirty="0" smtClean="0"/>
              <a:t>homes altogether</a:t>
            </a:r>
            <a:r>
              <a:rPr lang="en-US" dirty="0" smtClean="0"/>
              <a:t>. </a:t>
            </a:r>
            <a:r>
              <a:rPr lang="en-US" dirty="0" smtClean="0"/>
              <a:t>The </a:t>
            </a:r>
            <a:r>
              <a:rPr lang="en-US" dirty="0" smtClean="0"/>
              <a:t>needs of individuals could also be made more robust, and the spending models could be refined by tying their actions even more closely to their basic needs.  </a:t>
            </a:r>
            <a:endParaRPr lang="en-US" dirty="0"/>
          </a:p>
        </p:txBody>
      </p:sp>
      <p:sp>
        <p:nvSpPr>
          <p:cNvPr id="32" name="Text Placeholder 12"/>
          <p:cNvSpPr>
            <a:spLocks noGrp="1"/>
          </p:cNvSpPr>
          <p:nvPr>
            <p:ph type="body" sz="quarter" idx="27"/>
          </p:nvPr>
        </p:nvSpPr>
        <p:spPr>
          <a:xfrm>
            <a:off x="33185100" y="27230114"/>
            <a:ext cx="10201275" cy="754045"/>
          </a:xfrm>
        </p:spPr>
        <p:txBody>
          <a:bodyPr/>
          <a:lstStyle/>
          <a:p>
            <a:r>
              <a:rPr lang="en-US" dirty="0" smtClean="0"/>
              <a:t>REFERENCES</a:t>
            </a:r>
            <a:endParaRPr lang="en-US" dirty="0"/>
          </a:p>
        </p:txBody>
      </p:sp>
      <p:sp>
        <p:nvSpPr>
          <p:cNvPr id="33" name="Text Placeholder 13"/>
          <p:cNvSpPr>
            <a:spLocks noGrp="1"/>
          </p:cNvSpPr>
          <p:nvPr>
            <p:ph type="body" sz="quarter" idx="28"/>
          </p:nvPr>
        </p:nvSpPr>
        <p:spPr>
          <a:xfrm>
            <a:off x="33185100" y="27971378"/>
            <a:ext cx="10201275" cy="3593584"/>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4230), 2015.  </a:t>
            </a:r>
            <a:endParaRPr lang="en-US" dirty="0"/>
          </a:p>
          <a:p>
            <a:endParaRPr lang="en-US" b="1"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495</TotalTime>
  <Words>1351</Words>
  <Application>Microsoft Macintosh PowerPoint</Application>
  <PresentationFormat>Custom</PresentationFormat>
  <Paragraphs>54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133</cp:revision>
  <dcterms:created xsi:type="dcterms:W3CDTF">2012-02-03T23:30:52Z</dcterms:created>
  <dcterms:modified xsi:type="dcterms:W3CDTF">2015-04-29T04:23:35Z</dcterms:modified>
</cp:coreProperties>
</file>